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88" r:id="rId3"/>
    <p:sldId id="266" r:id="rId4"/>
    <p:sldId id="293" r:id="rId5"/>
    <p:sldId id="257" r:id="rId6"/>
    <p:sldId id="268" r:id="rId7"/>
    <p:sldId id="267" r:id="rId8"/>
    <p:sldId id="303" r:id="rId9"/>
    <p:sldId id="304" r:id="rId10"/>
    <p:sldId id="305" r:id="rId11"/>
    <p:sldId id="306" r:id="rId12"/>
    <p:sldId id="307" r:id="rId13"/>
    <p:sldId id="548" r:id="rId14"/>
    <p:sldId id="551" r:id="rId15"/>
    <p:sldId id="549" r:id="rId16"/>
    <p:sldId id="550" r:id="rId17"/>
    <p:sldId id="552" r:id="rId18"/>
    <p:sldId id="533" r:id="rId19"/>
    <p:sldId id="535" r:id="rId20"/>
    <p:sldId id="536" r:id="rId21"/>
    <p:sldId id="537" r:id="rId22"/>
    <p:sldId id="538" r:id="rId23"/>
    <p:sldId id="528" r:id="rId24"/>
    <p:sldId id="544" r:id="rId25"/>
    <p:sldId id="269" r:id="rId26"/>
    <p:sldId id="462" r:id="rId27"/>
    <p:sldId id="553" r:id="rId28"/>
    <p:sldId id="554" r:id="rId29"/>
    <p:sldId id="555" r:id="rId30"/>
    <p:sldId id="556" r:id="rId31"/>
    <p:sldId id="457" r:id="rId32"/>
    <p:sldId id="456" r:id="rId33"/>
    <p:sldId id="461" r:id="rId34"/>
    <p:sldId id="459" r:id="rId35"/>
    <p:sldId id="464" r:id="rId36"/>
    <p:sldId id="465" r:id="rId37"/>
    <p:sldId id="458" r:id="rId38"/>
    <p:sldId id="546" r:id="rId39"/>
    <p:sldId id="297" r:id="rId40"/>
    <p:sldId id="298" r:id="rId41"/>
    <p:sldId id="545" r:id="rId42"/>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43" userDrawn="1">
          <p15:clr>
            <a:srgbClr val="A4A3A4"/>
          </p15:clr>
        </p15:guide>
        <p15:guide id="2" orient="horz" pos="2001" userDrawn="1">
          <p15:clr>
            <a:srgbClr val="A4A3A4"/>
          </p15:clr>
        </p15:guide>
        <p15:guide id="3" pos="1527" userDrawn="1">
          <p15:clr>
            <a:srgbClr val="A4A3A4"/>
          </p15:clr>
        </p15:guide>
        <p15:guide id="4" pos="3046" userDrawn="1">
          <p15:clr>
            <a:srgbClr val="A4A3A4"/>
          </p15:clr>
        </p15:guide>
        <p15:guide id="5" pos="1663" userDrawn="1">
          <p15:clr>
            <a:srgbClr val="A4A3A4"/>
          </p15:clr>
        </p15:guide>
        <p15:guide id="6" pos="4520" userDrawn="1">
          <p15:clr>
            <a:srgbClr val="A4A3A4"/>
          </p15:clr>
        </p15:guide>
        <p15:guide id="7" pos="4634" userDrawn="1">
          <p15:clr>
            <a:srgbClr val="A4A3A4"/>
          </p15:clr>
        </p15:guide>
        <p15:guide id="8" pos="5292" userDrawn="1">
          <p15:clr>
            <a:srgbClr val="A4A3A4"/>
          </p15:clr>
        </p15:guide>
        <p15:guide id="9" pos="6131" userDrawn="1">
          <p15:clr>
            <a:srgbClr val="A4A3A4"/>
          </p15:clr>
        </p15:guide>
        <p15:guide id="10" pos="7514" userDrawn="1">
          <p15:clr>
            <a:srgbClr val="A4A3A4"/>
          </p15:clr>
        </p15:guide>
        <p15:guide id="11" pos="31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0F2"/>
    <a:srgbClr val="FFE79B"/>
    <a:srgbClr val="A1BDA7"/>
    <a:srgbClr val="B0FF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96"/>
    <p:restoredTop sz="94274"/>
  </p:normalViewPr>
  <p:slideViewPr>
    <p:cSldViewPr snapToGrid="0">
      <p:cViewPr>
        <p:scale>
          <a:sx n="150" d="100"/>
          <a:sy n="150" d="100"/>
        </p:scale>
        <p:origin x="2528" y="1336"/>
      </p:cViewPr>
      <p:guideLst>
        <p:guide pos="143"/>
        <p:guide orient="horz" pos="2001"/>
        <p:guide pos="1527"/>
        <p:guide pos="3046"/>
        <p:guide pos="1663"/>
        <p:guide pos="4520"/>
        <p:guide pos="4634"/>
        <p:guide pos="5292"/>
        <p:guide pos="6131"/>
        <p:guide pos="7514"/>
        <p:guide pos="31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16D0-9943-4A3F-A6C7-F7675684B2ED}" type="datetimeFigureOut">
              <a:rPr lang="en-GB" smtClean="0"/>
              <a:t>29/05/2026</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9804D-699C-4CB0-A16F-7BE8BB638290}" type="slidenum">
              <a:rPr lang="en-GB" smtClean="0"/>
              <a:t>‹#›</a:t>
            </a:fld>
            <a:endParaRPr lang="en-GB"/>
          </a:p>
        </p:txBody>
      </p:sp>
    </p:spTree>
    <p:extLst>
      <p:ext uri="{BB962C8B-B14F-4D97-AF65-F5344CB8AC3E}">
        <p14:creationId xmlns:p14="http://schemas.microsoft.com/office/powerpoint/2010/main" val="4156753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E9804D-699C-4CB0-A16F-7BE8BB638290}" type="slidenum">
              <a:rPr lang="en-GB" smtClean="0"/>
              <a:t>28</a:t>
            </a:fld>
            <a:endParaRPr lang="en-GB"/>
          </a:p>
        </p:txBody>
      </p:sp>
    </p:spTree>
    <p:extLst>
      <p:ext uri="{BB962C8B-B14F-4D97-AF65-F5344CB8AC3E}">
        <p14:creationId xmlns:p14="http://schemas.microsoft.com/office/powerpoint/2010/main" val="1179889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871D5-7809-BA59-17C4-3CD3E320D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FEB52-9C0F-C3B6-EAF9-2EEE98275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834F3-FDED-49AD-3463-92D2C8D000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E"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6E8E8E2E-EDBD-07BD-B925-93D24F0A8AF9}"/>
              </a:ext>
            </a:extLst>
          </p:cNvPr>
          <p:cNvSpPr>
            <a:spLocks noGrp="1"/>
          </p:cNvSpPr>
          <p:nvPr>
            <p:ph type="sldNum" sz="quarter" idx="5"/>
          </p:nvPr>
        </p:nvSpPr>
        <p:spPr/>
        <p:txBody>
          <a:bodyPr/>
          <a:lstStyle/>
          <a:p>
            <a:fld id="{D8E9804D-699C-4CB0-A16F-7BE8BB638290}" type="slidenum">
              <a:rPr lang="en-GB" smtClean="0"/>
              <a:t>29</a:t>
            </a:fld>
            <a:endParaRPr lang="en-GB"/>
          </a:p>
        </p:txBody>
      </p:sp>
    </p:spTree>
    <p:extLst>
      <p:ext uri="{BB962C8B-B14F-4D97-AF65-F5344CB8AC3E}">
        <p14:creationId xmlns:p14="http://schemas.microsoft.com/office/powerpoint/2010/main" val="1562902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8A98-36F6-7AA2-B45D-2452BBE92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0EC0C-80C9-31E9-B6D3-E5A840BD9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AD548-CCAA-F36F-CD06-BA5A0AF1181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244EA96-F11F-AA52-6BE5-C83DC62DC293}"/>
              </a:ext>
            </a:extLst>
          </p:cNvPr>
          <p:cNvSpPr>
            <a:spLocks noGrp="1"/>
          </p:cNvSpPr>
          <p:nvPr>
            <p:ph type="sldNum" sz="quarter" idx="5"/>
          </p:nvPr>
        </p:nvSpPr>
        <p:spPr/>
        <p:txBody>
          <a:bodyPr/>
          <a:lstStyle/>
          <a:p>
            <a:fld id="{D8E9804D-699C-4CB0-A16F-7BE8BB638290}" type="slidenum">
              <a:rPr lang="en-GB" smtClean="0"/>
              <a:t>30</a:t>
            </a:fld>
            <a:endParaRPr lang="en-GB"/>
          </a:p>
        </p:txBody>
      </p:sp>
    </p:spTree>
    <p:extLst>
      <p:ext uri="{BB962C8B-B14F-4D97-AF65-F5344CB8AC3E}">
        <p14:creationId xmlns:p14="http://schemas.microsoft.com/office/powerpoint/2010/main" val="3930635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EC0EC7-8977-C847-91D2-41AA660E88B3}" type="slidenum">
              <a:rPr lang="en-GB" smtClean="0"/>
              <a:t>37</a:t>
            </a:fld>
            <a:endParaRPr lang="en-GB"/>
          </a:p>
        </p:txBody>
      </p:sp>
    </p:spTree>
    <p:extLst>
      <p:ext uri="{BB962C8B-B14F-4D97-AF65-F5344CB8AC3E}">
        <p14:creationId xmlns:p14="http://schemas.microsoft.com/office/powerpoint/2010/main" val="401595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7F07-5018-B520-783B-FE0457BCD9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EBC53577-5D47-3462-F508-230E0253F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1EF8CF65-E206-3105-4673-F13885629447}"/>
              </a:ext>
            </a:extLst>
          </p:cNvPr>
          <p:cNvSpPr>
            <a:spLocks noGrp="1"/>
          </p:cNvSpPr>
          <p:nvPr>
            <p:ph type="dt" sz="half" idx="10"/>
          </p:nvPr>
        </p:nvSpPr>
        <p:spPr>
          <a:xfrm>
            <a:off x="838200" y="6456004"/>
            <a:ext cx="2743200" cy="365125"/>
          </a:xfrm>
        </p:spPr>
        <p:txBody>
          <a:bodyPr/>
          <a:lstStyle/>
          <a:p>
            <a:fld id="{EE4651A6-504B-C04E-8BCE-BB5D065616EC}" type="datetime1">
              <a:rPr lang="sv-SE" smtClean="0"/>
              <a:t>2026-05-29</a:t>
            </a:fld>
            <a:endParaRPr lang="en-BE"/>
          </a:p>
        </p:txBody>
      </p:sp>
      <p:sp>
        <p:nvSpPr>
          <p:cNvPr id="5" name="Footer Placeholder 4">
            <a:extLst>
              <a:ext uri="{FF2B5EF4-FFF2-40B4-BE49-F238E27FC236}">
                <a16:creationId xmlns:a16="http://schemas.microsoft.com/office/drawing/2014/main" id="{B9C07C72-387F-907B-1702-431F21C0BA0E}"/>
              </a:ext>
            </a:extLst>
          </p:cNvPr>
          <p:cNvSpPr>
            <a:spLocks noGrp="1"/>
          </p:cNvSpPr>
          <p:nvPr>
            <p:ph type="ftr" sz="quarter" idx="11"/>
          </p:nvPr>
        </p:nvSpPr>
        <p:spPr>
          <a:xfrm>
            <a:off x="4038600" y="6456004"/>
            <a:ext cx="4114800" cy="365125"/>
          </a:xfrm>
        </p:spPr>
        <p:txBody>
          <a:bodyPr/>
          <a:lstStyle/>
          <a:p>
            <a:r>
              <a:rPr lang="en-BE"/>
              <a:t>Nuno Elias - iSAS WP5 RP1 review - Jun/2026</a:t>
            </a:r>
          </a:p>
        </p:txBody>
      </p:sp>
      <p:sp>
        <p:nvSpPr>
          <p:cNvPr id="6" name="Slide Number Placeholder 5">
            <a:extLst>
              <a:ext uri="{FF2B5EF4-FFF2-40B4-BE49-F238E27FC236}">
                <a16:creationId xmlns:a16="http://schemas.microsoft.com/office/drawing/2014/main" id="{C51FC383-9E28-9304-354E-F80FB06F55C1}"/>
              </a:ext>
            </a:extLst>
          </p:cNvPr>
          <p:cNvSpPr>
            <a:spLocks noGrp="1"/>
          </p:cNvSpPr>
          <p:nvPr>
            <p:ph type="sldNum" sz="quarter" idx="12"/>
          </p:nvPr>
        </p:nvSpPr>
        <p:spPr>
          <a:xfrm>
            <a:off x="8610600" y="6456004"/>
            <a:ext cx="2743200" cy="365125"/>
          </a:xfrm>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128983307"/>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793C-A8B3-F264-6E40-84278DCA4AC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41039B46-D290-3902-DD95-AA1FB158F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FF55E12-F97D-3D20-4013-D3B2FE30D1B7}"/>
              </a:ext>
            </a:extLst>
          </p:cNvPr>
          <p:cNvSpPr>
            <a:spLocks noGrp="1"/>
          </p:cNvSpPr>
          <p:nvPr>
            <p:ph type="dt" sz="half" idx="10"/>
          </p:nvPr>
        </p:nvSpPr>
        <p:spPr/>
        <p:txBody>
          <a:bodyPr/>
          <a:lstStyle/>
          <a:p>
            <a:fld id="{C2558C93-D60D-C94F-A916-039F0C9DCCAB}" type="datetime1">
              <a:rPr lang="sv-SE" smtClean="0"/>
              <a:t>2026-05-29</a:t>
            </a:fld>
            <a:endParaRPr lang="en-BE"/>
          </a:p>
        </p:txBody>
      </p:sp>
      <p:sp>
        <p:nvSpPr>
          <p:cNvPr id="5" name="Footer Placeholder 4">
            <a:extLst>
              <a:ext uri="{FF2B5EF4-FFF2-40B4-BE49-F238E27FC236}">
                <a16:creationId xmlns:a16="http://schemas.microsoft.com/office/drawing/2014/main" id="{772874DB-5421-9EDD-37D6-425B69833762}"/>
              </a:ext>
            </a:extLst>
          </p:cNvPr>
          <p:cNvSpPr>
            <a:spLocks noGrp="1"/>
          </p:cNvSpPr>
          <p:nvPr>
            <p:ph type="ftr" sz="quarter" idx="11"/>
          </p:nvPr>
        </p:nvSpPr>
        <p:spPr/>
        <p:txBody>
          <a:bodyPr/>
          <a:lstStyle/>
          <a:p>
            <a:r>
              <a:rPr lang="en-BE"/>
              <a:t>Nuno Elias - iSAS WP5 RP1 review - Jun/2026</a:t>
            </a:r>
          </a:p>
        </p:txBody>
      </p:sp>
      <p:sp>
        <p:nvSpPr>
          <p:cNvPr id="6" name="Slide Number Placeholder 5">
            <a:extLst>
              <a:ext uri="{FF2B5EF4-FFF2-40B4-BE49-F238E27FC236}">
                <a16:creationId xmlns:a16="http://schemas.microsoft.com/office/drawing/2014/main" id="{4C33B1D9-3620-1F4F-9C12-E5D29B3B11D6}"/>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406517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89427-BD9A-4F90-8507-D5461D4AF40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129B218D-F119-D88B-04E0-282E532EA8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167B9E0-E1C5-E090-5BF8-E23ECA443153}"/>
              </a:ext>
            </a:extLst>
          </p:cNvPr>
          <p:cNvSpPr>
            <a:spLocks noGrp="1"/>
          </p:cNvSpPr>
          <p:nvPr>
            <p:ph type="dt" sz="half" idx="10"/>
          </p:nvPr>
        </p:nvSpPr>
        <p:spPr/>
        <p:txBody>
          <a:bodyPr/>
          <a:lstStyle/>
          <a:p>
            <a:fld id="{9D824C81-997D-0448-9187-6F8642CA660F}" type="datetime1">
              <a:rPr lang="sv-SE" smtClean="0"/>
              <a:t>2026-05-29</a:t>
            </a:fld>
            <a:endParaRPr lang="en-BE"/>
          </a:p>
        </p:txBody>
      </p:sp>
      <p:sp>
        <p:nvSpPr>
          <p:cNvPr id="5" name="Footer Placeholder 4">
            <a:extLst>
              <a:ext uri="{FF2B5EF4-FFF2-40B4-BE49-F238E27FC236}">
                <a16:creationId xmlns:a16="http://schemas.microsoft.com/office/drawing/2014/main" id="{7E2248BD-AC9E-EF27-8724-4A261C549392}"/>
              </a:ext>
            </a:extLst>
          </p:cNvPr>
          <p:cNvSpPr>
            <a:spLocks noGrp="1"/>
          </p:cNvSpPr>
          <p:nvPr>
            <p:ph type="ftr" sz="quarter" idx="11"/>
          </p:nvPr>
        </p:nvSpPr>
        <p:spPr/>
        <p:txBody>
          <a:bodyPr/>
          <a:lstStyle/>
          <a:p>
            <a:r>
              <a:rPr lang="en-BE"/>
              <a:t>Nuno Elias - iSAS WP5 RP1 review - Jun/2026</a:t>
            </a:r>
          </a:p>
        </p:txBody>
      </p:sp>
      <p:sp>
        <p:nvSpPr>
          <p:cNvPr id="6" name="Slide Number Placeholder 5">
            <a:extLst>
              <a:ext uri="{FF2B5EF4-FFF2-40B4-BE49-F238E27FC236}">
                <a16:creationId xmlns:a16="http://schemas.microsoft.com/office/drawing/2014/main" id="{1B1BBEFC-60B4-A86B-4F5D-EE50B670693E}"/>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331453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fld id="{46DEFC30-1EE1-6741-93FB-6B61872066FE}" type="datetime1">
              <a:rPr lang="sv-SE" smtClean="0"/>
              <a:t>2026-05-29</a:t>
            </a:fld>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GB"/>
              <a:t>Nuno Elias - iSAS WP5 RP1 review - Jun/2026</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424391396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DCCF-00D4-57C0-AB86-DD97CBF26DB0}"/>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93001350-A3CE-F72C-EF66-224EE8E3E5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612717E-3498-D1DF-0749-E719A04908EB}"/>
              </a:ext>
            </a:extLst>
          </p:cNvPr>
          <p:cNvSpPr>
            <a:spLocks noGrp="1"/>
          </p:cNvSpPr>
          <p:nvPr>
            <p:ph type="dt" sz="half" idx="10"/>
          </p:nvPr>
        </p:nvSpPr>
        <p:spPr>
          <a:xfrm>
            <a:off x="838200" y="6450142"/>
            <a:ext cx="2743200" cy="365125"/>
          </a:xfrm>
        </p:spPr>
        <p:txBody>
          <a:bodyPr/>
          <a:lstStyle/>
          <a:p>
            <a:fld id="{1B6B686C-B3A4-114E-AAB2-F191185C937A}" type="datetime1">
              <a:rPr lang="sv-SE" smtClean="0"/>
              <a:t>2026-05-29</a:t>
            </a:fld>
            <a:endParaRPr lang="en-BE"/>
          </a:p>
        </p:txBody>
      </p:sp>
      <p:sp>
        <p:nvSpPr>
          <p:cNvPr id="5" name="Footer Placeholder 4">
            <a:extLst>
              <a:ext uri="{FF2B5EF4-FFF2-40B4-BE49-F238E27FC236}">
                <a16:creationId xmlns:a16="http://schemas.microsoft.com/office/drawing/2014/main" id="{DA20EF9F-8597-7B89-712F-614543F54F34}"/>
              </a:ext>
            </a:extLst>
          </p:cNvPr>
          <p:cNvSpPr>
            <a:spLocks noGrp="1"/>
          </p:cNvSpPr>
          <p:nvPr>
            <p:ph type="ftr" sz="quarter" idx="11"/>
          </p:nvPr>
        </p:nvSpPr>
        <p:spPr>
          <a:xfrm>
            <a:off x="4038600" y="6450142"/>
            <a:ext cx="4114800" cy="365125"/>
          </a:xfrm>
        </p:spPr>
        <p:txBody>
          <a:bodyPr/>
          <a:lstStyle/>
          <a:p>
            <a:r>
              <a:rPr lang="en-BE"/>
              <a:t>Nuno Elias - iSAS WP5 RP1 review - Jun/2026</a:t>
            </a:r>
          </a:p>
        </p:txBody>
      </p:sp>
      <p:sp>
        <p:nvSpPr>
          <p:cNvPr id="6" name="Slide Number Placeholder 5">
            <a:extLst>
              <a:ext uri="{FF2B5EF4-FFF2-40B4-BE49-F238E27FC236}">
                <a16:creationId xmlns:a16="http://schemas.microsoft.com/office/drawing/2014/main" id="{DCAC8415-5616-E9EF-A04C-AB58C2E8A51B}"/>
              </a:ext>
            </a:extLst>
          </p:cNvPr>
          <p:cNvSpPr>
            <a:spLocks noGrp="1"/>
          </p:cNvSpPr>
          <p:nvPr>
            <p:ph type="sldNum" sz="quarter" idx="12"/>
          </p:nvPr>
        </p:nvSpPr>
        <p:spPr>
          <a:xfrm>
            <a:off x="8610600" y="6450142"/>
            <a:ext cx="2743200" cy="365125"/>
          </a:xfrm>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26086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5CA1-B7CB-D1FB-EC76-E686072A27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783376EC-3A6A-627D-FB8C-389BD638A9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0D9367-1A65-3258-265C-9FE90DFE5DEC}"/>
              </a:ext>
            </a:extLst>
          </p:cNvPr>
          <p:cNvSpPr>
            <a:spLocks noGrp="1"/>
          </p:cNvSpPr>
          <p:nvPr>
            <p:ph type="dt" sz="half" idx="10"/>
          </p:nvPr>
        </p:nvSpPr>
        <p:spPr>
          <a:xfrm>
            <a:off x="838200" y="6438418"/>
            <a:ext cx="2743200" cy="365125"/>
          </a:xfrm>
        </p:spPr>
        <p:txBody>
          <a:bodyPr/>
          <a:lstStyle/>
          <a:p>
            <a:fld id="{24572FB6-9900-5D4E-94EA-C8D4C2F7064C}" type="datetime1">
              <a:rPr lang="sv-SE" smtClean="0"/>
              <a:t>2026-05-29</a:t>
            </a:fld>
            <a:endParaRPr lang="en-BE"/>
          </a:p>
        </p:txBody>
      </p:sp>
      <p:sp>
        <p:nvSpPr>
          <p:cNvPr id="5" name="Footer Placeholder 4">
            <a:extLst>
              <a:ext uri="{FF2B5EF4-FFF2-40B4-BE49-F238E27FC236}">
                <a16:creationId xmlns:a16="http://schemas.microsoft.com/office/drawing/2014/main" id="{49080604-377F-6192-4D4E-AC24A6380889}"/>
              </a:ext>
            </a:extLst>
          </p:cNvPr>
          <p:cNvSpPr>
            <a:spLocks noGrp="1"/>
          </p:cNvSpPr>
          <p:nvPr>
            <p:ph type="ftr" sz="quarter" idx="11"/>
          </p:nvPr>
        </p:nvSpPr>
        <p:spPr>
          <a:xfrm>
            <a:off x="4038600" y="6438418"/>
            <a:ext cx="4114800" cy="365125"/>
          </a:xfrm>
        </p:spPr>
        <p:txBody>
          <a:bodyPr/>
          <a:lstStyle/>
          <a:p>
            <a:r>
              <a:rPr lang="en-BE"/>
              <a:t>Nuno Elias - iSAS WP5 RP1 review - Jun/2026</a:t>
            </a:r>
          </a:p>
        </p:txBody>
      </p:sp>
      <p:sp>
        <p:nvSpPr>
          <p:cNvPr id="6" name="Slide Number Placeholder 5">
            <a:extLst>
              <a:ext uri="{FF2B5EF4-FFF2-40B4-BE49-F238E27FC236}">
                <a16:creationId xmlns:a16="http://schemas.microsoft.com/office/drawing/2014/main" id="{2E3C9CB9-597A-78E3-CFBC-A159B83280FD}"/>
              </a:ext>
            </a:extLst>
          </p:cNvPr>
          <p:cNvSpPr>
            <a:spLocks noGrp="1"/>
          </p:cNvSpPr>
          <p:nvPr>
            <p:ph type="sldNum" sz="quarter" idx="12"/>
          </p:nvPr>
        </p:nvSpPr>
        <p:spPr>
          <a:xfrm>
            <a:off x="8610600" y="6438418"/>
            <a:ext cx="2743200" cy="365125"/>
          </a:xfrm>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35195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BA3-0492-6F74-9BF6-52E8ECDE36D7}"/>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C1E413EA-68CD-9D88-D79C-CC6ED21EC1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0C519449-C536-4F9E-2D95-193291798F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F2D753B-EBAF-B53A-074D-76FB47A9C273}"/>
              </a:ext>
            </a:extLst>
          </p:cNvPr>
          <p:cNvSpPr>
            <a:spLocks noGrp="1"/>
          </p:cNvSpPr>
          <p:nvPr>
            <p:ph type="dt" sz="half" idx="10"/>
          </p:nvPr>
        </p:nvSpPr>
        <p:spPr>
          <a:xfrm>
            <a:off x="838200" y="6450142"/>
            <a:ext cx="2743200" cy="365125"/>
          </a:xfrm>
        </p:spPr>
        <p:txBody>
          <a:bodyPr/>
          <a:lstStyle/>
          <a:p>
            <a:fld id="{2E8442D8-D04D-AB4E-AF4E-8FEB749A72F7}" type="datetime1">
              <a:rPr lang="sv-SE" smtClean="0"/>
              <a:t>2026-05-29</a:t>
            </a:fld>
            <a:endParaRPr lang="en-BE"/>
          </a:p>
        </p:txBody>
      </p:sp>
      <p:sp>
        <p:nvSpPr>
          <p:cNvPr id="6" name="Footer Placeholder 5">
            <a:extLst>
              <a:ext uri="{FF2B5EF4-FFF2-40B4-BE49-F238E27FC236}">
                <a16:creationId xmlns:a16="http://schemas.microsoft.com/office/drawing/2014/main" id="{16B5475B-BCCD-BF1D-D454-48E8BAEE8BB4}"/>
              </a:ext>
            </a:extLst>
          </p:cNvPr>
          <p:cNvSpPr>
            <a:spLocks noGrp="1"/>
          </p:cNvSpPr>
          <p:nvPr>
            <p:ph type="ftr" sz="quarter" idx="11"/>
          </p:nvPr>
        </p:nvSpPr>
        <p:spPr>
          <a:xfrm>
            <a:off x="4038600" y="6450142"/>
            <a:ext cx="4114800" cy="365125"/>
          </a:xfrm>
        </p:spPr>
        <p:txBody>
          <a:bodyPr/>
          <a:lstStyle/>
          <a:p>
            <a:r>
              <a:rPr lang="en-BE"/>
              <a:t>Nuno Elias - iSAS WP5 RP1 review - Jun/2026</a:t>
            </a:r>
          </a:p>
        </p:txBody>
      </p:sp>
      <p:sp>
        <p:nvSpPr>
          <p:cNvPr id="7" name="Slide Number Placeholder 6">
            <a:extLst>
              <a:ext uri="{FF2B5EF4-FFF2-40B4-BE49-F238E27FC236}">
                <a16:creationId xmlns:a16="http://schemas.microsoft.com/office/drawing/2014/main" id="{97A81B7A-9A7C-4BC7-ADE6-79554484D7A8}"/>
              </a:ext>
            </a:extLst>
          </p:cNvPr>
          <p:cNvSpPr>
            <a:spLocks noGrp="1"/>
          </p:cNvSpPr>
          <p:nvPr>
            <p:ph type="sldNum" sz="quarter" idx="12"/>
          </p:nvPr>
        </p:nvSpPr>
        <p:spPr>
          <a:xfrm>
            <a:off x="8610600" y="6450142"/>
            <a:ext cx="2743200" cy="365125"/>
          </a:xfrm>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30257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4811-F649-1A18-8152-2E898C3CB5E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79C96928-3DA8-37D0-D51A-B823CED2E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D67FC4-6803-2A31-FB6C-F5659A25A6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D23C89C4-348E-5F39-4668-34D6F57A0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B8D285-7AB1-D934-D1C7-35BD769227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336D4F4-1072-1534-5192-D3D0EB786864}"/>
              </a:ext>
            </a:extLst>
          </p:cNvPr>
          <p:cNvSpPr>
            <a:spLocks noGrp="1"/>
          </p:cNvSpPr>
          <p:nvPr>
            <p:ph type="dt" sz="half" idx="10"/>
          </p:nvPr>
        </p:nvSpPr>
        <p:spPr/>
        <p:txBody>
          <a:bodyPr/>
          <a:lstStyle/>
          <a:p>
            <a:fld id="{5AADD707-BFA0-194E-9FEA-61D7BB3EF2E6}" type="datetime1">
              <a:rPr lang="sv-SE" smtClean="0"/>
              <a:t>2026-05-29</a:t>
            </a:fld>
            <a:endParaRPr lang="en-BE"/>
          </a:p>
        </p:txBody>
      </p:sp>
      <p:sp>
        <p:nvSpPr>
          <p:cNvPr id="8" name="Footer Placeholder 7">
            <a:extLst>
              <a:ext uri="{FF2B5EF4-FFF2-40B4-BE49-F238E27FC236}">
                <a16:creationId xmlns:a16="http://schemas.microsoft.com/office/drawing/2014/main" id="{EBF9E71C-2B25-C35F-F2C4-0647C5575905}"/>
              </a:ext>
            </a:extLst>
          </p:cNvPr>
          <p:cNvSpPr>
            <a:spLocks noGrp="1"/>
          </p:cNvSpPr>
          <p:nvPr>
            <p:ph type="ftr" sz="quarter" idx="11"/>
          </p:nvPr>
        </p:nvSpPr>
        <p:spPr/>
        <p:txBody>
          <a:bodyPr/>
          <a:lstStyle/>
          <a:p>
            <a:r>
              <a:rPr lang="en-BE"/>
              <a:t>Nuno Elias - iSAS WP5 RP1 review - Jun/2026</a:t>
            </a:r>
          </a:p>
        </p:txBody>
      </p:sp>
      <p:sp>
        <p:nvSpPr>
          <p:cNvPr id="9" name="Slide Number Placeholder 8">
            <a:extLst>
              <a:ext uri="{FF2B5EF4-FFF2-40B4-BE49-F238E27FC236}">
                <a16:creationId xmlns:a16="http://schemas.microsoft.com/office/drawing/2014/main" id="{BBFE4384-78B5-0145-4AD6-E159AB04C938}"/>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81539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5D05-BAE5-24E8-3A9C-14C3A7F701D0}"/>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A69ECEF6-D795-F1A5-DDBC-8D98B55B57F5}"/>
              </a:ext>
            </a:extLst>
          </p:cNvPr>
          <p:cNvSpPr>
            <a:spLocks noGrp="1"/>
          </p:cNvSpPr>
          <p:nvPr>
            <p:ph type="dt" sz="half" idx="10"/>
          </p:nvPr>
        </p:nvSpPr>
        <p:spPr/>
        <p:txBody>
          <a:bodyPr/>
          <a:lstStyle/>
          <a:p>
            <a:fld id="{51107CFC-2102-7744-A4D8-6AA296A92CF0}" type="datetime1">
              <a:rPr lang="sv-SE" smtClean="0"/>
              <a:t>2026-05-29</a:t>
            </a:fld>
            <a:endParaRPr lang="en-BE"/>
          </a:p>
        </p:txBody>
      </p:sp>
      <p:sp>
        <p:nvSpPr>
          <p:cNvPr id="4" name="Footer Placeholder 3">
            <a:extLst>
              <a:ext uri="{FF2B5EF4-FFF2-40B4-BE49-F238E27FC236}">
                <a16:creationId xmlns:a16="http://schemas.microsoft.com/office/drawing/2014/main" id="{5EEA4890-38CA-0ACB-1B4F-A5F9405A0CD0}"/>
              </a:ext>
            </a:extLst>
          </p:cNvPr>
          <p:cNvSpPr>
            <a:spLocks noGrp="1"/>
          </p:cNvSpPr>
          <p:nvPr>
            <p:ph type="ftr" sz="quarter" idx="11"/>
          </p:nvPr>
        </p:nvSpPr>
        <p:spPr/>
        <p:txBody>
          <a:bodyPr/>
          <a:lstStyle/>
          <a:p>
            <a:r>
              <a:rPr lang="en-BE"/>
              <a:t>Nuno Elias - iSAS WP5 RP1 review - Jun/2026</a:t>
            </a:r>
          </a:p>
        </p:txBody>
      </p:sp>
      <p:sp>
        <p:nvSpPr>
          <p:cNvPr id="5" name="Slide Number Placeholder 4">
            <a:extLst>
              <a:ext uri="{FF2B5EF4-FFF2-40B4-BE49-F238E27FC236}">
                <a16:creationId xmlns:a16="http://schemas.microsoft.com/office/drawing/2014/main" id="{AD674416-B7D1-C64F-6B7E-D5252B22CB2B}"/>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50862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45E28-5069-3021-3A48-8D87E4177403}"/>
              </a:ext>
            </a:extLst>
          </p:cNvPr>
          <p:cNvSpPr>
            <a:spLocks noGrp="1"/>
          </p:cNvSpPr>
          <p:nvPr>
            <p:ph type="dt" sz="half" idx="10"/>
          </p:nvPr>
        </p:nvSpPr>
        <p:spPr/>
        <p:txBody>
          <a:bodyPr/>
          <a:lstStyle/>
          <a:p>
            <a:fld id="{C02491BB-7586-D84F-8946-D71CE6CBBE7F}" type="datetime1">
              <a:rPr lang="sv-SE" smtClean="0"/>
              <a:t>2026-05-29</a:t>
            </a:fld>
            <a:endParaRPr lang="en-BE"/>
          </a:p>
        </p:txBody>
      </p:sp>
      <p:sp>
        <p:nvSpPr>
          <p:cNvPr id="3" name="Footer Placeholder 2">
            <a:extLst>
              <a:ext uri="{FF2B5EF4-FFF2-40B4-BE49-F238E27FC236}">
                <a16:creationId xmlns:a16="http://schemas.microsoft.com/office/drawing/2014/main" id="{DD999B63-1C5E-64D7-EE4C-E6CB250038AF}"/>
              </a:ext>
            </a:extLst>
          </p:cNvPr>
          <p:cNvSpPr>
            <a:spLocks noGrp="1"/>
          </p:cNvSpPr>
          <p:nvPr>
            <p:ph type="ftr" sz="quarter" idx="11"/>
          </p:nvPr>
        </p:nvSpPr>
        <p:spPr/>
        <p:txBody>
          <a:bodyPr/>
          <a:lstStyle/>
          <a:p>
            <a:r>
              <a:rPr lang="en-BE"/>
              <a:t>Nuno Elias - iSAS WP5 RP1 review - Jun/2026</a:t>
            </a:r>
          </a:p>
        </p:txBody>
      </p:sp>
      <p:sp>
        <p:nvSpPr>
          <p:cNvPr id="4" name="Slide Number Placeholder 3">
            <a:extLst>
              <a:ext uri="{FF2B5EF4-FFF2-40B4-BE49-F238E27FC236}">
                <a16:creationId xmlns:a16="http://schemas.microsoft.com/office/drawing/2014/main" id="{58C717FB-888C-F1BE-37C5-F04D21D1E381}"/>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84538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92FD-FA4F-1B23-9EA8-98A91CDBFD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4F74534-C607-4610-550D-E549332B6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7DBEA254-A469-DD5E-6D80-44BC37540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BB67E5-EFEF-17F0-5AB1-5E8DF97BF536}"/>
              </a:ext>
            </a:extLst>
          </p:cNvPr>
          <p:cNvSpPr>
            <a:spLocks noGrp="1"/>
          </p:cNvSpPr>
          <p:nvPr>
            <p:ph type="dt" sz="half" idx="10"/>
          </p:nvPr>
        </p:nvSpPr>
        <p:spPr/>
        <p:txBody>
          <a:bodyPr/>
          <a:lstStyle/>
          <a:p>
            <a:fld id="{866BD891-22C5-F24F-A750-98D4E190DCF2}" type="datetime1">
              <a:rPr lang="sv-SE" smtClean="0"/>
              <a:t>2026-05-29</a:t>
            </a:fld>
            <a:endParaRPr lang="en-BE"/>
          </a:p>
        </p:txBody>
      </p:sp>
      <p:sp>
        <p:nvSpPr>
          <p:cNvPr id="6" name="Footer Placeholder 5">
            <a:extLst>
              <a:ext uri="{FF2B5EF4-FFF2-40B4-BE49-F238E27FC236}">
                <a16:creationId xmlns:a16="http://schemas.microsoft.com/office/drawing/2014/main" id="{3BBEDB6C-8CB1-00F0-9658-BA9847DD83B3}"/>
              </a:ext>
            </a:extLst>
          </p:cNvPr>
          <p:cNvSpPr>
            <a:spLocks noGrp="1"/>
          </p:cNvSpPr>
          <p:nvPr>
            <p:ph type="ftr" sz="quarter" idx="11"/>
          </p:nvPr>
        </p:nvSpPr>
        <p:spPr/>
        <p:txBody>
          <a:bodyPr/>
          <a:lstStyle/>
          <a:p>
            <a:r>
              <a:rPr lang="en-BE"/>
              <a:t>Nuno Elias - iSAS WP5 RP1 review - Jun/2026</a:t>
            </a:r>
          </a:p>
        </p:txBody>
      </p:sp>
      <p:sp>
        <p:nvSpPr>
          <p:cNvPr id="7" name="Slide Number Placeholder 6">
            <a:extLst>
              <a:ext uri="{FF2B5EF4-FFF2-40B4-BE49-F238E27FC236}">
                <a16:creationId xmlns:a16="http://schemas.microsoft.com/office/drawing/2014/main" id="{16C09C59-5D4A-0616-191D-C163C2AA1E0C}"/>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226307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37EC-0CB8-5C20-0D9F-EF2B8B7057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1559592B-AE95-C702-A091-81C5DD7C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76C0F8F-A3A7-5386-A2CD-26017DDBA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6BDF64-7321-18FA-3A8A-151C61B2550D}"/>
              </a:ext>
            </a:extLst>
          </p:cNvPr>
          <p:cNvSpPr>
            <a:spLocks noGrp="1"/>
          </p:cNvSpPr>
          <p:nvPr>
            <p:ph type="dt" sz="half" idx="10"/>
          </p:nvPr>
        </p:nvSpPr>
        <p:spPr/>
        <p:txBody>
          <a:bodyPr/>
          <a:lstStyle/>
          <a:p>
            <a:fld id="{13BC90B6-678E-C540-BF34-B208E31A0195}" type="datetime1">
              <a:rPr lang="sv-SE" smtClean="0"/>
              <a:t>2026-05-29</a:t>
            </a:fld>
            <a:endParaRPr lang="en-BE"/>
          </a:p>
        </p:txBody>
      </p:sp>
      <p:sp>
        <p:nvSpPr>
          <p:cNvPr id="6" name="Footer Placeholder 5">
            <a:extLst>
              <a:ext uri="{FF2B5EF4-FFF2-40B4-BE49-F238E27FC236}">
                <a16:creationId xmlns:a16="http://schemas.microsoft.com/office/drawing/2014/main" id="{0F97279B-A4DF-B23E-FBF6-E1F5762D1FDD}"/>
              </a:ext>
            </a:extLst>
          </p:cNvPr>
          <p:cNvSpPr>
            <a:spLocks noGrp="1"/>
          </p:cNvSpPr>
          <p:nvPr>
            <p:ph type="ftr" sz="quarter" idx="11"/>
          </p:nvPr>
        </p:nvSpPr>
        <p:spPr/>
        <p:txBody>
          <a:bodyPr/>
          <a:lstStyle/>
          <a:p>
            <a:r>
              <a:rPr lang="en-BE"/>
              <a:t>Nuno Elias - iSAS WP5 RP1 review - Jun/2026</a:t>
            </a:r>
          </a:p>
        </p:txBody>
      </p:sp>
      <p:sp>
        <p:nvSpPr>
          <p:cNvPr id="7" name="Slide Number Placeholder 6">
            <a:extLst>
              <a:ext uri="{FF2B5EF4-FFF2-40B4-BE49-F238E27FC236}">
                <a16:creationId xmlns:a16="http://schemas.microsoft.com/office/drawing/2014/main" id="{8D9E326F-A5DE-61B2-FC62-4368882963C4}"/>
              </a:ext>
            </a:extLst>
          </p:cNvPr>
          <p:cNvSpPr>
            <a:spLocks noGrp="1"/>
          </p:cNvSpPr>
          <p:nvPr>
            <p:ph type="sldNum" sz="quarter" idx="12"/>
          </p:nvPr>
        </p:nvSpPr>
        <p:spPr/>
        <p:txBody>
          <a:bodyPr/>
          <a:lstStyle/>
          <a:p>
            <a:fld id="{4068FCCF-9A80-B240-8D85-84F960565AFA}" type="slidenum">
              <a:rPr lang="en-BE" smtClean="0"/>
              <a:t>‹#›</a:t>
            </a:fld>
            <a:endParaRPr lang="en-BE"/>
          </a:p>
        </p:txBody>
      </p:sp>
    </p:spTree>
    <p:extLst>
      <p:ext uri="{BB962C8B-B14F-4D97-AF65-F5344CB8AC3E}">
        <p14:creationId xmlns:p14="http://schemas.microsoft.com/office/powerpoint/2010/main" val="197119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02FC6-B683-24E9-4CF3-ACB65B9C3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8788781-C4E4-8F07-B445-0FCB6612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03871DA-F3C2-ACC9-0954-A50279EA34CC}"/>
              </a:ext>
            </a:extLst>
          </p:cNvPr>
          <p:cNvSpPr>
            <a:spLocks noGrp="1"/>
          </p:cNvSpPr>
          <p:nvPr>
            <p:ph type="dt" sz="half" idx="2"/>
          </p:nvPr>
        </p:nvSpPr>
        <p:spPr>
          <a:xfrm>
            <a:off x="838200" y="6456004"/>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08D7A0-5559-B34A-8D4C-2A7211AB92FF}" type="datetime1">
              <a:rPr lang="sv-SE" smtClean="0"/>
              <a:t>2026-05-29</a:t>
            </a:fld>
            <a:endParaRPr lang="en-BE"/>
          </a:p>
        </p:txBody>
      </p:sp>
      <p:sp>
        <p:nvSpPr>
          <p:cNvPr id="5" name="Footer Placeholder 4">
            <a:extLst>
              <a:ext uri="{FF2B5EF4-FFF2-40B4-BE49-F238E27FC236}">
                <a16:creationId xmlns:a16="http://schemas.microsoft.com/office/drawing/2014/main" id="{43BF7E01-A745-BFC4-1A5F-98305C39C6B5}"/>
              </a:ext>
            </a:extLst>
          </p:cNvPr>
          <p:cNvSpPr>
            <a:spLocks noGrp="1"/>
          </p:cNvSpPr>
          <p:nvPr>
            <p:ph type="ftr" sz="quarter" idx="3"/>
          </p:nvPr>
        </p:nvSpPr>
        <p:spPr>
          <a:xfrm>
            <a:off x="4038600" y="6456004"/>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BE"/>
              <a:t>Nuno Elias - iSAS WP5 RP1 review - Jun/2026</a:t>
            </a:r>
          </a:p>
        </p:txBody>
      </p:sp>
      <p:sp>
        <p:nvSpPr>
          <p:cNvPr id="6" name="Slide Number Placeholder 5">
            <a:extLst>
              <a:ext uri="{FF2B5EF4-FFF2-40B4-BE49-F238E27FC236}">
                <a16:creationId xmlns:a16="http://schemas.microsoft.com/office/drawing/2014/main" id="{690CC3E3-36ED-4099-6586-23175595E342}"/>
              </a:ext>
            </a:extLst>
          </p:cNvPr>
          <p:cNvSpPr>
            <a:spLocks noGrp="1"/>
          </p:cNvSpPr>
          <p:nvPr>
            <p:ph type="sldNum" sz="quarter" idx="4"/>
          </p:nvPr>
        </p:nvSpPr>
        <p:spPr>
          <a:xfrm>
            <a:off x="8610600" y="645600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68FCCF-9A80-B240-8D85-84F960565AFA}" type="slidenum">
              <a:rPr lang="en-BE" smtClean="0"/>
              <a:t>‹#›</a:t>
            </a:fld>
            <a:endParaRPr lang="en-BE"/>
          </a:p>
        </p:txBody>
      </p:sp>
    </p:spTree>
    <p:extLst>
      <p:ext uri="{BB962C8B-B14F-4D97-AF65-F5344CB8AC3E}">
        <p14:creationId xmlns:p14="http://schemas.microsoft.com/office/powerpoint/2010/main" val="417493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hyperlink" Target="https://indico.ijclab.in2p3.fr/event/13683/contributions/41960/attachments/27577/41141/ANNEX%20II_CM_Benchmark_Questionnaire.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5.wdp"/><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image" Target="../media/image22.jpg"/><Relationship Id="rId10" Type="http://schemas.openxmlformats.org/officeDocument/2006/relationships/image" Target="../media/image25.png"/><Relationship Id="rId4" Type="http://schemas.openxmlformats.org/officeDocument/2006/relationships/image" Target="../media/image2.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5.png"/><Relationship Id="rId7" Type="http://schemas.openxmlformats.org/officeDocument/2006/relationships/hyperlink" Target="https://gitlab.cern.ch/rf-track"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gitlab.cern.ch/lvanheck/PyERL" TargetMode="External"/><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github.com/xsuite/xwakes" TargetMode="External"/><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indico.ijclab.in2p3.fr/event/13683/contributions/41959/attachments/27576/41140/ANNEX%20I_ESS%20Lessons%20Learned%20for%20ISAS.pdf" TargetMode="External"/><Relationship Id="rId3" Type="http://schemas.openxmlformats.org/officeDocument/2006/relationships/image" Target="../media/image45.png"/><Relationship Id="rId7" Type="http://schemas.openxmlformats.org/officeDocument/2006/relationships/hyperlink" Target="https://indico.ijclab.in2p3.fr/event/13683/contributions/41958/attachments/27575/41139/WP5%20Deliverable%2016_%20Report.pdf"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indico.ijclab.in2p3.fr/event/13684/contributions/41961/attachments/27578/41142/1st%20Periodic%20report%20for%20WP5.pdf" TargetMode="External"/><Relationship Id="rId5" Type="http://schemas.openxmlformats.org/officeDocument/2006/relationships/hyperlink" Target="https://indico.ijclab.in2p3.fr/event/13687/contributions/42017/attachments/27589/41159/Lode_iSAS_2nd_annual_meeting_parallel.pptx" TargetMode="External"/><Relationship Id="rId10" Type="http://schemas.openxmlformats.org/officeDocument/2006/relationships/hyperlink" Target="https://indico.ijclab.in2p3.fr/event/13685/contributions/41962/attachments/27579/41143/WP5%20Milestone%2042_Impact%20risk%20analysis.pdf" TargetMode="External"/><Relationship Id="rId4" Type="http://schemas.openxmlformats.org/officeDocument/2006/relationships/hyperlink" Target="https://indico.ijclab.in2p3.fr/event/13687/contributions/42016/attachments/27599/41179/iSAS_WP5_Benchmarking_Questionnaire_22_04_2026.pptx" TargetMode="External"/><Relationship Id="rId9" Type="http://schemas.openxmlformats.org/officeDocument/2006/relationships/hyperlink" Target="https://indico.ijclab.in2p3.fr/event/13683/contributions/41960/attachments/27577/41141/ANNEX%20II_CM_Benchmark_Questionnaire.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814BA34D-5827-4649-8F79-0503DA32839A}"/>
              </a:ext>
            </a:extLst>
          </p:cNvPr>
          <p:cNvSpPr>
            <a:spLocks noGrp="1"/>
          </p:cNvSpPr>
          <p:nvPr>
            <p:ph type="ctrTitle"/>
          </p:nvPr>
        </p:nvSpPr>
        <p:spPr>
          <a:xfrm>
            <a:off x="333524" y="1668479"/>
            <a:ext cx="11553676" cy="2387600"/>
          </a:xfrm>
        </p:spPr>
        <p:txBody>
          <a:bodyPr>
            <a:normAutofit fontScale="90000"/>
          </a:bodyPr>
          <a:lstStyle/>
          <a:p>
            <a:r>
              <a:rPr lang="en-US" sz="4900" dirty="0">
                <a:solidFill>
                  <a:srgbClr val="00B050"/>
                </a:solidFill>
              </a:rPr>
              <a:t>WP5: Integration into a new LINAC Cryomodule </a:t>
            </a:r>
            <a:br>
              <a:rPr lang="en-US" dirty="0"/>
            </a:br>
            <a:r>
              <a:rPr lang="en-US" sz="4800" dirty="0"/>
              <a:t>RP1 review meeting, June 1</a:t>
            </a:r>
            <a:r>
              <a:rPr lang="en-US" sz="4800" baseline="30000" dirty="0"/>
              <a:t>st</a:t>
            </a:r>
            <a:r>
              <a:rPr lang="en-US" sz="4800" dirty="0"/>
              <a:t>, 2026</a:t>
            </a:r>
            <a:br>
              <a:rPr lang="en-US" sz="4800" dirty="0"/>
            </a:br>
            <a:r>
              <a:rPr lang="en-US" sz="2000" b="1" dirty="0">
                <a:solidFill>
                  <a:srgbClr val="1B3C70"/>
                </a:solidFill>
                <a:latin typeface="Calibri"/>
                <a:ea typeface="ＭＳ Ｐゴシック" charset="0"/>
              </a:rPr>
              <a:t>WP Leader: Nuno Elias (ESS)</a:t>
            </a:r>
            <a:br>
              <a:rPr lang="en-US" sz="2000" b="1" dirty="0">
                <a:solidFill>
                  <a:srgbClr val="1B3C70"/>
                </a:solidFill>
                <a:latin typeface="Calibri"/>
                <a:ea typeface="ＭＳ Ｐゴシック" charset="0"/>
              </a:rPr>
            </a:br>
            <a:r>
              <a:rPr lang="en-US" sz="2000" dirty="0">
                <a:solidFill>
                  <a:srgbClr val="1B3C70"/>
                </a:solidFill>
                <a:latin typeface="Calibri"/>
                <a:ea typeface="ＭＳ Ｐゴシック" charset="0"/>
              </a:rPr>
              <a:t>WP Deputy: Vittorio Parma (CERN)</a:t>
            </a:r>
            <a:endParaRPr lang="en-US" dirty="0"/>
          </a:p>
        </p:txBody>
      </p:sp>
      <p:sp>
        <p:nvSpPr>
          <p:cNvPr id="3" name="Sous-titre 2">
            <a:extLst>
              <a:ext uri="{FF2B5EF4-FFF2-40B4-BE49-F238E27FC236}">
                <a16:creationId xmlns:a16="http://schemas.microsoft.com/office/drawing/2014/main" id="{0E431EAB-E5CE-4071-B31E-6233FCC722A2}"/>
              </a:ext>
            </a:extLst>
          </p:cNvPr>
          <p:cNvSpPr>
            <a:spLocks noGrp="1"/>
          </p:cNvSpPr>
          <p:nvPr>
            <p:ph type="subTitle" idx="1"/>
          </p:nvPr>
        </p:nvSpPr>
        <p:spPr>
          <a:xfrm>
            <a:off x="2967112" y="4661443"/>
            <a:ext cx="6286500" cy="1541503"/>
          </a:xfrm>
        </p:spPr>
        <p:txBody>
          <a:bodyPr>
            <a:normAutofit/>
          </a:bodyPr>
          <a:lstStyle/>
          <a:p>
            <a:endParaRPr lang="en-US" sz="1200" dirty="0"/>
          </a:p>
          <a:p>
            <a:r>
              <a:rPr lang="en-US" sz="1200" dirty="0"/>
              <a:t>All information contained in this presentation and any accompanying documents is for iSAS project only, and must be treated as strictly confidential.</a:t>
            </a:r>
          </a:p>
          <a:p>
            <a:r>
              <a:rPr lang="en-US" sz="1200" dirty="0"/>
              <a:t>Any dissemination, distribution or other use of this information without the consent of its owner is prohibited.</a:t>
            </a:r>
          </a:p>
        </p:txBody>
      </p:sp>
      <p:sp>
        <p:nvSpPr>
          <p:cNvPr id="12" name="Rectangle 8">
            <a:extLst>
              <a:ext uri="{FF2B5EF4-FFF2-40B4-BE49-F238E27FC236}">
                <a16:creationId xmlns:a16="http://schemas.microsoft.com/office/drawing/2014/main" id="{53C634DB-7A80-4488-BC83-CEA906ADD490}"/>
              </a:ext>
            </a:extLst>
          </p:cNvPr>
          <p:cNvSpPr>
            <a:spLocks noChangeArrowheads="1"/>
          </p:cNvSpPr>
          <p:nvPr/>
        </p:nvSpPr>
        <p:spPr bwMode="auto">
          <a:xfrm>
            <a:off x="0" y="54266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ZoneTexte 13">
            <a:extLst>
              <a:ext uri="{FF2B5EF4-FFF2-40B4-BE49-F238E27FC236}">
                <a16:creationId xmlns:a16="http://schemas.microsoft.com/office/drawing/2014/main" id="{1E2AA974-1B61-4524-B53F-C39D2E7CF86D}"/>
              </a:ext>
            </a:extLst>
          </p:cNvPr>
          <p:cNvSpPr txBox="1"/>
          <p:nvPr/>
        </p:nvSpPr>
        <p:spPr>
          <a:xfrm>
            <a:off x="1165263" y="6011127"/>
            <a:ext cx="10937965" cy="461665"/>
          </a:xfrm>
          <a:prstGeom prst="rect">
            <a:avLst/>
          </a:prstGeom>
          <a:noFill/>
        </p:spPr>
        <p:txBody>
          <a:bodyPr wrap="square" rtlCol="0">
            <a:spAutoFit/>
          </a:bodyPr>
          <a:lstStyle/>
          <a:p>
            <a:r>
              <a:rPr lang="en-GB" sz="1200" dirty="0"/>
              <a:t>Funded by the European Union. Views and opinions expressed are however those of the authors only and do not necessarily reflect those of the European Union or the European Commission. Neither the European Union nor the granting authority can be held responsible for them. </a:t>
            </a:r>
          </a:p>
        </p:txBody>
      </p:sp>
      <p:sp>
        <p:nvSpPr>
          <p:cNvPr id="4" name="Slide Number Placeholder 3">
            <a:extLst>
              <a:ext uri="{FF2B5EF4-FFF2-40B4-BE49-F238E27FC236}">
                <a16:creationId xmlns:a16="http://schemas.microsoft.com/office/drawing/2014/main" id="{3555DD0B-2F3E-8D2C-F353-4251E97900CE}"/>
              </a:ext>
            </a:extLst>
          </p:cNvPr>
          <p:cNvSpPr>
            <a:spLocks noGrp="1"/>
          </p:cNvSpPr>
          <p:nvPr>
            <p:ph type="sldNum" sz="quarter" idx="12"/>
          </p:nvPr>
        </p:nvSpPr>
        <p:spPr/>
        <p:txBody>
          <a:bodyPr/>
          <a:lstStyle/>
          <a:p>
            <a:fld id="{4068FCCF-9A80-B240-8D85-84F960565AFA}" type="slidenum">
              <a:rPr lang="en-BE" smtClean="0"/>
              <a:t>1</a:t>
            </a:fld>
            <a:endParaRPr lang="en-BE"/>
          </a:p>
        </p:txBody>
      </p:sp>
      <p:sp>
        <p:nvSpPr>
          <p:cNvPr id="5" name="TextBox 4">
            <a:extLst>
              <a:ext uri="{FF2B5EF4-FFF2-40B4-BE49-F238E27FC236}">
                <a16:creationId xmlns:a16="http://schemas.microsoft.com/office/drawing/2014/main" id="{B7680C95-D86C-BA13-99C8-9B7D827B2C2D}"/>
              </a:ext>
            </a:extLst>
          </p:cNvPr>
          <p:cNvSpPr txBox="1"/>
          <p:nvPr/>
        </p:nvSpPr>
        <p:spPr>
          <a:xfrm>
            <a:off x="10729732" y="7581418"/>
            <a:ext cx="184731" cy="369332"/>
          </a:xfrm>
          <a:prstGeom prst="rect">
            <a:avLst/>
          </a:prstGeom>
          <a:noFill/>
        </p:spPr>
        <p:txBody>
          <a:bodyPr wrap="none" rtlCol="0">
            <a:spAutoFit/>
          </a:bodyPr>
          <a:lstStyle/>
          <a:p>
            <a:endParaRPr lang="en-GB" dirty="0"/>
          </a:p>
        </p:txBody>
      </p:sp>
      <p:sp>
        <p:nvSpPr>
          <p:cNvPr id="6" name="Date Placeholder 5">
            <a:extLst>
              <a:ext uri="{FF2B5EF4-FFF2-40B4-BE49-F238E27FC236}">
                <a16:creationId xmlns:a16="http://schemas.microsoft.com/office/drawing/2014/main" id="{82592AF8-F8F7-A0F4-AE97-5F2810D1A306}"/>
              </a:ext>
            </a:extLst>
          </p:cNvPr>
          <p:cNvSpPr>
            <a:spLocks noGrp="1"/>
          </p:cNvSpPr>
          <p:nvPr>
            <p:ph type="dt" sz="half" idx="10"/>
          </p:nvPr>
        </p:nvSpPr>
        <p:spPr/>
        <p:txBody>
          <a:bodyPr/>
          <a:lstStyle/>
          <a:p>
            <a:fld id="{2CA9AF40-CB25-C24F-B687-3DBE805DC9CE}" type="datetime1">
              <a:rPr lang="sv-SE" smtClean="0"/>
              <a:t>2026-05-29</a:t>
            </a:fld>
            <a:endParaRPr lang="en-BE"/>
          </a:p>
        </p:txBody>
      </p:sp>
      <p:sp>
        <p:nvSpPr>
          <p:cNvPr id="7" name="Footer Placeholder 6">
            <a:extLst>
              <a:ext uri="{FF2B5EF4-FFF2-40B4-BE49-F238E27FC236}">
                <a16:creationId xmlns:a16="http://schemas.microsoft.com/office/drawing/2014/main" id="{F8D5B27D-950E-E91E-39C4-F69F70B3F6BF}"/>
              </a:ext>
            </a:extLst>
          </p:cNvPr>
          <p:cNvSpPr>
            <a:spLocks noGrp="1"/>
          </p:cNvSpPr>
          <p:nvPr>
            <p:ph type="ftr" sz="quarter" idx="11"/>
          </p:nvPr>
        </p:nvSpPr>
        <p:spPr/>
        <p:txBody>
          <a:bodyPr/>
          <a:lstStyle/>
          <a:p>
            <a:r>
              <a:rPr lang="en-BE"/>
              <a:t>Nuno Elias - iSAS WP5 RP1 review - Jun/2026</a:t>
            </a:r>
          </a:p>
        </p:txBody>
      </p:sp>
      <p:sp>
        <p:nvSpPr>
          <p:cNvPr id="8" name="Rectangle 7">
            <a:extLst>
              <a:ext uri="{FF2B5EF4-FFF2-40B4-BE49-F238E27FC236}">
                <a16:creationId xmlns:a16="http://schemas.microsoft.com/office/drawing/2014/main" id="{01A30552-2A32-A7CC-1F99-760CDA7192A0}"/>
              </a:ext>
            </a:extLst>
          </p:cNvPr>
          <p:cNvSpPr/>
          <p:nvPr/>
        </p:nvSpPr>
        <p:spPr>
          <a:xfrm>
            <a:off x="3117273" y="4329256"/>
            <a:ext cx="5957454" cy="319427"/>
          </a:xfrm>
          <a:prstGeom prst="rect">
            <a:avLst/>
          </a:prstGeom>
          <a:solidFill>
            <a:schemeClr val="accent3">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4270375" indent="-4270375" algn="ctr"/>
            <a:r>
              <a:rPr lang="en-GB" sz="1400" b="1" dirty="0">
                <a:latin typeface="Helvetica" pitchFamily="2" charset="0"/>
              </a:rPr>
              <a:t>With contributions of colleagues from ESS, CERN, CNRS, EPFL</a:t>
            </a:r>
            <a:endParaRPr lang="en-GB" sz="1400" b="1" dirty="0">
              <a:effectLst/>
              <a:latin typeface="Helvetica" pitchFamily="2" charset="0"/>
            </a:endParaRPr>
          </a:p>
        </p:txBody>
      </p:sp>
      <p:pic>
        <p:nvPicPr>
          <p:cNvPr id="9" name="Image 4">
            <a:extLst>
              <a:ext uri="{FF2B5EF4-FFF2-40B4-BE49-F238E27FC236}">
                <a16:creationId xmlns:a16="http://schemas.microsoft.com/office/drawing/2014/main" id="{800C011E-E337-6BA9-EA31-374182838ED9}"/>
              </a:ext>
            </a:extLst>
          </p:cNvPr>
          <p:cNvPicPr>
            <a:picLocks noChangeAspect="1"/>
          </p:cNvPicPr>
          <p:nvPr/>
        </p:nvPicPr>
        <p:blipFill>
          <a:blip r:embed="rId3"/>
          <a:stretch>
            <a:fillRect/>
          </a:stretch>
        </p:blipFill>
        <p:spPr>
          <a:xfrm>
            <a:off x="278533" y="5879505"/>
            <a:ext cx="886730" cy="898423"/>
          </a:xfrm>
          <a:prstGeom prst="rect">
            <a:avLst/>
          </a:prstGeom>
        </p:spPr>
      </p:pic>
    </p:spTree>
    <p:extLst>
      <p:ext uri="{BB962C8B-B14F-4D97-AF65-F5344CB8AC3E}">
        <p14:creationId xmlns:p14="http://schemas.microsoft.com/office/powerpoint/2010/main" val="194805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63596-A0E3-24BA-9A6A-0BF7A2FB98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63356B-FD9F-D448-242B-46750954BDA1}"/>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C7A609BD-8637-6915-2A7C-F40801A7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E4B23945-19F5-29D4-662D-D42DC8F4C4DE}"/>
              </a:ext>
            </a:extLst>
          </p:cNvPr>
          <p:cNvSpPr>
            <a:spLocks noGrp="1"/>
          </p:cNvSpPr>
          <p:nvPr>
            <p:ph idx="1"/>
          </p:nvPr>
        </p:nvSpPr>
        <p:spPr>
          <a:xfrm>
            <a:off x="353786" y="2842330"/>
            <a:ext cx="6466114" cy="3350069"/>
          </a:xfrm>
        </p:spPr>
        <p:txBody>
          <a:bodyPr/>
          <a:lstStyle/>
          <a:p>
            <a:r>
              <a:rPr lang="en-US" sz="2000" b="1" dirty="0">
                <a:solidFill>
                  <a:srgbClr val="002060"/>
                </a:solidFill>
              </a:rPr>
              <a:t>Scope</a:t>
            </a:r>
            <a:endParaRPr lang="en-US" sz="2000" dirty="0"/>
          </a:p>
          <a:p>
            <a:r>
              <a:rPr lang="en-US" sz="2000" b="1" dirty="0">
                <a:solidFill>
                  <a:srgbClr val="002060"/>
                </a:solidFill>
              </a:rPr>
              <a:t>System Overview</a:t>
            </a:r>
            <a:endParaRPr lang="en-US" sz="2000" dirty="0"/>
          </a:p>
          <a:p>
            <a:r>
              <a:rPr lang="en-US" sz="2000" b="1" dirty="0">
                <a:solidFill>
                  <a:srgbClr val="002060"/>
                </a:solidFill>
              </a:rPr>
              <a:t>CM Design Phase Lessons</a:t>
            </a:r>
            <a:endParaRPr lang="en-US" sz="2000" dirty="0"/>
          </a:p>
          <a:p>
            <a:r>
              <a:rPr lang="en-US" sz="2000" b="1" dirty="0">
                <a:solidFill>
                  <a:srgbClr val="002060"/>
                </a:solidFill>
              </a:rPr>
              <a:t>Manufacturing and Assembly phase Lessons</a:t>
            </a:r>
          </a:p>
          <a:p>
            <a:r>
              <a:rPr lang="en-US" sz="2000" b="1" dirty="0">
                <a:solidFill>
                  <a:srgbClr val="002060"/>
                </a:solidFill>
              </a:rPr>
              <a:t>Testing and Commissioning</a:t>
            </a:r>
          </a:p>
          <a:p>
            <a:r>
              <a:rPr lang="en-US" sz="2000" b="1" dirty="0">
                <a:solidFill>
                  <a:srgbClr val="002060"/>
                </a:solidFill>
              </a:rPr>
              <a:t>Sustainability aspects</a:t>
            </a:r>
          </a:p>
          <a:p>
            <a:r>
              <a:rPr lang="en-US" sz="2000" b="1" dirty="0">
                <a:solidFill>
                  <a:srgbClr val="002060"/>
                </a:solidFill>
              </a:rPr>
              <a:t>Conclusions</a:t>
            </a:r>
            <a:endParaRPr lang="en-US" sz="20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F36DD615-0AEE-E9E9-C864-C508840A92A2}"/>
              </a:ext>
            </a:extLst>
          </p:cNvPr>
          <p:cNvSpPr>
            <a:spLocks noGrp="1"/>
          </p:cNvSpPr>
          <p:nvPr>
            <p:ph type="sldNum" sz="quarter" idx="12"/>
          </p:nvPr>
        </p:nvSpPr>
        <p:spPr/>
        <p:txBody>
          <a:bodyPr/>
          <a:lstStyle/>
          <a:p>
            <a:fld id="{4068FCCF-9A80-B240-8D85-84F960565AFA}" type="slidenum">
              <a:rPr lang="en-BE" smtClean="0"/>
              <a:t>10</a:t>
            </a:fld>
            <a:endParaRPr lang="en-BE"/>
          </a:p>
        </p:txBody>
      </p:sp>
      <p:sp>
        <p:nvSpPr>
          <p:cNvPr id="8" name="Rectangle 7">
            <a:extLst>
              <a:ext uri="{FF2B5EF4-FFF2-40B4-BE49-F238E27FC236}">
                <a16:creationId xmlns:a16="http://schemas.microsoft.com/office/drawing/2014/main" id="{09E8583A-E851-0EC9-A177-AA0A6ECF0135}"/>
              </a:ext>
            </a:extLst>
          </p:cNvPr>
          <p:cNvSpPr/>
          <p:nvPr/>
        </p:nvSpPr>
        <p:spPr>
          <a:xfrm>
            <a:off x="3581400" y="776660"/>
            <a:ext cx="8328660"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200" i="1" dirty="0">
                <a:effectLst/>
                <a:latin typeface="Helvetica" pitchFamily="2" charset="0"/>
              </a:rPr>
              <a:t>• </a:t>
            </a:r>
            <a:r>
              <a:rPr lang="en-GB" sz="1200" b="1" i="1" dirty="0">
                <a:effectLst/>
                <a:highlight>
                  <a:srgbClr val="00FF00"/>
                </a:highlight>
                <a:latin typeface="Helvetica" pitchFamily="2" charset="0"/>
              </a:rPr>
              <a:t>Compile lesson learned from the ESS </a:t>
            </a:r>
            <a:r>
              <a:rPr lang="en-GB" sz="1200" b="1" i="1" dirty="0">
                <a:highlight>
                  <a:srgbClr val="00FF00"/>
                </a:highlight>
                <a:latin typeface="Helvetica" pitchFamily="2" charset="0"/>
              </a:rPr>
              <a:t>CM </a:t>
            </a:r>
            <a:r>
              <a:rPr lang="en-GB" sz="1200" i="1" dirty="0">
                <a:highlight>
                  <a:srgbClr val="00FF00"/>
                </a:highlight>
                <a:latin typeface="Helvetica" pitchFamily="2" charset="0"/>
              </a:rPr>
              <a:t>testing activities, technical commissioning, initial operation.</a:t>
            </a:r>
            <a:r>
              <a:rPr lang="en-GB" sz="1200" i="1" dirty="0">
                <a:effectLst/>
                <a:highlight>
                  <a:srgbClr val="00FF00"/>
                </a:highlight>
                <a:latin typeface="Helvetica" pitchFamily="2" charset="0"/>
              </a:rPr>
              <a:t> </a:t>
            </a:r>
          </a:p>
          <a:p>
            <a:r>
              <a:rPr lang="en-GB" sz="1200" i="1" dirty="0">
                <a:effectLst/>
                <a:latin typeface="Helvetica" pitchFamily="2" charset="0"/>
              </a:rPr>
              <a:t>• Benchmarking with projects in the implementation phase (worldwide).</a:t>
            </a:r>
            <a:endParaRPr lang="en-GB" sz="1200" dirty="0">
              <a:effectLst/>
              <a:latin typeface="Helvetica" pitchFamily="2" charset="0"/>
            </a:endParaRPr>
          </a:p>
          <a:p>
            <a:r>
              <a:rPr lang="en-GB" sz="1200" i="1" dirty="0">
                <a:effectLst/>
                <a:latin typeface="Helvetica" pitchFamily="2" charset="0"/>
              </a:rPr>
              <a:t>• Develop a roadmap to develop a new, sustainable CM design.</a:t>
            </a:r>
          </a:p>
        </p:txBody>
      </p:sp>
      <p:sp>
        <p:nvSpPr>
          <p:cNvPr id="11" name="Rectangle 10">
            <a:extLst>
              <a:ext uri="{FF2B5EF4-FFF2-40B4-BE49-F238E27FC236}">
                <a16:creationId xmlns:a16="http://schemas.microsoft.com/office/drawing/2014/main" id="{4138404E-67E3-0F81-C53F-505DF010620F}"/>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effectLst/>
                <a:latin typeface="Helvetica" pitchFamily="2" charset="0"/>
              </a:rPr>
              <a:t>• </a:t>
            </a:r>
            <a:r>
              <a:rPr lang="en-GB" sz="1400" b="1" i="1" dirty="0">
                <a:effectLst/>
                <a:latin typeface="Helvetica" pitchFamily="2" charset="0"/>
              </a:rPr>
              <a:t>Compile lesson learned from the ESS </a:t>
            </a:r>
            <a:r>
              <a:rPr lang="en-GB" sz="1400" b="1" i="1" dirty="0">
                <a:latin typeface="Helvetica" pitchFamily="2" charset="0"/>
              </a:rPr>
              <a:t>CM </a:t>
            </a:r>
            <a:r>
              <a:rPr lang="en-GB" sz="1400" i="1" dirty="0">
                <a:latin typeface="Helvetica" pitchFamily="2" charset="0"/>
              </a:rPr>
              <a:t>testing activities, technical commissioning, initial operation.</a:t>
            </a:r>
            <a:r>
              <a:rPr lang="en-GB" sz="1400" i="1" dirty="0">
                <a:effectLst/>
                <a:latin typeface="Helvetica" pitchFamily="2" charset="0"/>
              </a:rPr>
              <a:t> </a:t>
            </a:r>
          </a:p>
        </p:txBody>
      </p:sp>
      <p:sp>
        <p:nvSpPr>
          <p:cNvPr id="9" name="Date Placeholder 8">
            <a:extLst>
              <a:ext uri="{FF2B5EF4-FFF2-40B4-BE49-F238E27FC236}">
                <a16:creationId xmlns:a16="http://schemas.microsoft.com/office/drawing/2014/main" id="{89642BDD-5008-CB31-DE20-45ED45A0A6B4}"/>
              </a:ext>
            </a:extLst>
          </p:cNvPr>
          <p:cNvSpPr>
            <a:spLocks noGrp="1"/>
          </p:cNvSpPr>
          <p:nvPr>
            <p:ph type="dt" sz="half" idx="10"/>
          </p:nvPr>
        </p:nvSpPr>
        <p:spPr/>
        <p:txBody>
          <a:bodyPr/>
          <a:lstStyle/>
          <a:p>
            <a:fld id="{B5FFC516-C1C4-C240-9DB3-8ED9B1EF3A39}" type="datetime1">
              <a:rPr lang="sv-SE" smtClean="0"/>
              <a:t>2026-05-29</a:t>
            </a:fld>
            <a:endParaRPr lang="en-BE"/>
          </a:p>
        </p:txBody>
      </p:sp>
      <p:sp>
        <p:nvSpPr>
          <p:cNvPr id="12" name="Footer Placeholder 11">
            <a:extLst>
              <a:ext uri="{FF2B5EF4-FFF2-40B4-BE49-F238E27FC236}">
                <a16:creationId xmlns:a16="http://schemas.microsoft.com/office/drawing/2014/main" id="{436847AE-7B4B-AB0E-E50B-48488EB9056B}"/>
              </a:ext>
            </a:extLst>
          </p:cNvPr>
          <p:cNvSpPr>
            <a:spLocks noGrp="1"/>
          </p:cNvSpPr>
          <p:nvPr>
            <p:ph type="ftr" sz="quarter" idx="11"/>
          </p:nvPr>
        </p:nvSpPr>
        <p:spPr/>
        <p:txBody>
          <a:bodyPr/>
          <a:lstStyle/>
          <a:p>
            <a:r>
              <a:rPr lang="en-BE"/>
              <a:t>Nuno Elias - iSAS WP5 RP1 review - Jun/2026</a:t>
            </a:r>
          </a:p>
        </p:txBody>
      </p:sp>
      <p:sp>
        <p:nvSpPr>
          <p:cNvPr id="6" name="Espace réservé du contenu 2">
            <a:extLst>
              <a:ext uri="{FF2B5EF4-FFF2-40B4-BE49-F238E27FC236}">
                <a16:creationId xmlns:a16="http://schemas.microsoft.com/office/drawing/2014/main" id="{6ACB20CE-379D-652D-98F4-5FC2A73CA56B}"/>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10" name="Picture 9" descr="A diagram of a diagram&#10;&#10;AI-generated content may be incorrect.">
            <a:extLst>
              <a:ext uri="{FF2B5EF4-FFF2-40B4-BE49-F238E27FC236}">
                <a16:creationId xmlns:a16="http://schemas.microsoft.com/office/drawing/2014/main" id="{FFD7527E-83BA-927C-311D-5F4965DA4B7B}"/>
              </a:ext>
            </a:extLst>
          </p:cNvPr>
          <p:cNvPicPr>
            <a:picLocks noChangeAspect="1"/>
          </p:cNvPicPr>
          <p:nvPr/>
        </p:nvPicPr>
        <p:blipFill>
          <a:blip r:embed="rId3"/>
          <a:stretch>
            <a:fillRect/>
          </a:stretch>
        </p:blipFill>
        <p:spPr>
          <a:xfrm>
            <a:off x="3976633" y="4358780"/>
            <a:ext cx="4619236" cy="1709413"/>
          </a:xfrm>
          <a:prstGeom prst="rect">
            <a:avLst/>
          </a:prstGeom>
        </p:spPr>
      </p:pic>
      <p:pic>
        <p:nvPicPr>
          <p:cNvPr id="13" name="Picture 12">
            <a:extLst>
              <a:ext uri="{FF2B5EF4-FFF2-40B4-BE49-F238E27FC236}">
                <a16:creationId xmlns:a16="http://schemas.microsoft.com/office/drawing/2014/main" id="{E9070528-FAA8-B6BB-A1A0-FAC712FF0E6D}"/>
              </a:ext>
            </a:extLst>
          </p:cNvPr>
          <p:cNvPicPr>
            <a:picLocks noChangeAspect="1"/>
          </p:cNvPicPr>
          <p:nvPr/>
        </p:nvPicPr>
        <p:blipFill>
          <a:blip r:embed="rId4"/>
          <a:stretch>
            <a:fillRect/>
          </a:stretch>
        </p:blipFill>
        <p:spPr>
          <a:xfrm>
            <a:off x="8761476" y="3300187"/>
            <a:ext cx="3243421" cy="2434356"/>
          </a:xfrm>
          <a:prstGeom prst="rect">
            <a:avLst/>
          </a:prstGeom>
        </p:spPr>
      </p:pic>
    </p:spTree>
    <p:extLst>
      <p:ext uri="{BB962C8B-B14F-4D97-AF65-F5344CB8AC3E}">
        <p14:creationId xmlns:p14="http://schemas.microsoft.com/office/powerpoint/2010/main" val="814295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F5833-20F5-4934-F1C2-046CDAE5B3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6A9889A-710B-8958-EB27-E5D31B2A65B8}"/>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D5CCB95D-3334-E6A0-1E9C-027A14418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5AC6AA95-B1E3-B42B-5636-C06D4AB4B874}"/>
              </a:ext>
            </a:extLst>
          </p:cNvPr>
          <p:cNvSpPr>
            <a:spLocks noGrp="1"/>
          </p:cNvSpPr>
          <p:nvPr>
            <p:ph idx="1"/>
          </p:nvPr>
        </p:nvSpPr>
        <p:spPr>
          <a:xfrm>
            <a:off x="353786" y="2842330"/>
            <a:ext cx="6466114" cy="3350069"/>
          </a:xfrm>
        </p:spPr>
        <p:txBody>
          <a:bodyPr/>
          <a:lstStyle/>
          <a:p>
            <a:r>
              <a:rPr lang="en-US" sz="2000" b="1" dirty="0">
                <a:solidFill>
                  <a:srgbClr val="002060"/>
                </a:solidFill>
              </a:rPr>
              <a:t>Scope</a:t>
            </a:r>
            <a:endParaRPr lang="en-US" sz="2000" dirty="0"/>
          </a:p>
          <a:p>
            <a:r>
              <a:rPr lang="en-US" sz="2000" b="1" dirty="0">
                <a:solidFill>
                  <a:srgbClr val="002060"/>
                </a:solidFill>
              </a:rPr>
              <a:t>System Overview</a:t>
            </a:r>
            <a:endParaRPr lang="en-US" sz="2000" dirty="0"/>
          </a:p>
          <a:p>
            <a:r>
              <a:rPr lang="en-US" sz="2000" b="1" dirty="0">
                <a:solidFill>
                  <a:srgbClr val="002060"/>
                </a:solidFill>
              </a:rPr>
              <a:t>CM Design Phase Lessons</a:t>
            </a:r>
            <a:endParaRPr lang="en-US" sz="2000" dirty="0"/>
          </a:p>
          <a:p>
            <a:r>
              <a:rPr lang="en-US" sz="2000" b="1" dirty="0">
                <a:solidFill>
                  <a:srgbClr val="002060"/>
                </a:solidFill>
              </a:rPr>
              <a:t>Manufacturing and Assembly phase Lessons</a:t>
            </a:r>
          </a:p>
          <a:p>
            <a:r>
              <a:rPr lang="en-US" sz="2000" b="1" dirty="0">
                <a:solidFill>
                  <a:srgbClr val="002060"/>
                </a:solidFill>
              </a:rPr>
              <a:t>Testing and Commissioning</a:t>
            </a:r>
          </a:p>
          <a:p>
            <a:r>
              <a:rPr lang="en-US" sz="2000" b="1" dirty="0">
                <a:solidFill>
                  <a:srgbClr val="002060"/>
                </a:solidFill>
              </a:rPr>
              <a:t>Sustainability aspects</a:t>
            </a:r>
          </a:p>
          <a:p>
            <a:r>
              <a:rPr lang="en-US" sz="2000" b="1" dirty="0">
                <a:solidFill>
                  <a:srgbClr val="002060"/>
                </a:solidFill>
              </a:rPr>
              <a:t>Conclusions</a:t>
            </a:r>
            <a:endParaRPr lang="en-US" sz="20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96034740-783A-2318-2D05-85F439307A06}"/>
              </a:ext>
            </a:extLst>
          </p:cNvPr>
          <p:cNvSpPr>
            <a:spLocks noGrp="1"/>
          </p:cNvSpPr>
          <p:nvPr>
            <p:ph type="sldNum" sz="quarter" idx="12"/>
          </p:nvPr>
        </p:nvSpPr>
        <p:spPr/>
        <p:txBody>
          <a:bodyPr/>
          <a:lstStyle/>
          <a:p>
            <a:fld id="{4068FCCF-9A80-B240-8D85-84F960565AFA}" type="slidenum">
              <a:rPr lang="en-BE" smtClean="0"/>
              <a:t>11</a:t>
            </a:fld>
            <a:endParaRPr lang="en-BE"/>
          </a:p>
        </p:txBody>
      </p:sp>
      <p:sp>
        <p:nvSpPr>
          <p:cNvPr id="11" name="Rectangle 10">
            <a:extLst>
              <a:ext uri="{FF2B5EF4-FFF2-40B4-BE49-F238E27FC236}">
                <a16:creationId xmlns:a16="http://schemas.microsoft.com/office/drawing/2014/main" id="{C643D180-6576-33DF-BF6C-595784C076B6}"/>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effectLst/>
                <a:latin typeface="Helvetica" pitchFamily="2" charset="0"/>
              </a:rPr>
              <a:t>• </a:t>
            </a:r>
            <a:r>
              <a:rPr lang="en-GB" sz="1400" b="1" i="1" dirty="0">
                <a:effectLst/>
                <a:latin typeface="Helvetica" pitchFamily="2" charset="0"/>
              </a:rPr>
              <a:t>Compile lesson learned from the ESS </a:t>
            </a:r>
            <a:r>
              <a:rPr lang="en-GB" sz="1400" b="1" i="1" dirty="0">
                <a:latin typeface="Helvetica" pitchFamily="2" charset="0"/>
              </a:rPr>
              <a:t>CM </a:t>
            </a:r>
            <a:r>
              <a:rPr lang="en-GB" sz="1400" i="1" dirty="0">
                <a:latin typeface="Helvetica" pitchFamily="2" charset="0"/>
              </a:rPr>
              <a:t>testing activities, technical commissioning, initial operation.</a:t>
            </a:r>
            <a:r>
              <a:rPr lang="en-GB" sz="1400" i="1" dirty="0">
                <a:effectLst/>
                <a:latin typeface="Helvetica" pitchFamily="2" charset="0"/>
              </a:rPr>
              <a:t> </a:t>
            </a:r>
          </a:p>
        </p:txBody>
      </p:sp>
      <p:sp>
        <p:nvSpPr>
          <p:cNvPr id="9" name="Date Placeholder 8">
            <a:extLst>
              <a:ext uri="{FF2B5EF4-FFF2-40B4-BE49-F238E27FC236}">
                <a16:creationId xmlns:a16="http://schemas.microsoft.com/office/drawing/2014/main" id="{BE07286A-9CB7-799A-C54D-45E7CDA4F7FD}"/>
              </a:ext>
            </a:extLst>
          </p:cNvPr>
          <p:cNvSpPr>
            <a:spLocks noGrp="1"/>
          </p:cNvSpPr>
          <p:nvPr>
            <p:ph type="dt" sz="half" idx="10"/>
          </p:nvPr>
        </p:nvSpPr>
        <p:spPr/>
        <p:txBody>
          <a:bodyPr/>
          <a:lstStyle/>
          <a:p>
            <a:fld id="{36E0D74D-761D-8040-B8C0-750E71C58EF6}" type="datetime1">
              <a:rPr lang="sv-SE" smtClean="0"/>
              <a:t>2026-05-29</a:t>
            </a:fld>
            <a:endParaRPr lang="en-BE"/>
          </a:p>
        </p:txBody>
      </p:sp>
      <p:sp>
        <p:nvSpPr>
          <p:cNvPr id="12" name="Footer Placeholder 11">
            <a:extLst>
              <a:ext uri="{FF2B5EF4-FFF2-40B4-BE49-F238E27FC236}">
                <a16:creationId xmlns:a16="http://schemas.microsoft.com/office/drawing/2014/main" id="{8795C9F3-0781-B36A-0655-771C39F2C170}"/>
              </a:ext>
            </a:extLst>
          </p:cNvPr>
          <p:cNvSpPr>
            <a:spLocks noGrp="1"/>
          </p:cNvSpPr>
          <p:nvPr>
            <p:ph type="ftr" sz="quarter" idx="11"/>
          </p:nvPr>
        </p:nvSpPr>
        <p:spPr/>
        <p:txBody>
          <a:bodyPr/>
          <a:lstStyle/>
          <a:p>
            <a:r>
              <a:rPr lang="en-BE"/>
              <a:t>Nuno Elias - iSAS WP5 RP1 review - Jun/2026</a:t>
            </a:r>
          </a:p>
        </p:txBody>
      </p:sp>
      <p:sp>
        <p:nvSpPr>
          <p:cNvPr id="6" name="Espace réservé du contenu 2">
            <a:extLst>
              <a:ext uri="{FF2B5EF4-FFF2-40B4-BE49-F238E27FC236}">
                <a16:creationId xmlns:a16="http://schemas.microsoft.com/office/drawing/2014/main" id="{39CD1363-BF28-98B5-73F6-43F739DDF4B9}"/>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2" name="Picture 1" descr="A graph of different colored lines&#10;&#10;AI-generated content may be incorrect.">
            <a:extLst>
              <a:ext uri="{FF2B5EF4-FFF2-40B4-BE49-F238E27FC236}">
                <a16:creationId xmlns:a16="http://schemas.microsoft.com/office/drawing/2014/main" id="{EAC29F94-690A-E66D-D90F-3CBAE72E3A2C}"/>
              </a:ext>
            </a:extLst>
          </p:cNvPr>
          <p:cNvPicPr>
            <a:picLocks noChangeAspect="1"/>
          </p:cNvPicPr>
          <p:nvPr/>
        </p:nvPicPr>
        <p:blipFill>
          <a:blip r:embed="rId3"/>
          <a:stretch>
            <a:fillRect/>
          </a:stretch>
        </p:blipFill>
        <p:spPr>
          <a:xfrm>
            <a:off x="5914887" y="3321168"/>
            <a:ext cx="6120765" cy="2328545"/>
          </a:xfrm>
          <a:prstGeom prst="rect">
            <a:avLst/>
          </a:prstGeom>
          <a:ln>
            <a:solidFill>
              <a:schemeClr val="accent1"/>
            </a:solidFill>
          </a:ln>
        </p:spPr>
      </p:pic>
      <p:sp>
        <p:nvSpPr>
          <p:cNvPr id="10" name="Rectangle 9">
            <a:extLst>
              <a:ext uri="{FF2B5EF4-FFF2-40B4-BE49-F238E27FC236}">
                <a16:creationId xmlns:a16="http://schemas.microsoft.com/office/drawing/2014/main" id="{E52C9B01-F2D4-55E7-F04A-FD97362D82AD}"/>
              </a:ext>
            </a:extLst>
          </p:cNvPr>
          <p:cNvSpPr/>
          <p:nvPr/>
        </p:nvSpPr>
        <p:spPr>
          <a:xfrm>
            <a:off x="3581400" y="776660"/>
            <a:ext cx="8328660"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200" i="1" dirty="0">
                <a:effectLst/>
                <a:latin typeface="Helvetica" pitchFamily="2" charset="0"/>
              </a:rPr>
              <a:t>• </a:t>
            </a:r>
            <a:r>
              <a:rPr lang="en-GB" sz="1200" b="1" i="1" dirty="0">
                <a:effectLst/>
                <a:highlight>
                  <a:srgbClr val="00FF00"/>
                </a:highlight>
                <a:latin typeface="Helvetica" pitchFamily="2" charset="0"/>
              </a:rPr>
              <a:t>Compile lesson learned from the ESS </a:t>
            </a:r>
            <a:r>
              <a:rPr lang="en-GB" sz="1200" b="1" i="1" dirty="0">
                <a:highlight>
                  <a:srgbClr val="00FF00"/>
                </a:highlight>
                <a:latin typeface="Helvetica" pitchFamily="2" charset="0"/>
              </a:rPr>
              <a:t>CM </a:t>
            </a:r>
            <a:r>
              <a:rPr lang="en-GB" sz="1200" i="1" dirty="0">
                <a:highlight>
                  <a:srgbClr val="00FF00"/>
                </a:highlight>
                <a:latin typeface="Helvetica" pitchFamily="2" charset="0"/>
              </a:rPr>
              <a:t>testing activities, technical commissioning, initial operation.</a:t>
            </a:r>
            <a:r>
              <a:rPr lang="en-GB" sz="1200" i="1" dirty="0">
                <a:effectLst/>
                <a:highlight>
                  <a:srgbClr val="00FF00"/>
                </a:highlight>
                <a:latin typeface="Helvetica" pitchFamily="2" charset="0"/>
              </a:rPr>
              <a:t> </a:t>
            </a:r>
          </a:p>
          <a:p>
            <a:r>
              <a:rPr lang="en-GB" sz="1200" i="1" dirty="0">
                <a:effectLst/>
                <a:latin typeface="Helvetica" pitchFamily="2" charset="0"/>
              </a:rPr>
              <a:t>• Benchmarking with projects in the implementation phase (worldwide).</a:t>
            </a:r>
            <a:endParaRPr lang="en-GB" sz="1200" dirty="0">
              <a:effectLst/>
              <a:latin typeface="Helvetica" pitchFamily="2" charset="0"/>
            </a:endParaRPr>
          </a:p>
          <a:p>
            <a:r>
              <a:rPr lang="en-GB" sz="1200" i="1" dirty="0">
                <a:effectLst/>
                <a:latin typeface="Helvetica" pitchFamily="2" charset="0"/>
              </a:rPr>
              <a:t>• Develop a roadmap to develop a new, sustainable CM design.</a:t>
            </a:r>
          </a:p>
        </p:txBody>
      </p:sp>
    </p:spTree>
    <p:extLst>
      <p:ext uri="{BB962C8B-B14F-4D97-AF65-F5344CB8AC3E}">
        <p14:creationId xmlns:p14="http://schemas.microsoft.com/office/powerpoint/2010/main" val="3896338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B09ED-7FEA-6095-0DCA-06E90D4402A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586760A-D59A-A22D-979E-B7D2BFDA5714}"/>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0E0C0FF5-EC54-FD3E-65C7-DD109617A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38BF67E-7E7A-3A1F-6A36-A140FA8B441F}"/>
              </a:ext>
            </a:extLst>
          </p:cNvPr>
          <p:cNvSpPr>
            <a:spLocks noGrp="1"/>
          </p:cNvSpPr>
          <p:nvPr>
            <p:ph idx="1"/>
          </p:nvPr>
        </p:nvSpPr>
        <p:spPr>
          <a:xfrm>
            <a:off x="353786" y="2842330"/>
            <a:ext cx="6466114" cy="3350069"/>
          </a:xfrm>
        </p:spPr>
        <p:txBody>
          <a:bodyPr/>
          <a:lstStyle/>
          <a:p>
            <a:r>
              <a:rPr lang="en-US" sz="2000" b="1" dirty="0">
                <a:solidFill>
                  <a:srgbClr val="002060"/>
                </a:solidFill>
              </a:rPr>
              <a:t>Scope</a:t>
            </a:r>
            <a:endParaRPr lang="en-US" sz="2000" dirty="0"/>
          </a:p>
          <a:p>
            <a:r>
              <a:rPr lang="en-US" sz="2000" b="1" dirty="0">
                <a:solidFill>
                  <a:srgbClr val="002060"/>
                </a:solidFill>
              </a:rPr>
              <a:t>System Overview</a:t>
            </a:r>
            <a:endParaRPr lang="en-US" sz="2000" dirty="0"/>
          </a:p>
          <a:p>
            <a:r>
              <a:rPr lang="en-US" sz="2000" b="1" dirty="0">
                <a:solidFill>
                  <a:srgbClr val="002060"/>
                </a:solidFill>
              </a:rPr>
              <a:t>CM Design Phase Lessons</a:t>
            </a:r>
            <a:endParaRPr lang="en-US" sz="2000" dirty="0"/>
          </a:p>
          <a:p>
            <a:r>
              <a:rPr lang="en-US" sz="2000" b="1" dirty="0">
                <a:solidFill>
                  <a:srgbClr val="002060"/>
                </a:solidFill>
              </a:rPr>
              <a:t>Manufacturing and Assembly phase Lessons</a:t>
            </a:r>
          </a:p>
          <a:p>
            <a:r>
              <a:rPr lang="en-US" sz="2000" b="1" dirty="0">
                <a:solidFill>
                  <a:srgbClr val="002060"/>
                </a:solidFill>
              </a:rPr>
              <a:t>Testing and Commissioning</a:t>
            </a:r>
          </a:p>
          <a:p>
            <a:r>
              <a:rPr lang="en-US" sz="2000" b="1" dirty="0">
                <a:solidFill>
                  <a:srgbClr val="002060"/>
                </a:solidFill>
              </a:rPr>
              <a:t>Sustainability aspects</a:t>
            </a:r>
          </a:p>
          <a:p>
            <a:r>
              <a:rPr lang="en-US" sz="2000" b="1" dirty="0">
                <a:solidFill>
                  <a:srgbClr val="002060"/>
                </a:solidFill>
              </a:rPr>
              <a:t>Conclusions</a:t>
            </a:r>
            <a:endParaRPr lang="en-US" sz="20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D62B2885-D418-5DA8-1165-4C5F5EEA30CA}"/>
              </a:ext>
            </a:extLst>
          </p:cNvPr>
          <p:cNvSpPr>
            <a:spLocks noGrp="1"/>
          </p:cNvSpPr>
          <p:nvPr>
            <p:ph type="sldNum" sz="quarter" idx="12"/>
          </p:nvPr>
        </p:nvSpPr>
        <p:spPr/>
        <p:txBody>
          <a:bodyPr/>
          <a:lstStyle/>
          <a:p>
            <a:fld id="{4068FCCF-9A80-B240-8D85-84F960565AFA}" type="slidenum">
              <a:rPr lang="en-BE" smtClean="0"/>
              <a:t>12</a:t>
            </a:fld>
            <a:endParaRPr lang="en-BE"/>
          </a:p>
        </p:txBody>
      </p:sp>
      <p:sp>
        <p:nvSpPr>
          <p:cNvPr id="11" name="Rectangle 10">
            <a:extLst>
              <a:ext uri="{FF2B5EF4-FFF2-40B4-BE49-F238E27FC236}">
                <a16:creationId xmlns:a16="http://schemas.microsoft.com/office/drawing/2014/main" id="{F94251D4-9365-5BAC-CE53-36C5F37055DA}"/>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effectLst/>
                <a:latin typeface="Helvetica" pitchFamily="2" charset="0"/>
              </a:rPr>
              <a:t>• </a:t>
            </a:r>
            <a:r>
              <a:rPr lang="en-GB" sz="1400" b="1" i="1" dirty="0">
                <a:effectLst/>
                <a:latin typeface="Helvetica" pitchFamily="2" charset="0"/>
              </a:rPr>
              <a:t>Compile lesson learned from the ESS </a:t>
            </a:r>
            <a:r>
              <a:rPr lang="en-GB" sz="1400" b="1" i="1" dirty="0">
                <a:latin typeface="Helvetica" pitchFamily="2" charset="0"/>
              </a:rPr>
              <a:t>CM </a:t>
            </a:r>
            <a:r>
              <a:rPr lang="en-GB" sz="1400" i="1" dirty="0">
                <a:latin typeface="Helvetica" pitchFamily="2" charset="0"/>
              </a:rPr>
              <a:t>testing activities, technical commissioning, initial operation.</a:t>
            </a:r>
            <a:r>
              <a:rPr lang="en-GB" sz="1400" i="1" dirty="0">
                <a:effectLst/>
                <a:latin typeface="Helvetica" pitchFamily="2" charset="0"/>
              </a:rPr>
              <a:t> </a:t>
            </a:r>
          </a:p>
        </p:txBody>
      </p:sp>
      <p:sp>
        <p:nvSpPr>
          <p:cNvPr id="9" name="Date Placeholder 8">
            <a:extLst>
              <a:ext uri="{FF2B5EF4-FFF2-40B4-BE49-F238E27FC236}">
                <a16:creationId xmlns:a16="http://schemas.microsoft.com/office/drawing/2014/main" id="{41D0B50B-968E-1AED-736D-C8B41D235C8D}"/>
              </a:ext>
            </a:extLst>
          </p:cNvPr>
          <p:cNvSpPr>
            <a:spLocks noGrp="1"/>
          </p:cNvSpPr>
          <p:nvPr>
            <p:ph type="dt" sz="half" idx="10"/>
          </p:nvPr>
        </p:nvSpPr>
        <p:spPr/>
        <p:txBody>
          <a:bodyPr/>
          <a:lstStyle/>
          <a:p>
            <a:fld id="{615C98C4-CF76-A542-8C57-CE9F7BA78621}" type="datetime1">
              <a:rPr lang="sv-SE" smtClean="0"/>
              <a:t>2026-05-29</a:t>
            </a:fld>
            <a:endParaRPr lang="en-BE"/>
          </a:p>
        </p:txBody>
      </p:sp>
      <p:sp>
        <p:nvSpPr>
          <p:cNvPr id="12" name="Footer Placeholder 11">
            <a:extLst>
              <a:ext uri="{FF2B5EF4-FFF2-40B4-BE49-F238E27FC236}">
                <a16:creationId xmlns:a16="http://schemas.microsoft.com/office/drawing/2014/main" id="{BD59B3D3-6132-6BC5-9880-71DDAB2806A9}"/>
              </a:ext>
            </a:extLst>
          </p:cNvPr>
          <p:cNvSpPr>
            <a:spLocks noGrp="1"/>
          </p:cNvSpPr>
          <p:nvPr>
            <p:ph type="ftr" sz="quarter" idx="11"/>
          </p:nvPr>
        </p:nvSpPr>
        <p:spPr/>
        <p:txBody>
          <a:bodyPr/>
          <a:lstStyle/>
          <a:p>
            <a:r>
              <a:rPr lang="en-BE"/>
              <a:t>Nuno Elias - iSAS WP5 RP1 review - Jun/2026</a:t>
            </a:r>
          </a:p>
        </p:txBody>
      </p:sp>
      <p:sp>
        <p:nvSpPr>
          <p:cNvPr id="6" name="Espace réservé du contenu 2">
            <a:extLst>
              <a:ext uri="{FF2B5EF4-FFF2-40B4-BE49-F238E27FC236}">
                <a16:creationId xmlns:a16="http://schemas.microsoft.com/office/drawing/2014/main" id="{1CABA2C1-EB09-4B53-6C73-C13991531193}"/>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10" name="Picture 9" descr="A close up of a machine&#10;&#10;AI-generated content may be incorrect.">
            <a:extLst>
              <a:ext uri="{FF2B5EF4-FFF2-40B4-BE49-F238E27FC236}">
                <a16:creationId xmlns:a16="http://schemas.microsoft.com/office/drawing/2014/main" id="{2677CBBF-90AF-8690-C57F-F59F56381B14}"/>
              </a:ext>
            </a:extLst>
          </p:cNvPr>
          <p:cNvPicPr>
            <a:picLocks noChangeAspect="1"/>
          </p:cNvPicPr>
          <p:nvPr/>
        </p:nvPicPr>
        <p:blipFill>
          <a:blip r:embed="rId3"/>
          <a:stretch>
            <a:fillRect/>
          </a:stretch>
        </p:blipFill>
        <p:spPr>
          <a:xfrm>
            <a:off x="6004525" y="2744069"/>
            <a:ext cx="2350770" cy="3150870"/>
          </a:xfrm>
          <a:prstGeom prst="rect">
            <a:avLst/>
          </a:prstGeom>
        </p:spPr>
      </p:pic>
      <p:pic>
        <p:nvPicPr>
          <p:cNvPr id="13" name="Picture 12">
            <a:extLst>
              <a:ext uri="{FF2B5EF4-FFF2-40B4-BE49-F238E27FC236}">
                <a16:creationId xmlns:a16="http://schemas.microsoft.com/office/drawing/2014/main" id="{8462D4D6-C396-820E-4458-13B60FFCC28C}"/>
              </a:ext>
            </a:extLst>
          </p:cNvPr>
          <p:cNvPicPr>
            <a:picLocks noChangeAspect="1"/>
          </p:cNvPicPr>
          <p:nvPr/>
        </p:nvPicPr>
        <p:blipFill>
          <a:blip r:embed="rId4"/>
          <a:stretch>
            <a:fillRect/>
          </a:stretch>
        </p:blipFill>
        <p:spPr>
          <a:xfrm>
            <a:off x="8507730" y="2855318"/>
            <a:ext cx="4201160" cy="2928371"/>
          </a:xfrm>
          <a:prstGeom prst="rect">
            <a:avLst/>
          </a:prstGeom>
        </p:spPr>
      </p:pic>
      <p:sp>
        <p:nvSpPr>
          <p:cNvPr id="14" name="Rectangle 13">
            <a:extLst>
              <a:ext uri="{FF2B5EF4-FFF2-40B4-BE49-F238E27FC236}">
                <a16:creationId xmlns:a16="http://schemas.microsoft.com/office/drawing/2014/main" id="{F1EBC29A-0826-4E9F-0102-B661B4F6C971}"/>
              </a:ext>
            </a:extLst>
          </p:cNvPr>
          <p:cNvSpPr/>
          <p:nvPr/>
        </p:nvSpPr>
        <p:spPr>
          <a:xfrm>
            <a:off x="353785" y="5974847"/>
            <a:ext cx="11574689" cy="503343"/>
          </a:xfrm>
          <a:prstGeom prst="rect">
            <a:avLst/>
          </a:prstGeom>
          <a:solidFill>
            <a:schemeClr val="accent3">
              <a:lumMod val="60000"/>
              <a:lumOff val="40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pPr marL="4270375" indent="-4270375"/>
            <a:r>
              <a:rPr lang="en-GB" sz="1400" i="1" dirty="0">
                <a:effectLst/>
                <a:latin typeface="Helvetica" pitchFamily="2" charset="0"/>
              </a:rPr>
              <a:t>Paper at ICEC30-ICMC2026, Daejeon, South Korea: “</a:t>
            </a:r>
            <a:r>
              <a:rPr lang="en-GB" sz="1400" b="1" i="1" dirty="0">
                <a:effectLst/>
                <a:latin typeface="Helvetica" pitchFamily="2" charset="0"/>
              </a:rPr>
              <a:t>Lessons Learned from the ESS Elliptical Cryomodule Design and Operation </a:t>
            </a:r>
            <a:br>
              <a:rPr lang="en-GB" sz="1400" b="1" i="1" dirty="0">
                <a:effectLst/>
                <a:latin typeface="Helvetica" pitchFamily="2" charset="0"/>
              </a:rPr>
            </a:br>
            <a:r>
              <a:rPr lang="en-GB" sz="1400" b="1" i="1" dirty="0">
                <a:effectLst/>
                <a:latin typeface="Helvetica" pitchFamily="2" charset="0"/>
              </a:rPr>
              <a:t>: Paving the way for Sustainable Accelerating Systems (</a:t>
            </a:r>
            <a:r>
              <a:rPr lang="en-GB" sz="1400" b="1" i="1" dirty="0" err="1">
                <a:effectLst/>
                <a:latin typeface="Helvetica" pitchFamily="2" charset="0"/>
              </a:rPr>
              <a:t>iSAS</a:t>
            </a:r>
            <a:r>
              <a:rPr lang="en-GB" sz="1400" b="1" i="1" dirty="0">
                <a:effectLst/>
                <a:latin typeface="Helvetica" pitchFamily="2" charset="0"/>
              </a:rPr>
              <a:t>)”</a:t>
            </a:r>
          </a:p>
        </p:txBody>
      </p:sp>
      <p:sp>
        <p:nvSpPr>
          <p:cNvPr id="2" name="Rectangle 1">
            <a:extLst>
              <a:ext uri="{FF2B5EF4-FFF2-40B4-BE49-F238E27FC236}">
                <a16:creationId xmlns:a16="http://schemas.microsoft.com/office/drawing/2014/main" id="{9750BF6A-3E28-7E43-4598-307F9C1ADB78}"/>
              </a:ext>
            </a:extLst>
          </p:cNvPr>
          <p:cNvSpPr/>
          <p:nvPr/>
        </p:nvSpPr>
        <p:spPr>
          <a:xfrm>
            <a:off x="3581400" y="776660"/>
            <a:ext cx="8328660"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200" i="1" dirty="0">
                <a:effectLst/>
                <a:latin typeface="Helvetica" pitchFamily="2" charset="0"/>
              </a:rPr>
              <a:t>• </a:t>
            </a:r>
            <a:r>
              <a:rPr lang="en-GB" sz="1200" b="1" i="1" dirty="0">
                <a:effectLst/>
                <a:highlight>
                  <a:srgbClr val="00FF00"/>
                </a:highlight>
                <a:latin typeface="Helvetica" pitchFamily="2" charset="0"/>
              </a:rPr>
              <a:t>Compile lesson learned from the ESS </a:t>
            </a:r>
            <a:r>
              <a:rPr lang="en-GB" sz="1200" b="1" i="1" dirty="0">
                <a:highlight>
                  <a:srgbClr val="00FF00"/>
                </a:highlight>
                <a:latin typeface="Helvetica" pitchFamily="2" charset="0"/>
              </a:rPr>
              <a:t>CM </a:t>
            </a:r>
            <a:r>
              <a:rPr lang="en-GB" sz="1200" i="1" dirty="0">
                <a:highlight>
                  <a:srgbClr val="00FF00"/>
                </a:highlight>
                <a:latin typeface="Helvetica" pitchFamily="2" charset="0"/>
              </a:rPr>
              <a:t>testing activities, technical commissioning, initial operation.</a:t>
            </a:r>
            <a:r>
              <a:rPr lang="en-GB" sz="1200" i="1" dirty="0">
                <a:effectLst/>
                <a:highlight>
                  <a:srgbClr val="00FF00"/>
                </a:highlight>
                <a:latin typeface="Helvetica" pitchFamily="2" charset="0"/>
              </a:rPr>
              <a:t> </a:t>
            </a:r>
          </a:p>
          <a:p>
            <a:r>
              <a:rPr lang="en-GB" sz="1200" i="1" dirty="0">
                <a:effectLst/>
                <a:latin typeface="Helvetica" pitchFamily="2" charset="0"/>
              </a:rPr>
              <a:t>• Benchmarking with projects in the implementation phase (worldwide).</a:t>
            </a:r>
            <a:endParaRPr lang="en-GB" sz="1200" dirty="0">
              <a:effectLst/>
              <a:latin typeface="Helvetica" pitchFamily="2" charset="0"/>
            </a:endParaRPr>
          </a:p>
          <a:p>
            <a:r>
              <a:rPr lang="en-GB" sz="1200" i="1" dirty="0">
                <a:effectLst/>
                <a:latin typeface="Helvetica" pitchFamily="2" charset="0"/>
              </a:rPr>
              <a:t>• Develop a roadmap to develop a new, sustainable CM design.</a:t>
            </a:r>
          </a:p>
        </p:txBody>
      </p:sp>
    </p:spTree>
    <p:extLst>
      <p:ext uri="{BB962C8B-B14F-4D97-AF65-F5344CB8AC3E}">
        <p14:creationId xmlns:p14="http://schemas.microsoft.com/office/powerpoint/2010/main" val="3887162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B82AF-FE15-5A78-07EA-334F600966C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4DE3DF9-52C0-775B-7CD9-988B6E06D268}"/>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8E458E57-5F16-EF72-C670-7888773EE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B2448522-F442-5DEA-D62B-0C38E70300E9}"/>
              </a:ext>
            </a:extLst>
          </p:cNvPr>
          <p:cNvSpPr>
            <a:spLocks noGrp="1"/>
          </p:cNvSpPr>
          <p:nvPr>
            <p:ph type="sldNum" sz="quarter" idx="12"/>
          </p:nvPr>
        </p:nvSpPr>
        <p:spPr/>
        <p:txBody>
          <a:bodyPr/>
          <a:lstStyle/>
          <a:p>
            <a:fld id="{4068FCCF-9A80-B240-8D85-84F960565AFA}" type="slidenum">
              <a:rPr lang="en-BE" smtClean="0"/>
              <a:t>13</a:t>
            </a:fld>
            <a:endParaRPr lang="en-BE"/>
          </a:p>
        </p:txBody>
      </p:sp>
      <p:sp>
        <p:nvSpPr>
          <p:cNvPr id="11" name="Rectangle 10">
            <a:extLst>
              <a:ext uri="{FF2B5EF4-FFF2-40B4-BE49-F238E27FC236}">
                <a16:creationId xmlns:a16="http://schemas.microsoft.com/office/drawing/2014/main" id="{F5489D07-A867-825E-C97D-E1DD23055214}"/>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latin typeface="Helvetica" pitchFamily="2" charset="0"/>
              </a:rPr>
              <a:t>• </a:t>
            </a:r>
            <a:r>
              <a:rPr lang="en-GB" sz="1400" b="1" i="1" dirty="0">
                <a:latin typeface="Helvetica" pitchFamily="2" charset="0"/>
              </a:rPr>
              <a:t>Benchmarking with projects in the implementation phase (worldwide).</a:t>
            </a:r>
            <a:endParaRPr lang="en-GB" sz="1400" b="1" dirty="0">
              <a:latin typeface="Helvetica" pitchFamily="2" charset="0"/>
            </a:endParaRPr>
          </a:p>
        </p:txBody>
      </p:sp>
      <p:sp>
        <p:nvSpPr>
          <p:cNvPr id="9" name="Date Placeholder 8">
            <a:extLst>
              <a:ext uri="{FF2B5EF4-FFF2-40B4-BE49-F238E27FC236}">
                <a16:creationId xmlns:a16="http://schemas.microsoft.com/office/drawing/2014/main" id="{86A37FD6-8EE8-4E52-6585-5C60B5CC5109}"/>
              </a:ext>
            </a:extLst>
          </p:cNvPr>
          <p:cNvSpPr>
            <a:spLocks noGrp="1"/>
          </p:cNvSpPr>
          <p:nvPr>
            <p:ph type="dt" sz="half" idx="10"/>
          </p:nvPr>
        </p:nvSpPr>
        <p:spPr/>
        <p:txBody>
          <a:bodyPr/>
          <a:lstStyle/>
          <a:p>
            <a:fld id="{615C98C4-CF76-A542-8C57-CE9F7BA78621}" type="datetime1">
              <a:rPr lang="sv-SE" smtClean="0"/>
              <a:t>2026-05-29</a:t>
            </a:fld>
            <a:endParaRPr lang="en-BE"/>
          </a:p>
        </p:txBody>
      </p:sp>
      <p:sp>
        <p:nvSpPr>
          <p:cNvPr id="12" name="Footer Placeholder 11">
            <a:extLst>
              <a:ext uri="{FF2B5EF4-FFF2-40B4-BE49-F238E27FC236}">
                <a16:creationId xmlns:a16="http://schemas.microsoft.com/office/drawing/2014/main" id="{A94742F9-68E2-D8E3-9D50-795ABA6CC2D8}"/>
              </a:ext>
            </a:extLst>
          </p:cNvPr>
          <p:cNvSpPr>
            <a:spLocks noGrp="1"/>
          </p:cNvSpPr>
          <p:nvPr>
            <p:ph type="ftr" sz="quarter" idx="11"/>
          </p:nvPr>
        </p:nvSpPr>
        <p:spPr/>
        <p:txBody>
          <a:bodyPr/>
          <a:lstStyle/>
          <a:p>
            <a:r>
              <a:rPr lang="en-BE"/>
              <a:t>Nuno Elias - iSAS WP5 RP1 review - Jun/2026</a:t>
            </a:r>
          </a:p>
        </p:txBody>
      </p:sp>
      <p:sp>
        <p:nvSpPr>
          <p:cNvPr id="6" name="Espace réservé du contenu 2">
            <a:extLst>
              <a:ext uri="{FF2B5EF4-FFF2-40B4-BE49-F238E27FC236}">
                <a16:creationId xmlns:a16="http://schemas.microsoft.com/office/drawing/2014/main" id="{08C45478-E26C-E40A-6848-1928CA8B248D}"/>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sp>
        <p:nvSpPr>
          <p:cNvPr id="18" name="TextBox 17">
            <a:extLst>
              <a:ext uri="{FF2B5EF4-FFF2-40B4-BE49-F238E27FC236}">
                <a16:creationId xmlns:a16="http://schemas.microsoft.com/office/drawing/2014/main" id="{592EB195-1495-2147-C7B4-8526B1C9B976}"/>
              </a:ext>
            </a:extLst>
          </p:cNvPr>
          <p:cNvSpPr txBox="1"/>
          <p:nvPr/>
        </p:nvSpPr>
        <p:spPr>
          <a:xfrm>
            <a:off x="353786" y="2798650"/>
            <a:ext cx="10801200" cy="294952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dirty="0">
                <a:solidFill>
                  <a:srgbClr val="24275A"/>
                </a:solidFill>
              </a:rPr>
              <a:t>The </a:t>
            </a:r>
            <a:r>
              <a:rPr lang="en-US" b="1" dirty="0">
                <a:solidFill>
                  <a:srgbClr val="24275A"/>
                </a:solidFill>
              </a:rPr>
              <a:t>scope</a:t>
            </a:r>
            <a:r>
              <a:rPr lang="en-US" dirty="0">
                <a:solidFill>
                  <a:srgbClr val="24275A"/>
                </a:solidFill>
              </a:rPr>
              <a:t> of the benchmarking study is to establish a </a:t>
            </a:r>
            <a:r>
              <a:rPr lang="en-US" b="1" dirty="0">
                <a:solidFill>
                  <a:srgbClr val="24275A"/>
                </a:solidFill>
              </a:rPr>
              <a:t>robust baseline </a:t>
            </a:r>
            <a:r>
              <a:rPr lang="en-US" dirty="0">
                <a:solidFill>
                  <a:srgbClr val="24275A"/>
                </a:solidFill>
              </a:rPr>
              <a:t>for the </a:t>
            </a:r>
            <a:r>
              <a:rPr lang="en-US" b="1" dirty="0">
                <a:solidFill>
                  <a:srgbClr val="24275A"/>
                </a:solidFill>
              </a:rPr>
              <a:t>definition of the sustainability criteria</a:t>
            </a:r>
            <a:r>
              <a:rPr lang="en-US" dirty="0">
                <a:solidFill>
                  <a:srgbClr val="24275A"/>
                </a:solidFill>
              </a:rPr>
              <a:t> to consider for the design of a new cryomodule. </a:t>
            </a:r>
          </a:p>
          <a:p>
            <a:pPr marL="285750" indent="-285750" algn="just">
              <a:lnSpc>
                <a:spcPct val="150000"/>
              </a:lnSpc>
              <a:buFont typeface="Arial" panose="020B0604020202020204" pitchFamily="34" charset="0"/>
              <a:buChar char="•"/>
            </a:pPr>
            <a:r>
              <a:rPr lang="en-US" dirty="0">
                <a:solidFill>
                  <a:srgbClr val="24275A"/>
                </a:solidFill>
              </a:rPr>
              <a:t>The study has been conducted through a </a:t>
            </a:r>
            <a:r>
              <a:rPr lang="en-US" b="1" dirty="0">
                <a:solidFill>
                  <a:srgbClr val="24275A"/>
                </a:solidFill>
              </a:rPr>
              <a:t>questionnaire across five key domains. </a:t>
            </a:r>
          </a:p>
          <a:p>
            <a:pPr marL="285750" indent="-285750" algn="just">
              <a:lnSpc>
                <a:spcPct val="150000"/>
              </a:lnSpc>
              <a:buFont typeface="Arial" panose="020B0604020202020204" pitchFamily="34" charset="0"/>
              <a:buChar char="•"/>
            </a:pPr>
            <a:r>
              <a:rPr lang="en-US" dirty="0">
                <a:solidFill>
                  <a:srgbClr val="24275A"/>
                </a:solidFill>
              </a:rPr>
              <a:t>This comparative approach highlights how differing requirements, constraints, and strategic priorities shape design choices and lead to distinct technical configurations. </a:t>
            </a:r>
            <a:r>
              <a:rPr lang="en-US" b="1" dirty="0">
                <a:solidFill>
                  <a:srgbClr val="24275A"/>
                </a:solidFill>
                <a:hlinkClick r:id="rId3"/>
              </a:rPr>
              <a:t>Link</a:t>
            </a:r>
            <a:r>
              <a:rPr lang="en-US" b="1" dirty="0">
                <a:solidFill>
                  <a:srgbClr val="24275A"/>
                </a:solidFill>
              </a:rPr>
              <a:t> </a:t>
            </a:r>
            <a:endParaRPr lang="en-US" dirty="0">
              <a:solidFill>
                <a:srgbClr val="24275A"/>
              </a:solidFill>
            </a:endParaRPr>
          </a:p>
          <a:p>
            <a:pPr marL="285750" indent="-285750" algn="just">
              <a:lnSpc>
                <a:spcPct val="150000"/>
              </a:lnSpc>
              <a:buFont typeface="Arial" panose="020B0604020202020204" pitchFamily="34" charset="0"/>
              <a:buChar char="•"/>
            </a:pPr>
            <a:r>
              <a:rPr lang="en-US" dirty="0">
                <a:solidFill>
                  <a:srgbClr val="24275A"/>
                </a:solidFill>
              </a:rPr>
              <a:t>Study conducted for high-beta elliptical cryomodules with frequencies </a:t>
            </a:r>
            <a:r>
              <a:rPr lang="en-GB" dirty="0">
                <a:solidFill>
                  <a:srgbClr val="24275A"/>
                </a:solidFill>
              </a:rPr>
              <a:t>between 400MHz and 1.3GHz,</a:t>
            </a:r>
            <a:r>
              <a:rPr lang="en-US" dirty="0">
                <a:solidFill>
                  <a:srgbClr val="24275A"/>
                </a:solidFill>
              </a:rPr>
              <a:t> across </a:t>
            </a:r>
            <a:r>
              <a:rPr lang="en-US" b="1" dirty="0">
                <a:solidFill>
                  <a:srgbClr val="24275A"/>
                </a:solidFill>
              </a:rPr>
              <a:t>six facilities </a:t>
            </a:r>
            <a:r>
              <a:rPr lang="en-GB" b="1" dirty="0">
                <a:solidFill>
                  <a:srgbClr val="24275A"/>
                </a:solidFill>
              </a:rPr>
              <a:t>SNS, LHC, PIP-II, XFEL, LCLS-II, and ESS</a:t>
            </a:r>
            <a:r>
              <a:rPr lang="en-GB" dirty="0">
                <a:solidFill>
                  <a:srgbClr val="24275A"/>
                </a:solidFill>
              </a:rPr>
              <a:t>, to ensure a relevant comparison</a:t>
            </a:r>
          </a:p>
        </p:txBody>
      </p:sp>
      <p:sp>
        <p:nvSpPr>
          <p:cNvPr id="19" name="Rectangle 18">
            <a:extLst>
              <a:ext uri="{FF2B5EF4-FFF2-40B4-BE49-F238E27FC236}">
                <a16:creationId xmlns:a16="http://schemas.microsoft.com/office/drawing/2014/main" id="{F79A2890-DFE5-BA94-74A1-C5EB1E673FE2}"/>
              </a:ext>
            </a:extLst>
          </p:cNvPr>
          <p:cNvSpPr/>
          <p:nvPr/>
        </p:nvSpPr>
        <p:spPr>
          <a:xfrm>
            <a:off x="3581400" y="776660"/>
            <a:ext cx="8328660"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200" i="1" dirty="0">
                <a:effectLst/>
                <a:latin typeface="Helvetica" pitchFamily="2" charset="0"/>
              </a:rPr>
              <a:t>• </a:t>
            </a:r>
            <a:r>
              <a:rPr lang="en-GB" sz="1200" b="1" i="1" dirty="0">
                <a:effectLst/>
                <a:latin typeface="Helvetica" pitchFamily="2" charset="0"/>
              </a:rPr>
              <a:t>Compile lesson learned from the ESS </a:t>
            </a:r>
            <a:r>
              <a:rPr lang="en-GB" sz="1200" b="1" i="1" dirty="0">
                <a:latin typeface="Helvetica" pitchFamily="2" charset="0"/>
              </a:rPr>
              <a:t>CM </a:t>
            </a:r>
            <a:r>
              <a:rPr lang="en-GB" sz="1200" i="1" dirty="0">
                <a:latin typeface="Helvetica" pitchFamily="2" charset="0"/>
              </a:rPr>
              <a:t>testing activities, technical commissioning, initial operation.</a:t>
            </a:r>
            <a:r>
              <a:rPr lang="en-GB" sz="1200" i="1" dirty="0">
                <a:effectLst/>
                <a:latin typeface="Helvetica" pitchFamily="2" charset="0"/>
              </a:rPr>
              <a:t> </a:t>
            </a:r>
          </a:p>
          <a:p>
            <a:r>
              <a:rPr lang="en-GB" sz="1200" i="1" dirty="0">
                <a:effectLst/>
                <a:latin typeface="Helvetica" pitchFamily="2" charset="0"/>
              </a:rPr>
              <a:t>• </a:t>
            </a:r>
            <a:r>
              <a:rPr lang="en-GB" sz="1200" b="1" i="1" dirty="0">
                <a:effectLst/>
                <a:highlight>
                  <a:srgbClr val="00FF00"/>
                </a:highlight>
                <a:latin typeface="Helvetica" pitchFamily="2" charset="0"/>
              </a:rPr>
              <a:t>Benchmarking with projects in the implementation phase (worldwide).</a:t>
            </a:r>
            <a:endParaRPr lang="en-GB" sz="1200" b="1" dirty="0">
              <a:effectLst/>
              <a:highlight>
                <a:srgbClr val="00FF00"/>
              </a:highlight>
              <a:latin typeface="Helvetica" pitchFamily="2" charset="0"/>
            </a:endParaRPr>
          </a:p>
          <a:p>
            <a:r>
              <a:rPr lang="en-GB" sz="1200" i="1" dirty="0">
                <a:effectLst/>
                <a:latin typeface="Helvetica" pitchFamily="2" charset="0"/>
              </a:rPr>
              <a:t>• Develop a roadmap to develop a new, sustainable CM design.</a:t>
            </a:r>
          </a:p>
        </p:txBody>
      </p:sp>
    </p:spTree>
    <p:extLst>
      <p:ext uri="{BB962C8B-B14F-4D97-AF65-F5344CB8AC3E}">
        <p14:creationId xmlns:p14="http://schemas.microsoft.com/office/powerpoint/2010/main" val="3735934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F60CF-FC83-DD28-A1DD-E2A6E287066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94EB4E-2E47-5FA7-41F9-8E492FCEDF3C}"/>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EE9E3B20-9ACE-A386-38B1-3D3206E9C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7805DEF3-DB13-93F7-BAB6-BA9D2109C0EC}"/>
              </a:ext>
            </a:extLst>
          </p:cNvPr>
          <p:cNvSpPr>
            <a:spLocks noGrp="1"/>
          </p:cNvSpPr>
          <p:nvPr>
            <p:ph type="sldNum" sz="quarter" idx="12"/>
          </p:nvPr>
        </p:nvSpPr>
        <p:spPr/>
        <p:txBody>
          <a:bodyPr/>
          <a:lstStyle/>
          <a:p>
            <a:fld id="{4068FCCF-9A80-B240-8D85-84F960565AFA}" type="slidenum">
              <a:rPr lang="en-BE" smtClean="0"/>
              <a:t>14</a:t>
            </a:fld>
            <a:endParaRPr lang="en-BE"/>
          </a:p>
        </p:txBody>
      </p:sp>
      <p:sp>
        <p:nvSpPr>
          <p:cNvPr id="11" name="Rectangle 10">
            <a:extLst>
              <a:ext uri="{FF2B5EF4-FFF2-40B4-BE49-F238E27FC236}">
                <a16:creationId xmlns:a16="http://schemas.microsoft.com/office/drawing/2014/main" id="{5E096ABA-10F0-2BC6-20C3-D5CCEE996CD6}"/>
              </a:ext>
            </a:extLst>
          </p:cNvPr>
          <p:cNvSpPr/>
          <p:nvPr/>
        </p:nvSpPr>
        <p:spPr>
          <a:xfrm>
            <a:off x="234116" y="1824275"/>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latin typeface="Helvetica" pitchFamily="2" charset="0"/>
              </a:rPr>
              <a:t>• </a:t>
            </a:r>
            <a:r>
              <a:rPr lang="en-GB" sz="1400" b="1" i="1" dirty="0">
                <a:latin typeface="Helvetica" pitchFamily="2" charset="0"/>
              </a:rPr>
              <a:t>Benchmarking with projects in the implementation phase (worldwide).</a:t>
            </a:r>
            <a:endParaRPr lang="en-GB" sz="1400" b="1" dirty="0">
              <a:latin typeface="Helvetica" pitchFamily="2" charset="0"/>
            </a:endParaRPr>
          </a:p>
        </p:txBody>
      </p:sp>
      <p:sp>
        <p:nvSpPr>
          <p:cNvPr id="9" name="Date Placeholder 8">
            <a:extLst>
              <a:ext uri="{FF2B5EF4-FFF2-40B4-BE49-F238E27FC236}">
                <a16:creationId xmlns:a16="http://schemas.microsoft.com/office/drawing/2014/main" id="{5FEE23A9-5F1C-9010-7074-569F5C539090}"/>
              </a:ext>
            </a:extLst>
          </p:cNvPr>
          <p:cNvSpPr>
            <a:spLocks noGrp="1"/>
          </p:cNvSpPr>
          <p:nvPr>
            <p:ph type="dt" sz="half" idx="10"/>
          </p:nvPr>
        </p:nvSpPr>
        <p:spPr/>
        <p:txBody>
          <a:bodyPr/>
          <a:lstStyle/>
          <a:p>
            <a:fld id="{615C98C4-CF76-A542-8C57-CE9F7BA78621}" type="datetime1">
              <a:rPr lang="sv-SE" smtClean="0"/>
              <a:t>2026-05-29</a:t>
            </a:fld>
            <a:endParaRPr lang="en-BE"/>
          </a:p>
        </p:txBody>
      </p:sp>
      <p:sp>
        <p:nvSpPr>
          <p:cNvPr id="12" name="Footer Placeholder 11">
            <a:extLst>
              <a:ext uri="{FF2B5EF4-FFF2-40B4-BE49-F238E27FC236}">
                <a16:creationId xmlns:a16="http://schemas.microsoft.com/office/drawing/2014/main" id="{3CA97045-6DDE-3879-3335-8137F8EF67BF}"/>
              </a:ext>
            </a:extLst>
          </p:cNvPr>
          <p:cNvSpPr>
            <a:spLocks noGrp="1"/>
          </p:cNvSpPr>
          <p:nvPr>
            <p:ph type="ftr" sz="quarter" idx="11"/>
          </p:nvPr>
        </p:nvSpPr>
        <p:spPr/>
        <p:txBody>
          <a:bodyPr/>
          <a:lstStyle/>
          <a:p>
            <a:r>
              <a:rPr lang="en-BE"/>
              <a:t>Nuno Elias - iSAS WP5 RP1 review - Jun/2026</a:t>
            </a:r>
          </a:p>
        </p:txBody>
      </p:sp>
      <p:sp>
        <p:nvSpPr>
          <p:cNvPr id="6" name="Espace réservé du contenu 2">
            <a:extLst>
              <a:ext uri="{FF2B5EF4-FFF2-40B4-BE49-F238E27FC236}">
                <a16:creationId xmlns:a16="http://schemas.microsoft.com/office/drawing/2014/main" id="{D83246C4-A2FA-8A1D-D737-0D628E1DE0CE}"/>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sp>
        <p:nvSpPr>
          <p:cNvPr id="56" name="Date Placeholder 2">
            <a:extLst>
              <a:ext uri="{FF2B5EF4-FFF2-40B4-BE49-F238E27FC236}">
                <a16:creationId xmlns:a16="http://schemas.microsoft.com/office/drawing/2014/main" id="{E099358A-1C6C-D4AE-135E-F80817394364}"/>
              </a:ext>
            </a:extLst>
          </p:cNvPr>
          <p:cNvSpPr txBox="1">
            <a:spLocks/>
          </p:cNvSpPr>
          <p:nvPr/>
        </p:nvSpPr>
        <p:spPr>
          <a:xfrm>
            <a:off x="1204550" y="14011391"/>
            <a:ext cx="2743200" cy="365125"/>
          </a:xfrm>
          <a:prstGeom prst="rect">
            <a:avLst/>
          </a:prstGeom>
        </p:spPr>
        <p:txBody>
          <a:bodyPr vert="horz" lIns="91440" tIns="45720" rIns="91440" bIns="45720" rtlCol="0" anchor="ctr"/>
          <a:lstStyle>
            <a:defPPr>
              <a:defRPr lang="en-B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77E2BB-60B5-F84D-8F45-436207509320}" type="datetime1">
              <a:rPr lang="sv-SE" smtClean="0"/>
              <a:pPr/>
              <a:t>2026-05-29</a:t>
            </a:fld>
            <a:endParaRPr lang="en-US" dirty="0"/>
          </a:p>
        </p:txBody>
      </p:sp>
      <p:sp>
        <p:nvSpPr>
          <p:cNvPr id="57" name="Footer Placeholder 4">
            <a:extLst>
              <a:ext uri="{FF2B5EF4-FFF2-40B4-BE49-F238E27FC236}">
                <a16:creationId xmlns:a16="http://schemas.microsoft.com/office/drawing/2014/main" id="{E9654E04-39B1-8182-7272-70B67C671E61}"/>
              </a:ext>
            </a:extLst>
          </p:cNvPr>
          <p:cNvSpPr txBox="1">
            <a:spLocks/>
          </p:cNvSpPr>
          <p:nvPr/>
        </p:nvSpPr>
        <p:spPr>
          <a:xfrm>
            <a:off x="4404950" y="14011391"/>
            <a:ext cx="4114800" cy="365125"/>
          </a:xfrm>
          <a:prstGeom prst="rect">
            <a:avLst/>
          </a:prstGeom>
        </p:spPr>
        <p:txBody>
          <a:bodyPr vert="horz" lIns="91440" tIns="45720" rIns="91440" bIns="45720" rtlCol="0" anchor="ctr"/>
          <a:lstStyle>
            <a:defPPr>
              <a:defRPr lang="en-BE"/>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Nuno Elias - iSAS WP5 RP1 review - Jun/2026</a:t>
            </a:r>
            <a:endParaRPr lang="en-US" dirty="0"/>
          </a:p>
        </p:txBody>
      </p:sp>
      <p:sp>
        <p:nvSpPr>
          <p:cNvPr id="58" name="Slide Number Placeholder 5">
            <a:extLst>
              <a:ext uri="{FF2B5EF4-FFF2-40B4-BE49-F238E27FC236}">
                <a16:creationId xmlns:a16="http://schemas.microsoft.com/office/drawing/2014/main" id="{53BEB1F8-0A32-470F-55E3-7AFF4BE1C6BE}"/>
              </a:ext>
            </a:extLst>
          </p:cNvPr>
          <p:cNvSpPr txBox="1">
            <a:spLocks/>
          </p:cNvSpPr>
          <p:nvPr/>
        </p:nvSpPr>
        <p:spPr>
          <a:xfrm>
            <a:off x="8976950" y="14011391"/>
            <a:ext cx="2743200" cy="365125"/>
          </a:xfrm>
          <a:prstGeom prst="rect">
            <a:avLst/>
          </a:prstGeom>
        </p:spPr>
        <p:txBody>
          <a:bodyPr vert="horz" lIns="91440" tIns="45720" rIns="91440" bIns="45720" rtlCol="0" anchor="ctr"/>
          <a:lstStyle>
            <a:defPPr>
              <a:defRPr lang="en-BE"/>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pPr/>
              <a:t>14</a:t>
            </a:fld>
            <a:endParaRPr lang="en-US" dirty="0"/>
          </a:p>
        </p:txBody>
      </p:sp>
      <p:pic>
        <p:nvPicPr>
          <p:cNvPr id="3" name="Picture 2">
            <a:extLst>
              <a:ext uri="{FF2B5EF4-FFF2-40B4-BE49-F238E27FC236}">
                <a16:creationId xmlns:a16="http://schemas.microsoft.com/office/drawing/2014/main" id="{AB2B9827-F69A-2A7F-9D7C-6FCE14EC1699}"/>
              </a:ext>
            </a:extLst>
          </p:cNvPr>
          <p:cNvPicPr>
            <a:picLocks noChangeAspect="1"/>
          </p:cNvPicPr>
          <p:nvPr/>
        </p:nvPicPr>
        <p:blipFill>
          <a:blip r:embed="rId3"/>
          <a:srcRect l="-6297" t="-3038" b="-4492"/>
          <a:stretch>
            <a:fillRect/>
          </a:stretch>
        </p:blipFill>
        <p:spPr>
          <a:xfrm>
            <a:off x="6298225" y="2437597"/>
            <a:ext cx="4205650" cy="3780803"/>
          </a:xfrm>
          <a:prstGeom prst="rect">
            <a:avLst/>
          </a:prstGeom>
          <a:ln w="76200">
            <a:solidFill>
              <a:schemeClr val="bg2"/>
            </a:solidFill>
          </a:ln>
        </p:spPr>
      </p:pic>
      <p:sp>
        <p:nvSpPr>
          <p:cNvPr id="10" name="TextBox 9">
            <a:extLst>
              <a:ext uri="{FF2B5EF4-FFF2-40B4-BE49-F238E27FC236}">
                <a16:creationId xmlns:a16="http://schemas.microsoft.com/office/drawing/2014/main" id="{AA6B78EA-DD8C-B4F9-7AD9-C4C5678C4225}"/>
              </a:ext>
            </a:extLst>
          </p:cNvPr>
          <p:cNvSpPr txBox="1"/>
          <p:nvPr/>
        </p:nvSpPr>
        <p:spPr>
          <a:xfrm>
            <a:off x="1204550" y="2256071"/>
            <a:ext cx="4292186" cy="4214039"/>
          </a:xfrm>
          <a:prstGeom prst="rect">
            <a:avLst/>
          </a:prstGeom>
          <a:solidFill>
            <a:schemeClr val="bg1"/>
          </a:solidFill>
          <a:ln w="28575">
            <a:solidFill>
              <a:schemeClr val="bg2"/>
            </a:solidFill>
          </a:ln>
        </p:spPr>
        <p:txBody>
          <a:bodyPr wrap="square">
            <a:spAutoFit/>
          </a:bodyPr>
          <a:lstStyle/>
          <a:p>
            <a:pPr algn="just">
              <a:lnSpc>
                <a:spcPct val="150000"/>
              </a:lnSpc>
            </a:pPr>
            <a:r>
              <a:rPr lang="en-GB" sz="1500" dirty="0">
                <a:solidFill>
                  <a:srgbClr val="24275A"/>
                </a:solidFill>
                <a:highlight>
                  <a:srgbClr val="00FF00"/>
                </a:highlight>
              </a:rPr>
              <a:t>Main steps of the benchmarking methodology:</a:t>
            </a:r>
          </a:p>
          <a:p>
            <a:pPr marL="285750" indent="-285750" algn="just">
              <a:lnSpc>
                <a:spcPct val="150000"/>
              </a:lnSpc>
              <a:buFont typeface="Arial" panose="020B0604020202020204" pitchFamily="34" charset="0"/>
              <a:buChar char="•"/>
            </a:pPr>
            <a:r>
              <a:rPr lang="en-GB" sz="1500" dirty="0">
                <a:solidFill>
                  <a:srgbClr val="24275A"/>
                </a:solidFill>
              </a:rPr>
              <a:t>Definition of </a:t>
            </a:r>
            <a:r>
              <a:rPr lang="en-GB" sz="1500" b="1" dirty="0">
                <a:solidFill>
                  <a:srgbClr val="24275A"/>
                </a:solidFill>
              </a:rPr>
              <a:t>key technical areas</a:t>
            </a:r>
            <a:r>
              <a:rPr lang="en-GB" sz="1500" dirty="0">
                <a:solidFill>
                  <a:srgbClr val="24275A"/>
                </a:solidFill>
              </a:rPr>
              <a:t> of interest to be included in the benchmarking study</a:t>
            </a:r>
          </a:p>
          <a:p>
            <a:pPr marL="285750" indent="-285750" algn="just">
              <a:lnSpc>
                <a:spcPct val="150000"/>
              </a:lnSpc>
              <a:buFont typeface="Arial" panose="020B0604020202020204" pitchFamily="34" charset="0"/>
              <a:buChar char="•"/>
            </a:pPr>
            <a:r>
              <a:rPr lang="en-GB" sz="1500" dirty="0">
                <a:solidFill>
                  <a:srgbClr val="24275A"/>
                </a:solidFill>
              </a:rPr>
              <a:t>Proposal of </a:t>
            </a:r>
            <a:r>
              <a:rPr lang="en-GB" sz="1500" b="1" dirty="0">
                <a:solidFill>
                  <a:srgbClr val="24275A"/>
                </a:solidFill>
              </a:rPr>
              <a:t>cryomodule design concepts, facilities and experts</a:t>
            </a:r>
          </a:p>
          <a:p>
            <a:pPr marL="285750" indent="-285750" algn="just">
              <a:lnSpc>
                <a:spcPct val="150000"/>
              </a:lnSpc>
              <a:buFont typeface="Arial" panose="020B0604020202020204" pitchFamily="34" charset="0"/>
              <a:buChar char="•"/>
            </a:pPr>
            <a:r>
              <a:rPr lang="en-GB" sz="1500" dirty="0">
                <a:solidFill>
                  <a:srgbClr val="24275A"/>
                </a:solidFill>
              </a:rPr>
              <a:t>Definition of specific points of interest for each area and </a:t>
            </a:r>
            <a:r>
              <a:rPr lang="en-GB" sz="1500" b="1" dirty="0">
                <a:solidFill>
                  <a:srgbClr val="24275A"/>
                </a:solidFill>
              </a:rPr>
              <a:t>drafting of the questionnaire</a:t>
            </a:r>
          </a:p>
          <a:p>
            <a:pPr marL="285750" indent="-285750" algn="just">
              <a:lnSpc>
                <a:spcPct val="150000"/>
              </a:lnSpc>
              <a:buFont typeface="Arial" panose="020B0604020202020204" pitchFamily="34" charset="0"/>
              <a:buChar char="•"/>
            </a:pPr>
            <a:r>
              <a:rPr lang="en-GB" sz="1500" b="1" dirty="0">
                <a:solidFill>
                  <a:srgbClr val="24275A"/>
                </a:solidFill>
              </a:rPr>
              <a:t>Literature research and pre-filling of the answers</a:t>
            </a:r>
          </a:p>
          <a:p>
            <a:pPr marL="285750" indent="-285750" algn="just">
              <a:lnSpc>
                <a:spcPct val="150000"/>
              </a:lnSpc>
              <a:buFont typeface="Arial" panose="020B0604020202020204" pitchFamily="34" charset="0"/>
              <a:buChar char="•"/>
            </a:pPr>
            <a:r>
              <a:rPr lang="en-GB" sz="1500" dirty="0">
                <a:solidFill>
                  <a:srgbClr val="24275A"/>
                </a:solidFill>
              </a:rPr>
              <a:t>Initial contact and </a:t>
            </a:r>
            <a:r>
              <a:rPr lang="en-GB" sz="1500" b="1" dirty="0">
                <a:solidFill>
                  <a:srgbClr val="24275A"/>
                </a:solidFill>
              </a:rPr>
              <a:t>questionnaire distribution</a:t>
            </a:r>
          </a:p>
          <a:p>
            <a:pPr marL="285750" indent="-285750" algn="just">
              <a:lnSpc>
                <a:spcPct val="150000"/>
              </a:lnSpc>
              <a:buFont typeface="Arial" panose="020B0604020202020204" pitchFamily="34" charset="0"/>
              <a:buChar char="•"/>
            </a:pPr>
            <a:r>
              <a:rPr lang="en-GB" sz="1500" dirty="0">
                <a:solidFill>
                  <a:srgbClr val="24275A"/>
                </a:solidFill>
              </a:rPr>
              <a:t>Follow-up </a:t>
            </a:r>
            <a:r>
              <a:rPr lang="en-GB" sz="1500" b="1" dirty="0">
                <a:solidFill>
                  <a:srgbClr val="24275A"/>
                </a:solidFill>
              </a:rPr>
              <a:t>face-to-face interviews </a:t>
            </a:r>
          </a:p>
          <a:p>
            <a:pPr marL="285750" indent="-285750" algn="just">
              <a:lnSpc>
                <a:spcPct val="150000"/>
              </a:lnSpc>
              <a:buFont typeface="Arial" panose="020B0604020202020204" pitchFamily="34" charset="0"/>
              <a:buChar char="•"/>
            </a:pPr>
            <a:r>
              <a:rPr lang="en-GB" sz="1500" b="1" dirty="0">
                <a:solidFill>
                  <a:srgbClr val="24275A"/>
                </a:solidFill>
              </a:rPr>
              <a:t>Compilation</a:t>
            </a:r>
            <a:r>
              <a:rPr lang="en-GB" sz="1500" dirty="0">
                <a:solidFill>
                  <a:srgbClr val="24275A"/>
                </a:solidFill>
              </a:rPr>
              <a:t> of answers and </a:t>
            </a:r>
            <a:r>
              <a:rPr lang="en-GB" sz="1500" b="1" dirty="0">
                <a:solidFill>
                  <a:srgbClr val="24275A"/>
                </a:solidFill>
              </a:rPr>
              <a:t>final report</a:t>
            </a:r>
            <a:r>
              <a:rPr lang="en-GB" sz="1500" dirty="0">
                <a:solidFill>
                  <a:srgbClr val="24275A"/>
                </a:solidFill>
              </a:rPr>
              <a:t>.</a:t>
            </a:r>
          </a:p>
        </p:txBody>
      </p:sp>
      <p:sp>
        <p:nvSpPr>
          <p:cNvPr id="13" name="Rectangle 12">
            <a:extLst>
              <a:ext uri="{FF2B5EF4-FFF2-40B4-BE49-F238E27FC236}">
                <a16:creationId xmlns:a16="http://schemas.microsoft.com/office/drawing/2014/main" id="{8BCE7B04-0174-948E-A61E-1BF65D17D634}"/>
              </a:ext>
            </a:extLst>
          </p:cNvPr>
          <p:cNvSpPr/>
          <p:nvPr/>
        </p:nvSpPr>
        <p:spPr>
          <a:xfrm>
            <a:off x="3581400" y="776660"/>
            <a:ext cx="8328660"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200" i="1" dirty="0">
                <a:effectLst/>
                <a:latin typeface="Helvetica" pitchFamily="2" charset="0"/>
              </a:rPr>
              <a:t>• </a:t>
            </a:r>
            <a:r>
              <a:rPr lang="en-GB" sz="1200" b="1" i="1" dirty="0">
                <a:effectLst/>
                <a:latin typeface="Helvetica" pitchFamily="2" charset="0"/>
              </a:rPr>
              <a:t>Compile lesson learned from the ESS </a:t>
            </a:r>
            <a:r>
              <a:rPr lang="en-GB" sz="1200" b="1" i="1" dirty="0">
                <a:latin typeface="Helvetica" pitchFamily="2" charset="0"/>
              </a:rPr>
              <a:t>CM </a:t>
            </a:r>
            <a:r>
              <a:rPr lang="en-GB" sz="1200" i="1" dirty="0">
                <a:latin typeface="Helvetica" pitchFamily="2" charset="0"/>
              </a:rPr>
              <a:t>testing activities, technical commissioning, initial operation.</a:t>
            </a:r>
            <a:r>
              <a:rPr lang="en-GB" sz="1200" i="1" dirty="0">
                <a:effectLst/>
                <a:latin typeface="Helvetica" pitchFamily="2" charset="0"/>
              </a:rPr>
              <a:t> </a:t>
            </a:r>
          </a:p>
          <a:p>
            <a:r>
              <a:rPr lang="en-GB" sz="1200" i="1" dirty="0">
                <a:effectLst/>
                <a:latin typeface="Helvetica" pitchFamily="2" charset="0"/>
              </a:rPr>
              <a:t>• </a:t>
            </a:r>
            <a:r>
              <a:rPr lang="en-GB" sz="1200" b="1" i="1" dirty="0">
                <a:effectLst/>
                <a:highlight>
                  <a:srgbClr val="00FF00"/>
                </a:highlight>
                <a:latin typeface="Helvetica" pitchFamily="2" charset="0"/>
              </a:rPr>
              <a:t>Benchmarking with projects in the implementation phase (worldwide).</a:t>
            </a:r>
            <a:endParaRPr lang="en-GB" sz="1200" b="1" dirty="0">
              <a:effectLst/>
              <a:highlight>
                <a:srgbClr val="00FF00"/>
              </a:highlight>
              <a:latin typeface="Helvetica" pitchFamily="2" charset="0"/>
            </a:endParaRPr>
          </a:p>
          <a:p>
            <a:r>
              <a:rPr lang="en-GB" sz="1200" i="1" dirty="0">
                <a:effectLst/>
                <a:latin typeface="Helvetica" pitchFamily="2" charset="0"/>
              </a:rPr>
              <a:t>• Develop a roadmap to develop a new, sustainable CM design.</a:t>
            </a:r>
          </a:p>
        </p:txBody>
      </p:sp>
    </p:spTree>
    <p:extLst>
      <p:ext uri="{BB962C8B-B14F-4D97-AF65-F5344CB8AC3E}">
        <p14:creationId xmlns:p14="http://schemas.microsoft.com/office/powerpoint/2010/main" val="475693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F2661-C52B-D954-4465-BDD1134F7F79}"/>
            </a:ext>
          </a:extLst>
        </p:cNvPr>
        <p:cNvGrpSpPr/>
        <p:nvPr/>
      </p:nvGrpSpPr>
      <p:grpSpPr>
        <a:xfrm>
          <a:off x="0" y="0"/>
          <a:ext cx="0" cy="0"/>
          <a:chOff x="0" y="0"/>
          <a:chExt cx="0" cy="0"/>
        </a:xfrm>
      </p:grpSpPr>
      <p:pic>
        <p:nvPicPr>
          <p:cNvPr id="41" name="Content Placeholder 7">
            <a:extLst>
              <a:ext uri="{FF2B5EF4-FFF2-40B4-BE49-F238E27FC236}">
                <a16:creationId xmlns:a16="http://schemas.microsoft.com/office/drawing/2014/main" id="{F1753F07-A2B5-7F78-C41D-5A697A5DED17}"/>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1000"/>
                    </a14:imgEffect>
                    <a14:imgEffect>
                      <a14:brightnessContrast bright="14000" contrast="7000"/>
                    </a14:imgEffect>
                  </a14:imgLayer>
                </a14:imgProps>
              </a:ext>
              <a:ext uri="{28A0092B-C50C-407E-A947-70E740481C1C}">
                <a14:useLocalDpi xmlns:a14="http://schemas.microsoft.com/office/drawing/2010/main"/>
              </a:ext>
            </a:extLst>
          </a:blip>
          <a:srcRect l="17717" t="27137" r="10554" b="29771"/>
          <a:stretch>
            <a:fillRect/>
          </a:stretch>
        </p:blipFill>
        <p:spPr>
          <a:xfrm>
            <a:off x="227013" y="2518295"/>
            <a:ext cx="3362875" cy="1720803"/>
          </a:xfrm>
          <a:prstGeom prst="rect">
            <a:avLst/>
          </a:prstGeom>
          <a:ln w="76200">
            <a:solidFill>
              <a:schemeClr val="accent4">
                <a:lumMod val="20000"/>
                <a:lumOff val="80000"/>
              </a:schemeClr>
            </a:solidFill>
          </a:ln>
        </p:spPr>
      </p:pic>
      <p:sp>
        <p:nvSpPr>
          <p:cNvPr id="4" name="TextBox 3">
            <a:extLst>
              <a:ext uri="{FF2B5EF4-FFF2-40B4-BE49-F238E27FC236}">
                <a16:creationId xmlns:a16="http://schemas.microsoft.com/office/drawing/2014/main" id="{87D2D800-4A0B-C92C-A9C2-D19CD40D9F93}"/>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0EDAD45A-D34A-6729-8A2A-66DD9FB65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AA19EC6E-05B9-65C0-FDF2-9A303066D540}"/>
              </a:ext>
            </a:extLst>
          </p:cNvPr>
          <p:cNvSpPr>
            <a:spLocks noGrp="1"/>
          </p:cNvSpPr>
          <p:nvPr>
            <p:ph type="sldNum" sz="quarter" idx="12"/>
          </p:nvPr>
        </p:nvSpPr>
        <p:spPr/>
        <p:txBody>
          <a:bodyPr/>
          <a:lstStyle/>
          <a:p>
            <a:fld id="{4068FCCF-9A80-B240-8D85-84F960565AFA}" type="slidenum">
              <a:rPr lang="en-BE" smtClean="0"/>
              <a:t>15</a:t>
            </a:fld>
            <a:endParaRPr lang="en-BE"/>
          </a:p>
        </p:txBody>
      </p:sp>
      <p:sp>
        <p:nvSpPr>
          <p:cNvPr id="11" name="Rectangle 10">
            <a:extLst>
              <a:ext uri="{FF2B5EF4-FFF2-40B4-BE49-F238E27FC236}">
                <a16:creationId xmlns:a16="http://schemas.microsoft.com/office/drawing/2014/main" id="{A104B9E6-0F7B-F0A6-4B38-421F70578FB3}"/>
              </a:ext>
            </a:extLst>
          </p:cNvPr>
          <p:cNvSpPr/>
          <p:nvPr/>
        </p:nvSpPr>
        <p:spPr>
          <a:xfrm>
            <a:off x="234116" y="1824275"/>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latin typeface="Helvetica" pitchFamily="2" charset="0"/>
              </a:rPr>
              <a:t>• </a:t>
            </a:r>
            <a:r>
              <a:rPr lang="en-GB" sz="1400" b="1" i="1" dirty="0">
                <a:latin typeface="Helvetica" pitchFamily="2" charset="0"/>
              </a:rPr>
              <a:t>Benchmarking with projects in the implementation phase (worldwide).</a:t>
            </a:r>
            <a:endParaRPr lang="en-GB" sz="1400" b="1" dirty="0">
              <a:latin typeface="Helvetica" pitchFamily="2" charset="0"/>
            </a:endParaRPr>
          </a:p>
        </p:txBody>
      </p:sp>
      <p:sp>
        <p:nvSpPr>
          <p:cNvPr id="9" name="Date Placeholder 8">
            <a:extLst>
              <a:ext uri="{FF2B5EF4-FFF2-40B4-BE49-F238E27FC236}">
                <a16:creationId xmlns:a16="http://schemas.microsoft.com/office/drawing/2014/main" id="{BE90A71B-2A79-B826-039D-F1A8871EF837}"/>
              </a:ext>
            </a:extLst>
          </p:cNvPr>
          <p:cNvSpPr>
            <a:spLocks noGrp="1"/>
          </p:cNvSpPr>
          <p:nvPr>
            <p:ph type="dt" sz="half" idx="10"/>
          </p:nvPr>
        </p:nvSpPr>
        <p:spPr/>
        <p:txBody>
          <a:bodyPr/>
          <a:lstStyle/>
          <a:p>
            <a:fld id="{615C98C4-CF76-A542-8C57-CE9F7BA78621}" type="datetime1">
              <a:rPr lang="sv-SE" smtClean="0"/>
              <a:t>2026-05-29</a:t>
            </a:fld>
            <a:endParaRPr lang="en-BE"/>
          </a:p>
        </p:txBody>
      </p:sp>
      <p:sp>
        <p:nvSpPr>
          <p:cNvPr id="12" name="Footer Placeholder 11">
            <a:extLst>
              <a:ext uri="{FF2B5EF4-FFF2-40B4-BE49-F238E27FC236}">
                <a16:creationId xmlns:a16="http://schemas.microsoft.com/office/drawing/2014/main" id="{813BE31D-0947-7243-B26A-080AF6698177}"/>
              </a:ext>
            </a:extLst>
          </p:cNvPr>
          <p:cNvSpPr>
            <a:spLocks noGrp="1"/>
          </p:cNvSpPr>
          <p:nvPr>
            <p:ph type="ftr" sz="quarter" idx="11"/>
          </p:nvPr>
        </p:nvSpPr>
        <p:spPr/>
        <p:txBody>
          <a:bodyPr/>
          <a:lstStyle/>
          <a:p>
            <a:r>
              <a:rPr lang="en-BE"/>
              <a:t>Nuno Elias - iSAS WP5 RP1 review - Jun/2026</a:t>
            </a:r>
          </a:p>
        </p:txBody>
      </p:sp>
      <p:sp>
        <p:nvSpPr>
          <p:cNvPr id="6" name="Espace réservé du contenu 2">
            <a:extLst>
              <a:ext uri="{FF2B5EF4-FFF2-40B4-BE49-F238E27FC236}">
                <a16:creationId xmlns:a16="http://schemas.microsoft.com/office/drawing/2014/main" id="{6B0D4B60-EDF3-5469-949F-1117225862AD}"/>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3" name="Picture 2">
            <a:extLst>
              <a:ext uri="{FF2B5EF4-FFF2-40B4-BE49-F238E27FC236}">
                <a16:creationId xmlns:a16="http://schemas.microsoft.com/office/drawing/2014/main" id="{05736192-F0D4-B475-04F8-3C6F7F64CA94}"/>
              </a:ext>
            </a:extLst>
          </p:cNvPr>
          <p:cNvPicPr>
            <a:picLocks noChangeAspect="1"/>
          </p:cNvPicPr>
          <p:nvPr/>
        </p:nvPicPr>
        <p:blipFill>
          <a:blip r:embed="rId5"/>
          <a:srcRect l="18517" t="10366" r="3146" b="15888"/>
          <a:stretch>
            <a:fillRect/>
          </a:stretch>
        </p:blipFill>
        <p:spPr>
          <a:xfrm>
            <a:off x="8391534" y="4806290"/>
            <a:ext cx="3548049" cy="1647426"/>
          </a:xfrm>
          <a:prstGeom prst="rect">
            <a:avLst/>
          </a:prstGeom>
          <a:ln w="76200">
            <a:solidFill>
              <a:schemeClr val="accent2">
                <a:lumMod val="20000"/>
                <a:lumOff val="80000"/>
              </a:schemeClr>
            </a:solidFill>
          </a:ln>
        </p:spPr>
      </p:pic>
      <p:pic>
        <p:nvPicPr>
          <p:cNvPr id="10" name="Picture 9">
            <a:extLst>
              <a:ext uri="{FF2B5EF4-FFF2-40B4-BE49-F238E27FC236}">
                <a16:creationId xmlns:a16="http://schemas.microsoft.com/office/drawing/2014/main" id="{1B166669-61F3-289D-AB08-126DFC6938C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5000"/>
                    </a14:imgEffect>
                  </a14:imgLayer>
                </a14:imgProps>
              </a:ext>
            </a:extLst>
          </a:blip>
          <a:srcRect t="30211" r="7180" b="1127"/>
          <a:stretch>
            <a:fillRect/>
          </a:stretch>
        </p:blipFill>
        <p:spPr>
          <a:xfrm>
            <a:off x="8401050" y="2537466"/>
            <a:ext cx="3538534" cy="1746814"/>
          </a:xfrm>
          <a:prstGeom prst="rect">
            <a:avLst/>
          </a:prstGeom>
          <a:ln w="76200">
            <a:solidFill>
              <a:srgbClr val="FFE79B"/>
            </a:solidFill>
          </a:ln>
        </p:spPr>
      </p:pic>
      <p:pic>
        <p:nvPicPr>
          <p:cNvPr id="13" name="Picture 12">
            <a:extLst>
              <a:ext uri="{FF2B5EF4-FFF2-40B4-BE49-F238E27FC236}">
                <a16:creationId xmlns:a16="http://schemas.microsoft.com/office/drawing/2014/main" id="{8349453E-C017-31D5-21A3-C30825FA8DF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6000"/>
                    </a14:imgEffect>
                  </a14:imgLayer>
                </a14:imgProps>
              </a:ext>
            </a:extLst>
          </a:blip>
          <a:srcRect t="21126" b="3518"/>
          <a:stretch>
            <a:fillRect/>
          </a:stretch>
        </p:blipFill>
        <p:spPr>
          <a:xfrm>
            <a:off x="4483581" y="4806291"/>
            <a:ext cx="3270936" cy="1647425"/>
          </a:xfrm>
          <a:prstGeom prst="rect">
            <a:avLst/>
          </a:prstGeom>
          <a:ln w="76200">
            <a:solidFill>
              <a:schemeClr val="accent6">
                <a:lumMod val="20000"/>
                <a:lumOff val="80000"/>
              </a:schemeClr>
            </a:solidFill>
          </a:ln>
        </p:spPr>
      </p:pic>
      <p:pic>
        <p:nvPicPr>
          <p:cNvPr id="14" name="Picture 13">
            <a:extLst>
              <a:ext uri="{FF2B5EF4-FFF2-40B4-BE49-F238E27FC236}">
                <a16:creationId xmlns:a16="http://schemas.microsoft.com/office/drawing/2014/main" id="{779CF920-D986-CFEF-C68F-49FD78F5450F}"/>
              </a:ext>
            </a:extLst>
          </p:cNvPr>
          <p:cNvPicPr>
            <a:picLocks noChangeAspect="1"/>
          </p:cNvPicPr>
          <p:nvPr/>
        </p:nvPicPr>
        <p:blipFill>
          <a:blip r:embed="rId10">
            <a:clrChange>
              <a:clrFrom>
                <a:srgbClr val="FEFEFE"/>
              </a:clrFrom>
              <a:clrTo>
                <a:srgbClr val="FEFEFE">
                  <a:alpha val="0"/>
                </a:srgbClr>
              </a:clrTo>
            </a:clrChange>
            <a:extLst>
              <a:ext uri="{BEBA8EAE-BF5A-486C-A8C5-ECC9F3942E4B}">
                <a14:imgProps xmlns:a14="http://schemas.microsoft.com/office/drawing/2010/main">
                  <a14:imgLayer r:embed="rId11">
                    <a14:imgEffect>
                      <a14:brightnessContrast contrast="-9000"/>
                    </a14:imgEffect>
                  </a14:imgLayer>
                </a14:imgProps>
              </a:ext>
            </a:extLst>
          </a:blip>
          <a:srcRect t="26312" r="7714" b="26312"/>
          <a:stretch>
            <a:fillRect/>
          </a:stretch>
        </p:blipFill>
        <p:spPr>
          <a:xfrm>
            <a:off x="4495724" y="2537466"/>
            <a:ext cx="3323177" cy="1720802"/>
          </a:xfrm>
          <a:prstGeom prst="rect">
            <a:avLst/>
          </a:prstGeom>
          <a:ln w="76200">
            <a:solidFill>
              <a:srgbClr val="A1BDA7"/>
            </a:solidFill>
          </a:ln>
        </p:spPr>
      </p:pic>
      <p:pic>
        <p:nvPicPr>
          <p:cNvPr id="15" name="Picture 14">
            <a:extLst>
              <a:ext uri="{FF2B5EF4-FFF2-40B4-BE49-F238E27FC236}">
                <a16:creationId xmlns:a16="http://schemas.microsoft.com/office/drawing/2014/main" id="{45C51E03-7A55-ABD7-E9A6-F6DE6C61ED85}"/>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bright="30000"/>
                    </a14:imgEffect>
                  </a14:imgLayer>
                </a14:imgProps>
              </a:ext>
            </a:extLst>
          </a:blip>
          <a:srcRect l="3057" t="6766" r="9592" b="14693"/>
          <a:stretch>
            <a:fillRect/>
          </a:stretch>
        </p:blipFill>
        <p:spPr>
          <a:xfrm>
            <a:off x="249514" y="4806290"/>
            <a:ext cx="3270935" cy="1593053"/>
          </a:xfrm>
          <a:prstGeom prst="rect">
            <a:avLst/>
          </a:prstGeom>
          <a:ln w="76200">
            <a:solidFill>
              <a:srgbClr val="C8C0F2"/>
            </a:solidFill>
          </a:ln>
        </p:spPr>
      </p:pic>
      <p:sp>
        <p:nvSpPr>
          <p:cNvPr id="16" name="TextBox 15">
            <a:extLst>
              <a:ext uri="{FF2B5EF4-FFF2-40B4-BE49-F238E27FC236}">
                <a16:creationId xmlns:a16="http://schemas.microsoft.com/office/drawing/2014/main" id="{7A0C7F1B-C7FC-F32A-AAF6-11C773DE0075}"/>
              </a:ext>
            </a:extLst>
          </p:cNvPr>
          <p:cNvSpPr txBox="1"/>
          <p:nvPr/>
        </p:nvSpPr>
        <p:spPr>
          <a:xfrm>
            <a:off x="468450" y="2290823"/>
            <a:ext cx="2880000" cy="432000"/>
          </a:xfrm>
          <a:prstGeom prst="rect">
            <a:avLst/>
          </a:prstGeom>
          <a:solidFill>
            <a:schemeClr val="accent4">
              <a:lumMod val="20000"/>
              <a:lumOff val="80000"/>
            </a:schemeClr>
          </a:solidFill>
        </p:spPr>
        <p:txBody>
          <a:bodyPr wrap="square" lIns="0" tIns="0" rIns="0" bIns="0" rtlCol="0" anchor="ctr" anchorCtr="0">
            <a:spAutoFit/>
          </a:bodyPr>
          <a:lstStyle/>
          <a:p>
            <a:pPr algn="ctr"/>
            <a:r>
              <a:rPr lang="en-US" sz="1400" b="1" dirty="0">
                <a:solidFill>
                  <a:srgbClr val="24275A"/>
                </a:solidFill>
              </a:rPr>
              <a:t>European Spallation Source </a:t>
            </a:r>
            <a:br>
              <a:rPr lang="en-US" sz="1400" b="1" dirty="0">
                <a:solidFill>
                  <a:srgbClr val="24275A"/>
                </a:solidFill>
              </a:rPr>
            </a:br>
            <a:r>
              <a:rPr lang="en-US" sz="1400" b="1" dirty="0">
                <a:solidFill>
                  <a:srgbClr val="24275A"/>
                </a:solidFill>
              </a:rPr>
              <a:t>(ESS)</a:t>
            </a:r>
            <a:endParaRPr lang="en-GB" sz="1400" b="1" dirty="0">
              <a:solidFill>
                <a:srgbClr val="24275A"/>
              </a:solidFill>
            </a:endParaRPr>
          </a:p>
        </p:txBody>
      </p:sp>
      <p:sp>
        <p:nvSpPr>
          <p:cNvPr id="17" name="TextBox 16">
            <a:extLst>
              <a:ext uri="{FF2B5EF4-FFF2-40B4-BE49-F238E27FC236}">
                <a16:creationId xmlns:a16="http://schemas.microsoft.com/office/drawing/2014/main" id="{C901C36B-E87E-9769-278F-684523EF4D53}"/>
              </a:ext>
            </a:extLst>
          </p:cNvPr>
          <p:cNvSpPr txBox="1"/>
          <p:nvPr/>
        </p:nvSpPr>
        <p:spPr>
          <a:xfrm>
            <a:off x="4761349" y="2281539"/>
            <a:ext cx="2880000" cy="432000"/>
          </a:xfrm>
          <a:prstGeom prst="rect">
            <a:avLst/>
          </a:prstGeom>
          <a:solidFill>
            <a:srgbClr val="A1BDA7"/>
          </a:solidFill>
        </p:spPr>
        <p:txBody>
          <a:bodyPr wrap="square" anchor="ctr" anchorCtr="0">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Spallation Neutron Source </a:t>
            </a:r>
            <a:br>
              <a:rPr lang="en-US" sz="1400" b="1" dirty="0">
                <a:solidFill>
                  <a:srgbClr val="24275A"/>
                </a:solidFill>
                <a:effectLst/>
                <a:latin typeface="+mj-lt"/>
                <a:ea typeface="MS Mincho" panose="02020609040205080304" pitchFamily="49" charset="-128"/>
                <a:cs typeface="Arial" panose="020B0604020202020204" pitchFamily="34" charset="0"/>
              </a:rPr>
            </a:br>
            <a:r>
              <a:rPr lang="en-US" sz="1400" b="1" dirty="0">
                <a:solidFill>
                  <a:srgbClr val="24275A"/>
                </a:solidFill>
                <a:effectLst/>
                <a:latin typeface="+mj-lt"/>
                <a:ea typeface="MS Mincho" panose="02020609040205080304" pitchFamily="49" charset="-128"/>
                <a:cs typeface="Arial" panose="020B0604020202020204" pitchFamily="34" charset="0"/>
              </a:rPr>
              <a:t>(SNS)</a:t>
            </a:r>
            <a:endParaRPr lang="en-GB" sz="1400" b="1" dirty="0">
              <a:solidFill>
                <a:srgbClr val="24275A"/>
              </a:solidFill>
              <a:latin typeface="+mj-lt"/>
            </a:endParaRPr>
          </a:p>
        </p:txBody>
      </p:sp>
      <p:sp>
        <p:nvSpPr>
          <p:cNvPr id="19" name="TextBox 18">
            <a:extLst>
              <a:ext uri="{FF2B5EF4-FFF2-40B4-BE49-F238E27FC236}">
                <a16:creationId xmlns:a16="http://schemas.microsoft.com/office/drawing/2014/main" id="{D2D2311C-A3C3-1576-531E-74249A3AA056}"/>
              </a:ext>
            </a:extLst>
          </p:cNvPr>
          <p:cNvSpPr txBox="1"/>
          <p:nvPr/>
        </p:nvSpPr>
        <p:spPr>
          <a:xfrm>
            <a:off x="4679049" y="4466342"/>
            <a:ext cx="2880000" cy="432000"/>
          </a:xfrm>
          <a:prstGeom prst="rect">
            <a:avLst/>
          </a:prstGeom>
          <a:solidFill>
            <a:schemeClr val="accent6">
              <a:lumMod val="20000"/>
              <a:lumOff val="80000"/>
            </a:schemeClr>
          </a:solidFill>
        </p:spPr>
        <p:txBody>
          <a:bodyPr wrap="square" anchor="ctr" anchorCtr="0">
            <a:spAutoFit/>
          </a:bodyPr>
          <a:lstStyle/>
          <a:p>
            <a:pPr algn="ctr"/>
            <a:r>
              <a:rPr lang="en-US" sz="1400" b="1" dirty="0">
                <a:solidFill>
                  <a:srgbClr val="24275A"/>
                </a:solidFill>
              </a:rPr>
              <a:t>Proton Improvement Plan II</a:t>
            </a:r>
            <a:br>
              <a:rPr lang="en-US" sz="1400" b="1" dirty="0">
                <a:solidFill>
                  <a:srgbClr val="24275A"/>
                </a:solidFill>
              </a:rPr>
            </a:br>
            <a:r>
              <a:rPr lang="en-US" sz="1400" b="1" dirty="0">
                <a:solidFill>
                  <a:srgbClr val="24275A"/>
                </a:solidFill>
              </a:rPr>
              <a:t>(PIP-II)</a:t>
            </a:r>
            <a:endParaRPr lang="en-GB" sz="1400" b="1" dirty="0">
              <a:solidFill>
                <a:srgbClr val="24275A"/>
              </a:solidFill>
            </a:endParaRPr>
          </a:p>
        </p:txBody>
      </p:sp>
      <p:sp>
        <p:nvSpPr>
          <p:cNvPr id="20" name="TextBox 19">
            <a:extLst>
              <a:ext uri="{FF2B5EF4-FFF2-40B4-BE49-F238E27FC236}">
                <a16:creationId xmlns:a16="http://schemas.microsoft.com/office/drawing/2014/main" id="{8FF23227-607D-3381-8477-DCC5B824CC7F}"/>
              </a:ext>
            </a:extLst>
          </p:cNvPr>
          <p:cNvSpPr txBox="1"/>
          <p:nvPr/>
        </p:nvSpPr>
        <p:spPr>
          <a:xfrm>
            <a:off x="8726062" y="2271630"/>
            <a:ext cx="2880000" cy="432000"/>
          </a:xfrm>
          <a:prstGeom prst="rect">
            <a:avLst/>
          </a:prstGeom>
          <a:solidFill>
            <a:srgbClr val="FFE79B"/>
          </a:solidFill>
        </p:spPr>
        <p:txBody>
          <a:bodyPr wrap="square" anchor="ctr" anchorCtr="0">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Large Hadron Collider </a:t>
            </a:r>
            <a:br>
              <a:rPr lang="en-US" sz="1400" b="1" dirty="0">
                <a:solidFill>
                  <a:srgbClr val="24275A"/>
                </a:solidFill>
                <a:effectLst/>
                <a:latin typeface="+mj-lt"/>
                <a:ea typeface="MS Mincho" panose="02020609040205080304" pitchFamily="49" charset="-128"/>
                <a:cs typeface="Arial" panose="020B0604020202020204" pitchFamily="34" charset="0"/>
              </a:rPr>
            </a:br>
            <a:r>
              <a:rPr lang="en-US" sz="1400" b="1" dirty="0">
                <a:solidFill>
                  <a:srgbClr val="24275A"/>
                </a:solidFill>
                <a:effectLst/>
                <a:latin typeface="+mj-lt"/>
                <a:ea typeface="MS Mincho" panose="02020609040205080304" pitchFamily="49" charset="-128"/>
                <a:cs typeface="Arial" panose="020B0604020202020204" pitchFamily="34" charset="0"/>
              </a:rPr>
              <a:t>(LHC)</a:t>
            </a:r>
            <a:endParaRPr lang="en-GB" sz="1400" b="1" dirty="0">
              <a:solidFill>
                <a:srgbClr val="24275A"/>
              </a:solidFill>
              <a:latin typeface="+mj-lt"/>
            </a:endParaRPr>
          </a:p>
        </p:txBody>
      </p:sp>
      <p:sp>
        <p:nvSpPr>
          <p:cNvPr id="21" name="TextBox 20">
            <a:extLst>
              <a:ext uri="{FF2B5EF4-FFF2-40B4-BE49-F238E27FC236}">
                <a16:creationId xmlns:a16="http://schemas.microsoft.com/office/drawing/2014/main" id="{FE29209C-7A57-1FD3-05A5-FE3E806DDD5D}"/>
              </a:ext>
            </a:extLst>
          </p:cNvPr>
          <p:cNvSpPr txBox="1"/>
          <p:nvPr/>
        </p:nvSpPr>
        <p:spPr>
          <a:xfrm>
            <a:off x="8716203" y="4453037"/>
            <a:ext cx="2880000" cy="432000"/>
          </a:xfrm>
          <a:prstGeom prst="rect">
            <a:avLst/>
          </a:prstGeom>
          <a:solidFill>
            <a:schemeClr val="accent2">
              <a:lumMod val="60000"/>
              <a:lumOff val="40000"/>
            </a:schemeClr>
          </a:solidFill>
        </p:spPr>
        <p:txBody>
          <a:bodyPr wrap="square" anchor="ctr" anchorCtr="0">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European X-ray Free-Electron Laser (XFEL)</a:t>
            </a:r>
            <a:endParaRPr lang="en-GB" sz="1400" b="1" dirty="0">
              <a:solidFill>
                <a:srgbClr val="24275A"/>
              </a:solidFill>
              <a:latin typeface="+mj-lt"/>
            </a:endParaRPr>
          </a:p>
        </p:txBody>
      </p:sp>
      <p:sp>
        <p:nvSpPr>
          <p:cNvPr id="22" name="TextBox 21">
            <a:extLst>
              <a:ext uri="{FF2B5EF4-FFF2-40B4-BE49-F238E27FC236}">
                <a16:creationId xmlns:a16="http://schemas.microsoft.com/office/drawing/2014/main" id="{B6F8A871-8480-8274-C805-31D1764E76E1}"/>
              </a:ext>
            </a:extLst>
          </p:cNvPr>
          <p:cNvSpPr txBox="1"/>
          <p:nvPr/>
        </p:nvSpPr>
        <p:spPr>
          <a:xfrm>
            <a:off x="468450" y="4466342"/>
            <a:ext cx="2880000" cy="432000"/>
          </a:xfrm>
          <a:prstGeom prst="rect">
            <a:avLst/>
          </a:prstGeom>
          <a:solidFill>
            <a:srgbClr val="C8C0F2"/>
          </a:solidFill>
        </p:spPr>
        <p:txBody>
          <a:bodyPr wrap="square" anchor="ctr" anchorCtr="0">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Linac Coherent Light Source II (LCLS-II)</a:t>
            </a:r>
            <a:endParaRPr lang="en-GB" sz="1400" b="1" dirty="0">
              <a:solidFill>
                <a:srgbClr val="24275A"/>
              </a:solidFill>
              <a:latin typeface="+mj-lt"/>
            </a:endParaRPr>
          </a:p>
        </p:txBody>
      </p:sp>
      <p:sp>
        <p:nvSpPr>
          <p:cNvPr id="42" name="Rectangle 41">
            <a:extLst>
              <a:ext uri="{FF2B5EF4-FFF2-40B4-BE49-F238E27FC236}">
                <a16:creationId xmlns:a16="http://schemas.microsoft.com/office/drawing/2014/main" id="{15271EAB-7558-FCB4-E9AA-E7A5087AFA09}"/>
              </a:ext>
            </a:extLst>
          </p:cNvPr>
          <p:cNvSpPr/>
          <p:nvPr/>
        </p:nvSpPr>
        <p:spPr>
          <a:xfrm>
            <a:off x="3581400" y="776660"/>
            <a:ext cx="8328660"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200" i="1" dirty="0">
                <a:effectLst/>
                <a:latin typeface="Helvetica" pitchFamily="2" charset="0"/>
              </a:rPr>
              <a:t>• </a:t>
            </a:r>
            <a:r>
              <a:rPr lang="en-GB" sz="1200" b="1" i="1" dirty="0">
                <a:effectLst/>
                <a:latin typeface="Helvetica" pitchFamily="2" charset="0"/>
              </a:rPr>
              <a:t>Compile lesson learned from the ESS </a:t>
            </a:r>
            <a:r>
              <a:rPr lang="en-GB" sz="1200" b="1" i="1" dirty="0">
                <a:latin typeface="Helvetica" pitchFamily="2" charset="0"/>
              </a:rPr>
              <a:t>CM </a:t>
            </a:r>
            <a:r>
              <a:rPr lang="en-GB" sz="1200" i="1" dirty="0">
                <a:latin typeface="Helvetica" pitchFamily="2" charset="0"/>
              </a:rPr>
              <a:t>testing activities, technical commissioning, initial operation.</a:t>
            </a:r>
            <a:r>
              <a:rPr lang="en-GB" sz="1200" i="1" dirty="0">
                <a:effectLst/>
                <a:latin typeface="Helvetica" pitchFamily="2" charset="0"/>
              </a:rPr>
              <a:t> </a:t>
            </a:r>
          </a:p>
          <a:p>
            <a:r>
              <a:rPr lang="en-GB" sz="1200" i="1" dirty="0">
                <a:effectLst/>
                <a:latin typeface="Helvetica" pitchFamily="2" charset="0"/>
              </a:rPr>
              <a:t>• </a:t>
            </a:r>
            <a:r>
              <a:rPr lang="en-GB" sz="1200" b="1" i="1" dirty="0">
                <a:effectLst/>
                <a:highlight>
                  <a:srgbClr val="00FF00"/>
                </a:highlight>
                <a:latin typeface="Helvetica" pitchFamily="2" charset="0"/>
              </a:rPr>
              <a:t>Benchmarking with projects in the implementation phase (worldwide).</a:t>
            </a:r>
            <a:endParaRPr lang="en-GB" sz="1200" b="1" dirty="0">
              <a:effectLst/>
              <a:highlight>
                <a:srgbClr val="00FF00"/>
              </a:highlight>
              <a:latin typeface="Helvetica" pitchFamily="2" charset="0"/>
            </a:endParaRPr>
          </a:p>
          <a:p>
            <a:r>
              <a:rPr lang="en-GB" sz="1200" i="1" dirty="0">
                <a:effectLst/>
                <a:latin typeface="Helvetica" pitchFamily="2" charset="0"/>
              </a:rPr>
              <a:t>• Develop a roadmap to develop a new, sustainable CM design.</a:t>
            </a:r>
          </a:p>
        </p:txBody>
      </p:sp>
    </p:spTree>
    <p:extLst>
      <p:ext uri="{BB962C8B-B14F-4D97-AF65-F5344CB8AC3E}">
        <p14:creationId xmlns:p14="http://schemas.microsoft.com/office/powerpoint/2010/main" val="128789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0CDAC-BAEA-EF6C-C985-9429E3F2AB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36633C2-B90B-4756-6C7E-107B7B679978}"/>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66D8E581-1A64-0D45-A4D3-154F7206C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1A575C77-652B-D232-F8B4-EA47ED11FC4D}"/>
              </a:ext>
            </a:extLst>
          </p:cNvPr>
          <p:cNvSpPr>
            <a:spLocks noGrp="1"/>
          </p:cNvSpPr>
          <p:nvPr>
            <p:ph type="sldNum" sz="quarter" idx="12"/>
          </p:nvPr>
        </p:nvSpPr>
        <p:spPr/>
        <p:txBody>
          <a:bodyPr/>
          <a:lstStyle/>
          <a:p>
            <a:fld id="{4068FCCF-9A80-B240-8D85-84F960565AFA}" type="slidenum">
              <a:rPr lang="en-BE" smtClean="0"/>
              <a:t>16</a:t>
            </a:fld>
            <a:endParaRPr lang="en-BE"/>
          </a:p>
        </p:txBody>
      </p:sp>
      <p:sp>
        <p:nvSpPr>
          <p:cNvPr id="11" name="Rectangle 10">
            <a:extLst>
              <a:ext uri="{FF2B5EF4-FFF2-40B4-BE49-F238E27FC236}">
                <a16:creationId xmlns:a16="http://schemas.microsoft.com/office/drawing/2014/main" id="{9CE4B0D1-175E-A991-91C4-88196F9D50DC}"/>
              </a:ext>
            </a:extLst>
          </p:cNvPr>
          <p:cNvSpPr/>
          <p:nvPr/>
        </p:nvSpPr>
        <p:spPr>
          <a:xfrm>
            <a:off x="234116" y="1824275"/>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latin typeface="Helvetica" pitchFamily="2" charset="0"/>
              </a:rPr>
              <a:t>• </a:t>
            </a:r>
            <a:r>
              <a:rPr lang="en-GB" sz="1400" b="1" i="1" dirty="0">
                <a:latin typeface="Helvetica" pitchFamily="2" charset="0"/>
              </a:rPr>
              <a:t>Benchmarking with projects in the implementation phase (worldwide).</a:t>
            </a:r>
            <a:endParaRPr lang="en-GB" sz="1400" b="1" dirty="0">
              <a:latin typeface="Helvetica" pitchFamily="2" charset="0"/>
            </a:endParaRPr>
          </a:p>
        </p:txBody>
      </p:sp>
      <p:sp>
        <p:nvSpPr>
          <p:cNvPr id="9" name="Date Placeholder 8">
            <a:extLst>
              <a:ext uri="{FF2B5EF4-FFF2-40B4-BE49-F238E27FC236}">
                <a16:creationId xmlns:a16="http://schemas.microsoft.com/office/drawing/2014/main" id="{F2D967AE-4D96-C2AD-762B-5CDA1D76ED63}"/>
              </a:ext>
            </a:extLst>
          </p:cNvPr>
          <p:cNvSpPr>
            <a:spLocks noGrp="1"/>
          </p:cNvSpPr>
          <p:nvPr>
            <p:ph type="dt" sz="half" idx="10"/>
          </p:nvPr>
        </p:nvSpPr>
        <p:spPr/>
        <p:txBody>
          <a:bodyPr/>
          <a:lstStyle/>
          <a:p>
            <a:fld id="{615C98C4-CF76-A542-8C57-CE9F7BA78621}" type="datetime1">
              <a:rPr lang="sv-SE" smtClean="0"/>
              <a:t>2026-05-29</a:t>
            </a:fld>
            <a:endParaRPr lang="en-BE"/>
          </a:p>
        </p:txBody>
      </p:sp>
      <p:sp>
        <p:nvSpPr>
          <p:cNvPr id="12" name="Footer Placeholder 11">
            <a:extLst>
              <a:ext uri="{FF2B5EF4-FFF2-40B4-BE49-F238E27FC236}">
                <a16:creationId xmlns:a16="http://schemas.microsoft.com/office/drawing/2014/main" id="{971BB524-378A-E758-79BF-2C2E021F1F68}"/>
              </a:ext>
            </a:extLst>
          </p:cNvPr>
          <p:cNvSpPr>
            <a:spLocks noGrp="1"/>
          </p:cNvSpPr>
          <p:nvPr>
            <p:ph type="ftr" sz="quarter" idx="11"/>
          </p:nvPr>
        </p:nvSpPr>
        <p:spPr/>
        <p:txBody>
          <a:bodyPr/>
          <a:lstStyle/>
          <a:p>
            <a:r>
              <a:rPr lang="en-BE"/>
              <a:t>Nuno Elias - iSAS WP5 RP1 review - Jun/2026</a:t>
            </a:r>
          </a:p>
        </p:txBody>
      </p:sp>
      <p:sp>
        <p:nvSpPr>
          <p:cNvPr id="6" name="Espace réservé du contenu 2">
            <a:extLst>
              <a:ext uri="{FF2B5EF4-FFF2-40B4-BE49-F238E27FC236}">
                <a16:creationId xmlns:a16="http://schemas.microsoft.com/office/drawing/2014/main" id="{BE8A8279-E95D-CA44-21DA-8CE2EC964FDB}"/>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2" name="Picture 1">
            <a:extLst>
              <a:ext uri="{FF2B5EF4-FFF2-40B4-BE49-F238E27FC236}">
                <a16:creationId xmlns:a16="http://schemas.microsoft.com/office/drawing/2014/main" id="{A9911BD8-F776-4C32-EEB9-6DA84C7B7E7E}"/>
              </a:ext>
            </a:extLst>
          </p:cNvPr>
          <p:cNvPicPr>
            <a:picLocks noChangeAspect="1"/>
          </p:cNvPicPr>
          <p:nvPr/>
        </p:nvPicPr>
        <p:blipFill>
          <a:blip r:embed="rId3">
            <a:clrChange>
              <a:clrFrom>
                <a:srgbClr val="FFFFFF"/>
              </a:clrFrom>
              <a:clrTo>
                <a:srgbClr val="FFFFFF">
                  <a:alpha val="0"/>
                </a:srgbClr>
              </a:clrTo>
            </a:clrChange>
          </a:blip>
          <a:srcRect t="5512" b="1493"/>
          <a:stretch>
            <a:fillRect/>
          </a:stretch>
        </p:blipFill>
        <p:spPr>
          <a:xfrm>
            <a:off x="1019831" y="2713539"/>
            <a:ext cx="1777238" cy="1577544"/>
          </a:xfrm>
          <a:prstGeom prst="rect">
            <a:avLst/>
          </a:prstGeom>
          <a:ln w="76200">
            <a:solidFill>
              <a:schemeClr val="accent4">
                <a:lumMod val="20000"/>
                <a:lumOff val="80000"/>
              </a:schemeClr>
            </a:solidFill>
          </a:ln>
        </p:spPr>
      </p:pic>
      <p:pic>
        <p:nvPicPr>
          <p:cNvPr id="18" name="Picture 17">
            <a:extLst>
              <a:ext uri="{FF2B5EF4-FFF2-40B4-BE49-F238E27FC236}">
                <a16:creationId xmlns:a16="http://schemas.microsoft.com/office/drawing/2014/main" id="{BB0F078D-5B1E-F52A-833A-DA9B7119E45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89633" y="4926098"/>
            <a:ext cx="2225431" cy="1550187"/>
          </a:xfrm>
          <a:prstGeom prst="rect">
            <a:avLst/>
          </a:prstGeom>
          <a:ln w="76200">
            <a:solidFill>
              <a:schemeClr val="accent6">
                <a:lumMod val="20000"/>
                <a:lumOff val="80000"/>
              </a:schemeClr>
            </a:solidFill>
          </a:ln>
        </p:spPr>
      </p:pic>
      <p:pic>
        <p:nvPicPr>
          <p:cNvPr id="23" name="Picture 22">
            <a:extLst>
              <a:ext uri="{FF2B5EF4-FFF2-40B4-BE49-F238E27FC236}">
                <a16:creationId xmlns:a16="http://schemas.microsoft.com/office/drawing/2014/main" id="{0C8F0281-9DCC-467E-8213-FE65836D2C55}"/>
              </a:ext>
            </a:extLst>
          </p:cNvPr>
          <p:cNvPicPr>
            <a:picLocks noChangeAspect="1"/>
          </p:cNvPicPr>
          <p:nvPr/>
        </p:nvPicPr>
        <p:blipFill>
          <a:blip r:embed="rId5">
            <a:clrChange>
              <a:clrFrom>
                <a:srgbClr val="FFFFFF"/>
              </a:clrFrom>
              <a:clrTo>
                <a:srgbClr val="FFFFFF">
                  <a:alpha val="0"/>
                </a:srgbClr>
              </a:clrTo>
            </a:clrChange>
          </a:blip>
          <a:srcRect t="6518" b="2881"/>
          <a:stretch>
            <a:fillRect/>
          </a:stretch>
        </p:blipFill>
        <p:spPr>
          <a:xfrm>
            <a:off x="1084613" y="4918867"/>
            <a:ext cx="1659232" cy="1531275"/>
          </a:xfrm>
          <a:prstGeom prst="rect">
            <a:avLst/>
          </a:prstGeom>
          <a:ln w="76200">
            <a:solidFill>
              <a:srgbClr val="C8C0F2"/>
            </a:solidFill>
          </a:ln>
        </p:spPr>
      </p:pic>
      <p:pic>
        <p:nvPicPr>
          <p:cNvPr id="24" name="Picture 23">
            <a:extLst>
              <a:ext uri="{FF2B5EF4-FFF2-40B4-BE49-F238E27FC236}">
                <a16:creationId xmlns:a16="http://schemas.microsoft.com/office/drawing/2014/main" id="{9FB74399-A0E4-ECCB-B0C5-AB242BB3B98E}"/>
              </a:ext>
            </a:extLst>
          </p:cNvPr>
          <p:cNvPicPr>
            <a:picLocks noChangeAspect="1"/>
          </p:cNvPicPr>
          <p:nvPr/>
        </p:nvPicPr>
        <p:blipFill>
          <a:blip r:embed="rId6">
            <a:clrChange>
              <a:clrFrom>
                <a:srgbClr val="FFFFFF"/>
              </a:clrFrom>
              <a:clrTo>
                <a:srgbClr val="FFFFFF">
                  <a:alpha val="0"/>
                </a:srgbClr>
              </a:clrTo>
            </a:clrChange>
          </a:blip>
          <a:srcRect t="3964"/>
          <a:stretch>
            <a:fillRect/>
          </a:stretch>
        </p:blipFill>
        <p:spPr>
          <a:xfrm>
            <a:off x="5212570" y="2745719"/>
            <a:ext cx="1777237" cy="1582226"/>
          </a:xfrm>
          <a:prstGeom prst="rect">
            <a:avLst/>
          </a:prstGeom>
          <a:ln w="76200">
            <a:solidFill>
              <a:srgbClr val="A1BDA7"/>
            </a:solidFill>
          </a:ln>
        </p:spPr>
      </p:pic>
      <p:pic>
        <p:nvPicPr>
          <p:cNvPr id="54" name="Picture 53">
            <a:extLst>
              <a:ext uri="{FF2B5EF4-FFF2-40B4-BE49-F238E27FC236}">
                <a16:creationId xmlns:a16="http://schemas.microsoft.com/office/drawing/2014/main" id="{819CC980-44B6-F0E7-14FA-03F36BF313C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304208" y="4926098"/>
            <a:ext cx="1723705" cy="1514305"/>
          </a:xfrm>
          <a:prstGeom prst="rect">
            <a:avLst/>
          </a:prstGeom>
          <a:ln w="76200">
            <a:solidFill>
              <a:schemeClr val="accent2">
                <a:lumMod val="60000"/>
                <a:lumOff val="40000"/>
              </a:schemeClr>
            </a:solidFill>
          </a:ln>
        </p:spPr>
      </p:pic>
      <p:pic>
        <p:nvPicPr>
          <p:cNvPr id="55" name="Picture 54">
            <a:extLst>
              <a:ext uri="{FF2B5EF4-FFF2-40B4-BE49-F238E27FC236}">
                <a16:creationId xmlns:a16="http://schemas.microsoft.com/office/drawing/2014/main" id="{81C4086D-02DB-B441-D3AE-31659B75AB0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277443" y="2710902"/>
            <a:ext cx="1777237" cy="1598711"/>
          </a:xfrm>
          <a:prstGeom prst="rect">
            <a:avLst/>
          </a:prstGeom>
          <a:ln w="76200">
            <a:solidFill>
              <a:srgbClr val="FFE79B"/>
            </a:solidFill>
          </a:ln>
        </p:spPr>
      </p:pic>
      <p:sp>
        <p:nvSpPr>
          <p:cNvPr id="56" name="Date Placeholder 2">
            <a:extLst>
              <a:ext uri="{FF2B5EF4-FFF2-40B4-BE49-F238E27FC236}">
                <a16:creationId xmlns:a16="http://schemas.microsoft.com/office/drawing/2014/main" id="{A22711C4-DBDB-B367-A42C-58607184A707}"/>
              </a:ext>
            </a:extLst>
          </p:cNvPr>
          <p:cNvSpPr txBox="1">
            <a:spLocks/>
          </p:cNvSpPr>
          <p:nvPr/>
        </p:nvSpPr>
        <p:spPr>
          <a:xfrm>
            <a:off x="1204550" y="14011391"/>
            <a:ext cx="2743200" cy="365125"/>
          </a:xfrm>
          <a:prstGeom prst="rect">
            <a:avLst/>
          </a:prstGeom>
        </p:spPr>
        <p:txBody>
          <a:bodyPr vert="horz" lIns="91440" tIns="45720" rIns="91440" bIns="45720" rtlCol="0" anchor="ctr"/>
          <a:lstStyle>
            <a:defPPr>
              <a:defRPr lang="en-B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77E2BB-60B5-F84D-8F45-436207509320}" type="datetime1">
              <a:rPr lang="sv-SE" smtClean="0"/>
              <a:pPr/>
              <a:t>2026-05-29</a:t>
            </a:fld>
            <a:endParaRPr lang="en-US" dirty="0"/>
          </a:p>
        </p:txBody>
      </p:sp>
      <p:sp>
        <p:nvSpPr>
          <p:cNvPr id="57" name="Footer Placeholder 4">
            <a:extLst>
              <a:ext uri="{FF2B5EF4-FFF2-40B4-BE49-F238E27FC236}">
                <a16:creationId xmlns:a16="http://schemas.microsoft.com/office/drawing/2014/main" id="{4E8A327E-B885-8DB9-E28A-66FF67EDD92D}"/>
              </a:ext>
            </a:extLst>
          </p:cNvPr>
          <p:cNvSpPr txBox="1">
            <a:spLocks/>
          </p:cNvSpPr>
          <p:nvPr/>
        </p:nvSpPr>
        <p:spPr>
          <a:xfrm>
            <a:off x="4404950" y="14011391"/>
            <a:ext cx="4114800" cy="365125"/>
          </a:xfrm>
          <a:prstGeom prst="rect">
            <a:avLst/>
          </a:prstGeom>
        </p:spPr>
        <p:txBody>
          <a:bodyPr vert="horz" lIns="91440" tIns="45720" rIns="91440" bIns="45720" rtlCol="0" anchor="ctr"/>
          <a:lstStyle>
            <a:defPPr>
              <a:defRPr lang="en-BE"/>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Nuno Elias - iSAS WP5 RP1 review - Jun/2026</a:t>
            </a:r>
            <a:endParaRPr lang="en-US" dirty="0"/>
          </a:p>
        </p:txBody>
      </p:sp>
      <p:sp>
        <p:nvSpPr>
          <p:cNvPr id="58" name="Slide Number Placeholder 5">
            <a:extLst>
              <a:ext uri="{FF2B5EF4-FFF2-40B4-BE49-F238E27FC236}">
                <a16:creationId xmlns:a16="http://schemas.microsoft.com/office/drawing/2014/main" id="{2C45FC86-5564-56A8-54E2-EFA754DF495E}"/>
              </a:ext>
            </a:extLst>
          </p:cNvPr>
          <p:cNvSpPr txBox="1">
            <a:spLocks/>
          </p:cNvSpPr>
          <p:nvPr/>
        </p:nvSpPr>
        <p:spPr>
          <a:xfrm>
            <a:off x="8976950" y="14011391"/>
            <a:ext cx="2743200" cy="365125"/>
          </a:xfrm>
          <a:prstGeom prst="rect">
            <a:avLst/>
          </a:prstGeom>
        </p:spPr>
        <p:txBody>
          <a:bodyPr vert="horz" lIns="91440" tIns="45720" rIns="91440" bIns="45720" rtlCol="0" anchor="ctr"/>
          <a:lstStyle>
            <a:defPPr>
              <a:defRPr lang="en-BE"/>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pPr/>
              <a:t>16</a:t>
            </a:fld>
            <a:endParaRPr lang="en-US" dirty="0"/>
          </a:p>
        </p:txBody>
      </p:sp>
      <p:sp>
        <p:nvSpPr>
          <p:cNvPr id="63" name="TextBox 62">
            <a:extLst>
              <a:ext uri="{FF2B5EF4-FFF2-40B4-BE49-F238E27FC236}">
                <a16:creationId xmlns:a16="http://schemas.microsoft.com/office/drawing/2014/main" id="{ECC8C707-746A-386A-4EC4-F7DFE89E78B2}"/>
              </a:ext>
            </a:extLst>
          </p:cNvPr>
          <p:cNvSpPr txBox="1"/>
          <p:nvPr/>
        </p:nvSpPr>
        <p:spPr>
          <a:xfrm>
            <a:off x="468450" y="2290823"/>
            <a:ext cx="2880000" cy="432000"/>
          </a:xfrm>
          <a:prstGeom prst="rect">
            <a:avLst/>
          </a:prstGeom>
          <a:solidFill>
            <a:schemeClr val="accent4">
              <a:lumMod val="20000"/>
              <a:lumOff val="80000"/>
            </a:schemeClr>
          </a:solidFill>
        </p:spPr>
        <p:txBody>
          <a:bodyPr wrap="square" lIns="0" tIns="0" rIns="0" bIns="0" rtlCol="0" anchor="ctr" anchorCtr="0">
            <a:spAutoFit/>
          </a:bodyPr>
          <a:lstStyle/>
          <a:p>
            <a:pPr algn="ctr"/>
            <a:r>
              <a:rPr lang="en-US" sz="1400" b="1" dirty="0">
                <a:solidFill>
                  <a:srgbClr val="24275A"/>
                </a:solidFill>
              </a:rPr>
              <a:t>European Spallation Source </a:t>
            </a:r>
            <a:br>
              <a:rPr lang="en-US" sz="1400" b="1" dirty="0">
                <a:solidFill>
                  <a:srgbClr val="24275A"/>
                </a:solidFill>
              </a:rPr>
            </a:br>
            <a:r>
              <a:rPr lang="en-US" sz="1400" b="1" dirty="0">
                <a:solidFill>
                  <a:srgbClr val="24275A"/>
                </a:solidFill>
              </a:rPr>
              <a:t>(ESS)</a:t>
            </a:r>
            <a:endParaRPr lang="en-GB" sz="1400" b="1" dirty="0">
              <a:solidFill>
                <a:srgbClr val="24275A"/>
              </a:solidFill>
            </a:endParaRPr>
          </a:p>
        </p:txBody>
      </p:sp>
      <p:sp>
        <p:nvSpPr>
          <p:cNvPr id="64" name="TextBox 63">
            <a:extLst>
              <a:ext uri="{FF2B5EF4-FFF2-40B4-BE49-F238E27FC236}">
                <a16:creationId xmlns:a16="http://schemas.microsoft.com/office/drawing/2014/main" id="{36B691CB-0667-3126-C8FC-FEF822B6D062}"/>
              </a:ext>
            </a:extLst>
          </p:cNvPr>
          <p:cNvSpPr txBox="1"/>
          <p:nvPr/>
        </p:nvSpPr>
        <p:spPr>
          <a:xfrm>
            <a:off x="4679049" y="2259787"/>
            <a:ext cx="2880000" cy="432000"/>
          </a:xfrm>
          <a:prstGeom prst="rect">
            <a:avLst/>
          </a:prstGeom>
          <a:solidFill>
            <a:srgbClr val="A1BDA7"/>
          </a:solidFill>
        </p:spPr>
        <p:txBody>
          <a:bodyPr wrap="square" anchor="ctr" anchorCtr="0">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Spallation Neutron Source </a:t>
            </a:r>
            <a:br>
              <a:rPr lang="en-US" sz="1400" b="1" dirty="0">
                <a:solidFill>
                  <a:srgbClr val="24275A"/>
                </a:solidFill>
                <a:effectLst/>
                <a:latin typeface="+mj-lt"/>
                <a:ea typeface="MS Mincho" panose="02020609040205080304" pitchFamily="49" charset="-128"/>
                <a:cs typeface="Arial" panose="020B0604020202020204" pitchFamily="34" charset="0"/>
              </a:rPr>
            </a:br>
            <a:r>
              <a:rPr lang="en-US" sz="1400" b="1" dirty="0">
                <a:solidFill>
                  <a:srgbClr val="24275A"/>
                </a:solidFill>
                <a:effectLst/>
                <a:latin typeface="+mj-lt"/>
                <a:ea typeface="MS Mincho" panose="02020609040205080304" pitchFamily="49" charset="-128"/>
                <a:cs typeface="Arial" panose="020B0604020202020204" pitchFamily="34" charset="0"/>
              </a:rPr>
              <a:t>(SNS)</a:t>
            </a:r>
            <a:endParaRPr lang="en-GB" sz="1400" b="1" dirty="0">
              <a:solidFill>
                <a:srgbClr val="24275A"/>
              </a:solidFill>
              <a:latin typeface="+mj-lt"/>
            </a:endParaRPr>
          </a:p>
        </p:txBody>
      </p:sp>
      <p:sp>
        <p:nvSpPr>
          <p:cNvPr id="65" name="TextBox 64">
            <a:extLst>
              <a:ext uri="{FF2B5EF4-FFF2-40B4-BE49-F238E27FC236}">
                <a16:creationId xmlns:a16="http://schemas.microsoft.com/office/drawing/2014/main" id="{DFAA5CD0-7824-9E85-DBA3-03CA080F52D8}"/>
              </a:ext>
            </a:extLst>
          </p:cNvPr>
          <p:cNvSpPr txBox="1"/>
          <p:nvPr/>
        </p:nvSpPr>
        <p:spPr>
          <a:xfrm>
            <a:off x="4679049" y="4466342"/>
            <a:ext cx="2880000" cy="432000"/>
          </a:xfrm>
          <a:prstGeom prst="rect">
            <a:avLst/>
          </a:prstGeom>
          <a:solidFill>
            <a:schemeClr val="accent6">
              <a:lumMod val="20000"/>
              <a:lumOff val="80000"/>
            </a:schemeClr>
          </a:solidFill>
        </p:spPr>
        <p:txBody>
          <a:bodyPr wrap="square" anchor="ctr" anchorCtr="0">
            <a:spAutoFit/>
          </a:bodyPr>
          <a:lstStyle/>
          <a:p>
            <a:pPr algn="ctr"/>
            <a:r>
              <a:rPr lang="en-US" sz="1400" b="1" dirty="0">
                <a:solidFill>
                  <a:srgbClr val="24275A"/>
                </a:solidFill>
              </a:rPr>
              <a:t>Proton Improvement Plan II</a:t>
            </a:r>
            <a:br>
              <a:rPr lang="en-US" sz="1400" b="1" dirty="0">
                <a:solidFill>
                  <a:srgbClr val="24275A"/>
                </a:solidFill>
              </a:rPr>
            </a:br>
            <a:r>
              <a:rPr lang="en-US" sz="1400" b="1" dirty="0">
                <a:solidFill>
                  <a:srgbClr val="24275A"/>
                </a:solidFill>
              </a:rPr>
              <a:t>(PIP-II)</a:t>
            </a:r>
            <a:endParaRPr lang="en-GB" sz="1400" b="1" dirty="0">
              <a:solidFill>
                <a:srgbClr val="24275A"/>
              </a:solidFill>
            </a:endParaRPr>
          </a:p>
        </p:txBody>
      </p:sp>
      <p:sp>
        <p:nvSpPr>
          <p:cNvPr id="66" name="TextBox 65">
            <a:extLst>
              <a:ext uri="{FF2B5EF4-FFF2-40B4-BE49-F238E27FC236}">
                <a16:creationId xmlns:a16="http://schemas.microsoft.com/office/drawing/2014/main" id="{E3C325E3-1DC9-4D9D-C1A0-B8F00F0DDF15}"/>
              </a:ext>
            </a:extLst>
          </p:cNvPr>
          <p:cNvSpPr txBox="1"/>
          <p:nvPr/>
        </p:nvSpPr>
        <p:spPr>
          <a:xfrm>
            <a:off x="8726062" y="2271630"/>
            <a:ext cx="2880000" cy="432000"/>
          </a:xfrm>
          <a:prstGeom prst="rect">
            <a:avLst/>
          </a:prstGeom>
          <a:solidFill>
            <a:srgbClr val="FFE79B"/>
          </a:solidFill>
        </p:spPr>
        <p:txBody>
          <a:bodyPr wrap="square" anchor="ctr" anchorCtr="0">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Large Hadron Collider </a:t>
            </a:r>
            <a:br>
              <a:rPr lang="en-US" sz="1400" b="1" dirty="0">
                <a:solidFill>
                  <a:srgbClr val="24275A"/>
                </a:solidFill>
                <a:effectLst/>
                <a:latin typeface="+mj-lt"/>
                <a:ea typeface="MS Mincho" panose="02020609040205080304" pitchFamily="49" charset="-128"/>
                <a:cs typeface="Arial" panose="020B0604020202020204" pitchFamily="34" charset="0"/>
              </a:rPr>
            </a:br>
            <a:r>
              <a:rPr lang="en-US" sz="1400" b="1" dirty="0">
                <a:solidFill>
                  <a:srgbClr val="24275A"/>
                </a:solidFill>
                <a:effectLst/>
                <a:latin typeface="+mj-lt"/>
                <a:ea typeface="MS Mincho" panose="02020609040205080304" pitchFamily="49" charset="-128"/>
                <a:cs typeface="Arial" panose="020B0604020202020204" pitchFamily="34" charset="0"/>
              </a:rPr>
              <a:t>(LHC)</a:t>
            </a:r>
            <a:endParaRPr lang="en-GB" sz="1400" b="1" dirty="0">
              <a:solidFill>
                <a:srgbClr val="24275A"/>
              </a:solidFill>
              <a:latin typeface="+mj-lt"/>
            </a:endParaRPr>
          </a:p>
        </p:txBody>
      </p:sp>
      <p:sp>
        <p:nvSpPr>
          <p:cNvPr id="67" name="TextBox 66">
            <a:extLst>
              <a:ext uri="{FF2B5EF4-FFF2-40B4-BE49-F238E27FC236}">
                <a16:creationId xmlns:a16="http://schemas.microsoft.com/office/drawing/2014/main" id="{70F7D7D2-2515-FB3B-A004-97E1A4D17308}"/>
              </a:ext>
            </a:extLst>
          </p:cNvPr>
          <p:cNvSpPr txBox="1"/>
          <p:nvPr/>
        </p:nvSpPr>
        <p:spPr>
          <a:xfrm>
            <a:off x="8716203" y="4453037"/>
            <a:ext cx="2880000" cy="432000"/>
          </a:xfrm>
          <a:prstGeom prst="rect">
            <a:avLst/>
          </a:prstGeom>
          <a:solidFill>
            <a:schemeClr val="accent2">
              <a:lumMod val="60000"/>
              <a:lumOff val="40000"/>
            </a:schemeClr>
          </a:solidFill>
        </p:spPr>
        <p:txBody>
          <a:bodyPr wrap="square" anchor="ctr" anchorCtr="0">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European X-ray Free-Electron Laser (XFEL)</a:t>
            </a:r>
            <a:endParaRPr lang="en-GB" sz="1400" b="1" dirty="0">
              <a:solidFill>
                <a:srgbClr val="24275A"/>
              </a:solidFill>
              <a:latin typeface="+mj-lt"/>
            </a:endParaRPr>
          </a:p>
        </p:txBody>
      </p:sp>
      <p:sp>
        <p:nvSpPr>
          <p:cNvPr id="68" name="TextBox 67">
            <a:extLst>
              <a:ext uri="{FF2B5EF4-FFF2-40B4-BE49-F238E27FC236}">
                <a16:creationId xmlns:a16="http://schemas.microsoft.com/office/drawing/2014/main" id="{3EF9B5AC-0526-E84E-1ABC-E1FF4F3391DF}"/>
              </a:ext>
            </a:extLst>
          </p:cNvPr>
          <p:cNvSpPr txBox="1"/>
          <p:nvPr/>
        </p:nvSpPr>
        <p:spPr>
          <a:xfrm>
            <a:off x="468450" y="4466342"/>
            <a:ext cx="2880000" cy="432000"/>
          </a:xfrm>
          <a:prstGeom prst="rect">
            <a:avLst/>
          </a:prstGeom>
          <a:solidFill>
            <a:srgbClr val="C8C0F2"/>
          </a:solidFill>
        </p:spPr>
        <p:txBody>
          <a:bodyPr wrap="square" anchor="ctr" anchorCtr="0">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Linac Coherent Light Source II (LCLS-II)</a:t>
            </a:r>
            <a:endParaRPr lang="en-GB" sz="1400" b="1" dirty="0">
              <a:solidFill>
                <a:srgbClr val="24275A"/>
              </a:solidFill>
              <a:latin typeface="+mj-lt"/>
            </a:endParaRPr>
          </a:p>
        </p:txBody>
      </p:sp>
      <p:sp>
        <p:nvSpPr>
          <p:cNvPr id="69" name="Rectangle 68">
            <a:extLst>
              <a:ext uri="{FF2B5EF4-FFF2-40B4-BE49-F238E27FC236}">
                <a16:creationId xmlns:a16="http://schemas.microsoft.com/office/drawing/2014/main" id="{F0B9D70D-BC3A-88CE-64D2-1325F9534D9B}"/>
              </a:ext>
            </a:extLst>
          </p:cNvPr>
          <p:cNvSpPr/>
          <p:nvPr/>
        </p:nvSpPr>
        <p:spPr>
          <a:xfrm>
            <a:off x="3581400" y="776660"/>
            <a:ext cx="8328660"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200" i="1" dirty="0">
                <a:effectLst/>
                <a:latin typeface="Helvetica" pitchFamily="2" charset="0"/>
              </a:rPr>
              <a:t>• </a:t>
            </a:r>
            <a:r>
              <a:rPr lang="en-GB" sz="1200" b="1" i="1" dirty="0">
                <a:effectLst/>
                <a:latin typeface="Helvetica" pitchFamily="2" charset="0"/>
              </a:rPr>
              <a:t>Compile lesson learned from the ESS </a:t>
            </a:r>
            <a:r>
              <a:rPr lang="en-GB" sz="1200" b="1" i="1" dirty="0">
                <a:latin typeface="Helvetica" pitchFamily="2" charset="0"/>
              </a:rPr>
              <a:t>CM </a:t>
            </a:r>
            <a:r>
              <a:rPr lang="en-GB" sz="1200" i="1" dirty="0">
                <a:latin typeface="Helvetica" pitchFamily="2" charset="0"/>
              </a:rPr>
              <a:t>testing activities, technical commissioning, initial operation.</a:t>
            </a:r>
            <a:r>
              <a:rPr lang="en-GB" sz="1200" i="1" dirty="0">
                <a:effectLst/>
                <a:latin typeface="Helvetica" pitchFamily="2" charset="0"/>
              </a:rPr>
              <a:t> </a:t>
            </a:r>
          </a:p>
          <a:p>
            <a:r>
              <a:rPr lang="en-GB" sz="1200" i="1" dirty="0">
                <a:effectLst/>
                <a:latin typeface="Helvetica" pitchFamily="2" charset="0"/>
              </a:rPr>
              <a:t>• </a:t>
            </a:r>
            <a:r>
              <a:rPr lang="en-GB" sz="1200" b="1" i="1" dirty="0">
                <a:effectLst/>
                <a:highlight>
                  <a:srgbClr val="00FF00"/>
                </a:highlight>
                <a:latin typeface="Helvetica" pitchFamily="2" charset="0"/>
              </a:rPr>
              <a:t>Benchmarking with projects in the implementation phase (worldwide).</a:t>
            </a:r>
            <a:endParaRPr lang="en-GB" sz="1200" b="1" dirty="0">
              <a:effectLst/>
              <a:highlight>
                <a:srgbClr val="00FF00"/>
              </a:highlight>
              <a:latin typeface="Helvetica" pitchFamily="2" charset="0"/>
            </a:endParaRPr>
          </a:p>
          <a:p>
            <a:r>
              <a:rPr lang="en-GB" sz="1200" i="1" dirty="0">
                <a:effectLst/>
                <a:latin typeface="Helvetica" pitchFamily="2" charset="0"/>
              </a:rPr>
              <a:t>• Develop a roadmap to develop a new, sustainable CM design.</a:t>
            </a:r>
          </a:p>
        </p:txBody>
      </p:sp>
    </p:spTree>
    <p:extLst>
      <p:ext uri="{BB962C8B-B14F-4D97-AF65-F5344CB8AC3E}">
        <p14:creationId xmlns:p14="http://schemas.microsoft.com/office/powerpoint/2010/main" val="428777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8996A-A6DE-DACE-EA94-D54D5590F5D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248851-0568-F0AF-FCD1-3FDF3468FEA3}"/>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9272B085-E8CD-0603-3939-5979EFE24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2B67FC7A-B876-14BE-1272-7B35C7831A95}"/>
              </a:ext>
            </a:extLst>
          </p:cNvPr>
          <p:cNvSpPr>
            <a:spLocks noGrp="1"/>
          </p:cNvSpPr>
          <p:nvPr>
            <p:ph type="sldNum" sz="quarter" idx="12"/>
          </p:nvPr>
        </p:nvSpPr>
        <p:spPr/>
        <p:txBody>
          <a:bodyPr/>
          <a:lstStyle/>
          <a:p>
            <a:fld id="{4068FCCF-9A80-B240-8D85-84F960565AFA}" type="slidenum">
              <a:rPr lang="en-BE" smtClean="0"/>
              <a:t>17</a:t>
            </a:fld>
            <a:endParaRPr lang="en-BE"/>
          </a:p>
        </p:txBody>
      </p:sp>
      <p:sp>
        <p:nvSpPr>
          <p:cNvPr id="11" name="Rectangle 10">
            <a:extLst>
              <a:ext uri="{FF2B5EF4-FFF2-40B4-BE49-F238E27FC236}">
                <a16:creationId xmlns:a16="http://schemas.microsoft.com/office/drawing/2014/main" id="{AFA420A3-6B13-5D95-2E7B-224F86BFBFD0}"/>
              </a:ext>
            </a:extLst>
          </p:cNvPr>
          <p:cNvSpPr/>
          <p:nvPr/>
        </p:nvSpPr>
        <p:spPr>
          <a:xfrm>
            <a:off x="234116" y="1824275"/>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latin typeface="Helvetica" pitchFamily="2" charset="0"/>
              </a:rPr>
              <a:t>• </a:t>
            </a:r>
            <a:r>
              <a:rPr lang="en-GB" sz="1400" b="1" i="1" dirty="0">
                <a:latin typeface="Helvetica" pitchFamily="2" charset="0"/>
              </a:rPr>
              <a:t>Benchmarking with projects in the implementation phase (worldwide).</a:t>
            </a:r>
            <a:endParaRPr lang="en-GB" sz="1400" b="1" dirty="0">
              <a:latin typeface="Helvetica" pitchFamily="2" charset="0"/>
            </a:endParaRPr>
          </a:p>
        </p:txBody>
      </p:sp>
      <p:sp>
        <p:nvSpPr>
          <p:cNvPr id="9" name="Date Placeholder 8">
            <a:extLst>
              <a:ext uri="{FF2B5EF4-FFF2-40B4-BE49-F238E27FC236}">
                <a16:creationId xmlns:a16="http://schemas.microsoft.com/office/drawing/2014/main" id="{82249624-D3A5-CE97-2D9B-BAC598344941}"/>
              </a:ext>
            </a:extLst>
          </p:cNvPr>
          <p:cNvSpPr>
            <a:spLocks noGrp="1"/>
          </p:cNvSpPr>
          <p:nvPr>
            <p:ph type="dt" sz="half" idx="10"/>
          </p:nvPr>
        </p:nvSpPr>
        <p:spPr/>
        <p:txBody>
          <a:bodyPr/>
          <a:lstStyle/>
          <a:p>
            <a:fld id="{615C98C4-CF76-A542-8C57-CE9F7BA78621}" type="datetime1">
              <a:rPr lang="sv-SE" smtClean="0"/>
              <a:t>2026-05-29</a:t>
            </a:fld>
            <a:endParaRPr lang="en-BE"/>
          </a:p>
        </p:txBody>
      </p:sp>
      <p:sp>
        <p:nvSpPr>
          <p:cNvPr id="12" name="Footer Placeholder 11">
            <a:extLst>
              <a:ext uri="{FF2B5EF4-FFF2-40B4-BE49-F238E27FC236}">
                <a16:creationId xmlns:a16="http://schemas.microsoft.com/office/drawing/2014/main" id="{C9B7E4BC-828F-1448-FEBA-EB45AC0F86D0}"/>
              </a:ext>
            </a:extLst>
          </p:cNvPr>
          <p:cNvSpPr>
            <a:spLocks noGrp="1"/>
          </p:cNvSpPr>
          <p:nvPr>
            <p:ph type="ftr" sz="quarter" idx="11"/>
          </p:nvPr>
        </p:nvSpPr>
        <p:spPr/>
        <p:txBody>
          <a:bodyPr/>
          <a:lstStyle/>
          <a:p>
            <a:r>
              <a:rPr lang="en-BE"/>
              <a:t>Nuno Elias - iSAS WP5 RP1 review - Jun/2026</a:t>
            </a:r>
          </a:p>
        </p:txBody>
      </p:sp>
      <p:sp>
        <p:nvSpPr>
          <p:cNvPr id="56" name="Date Placeholder 2">
            <a:extLst>
              <a:ext uri="{FF2B5EF4-FFF2-40B4-BE49-F238E27FC236}">
                <a16:creationId xmlns:a16="http://schemas.microsoft.com/office/drawing/2014/main" id="{1C8C88A3-F070-D4C6-3BEB-8A41DCB37E53}"/>
              </a:ext>
            </a:extLst>
          </p:cNvPr>
          <p:cNvSpPr txBox="1">
            <a:spLocks/>
          </p:cNvSpPr>
          <p:nvPr/>
        </p:nvSpPr>
        <p:spPr>
          <a:xfrm>
            <a:off x="1204550" y="14011391"/>
            <a:ext cx="2743200" cy="365125"/>
          </a:xfrm>
          <a:prstGeom prst="rect">
            <a:avLst/>
          </a:prstGeom>
        </p:spPr>
        <p:txBody>
          <a:bodyPr vert="horz" lIns="91440" tIns="45720" rIns="91440" bIns="45720" rtlCol="0" anchor="ctr"/>
          <a:lstStyle>
            <a:defPPr>
              <a:defRPr lang="en-B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77E2BB-60B5-F84D-8F45-436207509320}" type="datetime1">
              <a:rPr lang="sv-SE" smtClean="0"/>
              <a:pPr/>
              <a:t>2026-05-29</a:t>
            </a:fld>
            <a:endParaRPr lang="en-US" dirty="0"/>
          </a:p>
        </p:txBody>
      </p:sp>
      <p:sp>
        <p:nvSpPr>
          <p:cNvPr id="57" name="Footer Placeholder 4">
            <a:extLst>
              <a:ext uri="{FF2B5EF4-FFF2-40B4-BE49-F238E27FC236}">
                <a16:creationId xmlns:a16="http://schemas.microsoft.com/office/drawing/2014/main" id="{8E043A6D-9F1D-4490-C996-BB045625422B}"/>
              </a:ext>
            </a:extLst>
          </p:cNvPr>
          <p:cNvSpPr txBox="1">
            <a:spLocks/>
          </p:cNvSpPr>
          <p:nvPr/>
        </p:nvSpPr>
        <p:spPr>
          <a:xfrm>
            <a:off x="4404950" y="14011391"/>
            <a:ext cx="4114800" cy="365125"/>
          </a:xfrm>
          <a:prstGeom prst="rect">
            <a:avLst/>
          </a:prstGeom>
        </p:spPr>
        <p:txBody>
          <a:bodyPr vert="horz" lIns="91440" tIns="45720" rIns="91440" bIns="45720" rtlCol="0" anchor="ctr"/>
          <a:lstStyle>
            <a:defPPr>
              <a:defRPr lang="en-BE"/>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Nuno Elias - iSAS WP5 RP1 review - Jun/2026</a:t>
            </a:r>
            <a:endParaRPr lang="en-US" dirty="0"/>
          </a:p>
        </p:txBody>
      </p:sp>
      <p:sp>
        <p:nvSpPr>
          <p:cNvPr id="58" name="Slide Number Placeholder 5">
            <a:extLst>
              <a:ext uri="{FF2B5EF4-FFF2-40B4-BE49-F238E27FC236}">
                <a16:creationId xmlns:a16="http://schemas.microsoft.com/office/drawing/2014/main" id="{B69152B7-DDF2-3E17-CD2F-FABACAA75AB7}"/>
              </a:ext>
            </a:extLst>
          </p:cNvPr>
          <p:cNvSpPr txBox="1">
            <a:spLocks/>
          </p:cNvSpPr>
          <p:nvPr/>
        </p:nvSpPr>
        <p:spPr>
          <a:xfrm>
            <a:off x="8976950" y="14011391"/>
            <a:ext cx="2743200" cy="365125"/>
          </a:xfrm>
          <a:prstGeom prst="rect">
            <a:avLst/>
          </a:prstGeom>
        </p:spPr>
        <p:txBody>
          <a:bodyPr vert="horz" lIns="91440" tIns="45720" rIns="91440" bIns="45720" rtlCol="0" anchor="ctr"/>
          <a:lstStyle>
            <a:defPPr>
              <a:defRPr lang="en-BE"/>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pPr/>
              <a:t>17</a:t>
            </a:fld>
            <a:endParaRPr lang="en-US" dirty="0"/>
          </a:p>
        </p:txBody>
      </p:sp>
      <p:pic>
        <p:nvPicPr>
          <p:cNvPr id="3" name="Picture 2">
            <a:extLst>
              <a:ext uri="{FF2B5EF4-FFF2-40B4-BE49-F238E27FC236}">
                <a16:creationId xmlns:a16="http://schemas.microsoft.com/office/drawing/2014/main" id="{EF13231B-0DE7-CE79-4488-0AADD5A25808}"/>
              </a:ext>
            </a:extLst>
          </p:cNvPr>
          <p:cNvPicPr>
            <a:picLocks noChangeAspect="1"/>
          </p:cNvPicPr>
          <p:nvPr/>
        </p:nvPicPr>
        <p:blipFill>
          <a:blip r:embed="rId3"/>
          <a:stretch>
            <a:fillRect/>
          </a:stretch>
        </p:blipFill>
        <p:spPr>
          <a:xfrm>
            <a:off x="614000" y="2362256"/>
            <a:ext cx="2613117" cy="3719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2E26CEB4-F267-09AB-5148-6D9EB3C2DC6C}"/>
              </a:ext>
            </a:extLst>
          </p:cNvPr>
          <p:cNvPicPr>
            <a:picLocks noChangeAspect="1"/>
          </p:cNvPicPr>
          <p:nvPr/>
        </p:nvPicPr>
        <p:blipFill>
          <a:blip r:embed="rId4"/>
          <a:stretch>
            <a:fillRect/>
          </a:stretch>
        </p:blipFill>
        <p:spPr>
          <a:xfrm>
            <a:off x="3660568" y="2435290"/>
            <a:ext cx="5065494" cy="3573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ight Brace 12">
            <a:extLst>
              <a:ext uri="{FF2B5EF4-FFF2-40B4-BE49-F238E27FC236}">
                <a16:creationId xmlns:a16="http://schemas.microsoft.com/office/drawing/2014/main" id="{B18284E6-D46A-FF34-8319-934ED7CE18D0}"/>
              </a:ext>
            </a:extLst>
          </p:cNvPr>
          <p:cNvSpPr/>
          <p:nvPr/>
        </p:nvSpPr>
        <p:spPr>
          <a:xfrm>
            <a:off x="8888050" y="3060700"/>
            <a:ext cx="177800" cy="41275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4" name="Right Brace 13">
            <a:extLst>
              <a:ext uri="{FF2B5EF4-FFF2-40B4-BE49-F238E27FC236}">
                <a16:creationId xmlns:a16="http://schemas.microsoft.com/office/drawing/2014/main" id="{8F3BA10A-C815-2B38-96A6-6DF32A4873BA}"/>
              </a:ext>
            </a:extLst>
          </p:cNvPr>
          <p:cNvSpPr/>
          <p:nvPr/>
        </p:nvSpPr>
        <p:spPr>
          <a:xfrm>
            <a:off x="8888050" y="3600450"/>
            <a:ext cx="177800" cy="8509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5" name="Right Brace 14">
            <a:extLst>
              <a:ext uri="{FF2B5EF4-FFF2-40B4-BE49-F238E27FC236}">
                <a16:creationId xmlns:a16="http://schemas.microsoft.com/office/drawing/2014/main" id="{71A6767F-8671-67B3-3659-FDF3BBDC9A39}"/>
              </a:ext>
            </a:extLst>
          </p:cNvPr>
          <p:cNvSpPr/>
          <p:nvPr/>
        </p:nvSpPr>
        <p:spPr>
          <a:xfrm>
            <a:off x="8888050" y="4578350"/>
            <a:ext cx="177800" cy="8509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7" name="TextBox 16">
            <a:extLst>
              <a:ext uri="{FF2B5EF4-FFF2-40B4-BE49-F238E27FC236}">
                <a16:creationId xmlns:a16="http://schemas.microsoft.com/office/drawing/2014/main" id="{1D84D732-452B-05A4-F33F-9F47404C6D19}"/>
              </a:ext>
            </a:extLst>
          </p:cNvPr>
          <p:cNvSpPr txBox="1"/>
          <p:nvPr/>
        </p:nvSpPr>
        <p:spPr>
          <a:xfrm>
            <a:off x="9159513" y="3104118"/>
            <a:ext cx="2116500" cy="369332"/>
          </a:xfrm>
          <a:prstGeom prst="rect">
            <a:avLst/>
          </a:prstGeom>
          <a:noFill/>
        </p:spPr>
        <p:txBody>
          <a:bodyPr wrap="square">
            <a:spAutoFit/>
          </a:bodyPr>
          <a:lstStyle/>
          <a:p>
            <a:r>
              <a:rPr lang="en-GB" sz="1800" b="1" i="1" dirty="0">
                <a:latin typeface="Helvetica" pitchFamily="2" charset="0"/>
              </a:rPr>
              <a:t>Methodology</a:t>
            </a:r>
            <a:endParaRPr lang="en-GB" dirty="0"/>
          </a:p>
        </p:txBody>
      </p:sp>
      <p:sp>
        <p:nvSpPr>
          <p:cNvPr id="19" name="TextBox 18">
            <a:extLst>
              <a:ext uri="{FF2B5EF4-FFF2-40B4-BE49-F238E27FC236}">
                <a16:creationId xmlns:a16="http://schemas.microsoft.com/office/drawing/2014/main" id="{87B98FF3-5BE4-5436-4C3F-F2629C516298}"/>
              </a:ext>
            </a:extLst>
          </p:cNvPr>
          <p:cNvSpPr txBox="1"/>
          <p:nvPr/>
        </p:nvSpPr>
        <p:spPr>
          <a:xfrm>
            <a:off x="9159513" y="3879801"/>
            <a:ext cx="2116500" cy="369332"/>
          </a:xfrm>
          <a:prstGeom prst="rect">
            <a:avLst/>
          </a:prstGeom>
          <a:noFill/>
        </p:spPr>
        <p:txBody>
          <a:bodyPr wrap="square">
            <a:spAutoFit/>
          </a:bodyPr>
          <a:lstStyle/>
          <a:p>
            <a:r>
              <a:rPr lang="en-GB" sz="1800" b="1" i="1" dirty="0">
                <a:latin typeface="Helvetica" pitchFamily="2" charset="0"/>
              </a:rPr>
              <a:t>Detailed Results</a:t>
            </a:r>
            <a:endParaRPr lang="en-GB" dirty="0"/>
          </a:p>
        </p:txBody>
      </p:sp>
      <p:sp>
        <p:nvSpPr>
          <p:cNvPr id="20" name="TextBox 19">
            <a:extLst>
              <a:ext uri="{FF2B5EF4-FFF2-40B4-BE49-F238E27FC236}">
                <a16:creationId xmlns:a16="http://schemas.microsoft.com/office/drawing/2014/main" id="{B5D7D838-9B8A-6EBD-B8CB-9D44A77E7B6A}"/>
              </a:ext>
            </a:extLst>
          </p:cNvPr>
          <p:cNvSpPr txBox="1"/>
          <p:nvPr/>
        </p:nvSpPr>
        <p:spPr>
          <a:xfrm>
            <a:off x="9159513" y="4819134"/>
            <a:ext cx="2116500" cy="369332"/>
          </a:xfrm>
          <a:prstGeom prst="rect">
            <a:avLst/>
          </a:prstGeom>
          <a:noFill/>
        </p:spPr>
        <p:txBody>
          <a:bodyPr wrap="square">
            <a:spAutoFit/>
          </a:bodyPr>
          <a:lstStyle/>
          <a:p>
            <a:r>
              <a:rPr lang="en-GB" b="1" i="1" dirty="0">
                <a:latin typeface="Helvetica" pitchFamily="2" charset="0"/>
              </a:rPr>
              <a:t>Summary</a:t>
            </a:r>
            <a:endParaRPr lang="en-GB" dirty="0"/>
          </a:p>
        </p:txBody>
      </p:sp>
      <p:sp>
        <p:nvSpPr>
          <p:cNvPr id="21" name="Rectangle 20">
            <a:extLst>
              <a:ext uri="{FF2B5EF4-FFF2-40B4-BE49-F238E27FC236}">
                <a16:creationId xmlns:a16="http://schemas.microsoft.com/office/drawing/2014/main" id="{B8806DC9-B286-C1BF-A3B8-51CE2F44C271}"/>
              </a:ext>
            </a:extLst>
          </p:cNvPr>
          <p:cNvSpPr/>
          <p:nvPr/>
        </p:nvSpPr>
        <p:spPr>
          <a:xfrm>
            <a:off x="3581400" y="776660"/>
            <a:ext cx="8328660"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200" i="1" dirty="0">
                <a:effectLst/>
                <a:latin typeface="Helvetica" pitchFamily="2" charset="0"/>
              </a:rPr>
              <a:t>• </a:t>
            </a:r>
            <a:r>
              <a:rPr lang="en-GB" sz="1200" b="1" i="1" dirty="0">
                <a:effectLst/>
                <a:latin typeface="Helvetica" pitchFamily="2" charset="0"/>
              </a:rPr>
              <a:t>Compile lesson learned from the ESS </a:t>
            </a:r>
            <a:r>
              <a:rPr lang="en-GB" sz="1200" b="1" i="1" dirty="0">
                <a:latin typeface="Helvetica" pitchFamily="2" charset="0"/>
              </a:rPr>
              <a:t>CM </a:t>
            </a:r>
            <a:r>
              <a:rPr lang="en-GB" sz="1200" i="1" dirty="0">
                <a:latin typeface="Helvetica" pitchFamily="2" charset="0"/>
              </a:rPr>
              <a:t>testing activities, technical commissioning, initial operation.</a:t>
            </a:r>
            <a:r>
              <a:rPr lang="en-GB" sz="1200" i="1" dirty="0">
                <a:effectLst/>
                <a:latin typeface="Helvetica" pitchFamily="2" charset="0"/>
              </a:rPr>
              <a:t> </a:t>
            </a:r>
          </a:p>
          <a:p>
            <a:r>
              <a:rPr lang="en-GB" sz="1200" i="1" dirty="0">
                <a:effectLst/>
                <a:latin typeface="Helvetica" pitchFamily="2" charset="0"/>
              </a:rPr>
              <a:t>• </a:t>
            </a:r>
            <a:r>
              <a:rPr lang="en-GB" sz="1200" b="1" i="1" dirty="0">
                <a:effectLst/>
                <a:highlight>
                  <a:srgbClr val="00FF00"/>
                </a:highlight>
                <a:latin typeface="Helvetica" pitchFamily="2" charset="0"/>
              </a:rPr>
              <a:t>Benchmarking with projects in the implementation phase (worldwide).</a:t>
            </a:r>
            <a:endParaRPr lang="en-GB" sz="1200" b="1" dirty="0">
              <a:effectLst/>
              <a:highlight>
                <a:srgbClr val="00FF00"/>
              </a:highlight>
              <a:latin typeface="Helvetica" pitchFamily="2" charset="0"/>
            </a:endParaRPr>
          </a:p>
          <a:p>
            <a:r>
              <a:rPr lang="en-GB" sz="1200" i="1" dirty="0">
                <a:effectLst/>
                <a:latin typeface="Helvetica" pitchFamily="2" charset="0"/>
              </a:rPr>
              <a:t>• Develop a roadmap to develop a new, sustainable CM design.</a:t>
            </a:r>
          </a:p>
        </p:txBody>
      </p:sp>
    </p:spTree>
    <p:extLst>
      <p:ext uri="{BB962C8B-B14F-4D97-AF65-F5344CB8AC3E}">
        <p14:creationId xmlns:p14="http://schemas.microsoft.com/office/powerpoint/2010/main" val="113960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27F4A-06DC-52CD-5B3A-42926DBF35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DF0B7-77B9-8351-1399-5856C948BDB6}"/>
              </a:ext>
            </a:extLst>
          </p:cNvPr>
          <p:cNvSpPr>
            <a:spLocks noGrp="1"/>
          </p:cNvSpPr>
          <p:nvPr>
            <p:ph type="title"/>
          </p:nvPr>
        </p:nvSpPr>
        <p:spPr>
          <a:xfrm>
            <a:off x="407988" y="373593"/>
            <a:ext cx="5414735" cy="1065742"/>
          </a:xfrm>
        </p:spPr>
        <p:txBody>
          <a:bodyPr>
            <a:normAutofit fontScale="90000"/>
          </a:bodyPr>
          <a:lstStyle/>
          <a:p>
            <a:r>
              <a:rPr lang="en-US" dirty="0">
                <a:solidFill>
                  <a:srgbClr val="24275A"/>
                </a:solidFill>
              </a:rPr>
              <a:t>Summary of the benchmarking analysis</a:t>
            </a:r>
            <a:endParaRPr lang="en-GB" dirty="0">
              <a:solidFill>
                <a:srgbClr val="24275A"/>
              </a:solidFill>
            </a:endParaRPr>
          </a:p>
        </p:txBody>
      </p:sp>
      <p:grpSp>
        <p:nvGrpSpPr>
          <p:cNvPr id="3" name="Group 2">
            <a:extLst>
              <a:ext uri="{FF2B5EF4-FFF2-40B4-BE49-F238E27FC236}">
                <a16:creationId xmlns:a16="http://schemas.microsoft.com/office/drawing/2014/main" id="{DCA2A57E-AB9F-EDD0-C6D1-1D537F35C8DF}"/>
              </a:ext>
            </a:extLst>
          </p:cNvPr>
          <p:cNvGrpSpPr/>
          <p:nvPr/>
        </p:nvGrpSpPr>
        <p:grpSpPr>
          <a:xfrm rot="-10800000">
            <a:off x="6156000" y="298234"/>
            <a:ext cx="4762500" cy="1206500"/>
            <a:chOff x="0" y="0"/>
            <a:chExt cx="1881481" cy="476642"/>
          </a:xfrm>
        </p:grpSpPr>
        <p:sp>
          <p:nvSpPr>
            <p:cNvPr id="4" name="Freeform 3">
              <a:extLst>
                <a:ext uri="{FF2B5EF4-FFF2-40B4-BE49-F238E27FC236}">
                  <a16:creationId xmlns:a16="http://schemas.microsoft.com/office/drawing/2014/main" id="{6E4A132A-7D88-AF08-E45E-AAE466E53ADF}"/>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E2FFA7"/>
              </a:solidFill>
              <a:prstDash val="solid"/>
              <a:miter/>
            </a:ln>
          </p:spPr>
          <p:txBody>
            <a:bodyPr/>
            <a:lstStyle/>
            <a:p>
              <a:endParaRPr lang="en-GB" sz="1200"/>
            </a:p>
          </p:txBody>
        </p:sp>
        <p:sp>
          <p:nvSpPr>
            <p:cNvPr id="5" name="TextBox 4">
              <a:extLst>
                <a:ext uri="{FF2B5EF4-FFF2-40B4-BE49-F238E27FC236}">
                  <a16:creationId xmlns:a16="http://schemas.microsoft.com/office/drawing/2014/main" id="{219331F8-375E-BA30-652D-828347C6D5C8}"/>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 name="Group 5">
            <a:extLst>
              <a:ext uri="{FF2B5EF4-FFF2-40B4-BE49-F238E27FC236}">
                <a16:creationId xmlns:a16="http://schemas.microsoft.com/office/drawing/2014/main" id="{1CD261C7-48BB-2418-658A-FC15F9825D27}"/>
              </a:ext>
            </a:extLst>
          </p:cNvPr>
          <p:cNvGrpSpPr/>
          <p:nvPr/>
        </p:nvGrpSpPr>
        <p:grpSpPr>
          <a:xfrm rot="-10800000">
            <a:off x="5813316" y="529102"/>
            <a:ext cx="1070144" cy="706525"/>
            <a:chOff x="0" y="0"/>
            <a:chExt cx="823551" cy="543720"/>
          </a:xfrm>
        </p:grpSpPr>
        <p:sp>
          <p:nvSpPr>
            <p:cNvPr id="7" name="Freeform 6">
              <a:extLst>
                <a:ext uri="{FF2B5EF4-FFF2-40B4-BE49-F238E27FC236}">
                  <a16:creationId xmlns:a16="http://schemas.microsoft.com/office/drawing/2014/main" id="{FFCFAD14-A577-22EA-D940-7C84F8439CE4}"/>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B9EA6A"/>
            </a:solidFill>
          </p:spPr>
          <p:txBody>
            <a:bodyPr/>
            <a:lstStyle/>
            <a:p>
              <a:endParaRPr lang="en-GB" sz="1200"/>
            </a:p>
          </p:txBody>
        </p:sp>
        <p:sp>
          <p:nvSpPr>
            <p:cNvPr id="8" name="TextBox 7">
              <a:extLst>
                <a:ext uri="{FF2B5EF4-FFF2-40B4-BE49-F238E27FC236}">
                  <a16:creationId xmlns:a16="http://schemas.microsoft.com/office/drawing/2014/main" id="{50BE5CE8-F936-DAC8-50FF-428D1D262059}"/>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9" name="TextBox 8">
            <a:extLst>
              <a:ext uri="{FF2B5EF4-FFF2-40B4-BE49-F238E27FC236}">
                <a16:creationId xmlns:a16="http://schemas.microsoft.com/office/drawing/2014/main" id="{A39D696A-8510-6E14-95C6-9E2554EF1A7E}"/>
              </a:ext>
            </a:extLst>
          </p:cNvPr>
          <p:cNvSpPr txBox="1"/>
          <p:nvPr/>
        </p:nvSpPr>
        <p:spPr>
          <a:xfrm>
            <a:off x="6217837" y="631812"/>
            <a:ext cx="418991" cy="432747"/>
          </a:xfrm>
          <a:prstGeom prst="rect">
            <a:avLst/>
          </a:prstGeom>
        </p:spPr>
        <p:txBody>
          <a:bodyPr lIns="0" tIns="0" rIns="0" bIns="0" rtlCol="0" anchor="t">
            <a:spAutoFit/>
          </a:bodyPr>
          <a:lstStyle/>
          <a:p>
            <a:pPr marL="0" lvl="1">
              <a:lnSpc>
                <a:spcPts val="3686"/>
              </a:lnSpc>
            </a:pPr>
            <a:r>
              <a:rPr lang="en-US" sz="2633" b="1" spc="110" dirty="0">
                <a:solidFill>
                  <a:srgbClr val="FFFFFF"/>
                </a:solidFill>
                <a:latin typeface="Helvetica World Bold"/>
                <a:ea typeface="Helvetica World Bold"/>
                <a:cs typeface="Helvetica World Bold"/>
                <a:sym typeface="Helvetica World Bold"/>
              </a:rPr>
              <a:t>1</a:t>
            </a:r>
          </a:p>
        </p:txBody>
      </p:sp>
      <p:sp>
        <p:nvSpPr>
          <p:cNvPr id="10" name="TextBox 9">
            <a:extLst>
              <a:ext uri="{FF2B5EF4-FFF2-40B4-BE49-F238E27FC236}">
                <a16:creationId xmlns:a16="http://schemas.microsoft.com/office/drawing/2014/main" id="{F255B072-952C-E05B-16D5-D540C8C02108}"/>
              </a:ext>
            </a:extLst>
          </p:cNvPr>
          <p:cNvSpPr txBox="1"/>
          <p:nvPr/>
        </p:nvSpPr>
        <p:spPr>
          <a:xfrm>
            <a:off x="6960096" y="399750"/>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Beam and RF parameters</a:t>
            </a:r>
          </a:p>
        </p:txBody>
      </p:sp>
      <p:sp>
        <p:nvSpPr>
          <p:cNvPr id="11" name="TextBox 10">
            <a:extLst>
              <a:ext uri="{FF2B5EF4-FFF2-40B4-BE49-F238E27FC236}">
                <a16:creationId xmlns:a16="http://schemas.microsoft.com/office/drawing/2014/main" id="{9A618808-34CC-8C96-6EF2-6897C004895C}"/>
              </a:ext>
            </a:extLst>
          </p:cNvPr>
          <p:cNvSpPr txBox="1"/>
          <p:nvPr/>
        </p:nvSpPr>
        <p:spPr>
          <a:xfrm>
            <a:off x="6960096" y="691004"/>
            <a:ext cx="3914655" cy="879984"/>
          </a:xfrm>
          <a:prstGeom prst="rect">
            <a:avLst/>
          </a:prstGeom>
        </p:spPr>
        <p:txBody>
          <a:bodyPr lIns="0" tIns="0" rIns="0" bIns="0" rtlCol="0" anchor="t">
            <a:spAutoFit/>
          </a:bodyPr>
          <a:lstStyle/>
          <a:p>
            <a:pPr>
              <a:lnSpc>
                <a:spcPts val="1399"/>
              </a:lnSpc>
            </a:pPr>
            <a:r>
              <a:rPr lang="en-US" sz="933" dirty="0">
                <a:solidFill>
                  <a:srgbClr val="1C1C1A"/>
                </a:solidFill>
                <a:latin typeface="Helvetica World"/>
                <a:ea typeface="Helvetica World"/>
                <a:cs typeface="Helvetica World"/>
                <a:sym typeface="Helvetica World"/>
              </a:rPr>
              <a:t>•Focus: particles, accelerating gradients, operating frequencies, duty cycle.</a:t>
            </a:r>
          </a:p>
          <a:p>
            <a:pPr>
              <a:lnSpc>
                <a:spcPts val="1399"/>
              </a:lnSpc>
            </a:pPr>
            <a:r>
              <a:rPr lang="en-US" sz="933" dirty="0">
                <a:solidFill>
                  <a:srgbClr val="1C1C1A"/>
                </a:solidFill>
                <a:latin typeface="Helvetica World"/>
                <a:ea typeface="Helvetica World"/>
                <a:cs typeface="Helvetica World"/>
                <a:sym typeface="Helvetica World"/>
              </a:rPr>
              <a:t>•Goal: Understand how beam physics requirements drive the complexity and energy demands of the CM.</a:t>
            </a:r>
          </a:p>
          <a:p>
            <a:pPr>
              <a:lnSpc>
                <a:spcPts val="1399"/>
              </a:lnSpc>
            </a:pPr>
            <a:endParaRPr lang="en-US" sz="933" dirty="0">
              <a:solidFill>
                <a:srgbClr val="1C1C1A"/>
              </a:solidFill>
              <a:latin typeface="Helvetica World"/>
              <a:ea typeface="Helvetica World"/>
              <a:cs typeface="Helvetica World"/>
              <a:sym typeface="Helvetica World"/>
            </a:endParaRPr>
          </a:p>
        </p:txBody>
      </p:sp>
      <p:sp>
        <p:nvSpPr>
          <p:cNvPr id="12" name="TextBox 11">
            <a:extLst>
              <a:ext uri="{FF2B5EF4-FFF2-40B4-BE49-F238E27FC236}">
                <a16:creationId xmlns:a16="http://schemas.microsoft.com/office/drawing/2014/main" id="{E328A5D9-45F9-6AA4-E7AB-F8227459F989}"/>
              </a:ext>
            </a:extLst>
          </p:cNvPr>
          <p:cNvSpPr txBox="1"/>
          <p:nvPr/>
        </p:nvSpPr>
        <p:spPr>
          <a:xfrm>
            <a:off x="371364" y="2250071"/>
            <a:ext cx="4716524" cy="4161204"/>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b="1" dirty="0">
                <a:solidFill>
                  <a:srgbClr val="24275A"/>
                </a:solidFill>
              </a:rPr>
              <a:t>CW machines </a:t>
            </a:r>
            <a:r>
              <a:rPr lang="en-GB" sz="1400" dirty="0">
                <a:solidFill>
                  <a:srgbClr val="24275A"/>
                </a:solidFill>
              </a:rPr>
              <a:t>prioritize </a:t>
            </a:r>
            <a:r>
              <a:rPr lang="en-GB" sz="1400" b="1" dirty="0">
                <a:solidFill>
                  <a:srgbClr val="24275A"/>
                </a:solidFill>
              </a:rPr>
              <a:t>high Q</a:t>
            </a:r>
            <a:r>
              <a:rPr lang="en-GB" sz="1400" b="1" baseline="-25000" dirty="0">
                <a:solidFill>
                  <a:srgbClr val="24275A"/>
                </a:solidFill>
              </a:rPr>
              <a:t>0</a:t>
            </a:r>
            <a:r>
              <a:rPr lang="en-GB" sz="1400" dirty="0">
                <a:solidFill>
                  <a:srgbClr val="24275A"/>
                </a:solidFill>
              </a:rPr>
              <a:t> to minimize dynamic losses, while </a:t>
            </a:r>
            <a:r>
              <a:rPr lang="en-GB" sz="1400" b="1" dirty="0">
                <a:solidFill>
                  <a:srgbClr val="24275A"/>
                </a:solidFill>
              </a:rPr>
              <a:t>pulsed machines</a:t>
            </a:r>
            <a:r>
              <a:rPr lang="en-GB" sz="1400" dirty="0">
                <a:solidFill>
                  <a:srgbClr val="24275A"/>
                </a:solidFill>
              </a:rPr>
              <a:t> tend to push </a:t>
            </a:r>
            <a:r>
              <a:rPr lang="en-GB" sz="1400" b="1" dirty="0">
                <a:solidFill>
                  <a:srgbClr val="24275A"/>
                </a:solidFill>
              </a:rPr>
              <a:t>higher peak gradients</a:t>
            </a:r>
          </a:p>
          <a:p>
            <a:pPr marL="285750" indent="-285750" algn="just">
              <a:lnSpc>
                <a:spcPct val="150000"/>
              </a:lnSpc>
              <a:buFont typeface="Arial" panose="020B0604020202020204" pitchFamily="34" charset="0"/>
              <a:buChar char="•"/>
            </a:pPr>
            <a:r>
              <a:rPr lang="en-GB" sz="1400" dirty="0">
                <a:solidFill>
                  <a:srgbClr val="24275A"/>
                </a:solidFill>
              </a:rPr>
              <a:t>The type of machine (circular multi-pass, linear single-pass) and particles to be accelerated also dictate different requirement (alignment, losses, beam stability thresholds, etc.)</a:t>
            </a:r>
          </a:p>
          <a:p>
            <a:pPr marL="285750" indent="-285750" algn="just">
              <a:lnSpc>
                <a:spcPct val="150000"/>
              </a:lnSpc>
              <a:buFont typeface="Arial" panose="020B0604020202020204" pitchFamily="34" charset="0"/>
              <a:buChar char="•"/>
            </a:pPr>
            <a:r>
              <a:rPr lang="en-GB" sz="1400" b="1" dirty="0">
                <a:solidFill>
                  <a:srgbClr val="24275A"/>
                </a:solidFill>
              </a:rPr>
              <a:t>Wide range in delivered FPC power</a:t>
            </a:r>
            <a:r>
              <a:rPr lang="en-GB" sz="1400" dirty="0">
                <a:solidFill>
                  <a:srgbClr val="24275A"/>
                </a:solidFill>
              </a:rPr>
              <a:t>. Moreover, within the limit of the six facilities considered, </a:t>
            </a:r>
            <a:r>
              <a:rPr lang="en-GB" sz="1400" b="1" dirty="0">
                <a:solidFill>
                  <a:srgbClr val="24275A"/>
                </a:solidFill>
              </a:rPr>
              <a:t>two main families </a:t>
            </a:r>
            <a:r>
              <a:rPr lang="en-GB" sz="1400" dirty="0">
                <a:solidFill>
                  <a:srgbClr val="24275A"/>
                </a:solidFill>
              </a:rPr>
              <a:t>were identified, when it comes to orientation within the cryomodule, </a:t>
            </a:r>
            <a:r>
              <a:rPr lang="en-GB" sz="1400" b="1" dirty="0">
                <a:solidFill>
                  <a:srgbClr val="24275A"/>
                </a:solidFill>
              </a:rPr>
              <a:t>either vertical or horizontal</a:t>
            </a:r>
            <a:r>
              <a:rPr lang="en-GB" sz="1400" dirty="0">
                <a:solidFill>
                  <a:srgbClr val="24275A"/>
                </a:solidFill>
              </a:rPr>
              <a:t>. </a:t>
            </a:r>
          </a:p>
          <a:p>
            <a:pPr marL="285750" indent="-285750" algn="just">
              <a:lnSpc>
                <a:spcPct val="150000"/>
              </a:lnSpc>
              <a:buFont typeface="Arial" panose="020B0604020202020204" pitchFamily="34" charset="0"/>
              <a:buChar char="•"/>
            </a:pPr>
            <a:r>
              <a:rPr lang="en-GB" sz="1400" dirty="0">
                <a:solidFill>
                  <a:srgbClr val="24275A"/>
                </a:solidFill>
              </a:rPr>
              <a:t>In </a:t>
            </a:r>
            <a:r>
              <a:rPr lang="en-GB" sz="1400" b="1" dirty="0">
                <a:solidFill>
                  <a:srgbClr val="24275A"/>
                </a:solidFill>
              </a:rPr>
              <a:t>proton linear accelerators</a:t>
            </a:r>
            <a:r>
              <a:rPr lang="en-GB" sz="1400" dirty="0">
                <a:solidFill>
                  <a:srgbClr val="24275A"/>
                </a:solidFill>
              </a:rPr>
              <a:t>, the beam exhibits </a:t>
            </a:r>
            <a:r>
              <a:rPr lang="en-GB" sz="1400" b="1" dirty="0">
                <a:solidFill>
                  <a:srgbClr val="24275A"/>
                </a:solidFill>
              </a:rPr>
              <a:t>lower sensitivity to trapped HOM perturbations</a:t>
            </a:r>
            <a:endParaRPr lang="en-GB" sz="1100" b="1" dirty="0">
              <a:solidFill>
                <a:srgbClr val="24275A"/>
              </a:solidFill>
            </a:endParaRPr>
          </a:p>
        </p:txBody>
      </p:sp>
      <p:graphicFrame>
        <p:nvGraphicFramePr>
          <p:cNvPr id="14" name="Table 13">
            <a:extLst>
              <a:ext uri="{FF2B5EF4-FFF2-40B4-BE49-F238E27FC236}">
                <a16:creationId xmlns:a16="http://schemas.microsoft.com/office/drawing/2014/main" id="{A025B14D-8957-3CDB-40FD-387494098EB8}"/>
              </a:ext>
            </a:extLst>
          </p:cNvPr>
          <p:cNvGraphicFramePr>
            <a:graphicFrameLocks noGrp="1"/>
          </p:cNvGraphicFramePr>
          <p:nvPr/>
        </p:nvGraphicFramePr>
        <p:xfrm>
          <a:off x="5709066" y="2328937"/>
          <a:ext cx="6117590" cy="335280"/>
        </p:xfrm>
        <a:graphic>
          <a:graphicData uri="http://schemas.openxmlformats.org/drawingml/2006/table">
            <a:tbl>
              <a:tblPr firstRow="1" firstCol="1" bandRow="1"/>
              <a:tblGrid>
                <a:gridCol w="179705">
                  <a:extLst>
                    <a:ext uri="{9D8B030D-6E8A-4147-A177-3AD203B41FA5}">
                      <a16:colId xmlns:a16="http://schemas.microsoft.com/office/drawing/2014/main" val="782245018"/>
                    </a:ext>
                  </a:extLst>
                </a:gridCol>
                <a:gridCol w="179705">
                  <a:extLst>
                    <a:ext uri="{9D8B030D-6E8A-4147-A177-3AD203B41FA5}">
                      <a16:colId xmlns:a16="http://schemas.microsoft.com/office/drawing/2014/main" val="1008898338"/>
                    </a:ext>
                  </a:extLst>
                </a:gridCol>
                <a:gridCol w="179705">
                  <a:extLst>
                    <a:ext uri="{9D8B030D-6E8A-4147-A177-3AD203B41FA5}">
                      <a16:colId xmlns:a16="http://schemas.microsoft.com/office/drawing/2014/main" val="100964390"/>
                    </a:ext>
                  </a:extLst>
                </a:gridCol>
                <a:gridCol w="5578475">
                  <a:extLst>
                    <a:ext uri="{9D8B030D-6E8A-4147-A177-3AD203B41FA5}">
                      <a16:colId xmlns:a16="http://schemas.microsoft.com/office/drawing/2014/main" val="200725940"/>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 and PIP-II use nitrogen-doped cavities to achieve a high Q</a:t>
                      </a:r>
                      <a:r>
                        <a:rPr lang="en-GB" sz="1100" baseline="-250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0</a:t>
                      </a: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 2.7x10</a:t>
                      </a:r>
                      <a:r>
                        <a:rPr lang="en-GB" sz="1100" baseline="300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10</a:t>
                      </a: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 at 16 MV/m for LCLS-II and 3.3x10</a:t>
                      </a:r>
                      <a:r>
                        <a:rPr lang="en-GB" sz="1100" baseline="300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10</a:t>
                      </a: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 at 21 MV/m for PIP-II.</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8281138"/>
                  </a:ext>
                </a:extLst>
              </a:tr>
            </a:tbl>
          </a:graphicData>
        </a:graphic>
      </p:graphicFrame>
      <p:graphicFrame>
        <p:nvGraphicFramePr>
          <p:cNvPr id="16" name="Table 15">
            <a:extLst>
              <a:ext uri="{FF2B5EF4-FFF2-40B4-BE49-F238E27FC236}">
                <a16:creationId xmlns:a16="http://schemas.microsoft.com/office/drawing/2014/main" id="{2797FC0B-A2FE-ECBC-CBA3-2695CA85DE64}"/>
              </a:ext>
            </a:extLst>
          </p:cNvPr>
          <p:cNvGraphicFramePr>
            <a:graphicFrameLocks noGrp="1"/>
          </p:cNvGraphicFramePr>
          <p:nvPr/>
        </p:nvGraphicFramePr>
        <p:xfrm>
          <a:off x="5708909" y="2694486"/>
          <a:ext cx="6117590" cy="502920"/>
        </p:xfrm>
        <a:graphic>
          <a:graphicData uri="http://schemas.openxmlformats.org/drawingml/2006/table">
            <a:tbl>
              <a:tblPr firstRow="1" firstCol="1" bandRow="1"/>
              <a:tblGrid>
                <a:gridCol w="179705">
                  <a:extLst>
                    <a:ext uri="{9D8B030D-6E8A-4147-A177-3AD203B41FA5}">
                      <a16:colId xmlns:a16="http://schemas.microsoft.com/office/drawing/2014/main" val="1546444232"/>
                    </a:ext>
                  </a:extLst>
                </a:gridCol>
                <a:gridCol w="179705">
                  <a:extLst>
                    <a:ext uri="{9D8B030D-6E8A-4147-A177-3AD203B41FA5}">
                      <a16:colId xmlns:a16="http://schemas.microsoft.com/office/drawing/2014/main" val="3065529571"/>
                    </a:ext>
                  </a:extLst>
                </a:gridCol>
                <a:gridCol w="179705">
                  <a:extLst>
                    <a:ext uri="{9D8B030D-6E8A-4147-A177-3AD203B41FA5}">
                      <a16:colId xmlns:a16="http://schemas.microsoft.com/office/drawing/2014/main" val="3279428831"/>
                    </a:ext>
                  </a:extLst>
                </a:gridCol>
                <a:gridCol w="5578475">
                  <a:extLst>
                    <a:ext uri="{9D8B030D-6E8A-4147-A177-3AD203B41FA5}">
                      <a16:colId xmlns:a16="http://schemas.microsoft.com/office/drawing/2014/main" val="3689648726"/>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just">
                        <a:spcAft>
                          <a:spcPts val="600"/>
                        </a:spcAft>
                        <a:buNone/>
                        <a:tabLst>
                          <a:tab pos="960120" algn="l"/>
                        </a:tabLst>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Peak value gradient above 16MV/m for all the facilities operating in pulsed mode. ESS and XFEL cavities are equipped with fast-piezo tuners, while SNS cavities do not need fast compensation with piezo actuators.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3383290"/>
                  </a:ext>
                </a:extLst>
              </a:tr>
            </a:tbl>
          </a:graphicData>
        </a:graphic>
      </p:graphicFrame>
      <p:graphicFrame>
        <p:nvGraphicFramePr>
          <p:cNvPr id="17" name="Table 16">
            <a:extLst>
              <a:ext uri="{FF2B5EF4-FFF2-40B4-BE49-F238E27FC236}">
                <a16:creationId xmlns:a16="http://schemas.microsoft.com/office/drawing/2014/main" id="{698D6480-1775-0F7C-9B60-196BE0AE10FC}"/>
              </a:ext>
            </a:extLst>
          </p:cNvPr>
          <p:cNvGraphicFramePr>
            <a:graphicFrameLocks noGrp="1"/>
          </p:cNvGraphicFramePr>
          <p:nvPr/>
        </p:nvGraphicFramePr>
        <p:xfrm>
          <a:off x="5703046" y="3740306"/>
          <a:ext cx="6117590" cy="1508760"/>
        </p:xfrm>
        <a:graphic>
          <a:graphicData uri="http://schemas.openxmlformats.org/drawingml/2006/table">
            <a:tbl>
              <a:tblPr firstRow="1" firstCol="1" bandRow="1"/>
              <a:tblGrid>
                <a:gridCol w="179705">
                  <a:extLst>
                    <a:ext uri="{9D8B030D-6E8A-4147-A177-3AD203B41FA5}">
                      <a16:colId xmlns:a16="http://schemas.microsoft.com/office/drawing/2014/main" val="1405882072"/>
                    </a:ext>
                  </a:extLst>
                </a:gridCol>
                <a:gridCol w="179705">
                  <a:extLst>
                    <a:ext uri="{9D8B030D-6E8A-4147-A177-3AD203B41FA5}">
                      <a16:colId xmlns:a16="http://schemas.microsoft.com/office/drawing/2014/main" val="735139222"/>
                    </a:ext>
                  </a:extLst>
                </a:gridCol>
                <a:gridCol w="179705">
                  <a:extLst>
                    <a:ext uri="{9D8B030D-6E8A-4147-A177-3AD203B41FA5}">
                      <a16:colId xmlns:a16="http://schemas.microsoft.com/office/drawing/2014/main" val="3427361258"/>
                    </a:ext>
                  </a:extLst>
                </a:gridCol>
                <a:gridCol w="5578475">
                  <a:extLst>
                    <a:ext uri="{9D8B030D-6E8A-4147-A177-3AD203B41FA5}">
                      <a16:colId xmlns:a16="http://schemas.microsoft.com/office/drawing/2014/main" val="257482184"/>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 LCLS-II, and PIP-II operates with average RF power of 2.15kW, 7kW and 35kW respectively, with FPCs designed for a peak power of 156 kW, 7 kW and 43kW respectively, at the nominal duty cycle. The FPCs have horizontal orientation and bellows in the transmission line ensure sufficient flexibility to compensate for the cold mass thermal contraction.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9906865"/>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 SNS and LHC operates with average RF power of 43 kW, 44kW and 300 kW respectively, with FPCs designed for a peak power of 1.1 MW, 550kW and 350 kW respectively, at the nominal duty cycle.  The FPCs have a vertical - bottom or top for the LHC- orientation, these designs do not have bellows in the transmission line.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416211"/>
                  </a:ext>
                </a:extLst>
              </a:tr>
            </a:tbl>
          </a:graphicData>
        </a:graphic>
      </p:graphicFrame>
      <p:graphicFrame>
        <p:nvGraphicFramePr>
          <p:cNvPr id="19" name="Table 18">
            <a:extLst>
              <a:ext uri="{FF2B5EF4-FFF2-40B4-BE49-F238E27FC236}">
                <a16:creationId xmlns:a16="http://schemas.microsoft.com/office/drawing/2014/main" id="{1EB1AAD3-9C6E-923B-F48C-B20AC8885776}"/>
              </a:ext>
            </a:extLst>
          </p:cNvPr>
          <p:cNvGraphicFramePr>
            <a:graphicFrameLocks noGrp="1"/>
          </p:cNvGraphicFramePr>
          <p:nvPr/>
        </p:nvGraphicFramePr>
        <p:xfrm>
          <a:off x="5703046" y="5532357"/>
          <a:ext cx="6117590" cy="1005840"/>
        </p:xfrm>
        <a:graphic>
          <a:graphicData uri="http://schemas.openxmlformats.org/drawingml/2006/table">
            <a:tbl>
              <a:tblPr firstRow="1" firstCol="1" bandRow="1"/>
              <a:tblGrid>
                <a:gridCol w="179705">
                  <a:extLst>
                    <a:ext uri="{9D8B030D-6E8A-4147-A177-3AD203B41FA5}">
                      <a16:colId xmlns:a16="http://schemas.microsoft.com/office/drawing/2014/main" val="3225094799"/>
                    </a:ext>
                  </a:extLst>
                </a:gridCol>
                <a:gridCol w="179705">
                  <a:extLst>
                    <a:ext uri="{9D8B030D-6E8A-4147-A177-3AD203B41FA5}">
                      <a16:colId xmlns:a16="http://schemas.microsoft.com/office/drawing/2014/main" val="2202519421"/>
                    </a:ext>
                  </a:extLst>
                </a:gridCol>
                <a:gridCol w="179705">
                  <a:extLst>
                    <a:ext uri="{9D8B030D-6E8A-4147-A177-3AD203B41FA5}">
                      <a16:colId xmlns:a16="http://schemas.microsoft.com/office/drawing/2014/main" val="2558910617"/>
                    </a:ext>
                  </a:extLst>
                </a:gridCol>
                <a:gridCol w="5578475">
                  <a:extLst>
                    <a:ext uri="{9D8B030D-6E8A-4147-A177-3AD203B41FA5}">
                      <a16:colId xmlns:a16="http://schemas.microsoft.com/office/drawing/2014/main" val="843568289"/>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dirty="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just">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 and PIP-II cavities do not have HOM couplers. SNS originally included HOM couplers, however operational experience indicated they were not required to achieve goal performances, and given occasional leaks and failures, they have been progressively removed during cryomodule repairs.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5370294"/>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Circular colliders like the LHC, and electron machines like XFEL and LCLS-II require the integration of HOM couplers in the cavity design.</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7085900"/>
                  </a:ext>
                </a:extLst>
              </a:tr>
            </a:tbl>
          </a:graphicData>
        </a:graphic>
      </p:graphicFrame>
      <p:sp>
        <p:nvSpPr>
          <p:cNvPr id="21" name="TextBox 20">
            <a:extLst>
              <a:ext uri="{FF2B5EF4-FFF2-40B4-BE49-F238E27FC236}">
                <a16:creationId xmlns:a16="http://schemas.microsoft.com/office/drawing/2014/main" id="{435B63CF-01A9-A8F3-E2CA-3812E86D7112}"/>
              </a:ext>
            </a:extLst>
          </p:cNvPr>
          <p:cNvSpPr txBox="1"/>
          <p:nvPr/>
        </p:nvSpPr>
        <p:spPr>
          <a:xfrm>
            <a:off x="245589" y="1587364"/>
            <a:ext cx="11283767" cy="646331"/>
          </a:xfrm>
          <a:prstGeom prst="rect">
            <a:avLst/>
          </a:prstGeom>
          <a:noFill/>
        </p:spPr>
        <p:txBody>
          <a:bodyPr wrap="square">
            <a:spAutoFit/>
          </a:bodyPr>
          <a:lstStyle/>
          <a:p>
            <a:r>
              <a:rPr lang="en-GB" sz="1800" dirty="0">
                <a:solidFill>
                  <a:srgbClr val="24275A"/>
                </a:solidFill>
              </a:rPr>
              <a:t>The beam structure requirements and RF parameters, including choice of frequency, fundamentally dictate the SRF and cryomodule architecture:</a:t>
            </a:r>
          </a:p>
        </p:txBody>
      </p:sp>
      <p:graphicFrame>
        <p:nvGraphicFramePr>
          <p:cNvPr id="24" name="Table 23">
            <a:extLst>
              <a:ext uri="{FF2B5EF4-FFF2-40B4-BE49-F238E27FC236}">
                <a16:creationId xmlns:a16="http://schemas.microsoft.com/office/drawing/2014/main" id="{EEC21E4D-04AA-8187-129F-85912357F8EB}"/>
              </a:ext>
            </a:extLst>
          </p:cNvPr>
          <p:cNvGraphicFramePr>
            <a:graphicFrameLocks noGrp="1"/>
          </p:cNvGraphicFramePr>
          <p:nvPr/>
        </p:nvGraphicFramePr>
        <p:xfrm>
          <a:off x="5709066" y="2041280"/>
          <a:ext cx="6117589" cy="180437"/>
        </p:xfrm>
        <a:graphic>
          <a:graphicData uri="http://schemas.openxmlformats.org/drawingml/2006/table">
            <a:tbl>
              <a:tblPr firstRow="1" firstCol="1" bandRow="1"/>
              <a:tblGrid>
                <a:gridCol w="1259859">
                  <a:extLst>
                    <a:ext uri="{9D8B030D-6E8A-4147-A177-3AD203B41FA5}">
                      <a16:colId xmlns:a16="http://schemas.microsoft.com/office/drawing/2014/main" val="3418674329"/>
                    </a:ext>
                  </a:extLst>
                </a:gridCol>
                <a:gridCol w="972054">
                  <a:extLst>
                    <a:ext uri="{9D8B030D-6E8A-4147-A177-3AD203B41FA5}">
                      <a16:colId xmlns:a16="http://schemas.microsoft.com/office/drawing/2014/main" val="2478930023"/>
                    </a:ext>
                  </a:extLst>
                </a:gridCol>
                <a:gridCol w="971419">
                  <a:extLst>
                    <a:ext uri="{9D8B030D-6E8A-4147-A177-3AD203B41FA5}">
                      <a16:colId xmlns:a16="http://schemas.microsoft.com/office/drawing/2014/main" val="3928817055"/>
                    </a:ext>
                  </a:extLst>
                </a:gridCol>
                <a:gridCol w="971419">
                  <a:extLst>
                    <a:ext uri="{9D8B030D-6E8A-4147-A177-3AD203B41FA5}">
                      <a16:colId xmlns:a16="http://schemas.microsoft.com/office/drawing/2014/main" val="985573281"/>
                    </a:ext>
                  </a:extLst>
                </a:gridCol>
                <a:gridCol w="971419">
                  <a:extLst>
                    <a:ext uri="{9D8B030D-6E8A-4147-A177-3AD203B41FA5}">
                      <a16:colId xmlns:a16="http://schemas.microsoft.com/office/drawing/2014/main" val="3786775666"/>
                    </a:ext>
                  </a:extLst>
                </a:gridCol>
                <a:gridCol w="971419">
                  <a:extLst>
                    <a:ext uri="{9D8B030D-6E8A-4147-A177-3AD203B41FA5}">
                      <a16:colId xmlns:a16="http://schemas.microsoft.com/office/drawing/2014/main" val="4226772441"/>
                    </a:ext>
                  </a:extLst>
                </a:gridCol>
              </a:tblGrid>
              <a:tr h="180437">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ctr">
                        <a:spcAft>
                          <a:spcPts val="600"/>
                        </a:spcAft>
                        <a:buNone/>
                      </a:pPr>
                      <a:r>
                        <a:rPr lang="en-GB" sz="1100" i="1"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PIP-II</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354550984"/>
                  </a:ext>
                </a:extLst>
              </a:tr>
            </a:tbl>
          </a:graphicData>
        </a:graphic>
      </p:graphicFrame>
      <p:sp>
        <p:nvSpPr>
          <p:cNvPr id="25" name="Rectangle 2">
            <a:extLst>
              <a:ext uri="{FF2B5EF4-FFF2-40B4-BE49-F238E27FC236}">
                <a16:creationId xmlns:a16="http://schemas.microsoft.com/office/drawing/2014/main" id="{20FB6072-612D-841C-AF29-215003E2BDC9}"/>
              </a:ext>
            </a:extLst>
          </p:cNvPr>
          <p:cNvSpPr>
            <a:spLocks noChangeArrowheads="1"/>
          </p:cNvSpPr>
          <p:nvPr/>
        </p:nvSpPr>
        <p:spPr bwMode="auto">
          <a:xfrm>
            <a:off x="5702727" y="1932975"/>
            <a:ext cx="11158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3" name="Date Placeholder 12">
            <a:extLst>
              <a:ext uri="{FF2B5EF4-FFF2-40B4-BE49-F238E27FC236}">
                <a16:creationId xmlns:a16="http://schemas.microsoft.com/office/drawing/2014/main" id="{0E451EC9-CFCF-30C1-3639-555B4D06EAC8}"/>
              </a:ext>
            </a:extLst>
          </p:cNvPr>
          <p:cNvSpPr>
            <a:spLocks noGrp="1"/>
          </p:cNvSpPr>
          <p:nvPr>
            <p:ph type="dt" sz="half" idx="10"/>
          </p:nvPr>
        </p:nvSpPr>
        <p:spPr/>
        <p:txBody>
          <a:bodyPr/>
          <a:lstStyle/>
          <a:p>
            <a:fld id="{B3AE73CD-9E7E-5849-BF08-D787445C4593}" type="datetime1">
              <a:rPr lang="sv-SE" smtClean="0"/>
              <a:t>2026-05-29</a:t>
            </a:fld>
            <a:endParaRPr lang="en-US" dirty="0"/>
          </a:p>
        </p:txBody>
      </p:sp>
      <p:sp>
        <p:nvSpPr>
          <p:cNvPr id="15" name="Footer Placeholder 14">
            <a:extLst>
              <a:ext uri="{FF2B5EF4-FFF2-40B4-BE49-F238E27FC236}">
                <a16:creationId xmlns:a16="http://schemas.microsoft.com/office/drawing/2014/main" id="{BEFBB4E7-D3D2-97E6-8DAC-7DB815903E85}"/>
              </a:ext>
            </a:extLst>
          </p:cNvPr>
          <p:cNvSpPr>
            <a:spLocks noGrp="1"/>
          </p:cNvSpPr>
          <p:nvPr>
            <p:ph type="ftr" sz="quarter" idx="12"/>
          </p:nvPr>
        </p:nvSpPr>
        <p:spPr/>
        <p:txBody>
          <a:bodyPr/>
          <a:lstStyle/>
          <a:p>
            <a:r>
              <a:rPr lang="en-GB"/>
              <a:t>Nuno Elias - iSAS WP5 RP1 review - Jun/2026</a:t>
            </a:r>
            <a:endParaRPr lang="en-US" dirty="0"/>
          </a:p>
        </p:txBody>
      </p:sp>
      <p:sp>
        <p:nvSpPr>
          <p:cNvPr id="18" name="Slide Number Placeholder 17">
            <a:extLst>
              <a:ext uri="{FF2B5EF4-FFF2-40B4-BE49-F238E27FC236}">
                <a16:creationId xmlns:a16="http://schemas.microsoft.com/office/drawing/2014/main" id="{716B8830-4419-06F8-008B-EBDDAF64F3A3}"/>
              </a:ext>
            </a:extLst>
          </p:cNvPr>
          <p:cNvSpPr>
            <a:spLocks noGrp="1"/>
          </p:cNvSpPr>
          <p:nvPr>
            <p:ph type="sldNum" sz="quarter" idx="11"/>
          </p:nvPr>
        </p:nvSpPr>
        <p:spPr/>
        <p:txBody>
          <a:bodyPr/>
          <a:lstStyle/>
          <a:p>
            <a:fld id="{36B5EA5A-BC32-A742-B11B-8E7414D5B535}" type="slidenum">
              <a:rPr lang="en-US" smtClean="0"/>
              <a:pPr/>
              <a:t>18</a:t>
            </a:fld>
            <a:endParaRPr lang="en-US" dirty="0"/>
          </a:p>
        </p:txBody>
      </p:sp>
    </p:spTree>
    <p:extLst>
      <p:ext uri="{BB962C8B-B14F-4D97-AF65-F5344CB8AC3E}">
        <p14:creationId xmlns:p14="http://schemas.microsoft.com/office/powerpoint/2010/main" val="517274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514CE-4B9A-30E0-C682-C1C53ABA64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5627E-81FD-AFB3-9A0F-AD2E9DD6A866}"/>
              </a:ext>
            </a:extLst>
          </p:cNvPr>
          <p:cNvSpPr>
            <a:spLocks noGrp="1"/>
          </p:cNvSpPr>
          <p:nvPr>
            <p:ph type="title"/>
          </p:nvPr>
        </p:nvSpPr>
        <p:spPr>
          <a:xfrm>
            <a:off x="407988" y="373593"/>
            <a:ext cx="5666751" cy="1065742"/>
          </a:xfrm>
        </p:spPr>
        <p:txBody>
          <a:bodyPr>
            <a:normAutofit fontScale="90000"/>
          </a:bodyPr>
          <a:lstStyle/>
          <a:p>
            <a:r>
              <a:rPr lang="en-US" dirty="0">
                <a:solidFill>
                  <a:srgbClr val="24275A"/>
                </a:solidFill>
              </a:rPr>
              <a:t>Summary of the benchmarking analysis</a:t>
            </a:r>
            <a:endParaRPr lang="en-GB" dirty="0">
              <a:solidFill>
                <a:srgbClr val="24275A"/>
              </a:solidFill>
            </a:endParaRPr>
          </a:p>
        </p:txBody>
      </p:sp>
      <p:grpSp>
        <p:nvGrpSpPr>
          <p:cNvPr id="12" name="Group 11">
            <a:extLst>
              <a:ext uri="{FF2B5EF4-FFF2-40B4-BE49-F238E27FC236}">
                <a16:creationId xmlns:a16="http://schemas.microsoft.com/office/drawing/2014/main" id="{87103064-AA16-65AD-9892-B0B78B9FF11E}"/>
              </a:ext>
            </a:extLst>
          </p:cNvPr>
          <p:cNvGrpSpPr/>
          <p:nvPr/>
        </p:nvGrpSpPr>
        <p:grpSpPr>
          <a:xfrm rot="-10800000">
            <a:off x="6153196" y="290616"/>
            <a:ext cx="4762500" cy="1206500"/>
            <a:chOff x="0" y="0"/>
            <a:chExt cx="1881481" cy="476642"/>
          </a:xfrm>
        </p:grpSpPr>
        <p:sp>
          <p:nvSpPr>
            <p:cNvPr id="13" name="Freeform 12">
              <a:extLst>
                <a:ext uri="{FF2B5EF4-FFF2-40B4-BE49-F238E27FC236}">
                  <a16:creationId xmlns:a16="http://schemas.microsoft.com/office/drawing/2014/main" id="{F04AC866-B312-DF27-C77C-BC3AED0F157D}"/>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D4EC66"/>
              </a:solidFill>
              <a:prstDash val="solid"/>
              <a:miter/>
            </a:ln>
          </p:spPr>
          <p:txBody>
            <a:bodyPr/>
            <a:lstStyle/>
            <a:p>
              <a:endParaRPr lang="en-GB" sz="1200"/>
            </a:p>
          </p:txBody>
        </p:sp>
        <p:sp>
          <p:nvSpPr>
            <p:cNvPr id="14" name="TextBox 13">
              <a:extLst>
                <a:ext uri="{FF2B5EF4-FFF2-40B4-BE49-F238E27FC236}">
                  <a16:creationId xmlns:a16="http://schemas.microsoft.com/office/drawing/2014/main" id="{F27B6B9F-CD4F-1071-AB8C-EFE02EE45175}"/>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15" name="Group 14">
            <a:extLst>
              <a:ext uri="{FF2B5EF4-FFF2-40B4-BE49-F238E27FC236}">
                <a16:creationId xmlns:a16="http://schemas.microsoft.com/office/drawing/2014/main" id="{84511343-4934-2A80-36CD-0ACD4A459781}"/>
              </a:ext>
            </a:extLst>
          </p:cNvPr>
          <p:cNvGrpSpPr/>
          <p:nvPr/>
        </p:nvGrpSpPr>
        <p:grpSpPr>
          <a:xfrm rot="-10800000">
            <a:off x="5830641" y="542537"/>
            <a:ext cx="1070144" cy="706525"/>
            <a:chOff x="0" y="0"/>
            <a:chExt cx="823551" cy="543720"/>
          </a:xfrm>
        </p:grpSpPr>
        <p:sp>
          <p:nvSpPr>
            <p:cNvPr id="16" name="Freeform 15">
              <a:extLst>
                <a:ext uri="{FF2B5EF4-FFF2-40B4-BE49-F238E27FC236}">
                  <a16:creationId xmlns:a16="http://schemas.microsoft.com/office/drawing/2014/main" id="{C7C1E5E1-A310-03B8-D0E7-25D3B7943C28}"/>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A4C137"/>
            </a:solidFill>
          </p:spPr>
          <p:txBody>
            <a:bodyPr/>
            <a:lstStyle/>
            <a:p>
              <a:endParaRPr lang="en-GB" sz="1200"/>
            </a:p>
          </p:txBody>
        </p:sp>
        <p:sp>
          <p:nvSpPr>
            <p:cNvPr id="17" name="TextBox 16">
              <a:extLst>
                <a:ext uri="{FF2B5EF4-FFF2-40B4-BE49-F238E27FC236}">
                  <a16:creationId xmlns:a16="http://schemas.microsoft.com/office/drawing/2014/main" id="{69D30560-639D-9E3B-D8C7-E16550C92A5A}"/>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18" name="TextBox 17">
            <a:extLst>
              <a:ext uri="{FF2B5EF4-FFF2-40B4-BE49-F238E27FC236}">
                <a16:creationId xmlns:a16="http://schemas.microsoft.com/office/drawing/2014/main" id="{F72AC29A-6D46-F1A2-9A2B-38AF95441607}"/>
              </a:ext>
            </a:extLst>
          </p:cNvPr>
          <p:cNvSpPr txBox="1"/>
          <p:nvPr/>
        </p:nvSpPr>
        <p:spPr>
          <a:xfrm>
            <a:off x="6260484" y="588253"/>
            <a:ext cx="43125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2</a:t>
            </a:r>
          </a:p>
        </p:txBody>
      </p:sp>
      <p:sp>
        <p:nvSpPr>
          <p:cNvPr id="19" name="TextBox 18">
            <a:extLst>
              <a:ext uri="{FF2B5EF4-FFF2-40B4-BE49-F238E27FC236}">
                <a16:creationId xmlns:a16="http://schemas.microsoft.com/office/drawing/2014/main" id="{E2EC4B5E-BD2A-1D47-6FBC-3BF5F69D5378}"/>
              </a:ext>
            </a:extLst>
          </p:cNvPr>
          <p:cNvSpPr txBox="1"/>
          <p:nvPr/>
        </p:nvSpPr>
        <p:spPr>
          <a:xfrm>
            <a:off x="6958221" y="358108"/>
            <a:ext cx="3784932" cy="221664"/>
          </a:xfrm>
          <a:prstGeom prst="rect">
            <a:avLst/>
          </a:prstGeom>
        </p:spPr>
        <p:txBody>
          <a:bodyPr lIns="0" tIns="0" rIns="0" bIns="0" rtlCol="0" anchor="t">
            <a:spAutoFit/>
          </a:bodyPr>
          <a:lstStyle/>
          <a:p>
            <a:pPr>
              <a:lnSpc>
                <a:spcPts val="1866"/>
              </a:lnSpc>
              <a:spcBef>
                <a:spcPct val="0"/>
              </a:spcBef>
            </a:pPr>
            <a:r>
              <a:rPr lang="en-US" sz="1333" b="1" dirty="0">
                <a:solidFill>
                  <a:srgbClr val="1C1C1A"/>
                </a:solidFill>
                <a:latin typeface="Helvetica World Bold"/>
                <a:ea typeface="Helvetica World Bold"/>
                <a:cs typeface="Helvetica World Bold"/>
                <a:sym typeface="Helvetica World Bold"/>
              </a:rPr>
              <a:t>Cryogenic Systems and thermal management</a:t>
            </a:r>
          </a:p>
        </p:txBody>
      </p:sp>
      <p:sp>
        <p:nvSpPr>
          <p:cNvPr id="20" name="TextBox 19">
            <a:extLst>
              <a:ext uri="{FF2B5EF4-FFF2-40B4-BE49-F238E27FC236}">
                <a16:creationId xmlns:a16="http://schemas.microsoft.com/office/drawing/2014/main" id="{56DF8DAE-2969-CCC9-86C1-F05BCC464FCC}"/>
              </a:ext>
            </a:extLst>
          </p:cNvPr>
          <p:cNvSpPr txBox="1"/>
          <p:nvPr/>
        </p:nvSpPr>
        <p:spPr>
          <a:xfrm>
            <a:off x="6978349" y="587006"/>
            <a:ext cx="3924101"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Machine architecture, Cooling circuit layouts, temperature and pressure levels, static and dynamic heat loads, and cooling capacity  cryogenic plant. Management of helium inventory and ODH risk</a:t>
            </a:r>
          </a:p>
          <a:p>
            <a:pPr>
              <a:lnSpc>
                <a:spcPts val="1399"/>
              </a:lnSpc>
            </a:pPr>
            <a:r>
              <a:rPr lang="en-US" sz="933">
                <a:solidFill>
                  <a:srgbClr val="1C1C1A"/>
                </a:solidFill>
                <a:latin typeface="Helvetica World"/>
                <a:ea typeface="Helvetica World"/>
                <a:cs typeface="Helvetica World"/>
                <a:sym typeface="Helvetica World"/>
              </a:rPr>
              <a:t>•Goal: Characterizing design choices for cryogenic systems.</a:t>
            </a:r>
          </a:p>
          <a:p>
            <a:pPr>
              <a:lnSpc>
                <a:spcPts val="1399"/>
              </a:lnSpc>
            </a:pPr>
            <a:endParaRPr lang="en-US" sz="933">
              <a:solidFill>
                <a:srgbClr val="1C1C1A"/>
              </a:solidFill>
              <a:latin typeface="Helvetica World"/>
              <a:ea typeface="Helvetica World"/>
              <a:cs typeface="Helvetica World"/>
              <a:sym typeface="Helvetica World"/>
            </a:endParaRPr>
          </a:p>
        </p:txBody>
      </p:sp>
      <p:sp>
        <p:nvSpPr>
          <p:cNvPr id="3" name="TextBox 2">
            <a:extLst>
              <a:ext uri="{FF2B5EF4-FFF2-40B4-BE49-F238E27FC236}">
                <a16:creationId xmlns:a16="http://schemas.microsoft.com/office/drawing/2014/main" id="{CF88C3EB-4F33-CA9F-ACA7-5E8F0368A9FE}"/>
              </a:ext>
            </a:extLst>
          </p:cNvPr>
          <p:cNvSpPr txBox="1"/>
          <p:nvPr/>
        </p:nvSpPr>
        <p:spPr>
          <a:xfrm>
            <a:off x="245589" y="1587364"/>
            <a:ext cx="11719063" cy="369332"/>
          </a:xfrm>
          <a:prstGeom prst="rect">
            <a:avLst/>
          </a:prstGeom>
          <a:noFill/>
        </p:spPr>
        <p:txBody>
          <a:bodyPr wrap="square">
            <a:spAutoFit/>
          </a:bodyPr>
          <a:lstStyle/>
          <a:p>
            <a:r>
              <a:rPr lang="en-GB" dirty="0">
                <a:solidFill>
                  <a:srgbClr val="24275A"/>
                </a:solidFill>
              </a:rPr>
              <a:t>Significant diversity exists in cooling circuit segmentation, temperature levels, and thermal shield configurations</a:t>
            </a:r>
          </a:p>
        </p:txBody>
      </p:sp>
      <p:sp>
        <p:nvSpPr>
          <p:cNvPr id="4" name="TextBox 3">
            <a:extLst>
              <a:ext uri="{FF2B5EF4-FFF2-40B4-BE49-F238E27FC236}">
                <a16:creationId xmlns:a16="http://schemas.microsoft.com/office/drawing/2014/main" id="{9FB024F2-94F3-EDEA-F571-9F3F7964CCA0}"/>
              </a:ext>
            </a:extLst>
          </p:cNvPr>
          <p:cNvSpPr txBox="1"/>
          <p:nvPr/>
        </p:nvSpPr>
        <p:spPr>
          <a:xfrm>
            <a:off x="362043" y="2044730"/>
            <a:ext cx="4897999" cy="4484369"/>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dirty="0">
                <a:solidFill>
                  <a:srgbClr val="24275A"/>
                </a:solidFill>
              </a:rPr>
              <a:t>A </a:t>
            </a:r>
            <a:r>
              <a:rPr lang="en-GB" sz="1400" b="1" dirty="0">
                <a:solidFill>
                  <a:srgbClr val="24275A"/>
                </a:solidFill>
              </a:rPr>
              <a:t>multi-level temperature architecture </a:t>
            </a:r>
            <a:r>
              <a:rPr lang="en-GB" sz="1400" dirty="0">
                <a:solidFill>
                  <a:srgbClr val="24275A"/>
                </a:solidFill>
              </a:rPr>
              <a:t>(2K, 4.5/ 5-10K, 35–80 K) is standard across all facilities. </a:t>
            </a:r>
          </a:p>
          <a:p>
            <a:pPr marL="285750" indent="-285750" algn="just">
              <a:lnSpc>
                <a:spcPct val="150000"/>
              </a:lnSpc>
              <a:buFont typeface="Arial" panose="020B0604020202020204" pitchFamily="34" charset="0"/>
              <a:buChar char="•"/>
            </a:pPr>
            <a:r>
              <a:rPr lang="en-GB" sz="1400" dirty="0">
                <a:solidFill>
                  <a:srgbClr val="24275A"/>
                </a:solidFill>
              </a:rPr>
              <a:t>For cavities operating at </a:t>
            </a:r>
            <a:r>
              <a:rPr lang="en-GB" sz="1400" b="1" dirty="0">
                <a:solidFill>
                  <a:srgbClr val="24275A"/>
                </a:solidFill>
              </a:rPr>
              <a:t>low duty cycles, static heat loads</a:t>
            </a:r>
            <a:r>
              <a:rPr lang="en-GB" sz="1400" dirty="0">
                <a:solidFill>
                  <a:srgbClr val="24275A"/>
                </a:solidFill>
              </a:rPr>
              <a:t> strongly impact the total cryogenic consumption. For cavities </a:t>
            </a:r>
            <a:r>
              <a:rPr lang="en-GB" sz="1400" b="1" dirty="0">
                <a:solidFill>
                  <a:srgbClr val="24275A"/>
                </a:solidFill>
              </a:rPr>
              <a:t>operating in CW </a:t>
            </a:r>
            <a:r>
              <a:rPr lang="en-GB" sz="1400" dirty="0">
                <a:solidFill>
                  <a:srgbClr val="24275A"/>
                </a:solidFill>
              </a:rPr>
              <a:t>instead, the cryogenic losses are driven by the</a:t>
            </a:r>
            <a:r>
              <a:rPr lang="en-GB" sz="1400" b="1" dirty="0">
                <a:solidFill>
                  <a:srgbClr val="24275A"/>
                </a:solidFill>
              </a:rPr>
              <a:t> dynamic heat loads</a:t>
            </a:r>
            <a:r>
              <a:rPr lang="en-GB" sz="1400" dirty="0">
                <a:solidFill>
                  <a:srgbClr val="24275A"/>
                </a:solidFill>
              </a:rPr>
              <a:t> (except for LHC).</a:t>
            </a:r>
          </a:p>
          <a:p>
            <a:pPr marL="285750" indent="-285750">
              <a:lnSpc>
                <a:spcPct val="150000"/>
              </a:lnSpc>
              <a:buFont typeface="Arial" panose="020B0604020202020204" pitchFamily="34" charset="0"/>
              <a:buChar char="•"/>
            </a:pPr>
            <a:r>
              <a:rPr lang="en-GB" sz="1400" dirty="0">
                <a:solidFill>
                  <a:srgbClr val="24275A"/>
                </a:solidFill>
              </a:rPr>
              <a:t>For the </a:t>
            </a:r>
            <a:r>
              <a:rPr lang="en-GB" sz="1400" b="1" dirty="0">
                <a:solidFill>
                  <a:srgbClr val="24275A"/>
                </a:solidFill>
              </a:rPr>
              <a:t>FPC outer conductor</a:t>
            </a:r>
            <a:r>
              <a:rPr lang="en-GB" sz="1400" dirty="0">
                <a:solidFill>
                  <a:srgbClr val="24275A"/>
                </a:solidFill>
              </a:rPr>
              <a:t>, it was observed a preference for the active cooling with helium, for operation with high average RF power (&gt;40/50 kW). </a:t>
            </a:r>
            <a:r>
              <a:rPr lang="en-GB" sz="1400" b="1" dirty="0">
                <a:solidFill>
                  <a:srgbClr val="24275A"/>
                </a:solidFill>
              </a:rPr>
              <a:t>Active cooling is considered more flexible / adjustable</a:t>
            </a:r>
            <a:r>
              <a:rPr lang="en-GB" sz="1400" dirty="0">
                <a:solidFill>
                  <a:srgbClr val="24275A"/>
                </a:solidFill>
              </a:rPr>
              <a:t>, than fixed thermal intercepts.</a:t>
            </a:r>
          </a:p>
          <a:p>
            <a:pPr marL="285750" lvl="0" indent="-285750">
              <a:lnSpc>
                <a:spcPct val="150000"/>
              </a:lnSpc>
              <a:buFont typeface="Arial" panose="020B0604020202020204" pitchFamily="34" charset="0"/>
              <a:buChar char="•"/>
            </a:pPr>
            <a:r>
              <a:rPr lang="en-GB" sz="1400" b="1" dirty="0">
                <a:solidFill>
                  <a:srgbClr val="24275A"/>
                </a:solidFill>
              </a:rPr>
              <a:t>Cryogenic distribution strategy</a:t>
            </a:r>
            <a:r>
              <a:rPr lang="en-GB" sz="1400" dirty="0">
                <a:solidFill>
                  <a:srgbClr val="24275A"/>
                </a:solidFill>
              </a:rPr>
              <a:t> (continuous vs segmented) strongly affects maintainability and failure recovery capability.</a:t>
            </a:r>
          </a:p>
        </p:txBody>
      </p:sp>
      <p:graphicFrame>
        <p:nvGraphicFramePr>
          <p:cNvPr id="5" name="Table 4">
            <a:extLst>
              <a:ext uri="{FF2B5EF4-FFF2-40B4-BE49-F238E27FC236}">
                <a16:creationId xmlns:a16="http://schemas.microsoft.com/office/drawing/2014/main" id="{7CFF4D1D-8BB8-3C7B-0CDD-588E95AA8B1F}"/>
              </a:ext>
            </a:extLst>
          </p:cNvPr>
          <p:cNvGraphicFramePr>
            <a:graphicFrameLocks noGrp="1"/>
          </p:cNvGraphicFramePr>
          <p:nvPr/>
        </p:nvGraphicFramePr>
        <p:xfrm>
          <a:off x="5707657" y="2273306"/>
          <a:ext cx="6117590" cy="670560"/>
        </p:xfrm>
        <a:graphic>
          <a:graphicData uri="http://schemas.openxmlformats.org/drawingml/2006/table">
            <a:tbl>
              <a:tblPr firstRow="1" firstCol="1" bandRow="1"/>
              <a:tblGrid>
                <a:gridCol w="179705">
                  <a:extLst>
                    <a:ext uri="{9D8B030D-6E8A-4147-A177-3AD203B41FA5}">
                      <a16:colId xmlns:a16="http://schemas.microsoft.com/office/drawing/2014/main" val="3200625406"/>
                    </a:ext>
                  </a:extLst>
                </a:gridCol>
                <a:gridCol w="179705">
                  <a:extLst>
                    <a:ext uri="{9D8B030D-6E8A-4147-A177-3AD203B41FA5}">
                      <a16:colId xmlns:a16="http://schemas.microsoft.com/office/drawing/2014/main" val="1950123890"/>
                    </a:ext>
                  </a:extLst>
                </a:gridCol>
                <a:gridCol w="179705">
                  <a:extLst>
                    <a:ext uri="{9D8B030D-6E8A-4147-A177-3AD203B41FA5}">
                      <a16:colId xmlns:a16="http://schemas.microsoft.com/office/drawing/2014/main" val="3934183037"/>
                    </a:ext>
                  </a:extLst>
                </a:gridCol>
                <a:gridCol w="179705">
                  <a:extLst>
                    <a:ext uri="{9D8B030D-6E8A-4147-A177-3AD203B41FA5}">
                      <a16:colId xmlns:a16="http://schemas.microsoft.com/office/drawing/2014/main" val="2284811888"/>
                    </a:ext>
                  </a:extLst>
                </a:gridCol>
                <a:gridCol w="179705">
                  <a:extLst>
                    <a:ext uri="{9D8B030D-6E8A-4147-A177-3AD203B41FA5}">
                      <a16:colId xmlns:a16="http://schemas.microsoft.com/office/drawing/2014/main" val="2450756107"/>
                    </a:ext>
                  </a:extLst>
                </a:gridCol>
                <a:gridCol w="5219065">
                  <a:extLst>
                    <a:ext uri="{9D8B030D-6E8A-4147-A177-3AD203B41FA5}">
                      <a16:colId xmlns:a16="http://schemas.microsoft.com/office/drawing/2014/main" val="3893457899"/>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A three-level architecture (typically 2 K, 4.5–10 K, and 35–80 K) is the standard for optimizing thermal efficiency across all facilities.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0311460"/>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gridSpan="5">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Due to assembly compromises, the LHC uses a single temperature level (4.5 K) and a floating thermal shield made of MLI blankets.</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34340489"/>
                  </a:ext>
                </a:extLst>
              </a:tr>
            </a:tbl>
          </a:graphicData>
        </a:graphic>
      </p:graphicFrame>
      <p:graphicFrame>
        <p:nvGraphicFramePr>
          <p:cNvPr id="6" name="Table 5">
            <a:extLst>
              <a:ext uri="{FF2B5EF4-FFF2-40B4-BE49-F238E27FC236}">
                <a16:creationId xmlns:a16="http://schemas.microsoft.com/office/drawing/2014/main" id="{33B25A97-DBD6-8564-435C-8C454625A1AF}"/>
              </a:ext>
            </a:extLst>
          </p:cNvPr>
          <p:cNvGraphicFramePr>
            <a:graphicFrameLocks noGrp="1"/>
          </p:cNvGraphicFramePr>
          <p:nvPr/>
        </p:nvGraphicFramePr>
        <p:xfrm>
          <a:off x="5707657" y="3052895"/>
          <a:ext cx="6117590" cy="670560"/>
        </p:xfrm>
        <a:graphic>
          <a:graphicData uri="http://schemas.openxmlformats.org/drawingml/2006/table">
            <a:tbl>
              <a:tblPr firstRow="1" firstCol="1" bandRow="1"/>
              <a:tblGrid>
                <a:gridCol w="179705">
                  <a:extLst>
                    <a:ext uri="{9D8B030D-6E8A-4147-A177-3AD203B41FA5}">
                      <a16:colId xmlns:a16="http://schemas.microsoft.com/office/drawing/2014/main" val="3239557116"/>
                    </a:ext>
                  </a:extLst>
                </a:gridCol>
                <a:gridCol w="179705">
                  <a:extLst>
                    <a:ext uri="{9D8B030D-6E8A-4147-A177-3AD203B41FA5}">
                      <a16:colId xmlns:a16="http://schemas.microsoft.com/office/drawing/2014/main" val="1969966455"/>
                    </a:ext>
                  </a:extLst>
                </a:gridCol>
                <a:gridCol w="179705">
                  <a:extLst>
                    <a:ext uri="{9D8B030D-6E8A-4147-A177-3AD203B41FA5}">
                      <a16:colId xmlns:a16="http://schemas.microsoft.com/office/drawing/2014/main" val="603638324"/>
                    </a:ext>
                  </a:extLst>
                </a:gridCol>
                <a:gridCol w="179705">
                  <a:extLst>
                    <a:ext uri="{9D8B030D-6E8A-4147-A177-3AD203B41FA5}">
                      <a16:colId xmlns:a16="http://schemas.microsoft.com/office/drawing/2014/main" val="3462250263"/>
                    </a:ext>
                  </a:extLst>
                </a:gridCol>
                <a:gridCol w="5398770">
                  <a:extLst>
                    <a:ext uri="{9D8B030D-6E8A-4147-A177-3AD203B41FA5}">
                      <a16:colId xmlns:a16="http://schemas.microsoft.com/office/drawing/2014/main" val="3546458531"/>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The percentage of static heat load, compared to the total heat load to the cavity bath, is indicated per facility: ESS 44.1%, SNS 73.7%, LHC 83.7%, XFEL 45.8%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9481094"/>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gridSpan="3">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The percentage of static heat load, compared to the total heat load to the cavity bath, is small for facilities operating in CW, LCLS-II 10%, PIP-II 12.5%.</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39987324"/>
                  </a:ext>
                </a:extLst>
              </a:tr>
            </a:tbl>
          </a:graphicData>
        </a:graphic>
      </p:graphicFrame>
      <p:graphicFrame>
        <p:nvGraphicFramePr>
          <p:cNvPr id="7" name="Table 6">
            <a:extLst>
              <a:ext uri="{FF2B5EF4-FFF2-40B4-BE49-F238E27FC236}">
                <a16:creationId xmlns:a16="http://schemas.microsoft.com/office/drawing/2014/main" id="{2CF12D74-7F44-B97A-FF96-4320C7A6415D}"/>
              </a:ext>
            </a:extLst>
          </p:cNvPr>
          <p:cNvGraphicFramePr>
            <a:graphicFrameLocks noGrp="1"/>
          </p:cNvGraphicFramePr>
          <p:nvPr/>
        </p:nvGraphicFramePr>
        <p:xfrm>
          <a:off x="5704500" y="4115797"/>
          <a:ext cx="6117590" cy="1005840"/>
        </p:xfrm>
        <a:graphic>
          <a:graphicData uri="http://schemas.openxmlformats.org/drawingml/2006/table">
            <a:tbl>
              <a:tblPr firstRow="1" firstCol="1" bandRow="1"/>
              <a:tblGrid>
                <a:gridCol w="179705">
                  <a:extLst>
                    <a:ext uri="{9D8B030D-6E8A-4147-A177-3AD203B41FA5}">
                      <a16:colId xmlns:a16="http://schemas.microsoft.com/office/drawing/2014/main" val="3512619910"/>
                    </a:ext>
                  </a:extLst>
                </a:gridCol>
                <a:gridCol w="179705">
                  <a:extLst>
                    <a:ext uri="{9D8B030D-6E8A-4147-A177-3AD203B41FA5}">
                      <a16:colId xmlns:a16="http://schemas.microsoft.com/office/drawing/2014/main" val="2013111883"/>
                    </a:ext>
                  </a:extLst>
                </a:gridCol>
                <a:gridCol w="179705">
                  <a:extLst>
                    <a:ext uri="{9D8B030D-6E8A-4147-A177-3AD203B41FA5}">
                      <a16:colId xmlns:a16="http://schemas.microsoft.com/office/drawing/2014/main" val="1220480929"/>
                    </a:ext>
                  </a:extLst>
                </a:gridCol>
                <a:gridCol w="5578475">
                  <a:extLst>
                    <a:ext uri="{9D8B030D-6E8A-4147-A177-3AD203B41FA5}">
                      <a16:colId xmlns:a16="http://schemas.microsoft.com/office/drawing/2014/main" val="222139398"/>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Active helium cooling is considered more flexible for high average RF power operations or for designs qualified for higher values of peak power, ESS, SNS and LHC use ~5 K helium to cool the FPC outer conductors.</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0184781"/>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Facilities with lower average power, such as XFEL, LCLS-II, and PIP-II, the outer conductor is cooled with fixed temperature thermal intercepts (copper braids) connected to the cryogenic lines.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0762088"/>
                  </a:ext>
                </a:extLst>
              </a:tr>
            </a:tbl>
          </a:graphicData>
        </a:graphic>
      </p:graphicFrame>
      <p:graphicFrame>
        <p:nvGraphicFramePr>
          <p:cNvPr id="8" name="Table 7">
            <a:extLst>
              <a:ext uri="{FF2B5EF4-FFF2-40B4-BE49-F238E27FC236}">
                <a16:creationId xmlns:a16="http://schemas.microsoft.com/office/drawing/2014/main" id="{95C75C38-D2BE-2AC2-7CB8-A3F3E81818B1}"/>
              </a:ext>
            </a:extLst>
          </p:cNvPr>
          <p:cNvGraphicFramePr>
            <a:graphicFrameLocks noGrp="1"/>
          </p:cNvGraphicFramePr>
          <p:nvPr/>
        </p:nvGraphicFramePr>
        <p:xfrm>
          <a:off x="5712368" y="5278146"/>
          <a:ext cx="6117589" cy="1508760"/>
        </p:xfrm>
        <a:graphic>
          <a:graphicData uri="http://schemas.openxmlformats.org/drawingml/2006/table">
            <a:tbl>
              <a:tblPr firstRow="1" firstCol="1" bandRow="1"/>
              <a:tblGrid>
                <a:gridCol w="179705">
                  <a:extLst>
                    <a:ext uri="{9D8B030D-6E8A-4147-A177-3AD203B41FA5}">
                      <a16:colId xmlns:a16="http://schemas.microsoft.com/office/drawing/2014/main" val="3018453243"/>
                    </a:ext>
                  </a:extLst>
                </a:gridCol>
                <a:gridCol w="179705">
                  <a:extLst>
                    <a:ext uri="{9D8B030D-6E8A-4147-A177-3AD203B41FA5}">
                      <a16:colId xmlns:a16="http://schemas.microsoft.com/office/drawing/2014/main" val="214733872"/>
                    </a:ext>
                  </a:extLst>
                </a:gridCol>
                <a:gridCol w="5758179">
                  <a:extLst>
                    <a:ext uri="{9D8B030D-6E8A-4147-A177-3AD203B41FA5}">
                      <a16:colId xmlns:a16="http://schemas.microsoft.com/office/drawing/2014/main" val="1690036138"/>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Accelerating modules are integrated into a single vacuum vessel string. In case of maintenance the entire linac must be warmed up.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4055368"/>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Cryomodules are stand-alone units, with access hatches, connected to the external distribution line via bayonets. The maintenance work may be performed through the access hatches, otherwise the cryomodule can be removed with the rest of the machine cold.</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0781688"/>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Cryomodules are stand-alone units, with access hatches, connected to the external distribution line via jumper with welded connections. The maintenance work may be performed through the access hatches, otherwise the cryomodule can be removed, warming up the linac</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7173043"/>
                  </a:ext>
                </a:extLst>
              </a:tr>
            </a:tbl>
          </a:graphicData>
        </a:graphic>
      </p:graphicFrame>
      <p:sp>
        <p:nvSpPr>
          <p:cNvPr id="9" name="Rectangle 1">
            <a:extLst>
              <a:ext uri="{FF2B5EF4-FFF2-40B4-BE49-F238E27FC236}">
                <a16:creationId xmlns:a16="http://schemas.microsoft.com/office/drawing/2014/main" id="{777417F9-327E-ACB7-7793-F203A95C0988}"/>
              </a:ext>
            </a:extLst>
          </p:cNvPr>
          <p:cNvSpPr>
            <a:spLocks noChangeArrowheads="1"/>
          </p:cNvSpPr>
          <p:nvPr/>
        </p:nvSpPr>
        <p:spPr bwMode="auto">
          <a:xfrm>
            <a:off x="5413715" y="42655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1" name="Table 10">
            <a:extLst>
              <a:ext uri="{FF2B5EF4-FFF2-40B4-BE49-F238E27FC236}">
                <a16:creationId xmlns:a16="http://schemas.microsoft.com/office/drawing/2014/main" id="{AD392112-2340-CEAF-9540-2B0CEB965E60}"/>
              </a:ext>
            </a:extLst>
          </p:cNvPr>
          <p:cNvGraphicFramePr>
            <a:graphicFrameLocks noGrp="1"/>
          </p:cNvGraphicFramePr>
          <p:nvPr/>
        </p:nvGraphicFramePr>
        <p:xfrm>
          <a:off x="5709066" y="2041280"/>
          <a:ext cx="6117589" cy="180437"/>
        </p:xfrm>
        <a:graphic>
          <a:graphicData uri="http://schemas.openxmlformats.org/drawingml/2006/table">
            <a:tbl>
              <a:tblPr firstRow="1" firstCol="1" bandRow="1"/>
              <a:tblGrid>
                <a:gridCol w="1259859">
                  <a:extLst>
                    <a:ext uri="{9D8B030D-6E8A-4147-A177-3AD203B41FA5}">
                      <a16:colId xmlns:a16="http://schemas.microsoft.com/office/drawing/2014/main" val="3418674329"/>
                    </a:ext>
                  </a:extLst>
                </a:gridCol>
                <a:gridCol w="972054">
                  <a:extLst>
                    <a:ext uri="{9D8B030D-6E8A-4147-A177-3AD203B41FA5}">
                      <a16:colId xmlns:a16="http://schemas.microsoft.com/office/drawing/2014/main" val="2478930023"/>
                    </a:ext>
                  </a:extLst>
                </a:gridCol>
                <a:gridCol w="971419">
                  <a:extLst>
                    <a:ext uri="{9D8B030D-6E8A-4147-A177-3AD203B41FA5}">
                      <a16:colId xmlns:a16="http://schemas.microsoft.com/office/drawing/2014/main" val="3928817055"/>
                    </a:ext>
                  </a:extLst>
                </a:gridCol>
                <a:gridCol w="971419">
                  <a:extLst>
                    <a:ext uri="{9D8B030D-6E8A-4147-A177-3AD203B41FA5}">
                      <a16:colId xmlns:a16="http://schemas.microsoft.com/office/drawing/2014/main" val="985573281"/>
                    </a:ext>
                  </a:extLst>
                </a:gridCol>
                <a:gridCol w="971419">
                  <a:extLst>
                    <a:ext uri="{9D8B030D-6E8A-4147-A177-3AD203B41FA5}">
                      <a16:colId xmlns:a16="http://schemas.microsoft.com/office/drawing/2014/main" val="3786775666"/>
                    </a:ext>
                  </a:extLst>
                </a:gridCol>
                <a:gridCol w="971419">
                  <a:extLst>
                    <a:ext uri="{9D8B030D-6E8A-4147-A177-3AD203B41FA5}">
                      <a16:colId xmlns:a16="http://schemas.microsoft.com/office/drawing/2014/main" val="4226772441"/>
                    </a:ext>
                  </a:extLst>
                </a:gridCol>
              </a:tblGrid>
              <a:tr h="180437">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ctr">
                        <a:spcAft>
                          <a:spcPts val="600"/>
                        </a:spcAft>
                        <a:buNone/>
                      </a:pPr>
                      <a:r>
                        <a:rPr lang="en-GB" sz="1100" i="1"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PIP-II</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354550984"/>
                  </a:ext>
                </a:extLst>
              </a:tr>
            </a:tbl>
          </a:graphicData>
        </a:graphic>
      </p:graphicFrame>
      <p:sp>
        <p:nvSpPr>
          <p:cNvPr id="10" name="Date Placeholder 9">
            <a:extLst>
              <a:ext uri="{FF2B5EF4-FFF2-40B4-BE49-F238E27FC236}">
                <a16:creationId xmlns:a16="http://schemas.microsoft.com/office/drawing/2014/main" id="{2E0A1031-3C43-6C70-B988-BCCBD5BA4F72}"/>
              </a:ext>
            </a:extLst>
          </p:cNvPr>
          <p:cNvSpPr>
            <a:spLocks noGrp="1"/>
          </p:cNvSpPr>
          <p:nvPr>
            <p:ph type="dt" sz="half" idx="10"/>
          </p:nvPr>
        </p:nvSpPr>
        <p:spPr/>
        <p:txBody>
          <a:bodyPr/>
          <a:lstStyle/>
          <a:p>
            <a:fld id="{24808416-5EEB-AA45-968D-68BD2AE2ED42}" type="datetime1">
              <a:rPr lang="sv-SE" smtClean="0"/>
              <a:t>2026-05-29</a:t>
            </a:fld>
            <a:endParaRPr lang="en-US" dirty="0"/>
          </a:p>
        </p:txBody>
      </p:sp>
      <p:sp>
        <p:nvSpPr>
          <p:cNvPr id="21" name="Footer Placeholder 20">
            <a:extLst>
              <a:ext uri="{FF2B5EF4-FFF2-40B4-BE49-F238E27FC236}">
                <a16:creationId xmlns:a16="http://schemas.microsoft.com/office/drawing/2014/main" id="{31CC97A6-6255-558C-22B3-968AE19AEAC8}"/>
              </a:ext>
            </a:extLst>
          </p:cNvPr>
          <p:cNvSpPr>
            <a:spLocks noGrp="1"/>
          </p:cNvSpPr>
          <p:nvPr>
            <p:ph type="ftr" sz="quarter" idx="12"/>
          </p:nvPr>
        </p:nvSpPr>
        <p:spPr/>
        <p:txBody>
          <a:bodyPr/>
          <a:lstStyle/>
          <a:p>
            <a:r>
              <a:rPr lang="en-GB"/>
              <a:t>Nuno Elias - iSAS WP5 RP1 review - Jun/2026</a:t>
            </a:r>
            <a:endParaRPr lang="en-US" dirty="0"/>
          </a:p>
        </p:txBody>
      </p:sp>
      <p:sp>
        <p:nvSpPr>
          <p:cNvPr id="22" name="Slide Number Placeholder 21">
            <a:extLst>
              <a:ext uri="{FF2B5EF4-FFF2-40B4-BE49-F238E27FC236}">
                <a16:creationId xmlns:a16="http://schemas.microsoft.com/office/drawing/2014/main" id="{8AA4D1FA-76FB-0A28-217A-752478D28B5E}"/>
              </a:ext>
            </a:extLst>
          </p:cNvPr>
          <p:cNvSpPr>
            <a:spLocks noGrp="1"/>
          </p:cNvSpPr>
          <p:nvPr>
            <p:ph type="sldNum" sz="quarter" idx="11"/>
          </p:nvPr>
        </p:nvSpPr>
        <p:spPr/>
        <p:txBody>
          <a:bodyPr/>
          <a:lstStyle/>
          <a:p>
            <a:fld id="{36B5EA5A-BC32-A742-B11B-8E7414D5B535}" type="slidenum">
              <a:rPr lang="en-US" smtClean="0"/>
              <a:pPr/>
              <a:t>19</a:t>
            </a:fld>
            <a:endParaRPr lang="en-US" dirty="0"/>
          </a:p>
        </p:txBody>
      </p:sp>
    </p:spTree>
    <p:extLst>
      <p:ext uri="{BB962C8B-B14F-4D97-AF65-F5344CB8AC3E}">
        <p14:creationId xmlns:p14="http://schemas.microsoft.com/office/powerpoint/2010/main" val="1001944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D7015-1805-3FED-E097-F5AB9DD7FB06}"/>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59D3ACF-1D64-7587-D09C-9E54513A958F}"/>
              </a:ext>
            </a:extLst>
          </p:cNvPr>
          <p:cNvSpPr>
            <a:spLocks noGrp="1"/>
          </p:cNvSpPr>
          <p:nvPr>
            <p:ph type="sldNum" sz="quarter" idx="12"/>
          </p:nvPr>
        </p:nvSpPr>
        <p:spPr/>
        <p:txBody>
          <a:bodyPr/>
          <a:lstStyle/>
          <a:p>
            <a:fld id="{4068FCCF-9A80-B240-8D85-84F960565AFA}" type="slidenum">
              <a:rPr lang="en-BE" smtClean="0"/>
              <a:t>2</a:t>
            </a:fld>
            <a:endParaRPr lang="en-BE"/>
          </a:p>
        </p:txBody>
      </p:sp>
      <p:pic>
        <p:nvPicPr>
          <p:cNvPr id="9" name="Picture 2" descr="Innovate for Sustainable Accelerating Systems: Kick-Off Meeting">
            <a:extLst>
              <a:ext uri="{FF2B5EF4-FFF2-40B4-BE49-F238E27FC236}">
                <a16:creationId xmlns:a16="http://schemas.microsoft.com/office/drawing/2014/main" id="{559C3DF0-5760-B5E9-E7A7-82E840B8B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918C65-79FC-602F-977A-FEF69113C719}"/>
              </a:ext>
            </a:extLst>
          </p:cNvPr>
          <p:cNvSpPr txBox="1"/>
          <p:nvPr/>
        </p:nvSpPr>
        <p:spPr>
          <a:xfrm>
            <a:off x="3910655" y="298796"/>
            <a:ext cx="7967580" cy="1569660"/>
          </a:xfrm>
          <a:prstGeom prst="rect">
            <a:avLst/>
          </a:prstGeom>
          <a:noFill/>
        </p:spPr>
        <p:txBody>
          <a:bodyPr wrap="square" rtlCol="0">
            <a:spAutoFit/>
          </a:bodyPr>
          <a:lstStyle/>
          <a:p>
            <a:r>
              <a:rPr lang="en-US" sz="2400" b="1" dirty="0">
                <a:solidFill>
                  <a:srgbClr val="00B050"/>
                </a:solidFill>
              </a:rPr>
              <a:t>WP5: Integration into a new LINAC Cryomodule </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ESS | CNRS | CERN | EPFL</a:t>
            </a:r>
          </a:p>
          <a:p>
            <a:r>
              <a:rPr lang="en-US" b="1" dirty="0">
                <a:latin typeface="Calibri"/>
                <a:ea typeface="ＭＳ Ｐゴシック" charset="0"/>
              </a:rPr>
              <a:t>Convener: Nuno Elias (ESS)</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Main contacts with other partners: </a:t>
            </a:r>
            <a:r>
              <a:rPr lang="en-US" sz="1600" b="1" dirty="0">
                <a:latin typeface="Calibri"/>
                <a:ea typeface="ＭＳ Ｐゴシック" charset="0"/>
              </a:rPr>
              <a:t>G. </a:t>
            </a:r>
            <a:r>
              <a:rPr lang="en-US" sz="1600" b="1" dirty="0" err="1">
                <a:latin typeface="Calibri"/>
                <a:ea typeface="ＭＳ Ｐゴシック" charset="0"/>
              </a:rPr>
              <a:t>Olry</a:t>
            </a:r>
            <a:r>
              <a:rPr lang="en-US" sz="1600" b="1" dirty="0">
                <a:latin typeface="Calibri"/>
                <a:ea typeface="ＭＳ Ｐゴシック" charset="0"/>
              </a:rPr>
              <a:t> (CNRS), V. Parma. CERN); M. </a:t>
            </a:r>
            <a:r>
              <a:rPr lang="en-US" sz="1600" b="1" dirty="0" err="1">
                <a:latin typeface="Calibri"/>
                <a:ea typeface="ＭＳ Ｐゴシック" charset="0"/>
              </a:rPr>
              <a:t>Siedel</a:t>
            </a:r>
            <a:r>
              <a:rPr lang="en-US" sz="1600" b="1" dirty="0">
                <a:latin typeface="Calibri"/>
                <a:ea typeface="ＭＳ Ｐゴシック" charset="0"/>
              </a:rPr>
              <a:t> (EPFL)</a:t>
            </a:r>
            <a:endParaRPr lang="en-US" sz="1600" b="1" dirty="0"/>
          </a:p>
          <a:p>
            <a:endParaRPr lang="en-BE" b="1" dirty="0">
              <a:solidFill>
                <a:schemeClr val="bg2">
                  <a:lumMod val="50000"/>
                </a:schemeClr>
              </a:solidFill>
            </a:endParaRPr>
          </a:p>
        </p:txBody>
      </p:sp>
      <p:sp>
        <p:nvSpPr>
          <p:cNvPr id="11" name="TextBox 10">
            <a:extLst>
              <a:ext uri="{FF2B5EF4-FFF2-40B4-BE49-F238E27FC236}">
                <a16:creationId xmlns:a16="http://schemas.microsoft.com/office/drawing/2014/main" id="{8D8892F0-038D-8C79-264F-D903AEE5F69E}"/>
              </a:ext>
            </a:extLst>
          </p:cNvPr>
          <p:cNvSpPr txBox="1"/>
          <p:nvPr/>
        </p:nvSpPr>
        <p:spPr>
          <a:xfrm>
            <a:off x="227012" y="2035640"/>
            <a:ext cx="7753205" cy="4247317"/>
          </a:xfrm>
          <a:prstGeom prst="rect">
            <a:avLst/>
          </a:prstGeom>
          <a:noFill/>
        </p:spPr>
        <p:txBody>
          <a:bodyPr wrap="square" rtlCol="0">
            <a:spAutoFit/>
          </a:bodyPr>
          <a:lstStyle/>
          <a:p>
            <a:r>
              <a:rPr lang="en-GB" b="0" i="0" dirty="0">
                <a:solidFill>
                  <a:srgbClr val="1D1C1D"/>
                </a:solidFill>
                <a:effectLst/>
              </a:rPr>
              <a:t>The design of </a:t>
            </a:r>
            <a:r>
              <a:rPr lang="en-GB" b="1" i="0" dirty="0">
                <a:solidFill>
                  <a:srgbClr val="1D1C1D"/>
                </a:solidFill>
                <a:effectLst/>
              </a:rPr>
              <a:t>any</a:t>
            </a:r>
            <a:r>
              <a:rPr lang="en-GB" b="0" i="0" dirty="0">
                <a:solidFill>
                  <a:srgbClr val="1D1C1D"/>
                </a:solidFill>
                <a:effectLst/>
              </a:rPr>
              <a:t> LINAC cryomodule is optimised to meet the specific research objectives of the accelerator facility, while addressing </a:t>
            </a:r>
            <a:r>
              <a:rPr lang="en-GB" b="1" i="0" dirty="0">
                <a:solidFill>
                  <a:srgbClr val="1D1C1D"/>
                </a:solidFill>
                <a:effectLst/>
              </a:rPr>
              <a:t>common challenges</a:t>
            </a:r>
            <a:r>
              <a:rPr lang="en-GB" b="0" i="0" dirty="0">
                <a:solidFill>
                  <a:srgbClr val="1D1C1D"/>
                </a:solidFill>
                <a:effectLst/>
              </a:rPr>
              <a:t> such as high-power electric fields, ultra-low temperatures, ultra-high vacuum, precise alignment, etc.</a:t>
            </a:r>
          </a:p>
          <a:p>
            <a:endParaRPr lang="en-GB" dirty="0">
              <a:solidFill>
                <a:srgbClr val="1D1C1D"/>
              </a:solidFill>
            </a:endParaRPr>
          </a:p>
          <a:p>
            <a:r>
              <a:rPr lang="en-GB" b="0" i="0" dirty="0">
                <a:solidFill>
                  <a:srgbClr val="1D1C1D"/>
                </a:solidFill>
                <a:effectLst/>
              </a:rPr>
              <a:t>WP5's main goal is to tackle the common engineering challenges of integrating </a:t>
            </a:r>
            <a:r>
              <a:rPr lang="en-GB" b="0" i="0" dirty="0" err="1">
                <a:solidFill>
                  <a:srgbClr val="1D1C1D"/>
                </a:solidFill>
                <a:effectLst/>
              </a:rPr>
              <a:t>iSAS</a:t>
            </a:r>
            <a:r>
              <a:rPr lang="en-GB" b="0" i="0" dirty="0">
                <a:solidFill>
                  <a:srgbClr val="1D1C1D"/>
                </a:solidFill>
                <a:effectLst/>
              </a:rPr>
              <a:t> technologies </a:t>
            </a:r>
            <a:r>
              <a:rPr lang="en-GB" b="1" i="1" dirty="0">
                <a:solidFill>
                  <a:srgbClr val="1D1C1D"/>
                </a:solidFill>
                <a:effectLst/>
              </a:rPr>
              <a:t>into a parametric design of a new cryomodule</a:t>
            </a:r>
            <a:r>
              <a:rPr lang="en-GB" b="0" i="0" dirty="0">
                <a:solidFill>
                  <a:srgbClr val="1D1C1D"/>
                </a:solidFill>
                <a:effectLst/>
              </a:rPr>
              <a:t>, building on developments made with ESS cryomodules whilst benchmarking against other facilities.</a:t>
            </a:r>
          </a:p>
          <a:p>
            <a:endParaRPr lang="en-GB" b="0" i="0" dirty="0">
              <a:solidFill>
                <a:srgbClr val="1D1C1D"/>
              </a:solidFill>
              <a:effectLst/>
            </a:endParaRPr>
          </a:p>
          <a:p>
            <a:endParaRPr lang="en-GB" dirty="0">
              <a:solidFill>
                <a:srgbClr val="1D1C1D"/>
              </a:solidFill>
            </a:endParaRPr>
          </a:p>
          <a:p>
            <a:r>
              <a:rPr lang="en-GB" b="0" i="0" dirty="0">
                <a:solidFill>
                  <a:srgbClr val="1D1C1D"/>
                </a:solidFill>
                <a:effectLst/>
              </a:rPr>
              <a:t>In addition, to unlock the full energy-saving capability of this cryomodule, the objective of WP5 is to also address the challenging </a:t>
            </a:r>
            <a:r>
              <a:rPr lang="en-GB" b="1" i="0" dirty="0">
                <a:solidFill>
                  <a:srgbClr val="1D1C1D"/>
                </a:solidFill>
                <a:effectLst/>
              </a:rPr>
              <a:t>beam dynamics requirements </a:t>
            </a:r>
            <a:r>
              <a:rPr lang="en-GB" b="0" i="0" dirty="0">
                <a:solidFill>
                  <a:srgbClr val="1D1C1D"/>
                </a:solidFill>
                <a:effectLst/>
              </a:rPr>
              <a:t>when operating the new cryomodule in </a:t>
            </a:r>
            <a:r>
              <a:rPr lang="en-GB" b="1" i="0" dirty="0">
                <a:solidFill>
                  <a:srgbClr val="1D1C1D"/>
                </a:solidFill>
                <a:effectLst/>
              </a:rPr>
              <a:t>Energy Recovery Linacs </a:t>
            </a:r>
            <a:r>
              <a:rPr lang="en-GB" b="0" i="0" dirty="0">
                <a:solidFill>
                  <a:srgbClr val="1D1C1D"/>
                </a:solidFill>
                <a:effectLst/>
              </a:rPr>
              <a:t>with recirculating beams.</a:t>
            </a:r>
            <a:endParaRPr lang="en-GB" dirty="0">
              <a:effectLst/>
            </a:endParaRPr>
          </a:p>
        </p:txBody>
      </p:sp>
      <p:sp>
        <p:nvSpPr>
          <p:cNvPr id="3" name="Date Placeholder 2">
            <a:extLst>
              <a:ext uri="{FF2B5EF4-FFF2-40B4-BE49-F238E27FC236}">
                <a16:creationId xmlns:a16="http://schemas.microsoft.com/office/drawing/2014/main" id="{783AE7B3-B694-8BD0-AFF4-3A2E9297D33D}"/>
              </a:ext>
            </a:extLst>
          </p:cNvPr>
          <p:cNvSpPr>
            <a:spLocks noGrp="1"/>
          </p:cNvSpPr>
          <p:nvPr>
            <p:ph type="dt" sz="half" idx="10"/>
          </p:nvPr>
        </p:nvSpPr>
        <p:spPr/>
        <p:txBody>
          <a:bodyPr/>
          <a:lstStyle/>
          <a:p>
            <a:fld id="{BD542635-BC78-0D49-B057-43FBB3FF6793}" type="datetime1">
              <a:rPr lang="sv-SE" smtClean="0"/>
              <a:t>2026-05-29</a:t>
            </a:fld>
            <a:endParaRPr lang="en-BE"/>
          </a:p>
        </p:txBody>
      </p:sp>
      <p:sp>
        <p:nvSpPr>
          <p:cNvPr id="4" name="Footer Placeholder 3">
            <a:extLst>
              <a:ext uri="{FF2B5EF4-FFF2-40B4-BE49-F238E27FC236}">
                <a16:creationId xmlns:a16="http://schemas.microsoft.com/office/drawing/2014/main" id="{6CC0AAC2-8F57-FBFE-F4E3-6640B1052899}"/>
              </a:ext>
            </a:extLst>
          </p:cNvPr>
          <p:cNvSpPr>
            <a:spLocks noGrp="1"/>
          </p:cNvSpPr>
          <p:nvPr>
            <p:ph type="ftr" sz="quarter" idx="11"/>
          </p:nvPr>
        </p:nvSpPr>
        <p:spPr/>
        <p:txBody>
          <a:bodyPr/>
          <a:lstStyle/>
          <a:p>
            <a:r>
              <a:rPr lang="en-BE"/>
              <a:t>Nuno Elias - iSAS WP5 RP1 review - Jun/2026</a:t>
            </a:r>
          </a:p>
        </p:txBody>
      </p:sp>
      <p:pic>
        <p:nvPicPr>
          <p:cNvPr id="5" name="Picture 4" descr="A blue and white machine&#10;&#10;AI-generated content may be incorrect.">
            <a:extLst>
              <a:ext uri="{FF2B5EF4-FFF2-40B4-BE49-F238E27FC236}">
                <a16:creationId xmlns:a16="http://schemas.microsoft.com/office/drawing/2014/main" id="{373E0D7D-4DFC-23C8-524C-4D18DB774F3E}"/>
              </a:ext>
            </a:extLst>
          </p:cNvPr>
          <p:cNvPicPr>
            <a:picLocks noChangeAspect="1"/>
          </p:cNvPicPr>
          <p:nvPr/>
        </p:nvPicPr>
        <p:blipFill>
          <a:blip r:embed="rId3"/>
          <a:stretch>
            <a:fillRect/>
          </a:stretch>
        </p:blipFill>
        <p:spPr>
          <a:xfrm>
            <a:off x="7888285" y="2410526"/>
            <a:ext cx="4113215" cy="2398541"/>
          </a:xfrm>
          <a:prstGeom prst="rect">
            <a:avLst/>
          </a:prstGeom>
        </p:spPr>
      </p:pic>
      <p:sp>
        <p:nvSpPr>
          <p:cNvPr id="2" name="TextBox 1">
            <a:extLst>
              <a:ext uri="{FF2B5EF4-FFF2-40B4-BE49-F238E27FC236}">
                <a16:creationId xmlns:a16="http://schemas.microsoft.com/office/drawing/2014/main" id="{B38B0FEA-BC07-6E14-767E-71F31F859B10}"/>
              </a:ext>
            </a:extLst>
          </p:cNvPr>
          <p:cNvSpPr txBox="1"/>
          <p:nvPr/>
        </p:nvSpPr>
        <p:spPr>
          <a:xfrm>
            <a:off x="227013" y="1649893"/>
            <a:ext cx="11811000" cy="923330"/>
          </a:xfrm>
          <a:prstGeom prst="rect">
            <a:avLst/>
          </a:prstGeom>
          <a:noFill/>
        </p:spPr>
        <p:txBody>
          <a:bodyPr wrap="square" rtlCol="0">
            <a:spAutoFit/>
          </a:bodyPr>
          <a:lstStyle/>
          <a:p>
            <a:r>
              <a:rPr lang="en-US" b="1" i="1" dirty="0">
                <a:effectLst/>
                <a:latin typeface="Helvetica" pitchFamily="2" charset="0"/>
              </a:rPr>
              <a:t>WP</a:t>
            </a:r>
            <a:r>
              <a:rPr lang="en-US" b="1" i="1" dirty="0">
                <a:latin typeface="Helvetica" pitchFamily="2" charset="0"/>
              </a:rPr>
              <a:t>5</a:t>
            </a:r>
            <a:r>
              <a:rPr lang="en-US" b="1" i="1" dirty="0">
                <a:effectLst/>
                <a:latin typeface="Helvetica" pitchFamily="2" charset="0"/>
              </a:rPr>
              <a:t> </a:t>
            </a:r>
            <a:r>
              <a:rPr lang="en-US" b="1" i="1" dirty="0">
                <a:latin typeface="Helvetica" pitchFamily="2" charset="0"/>
              </a:rPr>
              <a:t>M</a:t>
            </a:r>
            <a:r>
              <a:rPr lang="en-US" b="1" i="1" dirty="0">
                <a:effectLst/>
                <a:latin typeface="Helvetica" pitchFamily="2" charset="0"/>
              </a:rPr>
              <a:t>ain goal </a:t>
            </a:r>
          </a:p>
          <a:p>
            <a:endParaRPr lang="en-US" dirty="0">
              <a:effectLst/>
              <a:latin typeface="Helvetica" pitchFamily="2" charset="0"/>
            </a:endParaRPr>
          </a:p>
          <a:p>
            <a:endParaRPr lang="en-BE" dirty="0"/>
          </a:p>
        </p:txBody>
      </p:sp>
    </p:spTree>
    <p:extLst>
      <p:ext uri="{BB962C8B-B14F-4D97-AF65-F5344CB8AC3E}">
        <p14:creationId xmlns:p14="http://schemas.microsoft.com/office/powerpoint/2010/main" val="2076665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4B442-966D-E45E-D502-C5DE4A201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AB45BA-383D-77B4-48AA-CA51BB24D790}"/>
              </a:ext>
            </a:extLst>
          </p:cNvPr>
          <p:cNvSpPr>
            <a:spLocks noGrp="1"/>
          </p:cNvSpPr>
          <p:nvPr>
            <p:ph type="title"/>
          </p:nvPr>
        </p:nvSpPr>
        <p:spPr>
          <a:xfrm>
            <a:off x="407988" y="373593"/>
            <a:ext cx="5421275" cy="1065742"/>
          </a:xfrm>
        </p:spPr>
        <p:txBody>
          <a:bodyPr>
            <a:normAutofit fontScale="90000"/>
          </a:bodyPr>
          <a:lstStyle/>
          <a:p>
            <a:r>
              <a:rPr lang="en-US" dirty="0">
                <a:solidFill>
                  <a:srgbClr val="24275A"/>
                </a:solidFill>
              </a:rPr>
              <a:t>Summary of the benchmarking analysis</a:t>
            </a:r>
            <a:endParaRPr lang="en-GB" dirty="0">
              <a:solidFill>
                <a:srgbClr val="24275A"/>
              </a:solidFill>
            </a:endParaRPr>
          </a:p>
        </p:txBody>
      </p:sp>
      <p:grpSp>
        <p:nvGrpSpPr>
          <p:cNvPr id="3" name="Group 20">
            <a:extLst>
              <a:ext uri="{FF2B5EF4-FFF2-40B4-BE49-F238E27FC236}">
                <a16:creationId xmlns:a16="http://schemas.microsoft.com/office/drawing/2014/main" id="{A84B7E9C-7D72-38CC-261D-0FB6786F3B33}"/>
              </a:ext>
            </a:extLst>
          </p:cNvPr>
          <p:cNvGrpSpPr/>
          <p:nvPr/>
        </p:nvGrpSpPr>
        <p:grpSpPr>
          <a:xfrm rot="-10800000">
            <a:off x="6168008" y="303214"/>
            <a:ext cx="4762500" cy="1206500"/>
            <a:chOff x="0" y="0"/>
            <a:chExt cx="1881481" cy="476642"/>
          </a:xfrm>
        </p:grpSpPr>
        <p:sp>
          <p:nvSpPr>
            <p:cNvPr id="4" name="Freeform 21">
              <a:extLst>
                <a:ext uri="{FF2B5EF4-FFF2-40B4-BE49-F238E27FC236}">
                  <a16:creationId xmlns:a16="http://schemas.microsoft.com/office/drawing/2014/main" id="{E93701FF-8FDA-B1FB-F5B4-B5F53BF2AAD8}"/>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B5EBEF"/>
              </a:solidFill>
              <a:prstDash val="solid"/>
              <a:miter/>
            </a:ln>
          </p:spPr>
          <p:txBody>
            <a:bodyPr/>
            <a:lstStyle/>
            <a:p>
              <a:endParaRPr lang="en-GB" sz="1200" dirty="0"/>
            </a:p>
          </p:txBody>
        </p:sp>
        <p:sp>
          <p:nvSpPr>
            <p:cNvPr id="5" name="TextBox 22">
              <a:extLst>
                <a:ext uri="{FF2B5EF4-FFF2-40B4-BE49-F238E27FC236}">
                  <a16:creationId xmlns:a16="http://schemas.microsoft.com/office/drawing/2014/main" id="{7B61F2E5-9EF9-C015-B661-81DC1A1090F1}"/>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 name="Group 23">
            <a:extLst>
              <a:ext uri="{FF2B5EF4-FFF2-40B4-BE49-F238E27FC236}">
                <a16:creationId xmlns:a16="http://schemas.microsoft.com/office/drawing/2014/main" id="{46038652-2AAF-9794-E558-86217E3CCDDC}"/>
              </a:ext>
            </a:extLst>
          </p:cNvPr>
          <p:cNvGrpSpPr/>
          <p:nvPr/>
        </p:nvGrpSpPr>
        <p:grpSpPr>
          <a:xfrm rot="-10800000">
            <a:off x="5812395" y="555303"/>
            <a:ext cx="1070144" cy="706525"/>
            <a:chOff x="0" y="0"/>
            <a:chExt cx="823551" cy="543720"/>
          </a:xfrm>
        </p:grpSpPr>
        <p:sp>
          <p:nvSpPr>
            <p:cNvPr id="7" name="Freeform 24">
              <a:extLst>
                <a:ext uri="{FF2B5EF4-FFF2-40B4-BE49-F238E27FC236}">
                  <a16:creationId xmlns:a16="http://schemas.microsoft.com/office/drawing/2014/main" id="{0D76919F-EDBC-E52B-AD81-F951DBBDAA8B}"/>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0CC0DF"/>
            </a:solidFill>
          </p:spPr>
          <p:txBody>
            <a:bodyPr/>
            <a:lstStyle/>
            <a:p>
              <a:endParaRPr lang="en-GB" sz="1200"/>
            </a:p>
          </p:txBody>
        </p:sp>
        <p:sp>
          <p:nvSpPr>
            <p:cNvPr id="8" name="TextBox 25">
              <a:extLst>
                <a:ext uri="{FF2B5EF4-FFF2-40B4-BE49-F238E27FC236}">
                  <a16:creationId xmlns:a16="http://schemas.microsoft.com/office/drawing/2014/main" id="{6422E48B-159D-2442-F70B-5F4EFEEE4BE2}"/>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9" name="TextBox 26">
            <a:extLst>
              <a:ext uri="{FF2B5EF4-FFF2-40B4-BE49-F238E27FC236}">
                <a16:creationId xmlns:a16="http://schemas.microsoft.com/office/drawing/2014/main" id="{0525EE2C-38A1-082D-7DF6-6A9B8AE7936B}"/>
              </a:ext>
            </a:extLst>
          </p:cNvPr>
          <p:cNvSpPr txBox="1"/>
          <p:nvPr/>
        </p:nvSpPr>
        <p:spPr>
          <a:xfrm>
            <a:off x="6235377" y="623865"/>
            <a:ext cx="404447" cy="432747"/>
          </a:xfrm>
          <a:prstGeom prst="rect">
            <a:avLst/>
          </a:prstGeom>
        </p:spPr>
        <p:txBody>
          <a:bodyPr lIns="0" tIns="0" rIns="0" bIns="0" rtlCol="0" anchor="t">
            <a:spAutoFit/>
          </a:bodyPr>
          <a:lstStyle/>
          <a:p>
            <a:pPr marL="0" lvl="1">
              <a:lnSpc>
                <a:spcPts val="3686"/>
              </a:lnSpc>
              <a:spcBef>
                <a:spcPct val="0"/>
              </a:spcBef>
            </a:pPr>
            <a:r>
              <a:rPr lang="en-US" sz="2633" b="1" spc="110" dirty="0">
                <a:solidFill>
                  <a:srgbClr val="FFFFFF"/>
                </a:solidFill>
                <a:latin typeface="Helvetica World Bold"/>
                <a:ea typeface="Helvetica World Bold"/>
                <a:cs typeface="Helvetica World Bold"/>
                <a:sym typeface="Helvetica World Bold"/>
              </a:rPr>
              <a:t>3</a:t>
            </a:r>
          </a:p>
        </p:txBody>
      </p:sp>
      <p:sp>
        <p:nvSpPr>
          <p:cNvPr id="10" name="TextBox 27">
            <a:extLst>
              <a:ext uri="{FF2B5EF4-FFF2-40B4-BE49-F238E27FC236}">
                <a16:creationId xmlns:a16="http://schemas.microsoft.com/office/drawing/2014/main" id="{600D555B-7D1B-A449-96F3-9DFE52CC76D9}"/>
              </a:ext>
            </a:extLst>
          </p:cNvPr>
          <p:cNvSpPr txBox="1"/>
          <p:nvPr/>
        </p:nvSpPr>
        <p:spPr>
          <a:xfrm>
            <a:off x="6865901" y="440739"/>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Cryomodule design</a:t>
            </a:r>
          </a:p>
        </p:txBody>
      </p:sp>
      <p:sp>
        <p:nvSpPr>
          <p:cNvPr id="11" name="TextBox 28">
            <a:extLst>
              <a:ext uri="{FF2B5EF4-FFF2-40B4-BE49-F238E27FC236}">
                <a16:creationId xmlns:a16="http://schemas.microsoft.com/office/drawing/2014/main" id="{943E468C-697F-A185-A8BB-29C69CCEFEDB}"/>
              </a:ext>
            </a:extLst>
          </p:cNvPr>
          <p:cNvSpPr txBox="1"/>
          <p:nvPr/>
        </p:nvSpPr>
        <p:spPr>
          <a:xfrm>
            <a:off x="6865901" y="655793"/>
            <a:ext cx="3990225" cy="879984"/>
          </a:xfrm>
          <a:prstGeom prst="rect">
            <a:avLst/>
          </a:prstGeom>
        </p:spPr>
        <p:txBody>
          <a:bodyPr lIns="0" tIns="0" rIns="0" bIns="0" rtlCol="0" anchor="t">
            <a:spAutoFit/>
          </a:bodyPr>
          <a:lstStyle/>
          <a:p>
            <a:pPr>
              <a:lnSpc>
                <a:spcPts val="1399"/>
              </a:lnSpc>
            </a:pPr>
            <a:r>
              <a:rPr lang="en-US" sz="933" dirty="0">
                <a:solidFill>
                  <a:srgbClr val="1C1C1A"/>
                </a:solidFill>
                <a:latin typeface="Helvetica World"/>
                <a:ea typeface="Helvetica World"/>
                <a:cs typeface="Helvetica World"/>
                <a:sym typeface="Helvetica World"/>
              </a:rPr>
              <a:t>•Focus: characterize internal components, cavity string assemblies, power couplers, tuners, and magnetic shielding.</a:t>
            </a:r>
          </a:p>
          <a:p>
            <a:pPr>
              <a:lnSpc>
                <a:spcPts val="1399"/>
              </a:lnSpc>
            </a:pPr>
            <a:r>
              <a:rPr lang="en-US" sz="933" dirty="0">
                <a:solidFill>
                  <a:srgbClr val="1C1C1A"/>
                </a:solidFill>
                <a:latin typeface="Helvetica World"/>
                <a:ea typeface="Helvetica World"/>
                <a:cs typeface="Helvetica World"/>
                <a:sym typeface="Helvetica World"/>
              </a:rPr>
              <a:t>•Goal: Map the constraints, design choices and integration aspects regarding the cryomodule design and its assembly sequence</a:t>
            </a:r>
          </a:p>
          <a:p>
            <a:pPr>
              <a:lnSpc>
                <a:spcPts val="1399"/>
              </a:lnSpc>
            </a:pPr>
            <a:endParaRPr lang="en-US" sz="933" dirty="0">
              <a:solidFill>
                <a:srgbClr val="1C1C1A"/>
              </a:solidFill>
              <a:latin typeface="Helvetica World"/>
              <a:ea typeface="Helvetica World"/>
              <a:cs typeface="Helvetica World"/>
              <a:sym typeface="Helvetica World"/>
            </a:endParaRPr>
          </a:p>
        </p:txBody>
      </p:sp>
      <p:sp>
        <p:nvSpPr>
          <p:cNvPr id="12" name="TextBox 11">
            <a:extLst>
              <a:ext uri="{FF2B5EF4-FFF2-40B4-BE49-F238E27FC236}">
                <a16:creationId xmlns:a16="http://schemas.microsoft.com/office/drawing/2014/main" id="{09337900-2557-B306-127E-878CAC766842}"/>
              </a:ext>
            </a:extLst>
          </p:cNvPr>
          <p:cNvSpPr txBox="1"/>
          <p:nvPr/>
        </p:nvSpPr>
        <p:spPr>
          <a:xfrm>
            <a:off x="245589" y="1587364"/>
            <a:ext cx="11283767" cy="369332"/>
          </a:xfrm>
          <a:prstGeom prst="rect">
            <a:avLst/>
          </a:prstGeom>
          <a:noFill/>
        </p:spPr>
        <p:txBody>
          <a:bodyPr wrap="square">
            <a:spAutoFit/>
          </a:bodyPr>
          <a:lstStyle/>
          <a:p>
            <a:r>
              <a:rPr lang="en-GB" dirty="0">
                <a:solidFill>
                  <a:srgbClr val="24275A"/>
                </a:solidFill>
              </a:rPr>
              <a:t>While cavity technology is broadly similar (elliptical SRF cavities), integration philosophies differ</a:t>
            </a:r>
            <a:r>
              <a:rPr lang="en-GB" sz="1800" dirty="0">
                <a:solidFill>
                  <a:srgbClr val="24275A"/>
                </a:solidFill>
              </a:rPr>
              <a:t>:</a:t>
            </a:r>
          </a:p>
        </p:txBody>
      </p:sp>
      <p:sp>
        <p:nvSpPr>
          <p:cNvPr id="13" name="TextBox 12">
            <a:extLst>
              <a:ext uri="{FF2B5EF4-FFF2-40B4-BE49-F238E27FC236}">
                <a16:creationId xmlns:a16="http://schemas.microsoft.com/office/drawing/2014/main" id="{8FA3F550-719A-1608-3D6D-A66D54FF2E8E}"/>
              </a:ext>
            </a:extLst>
          </p:cNvPr>
          <p:cNvSpPr txBox="1"/>
          <p:nvPr/>
        </p:nvSpPr>
        <p:spPr>
          <a:xfrm>
            <a:off x="375296" y="2041280"/>
            <a:ext cx="5292588" cy="4484369"/>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b="1" dirty="0">
                <a:solidFill>
                  <a:srgbClr val="24275A"/>
                </a:solidFill>
              </a:rPr>
              <a:t>Variations in cavity supporting schemes</a:t>
            </a:r>
            <a:r>
              <a:rPr lang="en-GB" sz="1400" dirty="0">
                <a:solidFill>
                  <a:srgbClr val="24275A"/>
                </a:solidFill>
              </a:rPr>
              <a:t>, vacuum forces compensation, longitudinal references and alignment strategies have been identified.</a:t>
            </a:r>
          </a:p>
          <a:p>
            <a:pPr marL="285750" indent="-285750" algn="just">
              <a:lnSpc>
                <a:spcPct val="150000"/>
              </a:lnSpc>
              <a:buFont typeface="Arial" panose="020B0604020202020204" pitchFamily="34" charset="0"/>
              <a:buChar char="•"/>
            </a:pPr>
            <a:r>
              <a:rPr lang="en-GB" sz="1400" dirty="0">
                <a:solidFill>
                  <a:srgbClr val="24275A"/>
                </a:solidFill>
              </a:rPr>
              <a:t>Helium tank design influences mechanical stiffness and microphonics sensitivity.</a:t>
            </a:r>
          </a:p>
          <a:p>
            <a:pPr marL="285750" indent="-285750" algn="just">
              <a:lnSpc>
                <a:spcPct val="150000"/>
              </a:lnSpc>
              <a:buFont typeface="Arial" panose="020B0604020202020204" pitchFamily="34" charset="0"/>
              <a:buChar char="•"/>
            </a:pPr>
            <a:r>
              <a:rPr lang="en-GB" sz="1400" b="1" dirty="0">
                <a:solidFill>
                  <a:srgbClr val="24275A"/>
                </a:solidFill>
              </a:rPr>
              <a:t>Variations in Magnetic shielding implementation </a:t>
            </a:r>
            <a:r>
              <a:rPr lang="en-GB" sz="1400" dirty="0">
                <a:solidFill>
                  <a:srgbClr val="24275A"/>
                </a:solidFill>
              </a:rPr>
              <a:t>(cold vs warm, single vs multi-layer) with impact on achievable Q₀ </a:t>
            </a:r>
          </a:p>
          <a:p>
            <a:pPr marL="285750" indent="-285750" algn="just">
              <a:lnSpc>
                <a:spcPct val="150000"/>
              </a:lnSpc>
              <a:buFont typeface="Arial" panose="020B0604020202020204" pitchFamily="34" charset="0"/>
              <a:buChar char="•"/>
            </a:pPr>
            <a:r>
              <a:rPr lang="en-GB" sz="1400" dirty="0">
                <a:solidFill>
                  <a:srgbClr val="24275A"/>
                </a:solidFill>
              </a:rPr>
              <a:t>Some facilities reported </a:t>
            </a:r>
            <a:r>
              <a:rPr lang="en-GB" sz="1400" b="1" dirty="0">
                <a:solidFill>
                  <a:srgbClr val="24275A"/>
                </a:solidFill>
              </a:rPr>
              <a:t>design compromises </a:t>
            </a:r>
            <a:r>
              <a:rPr lang="en-GB" sz="1400" dirty="0">
                <a:solidFill>
                  <a:srgbClr val="24275A"/>
                </a:solidFill>
              </a:rPr>
              <a:t>made to facilitate assembly, reduce cost, or drivers related to schedule</a:t>
            </a:r>
          </a:p>
          <a:p>
            <a:pPr marL="285750" indent="-285750" algn="just">
              <a:lnSpc>
                <a:spcPct val="150000"/>
              </a:lnSpc>
              <a:buFont typeface="Arial" panose="020B0604020202020204" pitchFamily="34" charset="0"/>
              <a:buChar char="•"/>
            </a:pPr>
            <a:r>
              <a:rPr lang="en-GB" sz="1400" dirty="0">
                <a:solidFill>
                  <a:srgbClr val="24275A"/>
                </a:solidFill>
              </a:rPr>
              <a:t>The </a:t>
            </a:r>
            <a:r>
              <a:rPr lang="en-GB" sz="1400" b="1" dirty="0">
                <a:solidFill>
                  <a:srgbClr val="24275A"/>
                </a:solidFill>
              </a:rPr>
              <a:t>integration of a second thermal shield</a:t>
            </a:r>
            <a:r>
              <a:rPr lang="en-GB" sz="1400" dirty="0">
                <a:solidFill>
                  <a:srgbClr val="24275A"/>
                </a:solidFill>
              </a:rPr>
              <a:t>, when in presence of the 8-10K heat intercept, was evaluated but not always considered convenient </a:t>
            </a:r>
          </a:p>
          <a:p>
            <a:pPr marL="285750" indent="-285750" algn="just">
              <a:lnSpc>
                <a:spcPct val="150000"/>
              </a:lnSpc>
              <a:buFont typeface="Arial" panose="020B0604020202020204" pitchFamily="34" charset="0"/>
              <a:buChar char="•"/>
            </a:pPr>
            <a:r>
              <a:rPr lang="en-GB" sz="1400" dirty="0">
                <a:solidFill>
                  <a:srgbClr val="24275A"/>
                </a:solidFill>
              </a:rPr>
              <a:t> It appears now a </a:t>
            </a:r>
            <a:r>
              <a:rPr lang="en-GB" sz="1400" b="1" dirty="0">
                <a:solidFill>
                  <a:srgbClr val="24275A"/>
                </a:solidFill>
              </a:rPr>
              <a:t>standard to include access hatches </a:t>
            </a:r>
            <a:r>
              <a:rPr lang="en-GB" sz="1400" dirty="0">
                <a:solidFill>
                  <a:srgbClr val="24275A"/>
                </a:solidFill>
              </a:rPr>
              <a:t>in the cryomodule design.</a:t>
            </a:r>
          </a:p>
        </p:txBody>
      </p:sp>
      <p:graphicFrame>
        <p:nvGraphicFramePr>
          <p:cNvPr id="14" name="Table 13">
            <a:extLst>
              <a:ext uri="{FF2B5EF4-FFF2-40B4-BE49-F238E27FC236}">
                <a16:creationId xmlns:a16="http://schemas.microsoft.com/office/drawing/2014/main" id="{4B2EC112-3F0E-D929-8F55-DD2AA9EF7B9E}"/>
              </a:ext>
            </a:extLst>
          </p:cNvPr>
          <p:cNvGraphicFramePr>
            <a:graphicFrameLocks noGrp="1"/>
          </p:cNvGraphicFramePr>
          <p:nvPr/>
        </p:nvGraphicFramePr>
        <p:xfrm>
          <a:off x="5884757" y="2282033"/>
          <a:ext cx="6117590" cy="1341120"/>
        </p:xfrm>
        <a:graphic>
          <a:graphicData uri="http://schemas.openxmlformats.org/drawingml/2006/table">
            <a:tbl>
              <a:tblPr firstRow="1" firstCol="1" bandRow="1"/>
              <a:tblGrid>
                <a:gridCol w="179705">
                  <a:extLst>
                    <a:ext uri="{9D8B030D-6E8A-4147-A177-3AD203B41FA5}">
                      <a16:colId xmlns:a16="http://schemas.microsoft.com/office/drawing/2014/main" val="3703738304"/>
                    </a:ext>
                  </a:extLst>
                </a:gridCol>
                <a:gridCol w="179705">
                  <a:extLst>
                    <a:ext uri="{9D8B030D-6E8A-4147-A177-3AD203B41FA5}">
                      <a16:colId xmlns:a16="http://schemas.microsoft.com/office/drawing/2014/main" val="2601114929"/>
                    </a:ext>
                  </a:extLst>
                </a:gridCol>
                <a:gridCol w="5758180">
                  <a:extLst>
                    <a:ext uri="{9D8B030D-6E8A-4147-A177-3AD203B41FA5}">
                      <a16:colId xmlns:a16="http://schemas.microsoft.com/office/drawing/2014/main" val="2533046180"/>
                    </a:ext>
                  </a:extLst>
                </a:gridCol>
              </a:tblGrid>
              <a:tr h="144145">
                <a:tc>
                  <a:txBody>
                    <a:bodyPr/>
                    <a:lstStyle/>
                    <a:p>
                      <a:pPr marL="71755" marR="71755">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just">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by the Helium Gas Return Pipe (GRP), which acts as the main structural backbone and an Ivar rod that provides longitudinal anchoring. </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8163523"/>
                  </a:ext>
                </a:extLst>
              </a:tr>
              <a:tr h="144145">
                <a:tc>
                  <a:txBody>
                    <a:bodyPr/>
                    <a:lstStyle/>
                    <a:p>
                      <a:pPr marL="71755" marR="71755">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just">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and aligned with spaceframe at ambient temperature connected to the vacuum vessel. For the SNS cryomodule, a Nitronic rod is added for longitudinal anchoring. </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2234591"/>
                  </a:ext>
                </a:extLst>
              </a:tr>
              <a:tr h="144145">
                <a:tc>
                  <a:txBody>
                    <a:bodyPr/>
                    <a:lstStyle/>
                    <a:p>
                      <a:pPr marL="71755" marR="71755">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gridSpan="2">
                  <a:txBody>
                    <a:bodyPr/>
                    <a:lstStyle/>
                    <a:p>
                      <a:pPr>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by a frame anchored to the vacuum vessel through six tie rods. </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3168348522"/>
                  </a:ext>
                </a:extLst>
              </a:tr>
              <a:tr h="144145">
                <a:tc>
                  <a:txBody>
                    <a:bodyPr/>
                    <a:lstStyle/>
                    <a:p>
                      <a:pPr marL="71755" marR="71755">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gridSpan="2">
                  <a:txBody>
                    <a:bodyPr/>
                    <a:lstStyle/>
                    <a:p>
                      <a:pPr>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by two support posts (one fixed, one sliding) mounted on a strongback support at ambient temperature. </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742365968"/>
                  </a:ext>
                </a:extLst>
              </a:tr>
            </a:tbl>
          </a:graphicData>
        </a:graphic>
      </p:graphicFrame>
      <p:graphicFrame>
        <p:nvGraphicFramePr>
          <p:cNvPr id="16" name="Table 15">
            <a:extLst>
              <a:ext uri="{FF2B5EF4-FFF2-40B4-BE49-F238E27FC236}">
                <a16:creationId xmlns:a16="http://schemas.microsoft.com/office/drawing/2014/main" id="{807134D0-8CA7-2A78-61E5-C92A042177ED}"/>
              </a:ext>
            </a:extLst>
          </p:cNvPr>
          <p:cNvGraphicFramePr>
            <a:graphicFrameLocks noGrp="1"/>
          </p:cNvGraphicFramePr>
          <p:nvPr/>
        </p:nvGraphicFramePr>
        <p:xfrm>
          <a:off x="5844767" y="3905515"/>
          <a:ext cx="6117590" cy="1173480"/>
        </p:xfrm>
        <a:graphic>
          <a:graphicData uri="http://schemas.openxmlformats.org/drawingml/2006/table">
            <a:tbl>
              <a:tblPr firstRow="1" firstCol="1" bandRow="1"/>
              <a:tblGrid>
                <a:gridCol w="179705">
                  <a:extLst>
                    <a:ext uri="{9D8B030D-6E8A-4147-A177-3AD203B41FA5}">
                      <a16:colId xmlns:a16="http://schemas.microsoft.com/office/drawing/2014/main" val="3170640876"/>
                    </a:ext>
                  </a:extLst>
                </a:gridCol>
                <a:gridCol w="179705">
                  <a:extLst>
                    <a:ext uri="{9D8B030D-6E8A-4147-A177-3AD203B41FA5}">
                      <a16:colId xmlns:a16="http://schemas.microsoft.com/office/drawing/2014/main" val="4011408445"/>
                    </a:ext>
                  </a:extLst>
                </a:gridCol>
                <a:gridCol w="179705">
                  <a:extLst>
                    <a:ext uri="{9D8B030D-6E8A-4147-A177-3AD203B41FA5}">
                      <a16:colId xmlns:a16="http://schemas.microsoft.com/office/drawing/2014/main" val="3563376301"/>
                    </a:ext>
                  </a:extLst>
                </a:gridCol>
                <a:gridCol w="179705">
                  <a:extLst>
                    <a:ext uri="{9D8B030D-6E8A-4147-A177-3AD203B41FA5}">
                      <a16:colId xmlns:a16="http://schemas.microsoft.com/office/drawing/2014/main" val="2881819107"/>
                    </a:ext>
                  </a:extLst>
                </a:gridCol>
                <a:gridCol w="179705">
                  <a:extLst>
                    <a:ext uri="{9D8B030D-6E8A-4147-A177-3AD203B41FA5}">
                      <a16:colId xmlns:a16="http://schemas.microsoft.com/office/drawing/2014/main" val="3795443053"/>
                    </a:ext>
                  </a:extLst>
                </a:gridCol>
                <a:gridCol w="5219065">
                  <a:extLst>
                    <a:ext uri="{9D8B030D-6E8A-4147-A177-3AD203B41FA5}">
                      <a16:colId xmlns:a16="http://schemas.microsoft.com/office/drawing/2014/main" val="1593009617"/>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The introduction of a cold magnetic shield outside the helium tank is a common practice for all the facilities using Niobium cavities. LCLS-II cavities have two layers of cold magnetic shielding.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0862346"/>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gridSpan="4">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 and PIP-II cryomodules have also a warm global magnetic shield.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8782896"/>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gridSpan="4">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 and PIP-II cavities rely as well on fast cooldown across the Nb transition temperature to sweep out the trapped magnetic flux and reach the required Q</a:t>
                      </a:r>
                      <a:r>
                        <a:rPr lang="en-GB" sz="1100" baseline="-250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0</a:t>
                      </a: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57262913"/>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gridSpan="5">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 cavities in copper with Nb coating are not sensitive to magnetic field.</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45525937"/>
                  </a:ext>
                </a:extLst>
              </a:tr>
            </a:tbl>
          </a:graphicData>
        </a:graphic>
      </p:graphicFrame>
      <p:graphicFrame>
        <p:nvGraphicFramePr>
          <p:cNvPr id="18" name="Table 17">
            <a:extLst>
              <a:ext uri="{FF2B5EF4-FFF2-40B4-BE49-F238E27FC236}">
                <a16:creationId xmlns:a16="http://schemas.microsoft.com/office/drawing/2014/main" id="{238C6FAD-D142-E1B0-AC71-463B4D72E282}"/>
              </a:ext>
            </a:extLst>
          </p:cNvPr>
          <p:cNvGraphicFramePr>
            <a:graphicFrameLocks noGrp="1"/>
          </p:cNvGraphicFramePr>
          <p:nvPr/>
        </p:nvGraphicFramePr>
        <p:xfrm>
          <a:off x="5844767" y="5548947"/>
          <a:ext cx="6117590" cy="1005840"/>
        </p:xfrm>
        <a:graphic>
          <a:graphicData uri="http://schemas.openxmlformats.org/drawingml/2006/table">
            <a:tbl>
              <a:tblPr firstRow="1" firstCol="1" bandRow="1"/>
              <a:tblGrid>
                <a:gridCol w="179705">
                  <a:extLst>
                    <a:ext uri="{9D8B030D-6E8A-4147-A177-3AD203B41FA5}">
                      <a16:colId xmlns:a16="http://schemas.microsoft.com/office/drawing/2014/main" val="3434206047"/>
                    </a:ext>
                  </a:extLst>
                </a:gridCol>
                <a:gridCol w="179705">
                  <a:extLst>
                    <a:ext uri="{9D8B030D-6E8A-4147-A177-3AD203B41FA5}">
                      <a16:colId xmlns:a16="http://schemas.microsoft.com/office/drawing/2014/main" val="3236451356"/>
                    </a:ext>
                  </a:extLst>
                </a:gridCol>
                <a:gridCol w="5758180">
                  <a:extLst>
                    <a:ext uri="{9D8B030D-6E8A-4147-A177-3AD203B41FA5}">
                      <a16:colId xmlns:a16="http://schemas.microsoft.com/office/drawing/2014/main" val="2153716401"/>
                    </a:ext>
                  </a:extLst>
                </a:gridCol>
              </a:tblGrid>
              <a:tr h="144145">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For LCLS-II and PIP-II, given the availability of a low temperature heat intercept, it was evaluated the possibility of having a second thermal shield. Although, the effective reduction of the heat load to the 2K was not considered sufficient to justify the cost, complexity and space occupation of a second shield.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266435"/>
                  </a:ext>
                </a:extLst>
              </a:tr>
              <a:tr h="144145">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gridSpan="2">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In the XFEL cryomodule instead, there are two thermal shields, resulting in very minimal heat loads to the cavity bath.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4140618437"/>
                  </a:ext>
                </a:extLst>
              </a:tr>
            </a:tbl>
          </a:graphicData>
        </a:graphic>
      </p:graphicFrame>
      <p:graphicFrame>
        <p:nvGraphicFramePr>
          <p:cNvPr id="19" name="Table 18">
            <a:extLst>
              <a:ext uri="{FF2B5EF4-FFF2-40B4-BE49-F238E27FC236}">
                <a16:creationId xmlns:a16="http://schemas.microsoft.com/office/drawing/2014/main" id="{F506FFD9-C615-64BD-9A36-1617272C6B52}"/>
              </a:ext>
            </a:extLst>
          </p:cNvPr>
          <p:cNvGraphicFramePr>
            <a:graphicFrameLocks noGrp="1"/>
          </p:cNvGraphicFramePr>
          <p:nvPr/>
        </p:nvGraphicFramePr>
        <p:xfrm>
          <a:off x="5883116" y="2041280"/>
          <a:ext cx="6117589" cy="180437"/>
        </p:xfrm>
        <a:graphic>
          <a:graphicData uri="http://schemas.openxmlformats.org/drawingml/2006/table">
            <a:tbl>
              <a:tblPr firstRow="1" firstCol="1" bandRow="1"/>
              <a:tblGrid>
                <a:gridCol w="1259859">
                  <a:extLst>
                    <a:ext uri="{9D8B030D-6E8A-4147-A177-3AD203B41FA5}">
                      <a16:colId xmlns:a16="http://schemas.microsoft.com/office/drawing/2014/main" val="3418674329"/>
                    </a:ext>
                  </a:extLst>
                </a:gridCol>
                <a:gridCol w="972054">
                  <a:extLst>
                    <a:ext uri="{9D8B030D-6E8A-4147-A177-3AD203B41FA5}">
                      <a16:colId xmlns:a16="http://schemas.microsoft.com/office/drawing/2014/main" val="2478930023"/>
                    </a:ext>
                  </a:extLst>
                </a:gridCol>
                <a:gridCol w="971419">
                  <a:extLst>
                    <a:ext uri="{9D8B030D-6E8A-4147-A177-3AD203B41FA5}">
                      <a16:colId xmlns:a16="http://schemas.microsoft.com/office/drawing/2014/main" val="3928817055"/>
                    </a:ext>
                  </a:extLst>
                </a:gridCol>
                <a:gridCol w="971419">
                  <a:extLst>
                    <a:ext uri="{9D8B030D-6E8A-4147-A177-3AD203B41FA5}">
                      <a16:colId xmlns:a16="http://schemas.microsoft.com/office/drawing/2014/main" val="985573281"/>
                    </a:ext>
                  </a:extLst>
                </a:gridCol>
                <a:gridCol w="971419">
                  <a:extLst>
                    <a:ext uri="{9D8B030D-6E8A-4147-A177-3AD203B41FA5}">
                      <a16:colId xmlns:a16="http://schemas.microsoft.com/office/drawing/2014/main" val="3786775666"/>
                    </a:ext>
                  </a:extLst>
                </a:gridCol>
                <a:gridCol w="971419">
                  <a:extLst>
                    <a:ext uri="{9D8B030D-6E8A-4147-A177-3AD203B41FA5}">
                      <a16:colId xmlns:a16="http://schemas.microsoft.com/office/drawing/2014/main" val="4226772441"/>
                    </a:ext>
                  </a:extLst>
                </a:gridCol>
              </a:tblGrid>
              <a:tr h="180437">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ctr">
                        <a:spcAft>
                          <a:spcPts val="600"/>
                        </a:spcAft>
                        <a:buNone/>
                      </a:pPr>
                      <a:r>
                        <a:rPr lang="en-GB" sz="1100" i="1"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PIP-II</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354550984"/>
                  </a:ext>
                </a:extLst>
              </a:tr>
            </a:tbl>
          </a:graphicData>
        </a:graphic>
      </p:graphicFrame>
      <p:sp>
        <p:nvSpPr>
          <p:cNvPr id="15" name="Date Placeholder 14">
            <a:extLst>
              <a:ext uri="{FF2B5EF4-FFF2-40B4-BE49-F238E27FC236}">
                <a16:creationId xmlns:a16="http://schemas.microsoft.com/office/drawing/2014/main" id="{1E86B152-E075-9350-474A-E887ADC4C39E}"/>
              </a:ext>
            </a:extLst>
          </p:cNvPr>
          <p:cNvSpPr>
            <a:spLocks noGrp="1"/>
          </p:cNvSpPr>
          <p:nvPr>
            <p:ph type="dt" sz="half" idx="10"/>
          </p:nvPr>
        </p:nvSpPr>
        <p:spPr/>
        <p:txBody>
          <a:bodyPr/>
          <a:lstStyle/>
          <a:p>
            <a:fld id="{94E8F428-E3CB-AD46-B843-418F4A88BA42}" type="datetime1">
              <a:rPr lang="sv-SE" smtClean="0"/>
              <a:t>2026-05-29</a:t>
            </a:fld>
            <a:endParaRPr lang="en-US" dirty="0"/>
          </a:p>
        </p:txBody>
      </p:sp>
      <p:sp>
        <p:nvSpPr>
          <p:cNvPr id="17" name="Footer Placeholder 16">
            <a:extLst>
              <a:ext uri="{FF2B5EF4-FFF2-40B4-BE49-F238E27FC236}">
                <a16:creationId xmlns:a16="http://schemas.microsoft.com/office/drawing/2014/main" id="{F8DE60A5-8DA6-8252-FBAB-B00FE58483D7}"/>
              </a:ext>
            </a:extLst>
          </p:cNvPr>
          <p:cNvSpPr>
            <a:spLocks noGrp="1"/>
          </p:cNvSpPr>
          <p:nvPr>
            <p:ph type="ftr" sz="quarter" idx="12"/>
          </p:nvPr>
        </p:nvSpPr>
        <p:spPr/>
        <p:txBody>
          <a:bodyPr/>
          <a:lstStyle/>
          <a:p>
            <a:r>
              <a:rPr lang="en-GB"/>
              <a:t>Nuno Elias - iSAS WP5 RP1 review - Jun/2026</a:t>
            </a:r>
            <a:endParaRPr lang="en-US" dirty="0"/>
          </a:p>
        </p:txBody>
      </p:sp>
      <p:sp>
        <p:nvSpPr>
          <p:cNvPr id="20" name="Slide Number Placeholder 19">
            <a:extLst>
              <a:ext uri="{FF2B5EF4-FFF2-40B4-BE49-F238E27FC236}">
                <a16:creationId xmlns:a16="http://schemas.microsoft.com/office/drawing/2014/main" id="{38881DE2-F524-A522-85EE-49425F1BF70D}"/>
              </a:ext>
            </a:extLst>
          </p:cNvPr>
          <p:cNvSpPr>
            <a:spLocks noGrp="1"/>
          </p:cNvSpPr>
          <p:nvPr>
            <p:ph type="sldNum" sz="quarter" idx="11"/>
          </p:nvPr>
        </p:nvSpPr>
        <p:spPr/>
        <p:txBody>
          <a:bodyPr/>
          <a:lstStyle/>
          <a:p>
            <a:fld id="{36B5EA5A-BC32-A742-B11B-8E7414D5B535}" type="slidenum">
              <a:rPr lang="en-US" smtClean="0"/>
              <a:pPr/>
              <a:t>20</a:t>
            </a:fld>
            <a:endParaRPr lang="en-US" dirty="0"/>
          </a:p>
        </p:txBody>
      </p:sp>
    </p:spTree>
    <p:extLst>
      <p:ext uri="{BB962C8B-B14F-4D97-AF65-F5344CB8AC3E}">
        <p14:creationId xmlns:p14="http://schemas.microsoft.com/office/powerpoint/2010/main" val="4263011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6C8C6-A6B0-D963-7BBE-077C4A450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3F3C3B-5C0C-A1C1-CF76-85D245F4C21F}"/>
              </a:ext>
            </a:extLst>
          </p:cNvPr>
          <p:cNvSpPr>
            <a:spLocks noGrp="1"/>
          </p:cNvSpPr>
          <p:nvPr>
            <p:ph type="title"/>
          </p:nvPr>
        </p:nvSpPr>
        <p:spPr>
          <a:xfrm>
            <a:off x="407988" y="373593"/>
            <a:ext cx="5473309" cy="1065742"/>
          </a:xfrm>
        </p:spPr>
        <p:txBody>
          <a:bodyPr>
            <a:normAutofit fontScale="90000"/>
          </a:bodyPr>
          <a:lstStyle/>
          <a:p>
            <a:r>
              <a:rPr lang="en-US" dirty="0">
                <a:solidFill>
                  <a:srgbClr val="24275A"/>
                </a:solidFill>
              </a:rPr>
              <a:t>Summary of the benchmarking analysis</a:t>
            </a:r>
            <a:endParaRPr lang="en-GB" dirty="0">
              <a:solidFill>
                <a:srgbClr val="24275A"/>
              </a:solidFill>
            </a:endParaRPr>
          </a:p>
        </p:txBody>
      </p:sp>
      <p:grpSp>
        <p:nvGrpSpPr>
          <p:cNvPr id="12" name="Group 29">
            <a:extLst>
              <a:ext uri="{FF2B5EF4-FFF2-40B4-BE49-F238E27FC236}">
                <a16:creationId xmlns:a16="http://schemas.microsoft.com/office/drawing/2014/main" id="{97F8C83A-F573-F2BC-8EAD-245CFCAB2648}"/>
              </a:ext>
            </a:extLst>
          </p:cNvPr>
          <p:cNvGrpSpPr/>
          <p:nvPr/>
        </p:nvGrpSpPr>
        <p:grpSpPr>
          <a:xfrm rot="-10800000">
            <a:off x="6113778" y="313072"/>
            <a:ext cx="4762500" cy="1206500"/>
            <a:chOff x="0" y="0"/>
            <a:chExt cx="1881481" cy="476642"/>
          </a:xfrm>
        </p:grpSpPr>
        <p:sp>
          <p:nvSpPr>
            <p:cNvPr id="13" name="Freeform 30">
              <a:extLst>
                <a:ext uri="{FF2B5EF4-FFF2-40B4-BE49-F238E27FC236}">
                  <a16:creationId xmlns:a16="http://schemas.microsoft.com/office/drawing/2014/main" id="{A68FD6A7-6AEE-2B35-94BC-B82E05A68592}"/>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7A97E2"/>
              </a:solidFill>
              <a:prstDash val="solid"/>
              <a:miter/>
            </a:ln>
          </p:spPr>
          <p:txBody>
            <a:bodyPr/>
            <a:lstStyle/>
            <a:p>
              <a:endParaRPr lang="en-GB" sz="1200"/>
            </a:p>
          </p:txBody>
        </p:sp>
        <p:sp>
          <p:nvSpPr>
            <p:cNvPr id="14" name="TextBox 31">
              <a:extLst>
                <a:ext uri="{FF2B5EF4-FFF2-40B4-BE49-F238E27FC236}">
                  <a16:creationId xmlns:a16="http://schemas.microsoft.com/office/drawing/2014/main" id="{A56F778B-709E-A350-721A-F409DA755DDB}"/>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15" name="Group 32">
            <a:extLst>
              <a:ext uri="{FF2B5EF4-FFF2-40B4-BE49-F238E27FC236}">
                <a16:creationId xmlns:a16="http://schemas.microsoft.com/office/drawing/2014/main" id="{A81B0E55-3DB0-2FDB-8EBE-FB9F147A507F}"/>
              </a:ext>
            </a:extLst>
          </p:cNvPr>
          <p:cNvGrpSpPr/>
          <p:nvPr/>
        </p:nvGrpSpPr>
        <p:grpSpPr>
          <a:xfrm rot="-10800000">
            <a:off x="5823837" y="553765"/>
            <a:ext cx="1070144" cy="706525"/>
            <a:chOff x="0" y="0"/>
            <a:chExt cx="823551" cy="543720"/>
          </a:xfrm>
        </p:grpSpPr>
        <p:sp>
          <p:nvSpPr>
            <p:cNvPr id="16" name="Freeform 33">
              <a:extLst>
                <a:ext uri="{FF2B5EF4-FFF2-40B4-BE49-F238E27FC236}">
                  <a16:creationId xmlns:a16="http://schemas.microsoft.com/office/drawing/2014/main" id="{8A980A57-C112-46FB-5E4D-F4812CF94F47}"/>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4366AE"/>
            </a:solidFill>
          </p:spPr>
          <p:txBody>
            <a:bodyPr/>
            <a:lstStyle/>
            <a:p>
              <a:endParaRPr lang="en-GB" sz="1200"/>
            </a:p>
          </p:txBody>
        </p:sp>
        <p:sp>
          <p:nvSpPr>
            <p:cNvPr id="17" name="TextBox 34">
              <a:extLst>
                <a:ext uri="{FF2B5EF4-FFF2-40B4-BE49-F238E27FC236}">
                  <a16:creationId xmlns:a16="http://schemas.microsoft.com/office/drawing/2014/main" id="{6AE9C1EF-328F-C3C9-5C6E-A0FEDBB0E2CA}"/>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18" name="TextBox 35">
            <a:extLst>
              <a:ext uri="{FF2B5EF4-FFF2-40B4-BE49-F238E27FC236}">
                <a16:creationId xmlns:a16="http://schemas.microsoft.com/office/drawing/2014/main" id="{02F414A6-CEAC-FF32-51E7-465356E322F1}"/>
              </a:ext>
            </a:extLst>
          </p:cNvPr>
          <p:cNvSpPr txBox="1"/>
          <p:nvPr/>
        </p:nvSpPr>
        <p:spPr>
          <a:xfrm>
            <a:off x="6200378" y="619589"/>
            <a:ext cx="427123"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4</a:t>
            </a:r>
          </a:p>
        </p:txBody>
      </p:sp>
      <p:sp>
        <p:nvSpPr>
          <p:cNvPr id="19" name="TextBox 36">
            <a:extLst>
              <a:ext uri="{FF2B5EF4-FFF2-40B4-BE49-F238E27FC236}">
                <a16:creationId xmlns:a16="http://schemas.microsoft.com/office/drawing/2014/main" id="{9CAA0A82-91ED-C46A-62C7-97F4019EB3C4}"/>
              </a:ext>
            </a:extLst>
          </p:cNvPr>
          <p:cNvSpPr txBox="1"/>
          <p:nvPr/>
        </p:nvSpPr>
        <p:spPr>
          <a:xfrm>
            <a:off x="6893981" y="453443"/>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Commissioning insights</a:t>
            </a:r>
          </a:p>
        </p:txBody>
      </p:sp>
      <p:sp>
        <p:nvSpPr>
          <p:cNvPr id="20" name="TextBox 37">
            <a:extLst>
              <a:ext uri="{FF2B5EF4-FFF2-40B4-BE49-F238E27FC236}">
                <a16:creationId xmlns:a16="http://schemas.microsoft.com/office/drawing/2014/main" id="{B0DD6E6E-E4EA-5E96-8AF3-7EF15953333E}"/>
              </a:ext>
            </a:extLst>
          </p:cNvPr>
          <p:cNvSpPr txBox="1"/>
          <p:nvPr/>
        </p:nvSpPr>
        <p:spPr>
          <a:xfrm>
            <a:off x="6947056" y="668496"/>
            <a:ext cx="3891155"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Knowledge gained during the assembly, testing, and initial installation phases.</a:t>
            </a:r>
          </a:p>
          <a:p>
            <a:pPr>
              <a:lnSpc>
                <a:spcPts val="1399"/>
              </a:lnSpc>
            </a:pPr>
            <a:r>
              <a:rPr lang="en-US" sz="933">
                <a:solidFill>
                  <a:srgbClr val="1C1C1A"/>
                </a:solidFill>
                <a:latin typeface="Helvetica World"/>
                <a:ea typeface="Helvetica World"/>
                <a:cs typeface="Helvetica World"/>
                <a:sym typeface="Helvetica World"/>
              </a:rPr>
              <a:t>•Goal: Document technical difficulties in the commissioning phase, providing useful feedback for future sustainable designs.</a:t>
            </a:r>
          </a:p>
          <a:p>
            <a:pPr>
              <a:lnSpc>
                <a:spcPts val="1399"/>
              </a:lnSpc>
            </a:pPr>
            <a:endParaRPr lang="en-US" sz="933">
              <a:solidFill>
                <a:srgbClr val="1C1C1A"/>
              </a:solidFill>
              <a:latin typeface="Helvetica World"/>
              <a:ea typeface="Helvetica World"/>
              <a:cs typeface="Helvetica World"/>
              <a:sym typeface="Helvetica World"/>
            </a:endParaRPr>
          </a:p>
        </p:txBody>
      </p:sp>
      <p:sp>
        <p:nvSpPr>
          <p:cNvPr id="3" name="TextBox 2">
            <a:extLst>
              <a:ext uri="{FF2B5EF4-FFF2-40B4-BE49-F238E27FC236}">
                <a16:creationId xmlns:a16="http://schemas.microsoft.com/office/drawing/2014/main" id="{15E74B19-8046-7E5F-B7B7-6B0A9B6E37B5}"/>
              </a:ext>
            </a:extLst>
          </p:cNvPr>
          <p:cNvSpPr txBox="1"/>
          <p:nvPr/>
        </p:nvSpPr>
        <p:spPr>
          <a:xfrm>
            <a:off x="407988" y="2402094"/>
            <a:ext cx="10468290" cy="2909001"/>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600" dirty="0">
                <a:solidFill>
                  <a:srgbClr val="24275A"/>
                </a:solidFill>
              </a:rPr>
              <a:t>A primary goal across facilities is to minimize </a:t>
            </a:r>
            <a:r>
              <a:rPr lang="en-GB" sz="1600" b="1" dirty="0">
                <a:solidFill>
                  <a:srgbClr val="24275A"/>
                </a:solidFill>
              </a:rPr>
              <a:t>discrepancies between "as-designed" and "as-tested/operated"</a:t>
            </a:r>
            <a:r>
              <a:rPr lang="en-GB" sz="1600" dirty="0">
                <a:solidFill>
                  <a:srgbClr val="24275A"/>
                </a:solidFill>
              </a:rPr>
              <a:t> performance, specifically addressing issues like cryoplant limitations and unexpected heat load differences</a:t>
            </a:r>
          </a:p>
          <a:p>
            <a:pPr marL="285750" indent="-285750" algn="just">
              <a:lnSpc>
                <a:spcPct val="150000"/>
              </a:lnSpc>
              <a:buFont typeface="Arial" panose="020B0604020202020204" pitchFamily="34" charset="0"/>
              <a:buChar char="•"/>
            </a:pPr>
            <a:r>
              <a:rPr lang="en-GB" sz="1600" dirty="0">
                <a:solidFill>
                  <a:srgbClr val="24275A"/>
                </a:solidFill>
              </a:rPr>
              <a:t>Success depends on maximizing preparation before tunnel installation, maintaining strong in-house expertise, accurate planning that allows smooth sequence and sufficient flexibility</a:t>
            </a:r>
          </a:p>
          <a:p>
            <a:pPr marL="285750" indent="-285750" algn="just">
              <a:lnSpc>
                <a:spcPct val="150000"/>
              </a:lnSpc>
              <a:buFont typeface="Arial" panose="020B0604020202020204" pitchFamily="34" charset="0"/>
              <a:buChar char="•"/>
            </a:pPr>
            <a:r>
              <a:rPr lang="en-GB" sz="1600" dirty="0">
                <a:solidFill>
                  <a:srgbClr val="24275A"/>
                </a:solidFill>
              </a:rPr>
              <a:t>It is strongly recommended to </a:t>
            </a:r>
            <a:r>
              <a:rPr lang="en-GB" sz="1600" b="1" dirty="0">
                <a:solidFill>
                  <a:srgbClr val="24275A"/>
                </a:solidFill>
              </a:rPr>
              <a:t>develop the design of cryomodules and their associated services together</a:t>
            </a:r>
            <a:r>
              <a:rPr lang="en-GB" sz="1600" dirty="0">
                <a:solidFill>
                  <a:srgbClr val="24275A"/>
                </a:solidFill>
              </a:rPr>
              <a:t>, to ensure system compatibility and avoid late-stage conflicts</a:t>
            </a:r>
          </a:p>
          <a:p>
            <a:pPr marL="285750" indent="-285750" algn="just">
              <a:lnSpc>
                <a:spcPct val="150000"/>
              </a:lnSpc>
              <a:buFont typeface="Arial" panose="020B0604020202020204" pitchFamily="34" charset="0"/>
              <a:buChar char="•"/>
            </a:pPr>
            <a:r>
              <a:rPr lang="en-GB" sz="1600" dirty="0">
                <a:solidFill>
                  <a:srgbClr val="24275A"/>
                </a:solidFill>
              </a:rPr>
              <a:t>Focusing on continuous </a:t>
            </a:r>
            <a:r>
              <a:rPr lang="en-GB" sz="1600" b="1" dirty="0">
                <a:solidFill>
                  <a:srgbClr val="24275A"/>
                </a:solidFill>
              </a:rPr>
              <a:t>quality controls </a:t>
            </a:r>
            <a:r>
              <a:rPr lang="en-GB" sz="1600" dirty="0">
                <a:solidFill>
                  <a:srgbClr val="24275A"/>
                </a:solidFill>
              </a:rPr>
              <a:t>and accurate interface matching is essential to reduce rework</a:t>
            </a:r>
          </a:p>
        </p:txBody>
      </p:sp>
      <p:sp>
        <p:nvSpPr>
          <p:cNvPr id="5" name="TextBox 4">
            <a:extLst>
              <a:ext uri="{FF2B5EF4-FFF2-40B4-BE49-F238E27FC236}">
                <a16:creationId xmlns:a16="http://schemas.microsoft.com/office/drawing/2014/main" id="{125E1707-80BD-BE34-A9DD-44C64A97DEC4}"/>
              </a:ext>
            </a:extLst>
          </p:cNvPr>
          <p:cNvSpPr txBox="1"/>
          <p:nvPr/>
        </p:nvSpPr>
        <p:spPr>
          <a:xfrm>
            <a:off x="245589" y="1587364"/>
            <a:ext cx="11283767" cy="369332"/>
          </a:xfrm>
          <a:prstGeom prst="rect">
            <a:avLst/>
          </a:prstGeom>
          <a:noFill/>
        </p:spPr>
        <p:txBody>
          <a:bodyPr wrap="square">
            <a:spAutoFit/>
          </a:bodyPr>
          <a:lstStyle/>
          <a:p>
            <a:r>
              <a:rPr lang="en-GB" dirty="0">
                <a:solidFill>
                  <a:srgbClr val="24275A"/>
                </a:solidFill>
              </a:rPr>
              <a:t>Several key elements emerged during the discussion on commissioning experience and lessons learned</a:t>
            </a:r>
            <a:r>
              <a:rPr lang="en-GB" sz="1800" dirty="0">
                <a:solidFill>
                  <a:srgbClr val="24275A"/>
                </a:solidFill>
              </a:rPr>
              <a:t>:</a:t>
            </a:r>
          </a:p>
        </p:txBody>
      </p:sp>
      <p:sp>
        <p:nvSpPr>
          <p:cNvPr id="4" name="Date Placeholder 3">
            <a:extLst>
              <a:ext uri="{FF2B5EF4-FFF2-40B4-BE49-F238E27FC236}">
                <a16:creationId xmlns:a16="http://schemas.microsoft.com/office/drawing/2014/main" id="{757F7B5B-4617-59B6-C98F-0AAC7A7A0509}"/>
              </a:ext>
            </a:extLst>
          </p:cNvPr>
          <p:cNvSpPr>
            <a:spLocks noGrp="1"/>
          </p:cNvSpPr>
          <p:nvPr>
            <p:ph type="dt" sz="half" idx="10"/>
          </p:nvPr>
        </p:nvSpPr>
        <p:spPr/>
        <p:txBody>
          <a:bodyPr/>
          <a:lstStyle/>
          <a:p>
            <a:fld id="{01A5F82E-CE3C-344F-84C7-CE26C976CD7E}" type="datetime1">
              <a:rPr lang="sv-SE" smtClean="0"/>
              <a:t>2026-05-29</a:t>
            </a:fld>
            <a:endParaRPr lang="en-US" dirty="0"/>
          </a:p>
        </p:txBody>
      </p:sp>
      <p:sp>
        <p:nvSpPr>
          <p:cNvPr id="6" name="Footer Placeholder 5">
            <a:extLst>
              <a:ext uri="{FF2B5EF4-FFF2-40B4-BE49-F238E27FC236}">
                <a16:creationId xmlns:a16="http://schemas.microsoft.com/office/drawing/2014/main" id="{36A1F267-B8CD-D568-516B-4AFDC759DD54}"/>
              </a:ext>
            </a:extLst>
          </p:cNvPr>
          <p:cNvSpPr>
            <a:spLocks noGrp="1"/>
          </p:cNvSpPr>
          <p:nvPr>
            <p:ph type="ftr" sz="quarter" idx="12"/>
          </p:nvPr>
        </p:nvSpPr>
        <p:spPr/>
        <p:txBody>
          <a:bodyPr/>
          <a:lstStyle/>
          <a:p>
            <a:r>
              <a:rPr lang="en-GB"/>
              <a:t>Nuno Elias - iSAS WP5 RP1 review - Jun/2026</a:t>
            </a:r>
            <a:endParaRPr lang="en-US" dirty="0"/>
          </a:p>
        </p:txBody>
      </p:sp>
      <p:sp>
        <p:nvSpPr>
          <p:cNvPr id="7" name="Slide Number Placeholder 6">
            <a:extLst>
              <a:ext uri="{FF2B5EF4-FFF2-40B4-BE49-F238E27FC236}">
                <a16:creationId xmlns:a16="http://schemas.microsoft.com/office/drawing/2014/main" id="{B68B40E2-F0C9-35F2-2D9A-7473CB2105F4}"/>
              </a:ext>
            </a:extLst>
          </p:cNvPr>
          <p:cNvSpPr>
            <a:spLocks noGrp="1"/>
          </p:cNvSpPr>
          <p:nvPr>
            <p:ph type="sldNum" sz="quarter" idx="11"/>
          </p:nvPr>
        </p:nvSpPr>
        <p:spPr/>
        <p:txBody>
          <a:bodyPr/>
          <a:lstStyle/>
          <a:p>
            <a:fld id="{36B5EA5A-BC32-A742-B11B-8E7414D5B535}" type="slidenum">
              <a:rPr lang="en-US" smtClean="0"/>
              <a:pPr/>
              <a:t>21</a:t>
            </a:fld>
            <a:endParaRPr lang="en-US" dirty="0"/>
          </a:p>
        </p:txBody>
      </p:sp>
    </p:spTree>
    <p:extLst>
      <p:ext uri="{BB962C8B-B14F-4D97-AF65-F5344CB8AC3E}">
        <p14:creationId xmlns:p14="http://schemas.microsoft.com/office/powerpoint/2010/main" val="3610753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B0153-EABA-3DBB-CC86-CA3B6A0729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250CA-793C-A640-64A3-2C9EA874FBC0}"/>
              </a:ext>
            </a:extLst>
          </p:cNvPr>
          <p:cNvSpPr>
            <a:spLocks noGrp="1"/>
          </p:cNvSpPr>
          <p:nvPr>
            <p:ph type="title"/>
          </p:nvPr>
        </p:nvSpPr>
        <p:spPr>
          <a:xfrm>
            <a:off x="407989" y="373593"/>
            <a:ext cx="5757174" cy="1065742"/>
          </a:xfrm>
        </p:spPr>
        <p:txBody>
          <a:bodyPr>
            <a:normAutofit fontScale="90000"/>
          </a:bodyPr>
          <a:lstStyle/>
          <a:p>
            <a:r>
              <a:rPr lang="en-US" dirty="0">
                <a:solidFill>
                  <a:srgbClr val="24275A"/>
                </a:solidFill>
              </a:rPr>
              <a:t>Summary of the benchmarking analysis</a:t>
            </a:r>
            <a:endParaRPr lang="en-GB" dirty="0">
              <a:solidFill>
                <a:srgbClr val="24275A"/>
              </a:solidFill>
            </a:endParaRPr>
          </a:p>
        </p:txBody>
      </p:sp>
      <p:grpSp>
        <p:nvGrpSpPr>
          <p:cNvPr id="3" name="Group 57">
            <a:extLst>
              <a:ext uri="{FF2B5EF4-FFF2-40B4-BE49-F238E27FC236}">
                <a16:creationId xmlns:a16="http://schemas.microsoft.com/office/drawing/2014/main" id="{9650641A-0EB5-4853-8217-9AF33030EF8A}"/>
              </a:ext>
            </a:extLst>
          </p:cNvPr>
          <p:cNvGrpSpPr/>
          <p:nvPr/>
        </p:nvGrpSpPr>
        <p:grpSpPr>
          <a:xfrm rot="-10800000">
            <a:off x="6150571" y="329276"/>
            <a:ext cx="4762500" cy="1206500"/>
            <a:chOff x="0" y="0"/>
            <a:chExt cx="1881481" cy="476642"/>
          </a:xfrm>
        </p:grpSpPr>
        <p:sp>
          <p:nvSpPr>
            <p:cNvPr id="4" name="Freeform 58">
              <a:extLst>
                <a:ext uri="{FF2B5EF4-FFF2-40B4-BE49-F238E27FC236}">
                  <a16:creationId xmlns:a16="http://schemas.microsoft.com/office/drawing/2014/main" id="{E15C6C9F-401C-E508-EF9F-CA88EDFDDDE2}"/>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436ABE"/>
              </a:solidFill>
              <a:prstDash val="solid"/>
              <a:miter/>
            </a:ln>
          </p:spPr>
          <p:txBody>
            <a:bodyPr/>
            <a:lstStyle/>
            <a:p>
              <a:endParaRPr lang="en-GB" sz="1200"/>
            </a:p>
          </p:txBody>
        </p:sp>
        <p:sp>
          <p:nvSpPr>
            <p:cNvPr id="5" name="TextBox 59">
              <a:extLst>
                <a:ext uri="{FF2B5EF4-FFF2-40B4-BE49-F238E27FC236}">
                  <a16:creationId xmlns:a16="http://schemas.microsoft.com/office/drawing/2014/main" id="{7FF2414D-D413-F128-7801-E73E2B91B722}"/>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 name="Group 60">
            <a:extLst>
              <a:ext uri="{FF2B5EF4-FFF2-40B4-BE49-F238E27FC236}">
                <a16:creationId xmlns:a16="http://schemas.microsoft.com/office/drawing/2014/main" id="{73AA3BD1-E4F7-C61F-3589-94DF7BDA19DC}"/>
              </a:ext>
            </a:extLst>
          </p:cNvPr>
          <p:cNvGrpSpPr/>
          <p:nvPr/>
        </p:nvGrpSpPr>
        <p:grpSpPr>
          <a:xfrm rot="-10800000">
            <a:off x="5829132" y="560144"/>
            <a:ext cx="1070144" cy="706525"/>
            <a:chOff x="0" y="0"/>
            <a:chExt cx="823551" cy="543720"/>
          </a:xfrm>
        </p:grpSpPr>
        <p:sp>
          <p:nvSpPr>
            <p:cNvPr id="7" name="Freeform 61">
              <a:extLst>
                <a:ext uri="{FF2B5EF4-FFF2-40B4-BE49-F238E27FC236}">
                  <a16:creationId xmlns:a16="http://schemas.microsoft.com/office/drawing/2014/main" id="{B754A202-8454-E615-2DDE-B8B7C472505D}"/>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1B3C70"/>
            </a:solidFill>
          </p:spPr>
          <p:txBody>
            <a:bodyPr/>
            <a:lstStyle/>
            <a:p>
              <a:endParaRPr lang="en-GB" sz="1200"/>
            </a:p>
          </p:txBody>
        </p:sp>
        <p:sp>
          <p:nvSpPr>
            <p:cNvPr id="8" name="TextBox 62">
              <a:extLst>
                <a:ext uri="{FF2B5EF4-FFF2-40B4-BE49-F238E27FC236}">
                  <a16:creationId xmlns:a16="http://schemas.microsoft.com/office/drawing/2014/main" id="{32D9CF2F-28BA-CE25-392B-EAB3EDA558AA}"/>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9" name="TextBox 63">
            <a:extLst>
              <a:ext uri="{FF2B5EF4-FFF2-40B4-BE49-F238E27FC236}">
                <a16:creationId xmlns:a16="http://schemas.microsoft.com/office/drawing/2014/main" id="{38F15C99-3F8E-2628-5F03-0B9822854F54}"/>
              </a:ext>
            </a:extLst>
          </p:cNvPr>
          <p:cNvSpPr txBox="1"/>
          <p:nvPr/>
        </p:nvSpPr>
        <p:spPr>
          <a:xfrm>
            <a:off x="6237204" y="640942"/>
            <a:ext cx="418991" cy="432747"/>
          </a:xfrm>
          <a:prstGeom prst="rect">
            <a:avLst/>
          </a:prstGeom>
        </p:spPr>
        <p:txBody>
          <a:bodyPr lIns="0" tIns="0" rIns="0" bIns="0" rtlCol="0" anchor="t">
            <a:spAutoFit/>
          </a:bodyPr>
          <a:lstStyle/>
          <a:p>
            <a:pPr marL="0" lvl="1">
              <a:lnSpc>
                <a:spcPts val="3686"/>
              </a:lnSpc>
            </a:pPr>
            <a:r>
              <a:rPr lang="en-US" sz="2633" b="1" spc="110">
                <a:solidFill>
                  <a:srgbClr val="FFFFFF"/>
                </a:solidFill>
                <a:latin typeface="Helvetica World Bold"/>
                <a:ea typeface="Helvetica World Bold"/>
                <a:cs typeface="Helvetica World Bold"/>
                <a:sym typeface="Helvetica World Bold"/>
              </a:rPr>
              <a:t>5</a:t>
            </a:r>
          </a:p>
        </p:txBody>
      </p:sp>
      <p:sp>
        <p:nvSpPr>
          <p:cNvPr id="10" name="TextBox 64">
            <a:extLst>
              <a:ext uri="{FF2B5EF4-FFF2-40B4-BE49-F238E27FC236}">
                <a16:creationId xmlns:a16="http://schemas.microsoft.com/office/drawing/2014/main" id="{1D24B555-2F09-0C8F-FBE9-6CDBBD2E9321}"/>
              </a:ext>
            </a:extLst>
          </p:cNvPr>
          <p:cNvSpPr txBox="1"/>
          <p:nvPr/>
        </p:nvSpPr>
        <p:spPr>
          <a:xfrm>
            <a:off x="6899275" y="453143"/>
            <a:ext cx="3390175"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Operational experience and reliability </a:t>
            </a:r>
          </a:p>
        </p:txBody>
      </p:sp>
      <p:sp>
        <p:nvSpPr>
          <p:cNvPr id="11" name="TextBox 65">
            <a:extLst>
              <a:ext uri="{FF2B5EF4-FFF2-40B4-BE49-F238E27FC236}">
                <a16:creationId xmlns:a16="http://schemas.microsoft.com/office/drawing/2014/main" id="{F4A4B8BB-566B-9DB8-0F8D-1CF0DF9D7AC4}"/>
              </a:ext>
            </a:extLst>
          </p:cNvPr>
          <p:cNvSpPr txBox="1"/>
          <p:nvPr/>
        </p:nvSpPr>
        <p:spPr>
          <a:xfrm>
            <a:off x="6899276" y="687247"/>
            <a:ext cx="3882776" cy="700448"/>
          </a:xfrm>
          <a:prstGeom prst="rect">
            <a:avLst/>
          </a:prstGeom>
          <a:solidFill>
            <a:schemeClr val="bg1"/>
          </a:solidFill>
        </p:spPr>
        <p:txBody>
          <a:bodyPr wrap="square" lIns="0" tIns="0" rIns="0" bIns="0" rtlCol="0" anchor="t">
            <a:spAutoFit/>
          </a:bodyPr>
          <a:lstStyle/>
          <a:p>
            <a:pPr>
              <a:lnSpc>
                <a:spcPts val="1399"/>
              </a:lnSpc>
            </a:pPr>
            <a:r>
              <a:rPr lang="en-US" sz="933" dirty="0">
                <a:solidFill>
                  <a:srgbClr val="1C1C1A"/>
                </a:solidFill>
                <a:latin typeface="Helvetica World"/>
                <a:ea typeface="Helvetica World"/>
                <a:cs typeface="Helvetica World"/>
                <a:sym typeface="Helvetica World"/>
              </a:rPr>
              <a:t>•Focus: Factors limiting cryomodule performance, mitigation strategies, machine availability, capability for maintenance, repair and replacement.</a:t>
            </a:r>
          </a:p>
          <a:p>
            <a:pPr>
              <a:lnSpc>
                <a:spcPts val="1399"/>
              </a:lnSpc>
            </a:pPr>
            <a:r>
              <a:rPr lang="en-US" sz="933" dirty="0">
                <a:solidFill>
                  <a:srgbClr val="1C1C1A"/>
                </a:solidFill>
                <a:latin typeface="Helvetica World"/>
                <a:ea typeface="Helvetica World"/>
                <a:cs typeface="Helvetica World"/>
                <a:sym typeface="Helvetica World"/>
              </a:rPr>
              <a:t>•Goal: Use real-world operational data to ensure that energy-saving innovations do not compromise the facility's scientific output.</a:t>
            </a:r>
          </a:p>
        </p:txBody>
      </p:sp>
      <p:sp>
        <p:nvSpPr>
          <p:cNvPr id="12" name="TextBox 11">
            <a:extLst>
              <a:ext uri="{FF2B5EF4-FFF2-40B4-BE49-F238E27FC236}">
                <a16:creationId xmlns:a16="http://schemas.microsoft.com/office/drawing/2014/main" id="{7BA148A8-B944-FE77-391E-79CC01FDFEEA}"/>
              </a:ext>
            </a:extLst>
          </p:cNvPr>
          <p:cNvSpPr txBox="1"/>
          <p:nvPr/>
        </p:nvSpPr>
        <p:spPr>
          <a:xfrm>
            <a:off x="245589" y="1587364"/>
            <a:ext cx="11283767" cy="646331"/>
          </a:xfrm>
          <a:prstGeom prst="rect">
            <a:avLst/>
          </a:prstGeom>
          <a:noFill/>
        </p:spPr>
        <p:txBody>
          <a:bodyPr wrap="square">
            <a:spAutoFit/>
          </a:bodyPr>
          <a:lstStyle/>
          <a:p>
            <a:r>
              <a:rPr lang="en-GB" dirty="0">
                <a:solidFill>
                  <a:srgbClr val="24275A"/>
                </a:solidFill>
              </a:rPr>
              <a:t>Long-term availability emerged as a critical sustainability metric. Facilities emphasized:</a:t>
            </a:r>
          </a:p>
          <a:p>
            <a:endParaRPr lang="en-GB" sz="1800" dirty="0">
              <a:solidFill>
                <a:srgbClr val="24275A"/>
              </a:solidFill>
            </a:endParaRPr>
          </a:p>
        </p:txBody>
      </p:sp>
      <p:sp>
        <p:nvSpPr>
          <p:cNvPr id="14" name="TextBox 13">
            <a:extLst>
              <a:ext uri="{FF2B5EF4-FFF2-40B4-BE49-F238E27FC236}">
                <a16:creationId xmlns:a16="http://schemas.microsoft.com/office/drawing/2014/main" id="{044222BD-2A9B-14BB-FAE0-0AEE94810DAA}"/>
              </a:ext>
            </a:extLst>
          </p:cNvPr>
          <p:cNvSpPr txBox="1"/>
          <p:nvPr/>
        </p:nvSpPr>
        <p:spPr>
          <a:xfrm>
            <a:off x="399971" y="2321875"/>
            <a:ext cx="10382081" cy="4016997"/>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600" b="1" dirty="0">
                <a:solidFill>
                  <a:srgbClr val="24275A"/>
                </a:solidFill>
              </a:rPr>
              <a:t>Redundancy of internal equipment</a:t>
            </a:r>
            <a:r>
              <a:rPr lang="en-GB" sz="1600" dirty="0">
                <a:solidFill>
                  <a:srgbClr val="24275A"/>
                </a:solidFill>
              </a:rPr>
              <a:t> is critical in operation  (ex: facilities now design for extra RF capacity, when possible, to compensate for individual cavity failures without beam degradation).</a:t>
            </a:r>
          </a:p>
          <a:p>
            <a:pPr marL="285750" lvl="0" indent="-285750" algn="just">
              <a:lnSpc>
                <a:spcPct val="150000"/>
              </a:lnSpc>
              <a:buFont typeface="Arial" panose="020B0604020202020204" pitchFamily="34" charset="0"/>
              <a:buChar char="•"/>
            </a:pPr>
            <a:r>
              <a:rPr lang="en-GB" sz="1600" dirty="0">
                <a:solidFill>
                  <a:srgbClr val="24275A"/>
                </a:solidFill>
              </a:rPr>
              <a:t>Different experiences have been described regarding </a:t>
            </a:r>
            <a:r>
              <a:rPr lang="en-GB" sz="1600" b="1" dirty="0">
                <a:solidFill>
                  <a:srgbClr val="24275A"/>
                </a:solidFill>
              </a:rPr>
              <a:t>cavity performance degradation and strategies for compensation </a:t>
            </a:r>
            <a:r>
              <a:rPr lang="en-GB" sz="1600" dirty="0">
                <a:solidFill>
                  <a:srgbClr val="24275A"/>
                </a:solidFill>
              </a:rPr>
              <a:t>with the remaining cavities. </a:t>
            </a:r>
          </a:p>
          <a:p>
            <a:pPr marL="285750" indent="-285750" algn="just">
              <a:lnSpc>
                <a:spcPct val="150000"/>
              </a:lnSpc>
              <a:buFont typeface="Arial" panose="020B0604020202020204" pitchFamily="34" charset="0"/>
              <a:buChar char="•"/>
            </a:pPr>
            <a:r>
              <a:rPr lang="en-GB" sz="1600" b="1" dirty="0">
                <a:solidFill>
                  <a:srgbClr val="24275A"/>
                </a:solidFill>
              </a:rPr>
              <a:t>Modular cryogenic systems and replacement strategies</a:t>
            </a:r>
            <a:r>
              <a:rPr lang="en-GB" sz="1600" dirty="0">
                <a:solidFill>
                  <a:srgbClr val="24275A"/>
                </a:solidFill>
              </a:rPr>
              <a:t>. The ability or not to isolate a single cryomodule for maintenance without affecting adjacent units strongly impacts overall machine uptime. </a:t>
            </a:r>
          </a:p>
          <a:p>
            <a:pPr marL="285750" lvl="0" indent="-285750" algn="just">
              <a:lnSpc>
                <a:spcPct val="150000"/>
              </a:lnSpc>
              <a:buFont typeface="Arial" panose="020B0604020202020204" pitchFamily="34" charset="0"/>
              <a:buChar char="•"/>
            </a:pPr>
            <a:r>
              <a:rPr lang="en-GB" sz="1600" dirty="0">
                <a:solidFill>
                  <a:srgbClr val="24275A"/>
                </a:solidFill>
              </a:rPr>
              <a:t>Importance of </a:t>
            </a:r>
            <a:r>
              <a:rPr lang="en-GB" sz="1600" b="1" dirty="0">
                <a:solidFill>
                  <a:srgbClr val="24275A"/>
                </a:solidFill>
              </a:rPr>
              <a:t>accessibility</a:t>
            </a:r>
            <a:r>
              <a:rPr lang="en-GB" sz="1600" dirty="0">
                <a:solidFill>
                  <a:srgbClr val="24275A"/>
                </a:solidFill>
              </a:rPr>
              <a:t> was emphasized, more specifically for couplers and tuners.</a:t>
            </a:r>
          </a:p>
          <a:p>
            <a:pPr marL="285750" lvl="0" indent="-285750" algn="just">
              <a:lnSpc>
                <a:spcPct val="150000"/>
              </a:lnSpc>
              <a:buFont typeface="Arial" panose="020B0604020202020204" pitchFamily="34" charset="0"/>
              <a:buChar char="•"/>
            </a:pPr>
            <a:r>
              <a:rPr lang="en-GB" sz="1600" dirty="0">
                <a:solidFill>
                  <a:srgbClr val="24275A"/>
                </a:solidFill>
              </a:rPr>
              <a:t>Failure modes reported include FPC degradation, tuner actuator failure, and vacuum-related incidents. </a:t>
            </a:r>
          </a:p>
          <a:p>
            <a:pPr marL="285750" lvl="0" indent="-285750" algn="just">
              <a:lnSpc>
                <a:spcPct val="150000"/>
              </a:lnSpc>
              <a:buFont typeface="Arial" panose="020B0604020202020204" pitchFamily="34" charset="0"/>
              <a:buChar char="•"/>
            </a:pPr>
            <a:r>
              <a:rPr lang="en-GB" sz="1600" dirty="0">
                <a:solidFill>
                  <a:srgbClr val="24275A"/>
                </a:solidFill>
              </a:rPr>
              <a:t>Cryoplant trips remain a major bottleneck for availability. </a:t>
            </a:r>
          </a:p>
          <a:p>
            <a:pPr marL="285750" lvl="0" indent="-285750" algn="just">
              <a:lnSpc>
                <a:spcPct val="150000"/>
              </a:lnSpc>
              <a:buFont typeface="Arial" panose="020B0604020202020204" pitchFamily="34" charset="0"/>
              <a:buChar char="•"/>
            </a:pPr>
            <a:r>
              <a:rPr lang="en-GB" sz="1600" dirty="0">
                <a:solidFill>
                  <a:srgbClr val="24275A"/>
                </a:solidFill>
              </a:rPr>
              <a:t>The cryoplant design includes safety margins to compensate for uncertainty in the estimation of cryomodule static and dynamic heat loads.</a:t>
            </a:r>
          </a:p>
        </p:txBody>
      </p:sp>
      <p:sp>
        <p:nvSpPr>
          <p:cNvPr id="13" name="Date Placeholder 12">
            <a:extLst>
              <a:ext uri="{FF2B5EF4-FFF2-40B4-BE49-F238E27FC236}">
                <a16:creationId xmlns:a16="http://schemas.microsoft.com/office/drawing/2014/main" id="{E43D1477-59C9-9387-56F6-F71ED5D03B92}"/>
              </a:ext>
            </a:extLst>
          </p:cNvPr>
          <p:cNvSpPr>
            <a:spLocks noGrp="1"/>
          </p:cNvSpPr>
          <p:nvPr>
            <p:ph type="dt" sz="half" idx="10"/>
          </p:nvPr>
        </p:nvSpPr>
        <p:spPr/>
        <p:txBody>
          <a:bodyPr/>
          <a:lstStyle/>
          <a:p>
            <a:fld id="{22385B32-4DEE-ED4D-8477-C1A002D5B09C}" type="datetime1">
              <a:rPr lang="sv-SE" smtClean="0"/>
              <a:t>2026-05-29</a:t>
            </a:fld>
            <a:endParaRPr lang="en-US" dirty="0"/>
          </a:p>
        </p:txBody>
      </p:sp>
      <p:sp>
        <p:nvSpPr>
          <p:cNvPr id="15" name="Footer Placeholder 14">
            <a:extLst>
              <a:ext uri="{FF2B5EF4-FFF2-40B4-BE49-F238E27FC236}">
                <a16:creationId xmlns:a16="http://schemas.microsoft.com/office/drawing/2014/main" id="{2FB23DEC-43D0-E691-F566-133A3E08177A}"/>
              </a:ext>
            </a:extLst>
          </p:cNvPr>
          <p:cNvSpPr>
            <a:spLocks noGrp="1"/>
          </p:cNvSpPr>
          <p:nvPr>
            <p:ph type="ftr" sz="quarter" idx="12"/>
          </p:nvPr>
        </p:nvSpPr>
        <p:spPr/>
        <p:txBody>
          <a:bodyPr/>
          <a:lstStyle/>
          <a:p>
            <a:r>
              <a:rPr lang="en-GB"/>
              <a:t>Nuno Elias - iSAS WP5 RP1 review - Jun/2026</a:t>
            </a:r>
            <a:endParaRPr lang="en-US" dirty="0"/>
          </a:p>
        </p:txBody>
      </p:sp>
      <p:sp>
        <p:nvSpPr>
          <p:cNvPr id="16" name="Slide Number Placeholder 15">
            <a:extLst>
              <a:ext uri="{FF2B5EF4-FFF2-40B4-BE49-F238E27FC236}">
                <a16:creationId xmlns:a16="http://schemas.microsoft.com/office/drawing/2014/main" id="{07D92F88-84D2-1513-929D-035742FF0B22}"/>
              </a:ext>
            </a:extLst>
          </p:cNvPr>
          <p:cNvSpPr>
            <a:spLocks noGrp="1"/>
          </p:cNvSpPr>
          <p:nvPr>
            <p:ph type="sldNum" sz="quarter" idx="11"/>
          </p:nvPr>
        </p:nvSpPr>
        <p:spPr/>
        <p:txBody>
          <a:bodyPr/>
          <a:lstStyle/>
          <a:p>
            <a:fld id="{36B5EA5A-BC32-A742-B11B-8E7414D5B535}" type="slidenum">
              <a:rPr lang="en-US" smtClean="0"/>
              <a:pPr/>
              <a:t>22</a:t>
            </a:fld>
            <a:endParaRPr lang="en-US" dirty="0"/>
          </a:p>
        </p:txBody>
      </p:sp>
    </p:spTree>
    <p:extLst>
      <p:ext uri="{BB962C8B-B14F-4D97-AF65-F5344CB8AC3E}">
        <p14:creationId xmlns:p14="http://schemas.microsoft.com/office/powerpoint/2010/main" val="4044302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26507-4A09-7340-CB07-EB304AC1D21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340B2ED-9FCA-B413-C350-D658259927D7}"/>
              </a:ext>
            </a:extLst>
          </p:cNvPr>
          <p:cNvGrpSpPr/>
          <p:nvPr/>
        </p:nvGrpSpPr>
        <p:grpSpPr>
          <a:xfrm rot="-10800000">
            <a:off x="5592986" y="89502"/>
            <a:ext cx="4762500" cy="1206500"/>
            <a:chOff x="0" y="0"/>
            <a:chExt cx="1881481" cy="476642"/>
          </a:xfrm>
        </p:grpSpPr>
        <p:sp>
          <p:nvSpPr>
            <p:cNvPr id="3" name="Freeform 3">
              <a:extLst>
                <a:ext uri="{FF2B5EF4-FFF2-40B4-BE49-F238E27FC236}">
                  <a16:creationId xmlns:a16="http://schemas.microsoft.com/office/drawing/2014/main" id="{94171DB2-7F4E-88DF-E97D-5482408F7C99}"/>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E2FFA7"/>
              </a:solidFill>
              <a:prstDash val="solid"/>
              <a:miter/>
            </a:ln>
          </p:spPr>
          <p:txBody>
            <a:bodyPr/>
            <a:lstStyle/>
            <a:p>
              <a:endParaRPr lang="en-GB" sz="1200"/>
            </a:p>
          </p:txBody>
        </p:sp>
        <p:sp>
          <p:nvSpPr>
            <p:cNvPr id="4" name="TextBox 4">
              <a:extLst>
                <a:ext uri="{FF2B5EF4-FFF2-40B4-BE49-F238E27FC236}">
                  <a16:creationId xmlns:a16="http://schemas.microsoft.com/office/drawing/2014/main" id="{42301FCF-F25F-B36F-CFAB-0BD44C48AF58}"/>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5" name="Group 5">
            <a:extLst>
              <a:ext uri="{FF2B5EF4-FFF2-40B4-BE49-F238E27FC236}">
                <a16:creationId xmlns:a16="http://schemas.microsoft.com/office/drawing/2014/main" id="{2F0E7079-BF6E-4196-2949-3B1B5FECAD40}"/>
              </a:ext>
            </a:extLst>
          </p:cNvPr>
          <p:cNvGrpSpPr/>
          <p:nvPr/>
        </p:nvGrpSpPr>
        <p:grpSpPr>
          <a:xfrm rot="-10800000">
            <a:off x="5217603" y="320369"/>
            <a:ext cx="1070144" cy="706525"/>
            <a:chOff x="0" y="0"/>
            <a:chExt cx="823551" cy="543720"/>
          </a:xfrm>
        </p:grpSpPr>
        <p:sp>
          <p:nvSpPr>
            <p:cNvPr id="6" name="Freeform 6">
              <a:extLst>
                <a:ext uri="{FF2B5EF4-FFF2-40B4-BE49-F238E27FC236}">
                  <a16:creationId xmlns:a16="http://schemas.microsoft.com/office/drawing/2014/main" id="{8147C4BB-BB88-0F21-E076-1739B842696F}"/>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B9EA6A"/>
            </a:solidFill>
          </p:spPr>
          <p:txBody>
            <a:bodyPr/>
            <a:lstStyle/>
            <a:p>
              <a:endParaRPr lang="en-GB" sz="1200"/>
            </a:p>
          </p:txBody>
        </p:sp>
        <p:sp>
          <p:nvSpPr>
            <p:cNvPr id="7" name="TextBox 7">
              <a:extLst>
                <a:ext uri="{FF2B5EF4-FFF2-40B4-BE49-F238E27FC236}">
                  <a16:creationId xmlns:a16="http://schemas.microsoft.com/office/drawing/2014/main" id="{7DE75F90-8AAD-910E-5440-7993B195363E}"/>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8" name="TextBox 8">
            <a:extLst>
              <a:ext uri="{FF2B5EF4-FFF2-40B4-BE49-F238E27FC236}">
                <a16:creationId xmlns:a16="http://schemas.microsoft.com/office/drawing/2014/main" id="{D1365D10-4E16-182C-48E6-525B380C1732}"/>
              </a:ext>
            </a:extLst>
          </p:cNvPr>
          <p:cNvSpPr txBox="1"/>
          <p:nvPr/>
        </p:nvSpPr>
        <p:spPr>
          <a:xfrm>
            <a:off x="5645431" y="398705"/>
            <a:ext cx="418991" cy="432747"/>
          </a:xfrm>
          <a:prstGeom prst="rect">
            <a:avLst/>
          </a:prstGeom>
        </p:spPr>
        <p:txBody>
          <a:bodyPr lIns="0" tIns="0" rIns="0" bIns="0" rtlCol="0" anchor="t">
            <a:spAutoFit/>
          </a:bodyPr>
          <a:lstStyle/>
          <a:p>
            <a:pPr marL="0" lvl="1">
              <a:lnSpc>
                <a:spcPts val="3686"/>
              </a:lnSpc>
            </a:pPr>
            <a:r>
              <a:rPr lang="en-US" sz="2633" b="1" spc="110" dirty="0">
                <a:solidFill>
                  <a:srgbClr val="FFFFFF"/>
                </a:solidFill>
                <a:latin typeface="Helvetica World Bold"/>
                <a:ea typeface="Helvetica World Bold"/>
                <a:cs typeface="Helvetica World Bold"/>
                <a:sym typeface="Helvetica World Bold"/>
              </a:rPr>
              <a:t>1</a:t>
            </a:r>
          </a:p>
        </p:txBody>
      </p:sp>
      <p:sp>
        <p:nvSpPr>
          <p:cNvPr id="9" name="TextBox 9">
            <a:extLst>
              <a:ext uri="{FF2B5EF4-FFF2-40B4-BE49-F238E27FC236}">
                <a16:creationId xmlns:a16="http://schemas.microsoft.com/office/drawing/2014/main" id="{3BCE9AAD-BACC-122A-77B5-52DFA5CA025C}"/>
              </a:ext>
            </a:extLst>
          </p:cNvPr>
          <p:cNvSpPr txBox="1"/>
          <p:nvPr/>
        </p:nvSpPr>
        <p:spPr>
          <a:xfrm>
            <a:off x="6364383" y="191017"/>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Beam and RF parameters</a:t>
            </a:r>
          </a:p>
        </p:txBody>
      </p:sp>
      <p:sp>
        <p:nvSpPr>
          <p:cNvPr id="10" name="TextBox 10">
            <a:extLst>
              <a:ext uri="{FF2B5EF4-FFF2-40B4-BE49-F238E27FC236}">
                <a16:creationId xmlns:a16="http://schemas.microsoft.com/office/drawing/2014/main" id="{91551228-5EB7-8F0A-4971-E6F697296EAA}"/>
              </a:ext>
            </a:extLst>
          </p:cNvPr>
          <p:cNvSpPr txBox="1"/>
          <p:nvPr/>
        </p:nvSpPr>
        <p:spPr>
          <a:xfrm>
            <a:off x="6364383" y="482271"/>
            <a:ext cx="3914655"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particles, accelerating gradients, operating frequencies, duty cycle.</a:t>
            </a:r>
          </a:p>
          <a:p>
            <a:pPr>
              <a:lnSpc>
                <a:spcPts val="1399"/>
              </a:lnSpc>
            </a:pPr>
            <a:r>
              <a:rPr lang="en-US" sz="933">
                <a:solidFill>
                  <a:srgbClr val="1C1C1A"/>
                </a:solidFill>
                <a:latin typeface="Helvetica World"/>
                <a:ea typeface="Helvetica World"/>
                <a:cs typeface="Helvetica World"/>
                <a:sym typeface="Helvetica World"/>
              </a:rPr>
              <a:t>•Goal: Understand how beam physics requirements drive the complexity and energy demands of the CM.</a:t>
            </a:r>
          </a:p>
          <a:p>
            <a:pPr>
              <a:lnSpc>
                <a:spcPts val="1399"/>
              </a:lnSpc>
            </a:pPr>
            <a:endParaRPr lang="en-US" sz="933">
              <a:solidFill>
                <a:srgbClr val="1C1C1A"/>
              </a:solidFill>
              <a:latin typeface="Helvetica World"/>
              <a:ea typeface="Helvetica World"/>
              <a:cs typeface="Helvetica World"/>
              <a:sym typeface="Helvetica World"/>
            </a:endParaRPr>
          </a:p>
        </p:txBody>
      </p:sp>
      <p:grpSp>
        <p:nvGrpSpPr>
          <p:cNvPr id="11" name="Group 11">
            <a:extLst>
              <a:ext uri="{FF2B5EF4-FFF2-40B4-BE49-F238E27FC236}">
                <a16:creationId xmlns:a16="http://schemas.microsoft.com/office/drawing/2014/main" id="{96376538-060A-AE4B-2F23-65484B070209}"/>
              </a:ext>
            </a:extLst>
          </p:cNvPr>
          <p:cNvGrpSpPr/>
          <p:nvPr/>
        </p:nvGrpSpPr>
        <p:grpSpPr>
          <a:xfrm rot="-10800000">
            <a:off x="6952411" y="1384083"/>
            <a:ext cx="4762500" cy="1206500"/>
            <a:chOff x="0" y="0"/>
            <a:chExt cx="1881481" cy="476642"/>
          </a:xfrm>
        </p:grpSpPr>
        <p:sp>
          <p:nvSpPr>
            <p:cNvPr id="12" name="Freeform 12">
              <a:extLst>
                <a:ext uri="{FF2B5EF4-FFF2-40B4-BE49-F238E27FC236}">
                  <a16:creationId xmlns:a16="http://schemas.microsoft.com/office/drawing/2014/main" id="{38FE40DE-F8F0-10DD-E5CE-484C97069B6C}"/>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D4EC66"/>
              </a:solidFill>
              <a:prstDash val="solid"/>
              <a:miter/>
            </a:ln>
          </p:spPr>
          <p:txBody>
            <a:bodyPr/>
            <a:lstStyle/>
            <a:p>
              <a:endParaRPr lang="en-GB" sz="1200"/>
            </a:p>
          </p:txBody>
        </p:sp>
        <p:sp>
          <p:nvSpPr>
            <p:cNvPr id="13" name="TextBox 13">
              <a:extLst>
                <a:ext uri="{FF2B5EF4-FFF2-40B4-BE49-F238E27FC236}">
                  <a16:creationId xmlns:a16="http://schemas.microsoft.com/office/drawing/2014/main" id="{170BD639-13B1-3B00-0C88-E1C04C5B0546}"/>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14" name="Group 14">
            <a:extLst>
              <a:ext uri="{FF2B5EF4-FFF2-40B4-BE49-F238E27FC236}">
                <a16:creationId xmlns:a16="http://schemas.microsoft.com/office/drawing/2014/main" id="{507C5864-933B-2720-54E2-337D9A16918D}"/>
              </a:ext>
            </a:extLst>
          </p:cNvPr>
          <p:cNvGrpSpPr/>
          <p:nvPr/>
        </p:nvGrpSpPr>
        <p:grpSpPr>
          <a:xfrm rot="-10800000">
            <a:off x="6514800" y="1631148"/>
            <a:ext cx="1070144" cy="706525"/>
            <a:chOff x="0" y="0"/>
            <a:chExt cx="823551" cy="543720"/>
          </a:xfrm>
        </p:grpSpPr>
        <p:sp>
          <p:nvSpPr>
            <p:cNvPr id="15" name="Freeform 15">
              <a:extLst>
                <a:ext uri="{FF2B5EF4-FFF2-40B4-BE49-F238E27FC236}">
                  <a16:creationId xmlns:a16="http://schemas.microsoft.com/office/drawing/2014/main" id="{5EC4B52A-C495-653F-97F0-46AC66B1CF28}"/>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A4C137"/>
            </a:solidFill>
          </p:spPr>
          <p:txBody>
            <a:bodyPr/>
            <a:lstStyle/>
            <a:p>
              <a:endParaRPr lang="en-GB" sz="1200"/>
            </a:p>
          </p:txBody>
        </p:sp>
        <p:sp>
          <p:nvSpPr>
            <p:cNvPr id="16" name="TextBox 16">
              <a:extLst>
                <a:ext uri="{FF2B5EF4-FFF2-40B4-BE49-F238E27FC236}">
                  <a16:creationId xmlns:a16="http://schemas.microsoft.com/office/drawing/2014/main" id="{BB5B3248-FFFD-40D9-F6C7-AEF3B0FAB0BF}"/>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17" name="TextBox 17">
            <a:extLst>
              <a:ext uri="{FF2B5EF4-FFF2-40B4-BE49-F238E27FC236}">
                <a16:creationId xmlns:a16="http://schemas.microsoft.com/office/drawing/2014/main" id="{F578376E-889F-FEF0-25E8-2051DF7523D3}"/>
              </a:ext>
            </a:extLst>
          </p:cNvPr>
          <p:cNvSpPr txBox="1"/>
          <p:nvPr/>
        </p:nvSpPr>
        <p:spPr>
          <a:xfrm>
            <a:off x="6944643" y="1676864"/>
            <a:ext cx="43125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2</a:t>
            </a:r>
          </a:p>
        </p:txBody>
      </p:sp>
      <p:sp>
        <p:nvSpPr>
          <p:cNvPr id="18" name="TextBox 18">
            <a:extLst>
              <a:ext uri="{FF2B5EF4-FFF2-40B4-BE49-F238E27FC236}">
                <a16:creationId xmlns:a16="http://schemas.microsoft.com/office/drawing/2014/main" id="{86EFA32D-C98F-A99B-D5CD-DA20FCE2A28F}"/>
              </a:ext>
            </a:extLst>
          </p:cNvPr>
          <p:cNvSpPr txBox="1"/>
          <p:nvPr/>
        </p:nvSpPr>
        <p:spPr>
          <a:xfrm>
            <a:off x="7642380" y="1446719"/>
            <a:ext cx="3784932"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Cryogenic Systems and thermal management</a:t>
            </a:r>
          </a:p>
        </p:txBody>
      </p:sp>
      <p:sp>
        <p:nvSpPr>
          <p:cNvPr id="19" name="TextBox 19">
            <a:extLst>
              <a:ext uri="{FF2B5EF4-FFF2-40B4-BE49-F238E27FC236}">
                <a16:creationId xmlns:a16="http://schemas.microsoft.com/office/drawing/2014/main" id="{EB31E4CA-9C11-D904-DEAC-2FD38A509C37}"/>
              </a:ext>
            </a:extLst>
          </p:cNvPr>
          <p:cNvSpPr txBox="1"/>
          <p:nvPr/>
        </p:nvSpPr>
        <p:spPr>
          <a:xfrm>
            <a:off x="7662508" y="1675617"/>
            <a:ext cx="3924101"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Machine architecture, Cooling circuit layouts, temperature and pressure levels, static and dynamic heat loads, and cooling capacity  cryogenic plant. Management of helium inventory and ODH risk</a:t>
            </a:r>
          </a:p>
          <a:p>
            <a:pPr>
              <a:lnSpc>
                <a:spcPts val="1399"/>
              </a:lnSpc>
            </a:pPr>
            <a:r>
              <a:rPr lang="en-US" sz="933">
                <a:solidFill>
                  <a:srgbClr val="1C1C1A"/>
                </a:solidFill>
                <a:latin typeface="Helvetica World"/>
                <a:ea typeface="Helvetica World"/>
                <a:cs typeface="Helvetica World"/>
                <a:sym typeface="Helvetica World"/>
              </a:rPr>
              <a:t>•Goal: Characterizing design choices for cryogenic systems.</a:t>
            </a:r>
          </a:p>
          <a:p>
            <a:pPr>
              <a:lnSpc>
                <a:spcPts val="1399"/>
              </a:lnSpc>
            </a:pPr>
            <a:endParaRPr lang="en-US" sz="933">
              <a:solidFill>
                <a:srgbClr val="1C1C1A"/>
              </a:solidFill>
              <a:latin typeface="Helvetica World"/>
              <a:ea typeface="Helvetica World"/>
              <a:cs typeface="Helvetica World"/>
              <a:sym typeface="Helvetica World"/>
            </a:endParaRPr>
          </a:p>
        </p:txBody>
      </p:sp>
      <p:grpSp>
        <p:nvGrpSpPr>
          <p:cNvPr id="20" name="Group 20">
            <a:extLst>
              <a:ext uri="{FF2B5EF4-FFF2-40B4-BE49-F238E27FC236}">
                <a16:creationId xmlns:a16="http://schemas.microsoft.com/office/drawing/2014/main" id="{F943DFB6-2E6E-5849-8959-022099AA4595}"/>
              </a:ext>
            </a:extLst>
          </p:cNvPr>
          <p:cNvGrpSpPr/>
          <p:nvPr/>
        </p:nvGrpSpPr>
        <p:grpSpPr>
          <a:xfrm rot="-10800000">
            <a:off x="7341407" y="2708001"/>
            <a:ext cx="4762500" cy="1206500"/>
            <a:chOff x="0" y="0"/>
            <a:chExt cx="1881481" cy="476642"/>
          </a:xfrm>
        </p:grpSpPr>
        <p:sp>
          <p:nvSpPr>
            <p:cNvPr id="21" name="Freeform 21">
              <a:extLst>
                <a:ext uri="{FF2B5EF4-FFF2-40B4-BE49-F238E27FC236}">
                  <a16:creationId xmlns:a16="http://schemas.microsoft.com/office/drawing/2014/main" id="{C339998D-91FA-8812-EC3B-C42A0498EB5A}"/>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B5EBEF"/>
              </a:solidFill>
              <a:prstDash val="solid"/>
              <a:miter/>
            </a:ln>
          </p:spPr>
          <p:txBody>
            <a:bodyPr/>
            <a:lstStyle/>
            <a:p>
              <a:endParaRPr lang="en-GB" sz="1200"/>
            </a:p>
          </p:txBody>
        </p:sp>
        <p:sp>
          <p:nvSpPr>
            <p:cNvPr id="22" name="TextBox 22">
              <a:extLst>
                <a:ext uri="{FF2B5EF4-FFF2-40B4-BE49-F238E27FC236}">
                  <a16:creationId xmlns:a16="http://schemas.microsoft.com/office/drawing/2014/main" id="{EBB4B14B-0A09-846B-CF48-13F8608F867C}"/>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23" name="Group 23">
            <a:extLst>
              <a:ext uri="{FF2B5EF4-FFF2-40B4-BE49-F238E27FC236}">
                <a16:creationId xmlns:a16="http://schemas.microsoft.com/office/drawing/2014/main" id="{F8DF9CFC-C371-8012-8D8C-87C169382B4F}"/>
              </a:ext>
            </a:extLst>
          </p:cNvPr>
          <p:cNvGrpSpPr/>
          <p:nvPr/>
        </p:nvGrpSpPr>
        <p:grpSpPr>
          <a:xfrm rot="-10800000">
            <a:off x="6903796" y="2955067"/>
            <a:ext cx="1070144" cy="706525"/>
            <a:chOff x="0" y="0"/>
            <a:chExt cx="823551" cy="543720"/>
          </a:xfrm>
        </p:grpSpPr>
        <p:sp>
          <p:nvSpPr>
            <p:cNvPr id="24" name="Freeform 24">
              <a:extLst>
                <a:ext uri="{FF2B5EF4-FFF2-40B4-BE49-F238E27FC236}">
                  <a16:creationId xmlns:a16="http://schemas.microsoft.com/office/drawing/2014/main" id="{C91FC29F-60FD-5305-EE47-775F215CC5F5}"/>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0CC0DF"/>
            </a:solidFill>
          </p:spPr>
          <p:txBody>
            <a:bodyPr/>
            <a:lstStyle/>
            <a:p>
              <a:endParaRPr lang="en-GB" sz="1200"/>
            </a:p>
          </p:txBody>
        </p:sp>
        <p:sp>
          <p:nvSpPr>
            <p:cNvPr id="25" name="TextBox 25">
              <a:extLst>
                <a:ext uri="{FF2B5EF4-FFF2-40B4-BE49-F238E27FC236}">
                  <a16:creationId xmlns:a16="http://schemas.microsoft.com/office/drawing/2014/main" id="{C2C72A59-5BF6-3E94-1233-8B87D2B3D303}"/>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26" name="TextBox 26">
            <a:extLst>
              <a:ext uri="{FF2B5EF4-FFF2-40B4-BE49-F238E27FC236}">
                <a16:creationId xmlns:a16="http://schemas.microsoft.com/office/drawing/2014/main" id="{FA31D2E4-FA27-75BA-B3EA-85AC088E95B4}"/>
              </a:ext>
            </a:extLst>
          </p:cNvPr>
          <p:cNvSpPr txBox="1"/>
          <p:nvPr/>
        </p:nvSpPr>
        <p:spPr>
          <a:xfrm>
            <a:off x="7326778" y="3023629"/>
            <a:ext cx="40444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3</a:t>
            </a:r>
          </a:p>
        </p:txBody>
      </p:sp>
      <p:sp>
        <p:nvSpPr>
          <p:cNvPr id="27" name="TextBox 27">
            <a:extLst>
              <a:ext uri="{FF2B5EF4-FFF2-40B4-BE49-F238E27FC236}">
                <a16:creationId xmlns:a16="http://schemas.microsoft.com/office/drawing/2014/main" id="{0986E84E-CDC9-1F06-5774-6B41253406A7}"/>
              </a:ext>
            </a:extLst>
          </p:cNvPr>
          <p:cNvSpPr txBox="1"/>
          <p:nvPr/>
        </p:nvSpPr>
        <p:spPr>
          <a:xfrm>
            <a:off x="7974236" y="2840503"/>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Cryomodule design</a:t>
            </a:r>
          </a:p>
        </p:txBody>
      </p:sp>
      <p:sp>
        <p:nvSpPr>
          <p:cNvPr id="28" name="TextBox 28">
            <a:extLst>
              <a:ext uri="{FF2B5EF4-FFF2-40B4-BE49-F238E27FC236}">
                <a16:creationId xmlns:a16="http://schemas.microsoft.com/office/drawing/2014/main" id="{A78141E2-EF59-C4B0-1AF6-98DDBA94E0E5}"/>
              </a:ext>
            </a:extLst>
          </p:cNvPr>
          <p:cNvSpPr txBox="1"/>
          <p:nvPr/>
        </p:nvSpPr>
        <p:spPr>
          <a:xfrm>
            <a:off x="7974236" y="3055557"/>
            <a:ext cx="3990225"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characterize internal components, cavity string assemblies, power couplers, tuners, and magnetic shielding.</a:t>
            </a:r>
          </a:p>
          <a:p>
            <a:pPr>
              <a:lnSpc>
                <a:spcPts val="1399"/>
              </a:lnSpc>
            </a:pPr>
            <a:r>
              <a:rPr lang="en-US" sz="933">
                <a:solidFill>
                  <a:srgbClr val="1C1C1A"/>
                </a:solidFill>
                <a:latin typeface="Helvetica World"/>
                <a:ea typeface="Helvetica World"/>
                <a:cs typeface="Helvetica World"/>
                <a:sym typeface="Helvetica World"/>
              </a:rPr>
              <a:t>•Goal: Map the constraints, design choices and integration aspects regarding the cryomodule design and its assembly sequence</a:t>
            </a:r>
          </a:p>
          <a:p>
            <a:pPr>
              <a:lnSpc>
                <a:spcPts val="1399"/>
              </a:lnSpc>
            </a:pPr>
            <a:endParaRPr lang="en-US" sz="933">
              <a:solidFill>
                <a:srgbClr val="1C1C1A"/>
              </a:solidFill>
              <a:latin typeface="Helvetica World"/>
              <a:ea typeface="Helvetica World"/>
              <a:cs typeface="Helvetica World"/>
              <a:sym typeface="Helvetica World"/>
            </a:endParaRPr>
          </a:p>
        </p:txBody>
      </p:sp>
      <p:grpSp>
        <p:nvGrpSpPr>
          <p:cNvPr id="29" name="Group 29">
            <a:extLst>
              <a:ext uri="{FF2B5EF4-FFF2-40B4-BE49-F238E27FC236}">
                <a16:creationId xmlns:a16="http://schemas.microsoft.com/office/drawing/2014/main" id="{E93CA40C-807A-064D-6E0D-B1E74041B637}"/>
              </a:ext>
            </a:extLst>
          </p:cNvPr>
          <p:cNvGrpSpPr/>
          <p:nvPr/>
        </p:nvGrpSpPr>
        <p:grpSpPr>
          <a:xfrm rot="-10800000">
            <a:off x="6952411" y="4066207"/>
            <a:ext cx="4762500" cy="1206500"/>
            <a:chOff x="0" y="0"/>
            <a:chExt cx="1881481" cy="476642"/>
          </a:xfrm>
        </p:grpSpPr>
        <p:sp>
          <p:nvSpPr>
            <p:cNvPr id="30" name="Freeform 30">
              <a:extLst>
                <a:ext uri="{FF2B5EF4-FFF2-40B4-BE49-F238E27FC236}">
                  <a16:creationId xmlns:a16="http://schemas.microsoft.com/office/drawing/2014/main" id="{F7BC0180-FD27-2438-AF45-61B33171551F}"/>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7A97E2"/>
              </a:solidFill>
              <a:prstDash val="solid"/>
              <a:miter/>
            </a:ln>
          </p:spPr>
          <p:txBody>
            <a:bodyPr/>
            <a:lstStyle/>
            <a:p>
              <a:endParaRPr lang="en-GB" sz="1200"/>
            </a:p>
          </p:txBody>
        </p:sp>
        <p:sp>
          <p:nvSpPr>
            <p:cNvPr id="31" name="TextBox 31">
              <a:extLst>
                <a:ext uri="{FF2B5EF4-FFF2-40B4-BE49-F238E27FC236}">
                  <a16:creationId xmlns:a16="http://schemas.microsoft.com/office/drawing/2014/main" id="{59C48404-B9EC-C37B-BAF4-4CCC7882BC7D}"/>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32" name="Group 32">
            <a:extLst>
              <a:ext uri="{FF2B5EF4-FFF2-40B4-BE49-F238E27FC236}">
                <a16:creationId xmlns:a16="http://schemas.microsoft.com/office/drawing/2014/main" id="{B33111CF-68C5-D74D-E4ED-535A1DC7116F}"/>
              </a:ext>
            </a:extLst>
          </p:cNvPr>
          <p:cNvGrpSpPr/>
          <p:nvPr/>
        </p:nvGrpSpPr>
        <p:grpSpPr>
          <a:xfrm rot="-10800000">
            <a:off x="6572236" y="4313273"/>
            <a:ext cx="1070144" cy="706525"/>
            <a:chOff x="0" y="0"/>
            <a:chExt cx="823551" cy="543720"/>
          </a:xfrm>
        </p:grpSpPr>
        <p:sp>
          <p:nvSpPr>
            <p:cNvPr id="33" name="Freeform 33">
              <a:extLst>
                <a:ext uri="{FF2B5EF4-FFF2-40B4-BE49-F238E27FC236}">
                  <a16:creationId xmlns:a16="http://schemas.microsoft.com/office/drawing/2014/main" id="{26B13BDD-DF46-1DB0-DF09-19FD8A826888}"/>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4366AE"/>
            </a:solidFill>
          </p:spPr>
          <p:txBody>
            <a:bodyPr/>
            <a:lstStyle/>
            <a:p>
              <a:endParaRPr lang="en-GB" sz="1200"/>
            </a:p>
          </p:txBody>
        </p:sp>
        <p:sp>
          <p:nvSpPr>
            <p:cNvPr id="34" name="TextBox 34">
              <a:extLst>
                <a:ext uri="{FF2B5EF4-FFF2-40B4-BE49-F238E27FC236}">
                  <a16:creationId xmlns:a16="http://schemas.microsoft.com/office/drawing/2014/main" id="{085E8F0B-98CC-1122-16B1-FC6D707EFBBF}"/>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35" name="TextBox 35">
            <a:extLst>
              <a:ext uri="{FF2B5EF4-FFF2-40B4-BE49-F238E27FC236}">
                <a16:creationId xmlns:a16="http://schemas.microsoft.com/office/drawing/2014/main" id="{A1A9AA7D-7EFB-609F-1718-5C44224261DB}"/>
              </a:ext>
            </a:extLst>
          </p:cNvPr>
          <p:cNvSpPr txBox="1"/>
          <p:nvPr/>
        </p:nvSpPr>
        <p:spPr>
          <a:xfrm>
            <a:off x="6948777" y="4379097"/>
            <a:ext cx="427123"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4</a:t>
            </a:r>
          </a:p>
        </p:txBody>
      </p:sp>
      <p:sp>
        <p:nvSpPr>
          <p:cNvPr id="36" name="TextBox 36">
            <a:extLst>
              <a:ext uri="{FF2B5EF4-FFF2-40B4-BE49-F238E27FC236}">
                <a16:creationId xmlns:a16="http://schemas.microsoft.com/office/drawing/2014/main" id="{06E2452F-BCD5-3AC6-3361-79968241CB63}"/>
              </a:ext>
            </a:extLst>
          </p:cNvPr>
          <p:cNvSpPr txBox="1"/>
          <p:nvPr/>
        </p:nvSpPr>
        <p:spPr>
          <a:xfrm>
            <a:off x="7642380" y="4212951"/>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Commissioning insights</a:t>
            </a:r>
          </a:p>
        </p:txBody>
      </p:sp>
      <p:sp>
        <p:nvSpPr>
          <p:cNvPr id="37" name="TextBox 37">
            <a:extLst>
              <a:ext uri="{FF2B5EF4-FFF2-40B4-BE49-F238E27FC236}">
                <a16:creationId xmlns:a16="http://schemas.microsoft.com/office/drawing/2014/main" id="{4E41310B-F42E-148F-9842-C5FBA09FE6AB}"/>
              </a:ext>
            </a:extLst>
          </p:cNvPr>
          <p:cNvSpPr txBox="1"/>
          <p:nvPr/>
        </p:nvSpPr>
        <p:spPr>
          <a:xfrm>
            <a:off x="7695455" y="4428004"/>
            <a:ext cx="3891155"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Knowledge gained during the assembly, testing, and initial installation phases.</a:t>
            </a:r>
          </a:p>
          <a:p>
            <a:pPr>
              <a:lnSpc>
                <a:spcPts val="1399"/>
              </a:lnSpc>
            </a:pPr>
            <a:r>
              <a:rPr lang="en-US" sz="933">
                <a:solidFill>
                  <a:srgbClr val="1C1C1A"/>
                </a:solidFill>
                <a:latin typeface="Helvetica World"/>
                <a:ea typeface="Helvetica World"/>
                <a:cs typeface="Helvetica World"/>
                <a:sym typeface="Helvetica World"/>
              </a:rPr>
              <a:t>•Goal: Document technical difficulties in the commissioning phase, providing useful feedback for future sustainable designs.</a:t>
            </a:r>
          </a:p>
          <a:p>
            <a:pPr>
              <a:lnSpc>
                <a:spcPts val="1399"/>
              </a:lnSpc>
            </a:pPr>
            <a:endParaRPr lang="en-US" sz="933">
              <a:solidFill>
                <a:srgbClr val="1C1C1A"/>
              </a:solidFill>
              <a:latin typeface="Helvetica World"/>
              <a:ea typeface="Helvetica World"/>
              <a:cs typeface="Helvetica World"/>
              <a:sym typeface="Helvetica World"/>
            </a:endParaRPr>
          </a:p>
        </p:txBody>
      </p:sp>
      <p:grpSp>
        <p:nvGrpSpPr>
          <p:cNvPr id="38" name="Group 38">
            <a:extLst>
              <a:ext uri="{FF2B5EF4-FFF2-40B4-BE49-F238E27FC236}">
                <a16:creationId xmlns:a16="http://schemas.microsoft.com/office/drawing/2014/main" id="{19C4529A-5136-56D6-72C6-6DE542AC340C}"/>
              </a:ext>
            </a:extLst>
          </p:cNvPr>
          <p:cNvGrpSpPr/>
          <p:nvPr/>
        </p:nvGrpSpPr>
        <p:grpSpPr>
          <a:xfrm>
            <a:off x="2768151" y="1296003"/>
            <a:ext cx="4081620" cy="3888147"/>
            <a:chOff x="0" y="0"/>
            <a:chExt cx="1295528" cy="1234119"/>
          </a:xfrm>
        </p:grpSpPr>
        <p:sp>
          <p:nvSpPr>
            <p:cNvPr id="39" name="Freeform 39">
              <a:extLst>
                <a:ext uri="{FF2B5EF4-FFF2-40B4-BE49-F238E27FC236}">
                  <a16:creationId xmlns:a16="http://schemas.microsoft.com/office/drawing/2014/main" id="{C5EEA2CD-2D3C-9EFF-5A3F-187BC38C776A}"/>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40" name="TextBox 40">
              <a:extLst>
                <a:ext uri="{FF2B5EF4-FFF2-40B4-BE49-F238E27FC236}">
                  <a16:creationId xmlns:a16="http://schemas.microsoft.com/office/drawing/2014/main" id="{0DBD5EA8-D71A-EA65-4A6F-701B63522187}"/>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41" name="Group 41">
            <a:extLst>
              <a:ext uri="{FF2B5EF4-FFF2-40B4-BE49-F238E27FC236}">
                <a16:creationId xmlns:a16="http://schemas.microsoft.com/office/drawing/2014/main" id="{CED66DCB-3631-290A-3784-03278D858B21}"/>
              </a:ext>
            </a:extLst>
          </p:cNvPr>
          <p:cNvGrpSpPr/>
          <p:nvPr/>
        </p:nvGrpSpPr>
        <p:grpSpPr>
          <a:xfrm>
            <a:off x="4681961" y="1187217"/>
            <a:ext cx="254000" cy="254000"/>
            <a:chOff x="0" y="0"/>
            <a:chExt cx="812800" cy="812800"/>
          </a:xfrm>
        </p:grpSpPr>
        <p:sp>
          <p:nvSpPr>
            <p:cNvPr id="42" name="Freeform 42">
              <a:extLst>
                <a:ext uri="{FF2B5EF4-FFF2-40B4-BE49-F238E27FC236}">
                  <a16:creationId xmlns:a16="http://schemas.microsoft.com/office/drawing/2014/main" id="{4A16FA80-7454-A08A-A90D-85F0607C9DF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FFA7"/>
            </a:solidFill>
          </p:spPr>
          <p:txBody>
            <a:bodyPr/>
            <a:lstStyle/>
            <a:p>
              <a:endParaRPr lang="en-GB" sz="1200"/>
            </a:p>
          </p:txBody>
        </p:sp>
        <p:sp>
          <p:nvSpPr>
            <p:cNvPr id="43" name="TextBox 43">
              <a:extLst>
                <a:ext uri="{FF2B5EF4-FFF2-40B4-BE49-F238E27FC236}">
                  <a16:creationId xmlns:a16="http://schemas.microsoft.com/office/drawing/2014/main" id="{3EC6ADB7-B324-DD89-9AB1-AF81A24EB2CE}"/>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44" name="Group 44">
            <a:extLst>
              <a:ext uri="{FF2B5EF4-FFF2-40B4-BE49-F238E27FC236}">
                <a16:creationId xmlns:a16="http://schemas.microsoft.com/office/drawing/2014/main" id="{32ABF01D-166C-7243-3BDB-A55FC989E9C2}"/>
              </a:ext>
            </a:extLst>
          </p:cNvPr>
          <p:cNvGrpSpPr/>
          <p:nvPr/>
        </p:nvGrpSpPr>
        <p:grpSpPr>
          <a:xfrm>
            <a:off x="4681961" y="5057150"/>
            <a:ext cx="254000" cy="254000"/>
            <a:chOff x="0" y="0"/>
            <a:chExt cx="812800" cy="812800"/>
          </a:xfrm>
        </p:grpSpPr>
        <p:sp>
          <p:nvSpPr>
            <p:cNvPr id="45" name="Freeform 45">
              <a:extLst>
                <a:ext uri="{FF2B5EF4-FFF2-40B4-BE49-F238E27FC236}">
                  <a16:creationId xmlns:a16="http://schemas.microsoft.com/office/drawing/2014/main" id="{49D0CB80-49BD-DC82-E19E-D34D82CAD7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3C70"/>
            </a:solidFill>
          </p:spPr>
          <p:txBody>
            <a:bodyPr/>
            <a:lstStyle/>
            <a:p>
              <a:endParaRPr lang="en-GB" sz="1200"/>
            </a:p>
          </p:txBody>
        </p:sp>
        <p:sp>
          <p:nvSpPr>
            <p:cNvPr id="46" name="TextBox 46">
              <a:extLst>
                <a:ext uri="{FF2B5EF4-FFF2-40B4-BE49-F238E27FC236}">
                  <a16:creationId xmlns:a16="http://schemas.microsoft.com/office/drawing/2014/main" id="{98FF58AF-5F8B-F2B7-2555-B87436C5608C}"/>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47" name="Group 47">
            <a:extLst>
              <a:ext uri="{FF2B5EF4-FFF2-40B4-BE49-F238E27FC236}">
                <a16:creationId xmlns:a16="http://schemas.microsoft.com/office/drawing/2014/main" id="{CD67D1D3-2776-E475-F12E-ED7824820EB8}"/>
              </a:ext>
            </a:extLst>
          </p:cNvPr>
          <p:cNvGrpSpPr/>
          <p:nvPr/>
        </p:nvGrpSpPr>
        <p:grpSpPr>
          <a:xfrm>
            <a:off x="6649796" y="3184251"/>
            <a:ext cx="254000" cy="254000"/>
            <a:chOff x="0" y="0"/>
            <a:chExt cx="812800" cy="812800"/>
          </a:xfrm>
        </p:grpSpPr>
        <p:sp>
          <p:nvSpPr>
            <p:cNvPr id="48" name="Freeform 48">
              <a:extLst>
                <a:ext uri="{FF2B5EF4-FFF2-40B4-BE49-F238E27FC236}">
                  <a16:creationId xmlns:a16="http://schemas.microsoft.com/office/drawing/2014/main" id="{CEC15A39-3EB9-035E-EF26-637B339AE44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C0DF"/>
            </a:solidFill>
          </p:spPr>
          <p:txBody>
            <a:bodyPr/>
            <a:lstStyle/>
            <a:p>
              <a:endParaRPr lang="en-GB" sz="1200"/>
            </a:p>
          </p:txBody>
        </p:sp>
        <p:sp>
          <p:nvSpPr>
            <p:cNvPr id="49" name="TextBox 49">
              <a:extLst>
                <a:ext uri="{FF2B5EF4-FFF2-40B4-BE49-F238E27FC236}">
                  <a16:creationId xmlns:a16="http://schemas.microsoft.com/office/drawing/2014/main" id="{EC62BB4B-109A-338E-0535-240BA12BC54E}"/>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0" name="Group 50">
            <a:extLst>
              <a:ext uri="{FF2B5EF4-FFF2-40B4-BE49-F238E27FC236}">
                <a16:creationId xmlns:a16="http://schemas.microsoft.com/office/drawing/2014/main" id="{98F73F4A-0062-8D7A-A33A-5A865EC31065}"/>
              </a:ext>
            </a:extLst>
          </p:cNvPr>
          <p:cNvGrpSpPr/>
          <p:nvPr/>
        </p:nvGrpSpPr>
        <p:grpSpPr>
          <a:xfrm>
            <a:off x="5943685" y="1631148"/>
            <a:ext cx="254000" cy="254000"/>
            <a:chOff x="0" y="0"/>
            <a:chExt cx="812800" cy="812800"/>
          </a:xfrm>
        </p:grpSpPr>
        <p:sp>
          <p:nvSpPr>
            <p:cNvPr id="51" name="Freeform 51">
              <a:extLst>
                <a:ext uri="{FF2B5EF4-FFF2-40B4-BE49-F238E27FC236}">
                  <a16:creationId xmlns:a16="http://schemas.microsoft.com/office/drawing/2014/main" id="{C5692695-7FA4-AAF6-5FE5-38BC88DE0E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C137"/>
            </a:solidFill>
          </p:spPr>
          <p:txBody>
            <a:bodyPr/>
            <a:lstStyle/>
            <a:p>
              <a:endParaRPr lang="en-GB" sz="1200"/>
            </a:p>
          </p:txBody>
        </p:sp>
        <p:sp>
          <p:nvSpPr>
            <p:cNvPr id="52" name="TextBox 52">
              <a:extLst>
                <a:ext uri="{FF2B5EF4-FFF2-40B4-BE49-F238E27FC236}">
                  <a16:creationId xmlns:a16="http://schemas.microsoft.com/office/drawing/2014/main" id="{EF5ECA5A-BE27-7698-0231-62E1A219A9AE}"/>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3" name="Group 53">
            <a:extLst>
              <a:ext uri="{FF2B5EF4-FFF2-40B4-BE49-F238E27FC236}">
                <a16:creationId xmlns:a16="http://schemas.microsoft.com/office/drawing/2014/main" id="{BCC79EFE-2A40-B5CD-BD91-6D6A4DAD40FE}"/>
              </a:ext>
            </a:extLst>
          </p:cNvPr>
          <p:cNvGrpSpPr/>
          <p:nvPr/>
        </p:nvGrpSpPr>
        <p:grpSpPr>
          <a:xfrm>
            <a:off x="5943685" y="4607498"/>
            <a:ext cx="254000" cy="254000"/>
            <a:chOff x="0" y="0"/>
            <a:chExt cx="812800" cy="812800"/>
          </a:xfrm>
        </p:grpSpPr>
        <p:sp>
          <p:nvSpPr>
            <p:cNvPr id="54" name="Freeform 54">
              <a:extLst>
                <a:ext uri="{FF2B5EF4-FFF2-40B4-BE49-F238E27FC236}">
                  <a16:creationId xmlns:a16="http://schemas.microsoft.com/office/drawing/2014/main" id="{D8F0C095-2D91-2670-FCC5-55764A9016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66AE"/>
            </a:solidFill>
          </p:spPr>
          <p:txBody>
            <a:bodyPr/>
            <a:lstStyle/>
            <a:p>
              <a:endParaRPr lang="en-GB" sz="1200"/>
            </a:p>
          </p:txBody>
        </p:sp>
        <p:sp>
          <p:nvSpPr>
            <p:cNvPr id="55" name="TextBox 55">
              <a:extLst>
                <a:ext uri="{FF2B5EF4-FFF2-40B4-BE49-F238E27FC236}">
                  <a16:creationId xmlns:a16="http://schemas.microsoft.com/office/drawing/2014/main" id="{6BD25E06-B85C-EF0F-22B6-ADF60A101311}"/>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7" name="Group 57">
            <a:extLst>
              <a:ext uri="{FF2B5EF4-FFF2-40B4-BE49-F238E27FC236}">
                <a16:creationId xmlns:a16="http://schemas.microsoft.com/office/drawing/2014/main" id="{35599C22-5E28-A246-5EC4-8664F38AE74D}"/>
              </a:ext>
            </a:extLst>
          </p:cNvPr>
          <p:cNvGrpSpPr/>
          <p:nvPr/>
        </p:nvGrpSpPr>
        <p:grpSpPr>
          <a:xfrm rot="-10800000">
            <a:off x="5592986" y="5364741"/>
            <a:ext cx="4762500" cy="1206500"/>
            <a:chOff x="0" y="0"/>
            <a:chExt cx="1881481" cy="476642"/>
          </a:xfrm>
        </p:grpSpPr>
        <p:sp>
          <p:nvSpPr>
            <p:cNvPr id="58" name="Freeform 58">
              <a:extLst>
                <a:ext uri="{FF2B5EF4-FFF2-40B4-BE49-F238E27FC236}">
                  <a16:creationId xmlns:a16="http://schemas.microsoft.com/office/drawing/2014/main" id="{70C13EBD-98B6-EAFC-2AF5-78BEA2F21508}"/>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436ABE"/>
              </a:solidFill>
              <a:prstDash val="solid"/>
              <a:miter/>
            </a:ln>
          </p:spPr>
          <p:txBody>
            <a:bodyPr/>
            <a:lstStyle/>
            <a:p>
              <a:endParaRPr lang="en-GB" sz="1200"/>
            </a:p>
          </p:txBody>
        </p:sp>
        <p:sp>
          <p:nvSpPr>
            <p:cNvPr id="59" name="TextBox 59">
              <a:extLst>
                <a:ext uri="{FF2B5EF4-FFF2-40B4-BE49-F238E27FC236}">
                  <a16:creationId xmlns:a16="http://schemas.microsoft.com/office/drawing/2014/main" id="{3D6CECA3-8AFD-1B62-E852-3FC75F00C20D}"/>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0" name="Group 60">
            <a:extLst>
              <a:ext uri="{FF2B5EF4-FFF2-40B4-BE49-F238E27FC236}">
                <a16:creationId xmlns:a16="http://schemas.microsoft.com/office/drawing/2014/main" id="{BD4503CD-0EC8-0F5B-9B7B-901F2992D199}"/>
              </a:ext>
            </a:extLst>
          </p:cNvPr>
          <p:cNvGrpSpPr/>
          <p:nvPr/>
        </p:nvGrpSpPr>
        <p:grpSpPr>
          <a:xfrm rot="-10800000">
            <a:off x="5326118" y="5595608"/>
            <a:ext cx="1070144" cy="706525"/>
            <a:chOff x="0" y="0"/>
            <a:chExt cx="823551" cy="543720"/>
          </a:xfrm>
        </p:grpSpPr>
        <p:sp>
          <p:nvSpPr>
            <p:cNvPr id="61" name="Freeform 61">
              <a:extLst>
                <a:ext uri="{FF2B5EF4-FFF2-40B4-BE49-F238E27FC236}">
                  <a16:creationId xmlns:a16="http://schemas.microsoft.com/office/drawing/2014/main" id="{8ABDC70E-9369-A8EA-87B9-DEC447C66927}"/>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1B3C70"/>
            </a:solidFill>
          </p:spPr>
          <p:txBody>
            <a:bodyPr/>
            <a:lstStyle/>
            <a:p>
              <a:endParaRPr lang="en-GB" sz="1200"/>
            </a:p>
          </p:txBody>
        </p:sp>
        <p:sp>
          <p:nvSpPr>
            <p:cNvPr id="62" name="TextBox 62">
              <a:extLst>
                <a:ext uri="{FF2B5EF4-FFF2-40B4-BE49-F238E27FC236}">
                  <a16:creationId xmlns:a16="http://schemas.microsoft.com/office/drawing/2014/main" id="{50D16005-5F30-0CF5-1762-F9992C7CBC2C}"/>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63" name="TextBox 63">
            <a:extLst>
              <a:ext uri="{FF2B5EF4-FFF2-40B4-BE49-F238E27FC236}">
                <a16:creationId xmlns:a16="http://schemas.microsoft.com/office/drawing/2014/main" id="{7D1E9DF7-CDB2-234B-B48B-ED3D0765F656}"/>
              </a:ext>
            </a:extLst>
          </p:cNvPr>
          <p:cNvSpPr txBox="1"/>
          <p:nvPr/>
        </p:nvSpPr>
        <p:spPr>
          <a:xfrm>
            <a:off x="5734190" y="5676406"/>
            <a:ext cx="418991" cy="432747"/>
          </a:xfrm>
          <a:prstGeom prst="rect">
            <a:avLst/>
          </a:prstGeom>
        </p:spPr>
        <p:txBody>
          <a:bodyPr lIns="0" tIns="0" rIns="0" bIns="0" rtlCol="0" anchor="t">
            <a:spAutoFit/>
          </a:bodyPr>
          <a:lstStyle/>
          <a:p>
            <a:pPr marL="0" lvl="1">
              <a:lnSpc>
                <a:spcPts val="3686"/>
              </a:lnSpc>
            </a:pPr>
            <a:r>
              <a:rPr lang="en-US" sz="2633" b="1" spc="110">
                <a:solidFill>
                  <a:srgbClr val="FFFFFF"/>
                </a:solidFill>
                <a:latin typeface="Helvetica World Bold"/>
                <a:ea typeface="Helvetica World Bold"/>
                <a:cs typeface="Helvetica World Bold"/>
                <a:sym typeface="Helvetica World Bold"/>
              </a:rPr>
              <a:t>5</a:t>
            </a:r>
          </a:p>
        </p:txBody>
      </p:sp>
      <p:sp>
        <p:nvSpPr>
          <p:cNvPr id="64" name="TextBox 64">
            <a:extLst>
              <a:ext uri="{FF2B5EF4-FFF2-40B4-BE49-F238E27FC236}">
                <a16:creationId xmlns:a16="http://schemas.microsoft.com/office/drawing/2014/main" id="{6F4B2A09-F916-EDE0-8928-01CF4A19D6B5}"/>
              </a:ext>
            </a:extLst>
          </p:cNvPr>
          <p:cNvSpPr txBox="1"/>
          <p:nvPr/>
        </p:nvSpPr>
        <p:spPr>
          <a:xfrm>
            <a:off x="6396261" y="5488607"/>
            <a:ext cx="3390175"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Operational experience and reliability </a:t>
            </a:r>
          </a:p>
        </p:txBody>
      </p:sp>
      <p:sp>
        <p:nvSpPr>
          <p:cNvPr id="65" name="TextBox 65">
            <a:extLst>
              <a:ext uri="{FF2B5EF4-FFF2-40B4-BE49-F238E27FC236}">
                <a16:creationId xmlns:a16="http://schemas.microsoft.com/office/drawing/2014/main" id="{AC3B83F1-3F03-6FFF-D126-F94ACC22F380}"/>
              </a:ext>
            </a:extLst>
          </p:cNvPr>
          <p:cNvSpPr txBox="1"/>
          <p:nvPr/>
        </p:nvSpPr>
        <p:spPr>
          <a:xfrm>
            <a:off x="6396262" y="5722711"/>
            <a:ext cx="3882776" cy="700448"/>
          </a:xfrm>
          <a:prstGeom prst="rect">
            <a:avLst/>
          </a:prstGeom>
          <a:solidFill>
            <a:schemeClr val="bg1"/>
          </a:solidFill>
        </p:spPr>
        <p:txBody>
          <a:bodyPr wrap="square" lIns="0" tIns="0" rIns="0" bIns="0" rtlCol="0" anchor="t">
            <a:spAutoFit/>
          </a:bodyPr>
          <a:lstStyle/>
          <a:p>
            <a:pPr>
              <a:lnSpc>
                <a:spcPts val="1399"/>
              </a:lnSpc>
            </a:pPr>
            <a:r>
              <a:rPr lang="en-US" sz="933" dirty="0">
                <a:solidFill>
                  <a:srgbClr val="1C1C1A"/>
                </a:solidFill>
                <a:latin typeface="Helvetica World"/>
                <a:ea typeface="Helvetica World"/>
                <a:cs typeface="Helvetica World"/>
                <a:sym typeface="Helvetica World"/>
              </a:rPr>
              <a:t>•Focus: Factors limiting cryomodule performance, mitigation strategies, machine availability, capability for maintenance, repair and replacement.</a:t>
            </a:r>
          </a:p>
          <a:p>
            <a:pPr>
              <a:lnSpc>
                <a:spcPts val="1399"/>
              </a:lnSpc>
            </a:pPr>
            <a:r>
              <a:rPr lang="en-US" sz="933" dirty="0">
                <a:solidFill>
                  <a:srgbClr val="1C1C1A"/>
                </a:solidFill>
                <a:latin typeface="Helvetica World"/>
                <a:ea typeface="Helvetica World"/>
                <a:cs typeface="Helvetica World"/>
                <a:sym typeface="Helvetica World"/>
              </a:rPr>
              <a:t>•Goal: Use real-world operational data to ensure that energy-saving innovations do not compromise the facility's scientific output.</a:t>
            </a:r>
          </a:p>
        </p:txBody>
      </p:sp>
      <p:sp>
        <p:nvSpPr>
          <p:cNvPr id="56" name="Title 1">
            <a:extLst>
              <a:ext uri="{FF2B5EF4-FFF2-40B4-BE49-F238E27FC236}">
                <a16:creationId xmlns:a16="http://schemas.microsoft.com/office/drawing/2014/main" id="{CCE726C7-DA59-CB2E-3043-807D9E45E007}"/>
              </a:ext>
            </a:extLst>
          </p:cNvPr>
          <p:cNvSpPr txBox="1">
            <a:spLocks/>
          </p:cNvSpPr>
          <p:nvPr/>
        </p:nvSpPr>
        <p:spPr>
          <a:xfrm>
            <a:off x="407989" y="373593"/>
            <a:ext cx="5065536"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solidFill>
                  <a:srgbClr val="24275A"/>
                </a:solidFill>
              </a:rPr>
              <a:t>Conclusions and next steps</a:t>
            </a:r>
            <a:endParaRPr lang="en-GB" sz="2800" dirty="0">
              <a:solidFill>
                <a:srgbClr val="24275A"/>
              </a:solidFill>
            </a:endParaRPr>
          </a:p>
        </p:txBody>
      </p:sp>
      <p:sp>
        <p:nvSpPr>
          <p:cNvPr id="67" name="TextBox 66">
            <a:extLst>
              <a:ext uri="{FF2B5EF4-FFF2-40B4-BE49-F238E27FC236}">
                <a16:creationId xmlns:a16="http://schemas.microsoft.com/office/drawing/2014/main" id="{8C322355-3E45-EBB4-34FB-2F3E19B4BCE4}"/>
              </a:ext>
            </a:extLst>
          </p:cNvPr>
          <p:cNvSpPr txBox="1"/>
          <p:nvPr/>
        </p:nvSpPr>
        <p:spPr>
          <a:xfrm>
            <a:off x="462252" y="1020378"/>
            <a:ext cx="4130384" cy="5130700"/>
          </a:xfrm>
          <a:prstGeom prst="rect">
            <a:avLst/>
          </a:prstGeom>
          <a:solidFill>
            <a:schemeClr val="bg1"/>
          </a:solid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dirty="0">
                <a:solidFill>
                  <a:srgbClr val="24275A"/>
                </a:solidFill>
              </a:rPr>
              <a:t>Beam and RF parameters are the design drivers, while cryogenic efficiency impacts the overall sustainability.</a:t>
            </a:r>
          </a:p>
          <a:p>
            <a:pPr marL="285750" indent="-285750" algn="just">
              <a:lnSpc>
                <a:spcPct val="150000"/>
              </a:lnSpc>
              <a:buFont typeface="Arial" panose="020B0604020202020204" pitchFamily="34" charset="0"/>
              <a:buChar char="•"/>
            </a:pPr>
            <a:r>
              <a:rPr lang="en-GB" sz="1400" dirty="0">
                <a:solidFill>
                  <a:srgbClr val="24275A"/>
                </a:solidFill>
              </a:rPr>
              <a:t>Common trends, (multi-level temperature architectures, modular cryogenic segmentation, accessibility) have emerged as industry standards.</a:t>
            </a:r>
          </a:p>
          <a:p>
            <a:pPr marL="285750" indent="-285750" algn="just">
              <a:lnSpc>
                <a:spcPct val="150000"/>
              </a:lnSpc>
              <a:buFont typeface="Arial" panose="020B0604020202020204" pitchFamily="34" charset="0"/>
              <a:buChar char="•"/>
            </a:pPr>
            <a:r>
              <a:rPr lang="en-GB" sz="1400" dirty="0">
                <a:solidFill>
                  <a:srgbClr val="24275A"/>
                </a:solidFill>
              </a:rPr>
              <a:t>High availability and long-term reliability are primary metrics for sustainability.</a:t>
            </a:r>
          </a:p>
          <a:p>
            <a:pPr marL="285750" indent="-285750" algn="just">
              <a:lnSpc>
                <a:spcPct val="150000"/>
              </a:lnSpc>
              <a:buFont typeface="Arial" panose="020B0604020202020204" pitchFamily="34" charset="0"/>
              <a:buChar char="•"/>
            </a:pPr>
            <a:r>
              <a:rPr lang="en-GB" sz="1400" dirty="0">
                <a:solidFill>
                  <a:srgbClr val="24275A"/>
                </a:solidFill>
              </a:rPr>
              <a:t>The collected data will be translated into practical engineering strategies, to build a </a:t>
            </a:r>
            <a:r>
              <a:rPr lang="en-GB" sz="1400" b="1" dirty="0">
                <a:solidFill>
                  <a:srgbClr val="24275A"/>
                </a:solidFill>
              </a:rPr>
              <a:t>Roadmap for the development of sustainable cryomodules (D17).</a:t>
            </a:r>
          </a:p>
          <a:p>
            <a:pPr marL="285750" indent="-285750" algn="just">
              <a:lnSpc>
                <a:spcPct val="150000"/>
              </a:lnSpc>
              <a:buFont typeface="Arial" panose="020B0604020202020204" pitchFamily="34" charset="0"/>
              <a:buChar char="•"/>
            </a:pPr>
            <a:r>
              <a:rPr lang="en-GB" sz="1400" dirty="0">
                <a:solidFill>
                  <a:srgbClr val="24275A"/>
                </a:solidFill>
              </a:rPr>
              <a:t>The resulting guidelines will directly contribute to the </a:t>
            </a:r>
            <a:r>
              <a:rPr lang="en-GB" sz="1400" b="1" dirty="0">
                <a:solidFill>
                  <a:srgbClr val="24275A"/>
                </a:solidFill>
              </a:rPr>
              <a:t>development of a parametric tool for cryomodule design (Task 5.3 - D18)</a:t>
            </a:r>
            <a:r>
              <a:rPr lang="en-GB" sz="1400" dirty="0">
                <a:solidFill>
                  <a:srgbClr val="24275A"/>
                </a:solidFill>
              </a:rPr>
              <a:t>. </a:t>
            </a:r>
          </a:p>
        </p:txBody>
      </p:sp>
      <p:sp>
        <p:nvSpPr>
          <p:cNvPr id="66" name="Date Placeholder 65">
            <a:extLst>
              <a:ext uri="{FF2B5EF4-FFF2-40B4-BE49-F238E27FC236}">
                <a16:creationId xmlns:a16="http://schemas.microsoft.com/office/drawing/2014/main" id="{5D49FD6B-87C9-D612-F887-218733E5BC20}"/>
              </a:ext>
            </a:extLst>
          </p:cNvPr>
          <p:cNvSpPr>
            <a:spLocks noGrp="1"/>
          </p:cNvSpPr>
          <p:nvPr>
            <p:ph type="dt" sz="half" idx="10"/>
          </p:nvPr>
        </p:nvSpPr>
        <p:spPr/>
        <p:txBody>
          <a:bodyPr/>
          <a:lstStyle/>
          <a:p>
            <a:fld id="{1A376EC3-C116-264B-A201-8413125FF152}" type="datetime1">
              <a:rPr lang="sv-SE" smtClean="0"/>
              <a:t>2026-05-29</a:t>
            </a:fld>
            <a:endParaRPr lang="en-US" dirty="0"/>
          </a:p>
        </p:txBody>
      </p:sp>
      <p:sp>
        <p:nvSpPr>
          <p:cNvPr id="68" name="Footer Placeholder 67">
            <a:extLst>
              <a:ext uri="{FF2B5EF4-FFF2-40B4-BE49-F238E27FC236}">
                <a16:creationId xmlns:a16="http://schemas.microsoft.com/office/drawing/2014/main" id="{E061CE17-21DD-D460-D7E5-1995DB0DA3EF}"/>
              </a:ext>
            </a:extLst>
          </p:cNvPr>
          <p:cNvSpPr>
            <a:spLocks noGrp="1"/>
          </p:cNvSpPr>
          <p:nvPr>
            <p:ph type="ftr" sz="quarter" idx="12"/>
          </p:nvPr>
        </p:nvSpPr>
        <p:spPr/>
        <p:txBody>
          <a:bodyPr/>
          <a:lstStyle/>
          <a:p>
            <a:r>
              <a:rPr lang="en-GB"/>
              <a:t>Nuno Elias - iSAS WP5 RP1 review - Jun/2026</a:t>
            </a:r>
            <a:endParaRPr lang="en-US" dirty="0"/>
          </a:p>
        </p:txBody>
      </p:sp>
      <p:sp>
        <p:nvSpPr>
          <p:cNvPr id="69" name="Slide Number Placeholder 68">
            <a:extLst>
              <a:ext uri="{FF2B5EF4-FFF2-40B4-BE49-F238E27FC236}">
                <a16:creationId xmlns:a16="http://schemas.microsoft.com/office/drawing/2014/main" id="{0053D302-EC38-4C0E-5447-55C9B4F83309}"/>
              </a:ext>
            </a:extLst>
          </p:cNvPr>
          <p:cNvSpPr>
            <a:spLocks noGrp="1"/>
          </p:cNvSpPr>
          <p:nvPr>
            <p:ph type="sldNum" sz="quarter" idx="11"/>
          </p:nvPr>
        </p:nvSpPr>
        <p:spPr/>
        <p:txBody>
          <a:bodyPr/>
          <a:lstStyle/>
          <a:p>
            <a:fld id="{36B5EA5A-BC32-A742-B11B-8E7414D5B535}" type="slidenum">
              <a:rPr lang="en-US" smtClean="0"/>
              <a:pPr/>
              <a:t>23</a:t>
            </a:fld>
            <a:endParaRPr lang="en-US" dirty="0"/>
          </a:p>
        </p:txBody>
      </p:sp>
    </p:spTree>
    <p:extLst>
      <p:ext uri="{BB962C8B-B14F-4D97-AF65-F5344CB8AC3E}">
        <p14:creationId xmlns:p14="http://schemas.microsoft.com/office/powerpoint/2010/main" val="2855837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B208C-621A-D572-8EA9-B4DC8F0E4E8C}"/>
            </a:ext>
          </a:extLst>
        </p:cNvPr>
        <p:cNvGrpSpPr/>
        <p:nvPr/>
      </p:nvGrpSpPr>
      <p:grpSpPr>
        <a:xfrm>
          <a:off x="0" y="0"/>
          <a:ext cx="0" cy="0"/>
          <a:chOff x="0" y="0"/>
          <a:chExt cx="0" cy="0"/>
        </a:xfrm>
      </p:grpSpPr>
      <p:sp>
        <p:nvSpPr>
          <p:cNvPr id="56" name="Title 1">
            <a:extLst>
              <a:ext uri="{FF2B5EF4-FFF2-40B4-BE49-F238E27FC236}">
                <a16:creationId xmlns:a16="http://schemas.microsoft.com/office/drawing/2014/main" id="{33CCD858-BBBF-1C68-B40A-362FAE87B34E}"/>
              </a:ext>
            </a:extLst>
          </p:cNvPr>
          <p:cNvSpPr txBox="1">
            <a:spLocks/>
          </p:cNvSpPr>
          <p:nvPr/>
        </p:nvSpPr>
        <p:spPr>
          <a:xfrm>
            <a:off x="407989" y="373593"/>
            <a:ext cx="5065536"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24275A"/>
                </a:solidFill>
              </a:rPr>
              <a:t>Acknowledgments</a:t>
            </a:r>
            <a:endParaRPr lang="en-GB" dirty="0">
              <a:solidFill>
                <a:srgbClr val="24275A"/>
              </a:solidFill>
            </a:endParaRPr>
          </a:p>
        </p:txBody>
      </p:sp>
      <p:grpSp>
        <p:nvGrpSpPr>
          <p:cNvPr id="66" name="Group 38">
            <a:extLst>
              <a:ext uri="{FF2B5EF4-FFF2-40B4-BE49-F238E27FC236}">
                <a16:creationId xmlns:a16="http://schemas.microsoft.com/office/drawing/2014/main" id="{EB61EC8C-B565-6D92-CD35-45C0C0503493}"/>
              </a:ext>
            </a:extLst>
          </p:cNvPr>
          <p:cNvGrpSpPr/>
          <p:nvPr/>
        </p:nvGrpSpPr>
        <p:grpSpPr>
          <a:xfrm>
            <a:off x="4970647" y="3030462"/>
            <a:ext cx="2228698" cy="2134244"/>
            <a:chOff x="0" y="0"/>
            <a:chExt cx="1295528" cy="1234119"/>
          </a:xfrm>
        </p:grpSpPr>
        <p:sp>
          <p:nvSpPr>
            <p:cNvPr id="68" name="Freeform 39">
              <a:extLst>
                <a:ext uri="{FF2B5EF4-FFF2-40B4-BE49-F238E27FC236}">
                  <a16:creationId xmlns:a16="http://schemas.microsoft.com/office/drawing/2014/main" id="{3644E93A-93B7-A11F-6BCA-99E0C9DD70F1}"/>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69" name="TextBox 40">
              <a:extLst>
                <a:ext uri="{FF2B5EF4-FFF2-40B4-BE49-F238E27FC236}">
                  <a16:creationId xmlns:a16="http://schemas.microsoft.com/office/drawing/2014/main" id="{42950E88-D80B-0838-448F-7933CA39FFAC}"/>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71" name="Group 5">
            <a:extLst>
              <a:ext uri="{FF2B5EF4-FFF2-40B4-BE49-F238E27FC236}">
                <a16:creationId xmlns:a16="http://schemas.microsoft.com/office/drawing/2014/main" id="{B69060AC-DBCB-F3CC-3847-14F5DA22378F}"/>
              </a:ext>
            </a:extLst>
          </p:cNvPr>
          <p:cNvGrpSpPr/>
          <p:nvPr/>
        </p:nvGrpSpPr>
        <p:grpSpPr>
          <a:xfrm>
            <a:off x="4680798" y="4311915"/>
            <a:ext cx="704850" cy="704850"/>
            <a:chOff x="0" y="0"/>
            <a:chExt cx="832595" cy="832595"/>
          </a:xfrm>
        </p:grpSpPr>
        <p:sp>
          <p:nvSpPr>
            <p:cNvPr id="72" name="Freeform 6">
              <a:extLst>
                <a:ext uri="{FF2B5EF4-FFF2-40B4-BE49-F238E27FC236}">
                  <a16:creationId xmlns:a16="http://schemas.microsoft.com/office/drawing/2014/main" id="{2C0DC275-C5F7-959F-4F1A-B42C3561DA8E}"/>
                </a:ext>
              </a:extLst>
            </p:cNvPr>
            <p:cNvSpPr/>
            <p:nvPr/>
          </p:nvSpPr>
          <p:spPr>
            <a:xfrm>
              <a:off x="0" y="0"/>
              <a:ext cx="832595" cy="832595"/>
            </a:xfrm>
            <a:custGeom>
              <a:avLst/>
              <a:gdLst/>
              <a:ahLst/>
              <a:cxnLst/>
              <a:rect l="l" t="t" r="r" b="b"/>
              <a:pathLst>
                <a:path w="832595" h="832595">
                  <a:moveTo>
                    <a:pt x="416297" y="0"/>
                  </a:moveTo>
                  <a:cubicBezTo>
                    <a:pt x="186383" y="0"/>
                    <a:pt x="0" y="186383"/>
                    <a:pt x="0" y="416297"/>
                  </a:cubicBezTo>
                  <a:cubicBezTo>
                    <a:pt x="0" y="646212"/>
                    <a:pt x="186383" y="832595"/>
                    <a:pt x="416297" y="832595"/>
                  </a:cubicBezTo>
                  <a:cubicBezTo>
                    <a:pt x="646212" y="832595"/>
                    <a:pt x="832595" y="646212"/>
                    <a:pt x="832595" y="416297"/>
                  </a:cubicBezTo>
                  <a:cubicBezTo>
                    <a:pt x="832595" y="186383"/>
                    <a:pt x="646212" y="0"/>
                    <a:pt x="416297" y="0"/>
                  </a:cubicBezTo>
                  <a:close/>
                </a:path>
              </a:pathLst>
            </a:custGeom>
            <a:solidFill>
              <a:srgbClr val="C1F0C7"/>
            </a:solidFill>
            <a:ln w="19050" cap="sq">
              <a:solidFill>
                <a:srgbClr val="1B3C70"/>
              </a:solidFill>
              <a:prstDash val="solid"/>
              <a:miter/>
            </a:ln>
          </p:spPr>
          <p:txBody>
            <a:bodyPr/>
            <a:lstStyle/>
            <a:p>
              <a:endParaRPr lang="en-GB"/>
            </a:p>
          </p:txBody>
        </p:sp>
        <p:sp>
          <p:nvSpPr>
            <p:cNvPr id="73" name="TextBox 7">
              <a:extLst>
                <a:ext uri="{FF2B5EF4-FFF2-40B4-BE49-F238E27FC236}">
                  <a16:creationId xmlns:a16="http://schemas.microsoft.com/office/drawing/2014/main" id="{036CD380-A570-2087-B9F8-7B0236A7C39D}"/>
                </a:ext>
              </a:extLst>
            </p:cNvPr>
            <p:cNvSpPr txBox="1"/>
            <p:nvPr/>
          </p:nvSpPr>
          <p:spPr>
            <a:xfrm>
              <a:off x="78056" y="39956"/>
              <a:ext cx="676483" cy="714583"/>
            </a:xfrm>
            <a:prstGeom prst="rect">
              <a:avLst/>
            </a:prstGeom>
          </p:spPr>
          <p:txBody>
            <a:bodyPr lIns="50800" tIns="50800" rIns="50800" bIns="50800" rtlCol="0" anchor="ctr"/>
            <a:lstStyle/>
            <a:p>
              <a:pPr algn="ctr">
                <a:lnSpc>
                  <a:spcPts val="3079"/>
                </a:lnSpc>
              </a:pPr>
              <a:endParaRPr/>
            </a:p>
          </p:txBody>
        </p:sp>
      </p:grpSp>
      <p:grpSp>
        <p:nvGrpSpPr>
          <p:cNvPr id="74" name="Group 8">
            <a:extLst>
              <a:ext uri="{FF2B5EF4-FFF2-40B4-BE49-F238E27FC236}">
                <a16:creationId xmlns:a16="http://schemas.microsoft.com/office/drawing/2014/main" id="{FFB5FEEE-E677-AD3E-30B4-61A963EE57F3}"/>
              </a:ext>
            </a:extLst>
          </p:cNvPr>
          <p:cNvGrpSpPr/>
          <p:nvPr/>
        </p:nvGrpSpPr>
        <p:grpSpPr>
          <a:xfrm>
            <a:off x="6781833" y="4273006"/>
            <a:ext cx="704850" cy="704850"/>
            <a:chOff x="0" y="0"/>
            <a:chExt cx="1503680" cy="1503680"/>
          </a:xfrm>
        </p:grpSpPr>
        <p:sp>
          <p:nvSpPr>
            <p:cNvPr id="75" name="Freeform 9">
              <a:extLst>
                <a:ext uri="{FF2B5EF4-FFF2-40B4-BE49-F238E27FC236}">
                  <a16:creationId xmlns:a16="http://schemas.microsoft.com/office/drawing/2014/main" id="{3F8A76A7-EE43-BB66-7717-68EEA24CFEF2}"/>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B7AD"/>
            </a:solidFill>
            <a:ln w="19050" cap="sq">
              <a:solidFill>
                <a:srgbClr val="1B3C70"/>
              </a:solidFill>
              <a:prstDash val="solid"/>
              <a:miter/>
            </a:ln>
          </p:spPr>
          <p:txBody>
            <a:bodyPr/>
            <a:lstStyle/>
            <a:p>
              <a:endParaRPr lang="en-GB"/>
            </a:p>
          </p:txBody>
        </p:sp>
        <p:sp>
          <p:nvSpPr>
            <p:cNvPr id="76" name="TextBox 10">
              <a:extLst>
                <a:ext uri="{FF2B5EF4-FFF2-40B4-BE49-F238E27FC236}">
                  <a16:creationId xmlns:a16="http://schemas.microsoft.com/office/drawing/2014/main" id="{35037DDA-C5E7-B465-7FAA-CA1E8264E6FD}"/>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77" name="Group 11">
            <a:extLst>
              <a:ext uri="{FF2B5EF4-FFF2-40B4-BE49-F238E27FC236}">
                <a16:creationId xmlns:a16="http://schemas.microsoft.com/office/drawing/2014/main" id="{F322233F-2731-590A-B736-BFFF136F45D0}"/>
              </a:ext>
            </a:extLst>
          </p:cNvPr>
          <p:cNvGrpSpPr/>
          <p:nvPr/>
        </p:nvGrpSpPr>
        <p:grpSpPr>
          <a:xfrm>
            <a:off x="4596074" y="3226963"/>
            <a:ext cx="708713" cy="708713"/>
            <a:chOff x="0" y="0"/>
            <a:chExt cx="812800" cy="812800"/>
          </a:xfrm>
        </p:grpSpPr>
        <p:sp>
          <p:nvSpPr>
            <p:cNvPr id="78" name="Freeform 12">
              <a:extLst>
                <a:ext uri="{FF2B5EF4-FFF2-40B4-BE49-F238E27FC236}">
                  <a16:creationId xmlns:a16="http://schemas.microsoft.com/office/drawing/2014/main" id="{FE3EE0AD-8A03-3364-B9EB-0E7BD59099C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E4F5"/>
            </a:solidFill>
            <a:ln w="19050" cap="sq">
              <a:solidFill>
                <a:srgbClr val="1B3C70"/>
              </a:solidFill>
              <a:prstDash val="solid"/>
              <a:miter/>
            </a:ln>
          </p:spPr>
          <p:txBody>
            <a:bodyPr/>
            <a:lstStyle/>
            <a:p>
              <a:endParaRPr lang="en-GB"/>
            </a:p>
          </p:txBody>
        </p:sp>
        <p:sp>
          <p:nvSpPr>
            <p:cNvPr id="79" name="TextBox 13">
              <a:extLst>
                <a:ext uri="{FF2B5EF4-FFF2-40B4-BE49-F238E27FC236}">
                  <a16:creationId xmlns:a16="http://schemas.microsoft.com/office/drawing/2014/main" id="{49D882FD-1900-A41C-82C6-8B409FF50778}"/>
                </a:ext>
              </a:extLst>
            </p:cNvPr>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80" name="Group 14">
            <a:extLst>
              <a:ext uri="{FF2B5EF4-FFF2-40B4-BE49-F238E27FC236}">
                <a16:creationId xmlns:a16="http://schemas.microsoft.com/office/drawing/2014/main" id="{3162B4AA-B7EF-074E-2A90-9BFB6CC06D79}"/>
              </a:ext>
            </a:extLst>
          </p:cNvPr>
          <p:cNvGrpSpPr/>
          <p:nvPr/>
        </p:nvGrpSpPr>
        <p:grpSpPr>
          <a:xfrm>
            <a:off x="6731632" y="3158074"/>
            <a:ext cx="704850" cy="704850"/>
            <a:chOff x="0" y="0"/>
            <a:chExt cx="1503680" cy="1503680"/>
          </a:xfrm>
        </p:grpSpPr>
        <p:sp>
          <p:nvSpPr>
            <p:cNvPr id="81" name="Freeform 15">
              <a:extLst>
                <a:ext uri="{FF2B5EF4-FFF2-40B4-BE49-F238E27FC236}">
                  <a16:creationId xmlns:a16="http://schemas.microsoft.com/office/drawing/2014/main" id="{4DC32672-3B18-FBCE-C40B-A8BFC4ACD541}"/>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E093"/>
            </a:solidFill>
            <a:ln w="19050" cap="sq">
              <a:solidFill>
                <a:srgbClr val="1B3C70"/>
              </a:solidFill>
              <a:prstDash val="solid"/>
              <a:miter/>
            </a:ln>
          </p:spPr>
          <p:txBody>
            <a:bodyPr/>
            <a:lstStyle/>
            <a:p>
              <a:endParaRPr lang="en-GB" dirty="0"/>
            </a:p>
          </p:txBody>
        </p:sp>
        <p:sp>
          <p:nvSpPr>
            <p:cNvPr id="82" name="TextBox 16">
              <a:extLst>
                <a:ext uri="{FF2B5EF4-FFF2-40B4-BE49-F238E27FC236}">
                  <a16:creationId xmlns:a16="http://schemas.microsoft.com/office/drawing/2014/main" id="{4DF18D48-B2AE-A8F7-6078-BAD7F1D07034}"/>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83" name="Group 17">
            <a:extLst>
              <a:ext uri="{FF2B5EF4-FFF2-40B4-BE49-F238E27FC236}">
                <a16:creationId xmlns:a16="http://schemas.microsoft.com/office/drawing/2014/main" id="{567F2516-337E-93E9-D519-D14C5B74FC39}"/>
              </a:ext>
            </a:extLst>
          </p:cNvPr>
          <p:cNvGrpSpPr/>
          <p:nvPr/>
        </p:nvGrpSpPr>
        <p:grpSpPr>
          <a:xfrm>
            <a:off x="5743574" y="4791005"/>
            <a:ext cx="704850" cy="704850"/>
            <a:chOff x="0" y="0"/>
            <a:chExt cx="1503680" cy="1503680"/>
          </a:xfrm>
        </p:grpSpPr>
        <p:sp>
          <p:nvSpPr>
            <p:cNvPr id="84" name="Freeform 18">
              <a:extLst>
                <a:ext uri="{FF2B5EF4-FFF2-40B4-BE49-F238E27FC236}">
                  <a16:creationId xmlns:a16="http://schemas.microsoft.com/office/drawing/2014/main" id="{1ADCA9FF-83A2-FEDB-80C4-DB73D5BD5D53}"/>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CECAF6"/>
            </a:solidFill>
            <a:ln w="19050" cap="sq">
              <a:solidFill>
                <a:srgbClr val="1B3C70"/>
              </a:solidFill>
              <a:prstDash val="solid"/>
              <a:miter/>
            </a:ln>
          </p:spPr>
          <p:txBody>
            <a:bodyPr/>
            <a:lstStyle/>
            <a:p>
              <a:endParaRPr lang="en-GB"/>
            </a:p>
          </p:txBody>
        </p:sp>
        <p:sp>
          <p:nvSpPr>
            <p:cNvPr id="85" name="TextBox 19">
              <a:extLst>
                <a:ext uri="{FF2B5EF4-FFF2-40B4-BE49-F238E27FC236}">
                  <a16:creationId xmlns:a16="http://schemas.microsoft.com/office/drawing/2014/main" id="{2D844F27-97D6-E125-6813-0B48916202E2}"/>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92" name="Group 2">
            <a:extLst>
              <a:ext uri="{FF2B5EF4-FFF2-40B4-BE49-F238E27FC236}">
                <a16:creationId xmlns:a16="http://schemas.microsoft.com/office/drawing/2014/main" id="{348C9DCE-3E06-E146-B71C-2E1BE79A96AD}"/>
              </a:ext>
            </a:extLst>
          </p:cNvPr>
          <p:cNvGrpSpPr/>
          <p:nvPr/>
        </p:nvGrpSpPr>
        <p:grpSpPr>
          <a:xfrm>
            <a:off x="5713008" y="2696031"/>
            <a:ext cx="704850" cy="704850"/>
            <a:chOff x="0" y="0"/>
            <a:chExt cx="1503680" cy="1503680"/>
          </a:xfrm>
        </p:grpSpPr>
        <p:sp>
          <p:nvSpPr>
            <p:cNvPr id="93" name="Freeform 3">
              <a:extLst>
                <a:ext uri="{FF2B5EF4-FFF2-40B4-BE49-F238E27FC236}">
                  <a16:creationId xmlns:a16="http://schemas.microsoft.com/office/drawing/2014/main" id="{C1E86A48-C972-BB7F-8F81-323F14162120}"/>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A1BFB4"/>
            </a:solidFill>
            <a:ln w="19050" cap="sq">
              <a:solidFill>
                <a:srgbClr val="1B3C70"/>
              </a:solidFill>
              <a:prstDash val="solid"/>
              <a:miter/>
            </a:ln>
          </p:spPr>
          <p:txBody>
            <a:bodyPr/>
            <a:lstStyle/>
            <a:p>
              <a:endParaRPr lang="en-GB"/>
            </a:p>
          </p:txBody>
        </p:sp>
        <p:sp>
          <p:nvSpPr>
            <p:cNvPr id="94" name="TextBox 4">
              <a:extLst>
                <a:ext uri="{FF2B5EF4-FFF2-40B4-BE49-F238E27FC236}">
                  <a16:creationId xmlns:a16="http://schemas.microsoft.com/office/drawing/2014/main" id="{0E6E8CA6-50E6-EB9F-CC6C-6516DCF3E569}"/>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sp>
        <p:nvSpPr>
          <p:cNvPr id="96" name="TextBox 95">
            <a:extLst>
              <a:ext uri="{FF2B5EF4-FFF2-40B4-BE49-F238E27FC236}">
                <a16:creationId xmlns:a16="http://schemas.microsoft.com/office/drawing/2014/main" id="{4B13C66F-9CA1-0D49-0662-5F601D371E1A}"/>
              </a:ext>
            </a:extLst>
          </p:cNvPr>
          <p:cNvSpPr txBox="1"/>
          <p:nvPr/>
        </p:nvSpPr>
        <p:spPr>
          <a:xfrm>
            <a:off x="1956847" y="4458228"/>
            <a:ext cx="2856913" cy="1228478"/>
          </a:xfrm>
          <a:prstGeom prst="rect">
            <a:avLst/>
          </a:prstGeom>
          <a:noFill/>
        </p:spPr>
        <p:txBody>
          <a:bodyPr wrap="square">
            <a:spAutoFit/>
          </a:bodyPr>
          <a:lstStyle/>
          <a:p>
            <a:pPr>
              <a:lnSpc>
                <a:spcPct val="107000"/>
              </a:lnSpc>
              <a:spcAft>
                <a:spcPts val="600"/>
              </a:spcAft>
              <a:buNone/>
            </a:pPr>
            <a:r>
              <a:rPr lang="it-IT" sz="1400" dirty="0">
                <a:solidFill>
                  <a:srgbClr val="24275A"/>
                </a:solidFill>
                <a:effectLst/>
                <a:latin typeface="+mj-lt"/>
                <a:ea typeface="MS Mincho" panose="02020609040205080304" pitchFamily="49" charset="-128"/>
                <a:cs typeface="Arial" panose="020B0604020202020204" pitchFamily="34" charset="0"/>
              </a:rPr>
              <a:t>PIP-II (Fermi National Laboratory, Batavia, Illinois, USA)</a:t>
            </a:r>
            <a:endParaRPr lang="en-GB" sz="1400" dirty="0">
              <a:solidFill>
                <a:srgbClr val="24275A"/>
              </a:solidFill>
              <a:effectLst/>
              <a:latin typeface="+mj-lt"/>
              <a:ea typeface="MS Mincho" panose="02020609040205080304" pitchFamily="49" charset="-128"/>
              <a:cs typeface="Arial" panose="020B0604020202020204" pitchFamily="34" charset="0"/>
            </a:endParaRP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Donato Passarelli</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Vincent Roger</a:t>
            </a:r>
          </a:p>
        </p:txBody>
      </p:sp>
      <p:sp>
        <p:nvSpPr>
          <p:cNvPr id="98" name="TextBox 97">
            <a:extLst>
              <a:ext uri="{FF2B5EF4-FFF2-40B4-BE49-F238E27FC236}">
                <a16:creationId xmlns:a16="http://schemas.microsoft.com/office/drawing/2014/main" id="{9063D63E-15A6-93E8-481C-8AE2086FA042}"/>
              </a:ext>
            </a:extLst>
          </p:cNvPr>
          <p:cNvSpPr txBox="1"/>
          <p:nvPr/>
        </p:nvSpPr>
        <p:spPr>
          <a:xfrm>
            <a:off x="4746878" y="5509144"/>
            <a:ext cx="3405011" cy="1228478"/>
          </a:xfrm>
          <a:prstGeom prst="rect">
            <a:avLst/>
          </a:prstGeom>
          <a:noFill/>
        </p:spPr>
        <p:txBody>
          <a:bodyPr wrap="square">
            <a:spAutoFit/>
          </a:bodyPr>
          <a:lstStyle/>
          <a:p>
            <a:pPr>
              <a:lnSpc>
                <a:spcPct val="107000"/>
              </a:lnSpc>
              <a:spcAft>
                <a:spcPts val="600"/>
              </a:spcAft>
              <a:buNone/>
            </a:pPr>
            <a:r>
              <a:rPr lang="en-GB" sz="1400" dirty="0">
                <a:solidFill>
                  <a:srgbClr val="24275A"/>
                </a:solidFill>
                <a:effectLst/>
                <a:latin typeface="+mj-lt"/>
                <a:ea typeface="MS Mincho" panose="02020609040205080304" pitchFamily="49" charset="-128"/>
                <a:cs typeface="Arial" panose="020B0604020202020204" pitchFamily="34" charset="0"/>
              </a:rPr>
              <a:t>LCLS-II (Linac Coherent Light Source II, SLAC, California, USA)</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Thomas Petersen</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Sebastian Aderhold</a:t>
            </a:r>
          </a:p>
        </p:txBody>
      </p:sp>
      <p:sp>
        <p:nvSpPr>
          <p:cNvPr id="102" name="TextBox 101">
            <a:extLst>
              <a:ext uri="{FF2B5EF4-FFF2-40B4-BE49-F238E27FC236}">
                <a16:creationId xmlns:a16="http://schemas.microsoft.com/office/drawing/2014/main" id="{2E175041-CCAE-6F02-B2D8-ACC195ED502D}"/>
              </a:ext>
            </a:extLst>
          </p:cNvPr>
          <p:cNvSpPr txBox="1"/>
          <p:nvPr/>
        </p:nvSpPr>
        <p:spPr>
          <a:xfrm>
            <a:off x="8217969" y="4483644"/>
            <a:ext cx="3405011" cy="1843390"/>
          </a:xfrm>
          <a:prstGeom prst="rect">
            <a:avLst/>
          </a:prstGeom>
          <a:noFill/>
        </p:spPr>
        <p:txBody>
          <a:bodyPr wrap="square">
            <a:spAutoFit/>
          </a:bodyPr>
          <a:lstStyle/>
          <a:p>
            <a:pPr>
              <a:lnSpc>
                <a:spcPct val="107000"/>
              </a:lnSpc>
              <a:spcAft>
                <a:spcPts val="600"/>
              </a:spcAft>
              <a:buNone/>
            </a:pPr>
            <a:r>
              <a:rPr lang="en-GB" sz="1400" dirty="0">
                <a:solidFill>
                  <a:srgbClr val="24275A"/>
                </a:solidFill>
                <a:effectLst/>
                <a:latin typeface="+mj-lt"/>
                <a:ea typeface="MS Mincho" panose="02020609040205080304" pitchFamily="49" charset="-128"/>
                <a:cs typeface="Arial" panose="020B0604020202020204" pitchFamily="34" charset="0"/>
              </a:rPr>
              <a:t>XFEL (European X-ray Free Electron Laser, Hamburg, Germany)</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Serena Barbanotti</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Kay Jensch</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Julien Branlard</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Joshua Einstein-Curtis</a:t>
            </a:r>
          </a:p>
        </p:txBody>
      </p:sp>
      <p:sp>
        <p:nvSpPr>
          <p:cNvPr id="104" name="TextBox 103">
            <a:extLst>
              <a:ext uri="{FF2B5EF4-FFF2-40B4-BE49-F238E27FC236}">
                <a16:creationId xmlns:a16="http://schemas.microsoft.com/office/drawing/2014/main" id="{D9B82713-79E2-2624-4851-92DC4C25FB7D}"/>
              </a:ext>
            </a:extLst>
          </p:cNvPr>
          <p:cNvSpPr txBox="1"/>
          <p:nvPr/>
        </p:nvSpPr>
        <p:spPr>
          <a:xfrm>
            <a:off x="4802864" y="1500418"/>
            <a:ext cx="3097829" cy="1228478"/>
          </a:xfrm>
          <a:prstGeom prst="rect">
            <a:avLst/>
          </a:prstGeom>
          <a:noFill/>
        </p:spPr>
        <p:txBody>
          <a:bodyPr wrap="square">
            <a:spAutoFit/>
          </a:bodyPr>
          <a:lstStyle/>
          <a:p>
            <a:pPr>
              <a:lnSpc>
                <a:spcPct val="107000"/>
              </a:lnSpc>
              <a:spcAft>
                <a:spcPts val="600"/>
              </a:spcAft>
              <a:buNone/>
            </a:pPr>
            <a:r>
              <a:rPr lang="en-GB" sz="1400" dirty="0">
                <a:solidFill>
                  <a:srgbClr val="24275A"/>
                </a:solidFill>
                <a:effectLst/>
                <a:latin typeface="+mj-lt"/>
                <a:ea typeface="MS Mincho" panose="02020609040205080304" pitchFamily="49" charset="-128"/>
                <a:cs typeface="Arial" panose="020B0604020202020204" pitchFamily="34" charset="0"/>
              </a:rPr>
              <a:t>SNS (Spallation Neutron Source, Oak Ridge, USA)</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John Mammoser</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Paolo Pizzol</a:t>
            </a:r>
          </a:p>
        </p:txBody>
      </p:sp>
      <p:sp>
        <p:nvSpPr>
          <p:cNvPr id="106" name="TextBox 105">
            <a:extLst>
              <a:ext uri="{FF2B5EF4-FFF2-40B4-BE49-F238E27FC236}">
                <a16:creationId xmlns:a16="http://schemas.microsoft.com/office/drawing/2014/main" id="{4F53C2C0-54A6-F1E4-A631-0EB598B4D9DD}"/>
              </a:ext>
            </a:extLst>
          </p:cNvPr>
          <p:cNvSpPr txBox="1"/>
          <p:nvPr/>
        </p:nvSpPr>
        <p:spPr>
          <a:xfrm>
            <a:off x="1956847" y="2018239"/>
            <a:ext cx="2366993" cy="2150845"/>
          </a:xfrm>
          <a:prstGeom prst="rect">
            <a:avLst/>
          </a:prstGeom>
          <a:noFill/>
        </p:spPr>
        <p:txBody>
          <a:bodyPr wrap="square">
            <a:spAutoFit/>
          </a:bodyPr>
          <a:lstStyle/>
          <a:p>
            <a:pPr>
              <a:lnSpc>
                <a:spcPct val="107000"/>
              </a:lnSpc>
              <a:spcAft>
                <a:spcPts val="600"/>
              </a:spcAft>
              <a:buNone/>
            </a:pPr>
            <a:r>
              <a:rPr lang="en-US" sz="1400" dirty="0">
                <a:solidFill>
                  <a:srgbClr val="24275A"/>
                </a:solidFill>
                <a:effectLst/>
                <a:latin typeface="+mj-lt"/>
                <a:ea typeface="MS Mincho" panose="02020609040205080304" pitchFamily="49" charset="-128"/>
                <a:cs typeface="Arial" panose="020B0604020202020204" pitchFamily="34" charset="0"/>
              </a:rPr>
              <a:t>ESS (European Spallation Source, Lund, Sweden)</a:t>
            </a:r>
            <a:endParaRPr lang="en-GB" sz="1400" dirty="0">
              <a:solidFill>
                <a:srgbClr val="24275A"/>
              </a:solidFill>
              <a:effectLst/>
              <a:latin typeface="+mj-lt"/>
              <a:ea typeface="MS Mincho" panose="02020609040205080304" pitchFamily="49" charset="-128"/>
              <a:cs typeface="Arial" panose="020B0604020202020204" pitchFamily="34" charset="0"/>
            </a:endParaRP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Paolo Pierini</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Nuno Elias</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Emma Simpson</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Henry Przibliski</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Marek Skiba</a:t>
            </a:r>
          </a:p>
        </p:txBody>
      </p:sp>
      <p:sp>
        <p:nvSpPr>
          <p:cNvPr id="108" name="TextBox 107">
            <a:extLst>
              <a:ext uri="{FF2B5EF4-FFF2-40B4-BE49-F238E27FC236}">
                <a16:creationId xmlns:a16="http://schemas.microsoft.com/office/drawing/2014/main" id="{8AFA819F-AF76-1F7C-0C42-13D0F624C781}"/>
              </a:ext>
            </a:extLst>
          </p:cNvPr>
          <p:cNvSpPr txBox="1"/>
          <p:nvPr/>
        </p:nvSpPr>
        <p:spPr>
          <a:xfrm>
            <a:off x="8188511" y="2043655"/>
            <a:ext cx="2449392" cy="2150845"/>
          </a:xfrm>
          <a:prstGeom prst="rect">
            <a:avLst/>
          </a:prstGeom>
          <a:noFill/>
        </p:spPr>
        <p:txBody>
          <a:bodyPr wrap="square">
            <a:spAutoFit/>
          </a:bodyPr>
          <a:lstStyle/>
          <a:p>
            <a:pPr>
              <a:lnSpc>
                <a:spcPct val="107000"/>
              </a:lnSpc>
              <a:spcAft>
                <a:spcPts val="600"/>
              </a:spcAft>
              <a:buNone/>
            </a:pPr>
            <a:r>
              <a:rPr lang="en-GB" sz="1400" dirty="0">
                <a:solidFill>
                  <a:srgbClr val="24275A"/>
                </a:solidFill>
                <a:effectLst/>
                <a:latin typeface="+mj-lt"/>
                <a:ea typeface="MS Mincho" panose="02020609040205080304" pitchFamily="49" charset="-128"/>
                <a:cs typeface="Arial" panose="020B0604020202020204" pitchFamily="34" charset="0"/>
              </a:rPr>
              <a:t>CERN (LHC, Geneva, Switzerland)</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Vittorio Parma</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Karin Canderan</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Katarzyna Turaj</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Krzysztof Brodzinski</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David Smekens</a:t>
            </a:r>
          </a:p>
        </p:txBody>
      </p:sp>
      <p:sp>
        <p:nvSpPr>
          <p:cNvPr id="112" name="TextBox 111">
            <a:extLst>
              <a:ext uri="{FF2B5EF4-FFF2-40B4-BE49-F238E27FC236}">
                <a16:creationId xmlns:a16="http://schemas.microsoft.com/office/drawing/2014/main" id="{A3912088-7515-2405-C843-936392D7DACF}"/>
              </a:ext>
            </a:extLst>
          </p:cNvPr>
          <p:cNvSpPr txBox="1"/>
          <p:nvPr/>
        </p:nvSpPr>
        <p:spPr>
          <a:xfrm>
            <a:off x="432924" y="930741"/>
            <a:ext cx="10847652" cy="584775"/>
          </a:xfrm>
          <a:prstGeom prst="rect">
            <a:avLst/>
          </a:prstGeom>
          <a:noFill/>
        </p:spPr>
        <p:txBody>
          <a:bodyPr wrap="square">
            <a:spAutoFit/>
          </a:bodyPr>
          <a:lstStyle/>
          <a:p>
            <a:r>
              <a:rPr lang="en-GB" sz="1600" b="1" dirty="0">
                <a:solidFill>
                  <a:srgbClr val="24275A"/>
                </a:solidFill>
                <a:latin typeface="+mj-lt"/>
                <a:ea typeface="MS Mincho" panose="02020609040205080304" pitchFamily="49" charset="-128"/>
                <a:cs typeface="Arial" panose="020B0604020202020204" pitchFamily="34" charset="0"/>
              </a:rPr>
              <a:t>We</a:t>
            </a:r>
            <a:r>
              <a:rPr lang="en-GB" sz="1600" b="1" dirty="0">
                <a:solidFill>
                  <a:srgbClr val="24275A"/>
                </a:solidFill>
                <a:effectLst/>
                <a:latin typeface="+mj-lt"/>
                <a:ea typeface="MS Mincho" panose="02020609040205080304" pitchFamily="49" charset="-128"/>
                <a:cs typeface="Arial" panose="020B0604020202020204" pitchFamily="34" charset="0"/>
              </a:rPr>
              <a:t> wish to extend </a:t>
            </a:r>
            <a:r>
              <a:rPr lang="en-GB" sz="1600" b="1" dirty="0">
                <a:solidFill>
                  <a:srgbClr val="24275A"/>
                </a:solidFill>
                <a:latin typeface="+mj-lt"/>
                <a:ea typeface="MS Mincho" panose="02020609040205080304" pitchFamily="49" charset="-128"/>
                <a:cs typeface="Arial" panose="020B0604020202020204" pitchFamily="34" charset="0"/>
              </a:rPr>
              <a:t>our</a:t>
            </a:r>
            <a:r>
              <a:rPr lang="en-GB" sz="1600" b="1" dirty="0">
                <a:solidFill>
                  <a:srgbClr val="24275A"/>
                </a:solidFill>
                <a:effectLst/>
                <a:latin typeface="+mj-lt"/>
                <a:ea typeface="MS Mincho" panose="02020609040205080304" pitchFamily="49" charset="-128"/>
                <a:cs typeface="Arial" panose="020B0604020202020204" pitchFamily="34" charset="0"/>
              </a:rPr>
              <a:t> sincere gratitude to all </a:t>
            </a:r>
            <a:r>
              <a:rPr lang="en-GB" sz="1600" b="1" dirty="0">
                <a:solidFill>
                  <a:srgbClr val="24275A"/>
                </a:solidFill>
                <a:latin typeface="+mj-lt"/>
                <a:ea typeface="MS Mincho" panose="02020609040205080304" pitchFamily="49" charset="-128"/>
                <a:cs typeface="Arial" panose="020B0604020202020204" pitchFamily="34" charset="0"/>
              </a:rPr>
              <a:t>the experts</a:t>
            </a:r>
            <a:r>
              <a:rPr lang="en-GB" sz="1600" b="1" dirty="0">
                <a:solidFill>
                  <a:srgbClr val="24275A"/>
                </a:solidFill>
                <a:effectLst/>
                <a:latin typeface="+mj-lt"/>
                <a:ea typeface="MS Mincho" panose="02020609040205080304" pitchFamily="49" charset="-128"/>
                <a:cs typeface="Arial" panose="020B0604020202020204" pitchFamily="34" charset="0"/>
              </a:rPr>
              <a:t> who participated in the benchmarking process, the amount of information shared have exceeded our expectations.</a:t>
            </a:r>
            <a:r>
              <a:rPr lang="en-GB" sz="1600" b="1" i="1" dirty="0">
                <a:solidFill>
                  <a:schemeClr val="accent6"/>
                </a:solidFill>
                <a:effectLst/>
                <a:latin typeface="+mj-lt"/>
                <a:ea typeface="MS Mincho" panose="02020609040205080304" pitchFamily="49" charset="-128"/>
                <a:cs typeface="Arial" panose="020B0604020202020204" pitchFamily="34" charset="0"/>
              </a:rPr>
              <a:t> </a:t>
            </a:r>
            <a:r>
              <a:rPr lang="en-GB" sz="1600" b="1" i="1" dirty="0" err="1">
                <a:solidFill>
                  <a:schemeClr val="accent6"/>
                </a:solidFill>
                <a:effectLst/>
                <a:latin typeface="+mj-lt"/>
                <a:ea typeface="MS Mincho" panose="02020609040205080304" pitchFamily="49" charset="-128"/>
                <a:cs typeface="Arial" panose="020B0604020202020204" pitchFamily="34" charset="0"/>
              </a:rPr>
              <a:t>iSAS</a:t>
            </a:r>
            <a:r>
              <a:rPr lang="en-GB" sz="1600" b="1" i="1" dirty="0">
                <a:solidFill>
                  <a:schemeClr val="accent6"/>
                </a:solidFill>
                <a:effectLst/>
                <a:latin typeface="+mj-lt"/>
                <a:ea typeface="MS Mincho" panose="02020609040205080304" pitchFamily="49" charset="-128"/>
                <a:cs typeface="Arial" panose="020B0604020202020204" pitchFamily="34" charset="0"/>
              </a:rPr>
              <a:t> WP5 as a Foru</a:t>
            </a:r>
            <a:r>
              <a:rPr lang="en-GB" sz="1600" b="1" i="1" dirty="0">
                <a:solidFill>
                  <a:schemeClr val="accent6"/>
                </a:solidFill>
                <a:latin typeface="+mj-lt"/>
                <a:ea typeface="MS Mincho" panose="02020609040205080304" pitchFamily="49" charset="-128"/>
                <a:cs typeface="Arial" panose="020B0604020202020204" pitchFamily="34" charset="0"/>
              </a:rPr>
              <a:t>m to promote efficient CM design</a:t>
            </a:r>
            <a:endParaRPr lang="en-GB" sz="1600" b="1" i="1" dirty="0">
              <a:solidFill>
                <a:schemeClr val="accent6"/>
              </a:solidFill>
              <a:latin typeface="+mj-lt"/>
            </a:endParaRPr>
          </a:p>
        </p:txBody>
      </p:sp>
      <p:sp>
        <p:nvSpPr>
          <p:cNvPr id="2" name="Date Placeholder 1">
            <a:extLst>
              <a:ext uri="{FF2B5EF4-FFF2-40B4-BE49-F238E27FC236}">
                <a16:creationId xmlns:a16="http://schemas.microsoft.com/office/drawing/2014/main" id="{4119189D-73E2-4245-842C-349C89F940B9}"/>
              </a:ext>
            </a:extLst>
          </p:cNvPr>
          <p:cNvSpPr>
            <a:spLocks noGrp="1"/>
          </p:cNvSpPr>
          <p:nvPr>
            <p:ph type="dt" sz="half" idx="10"/>
          </p:nvPr>
        </p:nvSpPr>
        <p:spPr/>
        <p:txBody>
          <a:bodyPr/>
          <a:lstStyle/>
          <a:p>
            <a:fld id="{67EB7B1B-45B1-4A46-A831-548CC30D3D25}" type="datetime1">
              <a:rPr lang="sv-SE" smtClean="0"/>
              <a:t>2026-05-29</a:t>
            </a:fld>
            <a:endParaRPr lang="en-US" dirty="0"/>
          </a:p>
        </p:txBody>
      </p:sp>
      <p:sp>
        <p:nvSpPr>
          <p:cNvPr id="3" name="Footer Placeholder 2">
            <a:extLst>
              <a:ext uri="{FF2B5EF4-FFF2-40B4-BE49-F238E27FC236}">
                <a16:creationId xmlns:a16="http://schemas.microsoft.com/office/drawing/2014/main" id="{A3888D3C-D3C7-BEB2-9136-36D157B7E138}"/>
              </a:ext>
            </a:extLst>
          </p:cNvPr>
          <p:cNvSpPr>
            <a:spLocks noGrp="1"/>
          </p:cNvSpPr>
          <p:nvPr>
            <p:ph type="ftr" sz="quarter" idx="12"/>
          </p:nvPr>
        </p:nvSpPr>
        <p:spPr/>
        <p:txBody>
          <a:bodyPr/>
          <a:lstStyle/>
          <a:p>
            <a:r>
              <a:rPr lang="en-GB"/>
              <a:t>Nuno Elias - iSAS WP5 RP1 review - Jun/2026</a:t>
            </a:r>
            <a:endParaRPr lang="en-US" dirty="0"/>
          </a:p>
        </p:txBody>
      </p:sp>
      <p:sp>
        <p:nvSpPr>
          <p:cNvPr id="4" name="Slide Number Placeholder 3">
            <a:extLst>
              <a:ext uri="{FF2B5EF4-FFF2-40B4-BE49-F238E27FC236}">
                <a16:creationId xmlns:a16="http://schemas.microsoft.com/office/drawing/2014/main" id="{B267C851-7B14-CF22-8485-82BC236FF0DA}"/>
              </a:ext>
            </a:extLst>
          </p:cNvPr>
          <p:cNvSpPr>
            <a:spLocks noGrp="1"/>
          </p:cNvSpPr>
          <p:nvPr>
            <p:ph type="sldNum" sz="quarter" idx="11"/>
          </p:nvPr>
        </p:nvSpPr>
        <p:spPr/>
        <p:txBody>
          <a:bodyPr/>
          <a:lstStyle/>
          <a:p>
            <a:fld id="{36B5EA5A-BC32-A742-B11B-8E7414D5B535}" type="slidenum">
              <a:rPr lang="en-US" smtClean="0"/>
              <a:pPr/>
              <a:t>24</a:t>
            </a:fld>
            <a:endParaRPr lang="en-US" dirty="0"/>
          </a:p>
        </p:txBody>
      </p:sp>
    </p:spTree>
    <p:extLst>
      <p:ext uri="{BB962C8B-B14F-4D97-AF65-F5344CB8AC3E}">
        <p14:creationId xmlns:p14="http://schemas.microsoft.com/office/powerpoint/2010/main" val="998547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FFD5D-6C24-48BF-103E-D73C866BF9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F5A47E-6ED0-504D-5F9C-4ED9DFA39F34}"/>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5.3 </a:t>
            </a:r>
          </a:p>
        </p:txBody>
      </p:sp>
      <p:pic>
        <p:nvPicPr>
          <p:cNvPr id="5" name="Picture 2" descr="Innovate for Sustainable Accelerating Systems: Kick-Off Meeting">
            <a:extLst>
              <a:ext uri="{FF2B5EF4-FFF2-40B4-BE49-F238E27FC236}">
                <a16:creationId xmlns:a16="http://schemas.microsoft.com/office/drawing/2014/main" id="{FC86DA6D-8B30-99F3-EF26-CAB72FFAF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19E2511E-9B3C-C84E-76E6-BB4669CD4542}"/>
              </a:ext>
            </a:extLst>
          </p:cNvPr>
          <p:cNvSpPr>
            <a:spLocks noGrp="1"/>
          </p:cNvSpPr>
          <p:nvPr>
            <p:ph type="sldNum" sz="quarter" idx="12"/>
          </p:nvPr>
        </p:nvSpPr>
        <p:spPr/>
        <p:txBody>
          <a:bodyPr/>
          <a:lstStyle/>
          <a:p>
            <a:fld id="{4068FCCF-9A80-B240-8D85-84F960565AFA}" type="slidenum">
              <a:rPr lang="en-BE" smtClean="0"/>
              <a:t>25</a:t>
            </a:fld>
            <a:endParaRPr lang="en-BE"/>
          </a:p>
        </p:txBody>
      </p:sp>
      <p:sp>
        <p:nvSpPr>
          <p:cNvPr id="10" name="Rectangle 9">
            <a:extLst>
              <a:ext uri="{FF2B5EF4-FFF2-40B4-BE49-F238E27FC236}">
                <a16:creationId xmlns:a16="http://schemas.microsoft.com/office/drawing/2014/main" id="{738461C0-1555-AA3A-30D0-DFE8A865F0AA}"/>
              </a:ext>
            </a:extLst>
          </p:cNvPr>
          <p:cNvSpPr/>
          <p:nvPr/>
        </p:nvSpPr>
        <p:spPr>
          <a:xfrm>
            <a:off x="3581400" y="777350"/>
            <a:ext cx="8080714" cy="635526"/>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5.3: Sustainable criteria for LINAC cryomodule design – </a:t>
            </a:r>
            <a:r>
              <a:rPr lang="en-GB" sz="1400" b="1" i="1" dirty="0">
                <a:effectLst/>
                <a:highlight>
                  <a:srgbClr val="A4C137"/>
                </a:highlight>
                <a:latin typeface="Helvetica" pitchFamily="2" charset="0"/>
              </a:rPr>
              <a:t>M24-M48</a:t>
            </a:r>
            <a:endParaRPr lang="en-GB" sz="1400" b="1" dirty="0">
              <a:effectLst/>
              <a:highlight>
                <a:srgbClr val="A4C137"/>
              </a:highlight>
              <a:latin typeface="Helvetica" pitchFamily="2" charset="0"/>
            </a:endParaRPr>
          </a:p>
          <a:p>
            <a:r>
              <a:rPr lang="en-GB" sz="1200" i="1" dirty="0">
                <a:effectLst/>
                <a:latin typeface="Helvetica" pitchFamily="2" charset="0"/>
              </a:rPr>
              <a:t>• Integrate findings from the other </a:t>
            </a:r>
            <a:r>
              <a:rPr lang="en-GB" sz="1200" i="1" dirty="0" err="1">
                <a:effectLst/>
                <a:latin typeface="Helvetica" pitchFamily="2" charset="0"/>
              </a:rPr>
              <a:t>iSAS</a:t>
            </a:r>
            <a:r>
              <a:rPr lang="en-GB" sz="1200" i="1" dirty="0">
                <a:effectLst/>
                <a:latin typeface="Helvetica" pitchFamily="2" charset="0"/>
              </a:rPr>
              <a:t> WPs into a generic CM design.</a:t>
            </a:r>
            <a:endParaRPr lang="en-GB" sz="1200" dirty="0">
              <a:effectLst/>
              <a:latin typeface="Helvetica" pitchFamily="2" charset="0"/>
            </a:endParaRPr>
          </a:p>
          <a:p>
            <a:r>
              <a:rPr lang="en-GB" sz="1200" i="1" dirty="0">
                <a:effectLst/>
                <a:latin typeface="Helvetica" pitchFamily="2" charset="0"/>
              </a:rPr>
              <a:t>• Explore the sustainability criteria for the design.</a:t>
            </a:r>
          </a:p>
        </p:txBody>
      </p:sp>
      <p:sp>
        <p:nvSpPr>
          <p:cNvPr id="13" name="Espace réservé du contenu 2">
            <a:extLst>
              <a:ext uri="{FF2B5EF4-FFF2-40B4-BE49-F238E27FC236}">
                <a16:creationId xmlns:a16="http://schemas.microsoft.com/office/drawing/2014/main" id="{08CC0D3E-355B-C51E-EEB6-10DFE486E72D}"/>
              </a:ext>
            </a:extLst>
          </p:cNvPr>
          <p:cNvSpPr>
            <a:spLocks noGrp="1"/>
          </p:cNvSpPr>
          <p:nvPr>
            <p:ph idx="1"/>
          </p:nvPr>
        </p:nvSpPr>
        <p:spPr>
          <a:xfrm>
            <a:off x="342900" y="1713357"/>
            <a:ext cx="11163300" cy="788373"/>
          </a:xfrm>
        </p:spPr>
        <p:txBody>
          <a:bodyPr>
            <a:normAutofit/>
          </a:bodyPr>
          <a:lstStyle/>
          <a:p>
            <a:r>
              <a:rPr lang="en-US" sz="2400" b="1" dirty="0">
                <a:solidFill>
                  <a:srgbClr val="002060"/>
                </a:solidFill>
              </a:rPr>
              <a:t>Activities: </a:t>
            </a:r>
            <a:r>
              <a:rPr lang="en-US" sz="2000" b="1" u="sng" dirty="0">
                <a:solidFill>
                  <a:srgbClr val="002060"/>
                </a:solidFill>
                <a:highlight>
                  <a:srgbClr val="C0C0C0"/>
                </a:highlight>
              </a:rPr>
              <a:t>Task</a:t>
            </a:r>
            <a:r>
              <a:rPr lang="en-US" sz="2000" u="sng" dirty="0">
                <a:highlight>
                  <a:srgbClr val="C0C0C0"/>
                </a:highlight>
              </a:rPr>
              <a:t> planned start:</a:t>
            </a:r>
            <a:r>
              <a:rPr lang="en-US" sz="2000" dirty="0"/>
              <a:t> M24 (</a:t>
            </a:r>
            <a:r>
              <a:rPr lang="en-US" sz="2000" u="sng" dirty="0"/>
              <a:t>Mar26</a:t>
            </a:r>
            <a:r>
              <a:rPr lang="en-US" sz="2000" dirty="0"/>
              <a:t>)</a:t>
            </a:r>
          </a:p>
          <a:p>
            <a:pPr lvl="1">
              <a:buFont typeface="Wingdings" pitchFamily="2" charset="2"/>
              <a:buChar char="Ø"/>
            </a:pPr>
            <a:r>
              <a:rPr lang="en-US" sz="1800" dirty="0">
                <a:highlight>
                  <a:srgbClr val="00FF00"/>
                </a:highlight>
              </a:rPr>
              <a:t> In-person workshop at IJCLAB in 28-Jan-2026, </a:t>
            </a:r>
            <a:r>
              <a:rPr lang="en-US" sz="1800" b="1" i="1" dirty="0">
                <a:highlight>
                  <a:srgbClr val="00FF00"/>
                </a:highlight>
              </a:rPr>
              <a:t>brainstorming</a:t>
            </a:r>
            <a:r>
              <a:rPr lang="en-US" sz="1800" dirty="0">
                <a:highlight>
                  <a:srgbClr val="00FF00"/>
                </a:highlight>
              </a:rPr>
              <a:t> towards parametric design (create a team)</a:t>
            </a:r>
            <a:endParaRPr lang="en-US" sz="1800" dirty="0">
              <a:highlight>
                <a:srgbClr val="00FFFF"/>
              </a:highlight>
            </a:endParaRPr>
          </a:p>
          <a:p>
            <a:pPr marL="457200" lvl="1" indent="0">
              <a:buNone/>
            </a:pPr>
            <a:endParaRPr lang="en-US" sz="1800" dirty="0"/>
          </a:p>
          <a:p>
            <a:pPr marL="0" indent="0">
              <a:buNone/>
            </a:pPr>
            <a:endParaRPr lang="en-US" sz="2400" dirty="0"/>
          </a:p>
          <a:p>
            <a:pPr marL="0" indent="0">
              <a:buNone/>
            </a:pPr>
            <a:endParaRPr lang="en-US" dirty="0"/>
          </a:p>
          <a:p>
            <a:endParaRPr lang="en-US" dirty="0"/>
          </a:p>
          <a:p>
            <a:endParaRPr lang="en-US" dirty="0"/>
          </a:p>
          <a:p>
            <a:pPr marL="0" indent="0">
              <a:buNone/>
            </a:pPr>
            <a:endParaRPr lang="en-GB" dirty="0"/>
          </a:p>
        </p:txBody>
      </p:sp>
      <p:sp>
        <p:nvSpPr>
          <p:cNvPr id="15" name="TextBox 14">
            <a:extLst>
              <a:ext uri="{FF2B5EF4-FFF2-40B4-BE49-F238E27FC236}">
                <a16:creationId xmlns:a16="http://schemas.microsoft.com/office/drawing/2014/main" id="{EAF89902-72EC-9DEA-3302-3A73BAAD4A3D}"/>
              </a:ext>
            </a:extLst>
          </p:cNvPr>
          <p:cNvSpPr txBox="1"/>
          <p:nvPr/>
        </p:nvSpPr>
        <p:spPr>
          <a:xfrm>
            <a:off x="342900" y="5991225"/>
            <a:ext cx="11506200" cy="369332"/>
          </a:xfrm>
          <a:prstGeom prst="rect">
            <a:avLst/>
          </a:prstGeom>
          <a:noFill/>
        </p:spPr>
        <p:txBody>
          <a:bodyPr wrap="square">
            <a:spAutoFit/>
          </a:bodyPr>
          <a:lstStyle/>
          <a:p>
            <a:pPr marL="180975" indent="-128588"/>
            <a:r>
              <a:rPr lang="en-GB" b="1" dirty="0">
                <a:highlight>
                  <a:srgbClr val="A4C137"/>
                </a:highlight>
                <a:latin typeface="Helvetica" pitchFamily="2" charset="0"/>
              </a:rPr>
              <a:t>Deliverable 5.3 </a:t>
            </a:r>
            <a:r>
              <a:rPr lang="en-GB" dirty="0">
                <a:latin typeface="Helvetica" pitchFamily="2" charset="0"/>
              </a:rPr>
              <a:t>: Parametric design for a sustainable CM with </a:t>
            </a:r>
            <a:r>
              <a:rPr lang="en-GB" dirty="0" err="1">
                <a:latin typeface="Helvetica" pitchFamily="2" charset="0"/>
              </a:rPr>
              <a:t>iSAS</a:t>
            </a:r>
            <a:r>
              <a:rPr lang="en-GB" dirty="0">
                <a:latin typeface="Helvetica" pitchFamily="2" charset="0"/>
              </a:rPr>
              <a:t> tech. (Due date: M48 or </a:t>
            </a:r>
            <a:r>
              <a:rPr lang="en-GB" dirty="0">
                <a:highlight>
                  <a:srgbClr val="A4C137"/>
                </a:highlight>
                <a:latin typeface="Helvetica" pitchFamily="2" charset="0"/>
              </a:rPr>
              <a:t>Feb-2028</a:t>
            </a:r>
            <a:r>
              <a:rPr lang="en-GB" dirty="0">
                <a:latin typeface="Helvetica" pitchFamily="2" charset="0"/>
              </a:rPr>
              <a:t>)</a:t>
            </a:r>
          </a:p>
        </p:txBody>
      </p:sp>
      <p:sp>
        <p:nvSpPr>
          <p:cNvPr id="2" name="Footer Placeholder 1">
            <a:extLst>
              <a:ext uri="{FF2B5EF4-FFF2-40B4-BE49-F238E27FC236}">
                <a16:creationId xmlns:a16="http://schemas.microsoft.com/office/drawing/2014/main" id="{72C4AA2A-6458-9E5D-5847-333ADD50B67F}"/>
              </a:ext>
            </a:extLst>
          </p:cNvPr>
          <p:cNvSpPr>
            <a:spLocks noGrp="1"/>
          </p:cNvSpPr>
          <p:nvPr>
            <p:ph type="ftr" sz="quarter" idx="11"/>
          </p:nvPr>
        </p:nvSpPr>
        <p:spPr/>
        <p:txBody>
          <a:bodyPr/>
          <a:lstStyle/>
          <a:p>
            <a:r>
              <a:rPr lang="en-BE"/>
              <a:t>Nuno Elias - iSAS WP5 RP1 review - Jun/2026</a:t>
            </a:r>
          </a:p>
        </p:txBody>
      </p:sp>
      <p:sp>
        <p:nvSpPr>
          <p:cNvPr id="3" name="Date Placeholder 2">
            <a:extLst>
              <a:ext uri="{FF2B5EF4-FFF2-40B4-BE49-F238E27FC236}">
                <a16:creationId xmlns:a16="http://schemas.microsoft.com/office/drawing/2014/main" id="{35F67794-C2CE-8BD0-4FFA-9A5E0C0F368C}"/>
              </a:ext>
            </a:extLst>
          </p:cNvPr>
          <p:cNvSpPr>
            <a:spLocks noGrp="1"/>
          </p:cNvSpPr>
          <p:nvPr>
            <p:ph type="dt" sz="half" idx="10"/>
          </p:nvPr>
        </p:nvSpPr>
        <p:spPr/>
        <p:txBody>
          <a:bodyPr/>
          <a:lstStyle/>
          <a:p>
            <a:fld id="{6A6A93DB-E94B-824C-A189-19C0A56677D1}" type="datetime1">
              <a:rPr lang="sv-SE" smtClean="0"/>
              <a:t>2026-05-29</a:t>
            </a:fld>
            <a:endParaRPr lang="en-BE"/>
          </a:p>
        </p:txBody>
      </p:sp>
      <p:sp>
        <p:nvSpPr>
          <p:cNvPr id="9" name="Rounded Rectangle 8">
            <a:extLst>
              <a:ext uri="{FF2B5EF4-FFF2-40B4-BE49-F238E27FC236}">
                <a16:creationId xmlns:a16="http://schemas.microsoft.com/office/drawing/2014/main" id="{1C10DABE-7C62-C9DB-3B45-A6F1FD6B52B6}"/>
              </a:ext>
            </a:extLst>
          </p:cNvPr>
          <p:cNvSpPr/>
          <p:nvPr/>
        </p:nvSpPr>
        <p:spPr>
          <a:xfrm>
            <a:off x="247382" y="2572453"/>
            <a:ext cx="2196000" cy="369332"/>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latin typeface="Helvetica" pitchFamily="2" charset="0"/>
              </a:rPr>
              <a:t>PARAMETRIC</a:t>
            </a:r>
            <a:endParaRPr lang="en-GB" dirty="0"/>
          </a:p>
        </p:txBody>
      </p:sp>
      <p:sp>
        <p:nvSpPr>
          <p:cNvPr id="11" name="Rounded Rectangle 10">
            <a:extLst>
              <a:ext uri="{FF2B5EF4-FFF2-40B4-BE49-F238E27FC236}">
                <a16:creationId xmlns:a16="http://schemas.microsoft.com/office/drawing/2014/main" id="{89F2476C-2321-B093-E156-2B4C80BD0773}"/>
              </a:ext>
            </a:extLst>
          </p:cNvPr>
          <p:cNvSpPr/>
          <p:nvPr/>
        </p:nvSpPr>
        <p:spPr>
          <a:xfrm>
            <a:off x="2632499" y="2572453"/>
            <a:ext cx="2196000" cy="369332"/>
          </a:xfrm>
          <a:prstGeom prst="round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latin typeface="Helvetica" pitchFamily="2" charset="0"/>
              </a:rPr>
              <a:t>DESIGN</a:t>
            </a:r>
            <a:r>
              <a:rPr lang="en-GB" sz="1100" dirty="0">
                <a:latin typeface="Helvetica" pitchFamily="2" charset="0"/>
              </a:rPr>
              <a:t> for a </a:t>
            </a:r>
            <a:endParaRPr lang="en-GB" dirty="0"/>
          </a:p>
        </p:txBody>
      </p:sp>
      <p:sp>
        <p:nvSpPr>
          <p:cNvPr id="12" name="Rounded Rectangle 11">
            <a:extLst>
              <a:ext uri="{FF2B5EF4-FFF2-40B4-BE49-F238E27FC236}">
                <a16:creationId xmlns:a16="http://schemas.microsoft.com/office/drawing/2014/main" id="{702FCE68-C800-C851-5418-DA9AEE6B9A11}"/>
              </a:ext>
            </a:extLst>
          </p:cNvPr>
          <p:cNvSpPr/>
          <p:nvPr/>
        </p:nvSpPr>
        <p:spPr>
          <a:xfrm>
            <a:off x="4994173" y="2572453"/>
            <a:ext cx="2196000" cy="369332"/>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latin typeface="Helvetica" pitchFamily="2" charset="0"/>
              </a:rPr>
              <a:t>SUSTAINABLE</a:t>
            </a:r>
            <a:endParaRPr lang="en-GB" dirty="0"/>
          </a:p>
        </p:txBody>
      </p:sp>
      <p:sp>
        <p:nvSpPr>
          <p:cNvPr id="14" name="Rounded Rectangle 13">
            <a:extLst>
              <a:ext uri="{FF2B5EF4-FFF2-40B4-BE49-F238E27FC236}">
                <a16:creationId xmlns:a16="http://schemas.microsoft.com/office/drawing/2014/main" id="{8244096D-6D29-28DE-2269-FFE5982D9B55}"/>
              </a:ext>
            </a:extLst>
          </p:cNvPr>
          <p:cNvSpPr/>
          <p:nvPr/>
        </p:nvSpPr>
        <p:spPr>
          <a:xfrm>
            <a:off x="7368296" y="2572453"/>
            <a:ext cx="2196000" cy="36933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latin typeface="Helvetica" pitchFamily="2" charset="0"/>
              </a:rPr>
              <a:t>CRYOMODULE</a:t>
            </a:r>
            <a:r>
              <a:rPr lang="en-GB" sz="1100" dirty="0">
                <a:latin typeface="Helvetica" pitchFamily="2" charset="0"/>
              </a:rPr>
              <a:t> with</a:t>
            </a:r>
            <a:endParaRPr lang="en-GB" dirty="0"/>
          </a:p>
        </p:txBody>
      </p:sp>
      <p:sp>
        <p:nvSpPr>
          <p:cNvPr id="16" name="Rounded Rectangle 15">
            <a:extLst>
              <a:ext uri="{FF2B5EF4-FFF2-40B4-BE49-F238E27FC236}">
                <a16:creationId xmlns:a16="http://schemas.microsoft.com/office/drawing/2014/main" id="{59F90DE0-307C-E7D2-9163-A139319CF44A}"/>
              </a:ext>
            </a:extLst>
          </p:cNvPr>
          <p:cNvSpPr/>
          <p:nvPr/>
        </p:nvSpPr>
        <p:spPr>
          <a:xfrm>
            <a:off x="9729975" y="2572453"/>
            <a:ext cx="2196000" cy="369332"/>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0" rIns="36000" rtlCol="0" anchor="ctr"/>
          <a:lstStyle/>
          <a:p>
            <a:pPr algn="ctr"/>
            <a:r>
              <a:rPr lang="en-GB" sz="800" dirty="0">
                <a:latin typeface="Helvetica" pitchFamily="2" charset="0"/>
              </a:rPr>
              <a:t>ISAS</a:t>
            </a:r>
            <a:r>
              <a:rPr lang="en-GB" dirty="0">
                <a:latin typeface="Helvetica" pitchFamily="2" charset="0"/>
              </a:rPr>
              <a:t> TECHNOLOGIES</a:t>
            </a:r>
            <a:endParaRPr lang="en-GB" dirty="0"/>
          </a:p>
        </p:txBody>
      </p:sp>
      <p:sp>
        <p:nvSpPr>
          <p:cNvPr id="17" name="Rounded Rectangle 16">
            <a:extLst>
              <a:ext uri="{FF2B5EF4-FFF2-40B4-BE49-F238E27FC236}">
                <a16:creationId xmlns:a16="http://schemas.microsoft.com/office/drawing/2014/main" id="{4DC415CE-7D23-B25E-BA14-0B6344D97BB2}"/>
              </a:ext>
            </a:extLst>
          </p:cNvPr>
          <p:cNvSpPr/>
          <p:nvPr/>
        </p:nvSpPr>
        <p:spPr>
          <a:xfrm>
            <a:off x="247382" y="3144374"/>
            <a:ext cx="2196000" cy="663449"/>
          </a:xfrm>
          <a:prstGeom prst="roundRect">
            <a:avLst/>
          </a:prstGeom>
          <a:solidFill>
            <a:schemeClr val="accent5">
              <a:alpha val="40806"/>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Which Parameters</a:t>
            </a:r>
            <a:br>
              <a:rPr lang="en-GB" sz="1400" i="1" dirty="0">
                <a:latin typeface="Helvetica" pitchFamily="2" charset="0"/>
              </a:rPr>
            </a:br>
            <a:r>
              <a:rPr lang="en-GB" sz="1400" i="1" dirty="0">
                <a:latin typeface="Helvetica" pitchFamily="2" charset="0"/>
              </a:rPr>
              <a:t> are relevant?</a:t>
            </a:r>
          </a:p>
        </p:txBody>
      </p:sp>
      <p:sp>
        <p:nvSpPr>
          <p:cNvPr id="18" name="Rounded Rectangle 17">
            <a:extLst>
              <a:ext uri="{FF2B5EF4-FFF2-40B4-BE49-F238E27FC236}">
                <a16:creationId xmlns:a16="http://schemas.microsoft.com/office/drawing/2014/main" id="{8F16C0FC-C8AB-3C26-5FF4-C59BB851ECE3}"/>
              </a:ext>
            </a:extLst>
          </p:cNvPr>
          <p:cNvSpPr/>
          <p:nvPr/>
        </p:nvSpPr>
        <p:spPr>
          <a:xfrm>
            <a:off x="227013" y="3923328"/>
            <a:ext cx="2196000" cy="757995"/>
          </a:xfrm>
          <a:prstGeom prst="roundRect">
            <a:avLst/>
          </a:prstGeom>
          <a:solidFill>
            <a:schemeClr val="accent5">
              <a:alpha val="40806"/>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Desired /  Achievable degree of complexity?</a:t>
            </a:r>
          </a:p>
        </p:txBody>
      </p:sp>
      <p:sp>
        <p:nvSpPr>
          <p:cNvPr id="20" name="Rounded Rectangle 19">
            <a:extLst>
              <a:ext uri="{FF2B5EF4-FFF2-40B4-BE49-F238E27FC236}">
                <a16:creationId xmlns:a16="http://schemas.microsoft.com/office/drawing/2014/main" id="{574C2832-E3CB-A583-E8D3-6A871B25099C}"/>
              </a:ext>
            </a:extLst>
          </p:cNvPr>
          <p:cNvSpPr/>
          <p:nvPr/>
        </p:nvSpPr>
        <p:spPr>
          <a:xfrm>
            <a:off x="2632499" y="3120790"/>
            <a:ext cx="2196000" cy="998271"/>
          </a:xfrm>
          <a:prstGeom prst="roundRect">
            <a:avLst>
              <a:gd name="adj" fmla="val 9918"/>
            </a:avLst>
          </a:prstGeom>
          <a:solidFill>
            <a:schemeClr val="accent3">
              <a:lumMod val="60000"/>
              <a:lumOff val="40000"/>
              <a:alpha val="7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Design Drivers?</a:t>
            </a:r>
          </a:p>
          <a:p>
            <a:r>
              <a:rPr lang="en-GB" sz="1400" i="1" dirty="0">
                <a:latin typeface="Helvetica" pitchFamily="2" charset="0"/>
              </a:rPr>
              <a:t>- Requirements?</a:t>
            </a:r>
          </a:p>
          <a:p>
            <a:r>
              <a:rPr lang="en-GB" sz="1400" i="1" dirty="0">
                <a:latin typeface="Helvetica" pitchFamily="2" charset="0"/>
              </a:rPr>
              <a:t>- Constraints ?</a:t>
            </a:r>
          </a:p>
          <a:p>
            <a:r>
              <a:rPr lang="en-GB" sz="1400" i="1" dirty="0">
                <a:latin typeface="Helvetica" pitchFamily="2" charset="0"/>
              </a:rPr>
              <a:t>- Uncertainty ?</a:t>
            </a:r>
          </a:p>
        </p:txBody>
      </p:sp>
      <p:sp>
        <p:nvSpPr>
          <p:cNvPr id="21" name="Rounded Rectangle 20">
            <a:extLst>
              <a:ext uri="{FF2B5EF4-FFF2-40B4-BE49-F238E27FC236}">
                <a16:creationId xmlns:a16="http://schemas.microsoft.com/office/drawing/2014/main" id="{2506AC9A-7024-C7D0-9B75-BAB52BA73570}"/>
              </a:ext>
            </a:extLst>
          </p:cNvPr>
          <p:cNvSpPr/>
          <p:nvPr/>
        </p:nvSpPr>
        <p:spPr>
          <a:xfrm>
            <a:off x="2638113" y="4157561"/>
            <a:ext cx="2196000" cy="392918"/>
          </a:xfrm>
          <a:prstGeom prst="roundRect">
            <a:avLst/>
          </a:prstGeom>
          <a:solidFill>
            <a:schemeClr val="accent3">
              <a:lumMod val="60000"/>
              <a:lumOff val="40000"/>
              <a:alpha val="7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Best Practices</a:t>
            </a:r>
          </a:p>
        </p:txBody>
      </p:sp>
      <p:sp>
        <p:nvSpPr>
          <p:cNvPr id="22" name="Rounded Rectangle 21">
            <a:extLst>
              <a:ext uri="{FF2B5EF4-FFF2-40B4-BE49-F238E27FC236}">
                <a16:creationId xmlns:a16="http://schemas.microsoft.com/office/drawing/2014/main" id="{446A5F37-02AE-2900-3413-DDF04926F40D}"/>
              </a:ext>
            </a:extLst>
          </p:cNvPr>
          <p:cNvSpPr/>
          <p:nvPr/>
        </p:nvSpPr>
        <p:spPr>
          <a:xfrm>
            <a:off x="2640013" y="4628025"/>
            <a:ext cx="2196000" cy="458076"/>
          </a:xfrm>
          <a:prstGeom prst="roundRect">
            <a:avLst/>
          </a:prstGeom>
          <a:solidFill>
            <a:schemeClr val="accent3">
              <a:lumMod val="60000"/>
              <a:lumOff val="40000"/>
              <a:alpha val="7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Systems Engineering approach</a:t>
            </a:r>
          </a:p>
        </p:txBody>
      </p:sp>
      <p:sp>
        <p:nvSpPr>
          <p:cNvPr id="23" name="Rounded Rectangle 22">
            <a:extLst>
              <a:ext uri="{FF2B5EF4-FFF2-40B4-BE49-F238E27FC236}">
                <a16:creationId xmlns:a16="http://schemas.microsoft.com/office/drawing/2014/main" id="{5B47DD83-BCE9-F680-422D-F44153483FF5}"/>
              </a:ext>
            </a:extLst>
          </p:cNvPr>
          <p:cNvSpPr/>
          <p:nvPr/>
        </p:nvSpPr>
        <p:spPr>
          <a:xfrm>
            <a:off x="4994173" y="3109214"/>
            <a:ext cx="2196000" cy="369332"/>
          </a:xfrm>
          <a:prstGeom prst="roundRect">
            <a:avLst/>
          </a:prstGeom>
          <a:solidFill>
            <a:schemeClr val="accent4">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Energy Savings</a:t>
            </a:r>
          </a:p>
        </p:txBody>
      </p:sp>
      <p:sp>
        <p:nvSpPr>
          <p:cNvPr id="24" name="Rounded Rectangle 23">
            <a:extLst>
              <a:ext uri="{FF2B5EF4-FFF2-40B4-BE49-F238E27FC236}">
                <a16:creationId xmlns:a16="http://schemas.microsoft.com/office/drawing/2014/main" id="{C3E97AC6-7F0A-3780-3994-DDA2D5FFF3C2}"/>
              </a:ext>
            </a:extLst>
          </p:cNvPr>
          <p:cNvSpPr/>
          <p:nvPr/>
        </p:nvSpPr>
        <p:spPr>
          <a:xfrm>
            <a:off x="4979500" y="3531996"/>
            <a:ext cx="2196000" cy="369332"/>
          </a:xfrm>
          <a:prstGeom prst="roundRect">
            <a:avLst/>
          </a:prstGeom>
          <a:solidFill>
            <a:schemeClr val="accent4">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Lifecycle</a:t>
            </a:r>
          </a:p>
        </p:txBody>
      </p:sp>
      <p:sp>
        <p:nvSpPr>
          <p:cNvPr id="25" name="Rounded Rectangle 24">
            <a:extLst>
              <a:ext uri="{FF2B5EF4-FFF2-40B4-BE49-F238E27FC236}">
                <a16:creationId xmlns:a16="http://schemas.microsoft.com/office/drawing/2014/main" id="{7D7F9FE0-D7D2-745E-4039-9555A7E1A124}"/>
              </a:ext>
            </a:extLst>
          </p:cNvPr>
          <p:cNvSpPr/>
          <p:nvPr/>
        </p:nvSpPr>
        <p:spPr>
          <a:xfrm>
            <a:off x="4989125" y="3954778"/>
            <a:ext cx="2196000" cy="685902"/>
          </a:xfrm>
          <a:prstGeom prst="roundRect">
            <a:avLst/>
          </a:prstGeom>
          <a:solidFill>
            <a:schemeClr val="accent4">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Availability</a:t>
            </a:r>
          </a:p>
          <a:p>
            <a:r>
              <a:rPr lang="en-GB" sz="1400" i="1" dirty="0">
                <a:latin typeface="Helvetica" pitchFamily="2" charset="0"/>
              </a:rPr>
              <a:t>- Maintainability</a:t>
            </a:r>
          </a:p>
          <a:p>
            <a:r>
              <a:rPr lang="en-GB" sz="1400" i="1" dirty="0">
                <a:latin typeface="Helvetica" pitchFamily="2" charset="0"/>
              </a:rPr>
              <a:t>- Repairability</a:t>
            </a:r>
          </a:p>
        </p:txBody>
      </p:sp>
      <p:sp>
        <p:nvSpPr>
          <p:cNvPr id="26" name="Rounded Rectangle 25">
            <a:extLst>
              <a:ext uri="{FF2B5EF4-FFF2-40B4-BE49-F238E27FC236}">
                <a16:creationId xmlns:a16="http://schemas.microsoft.com/office/drawing/2014/main" id="{B0D1A6F2-F88E-DD52-79AE-E528B344F766}"/>
              </a:ext>
            </a:extLst>
          </p:cNvPr>
          <p:cNvSpPr/>
          <p:nvPr/>
        </p:nvSpPr>
        <p:spPr>
          <a:xfrm>
            <a:off x="4989125" y="4694130"/>
            <a:ext cx="2196000" cy="458076"/>
          </a:xfrm>
          <a:prstGeom prst="roundRect">
            <a:avLst/>
          </a:prstGeom>
          <a:solidFill>
            <a:schemeClr val="accent4">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Industrial Solutions?</a:t>
            </a:r>
          </a:p>
        </p:txBody>
      </p:sp>
      <p:sp>
        <p:nvSpPr>
          <p:cNvPr id="27" name="Rounded Rectangle 26">
            <a:extLst>
              <a:ext uri="{FF2B5EF4-FFF2-40B4-BE49-F238E27FC236}">
                <a16:creationId xmlns:a16="http://schemas.microsoft.com/office/drawing/2014/main" id="{2A715991-8370-DC63-3A22-722C5B8D6D55}"/>
              </a:ext>
            </a:extLst>
          </p:cNvPr>
          <p:cNvSpPr/>
          <p:nvPr/>
        </p:nvSpPr>
        <p:spPr>
          <a:xfrm>
            <a:off x="7355847" y="3099985"/>
            <a:ext cx="2196000" cy="369332"/>
          </a:xfrm>
          <a:prstGeom prst="roundRect">
            <a:avLst/>
          </a:prstGeom>
          <a:solidFill>
            <a:schemeClr val="accent2">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Main Functions</a:t>
            </a:r>
          </a:p>
        </p:txBody>
      </p:sp>
      <p:sp>
        <p:nvSpPr>
          <p:cNvPr id="28" name="Rounded Rectangle 27">
            <a:extLst>
              <a:ext uri="{FF2B5EF4-FFF2-40B4-BE49-F238E27FC236}">
                <a16:creationId xmlns:a16="http://schemas.microsoft.com/office/drawing/2014/main" id="{64DE2CAC-F29D-4320-9686-ADB7E8638CB8}"/>
              </a:ext>
            </a:extLst>
          </p:cNvPr>
          <p:cNvSpPr/>
          <p:nvPr/>
        </p:nvSpPr>
        <p:spPr>
          <a:xfrm>
            <a:off x="7355847" y="3507673"/>
            <a:ext cx="2196000" cy="369332"/>
          </a:xfrm>
          <a:prstGeom prst="roundRect">
            <a:avLst/>
          </a:prstGeom>
          <a:solidFill>
            <a:schemeClr val="accent2">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Main Components</a:t>
            </a:r>
          </a:p>
        </p:txBody>
      </p:sp>
      <p:sp>
        <p:nvSpPr>
          <p:cNvPr id="29" name="Rounded Rectangle 28">
            <a:extLst>
              <a:ext uri="{FF2B5EF4-FFF2-40B4-BE49-F238E27FC236}">
                <a16:creationId xmlns:a16="http://schemas.microsoft.com/office/drawing/2014/main" id="{E3E3E11F-3F38-2232-0BD3-9251F3BFB471}"/>
              </a:ext>
            </a:extLst>
          </p:cNvPr>
          <p:cNvSpPr/>
          <p:nvPr/>
        </p:nvSpPr>
        <p:spPr>
          <a:xfrm>
            <a:off x="7355847" y="3942473"/>
            <a:ext cx="2196000" cy="369332"/>
          </a:xfrm>
          <a:prstGeom prst="roundRect">
            <a:avLst/>
          </a:prstGeom>
          <a:solidFill>
            <a:schemeClr val="accent2">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Systems Integration</a:t>
            </a:r>
          </a:p>
        </p:txBody>
      </p:sp>
      <p:sp>
        <p:nvSpPr>
          <p:cNvPr id="30" name="Rounded Rectangle 29">
            <a:extLst>
              <a:ext uri="{FF2B5EF4-FFF2-40B4-BE49-F238E27FC236}">
                <a16:creationId xmlns:a16="http://schemas.microsoft.com/office/drawing/2014/main" id="{5B7256B5-14CC-757E-4A2D-836AF5F68585}"/>
              </a:ext>
            </a:extLst>
          </p:cNvPr>
          <p:cNvSpPr/>
          <p:nvPr/>
        </p:nvSpPr>
        <p:spPr>
          <a:xfrm>
            <a:off x="2651749" y="5154691"/>
            <a:ext cx="2196000" cy="369332"/>
          </a:xfrm>
          <a:prstGeom prst="roundRect">
            <a:avLst/>
          </a:prstGeom>
          <a:solidFill>
            <a:schemeClr val="accent3">
              <a:lumMod val="60000"/>
              <a:lumOff val="40000"/>
              <a:alpha val="7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t>- </a:t>
            </a:r>
            <a:r>
              <a:rPr lang="en-GB" sz="1400" i="1"/>
              <a:t>Design Dilemmas</a:t>
            </a:r>
            <a:endParaRPr lang="en-GB" sz="1400" i="1" dirty="0"/>
          </a:p>
        </p:txBody>
      </p:sp>
      <p:sp>
        <p:nvSpPr>
          <p:cNvPr id="31" name="Rounded Rectangle 30">
            <a:extLst>
              <a:ext uri="{FF2B5EF4-FFF2-40B4-BE49-F238E27FC236}">
                <a16:creationId xmlns:a16="http://schemas.microsoft.com/office/drawing/2014/main" id="{23A78FC9-8232-2088-3A1F-18BD2BBC8583}"/>
              </a:ext>
            </a:extLst>
          </p:cNvPr>
          <p:cNvSpPr/>
          <p:nvPr/>
        </p:nvSpPr>
        <p:spPr>
          <a:xfrm>
            <a:off x="9727146" y="3093018"/>
            <a:ext cx="2196000" cy="369332"/>
          </a:xfrm>
          <a:prstGeom prst="roundRect">
            <a:avLst/>
          </a:prstGeom>
          <a:solidFill>
            <a:schemeClr val="accent6">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State-of-the art</a:t>
            </a:r>
          </a:p>
        </p:txBody>
      </p:sp>
      <p:sp>
        <p:nvSpPr>
          <p:cNvPr id="32" name="Rounded Rectangle 31">
            <a:extLst>
              <a:ext uri="{FF2B5EF4-FFF2-40B4-BE49-F238E27FC236}">
                <a16:creationId xmlns:a16="http://schemas.microsoft.com/office/drawing/2014/main" id="{F0F6F08C-2FED-140A-D0F5-63EF5CE8159C}"/>
              </a:ext>
            </a:extLst>
          </p:cNvPr>
          <p:cNvSpPr/>
          <p:nvPr/>
        </p:nvSpPr>
        <p:spPr>
          <a:xfrm>
            <a:off x="9732963" y="3517507"/>
            <a:ext cx="2196000" cy="704508"/>
          </a:xfrm>
          <a:prstGeom prst="roundRect">
            <a:avLst/>
          </a:prstGeom>
          <a:solidFill>
            <a:schemeClr val="accent6">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Looking into the future at proposed acc. syst.</a:t>
            </a:r>
          </a:p>
        </p:txBody>
      </p:sp>
      <p:sp>
        <p:nvSpPr>
          <p:cNvPr id="33" name="Rounded Rectangle 32">
            <a:extLst>
              <a:ext uri="{FF2B5EF4-FFF2-40B4-BE49-F238E27FC236}">
                <a16:creationId xmlns:a16="http://schemas.microsoft.com/office/drawing/2014/main" id="{873EE6AA-AEB2-0A16-A0E4-DBB0DF34D68D}"/>
              </a:ext>
            </a:extLst>
          </p:cNvPr>
          <p:cNvSpPr/>
          <p:nvPr/>
        </p:nvSpPr>
        <p:spPr>
          <a:xfrm>
            <a:off x="9732475" y="4283992"/>
            <a:ext cx="2196000" cy="509946"/>
          </a:xfrm>
          <a:prstGeom prst="roundRect">
            <a:avLst/>
          </a:prstGeom>
          <a:solidFill>
            <a:schemeClr val="accent6">
              <a:alpha val="64231"/>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400" i="1" dirty="0">
                <a:latin typeface="Helvetica" pitchFamily="2" charset="0"/>
              </a:rPr>
              <a:t>- Quantification of gains</a:t>
            </a:r>
          </a:p>
        </p:txBody>
      </p:sp>
      <p:sp>
        <p:nvSpPr>
          <p:cNvPr id="34" name="Rectangle 33">
            <a:extLst>
              <a:ext uri="{FF2B5EF4-FFF2-40B4-BE49-F238E27FC236}">
                <a16:creationId xmlns:a16="http://schemas.microsoft.com/office/drawing/2014/main" id="{44CB1829-9A88-3831-F3A4-6F7C7AD9F61A}"/>
              </a:ext>
            </a:extLst>
          </p:cNvPr>
          <p:cNvSpPr/>
          <p:nvPr/>
        </p:nvSpPr>
        <p:spPr>
          <a:xfrm>
            <a:off x="6662058" y="5621707"/>
            <a:ext cx="5266418" cy="319427"/>
          </a:xfrm>
          <a:prstGeom prst="rect">
            <a:avLst/>
          </a:prstGeom>
          <a:solidFill>
            <a:schemeClr val="accent3">
              <a:lumMod val="60000"/>
              <a:lumOff val="40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pPr marL="4270375" indent="-4270375"/>
            <a:r>
              <a:rPr lang="en-GB" sz="1400" b="1" i="1" dirty="0">
                <a:latin typeface="Helvetica" pitchFamily="2" charset="0"/>
              </a:rPr>
              <a:t>Engineering Toolbox for CM design:  Decision making tool</a:t>
            </a:r>
            <a:endParaRPr lang="en-GB" sz="1400" b="1" i="1" dirty="0">
              <a:effectLst/>
              <a:latin typeface="Helvetica" pitchFamily="2" charset="0"/>
            </a:endParaRPr>
          </a:p>
        </p:txBody>
      </p:sp>
    </p:spTree>
    <p:extLst>
      <p:ext uri="{BB962C8B-B14F-4D97-AF65-F5344CB8AC3E}">
        <p14:creationId xmlns:p14="http://schemas.microsoft.com/office/powerpoint/2010/main" val="2420921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68210-353F-DB6F-8237-8752515FAC0E}"/>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549AC714-38A7-6205-A417-8B564D61E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4707FE-3389-A748-06CA-55B73FA52A09}"/>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ECA1E9A9-18D9-2930-30CA-E274F20B0A51}"/>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6" name="Rectangle 5">
            <a:extLst>
              <a:ext uri="{FF2B5EF4-FFF2-40B4-BE49-F238E27FC236}">
                <a16:creationId xmlns:a16="http://schemas.microsoft.com/office/drawing/2014/main" id="{A3FB70D2-76D7-FB37-0371-F3CC2387A944}"/>
              </a:ext>
            </a:extLst>
          </p:cNvPr>
          <p:cNvSpPr/>
          <p:nvPr/>
        </p:nvSpPr>
        <p:spPr>
          <a:xfrm>
            <a:off x="3418115" y="777349"/>
            <a:ext cx="8510360" cy="71864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 </a:t>
            </a:r>
            <a:r>
              <a:rPr lang="en-GB" sz="1400" b="1" i="1" dirty="0">
                <a:effectLst/>
                <a:highlight>
                  <a:srgbClr val="A4C137"/>
                </a:highlight>
                <a:latin typeface="Helvetica" pitchFamily="2" charset="0"/>
              </a:rPr>
              <a:t>M1-M48</a:t>
            </a:r>
            <a:br>
              <a:rPr lang="en-GB" sz="1400" b="1" i="1" dirty="0">
                <a:effectLst/>
                <a:highlight>
                  <a:srgbClr val="A4C137"/>
                </a:highlight>
                <a:latin typeface="Helvetica" pitchFamily="2" charset="0"/>
              </a:rPr>
            </a:br>
            <a:r>
              <a:rPr lang="en-GB" sz="1200" i="1" dirty="0"/>
              <a:t>• Simulate the beam dynamics of ERL-based accelerators when the energy efficient CM is included.</a:t>
            </a:r>
            <a:endParaRPr lang="en-GB" sz="1200" dirty="0"/>
          </a:p>
          <a:p>
            <a:r>
              <a:rPr lang="en-GB" sz="1200" i="1" dirty="0"/>
              <a:t>• Study the lattice design to optimize the beam and energy saving performances.</a:t>
            </a:r>
            <a:endParaRPr lang="en-GB" sz="1200" dirty="0"/>
          </a:p>
        </p:txBody>
      </p:sp>
      <p:sp>
        <p:nvSpPr>
          <p:cNvPr id="4" name="Slide Number Placeholder 3">
            <a:extLst>
              <a:ext uri="{FF2B5EF4-FFF2-40B4-BE49-F238E27FC236}">
                <a16:creationId xmlns:a16="http://schemas.microsoft.com/office/drawing/2014/main" id="{6A509B4F-1655-9FCF-DB82-825F5AEFF170}"/>
              </a:ext>
            </a:extLst>
          </p:cNvPr>
          <p:cNvSpPr>
            <a:spLocks noGrp="1"/>
          </p:cNvSpPr>
          <p:nvPr>
            <p:ph type="sldNum" sz="quarter" idx="12"/>
          </p:nvPr>
        </p:nvSpPr>
        <p:spPr/>
        <p:txBody>
          <a:bodyPr/>
          <a:lstStyle/>
          <a:p>
            <a:fld id="{4068FCCF-9A80-B240-8D85-84F960565AFA}" type="slidenum">
              <a:rPr lang="en-BE" smtClean="0"/>
              <a:t>26</a:t>
            </a:fld>
            <a:endParaRPr lang="en-BE"/>
          </a:p>
        </p:txBody>
      </p:sp>
      <p:sp>
        <p:nvSpPr>
          <p:cNvPr id="11" name="Date Placeholder 7">
            <a:extLst>
              <a:ext uri="{FF2B5EF4-FFF2-40B4-BE49-F238E27FC236}">
                <a16:creationId xmlns:a16="http://schemas.microsoft.com/office/drawing/2014/main" id="{EC709F65-A215-F028-5A1E-072D05944FD2}"/>
              </a:ext>
            </a:extLst>
          </p:cNvPr>
          <p:cNvSpPr>
            <a:spLocks noGrp="1"/>
          </p:cNvSpPr>
          <p:nvPr>
            <p:ph type="dt" sz="half" idx="10"/>
          </p:nvPr>
        </p:nvSpPr>
        <p:spPr>
          <a:xfrm>
            <a:off x="838200" y="6356350"/>
            <a:ext cx="2743200" cy="365125"/>
          </a:xfrm>
        </p:spPr>
        <p:txBody>
          <a:bodyPr/>
          <a:lstStyle/>
          <a:p>
            <a:fld id="{2CAAAF04-309C-C048-B9AB-24AA3FB1D214}" type="datetime1">
              <a:rPr lang="sv-SE" smtClean="0"/>
              <a:t>2026-05-29</a:t>
            </a:fld>
            <a:endParaRPr lang="en-BE"/>
          </a:p>
        </p:txBody>
      </p:sp>
      <p:sp>
        <p:nvSpPr>
          <p:cNvPr id="15" name="Footer Placeholder 8">
            <a:extLst>
              <a:ext uri="{FF2B5EF4-FFF2-40B4-BE49-F238E27FC236}">
                <a16:creationId xmlns:a16="http://schemas.microsoft.com/office/drawing/2014/main" id="{601092D0-92B1-D3D9-9DB6-DAD408A5D76E}"/>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23" name="Picture 22">
            <a:extLst>
              <a:ext uri="{FF2B5EF4-FFF2-40B4-BE49-F238E27FC236}">
                <a16:creationId xmlns:a16="http://schemas.microsoft.com/office/drawing/2014/main" id="{D8230AF4-0393-AC8A-74D6-A5FA27DCB8DD}"/>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C6FA69EC-0E70-D6E4-2D55-DE332D450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8670027-9CD7-FDDB-DFCA-35BCA155C144}"/>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sp>
        <p:nvSpPr>
          <p:cNvPr id="8" name="Espace réservé du contenu 1">
            <a:extLst>
              <a:ext uri="{FF2B5EF4-FFF2-40B4-BE49-F238E27FC236}">
                <a16:creationId xmlns:a16="http://schemas.microsoft.com/office/drawing/2014/main" id="{E32CAC13-C2B2-8D62-626C-D75893EA09D8}"/>
              </a:ext>
            </a:extLst>
          </p:cNvPr>
          <p:cNvSpPr>
            <a:spLocks noGrp="1"/>
          </p:cNvSpPr>
          <p:nvPr>
            <p:ph idx="1"/>
          </p:nvPr>
        </p:nvSpPr>
        <p:spPr>
          <a:xfrm>
            <a:off x="611823" y="1670347"/>
            <a:ext cx="11062255" cy="4407198"/>
          </a:xfrm>
        </p:spPr>
        <p:txBody>
          <a:bodyPr vert="horz" lIns="180000" tIns="45720" rIns="91440" bIns="45720" rtlCol="0" anchor="t">
            <a:normAutofit/>
          </a:bodyPr>
          <a:lstStyle/>
          <a:p>
            <a:pPr marL="0" indent="0">
              <a:buNone/>
            </a:pPr>
            <a:r>
              <a:rPr lang="en-GB" b="1" i="1" dirty="0"/>
              <a:t>Beam Dynamics for ERL-based accelerators with energy-efficient cryomodules</a:t>
            </a:r>
            <a:endParaRPr lang="en-GB" noProof="0" dirty="0">
              <a:solidFill>
                <a:schemeClr val="accent1"/>
              </a:solidFill>
            </a:endParaRPr>
          </a:p>
          <a:p>
            <a:pPr marL="457200" indent="-457200">
              <a:buFont typeface="+mj-lt"/>
              <a:buAutoNum type="arabicPeriod"/>
            </a:pPr>
            <a:r>
              <a:rPr lang="en-GB" noProof="0" dirty="0">
                <a:solidFill>
                  <a:srgbClr val="A5C137"/>
                </a:solidFill>
              </a:rPr>
              <a:t>Single- and multi-bunch instability studies </a:t>
            </a:r>
            <a:r>
              <a:rPr lang="en-GB" noProof="0" dirty="0"/>
              <a:t>in the </a:t>
            </a:r>
            <a:r>
              <a:rPr lang="en-GB" noProof="0" dirty="0">
                <a:solidFill>
                  <a:srgbClr val="A5C137"/>
                </a:solidFill>
              </a:rPr>
              <a:t>iSAS/PERLE </a:t>
            </a:r>
            <a:r>
              <a:rPr lang="en-GB" noProof="0" dirty="0"/>
              <a:t>cryomodules</a:t>
            </a:r>
          </a:p>
          <a:p>
            <a:pPr lvl="1">
              <a:buFont typeface="Wingdings" pitchFamily="2" charset="2"/>
              <a:buChar char="§"/>
            </a:pPr>
            <a:r>
              <a:rPr lang="en-GB" dirty="0">
                <a:solidFill>
                  <a:srgbClr val="A5C137"/>
                </a:solidFill>
              </a:rPr>
              <a:t>Development of simulation tools</a:t>
            </a:r>
          </a:p>
          <a:p>
            <a:pPr lvl="2"/>
            <a:r>
              <a:rPr lang="en-GB" dirty="0">
                <a:solidFill>
                  <a:srgbClr val="000000"/>
                </a:solidFill>
              </a:rPr>
              <a:t>Multi-pass recirculation model</a:t>
            </a:r>
          </a:p>
          <a:p>
            <a:pPr lvl="2"/>
            <a:r>
              <a:rPr lang="en-GB" dirty="0">
                <a:solidFill>
                  <a:srgbClr val="000000"/>
                </a:solidFill>
              </a:rPr>
              <a:t>Wake field model</a:t>
            </a:r>
          </a:p>
          <a:p>
            <a:pPr lvl="1">
              <a:buFont typeface="Wingdings" pitchFamily="2" charset="2"/>
              <a:buChar char="§"/>
            </a:pPr>
            <a:r>
              <a:rPr lang="en-GB" dirty="0"/>
              <a:t>Single- and multi-bunch</a:t>
            </a:r>
            <a:r>
              <a:rPr lang="en-GB" dirty="0">
                <a:solidFill>
                  <a:schemeClr val="accent1"/>
                </a:solidFill>
              </a:rPr>
              <a:t> </a:t>
            </a:r>
            <a:r>
              <a:rPr lang="en-GB" dirty="0">
                <a:solidFill>
                  <a:srgbClr val="A5C137"/>
                </a:solidFill>
              </a:rPr>
              <a:t>beam breakup </a:t>
            </a:r>
            <a:r>
              <a:rPr lang="en-GB" dirty="0"/>
              <a:t>and </a:t>
            </a:r>
            <a:r>
              <a:rPr lang="en-GB" dirty="0">
                <a:solidFill>
                  <a:srgbClr val="A5C137"/>
                </a:solidFill>
              </a:rPr>
              <a:t>b</a:t>
            </a:r>
            <a:r>
              <a:rPr lang="en-GB" noProof="0" dirty="0" err="1">
                <a:solidFill>
                  <a:srgbClr val="A5C137"/>
                </a:solidFill>
              </a:rPr>
              <a:t>eam</a:t>
            </a:r>
            <a:r>
              <a:rPr lang="en-GB" noProof="0" dirty="0">
                <a:solidFill>
                  <a:srgbClr val="A5C137"/>
                </a:solidFill>
              </a:rPr>
              <a:t> loading </a:t>
            </a:r>
            <a:r>
              <a:rPr lang="en-GB" noProof="0" dirty="0"/>
              <a:t>studies</a:t>
            </a:r>
          </a:p>
          <a:p>
            <a:pPr marL="457200" indent="-457200">
              <a:buFont typeface="+mj-lt"/>
              <a:buAutoNum type="arabicPeriod"/>
            </a:pPr>
            <a:r>
              <a:rPr lang="en-GB" dirty="0">
                <a:solidFill>
                  <a:srgbClr val="A5C137"/>
                </a:solidFill>
                <a:latin typeface="Arial"/>
                <a:cs typeface="Arial"/>
              </a:rPr>
              <a:t>Energy-recovery efficiency </a:t>
            </a:r>
            <a:r>
              <a:rPr lang="en-GB" dirty="0">
                <a:latin typeface="Arial"/>
                <a:cs typeface="Arial"/>
              </a:rPr>
              <a:t>studies</a:t>
            </a:r>
          </a:p>
        </p:txBody>
      </p:sp>
    </p:spTree>
    <p:extLst>
      <p:ext uri="{BB962C8B-B14F-4D97-AF65-F5344CB8AC3E}">
        <p14:creationId xmlns:p14="http://schemas.microsoft.com/office/powerpoint/2010/main" val="1029570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171DF-1EEA-53B0-D463-8B2320E1B392}"/>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63CE25B3-9386-283D-87F9-92F10CCA4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6CBD5B-4323-9CF6-0E83-85FDD3466628}"/>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C672F9A2-3CF4-0EE7-C8C0-27A0CB8786BD}"/>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4" name="Slide Number Placeholder 3">
            <a:extLst>
              <a:ext uri="{FF2B5EF4-FFF2-40B4-BE49-F238E27FC236}">
                <a16:creationId xmlns:a16="http://schemas.microsoft.com/office/drawing/2014/main" id="{87DC427E-D230-5144-1EC3-1853D2C70B3D}"/>
              </a:ext>
            </a:extLst>
          </p:cNvPr>
          <p:cNvSpPr>
            <a:spLocks noGrp="1"/>
          </p:cNvSpPr>
          <p:nvPr>
            <p:ph type="sldNum" sz="quarter" idx="12"/>
          </p:nvPr>
        </p:nvSpPr>
        <p:spPr/>
        <p:txBody>
          <a:bodyPr/>
          <a:lstStyle/>
          <a:p>
            <a:fld id="{4068FCCF-9A80-B240-8D85-84F960565AFA}" type="slidenum">
              <a:rPr lang="en-BE" smtClean="0"/>
              <a:t>27</a:t>
            </a:fld>
            <a:endParaRPr lang="en-BE"/>
          </a:p>
        </p:txBody>
      </p:sp>
      <p:sp>
        <p:nvSpPr>
          <p:cNvPr id="11" name="Date Placeholder 7">
            <a:extLst>
              <a:ext uri="{FF2B5EF4-FFF2-40B4-BE49-F238E27FC236}">
                <a16:creationId xmlns:a16="http://schemas.microsoft.com/office/drawing/2014/main" id="{13FA8B85-03AC-AD1E-54F4-A2424C42C0EA}"/>
              </a:ext>
            </a:extLst>
          </p:cNvPr>
          <p:cNvSpPr>
            <a:spLocks noGrp="1"/>
          </p:cNvSpPr>
          <p:nvPr>
            <p:ph type="dt" sz="half" idx="10"/>
          </p:nvPr>
        </p:nvSpPr>
        <p:spPr>
          <a:xfrm>
            <a:off x="838200" y="6356350"/>
            <a:ext cx="2743200" cy="365125"/>
          </a:xfrm>
        </p:spPr>
        <p:txBody>
          <a:bodyPr/>
          <a:lstStyle/>
          <a:p>
            <a:fld id="{E7F3309F-AC8D-E74C-8A39-B22BB665509C}" type="datetime1">
              <a:rPr lang="sv-SE" smtClean="0"/>
              <a:t>2026-05-29</a:t>
            </a:fld>
            <a:endParaRPr lang="en-BE"/>
          </a:p>
        </p:txBody>
      </p:sp>
      <p:sp>
        <p:nvSpPr>
          <p:cNvPr id="15" name="Footer Placeholder 8">
            <a:extLst>
              <a:ext uri="{FF2B5EF4-FFF2-40B4-BE49-F238E27FC236}">
                <a16:creationId xmlns:a16="http://schemas.microsoft.com/office/drawing/2014/main" id="{D391C6E7-4E30-5265-D83F-6B6B77ED9EF0}"/>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23" name="Picture 22">
            <a:extLst>
              <a:ext uri="{FF2B5EF4-FFF2-40B4-BE49-F238E27FC236}">
                <a16:creationId xmlns:a16="http://schemas.microsoft.com/office/drawing/2014/main" id="{0A8BC5ED-5B26-AC57-112C-90E6CC70FC7F}"/>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D6BE3ED3-F7B8-F6E6-34C0-586252DE7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05548C6-E56F-D951-3FA4-57E1451519DE}"/>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sp>
        <p:nvSpPr>
          <p:cNvPr id="3" name="Rectangle 2">
            <a:extLst>
              <a:ext uri="{FF2B5EF4-FFF2-40B4-BE49-F238E27FC236}">
                <a16:creationId xmlns:a16="http://schemas.microsoft.com/office/drawing/2014/main" id="{97EB77D6-3F1B-AC23-CC3F-03E86AC0E584}"/>
              </a:ext>
            </a:extLst>
          </p:cNvPr>
          <p:cNvSpPr/>
          <p:nvPr/>
        </p:nvSpPr>
        <p:spPr>
          <a:xfrm>
            <a:off x="3418115" y="777349"/>
            <a:ext cx="8510360" cy="71864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 </a:t>
            </a:r>
            <a:r>
              <a:rPr lang="en-GB" sz="1400" b="1" i="1" dirty="0">
                <a:effectLst/>
                <a:highlight>
                  <a:srgbClr val="A4C137"/>
                </a:highlight>
                <a:latin typeface="Helvetica" pitchFamily="2" charset="0"/>
              </a:rPr>
              <a:t>M1-M48</a:t>
            </a:r>
            <a:br>
              <a:rPr lang="en-GB" sz="1400" b="1" i="1" dirty="0">
                <a:effectLst/>
                <a:highlight>
                  <a:srgbClr val="A4C137"/>
                </a:highlight>
                <a:latin typeface="Helvetica" pitchFamily="2" charset="0"/>
              </a:rPr>
            </a:br>
            <a:r>
              <a:rPr lang="en-GB" sz="1200" i="1" dirty="0"/>
              <a:t>• Simulate the beam dynamics of ERL-based accelerators when the energy efficient CM is included.</a:t>
            </a:r>
            <a:endParaRPr lang="en-GB" sz="1200" dirty="0"/>
          </a:p>
          <a:p>
            <a:r>
              <a:rPr lang="en-GB" sz="1200" i="1" dirty="0"/>
              <a:t>• Study the lattice design to optimize the beam and energy saving performances.</a:t>
            </a:r>
            <a:endParaRPr lang="en-GB" sz="1200" dirty="0"/>
          </a:p>
        </p:txBody>
      </p:sp>
      <p:sp>
        <p:nvSpPr>
          <p:cNvPr id="6" name="TextBox 5">
            <a:extLst>
              <a:ext uri="{FF2B5EF4-FFF2-40B4-BE49-F238E27FC236}">
                <a16:creationId xmlns:a16="http://schemas.microsoft.com/office/drawing/2014/main" id="{3416D935-89C1-ABBC-E0B6-AE3CDB072FAB}"/>
              </a:ext>
            </a:extLst>
          </p:cNvPr>
          <p:cNvSpPr txBox="1"/>
          <p:nvPr/>
        </p:nvSpPr>
        <p:spPr>
          <a:xfrm>
            <a:off x="381000" y="1583210"/>
            <a:ext cx="11547475" cy="4862870"/>
          </a:xfrm>
          <a:prstGeom prst="rect">
            <a:avLst/>
          </a:prstGeom>
          <a:noFill/>
          <a:ln>
            <a:solidFill>
              <a:schemeClr val="bg1"/>
            </a:solidFill>
          </a:ln>
        </p:spPr>
        <p:txBody>
          <a:bodyPr wrap="square" rtlCol="0">
            <a:spAutoFit/>
          </a:bodyPr>
          <a:lstStyle/>
          <a:p>
            <a:r>
              <a:rPr lang="en-GB" b="1" i="1" dirty="0">
                <a:effectLst/>
                <a:highlight>
                  <a:srgbClr val="A4C137"/>
                </a:highlight>
                <a:latin typeface="Helvetica" pitchFamily="2" charset="0"/>
              </a:rPr>
              <a:t>Task 5.4 </a:t>
            </a:r>
            <a:r>
              <a:rPr lang="en-GB" i="1" dirty="0">
                <a:effectLst/>
                <a:highlight>
                  <a:srgbClr val="A4C137"/>
                </a:highlight>
                <a:latin typeface="Helvetica" pitchFamily="2" charset="0"/>
              </a:rPr>
              <a:t>(</a:t>
            </a:r>
            <a:r>
              <a:rPr lang="en-GB" b="1" i="1" dirty="0">
                <a:effectLst/>
                <a:highlight>
                  <a:srgbClr val="A4C137"/>
                </a:highlight>
                <a:latin typeface="Helvetica" pitchFamily="2" charset="0"/>
              </a:rPr>
              <a:t>EPFL</a:t>
            </a:r>
            <a:r>
              <a:rPr lang="en-GB" i="1" dirty="0">
                <a:effectLst/>
                <a:highlight>
                  <a:srgbClr val="A4C137"/>
                </a:highlight>
                <a:latin typeface="Helvetica" pitchFamily="2" charset="0"/>
              </a:rPr>
              <a:t>, CNRS, CERN) </a:t>
            </a:r>
          </a:p>
          <a:p>
            <a:pPr marL="180975" indent="-128588">
              <a:buFont typeface="Arial" panose="020B0604020202020204" pitchFamily="34" charset="0"/>
              <a:buChar char="•"/>
            </a:pPr>
            <a:r>
              <a:rPr lang="en-GB" dirty="0">
                <a:latin typeface="Helvetica" pitchFamily="2" charset="0"/>
              </a:rPr>
              <a:t>Task 5.4 aims to evaluate and optimise beam dynamics in Energy-Recovery LINAC (ERL) accelerators integrated with new energy-efficient cryomodules. Through simulations, it analyses how the sustainable SRF system affects beam quality, maximum beam intensity, and energy recovery efficiency. </a:t>
            </a:r>
          </a:p>
          <a:p>
            <a:pPr marL="52387"/>
            <a:r>
              <a:rPr lang="en-GB" dirty="0">
                <a:effectLst/>
                <a:latin typeface="Helvetica" pitchFamily="2" charset="0"/>
              </a:rPr>
              <a:t> </a:t>
            </a:r>
          </a:p>
          <a:p>
            <a:pPr marL="180975" indent="-128588">
              <a:buFont typeface="Arial" panose="020B0604020202020204" pitchFamily="34" charset="0"/>
              <a:buChar char="•"/>
            </a:pPr>
            <a:r>
              <a:rPr lang="en-SE" dirty="0"/>
              <a:t>A key focus is preventing beam quality degradation by defining engineering tolerances, such as cavity alignment and High-Order Mode (HOM) impedance thresholds, and studying instabilities like beam breakup (BBU) and beam loading (BL), which are critical limits for high-power ERL performance.</a:t>
            </a:r>
          </a:p>
          <a:p>
            <a:pPr marL="180975" indent="-128588">
              <a:buFont typeface="Arial" panose="020B0604020202020204" pitchFamily="34" charset="0"/>
              <a:buChar char="•"/>
            </a:pPr>
            <a:endParaRPr lang="en-GB" dirty="0">
              <a:effectLst/>
              <a:latin typeface="Helvetica" pitchFamily="2" charset="0"/>
            </a:endParaRPr>
          </a:p>
          <a:p>
            <a:pPr marL="180975" indent="-128588">
              <a:buFont typeface="Arial" panose="020B0604020202020204" pitchFamily="34" charset="0"/>
              <a:buChar char="•"/>
            </a:pPr>
            <a:r>
              <a:rPr lang="en-SE" dirty="0"/>
              <a:t>The simulation results serve two purposes: optimising the accelerator lattice for energy efficiency, and feeding back into cryomodule and hardware design in WP4 and WP5. Work is being conducted for general high-power ERLs and specific facilities such as PERLE.</a:t>
            </a:r>
          </a:p>
          <a:p>
            <a:pPr marL="180975" indent="-128588">
              <a:buFont typeface="Arial" panose="020B0604020202020204" pitchFamily="34" charset="0"/>
              <a:buChar char="•"/>
            </a:pPr>
            <a:endParaRPr lang="en-SE" dirty="0"/>
          </a:p>
          <a:p>
            <a:pPr marL="180975" indent="-128588">
              <a:buFont typeface="Arial" panose="020B0604020202020204" pitchFamily="34" charset="0"/>
              <a:buChar char="•"/>
            </a:pPr>
            <a:r>
              <a:rPr lang="en-SE" dirty="0"/>
              <a:t>The task is led by EPFL within iSAS, forming part of a PhD project by Lode Vanhecke under Prof. Mike Seidel and Dr. Tatiana Pieloni, reflecting iSAS's commitment to training the next generation of accelerator scientists.</a:t>
            </a:r>
          </a:p>
          <a:p>
            <a:pPr marL="52387"/>
            <a:endParaRPr lang="en-GB" sz="2000" b="1" dirty="0">
              <a:highlight>
                <a:srgbClr val="A4C137"/>
              </a:highlight>
              <a:latin typeface="Helvetica" pitchFamily="2" charset="0"/>
            </a:endParaRPr>
          </a:p>
          <a:p>
            <a:pPr marL="180975" indent="-128588"/>
            <a:r>
              <a:rPr lang="en-GB" sz="2000" b="1" dirty="0">
                <a:highlight>
                  <a:srgbClr val="A4C137"/>
                </a:highlight>
                <a:latin typeface="Helvetica" pitchFamily="2" charset="0"/>
              </a:rPr>
              <a:t>Deliverable 5.4 </a:t>
            </a:r>
            <a:r>
              <a:rPr lang="en-GB" sz="2000" dirty="0">
                <a:latin typeface="Helvetica" pitchFamily="2" charset="0"/>
              </a:rPr>
              <a:t>: Report on beam dynamics study for ERL with </a:t>
            </a:r>
            <a:r>
              <a:rPr lang="en-GB" sz="2000" dirty="0" err="1">
                <a:latin typeface="Helvetica" pitchFamily="2" charset="0"/>
              </a:rPr>
              <a:t>iSAS</a:t>
            </a:r>
            <a:r>
              <a:rPr lang="en-GB" sz="2000" dirty="0">
                <a:latin typeface="Helvetica" pitchFamily="2" charset="0"/>
              </a:rPr>
              <a:t> CM</a:t>
            </a:r>
            <a:r>
              <a:rPr lang="en-GB" dirty="0">
                <a:latin typeface="Helvetica" pitchFamily="2" charset="0"/>
              </a:rPr>
              <a:t> (Due date: M48 or </a:t>
            </a:r>
            <a:r>
              <a:rPr lang="en-GB" dirty="0">
                <a:highlight>
                  <a:srgbClr val="A4C137"/>
                </a:highlight>
                <a:latin typeface="Helvetica" pitchFamily="2" charset="0"/>
              </a:rPr>
              <a:t>Feb-2028</a:t>
            </a:r>
            <a:r>
              <a:rPr lang="en-GB" dirty="0">
                <a:latin typeface="Helvetica" pitchFamily="2" charset="0"/>
              </a:rPr>
              <a:t>)</a:t>
            </a:r>
          </a:p>
        </p:txBody>
      </p:sp>
    </p:spTree>
    <p:extLst>
      <p:ext uri="{BB962C8B-B14F-4D97-AF65-F5344CB8AC3E}">
        <p14:creationId xmlns:p14="http://schemas.microsoft.com/office/powerpoint/2010/main" val="182505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771E4-A01D-2902-851B-8017E40D8139}"/>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8E1DD246-3114-28B8-A8BD-02833DFCF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72F981-788E-B3B3-EC22-61D4C566B956}"/>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C7532364-4B29-1A82-32CC-B7D661620273}"/>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4" name="Slide Number Placeholder 3">
            <a:extLst>
              <a:ext uri="{FF2B5EF4-FFF2-40B4-BE49-F238E27FC236}">
                <a16:creationId xmlns:a16="http://schemas.microsoft.com/office/drawing/2014/main" id="{FFBBFCA4-A176-972A-3531-EE891CEC2377}"/>
              </a:ext>
            </a:extLst>
          </p:cNvPr>
          <p:cNvSpPr>
            <a:spLocks noGrp="1"/>
          </p:cNvSpPr>
          <p:nvPr>
            <p:ph type="sldNum" sz="quarter" idx="12"/>
          </p:nvPr>
        </p:nvSpPr>
        <p:spPr/>
        <p:txBody>
          <a:bodyPr/>
          <a:lstStyle/>
          <a:p>
            <a:fld id="{4068FCCF-9A80-B240-8D85-84F960565AFA}" type="slidenum">
              <a:rPr lang="en-BE" smtClean="0"/>
              <a:t>28</a:t>
            </a:fld>
            <a:endParaRPr lang="en-BE"/>
          </a:p>
        </p:txBody>
      </p:sp>
      <p:sp>
        <p:nvSpPr>
          <p:cNvPr id="11" name="Date Placeholder 7">
            <a:extLst>
              <a:ext uri="{FF2B5EF4-FFF2-40B4-BE49-F238E27FC236}">
                <a16:creationId xmlns:a16="http://schemas.microsoft.com/office/drawing/2014/main" id="{F1A3F6DC-8CB8-A4AB-843E-6602CDD3449A}"/>
              </a:ext>
            </a:extLst>
          </p:cNvPr>
          <p:cNvSpPr>
            <a:spLocks noGrp="1"/>
          </p:cNvSpPr>
          <p:nvPr>
            <p:ph type="dt" sz="half" idx="10"/>
          </p:nvPr>
        </p:nvSpPr>
        <p:spPr>
          <a:xfrm>
            <a:off x="838200" y="6356350"/>
            <a:ext cx="2743200" cy="365125"/>
          </a:xfrm>
        </p:spPr>
        <p:txBody>
          <a:bodyPr/>
          <a:lstStyle/>
          <a:p>
            <a:fld id="{E7F3309F-AC8D-E74C-8A39-B22BB665509C}" type="datetime1">
              <a:rPr lang="sv-SE" smtClean="0"/>
              <a:t>2026-05-29</a:t>
            </a:fld>
            <a:endParaRPr lang="en-BE"/>
          </a:p>
        </p:txBody>
      </p:sp>
      <p:sp>
        <p:nvSpPr>
          <p:cNvPr id="15" name="Footer Placeholder 8">
            <a:extLst>
              <a:ext uri="{FF2B5EF4-FFF2-40B4-BE49-F238E27FC236}">
                <a16:creationId xmlns:a16="http://schemas.microsoft.com/office/drawing/2014/main" id="{7B0C3EB4-A183-D910-E9C2-47A4D3CAA972}"/>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23" name="Picture 22">
            <a:extLst>
              <a:ext uri="{FF2B5EF4-FFF2-40B4-BE49-F238E27FC236}">
                <a16:creationId xmlns:a16="http://schemas.microsoft.com/office/drawing/2014/main" id="{40191296-1E07-6544-6A96-006497076CD0}"/>
              </a:ext>
            </a:extLst>
          </p:cNvPr>
          <p:cNvPicPr>
            <a:picLocks noChangeAspect="1"/>
          </p:cNvPicPr>
          <p:nvPr/>
        </p:nvPicPr>
        <p:blipFill>
          <a:blip r:embed="rId4"/>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F595DEFA-FC2F-97BD-A5A3-524423AFD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93FA2402-1A2E-CE1C-51B8-C121A8EF44AE}"/>
              </a:ext>
            </a:extLst>
          </p:cNvPr>
          <p:cNvPicPr>
            <a:picLocks noChangeAspect="1"/>
          </p:cNvPicPr>
          <p:nvPr/>
        </p:nvPicPr>
        <p:blipFill rotWithShape="1">
          <a:blip r:embed="rId6"/>
          <a:srcRect l="541" r="498" b="9629"/>
          <a:stretch>
            <a:fillRect/>
          </a:stretch>
        </p:blipFill>
        <p:spPr>
          <a:xfrm>
            <a:off x="11674079" y="33870"/>
            <a:ext cx="428888" cy="391661"/>
          </a:xfrm>
          <a:prstGeom prst="rect">
            <a:avLst/>
          </a:prstGeom>
        </p:spPr>
      </p:pic>
      <p:sp>
        <p:nvSpPr>
          <p:cNvPr id="3" name="Rectangle 2">
            <a:extLst>
              <a:ext uri="{FF2B5EF4-FFF2-40B4-BE49-F238E27FC236}">
                <a16:creationId xmlns:a16="http://schemas.microsoft.com/office/drawing/2014/main" id="{3330026A-CC5F-A3AD-E4B7-F7D3B8893D32}"/>
              </a:ext>
            </a:extLst>
          </p:cNvPr>
          <p:cNvSpPr/>
          <p:nvPr/>
        </p:nvSpPr>
        <p:spPr>
          <a:xfrm>
            <a:off x="3418115" y="777349"/>
            <a:ext cx="8510360" cy="71864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 </a:t>
            </a:r>
            <a:r>
              <a:rPr lang="en-GB" sz="1400" b="1" i="1" dirty="0">
                <a:effectLst/>
                <a:highlight>
                  <a:srgbClr val="A4C137"/>
                </a:highlight>
                <a:latin typeface="Helvetica" pitchFamily="2" charset="0"/>
              </a:rPr>
              <a:t>M1-M48</a:t>
            </a:r>
            <a:br>
              <a:rPr lang="en-GB" sz="1400" b="1" i="1" dirty="0">
                <a:effectLst/>
                <a:highlight>
                  <a:srgbClr val="A4C137"/>
                </a:highlight>
                <a:latin typeface="Helvetica" pitchFamily="2" charset="0"/>
              </a:rPr>
            </a:br>
            <a:r>
              <a:rPr lang="en-GB" sz="1200" i="1" dirty="0"/>
              <a:t>• Simulate the beam dynamics of ERL-based accelerators when the energy efficient CM is included.</a:t>
            </a:r>
            <a:endParaRPr lang="en-GB" sz="1200" dirty="0"/>
          </a:p>
          <a:p>
            <a:r>
              <a:rPr lang="en-GB" sz="1200" i="1" dirty="0"/>
              <a:t>• Study the lattice design to optimize the beam and energy saving performances.</a:t>
            </a:r>
            <a:endParaRPr lang="en-GB" sz="1200" dirty="0"/>
          </a:p>
        </p:txBody>
      </p:sp>
      <p:sp>
        <p:nvSpPr>
          <p:cNvPr id="6" name="TextBox 5">
            <a:extLst>
              <a:ext uri="{FF2B5EF4-FFF2-40B4-BE49-F238E27FC236}">
                <a16:creationId xmlns:a16="http://schemas.microsoft.com/office/drawing/2014/main" id="{BA04254B-69C9-9D99-3BEF-C97A6032261A}"/>
              </a:ext>
            </a:extLst>
          </p:cNvPr>
          <p:cNvSpPr txBox="1"/>
          <p:nvPr/>
        </p:nvSpPr>
        <p:spPr>
          <a:xfrm>
            <a:off x="227014" y="1583210"/>
            <a:ext cx="11701462" cy="5170646"/>
          </a:xfrm>
          <a:prstGeom prst="rect">
            <a:avLst/>
          </a:prstGeom>
          <a:noFill/>
          <a:ln>
            <a:solidFill>
              <a:schemeClr val="bg1"/>
            </a:solidFill>
          </a:ln>
        </p:spPr>
        <p:txBody>
          <a:bodyPr wrap="square" rtlCol="0">
            <a:spAutoFit/>
          </a:bodyPr>
          <a:lstStyle/>
          <a:p>
            <a:r>
              <a:rPr lang="en-GB" b="1" i="1" dirty="0">
                <a:effectLst/>
                <a:highlight>
                  <a:srgbClr val="A4C137"/>
                </a:highlight>
                <a:latin typeface="Helvetica" pitchFamily="2" charset="0"/>
              </a:rPr>
              <a:t>Main activities carried out:</a:t>
            </a:r>
            <a:endParaRPr lang="en-GB" i="1" dirty="0">
              <a:effectLst/>
              <a:highlight>
                <a:srgbClr val="A4C137"/>
              </a:highlight>
              <a:latin typeface="Helvetica" pitchFamily="2" charset="0"/>
            </a:endParaRPr>
          </a:p>
          <a:p>
            <a:pPr marL="180975" indent="-128588">
              <a:buFont typeface="Arial" panose="020B0604020202020204" pitchFamily="34" charset="0"/>
              <a:buChar char="•"/>
            </a:pPr>
            <a:r>
              <a:rPr lang="en-GB" dirty="0"/>
              <a:t>Comprehensive literature study of beam dynamics phenomena and evaluation of numerical codes</a:t>
            </a:r>
          </a:p>
          <a:p>
            <a:pPr marL="509587" lvl="1"/>
            <a:r>
              <a:rPr lang="en-GB" sz="1400" dirty="0"/>
              <a:t>- Wake fields, impedances and instabilities -&gt; Deep analytical understanding</a:t>
            </a:r>
          </a:p>
          <a:p>
            <a:pPr marL="509587" lvl="1"/>
            <a:r>
              <a:rPr lang="en-GB" sz="1400" dirty="0"/>
              <a:t>- Evaluation of various simulation codes: RF-track </a:t>
            </a:r>
            <a:r>
              <a:rPr lang="en-GB" sz="1400" dirty="0" err="1"/>
              <a:t>Bmad</a:t>
            </a:r>
            <a:r>
              <a:rPr lang="en-GB" sz="1400" dirty="0"/>
              <a:t>/Tao, PLACET and X-suite</a:t>
            </a:r>
          </a:p>
          <a:p>
            <a:pPr marL="795337" lvl="1" indent="-285750">
              <a:buFontTx/>
              <a:buChar char="-"/>
            </a:pPr>
            <a:endParaRPr lang="en-GB" dirty="0"/>
          </a:p>
          <a:p>
            <a:pPr marL="180975" indent="-128588">
              <a:buFont typeface="Arial" panose="020B0604020202020204" pitchFamily="34" charset="0"/>
              <a:buChar char="•"/>
            </a:pPr>
            <a:r>
              <a:rPr lang="en-GB" dirty="0"/>
              <a:t>Collection of LINAC parameters and related design specifications of SRF cavities</a:t>
            </a:r>
          </a:p>
          <a:p>
            <a:pPr marL="509587" lvl="1"/>
            <a:r>
              <a:rPr lang="en-GB" sz="1400" dirty="0"/>
              <a:t>-  LINAC geometrical parameters, field maps and HOM parameter or 5-cell cavities</a:t>
            </a:r>
          </a:p>
          <a:p>
            <a:pPr marL="180975" indent="-128588">
              <a:buFont typeface="Arial" panose="020B0604020202020204" pitchFamily="34" charset="0"/>
              <a:buChar char="•"/>
            </a:pPr>
            <a:endParaRPr lang="en-SE" dirty="0"/>
          </a:p>
          <a:p>
            <a:pPr marL="180975" indent="-128588">
              <a:buFont typeface="Arial" panose="020B0604020202020204" pitchFamily="34" charset="0"/>
              <a:buChar char="•"/>
            </a:pPr>
            <a:r>
              <a:rPr lang="en-GB" dirty="0"/>
              <a:t>Benchmarking of analytical cavity models</a:t>
            </a:r>
          </a:p>
          <a:p>
            <a:pPr marL="795337" lvl="1" indent="-285750">
              <a:buFontTx/>
              <a:buChar char="-"/>
            </a:pPr>
            <a:r>
              <a:rPr lang="en-GB" sz="1400" dirty="0"/>
              <a:t>Good agreements between various models</a:t>
            </a:r>
          </a:p>
          <a:p>
            <a:pPr marL="795337" lvl="1" indent="-285750">
              <a:buFontTx/>
              <a:buChar char="-"/>
            </a:pPr>
            <a:r>
              <a:rPr lang="en-GB" sz="1400" dirty="0"/>
              <a:t>Balancing precision, convergence and speed </a:t>
            </a:r>
          </a:p>
          <a:p>
            <a:pPr marL="180975" indent="-128588">
              <a:buFont typeface="Arial" panose="020B0604020202020204" pitchFamily="34" charset="0"/>
              <a:buChar char="•"/>
            </a:pPr>
            <a:endParaRPr lang="en-GB" dirty="0"/>
          </a:p>
          <a:p>
            <a:pPr marL="180975" indent="-128588">
              <a:buFont typeface="Arial" panose="020B0604020202020204" pitchFamily="34" charset="0"/>
              <a:buChar char="•"/>
            </a:pPr>
            <a:endParaRPr lang="en-GB" dirty="0"/>
          </a:p>
          <a:p>
            <a:pPr marL="180975" indent="-128588">
              <a:buFont typeface="Arial" panose="020B0604020202020204" pitchFamily="34" charset="0"/>
              <a:buChar char="•"/>
            </a:pPr>
            <a:endParaRPr lang="en-GB" dirty="0"/>
          </a:p>
          <a:p>
            <a:pPr marL="180975" indent="-128588">
              <a:buFont typeface="Arial" panose="020B0604020202020204" pitchFamily="34" charset="0"/>
              <a:buChar char="•"/>
            </a:pPr>
            <a:endParaRPr lang="en-GB" dirty="0"/>
          </a:p>
          <a:p>
            <a:pPr marL="180975" indent="-128588">
              <a:buFont typeface="Arial" panose="020B0604020202020204" pitchFamily="34" charset="0"/>
              <a:buChar char="•"/>
            </a:pPr>
            <a:endParaRPr lang="en-GB" dirty="0"/>
          </a:p>
          <a:p>
            <a:pPr marL="180975" indent="-128588">
              <a:buFont typeface="Arial" panose="020B0604020202020204" pitchFamily="34" charset="0"/>
              <a:buChar char="•"/>
            </a:pPr>
            <a:endParaRPr lang="en-GB" dirty="0"/>
          </a:p>
          <a:p>
            <a:pPr marL="180975" indent="-128588">
              <a:buFont typeface="Arial" panose="020B0604020202020204" pitchFamily="34" charset="0"/>
              <a:buChar char="•"/>
            </a:pPr>
            <a:endParaRPr lang="en-GB" dirty="0"/>
          </a:p>
          <a:p>
            <a:pPr marL="180975" indent="-128588">
              <a:buFont typeface="Arial" panose="020B0604020202020204" pitchFamily="34" charset="0"/>
              <a:buChar char="•"/>
            </a:pPr>
            <a:endParaRPr lang="en-SE" dirty="0"/>
          </a:p>
        </p:txBody>
      </p:sp>
      <p:grpSp>
        <p:nvGrpSpPr>
          <p:cNvPr id="12" name="Group 11">
            <a:extLst>
              <a:ext uri="{FF2B5EF4-FFF2-40B4-BE49-F238E27FC236}">
                <a16:creationId xmlns:a16="http://schemas.microsoft.com/office/drawing/2014/main" id="{C7F03BC0-F7C4-F70E-C52F-B8BE38E34AF4}"/>
              </a:ext>
            </a:extLst>
          </p:cNvPr>
          <p:cNvGrpSpPr/>
          <p:nvPr/>
        </p:nvGrpSpPr>
        <p:grpSpPr>
          <a:xfrm>
            <a:off x="5858932" y="3540437"/>
            <a:ext cx="5326040" cy="2727042"/>
            <a:chOff x="6807200" y="2434228"/>
            <a:chExt cx="4738534" cy="2607781"/>
          </a:xfrm>
        </p:grpSpPr>
        <p:pic>
          <p:nvPicPr>
            <p:cNvPr id="9" name="Picture 8">
              <a:extLst>
                <a:ext uri="{FF2B5EF4-FFF2-40B4-BE49-F238E27FC236}">
                  <a16:creationId xmlns:a16="http://schemas.microsoft.com/office/drawing/2014/main" id="{E6976258-5460-CA34-3B48-ACC90F9F9A45}"/>
                </a:ext>
              </a:extLst>
            </p:cNvPr>
            <p:cNvPicPr>
              <a:picLocks noChangeAspect="1"/>
            </p:cNvPicPr>
            <p:nvPr/>
          </p:nvPicPr>
          <p:blipFill>
            <a:blip r:embed="rId7"/>
            <a:stretch>
              <a:fillRect/>
            </a:stretch>
          </p:blipFill>
          <p:spPr>
            <a:xfrm>
              <a:off x="6807200" y="2434228"/>
              <a:ext cx="4738534" cy="2335899"/>
            </a:xfrm>
            <a:prstGeom prst="rect">
              <a:avLst/>
            </a:prstGeom>
          </p:spPr>
        </p:pic>
        <p:sp>
          <p:nvSpPr>
            <p:cNvPr id="10" name="TextBox 9">
              <a:extLst>
                <a:ext uri="{FF2B5EF4-FFF2-40B4-BE49-F238E27FC236}">
                  <a16:creationId xmlns:a16="http://schemas.microsoft.com/office/drawing/2014/main" id="{BEE43C1C-DF17-590B-B1E6-D52BA0D452CA}"/>
                </a:ext>
              </a:extLst>
            </p:cNvPr>
            <p:cNvSpPr txBox="1"/>
            <p:nvPr/>
          </p:nvSpPr>
          <p:spPr>
            <a:xfrm>
              <a:off x="7123590" y="4672677"/>
              <a:ext cx="4105754" cy="369332"/>
            </a:xfrm>
            <a:prstGeom prst="rect">
              <a:avLst/>
            </a:prstGeom>
            <a:noFill/>
          </p:spPr>
          <p:txBody>
            <a:bodyPr wrap="square" rtlCol="0">
              <a:spAutoFit/>
            </a:bodyPr>
            <a:lstStyle/>
            <a:p>
              <a:pPr algn="ctr"/>
              <a:r>
                <a:rPr lang="en-GB" sz="600" dirty="0">
                  <a:solidFill>
                    <a:schemeClr val="tx1">
                      <a:lumMod val="60000"/>
                      <a:lumOff val="40000"/>
                    </a:schemeClr>
                  </a:solidFill>
                </a:rPr>
                <a:t>Figure 1: Benchmark of the evolution of the transverse beta functions and beam size of a bunch through the PERLE cryomodule between Bmad/Tao, BDSIM, RF-Track, and the PERLE RF field map simulated in RF-Track; the grey rectangles on top indicate the location of the 5-cell standing-wave cavities.</a:t>
              </a:r>
            </a:p>
          </p:txBody>
        </p:sp>
      </p:grpSp>
    </p:spTree>
    <p:extLst>
      <p:ext uri="{BB962C8B-B14F-4D97-AF65-F5344CB8AC3E}">
        <p14:creationId xmlns:p14="http://schemas.microsoft.com/office/powerpoint/2010/main" val="3946738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0EB00-4594-2FA4-D4E2-E2E1336DCA5B}"/>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A69C1910-DA60-5179-2F9F-95556C236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2C15FC-1104-143D-55EF-E0B2C75C49B9}"/>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56EEA022-093A-6C45-322A-F6D7AC5F57DB}"/>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4" name="Slide Number Placeholder 3">
            <a:extLst>
              <a:ext uri="{FF2B5EF4-FFF2-40B4-BE49-F238E27FC236}">
                <a16:creationId xmlns:a16="http://schemas.microsoft.com/office/drawing/2014/main" id="{CF7851AC-30AC-F3D7-2061-AA0B4FE6E528}"/>
              </a:ext>
            </a:extLst>
          </p:cNvPr>
          <p:cNvSpPr>
            <a:spLocks noGrp="1"/>
          </p:cNvSpPr>
          <p:nvPr>
            <p:ph type="sldNum" sz="quarter" idx="12"/>
          </p:nvPr>
        </p:nvSpPr>
        <p:spPr/>
        <p:txBody>
          <a:bodyPr/>
          <a:lstStyle/>
          <a:p>
            <a:fld id="{4068FCCF-9A80-B240-8D85-84F960565AFA}" type="slidenum">
              <a:rPr lang="en-BE" smtClean="0"/>
              <a:t>29</a:t>
            </a:fld>
            <a:endParaRPr lang="en-BE"/>
          </a:p>
        </p:txBody>
      </p:sp>
      <p:sp>
        <p:nvSpPr>
          <p:cNvPr id="11" name="Date Placeholder 7">
            <a:extLst>
              <a:ext uri="{FF2B5EF4-FFF2-40B4-BE49-F238E27FC236}">
                <a16:creationId xmlns:a16="http://schemas.microsoft.com/office/drawing/2014/main" id="{A677F4FF-95AE-6A78-7E8A-80767B150FC9}"/>
              </a:ext>
            </a:extLst>
          </p:cNvPr>
          <p:cNvSpPr>
            <a:spLocks noGrp="1"/>
          </p:cNvSpPr>
          <p:nvPr>
            <p:ph type="dt" sz="half" idx="10"/>
          </p:nvPr>
        </p:nvSpPr>
        <p:spPr>
          <a:xfrm>
            <a:off x="838200" y="6356350"/>
            <a:ext cx="2743200" cy="365125"/>
          </a:xfrm>
        </p:spPr>
        <p:txBody>
          <a:bodyPr/>
          <a:lstStyle/>
          <a:p>
            <a:fld id="{E7F3309F-AC8D-E74C-8A39-B22BB665509C}" type="datetime1">
              <a:rPr lang="sv-SE" smtClean="0"/>
              <a:t>2026-05-29</a:t>
            </a:fld>
            <a:endParaRPr lang="en-BE"/>
          </a:p>
        </p:txBody>
      </p:sp>
      <p:sp>
        <p:nvSpPr>
          <p:cNvPr id="15" name="Footer Placeholder 8">
            <a:extLst>
              <a:ext uri="{FF2B5EF4-FFF2-40B4-BE49-F238E27FC236}">
                <a16:creationId xmlns:a16="http://schemas.microsoft.com/office/drawing/2014/main" id="{0DDEDBF1-9D96-738C-50DA-802B607E778B}"/>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23" name="Picture 22">
            <a:extLst>
              <a:ext uri="{FF2B5EF4-FFF2-40B4-BE49-F238E27FC236}">
                <a16:creationId xmlns:a16="http://schemas.microsoft.com/office/drawing/2014/main" id="{114B70E9-0767-62D5-6EAD-E30B611AE7B1}"/>
              </a:ext>
            </a:extLst>
          </p:cNvPr>
          <p:cNvPicPr>
            <a:picLocks noChangeAspect="1"/>
          </p:cNvPicPr>
          <p:nvPr/>
        </p:nvPicPr>
        <p:blipFill>
          <a:blip r:embed="rId4"/>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199F2AD8-0CF6-CC3C-06CB-EF98C8C8B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390D1F3-EAFD-137B-BDE5-84A91FF5CC68}"/>
              </a:ext>
            </a:extLst>
          </p:cNvPr>
          <p:cNvPicPr>
            <a:picLocks noChangeAspect="1"/>
          </p:cNvPicPr>
          <p:nvPr/>
        </p:nvPicPr>
        <p:blipFill rotWithShape="1">
          <a:blip r:embed="rId6"/>
          <a:srcRect l="541" r="498" b="9629"/>
          <a:stretch>
            <a:fillRect/>
          </a:stretch>
        </p:blipFill>
        <p:spPr>
          <a:xfrm>
            <a:off x="11674079" y="33870"/>
            <a:ext cx="428888" cy="391661"/>
          </a:xfrm>
          <a:prstGeom prst="rect">
            <a:avLst/>
          </a:prstGeom>
        </p:spPr>
      </p:pic>
      <p:sp>
        <p:nvSpPr>
          <p:cNvPr id="3" name="Rectangle 2">
            <a:extLst>
              <a:ext uri="{FF2B5EF4-FFF2-40B4-BE49-F238E27FC236}">
                <a16:creationId xmlns:a16="http://schemas.microsoft.com/office/drawing/2014/main" id="{F5FE2B59-AC4F-3068-2DB3-A43403523A0D}"/>
              </a:ext>
            </a:extLst>
          </p:cNvPr>
          <p:cNvSpPr/>
          <p:nvPr/>
        </p:nvSpPr>
        <p:spPr>
          <a:xfrm>
            <a:off x="3418115" y="777349"/>
            <a:ext cx="8510360" cy="71864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 </a:t>
            </a:r>
            <a:r>
              <a:rPr lang="en-GB" sz="1400" b="1" i="1" dirty="0">
                <a:effectLst/>
                <a:highlight>
                  <a:srgbClr val="A4C137"/>
                </a:highlight>
                <a:latin typeface="Helvetica" pitchFamily="2" charset="0"/>
              </a:rPr>
              <a:t>M1-M48</a:t>
            </a:r>
            <a:br>
              <a:rPr lang="en-GB" sz="1400" b="1" i="1" dirty="0">
                <a:effectLst/>
                <a:highlight>
                  <a:srgbClr val="A4C137"/>
                </a:highlight>
                <a:latin typeface="Helvetica" pitchFamily="2" charset="0"/>
              </a:rPr>
            </a:br>
            <a:r>
              <a:rPr lang="en-GB" sz="1200" i="1" dirty="0"/>
              <a:t>• Simulate the beam dynamics of ERL-based accelerators when the energy efficient CM is included.</a:t>
            </a:r>
            <a:endParaRPr lang="en-GB" sz="1200" dirty="0"/>
          </a:p>
          <a:p>
            <a:r>
              <a:rPr lang="en-GB" sz="1200" i="1" dirty="0"/>
              <a:t>• Study the lattice design to optimize the beam and energy saving performances.</a:t>
            </a:r>
            <a:endParaRPr lang="en-GB" sz="1200" dirty="0"/>
          </a:p>
        </p:txBody>
      </p:sp>
      <p:sp>
        <p:nvSpPr>
          <p:cNvPr id="6" name="TextBox 5">
            <a:extLst>
              <a:ext uri="{FF2B5EF4-FFF2-40B4-BE49-F238E27FC236}">
                <a16:creationId xmlns:a16="http://schemas.microsoft.com/office/drawing/2014/main" id="{D2975886-06E3-8978-AEF7-DA4092C6A031}"/>
              </a:ext>
            </a:extLst>
          </p:cNvPr>
          <p:cNvSpPr txBox="1"/>
          <p:nvPr/>
        </p:nvSpPr>
        <p:spPr>
          <a:xfrm>
            <a:off x="227013" y="1590133"/>
            <a:ext cx="7101522" cy="4862870"/>
          </a:xfrm>
          <a:prstGeom prst="rect">
            <a:avLst/>
          </a:prstGeom>
          <a:noFill/>
          <a:ln>
            <a:solidFill>
              <a:schemeClr val="bg1"/>
            </a:solidFill>
          </a:ln>
        </p:spPr>
        <p:txBody>
          <a:bodyPr wrap="square" rtlCol="0">
            <a:spAutoFit/>
          </a:bodyPr>
          <a:lstStyle/>
          <a:p>
            <a:r>
              <a:rPr lang="en-GB" b="1" i="1" dirty="0">
                <a:effectLst/>
                <a:highlight>
                  <a:srgbClr val="A4C137"/>
                </a:highlight>
                <a:latin typeface="Helvetica" pitchFamily="2" charset="0"/>
              </a:rPr>
              <a:t>Main activities carried out:</a:t>
            </a:r>
            <a:endParaRPr lang="en-GB" i="1" dirty="0">
              <a:effectLst/>
              <a:highlight>
                <a:srgbClr val="A4C137"/>
              </a:highlight>
              <a:latin typeface="Helvetica" pitchFamily="2" charset="0"/>
            </a:endParaRPr>
          </a:p>
          <a:p>
            <a:pPr marL="180975" indent="-128588">
              <a:buFont typeface="Arial" panose="020B0604020202020204" pitchFamily="34" charset="0"/>
              <a:buChar char="•"/>
            </a:pPr>
            <a:r>
              <a:rPr lang="en-GB" dirty="0"/>
              <a:t>Development of extensive RF-Track Python wrapper for advanced beam simulations</a:t>
            </a:r>
          </a:p>
          <a:p>
            <a:pPr marL="795337" lvl="1" indent="-285750">
              <a:buFontTx/>
              <a:buChar char="-"/>
            </a:pPr>
            <a:r>
              <a:rPr lang="en-GB" sz="1400" dirty="0"/>
              <a:t>Developed an extensive </a:t>
            </a:r>
            <a:r>
              <a:rPr lang="en-GB" sz="1400" b="1" dirty="0"/>
              <a:t>RF-Track Python wrapper </a:t>
            </a:r>
            <a:r>
              <a:rPr lang="en-GB" sz="1400" dirty="0"/>
              <a:t>to enable fast parallel simulations, parameter scans, and analysis, with flexible definitions for lattices, SRF cavities, bunches, and beams. </a:t>
            </a:r>
          </a:p>
          <a:p>
            <a:pPr marL="795337" lvl="1" indent="-285750">
              <a:buFontTx/>
              <a:buChar char="-"/>
            </a:pPr>
            <a:r>
              <a:rPr lang="en-GB" sz="1400" dirty="0"/>
              <a:t>Built a </a:t>
            </a:r>
            <a:r>
              <a:rPr lang="en-GB" sz="1400" b="1" dirty="0"/>
              <a:t>recirculation model </a:t>
            </a:r>
            <a:r>
              <a:rPr lang="en-GB" sz="1400" dirty="0"/>
              <a:t>within the wrapper to support end-to-end ERL simulations — the only approach capable of capturing instabilities in complex lattices — compatible with any arbitrary recirculation accelerator. </a:t>
            </a:r>
          </a:p>
          <a:p>
            <a:pPr marL="795337" lvl="1" indent="-285750">
              <a:buFontTx/>
              <a:buChar char="-"/>
            </a:pPr>
            <a:r>
              <a:rPr lang="en-GB" sz="1400" dirty="0"/>
              <a:t>Completed a </a:t>
            </a:r>
            <a:r>
              <a:rPr lang="en-GB" sz="1400" b="1" dirty="0"/>
              <a:t>wakefield model </a:t>
            </a:r>
            <a:r>
              <a:rPr lang="en-GB" sz="1400" dirty="0"/>
              <a:t>in RF-Track enabling proper excitation and accumulation within the recirculation model, recently benchmarked against </a:t>
            </a:r>
            <a:r>
              <a:rPr lang="en-GB" sz="1400" dirty="0" err="1"/>
              <a:t>Xwakes</a:t>
            </a:r>
            <a:r>
              <a:rPr lang="en-GB" sz="1400" dirty="0"/>
              <a:t> with excellent agreement.</a:t>
            </a:r>
            <a:endParaRPr lang="en-GB" dirty="0"/>
          </a:p>
          <a:p>
            <a:pPr marL="180975" indent="-128588">
              <a:buFont typeface="Arial" panose="020B0604020202020204" pitchFamily="34" charset="0"/>
              <a:buChar char="•"/>
            </a:pPr>
            <a:r>
              <a:rPr lang="en-GB" dirty="0"/>
              <a:t>Systematic beam breakup study for PERLE with recirculation model</a:t>
            </a:r>
          </a:p>
          <a:p>
            <a:pPr marL="795337" lvl="1" indent="-285750">
              <a:buFontTx/>
              <a:buChar char="-"/>
            </a:pPr>
            <a:r>
              <a:rPr lang="en-GB" sz="1400" dirty="0"/>
              <a:t>Conducted a first systematic BBU study for the PERLE facility. Incorporated relevant dipole HOMs into the recirculation model to simulate beam breakup threshold currents. </a:t>
            </a:r>
          </a:p>
          <a:p>
            <a:pPr marL="795337" lvl="1" indent="-285750">
              <a:buFontTx/>
              <a:buChar char="-"/>
            </a:pPr>
            <a:r>
              <a:rPr lang="en-GB" sz="1400" dirty="0"/>
              <a:t>Results show the BBU threshold is at least an order of magnitude above the nominal operating current, indicating a robust lattice design with strong resilience against transverse instabilities at high-power operation.</a:t>
            </a:r>
          </a:p>
          <a:p>
            <a:pPr marL="795337" lvl="1" indent="-285750">
              <a:buFontTx/>
              <a:buChar char="-"/>
            </a:pPr>
            <a:r>
              <a:rPr lang="en-US" sz="1400" dirty="0">
                <a:solidFill>
                  <a:schemeClr val="tx2"/>
                </a:solidFill>
                <a:cs typeface="Calibri" panose="020F0502020204030204" pitchFamily="34" charset="0"/>
              </a:rPr>
              <a:t>Gathered </a:t>
            </a:r>
            <a:r>
              <a:rPr lang="en-US" sz="1400" b="1" dirty="0">
                <a:solidFill>
                  <a:srgbClr val="A5C137"/>
                </a:solidFill>
                <a:cs typeface="Calibri" panose="020F0502020204030204" pitchFamily="34" charset="0"/>
              </a:rPr>
              <a:t>preliminary results on the threshold current </a:t>
            </a:r>
            <a:r>
              <a:rPr lang="en-US" sz="1400" dirty="0">
                <a:solidFill>
                  <a:schemeClr val="tx2"/>
                </a:solidFill>
                <a:cs typeface="Calibri" panose="020F0502020204030204" pitchFamily="34" charset="0"/>
              </a:rPr>
              <a:t>in the </a:t>
            </a:r>
            <a:r>
              <a:rPr lang="en-GB" sz="1400" dirty="0">
                <a:sym typeface="Wingdings" pitchFamily="2" charset="2"/>
              </a:rPr>
              <a:t>250 MeV PERLE </a:t>
            </a:r>
            <a:r>
              <a:rPr lang="en-GB" sz="1400" dirty="0">
                <a:solidFill>
                  <a:srgbClr val="000000"/>
                </a:solidFill>
                <a:sym typeface="Wingdings" pitchFamily="2" charset="2"/>
              </a:rPr>
              <a:t>lattice</a:t>
            </a:r>
            <a:endParaRPr lang="en-GB" dirty="0"/>
          </a:p>
        </p:txBody>
      </p:sp>
      <p:grpSp>
        <p:nvGrpSpPr>
          <p:cNvPr id="16" name="Group 15">
            <a:extLst>
              <a:ext uri="{FF2B5EF4-FFF2-40B4-BE49-F238E27FC236}">
                <a16:creationId xmlns:a16="http://schemas.microsoft.com/office/drawing/2014/main" id="{AF79CF73-38EE-28F6-0A31-7C41C806D517}"/>
              </a:ext>
            </a:extLst>
          </p:cNvPr>
          <p:cNvGrpSpPr>
            <a:grpSpLocks noChangeAspect="1"/>
          </p:cNvGrpSpPr>
          <p:nvPr/>
        </p:nvGrpSpPr>
        <p:grpSpPr>
          <a:xfrm>
            <a:off x="7759201" y="1659692"/>
            <a:ext cx="3959104" cy="2313550"/>
            <a:chOff x="3923176" y="1837866"/>
            <a:chExt cx="8000939" cy="4675445"/>
          </a:xfrm>
        </p:grpSpPr>
        <p:sp>
          <p:nvSpPr>
            <p:cNvPr id="17" name="TextBox 16">
              <a:extLst>
                <a:ext uri="{FF2B5EF4-FFF2-40B4-BE49-F238E27FC236}">
                  <a16:creationId xmlns:a16="http://schemas.microsoft.com/office/drawing/2014/main" id="{509736D5-48F6-92D0-115A-D34BDA40CF90}"/>
                </a:ext>
              </a:extLst>
            </p:cNvPr>
            <p:cNvSpPr txBox="1">
              <a:spLocks noChangeAspect="1"/>
            </p:cNvSpPr>
            <p:nvPr/>
          </p:nvSpPr>
          <p:spPr>
            <a:xfrm>
              <a:off x="4252847" y="5766929"/>
              <a:ext cx="7504886" cy="746382"/>
            </a:xfrm>
            <a:prstGeom prst="rect">
              <a:avLst/>
            </a:prstGeom>
            <a:noFill/>
          </p:spPr>
          <p:txBody>
            <a:bodyPr wrap="square" rtlCol="0">
              <a:spAutoFit/>
            </a:bodyPr>
            <a:lstStyle/>
            <a:p>
              <a:pPr algn="ctr"/>
              <a:r>
                <a:rPr lang="en-GB" sz="900" dirty="0">
                  <a:solidFill>
                    <a:schemeClr val="tx1">
                      <a:lumMod val="60000"/>
                      <a:lumOff val="40000"/>
                    </a:schemeClr>
                  </a:solidFill>
                </a:rPr>
                <a:t>Comparison of the horizontal beta function through the PERLE 250 MeV lattice (MAD-X and </a:t>
              </a:r>
              <a:r>
                <a:rPr lang="en-GB" sz="900" dirty="0" err="1">
                  <a:solidFill>
                    <a:schemeClr val="tx1">
                      <a:lumMod val="60000"/>
                      <a:lumOff val="40000"/>
                    </a:schemeClr>
                  </a:solidFill>
                </a:rPr>
                <a:t>PyERL+RF-Track</a:t>
              </a:r>
              <a:r>
                <a:rPr lang="en-GB" sz="900" dirty="0">
                  <a:solidFill>
                    <a:schemeClr val="tx1">
                      <a:lumMod val="60000"/>
                      <a:lumOff val="40000"/>
                    </a:schemeClr>
                  </a:solidFill>
                </a:rPr>
                <a:t>).</a:t>
              </a:r>
            </a:p>
          </p:txBody>
        </p:sp>
        <p:pic>
          <p:nvPicPr>
            <p:cNvPr id="18" name="Picture 17">
              <a:extLst>
                <a:ext uri="{FF2B5EF4-FFF2-40B4-BE49-F238E27FC236}">
                  <a16:creationId xmlns:a16="http://schemas.microsoft.com/office/drawing/2014/main" id="{4E426949-63EE-453A-4403-A139EC6672FF}"/>
                </a:ext>
              </a:extLst>
            </p:cNvPr>
            <p:cNvPicPr>
              <a:picLocks noChangeAspect="1"/>
            </p:cNvPicPr>
            <p:nvPr/>
          </p:nvPicPr>
          <p:blipFill>
            <a:blip r:embed="rId7"/>
            <a:srcRect/>
            <a:stretch/>
          </p:blipFill>
          <p:spPr>
            <a:xfrm>
              <a:off x="3923176" y="1837866"/>
              <a:ext cx="8000939" cy="4026963"/>
            </a:xfrm>
            <a:prstGeom prst="rect">
              <a:avLst/>
            </a:prstGeom>
          </p:spPr>
        </p:pic>
      </p:grpSp>
      <p:grpSp>
        <p:nvGrpSpPr>
          <p:cNvPr id="19" name="Group 18">
            <a:extLst>
              <a:ext uri="{FF2B5EF4-FFF2-40B4-BE49-F238E27FC236}">
                <a16:creationId xmlns:a16="http://schemas.microsoft.com/office/drawing/2014/main" id="{03C6762D-E652-F356-42DB-632379D311A0}"/>
              </a:ext>
            </a:extLst>
          </p:cNvPr>
          <p:cNvGrpSpPr>
            <a:grpSpLocks noChangeAspect="1"/>
          </p:cNvGrpSpPr>
          <p:nvPr/>
        </p:nvGrpSpPr>
        <p:grpSpPr>
          <a:xfrm>
            <a:off x="7785734" y="4199990"/>
            <a:ext cx="3850239" cy="2114087"/>
            <a:chOff x="486816" y="892091"/>
            <a:chExt cx="8569922" cy="4705568"/>
          </a:xfrm>
        </p:grpSpPr>
        <p:pic>
          <p:nvPicPr>
            <p:cNvPr id="20" name="Picture 19">
              <a:extLst>
                <a:ext uri="{FF2B5EF4-FFF2-40B4-BE49-F238E27FC236}">
                  <a16:creationId xmlns:a16="http://schemas.microsoft.com/office/drawing/2014/main" id="{1A0AEADB-5B62-BAF4-CEB3-01A9C96B6697}"/>
                </a:ext>
              </a:extLst>
            </p:cNvPr>
            <p:cNvPicPr>
              <a:picLocks noChangeAspect="1"/>
            </p:cNvPicPr>
            <p:nvPr/>
          </p:nvPicPr>
          <p:blipFill>
            <a:blip r:embed="rId8"/>
            <a:stretch>
              <a:fillRect/>
            </a:stretch>
          </p:blipFill>
          <p:spPr>
            <a:xfrm>
              <a:off x="486819" y="892091"/>
              <a:ext cx="8170362" cy="3921044"/>
            </a:xfrm>
            <a:prstGeom prst="rect">
              <a:avLst/>
            </a:prstGeom>
          </p:spPr>
        </p:pic>
        <p:sp>
          <p:nvSpPr>
            <p:cNvPr id="21" name="TextBox 20">
              <a:extLst>
                <a:ext uri="{FF2B5EF4-FFF2-40B4-BE49-F238E27FC236}">
                  <a16:creationId xmlns:a16="http://schemas.microsoft.com/office/drawing/2014/main" id="{8C020700-0EEF-54C9-0A7B-75C47A2EDBEA}"/>
                </a:ext>
              </a:extLst>
            </p:cNvPr>
            <p:cNvSpPr txBox="1"/>
            <p:nvPr/>
          </p:nvSpPr>
          <p:spPr>
            <a:xfrm>
              <a:off x="486816" y="4775594"/>
              <a:ext cx="8569922" cy="822065"/>
            </a:xfrm>
            <a:prstGeom prst="rect">
              <a:avLst/>
            </a:prstGeom>
            <a:noFill/>
          </p:spPr>
          <p:txBody>
            <a:bodyPr wrap="square" rtlCol="0">
              <a:spAutoFit/>
            </a:bodyPr>
            <a:lstStyle/>
            <a:p>
              <a:pPr algn="ctr"/>
              <a:r>
                <a:rPr lang="en-GB" sz="900" dirty="0">
                  <a:solidFill>
                    <a:schemeClr val="tx1">
                      <a:lumMod val="60000"/>
                      <a:lumOff val="40000"/>
                    </a:schemeClr>
                  </a:solidFill>
                </a:rPr>
                <a:t>Horizontal beam size of 100 bunches passing through the PERLE 250 MeV lattice at 0.2 A with wakefields. (beam size growth due to instability)</a:t>
              </a:r>
            </a:p>
          </p:txBody>
        </p:sp>
      </p:grpSp>
    </p:spTree>
    <p:extLst>
      <p:ext uri="{BB962C8B-B14F-4D97-AF65-F5344CB8AC3E}">
        <p14:creationId xmlns:p14="http://schemas.microsoft.com/office/powerpoint/2010/main" val="1661139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C3786-F233-6D2E-D00A-05D2F5DEC185}"/>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8BA7811-FE85-8F40-D855-32396C7B2187}"/>
              </a:ext>
            </a:extLst>
          </p:cNvPr>
          <p:cNvSpPr>
            <a:spLocks noGrp="1"/>
          </p:cNvSpPr>
          <p:nvPr>
            <p:ph type="sldNum" sz="quarter" idx="12"/>
          </p:nvPr>
        </p:nvSpPr>
        <p:spPr/>
        <p:txBody>
          <a:bodyPr/>
          <a:lstStyle/>
          <a:p>
            <a:fld id="{4068FCCF-9A80-B240-8D85-84F960565AFA}" type="slidenum">
              <a:rPr lang="en-BE" smtClean="0"/>
              <a:t>3</a:t>
            </a:fld>
            <a:endParaRPr lang="en-BE"/>
          </a:p>
        </p:txBody>
      </p:sp>
      <p:pic>
        <p:nvPicPr>
          <p:cNvPr id="9" name="Picture 2" descr="Innovate for Sustainable Accelerating Systems: Kick-Off Meeting">
            <a:extLst>
              <a:ext uri="{FF2B5EF4-FFF2-40B4-BE49-F238E27FC236}">
                <a16:creationId xmlns:a16="http://schemas.microsoft.com/office/drawing/2014/main" id="{8CEB2D6D-0006-9FE2-347B-D8EDB0E87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3B9E51F-1664-31CF-1E2D-8B313335D05D}"/>
              </a:ext>
            </a:extLst>
          </p:cNvPr>
          <p:cNvSpPr txBox="1"/>
          <p:nvPr/>
        </p:nvSpPr>
        <p:spPr>
          <a:xfrm>
            <a:off x="3910655" y="298796"/>
            <a:ext cx="7967580" cy="1569660"/>
          </a:xfrm>
          <a:prstGeom prst="rect">
            <a:avLst/>
          </a:prstGeom>
          <a:noFill/>
        </p:spPr>
        <p:txBody>
          <a:bodyPr wrap="square" rtlCol="0">
            <a:spAutoFit/>
          </a:bodyPr>
          <a:lstStyle/>
          <a:p>
            <a:r>
              <a:rPr lang="en-US" sz="2400" b="1" dirty="0">
                <a:solidFill>
                  <a:srgbClr val="00B050"/>
                </a:solidFill>
              </a:rPr>
              <a:t>WP5: Integration into a new LINAC Cryomodule </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ESS | CNRS | CERN | EPFL</a:t>
            </a:r>
          </a:p>
          <a:p>
            <a:r>
              <a:rPr lang="en-US" b="1" dirty="0">
                <a:latin typeface="Calibri"/>
                <a:ea typeface="ＭＳ Ｐゴシック" charset="0"/>
              </a:rPr>
              <a:t>Convener: Nuno Elias (ESS)</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Main contacts with other partners: </a:t>
            </a:r>
            <a:r>
              <a:rPr lang="en-US" sz="1600" b="1" dirty="0">
                <a:latin typeface="Calibri"/>
                <a:ea typeface="ＭＳ Ｐゴシック" charset="0"/>
              </a:rPr>
              <a:t>G. </a:t>
            </a:r>
            <a:r>
              <a:rPr lang="en-US" sz="1600" b="1" dirty="0" err="1">
                <a:latin typeface="Calibri"/>
                <a:ea typeface="ＭＳ Ｐゴシック" charset="0"/>
              </a:rPr>
              <a:t>Olry</a:t>
            </a:r>
            <a:r>
              <a:rPr lang="en-US" sz="1600" b="1" dirty="0">
                <a:latin typeface="Calibri"/>
                <a:ea typeface="ＭＳ Ｐゴシック" charset="0"/>
              </a:rPr>
              <a:t> (CNRS), V. Parma. CERN); M. </a:t>
            </a:r>
            <a:r>
              <a:rPr lang="en-US" sz="1600" b="1" dirty="0" err="1">
                <a:latin typeface="Calibri"/>
                <a:ea typeface="ＭＳ Ｐゴシック" charset="0"/>
              </a:rPr>
              <a:t>Siedel</a:t>
            </a:r>
            <a:r>
              <a:rPr lang="en-US" sz="1600" b="1" dirty="0">
                <a:latin typeface="Calibri"/>
                <a:ea typeface="ＭＳ Ｐゴシック" charset="0"/>
              </a:rPr>
              <a:t> (EPFL)</a:t>
            </a:r>
            <a:endParaRPr lang="en-US" sz="1600" b="1" dirty="0"/>
          </a:p>
          <a:p>
            <a:endParaRPr lang="en-BE" b="1" dirty="0">
              <a:solidFill>
                <a:schemeClr val="bg2">
                  <a:lumMod val="50000"/>
                </a:schemeClr>
              </a:solidFill>
            </a:endParaRPr>
          </a:p>
        </p:txBody>
      </p:sp>
      <p:sp>
        <p:nvSpPr>
          <p:cNvPr id="11" name="TextBox 10">
            <a:extLst>
              <a:ext uri="{FF2B5EF4-FFF2-40B4-BE49-F238E27FC236}">
                <a16:creationId xmlns:a16="http://schemas.microsoft.com/office/drawing/2014/main" id="{97C20881-0A78-62CE-4970-3D9FB021A28F}"/>
              </a:ext>
            </a:extLst>
          </p:cNvPr>
          <p:cNvSpPr txBox="1"/>
          <p:nvPr/>
        </p:nvSpPr>
        <p:spPr>
          <a:xfrm>
            <a:off x="190500" y="1967375"/>
            <a:ext cx="11811000" cy="4247317"/>
          </a:xfrm>
          <a:prstGeom prst="rect">
            <a:avLst/>
          </a:prstGeom>
          <a:noFill/>
        </p:spPr>
        <p:txBody>
          <a:bodyPr wrap="square" rtlCol="0">
            <a:spAutoFit/>
          </a:bodyPr>
          <a:lstStyle/>
          <a:p>
            <a:r>
              <a:rPr lang="en-GB" b="1" i="1" dirty="0">
                <a:effectLst/>
              </a:rPr>
              <a:t>Task </a:t>
            </a:r>
            <a:r>
              <a:rPr lang="en-GB" b="1" i="1" dirty="0"/>
              <a:t>5</a:t>
            </a:r>
            <a:r>
              <a:rPr lang="en-GB" b="1" i="1" dirty="0">
                <a:effectLst/>
              </a:rPr>
              <a:t>.1: Coordination on cryomodule design activities– M1-M48 </a:t>
            </a:r>
            <a:endParaRPr lang="en-GB" b="1" dirty="0">
              <a:effectLst/>
            </a:endParaRPr>
          </a:p>
          <a:p>
            <a:r>
              <a:rPr lang="en-GB" i="1" dirty="0">
                <a:effectLst/>
              </a:rPr>
              <a:t>• General coordination by ESS as described above.</a:t>
            </a:r>
          </a:p>
          <a:p>
            <a:endParaRPr lang="en-GB" dirty="0">
              <a:effectLst/>
            </a:endParaRPr>
          </a:p>
          <a:p>
            <a:r>
              <a:rPr lang="en-GB" b="1" i="1" dirty="0">
                <a:effectLst/>
              </a:rPr>
              <a:t>Task 5.2: ESS cryomodules experience and benchmarking with other recent facilities– M1-M36</a:t>
            </a:r>
            <a:endParaRPr lang="en-GB" b="1" dirty="0">
              <a:effectLst/>
            </a:endParaRPr>
          </a:p>
          <a:p>
            <a:r>
              <a:rPr lang="en-GB" i="1" dirty="0">
                <a:effectLst/>
              </a:rPr>
              <a:t>• Compile the lesson learned from the ESS </a:t>
            </a:r>
            <a:r>
              <a:rPr lang="en-GB" i="1" dirty="0"/>
              <a:t>CM testing activities, technical commissioning, and initial operation.</a:t>
            </a:r>
            <a:r>
              <a:rPr lang="en-GB" i="1" dirty="0">
                <a:effectLst/>
              </a:rPr>
              <a:t> </a:t>
            </a:r>
          </a:p>
          <a:p>
            <a:r>
              <a:rPr lang="en-GB" i="1" dirty="0">
                <a:effectLst/>
              </a:rPr>
              <a:t>• Benchmarking with projects in the implementation phase (worldwide).</a:t>
            </a:r>
            <a:endParaRPr lang="en-GB" dirty="0">
              <a:effectLst/>
            </a:endParaRPr>
          </a:p>
          <a:p>
            <a:r>
              <a:rPr lang="en-GB" i="1" dirty="0">
                <a:effectLst/>
              </a:rPr>
              <a:t>• Develop a roadmap to develop a new, sustainable CM design.</a:t>
            </a:r>
          </a:p>
          <a:p>
            <a:endParaRPr lang="en-GB" dirty="0">
              <a:effectLst/>
            </a:endParaRPr>
          </a:p>
          <a:p>
            <a:r>
              <a:rPr lang="en-GB" b="1" i="1" dirty="0">
                <a:effectLst/>
              </a:rPr>
              <a:t>Task 5.3: Sustainable criteria for LINAC cryomodule design– M24-M48</a:t>
            </a:r>
            <a:endParaRPr lang="en-GB" b="1" dirty="0">
              <a:effectLst/>
            </a:endParaRPr>
          </a:p>
          <a:p>
            <a:r>
              <a:rPr lang="en-GB" i="1" dirty="0">
                <a:effectLst/>
              </a:rPr>
              <a:t>• Integrate findings from the other </a:t>
            </a:r>
            <a:r>
              <a:rPr lang="en-GB" i="1" dirty="0" err="1">
                <a:effectLst/>
              </a:rPr>
              <a:t>iSAS</a:t>
            </a:r>
            <a:r>
              <a:rPr lang="en-GB" i="1" dirty="0">
                <a:effectLst/>
              </a:rPr>
              <a:t> WPs into a generic CM design.</a:t>
            </a:r>
            <a:endParaRPr lang="en-GB" dirty="0">
              <a:effectLst/>
            </a:endParaRPr>
          </a:p>
          <a:p>
            <a:r>
              <a:rPr lang="en-GB" i="1" dirty="0">
                <a:effectLst/>
              </a:rPr>
              <a:t>• Explore the sustainability criteria for the design.</a:t>
            </a:r>
          </a:p>
          <a:p>
            <a:endParaRPr lang="en-GB" dirty="0">
              <a:effectLst/>
            </a:endParaRPr>
          </a:p>
          <a:p>
            <a:r>
              <a:rPr lang="en-GB" b="1" i="1" dirty="0">
                <a:effectLst/>
              </a:rPr>
              <a:t>Task 5.4: Beam Dynamics for ERL-based accelerators with energy-efficient cryomodules – M1-M48</a:t>
            </a:r>
            <a:endParaRPr lang="en-GB" b="1" dirty="0">
              <a:effectLst/>
            </a:endParaRPr>
          </a:p>
          <a:p>
            <a:r>
              <a:rPr lang="en-GB" i="1" dirty="0">
                <a:effectLst/>
              </a:rPr>
              <a:t>• Simulate the beam dynamics of ERL-based accelerators when the energy efficient CM is included.</a:t>
            </a:r>
            <a:endParaRPr lang="en-GB" dirty="0">
              <a:effectLst/>
            </a:endParaRPr>
          </a:p>
          <a:p>
            <a:r>
              <a:rPr lang="en-GB" i="1" dirty="0">
                <a:effectLst/>
              </a:rPr>
              <a:t>• Study the lattice design to optimize the beam and energy saving performances.</a:t>
            </a:r>
            <a:endParaRPr lang="en-GB" dirty="0">
              <a:effectLst/>
            </a:endParaRPr>
          </a:p>
        </p:txBody>
      </p:sp>
      <p:sp>
        <p:nvSpPr>
          <p:cNvPr id="3" name="Date Placeholder 2">
            <a:extLst>
              <a:ext uri="{FF2B5EF4-FFF2-40B4-BE49-F238E27FC236}">
                <a16:creationId xmlns:a16="http://schemas.microsoft.com/office/drawing/2014/main" id="{211071F1-4C13-3F65-A2F7-18F73058F6A7}"/>
              </a:ext>
            </a:extLst>
          </p:cNvPr>
          <p:cNvSpPr>
            <a:spLocks noGrp="1"/>
          </p:cNvSpPr>
          <p:nvPr>
            <p:ph type="dt" sz="half" idx="10"/>
          </p:nvPr>
        </p:nvSpPr>
        <p:spPr/>
        <p:txBody>
          <a:bodyPr/>
          <a:lstStyle/>
          <a:p>
            <a:fld id="{28251AE6-9B3F-F44C-8BF2-BCD00ABD31CE}" type="datetime1">
              <a:rPr lang="sv-SE" smtClean="0"/>
              <a:t>2026-05-29</a:t>
            </a:fld>
            <a:endParaRPr lang="en-BE"/>
          </a:p>
        </p:txBody>
      </p:sp>
      <p:sp>
        <p:nvSpPr>
          <p:cNvPr id="4" name="Footer Placeholder 3">
            <a:extLst>
              <a:ext uri="{FF2B5EF4-FFF2-40B4-BE49-F238E27FC236}">
                <a16:creationId xmlns:a16="http://schemas.microsoft.com/office/drawing/2014/main" id="{B2266AFE-26EE-593C-9DF9-C0EB6812DC4A}"/>
              </a:ext>
            </a:extLst>
          </p:cNvPr>
          <p:cNvSpPr>
            <a:spLocks noGrp="1"/>
          </p:cNvSpPr>
          <p:nvPr>
            <p:ph type="ftr" sz="quarter" idx="11"/>
          </p:nvPr>
        </p:nvSpPr>
        <p:spPr/>
        <p:txBody>
          <a:bodyPr/>
          <a:lstStyle/>
          <a:p>
            <a:r>
              <a:rPr lang="en-BE"/>
              <a:t>Nuno Elias - iSAS WP5 RP1 review - Jun/2026</a:t>
            </a:r>
          </a:p>
        </p:txBody>
      </p:sp>
    </p:spTree>
    <p:extLst>
      <p:ext uri="{BB962C8B-B14F-4D97-AF65-F5344CB8AC3E}">
        <p14:creationId xmlns:p14="http://schemas.microsoft.com/office/powerpoint/2010/main" val="3704042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258C3-B4A0-0590-2452-2460DF2A4C01}"/>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5007F1F1-FB61-438E-53B6-7D2039009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40DEDF-CE94-F7A1-9817-4BE908821197}"/>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4CC22F25-5A64-3465-2DF6-D2067B82155D}"/>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4" name="Slide Number Placeholder 3">
            <a:extLst>
              <a:ext uri="{FF2B5EF4-FFF2-40B4-BE49-F238E27FC236}">
                <a16:creationId xmlns:a16="http://schemas.microsoft.com/office/drawing/2014/main" id="{A4DC1078-0A96-2B41-2D1B-F72E41B42CFA}"/>
              </a:ext>
            </a:extLst>
          </p:cNvPr>
          <p:cNvSpPr>
            <a:spLocks noGrp="1"/>
          </p:cNvSpPr>
          <p:nvPr>
            <p:ph type="sldNum" sz="quarter" idx="12"/>
          </p:nvPr>
        </p:nvSpPr>
        <p:spPr/>
        <p:txBody>
          <a:bodyPr/>
          <a:lstStyle/>
          <a:p>
            <a:fld id="{4068FCCF-9A80-B240-8D85-84F960565AFA}" type="slidenum">
              <a:rPr lang="en-BE" smtClean="0"/>
              <a:t>30</a:t>
            </a:fld>
            <a:endParaRPr lang="en-BE"/>
          </a:p>
        </p:txBody>
      </p:sp>
      <p:sp>
        <p:nvSpPr>
          <p:cNvPr id="11" name="Date Placeholder 7">
            <a:extLst>
              <a:ext uri="{FF2B5EF4-FFF2-40B4-BE49-F238E27FC236}">
                <a16:creationId xmlns:a16="http://schemas.microsoft.com/office/drawing/2014/main" id="{0121FDBD-9558-3FC7-A8ED-737C45BFDED3}"/>
              </a:ext>
            </a:extLst>
          </p:cNvPr>
          <p:cNvSpPr>
            <a:spLocks noGrp="1"/>
          </p:cNvSpPr>
          <p:nvPr>
            <p:ph type="dt" sz="half" idx="10"/>
          </p:nvPr>
        </p:nvSpPr>
        <p:spPr>
          <a:xfrm>
            <a:off x="838200" y="6356350"/>
            <a:ext cx="2743200" cy="365125"/>
          </a:xfrm>
        </p:spPr>
        <p:txBody>
          <a:bodyPr/>
          <a:lstStyle/>
          <a:p>
            <a:fld id="{E7F3309F-AC8D-E74C-8A39-B22BB665509C}" type="datetime1">
              <a:rPr lang="sv-SE" smtClean="0"/>
              <a:t>2026-05-29</a:t>
            </a:fld>
            <a:endParaRPr lang="en-BE"/>
          </a:p>
        </p:txBody>
      </p:sp>
      <p:sp>
        <p:nvSpPr>
          <p:cNvPr id="15" name="Footer Placeholder 8">
            <a:extLst>
              <a:ext uri="{FF2B5EF4-FFF2-40B4-BE49-F238E27FC236}">
                <a16:creationId xmlns:a16="http://schemas.microsoft.com/office/drawing/2014/main" id="{9B46987C-D784-60AC-09D8-0BBB15D38673}"/>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23" name="Picture 22">
            <a:extLst>
              <a:ext uri="{FF2B5EF4-FFF2-40B4-BE49-F238E27FC236}">
                <a16:creationId xmlns:a16="http://schemas.microsoft.com/office/drawing/2014/main" id="{2068AA72-C287-7D6C-B417-9015DD2E205B}"/>
              </a:ext>
            </a:extLst>
          </p:cNvPr>
          <p:cNvPicPr>
            <a:picLocks noChangeAspect="1"/>
          </p:cNvPicPr>
          <p:nvPr/>
        </p:nvPicPr>
        <p:blipFill>
          <a:blip r:embed="rId4"/>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03393F49-4397-0D25-8D93-5E2107148D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D21514C-C873-92E5-4D42-6255B294F1FE}"/>
              </a:ext>
            </a:extLst>
          </p:cNvPr>
          <p:cNvPicPr>
            <a:picLocks noChangeAspect="1"/>
          </p:cNvPicPr>
          <p:nvPr/>
        </p:nvPicPr>
        <p:blipFill rotWithShape="1">
          <a:blip r:embed="rId6"/>
          <a:srcRect l="541" r="498" b="9629"/>
          <a:stretch>
            <a:fillRect/>
          </a:stretch>
        </p:blipFill>
        <p:spPr>
          <a:xfrm>
            <a:off x="11674079" y="33870"/>
            <a:ext cx="428888" cy="391661"/>
          </a:xfrm>
          <a:prstGeom prst="rect">
            <a:avLst/>
          </a:prstGeom>
        </p:spPr>
      </p:pic>
      <p:sp>
        <p:nvSpPr>
          <p:cNvPr id="3" name="Rectangle 2">
            <a:extLst>
              <a:ext uri="{FF2B5EF4-FFF2-40B4-BE49-F238E27FC236}">
                <a16:creationId xmlns:a16="http://schemas.microsoft.com/office/drawing/2014/main" id="{EBF34B71-D864-CD4F-2035-8B146FAC7212}"/>
              </a:ext>
            </a:extLst>
          </p:cNvPr>
          <p:cNvSpPr/>
          <p:nvPr/>
        </p:nvSpPr>
        <p:spPr>
          <a:xfrm>
            <a:off x="3418115" y="777349"/>
            <a:ext cx="8510360" cy="71864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 </a:t>
            </a:r>
            <a:r>
              <a:rPr lang="en-GB" sz="1400" b="1" i="1" dirty="0">
                <a:effectLst/>
                <a:highlight>
                  <a:srgbClr val="A4C137"/>
                </a:highlight>
                <a:latin typeface="Helvetica" pitchFamily="2" charset="0"/>
              </a:rPr>
              <a:t>M1-M48</a:t>
            </a:r>
            <a:br>
              <a:rPr lang="en-GB" sz="1400" b="1" i="1" dirty="0">
                <a:effectLst/>
                <a:highlight>
                  <a:srgbClr val="A4C137"/>
                </a:highlight>
                <a:latin typeface="Helvetica" pitchFamily="2" charset="0"/>
              </a:rPr>
            </a:br>
            <a:r>
              <a:rPr lang="en-GB" sz="1200" i="1" dirty="0"/>
              <a:t>• Simulate the beam dynamics of ERL-based accelerators when the energy efficient CM is included.</a:t>
            </a:r>
            <a:endParaRPr lang="en-GB" sz="1200" dirty="0"/>
          </a:p>
          <a:p>
            <a:r>
              <a:rPr lang="en-GB" sz="1200" i="1" dirty="0"/>
              <a:t>• Study the lattice design to optimize the beam and energy saving performances.</a:t>
            </a:r>
            <a:endParaRPr lang="en-GB" sz="1200" dirty="0"/>
          </a:p>
        </p:txBody>
      </p:sp>
      <p:sp>
        <p:nvSpPr>
          <p:cNvPr id="6" name="TextBox 5">
            <a:extLst>
              <a:ext uri="{FF2B5EF4-FFF2-40B4-BE49-F238E27FC236}">
                <a16:creationId xmlns:a16="http://schemas.microsoft.com/office/drawing/2014/main" id="{34F209FF-D476-10A1-7BF1-1BE841B3A66F}"/>
              </a:ext>
            </a:extLst>
          </p:cNvPr>
          <p:cNvSpPr txBox="1"/>
          <p:nvPr/>
        </p:nvSpPr>
        <p:spPr>
          <a:xfrm>
            <a:off x="227014" y="1583210"/>
            <a:ext cx="11701462" cy="4678204"/>
          </a:xfrm>
          <a:prstGeom prst="rect">
            <a:avLst/>
          </a:prstGeom>
          <a:noFill/>
          <a:ln>
            <a:solidFill>
              <a:schemeClr val="bg1"/>
            </a:solidFill>
          </a:ln>
        </p:spPr>
        <p:txBody>
          <a:bodyPr wrap="square" rtlCol="0">
            <a:spAutoFit/>
          </a:bodyPr>
          <a:lstStyle/>
          <a:p>
            <a:r>
              <a:rPr lang="en-GB" b="1" i="1" dirty="0">
                <a:effectLst/>
                <a:highlight>
                  <a:srgbClr val="A4C137"/>
                </a:highlight>
                <a:latin typeface="Helvetica" pitchFamily="2" charset="0"/>
              </a:rPr>
              <a:t>Main activities carried out:</a:t>
            </a:r>
            <a:endParaRPr lang="en-GB" i="1" dirty="0">
              <a:effectLst/>
              <a:highlight>
                <a:srgbClr val="A4C137"/>
              </a:highlight>
              <a:latin typeface="Helvetica" pitchFamily="2" charset="0"/>
            </a:endParaRPr>
          </a:p>
          <a:p>
            <a:pPr marL="180975" indent="-128588">
              <a:buFont typeface="Arial" panose="020B0604020202020204" pitchFamily="34" charset="0"/>
              <a:buChar char="•"/>
            </a:pPr>
            <a:r>
              <a:rPr lang="en-GB" dirty="0"/>
              <a:t>High fidelity beam dynamics simulations for an integrated ERL system</a:t>
            </a:r>
          </a:p>
          <a:p>
            <a:pPr marL="795337" lvl="1" indent="-285750">
              <a:buFontTx/>
              <a:buChar char="-"/>
            </a:pPr>
            <a:r>
              <a:rPr lang="en-GB" sz="1400" dirty="0"/>
              <a:t>Running </a:t>
            </a:r>
            <a:r>
              <a:rPr lang="en-GB" sz="1400" b="1" dirty="0"/>
              <a:t>high-fidelity beam dynamics simulations </a:t>
            </a:r>
            <a:r>
              <a:rPr lang="en-GB" sz="1400" dirty="0"/>
              <a:t>using the Python wrapper, multi-pass recirculation model, and wakefield model to characterise the full integrated ERL system.</a:t>
            </a:r>
          </a:p>
          <a:p>
            <a:pPr marL="795337" lvl="1" indent="-285750">
              <a:buFontTx/>
              <a:buChar char="-"/>
            </a:pPr>
            <a:r>
              <a:rPr lang="en-GB" sz="1400" dirty="0"/>
              <a:t>Conducting systematic studies on </a:t>
            </a:r>
            <a:r>
              <a:rPr lang="en-GB" sz="1400" b="1" dirty="0"/>
              <a:t>BBU thresholds and HOM excitation </a:t>
            </a:r>
            <a:r>
              <a:rPr lang="en-GB" sz="1400" dirty="0"/>
              <a:t>impacts on both transverse and longitudinal beam stability. </a:t>
            </a:r>
          </a:p>
          <a:p>
            <a:pPr marL="795337" lvl="1" indent="-285750">
              <a:buFontTx/>
              <a:buChar char="-"/>
            </a:pPr>
            <a:r>
              <a:rPr lang="en-GB" sz="1400" dirty="0"/>
              <a:t>Using detailed cavity field maps and impedance data to </a:t>
            </a:r>
            <a:r>
              <a:rPr lang="en-GB" sz="1400" b="1" dirty="0"/>
              <a:t>define tolerances needed to maintain beam quality </a:t>
            </a:r>
            <a:r>
              <a:rPr lang="en-GB" sz="1400" dirty="0"/>
              <a:t>throughout the energy recovery process. </a:t>
            </a:r>
          </a:p>
          <a:p>
            <a:pPr marL="795337" lvl="1" indent="-285750">
              <a:buFontTx/>
              <a:buChar char="-"/>
            </a:pPr>
            <a:r>
              <a:rPr lang="en-GB" sz="1400" dirty="0"/>
              <a:t>Investigating the interplay between novel </a:t>
            </a:r>
            <a:r>
              <a:rPr lang="en-GB" sz="1400" dirty="0" err="1"/>
              <a:t>iSAS</a:t>
            </a:r>
            <a:r>
              <a:rPr lang="en-GB" sz="1400" dirty="0"/>
              <a:t> cryomodule designs and the recirculating beam to ensure energy-efficient hardware does not limit maximum beam intensity.</a:t>
            </a:r>
            <a:endParaRPr lang="en-GB" sz="1600" dirty="0"/>
          </a:p>
          <a:p>
            <a:pPr marL="180975" indent="-128588">
              <a:buFont typeface="Arial" panose="020B0604020202020204" pitchFamily="34" charset="0"/>
              <a:buChar char="•"/>
            </a:pPr>
            <a:r>
              <a:rPr lang="en-GB" dirty="0"/>
              <a:t>Implementation of LLRF within the simulation framework</a:t>
            </a:r>
            <a:endParaRPr lang="en-SE" dirty="0"/>
          </a:p>
          <a:p>
            <a:pPr marL="795337" lvl="1" indent="-285750">
              <a:buFontTx/>
              <a:buChar char="-"/>
            </a:pPr>
            <a:r>
              <a:rPr lang="en-GB" sz="1600" dirty="0"/>
              <a:t>(ongoing) develop strategies for suppressing beam loading (BL) effects, particularly during the transient regime from injection to steady state</a:t>
            </a:r>
            <a:endParaRPr lang="en-SE" dirty="0"/>
          </a:p>
          <a:p>
            <a:pPr marL="52387"/>
            <a:r>
              <a:rPr lang="en-SE" dirty="0"/>
              <a:t> </a:t>
            </a:r>
            <a:r>
              <a:rPr lang="en-GB" b="1" i="1" dirty="0">
                <a:highlight>
                  <a:srgbClr val="A4C137"/>
                </a:highlight>
                <a:latin typeface="Helvetica" pitchFamily="2" charset="0"/>
              </a:rPr>
              <a:t>Next Steps</a:t>
            </a:r>
            <a:endParaRPr lang="en-SE" dirty="0"/>
          </a:p>
          <a:p>
            <a:pPr marL="762000" lvl="0" indent="-373063" eaLnBrk="0" fontAlgn="base" hangingPunct="0">
              <a:spcBef>
                <a:spcPct val="0"/>
              </a:spcBef>
              <a:spcAft>
                <a:spcPct val="0"/>
              </a:spcAft>
              <a:buFont typeface="Arial" panose="020B0604020202020204" pitchFamily="34" charset="0"/>
              <a:buChar char="•"/>
            </a:pPr>
            <a:r>
              <a:rPr lang="en-SE" altLang="en-SE" sz="1600" dirty="0"/>
              <a:t>Provide feedback for iterative </a:t>
            </a:r>
            <a:r>
              <a:rPr lang="en-SE" altLang="en-SE" sz="1600" b="1" dirty="0"/>
              <a:t>accelerator lattice refinement</a:t>
            </a:r>
            <a:r>
              <a:rPr lang="en-SE" altLang="en-SE" sz="1600" dirty="0"/>
              <a:t>, defining hardware specifications to suppress instabilities for PERLE and future high-power ERL facilities.</a:t>
            </a:r>
          </a:p>
          <a:p>
            <a:pPr marL="762000" lvl="0" indent="-373063" eaLnBrk="0" fontAlgn="base" hangingPunct="0">
              <a:spcBef>
                <a:spcPct val="0"/>
              </a:spcBef>
              <a:spcAft>
                <a:spcPct val="0"/>
              </a:spcAft>
              <a:buFont typeface="Arial" panose="020B0604020202020204" pitchFamily="34" charset="0"/>
              <a:buChar char="•"/>
            </a:pPr>
            <a:r>
              <a:rPr lang="en-SE" altLang="en-SE" sz="1600" dirty="0"/>
              <a:t>Subsequent studies will assess </a:t>
            </a:r>
            <a:r>
              <a:rPr lang="en-SE" altLang="en-SE" sz="1600" b="1" dirty="0"/>
              <a:t>maximum energy efficiency</a:t>
            </a:r>
            <a:r>
              <a:rPr lang="en-SE" altLang="en-SE" sz="1600" dirty="0"/>
              <a:t>, quantifying efficiency limits at PERLE where beams are degraded by </a:t>
            </a:r>
            <a:r>
              <a:rPr lang="en-SE" altLang="en-SE" sz="1600" b="1" dirty="0"/>
              <a:t>coherent synchrotron radiation</a:t>
            </a:r>
            <a:r>
              <a:rPr lang="en-SE" altLang="en-SE" sz="1600" dirty="0"/>
              <a:t>.</a:t>
            </a:r>
          </a:p>
          <a:p>
            <a:pPr marL="762000" lvl="0" indent="-373063" eaLnBrk="0" fontAlgn="base" hangingPunct="0">
              <a:spcBef>
                <a:spcPct val="0"/>
              </a:spcBef>
              <a:spcAft>
                <a:spcPct val="0"/>
              </a:spcAft>
              <a:buFont typeface="Arial" panose="020B0604020202020204" pitchFamily="34" charset="0"/>
              <a:buChar char="•"/>
            </a:pPr>
            <a:r>
              <a:rPr lang="en-SE" altLang="en-SE" sz="1600" dirty="0"/>
              <a:t>For </a:t>
            </a:r>
            <a:r>
              <a:rPr lang="en-SE" altLang="en-SE" sz="1600" b="1" dirty="0"/>
              <a:t>ERL-based colliders</a:t>
            </a:r>
            <a:r>
              <a:rPr lang="en-SE" altLang="en-SE" sz="1600" dirty="0"/>
              <a:t>, energy efficiency will be evaluated under complex conditions involving collective effects such as </a:t>
            </a:r>
            <a:r>
              <a:rPr lang="en-SE" altLang="en-SE" sz="1600" b="1" dirty="0"/>
              <a:t>intense beam-beam collisions.</a:t>
            </a:r>
            <a:endParaRPr lang="en-SE" altLang="en-SE" sz="1600" dirty="0"/>
          </a:p>
        </p:txBody>
      </p:sp>
    </p:spTree>
    <p:extLst>
      <p:ext uri="{BB962C8B-B14F-4D97-AF65-F5344CB8AC3E}">
        <p14:creationId xmlns:p14="http://schemas.microsoft.com/office/powerpoint/2010/main" val="3842072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E64333-D989-467D-DB01-2D1E736D9C8E}"/>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58A81786-9F1C-56B4-549D-C112CC649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4E320D5-569A-27F7-D8FD-0D7E876ED8FA}"/>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B21033C6-042E-44A6-3D39-FF63632E9058}"/>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6" name="Rectangle 5">
            <a:extLst>
              <a:ext uri="{FF2B5EF4-FFF2-40B4-BE49-F238E27FC236}">
                <a16:creationId xmlns:a16="http://schemas.microsoft.com/office/drawing/2014/main" id="{8FD63DB4-FCFF-59D8-8079-49F5EECB8758}"/>
              </a:ext>
            </a:extLst>
          </p:cNvPr>
          <p:cNvSpPr/>
          <p:nvPr/>
        </p:nvSpPr>
        <p:spPr>
          <a:xfrm>
            <a:off x="3418115" y="777350"/>
            <a:ext cx="8243999" cy="4616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a:t>
            </a:r>
            <a:br>
              <a:rPr lang="en-GB" sz="1400" b="1" i="1" dirty="0">
                <a:effectLst/>
                <a:latin typeface="Helvetica" pitchFamily="2" charset="0"/>
              </a:rPr>
            </a:br>
            <a:r>
              <a:rPr lang="en-GB" sz="1400" b="1" i="1" dirty="0">
                <a:effectLst/>
                <a:latin typeface="Helvetica" pitchFamily="2" charset="0"/>
              </a:rPr>
              <a:t>– </a:t>
            </a:r>
            <a:r>
              <a:rPr lang="en-GB" sz="1400" b="1" i="1" dirty="0">
                <a:effectLst/>
                <a:highlight>
                  <a:srgbClr val="A4C137"/>
                </a:highlight>
                <a:latin typeface="Helvetica" pitchFamily="2" charset="0"/>
              </a:rPr>
              <a:t>M1-M48</a:t>
            </a:r>
            <a:endParaRPr lang="en-GB" sz="1400" b="1" dirty="0">
              <a:effectLst/>
              <a:highlight>
                <a:srgbClr val="A4C137"/>
              </a:highlight>
              <a:latin typeface="Helvetica" pitchFamily="2" charset="0"/>
            </a:endParaRPr>
          </a:p>
        </p:txBody>
      </p:sp>
      <p:sp>
        <p:nvSpPr>
          <p:cNvPr id="4" name="Slide Number Placeholder 3">
            <a:extLst>
              <a:ext uri="{FF2B5EF4-FFF2-40B4-BE49-F238E27FC236}">
                <a16:creationId xmlns:a16="http://schemas.microsoft.com/office/drawing/2014/main" id="{D6F20AF8-21E8-F739-E0CC-488BB8F96BFA}"/>
              </a:ext>
            </a:extLst>
          </p:cNvPr>
          <p:cNvSpPr>
            <a:spLocks noGrp="1"/>
          </p:cNvSpPr>
          <p:nvPr>
            <p:ph type="sldNum" sz="quarter" idx="12"/>
          </p:nvPr>
        </p:nvSpPr>
        <p:spPr/>
        <p:txBody>
          <a:bodyPr/>
          <a:lstStyle/>
          <a:p>
            <a:fld id="{4068FCCF-9A80-B240-8D85-84F960565AFA}" type="slidenum">
              <a:rPr lang="en-BE" smtClean="0"/>
              <a:t>31</a:t>
            </a:fld>
            <a:endParaRPr lang="en-BE"/>
          </a:p>
        </p:txBody>
      </p:sp>
      <p:sp>
        <p:nvSpPr>
          <p:cNvPr id="11" name="Date Placeholder 7">
            <a:extLst>
              <a:ext uri="{FF2B5EF4-FFF2-40B4-BE49-F238E27FC236}">
                <a16:creationId xmlns:a16="http://schemas.microsoft.com/office/drawing/2014/main" id="{2B7CE449-3CC0-98CB-0CCF-136A56FECC1D}"/>
              </a:ext>
            </a:extLst>
          </p:cNvPr>
          <p:cNvSpPr>
            <a:spLocks noGrp="1"/>
          </p:cNvSpPr>
          <p:nvPr>
            <p:ph type="dt" sz="half" idx="10"/>
          </p:nvPr>
        </p:nvSpPr>
        <p:spPr>
          <a:xfrm>
            <a:off x="838200" y="6356350"/>
            <a:ext cx="2743200" cy="365125"/>
          </a:xfrm>
        </p:spPr>
        <p:txBody>
          <a:bodyPr/>
          <a:lstStyle/>
          <a:p>
            <a:fld id="{CFEF34F3-B9CB-C34B-9B95-C6E2F4D89C41}" type="datetime1">
              <a:rPr lang="sv-SE" smtClean="0"/>
              <a:t>2026-05-29</a:t>
            </a:fld>
            <a:endParaRPr lang="en-BE"/>
          </a:p>
        </p:txBody>
      </p:sp>
      <p:sp>
        <p:nvSpPr>
          <p:cNvPr id="15" name="Footer Placeholder 8">
            <a:extLst>
              <a:ext uri="{FF2B5EF4-FFF2-40B4-BE49-F238E27FC236}">
                <a16:creationId xmlns:a16="http://schemas.microsoft.com/office/drawing/2014/main" id="{C44CED57-B262-F69D-BABD-CE7D689BBA70}"/>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23" name="Picture 22">
            <a:extLst>
              <a:ext uri="{FF2B5EF4-FFF2-40B4-BE49-F238E27FC236}">
                <a16:creationId xmlns:a16="http://schemas.microsoft.com/office/drawing/2014/main" id="{ED3E2920-1564-3DAA-14BD-75B8F3DEB75F}"/>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3C294388-34E4-2475-76C3-39A6F6080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94C86A1-478C-3195-412A-66D4F8D6F6C2}"/>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2C995D0D-66D1-6B63-BC78-CF5FB3B3AE21}"/>
                  </a:ext>
                </a:extLst>
              </p:cNvPr>
              <p:cNvSpPr>
                <a:spLocks noGrp="1"/>
              </p:cNvSpPr>
              <p:nvPr>
                <p:ph idx="1"/>
              </p:nvPr>
            </p:nvSpPr>
            <p:spPr>
              <a:xfrm>
                <a:off x="98939" y="1727488"/>
                <a:ext cx="3939661" cy="4605835"/>
              </a:xfrm>
            </p:spPr>
            <p:txBody>
              <a:bodyPr>
                <a:normAutofit lnSpcReduction="10000"/>
              </a:bodyPr>
              <a:lstStyle/>
              <a:p>
                <a:r>
                  <a:rPr lang="en-GB" dirty="0">
                    <a:sym typeface="Wingdings" pitchFamily="2" charset="2"/>
                  </a:rPr>
                  <a:t>Developed recirculation model in </a:t>
                </a:r>
                <a:r>
                  <a:rPr lang="en-GB" dirty="0">
                    <a:solidFill>
                      <a:srgbClr val="A5C137"/>
                    </a:solidFill>
                    <a:sym typeface="Wingdings" pitchFamily="2" charset="2"/>
                  </a:rPr>
                  <a:t>Python package (</a:t>
                </a:r>
                <a:r>
                  <a:rPr lang="en-GB" dirty="0">
                    <a:solidFill>
                      <a:srgbClr val="A5C137"/>
                    </a:solidFill>
                    <a:sym typeface="Wingdings" pitchFamily="2" charset="2"/>
                    <a:hlinkClick r:id="rId6">
                      <a:extLst>
                        <a:ext uri="{A12FA001-AC4F-418D-AE19-62706E023703}">
                          <ahyp:hlinkClr xmlns:ahyp="http://schemas.microsoft.com/office/drawing/2018/hyperlinkcolor" val="tx"/>
                        </a:ext>
                      </a:extLst>
                    </a:hlinkClick>
                  </a:rPr>
                  <a:t>PyERL</a:t>
                </a:r>
                <a:r>
                  <a:rPr lang="en-GB" dirty="0">
                    <a:solidFill>
                      <a:srgbClr val="A5C137"/>
                    </a:solidFill>
                    <a:sym typeface="Wingdings" pitchFamily="2" charset="2"/>
                  </a:rPr>
                  <a:t>) </a:t>
                </a:r>
                <a:r>
                  <a:rPr lang="en-GB" dirty="0">
                    <a:sym typeface="Wingdings" pitchFamily="2" charset="2"/>
                  </a:rPr>
                  <a:t>interfaced with </a:t>
                </a:r>
                <a:r>
                  <a:rPr lang="en-GB" dirty="0">
                    <a:solidFill>
                      <a:srgbClr val="A5C137"/>
                    </a:solidFill>
                    <a:sym typeface="Wingdings" pitchFamily="2" charset="2"/>
                    <a:hlinkClick r:id="rId7">
                      <a:extLst>
                        <a:ext uri="{A12FA001-AC4F-418D-AE19-62706E023703}">
                          <ahyp:hlinkClr xmlns:ahyp="http://schemas.microsoft.com/office/drawing/2018/hyperlinkcolor" val="tx"/>
                        </a:ext>
                      </a:extLst>
                    </a:hlinkClick>
                  </a:rPr>
                  <a:t>RF-Track</a:t>
                </a:r>
                <a:endParaRPr lang="en-GB" dirty="0">
                  <a:solidFill>
                    <a:srgbClr val="A5C137"/>
                  </a:solidFill>
                  <a:sym typeface="Wingdings" pitchFamily="2" charset="2"/>
                </a:endParaRPr>
              </a:p>
              <a:p>
                <a:pPr lvl="1"/>
                <a:r>
                  <a:rPr lang="en-GB" dirty="0">
                    <a:solidFill>
                      <a:srgbClr val="000000"/>
                    </a:solidFill>
                    <a:sym typeface="Wingdings" pitchFamily="2" charset="2"/>
                  </a:rPr>
                  <a:t>Simulate</a:t>
                </a:r>
                <a:r>
                  <a:rPr lang="en-GB" dirty="0">
                    <a:solidFill>
                      <a:srgbClr val="A5C137"/>
                    </a:solidFill>
                    <a:sym typeface="Wingdings" pitchFamily="2" charset="2"/>
                  </a:rPr>
                  <a:t> end-to-end </a:t>
                </a:r>
                <a:r>
                  <a:rPr lang="en-GB" b="1" dirty="0">
                    <a:solidFill>
                      <a:srgbClr val="A5C137"/>
                    </a:solidFill>
                    <a:sym typeface="Wingdings" pitchFamily="2" charset="2"/>
                  </a:rPr>
                  <a:t>arbitrary</a:t>
                </a:r>
                <a:r>
                  <a:rPr lang="en-GB" dirty="0">
                    <a:solidFill>
                      <a:srgbClr val="A5C137"/>
                    </a:solidFill>
                    <a:sym typeface="Wingdings" pitchFamily="2" charset="2"/>
                  </a:rPr>
                  <a:t> ERL’s</a:t>
                </a:r>
              </a:p>
              <a:p>
                <a:r>
                  <a:rPr lang="en-GB" dirty="0">
                    <a:sym typeface="Wingdings" pitchFamily="2" charset="2"/>
                  </a:rPr>
                  <a:t>250 MeV PERLE MAD-X </a:t>
                </a:r>
                <a:r>
                  <a:rPr lang="en-GB" dirty="0">
                    <a:solidFill>
                      <a:srgbClr val="A5C137"/>
                    </a:solidFill>
                    <a:sym typeface="Wingdings" pitchFamily="2" charset="2"/>
                  </a:rPr>
                  <a:t>lattice</a:t>
                </a:r>
                <a:r>
                  <a:rPr lang="en-GB" dirty="0">
                    <a:solidFill>
                      <a:schemeClr val="accent1"/>
                    </a:solidFill>
                    <a:sym typeface="Wingdings" pitchFamily="2" charset="2"/>
                  </a:rPr>
                  <a:t> </a:t>
                </a:r>
                <a:r>
                  <a:rPr lang="en-GB" dirty="0">
                    <a:solidFill>
                      <a:schemeClr val="tx2"/>
                    </a:solidFill>
                    <a:sym typeface="Wingdings" pitchFamily="2" charset="2"/>
                  </a:rPr>
                  <a:t>(</a:t>
                </a:r>
                <a:r>
                  <a:rPr lang="en-GB" dirty="0">
                    <a:solidFill>
                      <a:schemeClr val="tx2"/>
                    </a:solidFill>
                  </a:rPr>
                  <a:t>v2.4.250</a:t>
                </a:r>
                <a:r>
                  <a:rPr lang="en-GB" dirty="0">
                    <a:solidFill>
                      <a:schemeClr val="tx2"/>
                    </a:solidFill>
                    <a:sym typeface="Wingdings" pitchFamily="2" charset="2"/>
                  </a:rPr>
                  <a:t>)  </a:t>
                </a:r>
                <a:r>
                  <a:rPr lang="en-GB" dirty="0">
                    <a:sym typeface="Wingdings" pitchFamily="2" charset="2"/>
                  </a:rPr>
                  <a:t>[A. Fomin] :</a:t>
                </a:r>
              </a:p>
              <a:p>
                <a:pPr lvl="1">
                  <a:buFont typeface="Wingdings" pitchFamily="2" charset="2"/>
                  <a:buChar char="è"/>
                </a:pPr>
                <a:r>
                  <a:rPr lang="en-GB" dirty="0">
                    <a:solidFill>
                      <a:srgbClr val="A5C137"/>
                    </a:solidFill>
                    <a:sym typeface="Wingdings" pitchFamily="2" charset="2"/>
                  </a:rPr>
                  <a:t> Very good agreement </a:t>
                </a:r>
                <a:r>
                  <a:rPr lang="en-GB" dirty="0">
                    <a:sym typeface="Wingdings" pitchFamily="2" charset="2"/>
                  </a:rPr>
                  <a:t>(</a:t>
                </a:r>
                <a14:m>
                  <m:oMath xmlns:m="http://schemas.openxmlformats.org/officeDocument/2006/math">
                    <m:r>
                      <a:rPr lang="en-GB" i="1">
                        <a:latin typeface="Cambria Math" panose="02040503050406030204" pitchFamily="18" charset="0"/>
                        <a:ea typeface="Cambria Math" panose="02040503050406030204" pitchFamily="18" charset="0"/>
                        <a:sym typeface="Wingdings" pitchFamily="2" charset="2"/>
                      </a:rPr>
                      <m:t>~</m:t>
                    </m:r>
                  </m:oMath>
                </a14:m>
                <a:r>
                  <a:rPr lang="en-GB" dirty="0">
                    <a:sym typeface="Wingdings" pitchFamily="2" charset="2"/>
                  </a:rPr>
                  <a:t>2% error)</a:t>
                </a:r>
              </a:p>
            </p:txBody>
          </p:sp>
        </mc:Choice>
        <mc:Fallback xmlns="">
          <p:sp>
            <p:nvSpPr>
              <p:cNvPr id="9" name="Content Placeholder 8">
                <a:extLst>
                  <a:ext uri="{FF2B5EF4-FFF2-40B4-BE49-F238E27FC236}">
                    <a16:creationId xmlns:a16="http://schemas.microsoft.com/office/drawing/2014/main" id="{2C995D0D-66D1-6B63-BC78-CF5FB3B3AE21}"/>
                  </a:ext>
                </a:extLst>
              </p:cNvPr>
              <p:cNvSpPr>
                <a:spLocks noGrp="1" noRot="1" noChangeAspect="1" noMove="1" noResize="1" noEditPoints="1" noAdjustHandles="1" noChangeArrowheads="1" noChangeShapeType="1" noTextEdit="1"/>
              </p:cNvSpPr>
              <p:nvPr>
                <p:ph idx="1"/>
              </p:nvPr>
            </p:nvSpPr>
            <p:spPr>
              <a:xfrm>
                <a:off x="98939" y="1727488"/>
                <a:ext cx="3939661" cy="4605835"/>
              </a:xfrm>
              <a:blipFill>
                <a:blip r:embed="rId8"/>
                <a:stretch>
                  <a:fillRect l="-2564" t="-3022" r="-4808"/>
                </a:stretch>
              </a:blipFill>
            </p:spPr>
            <p:txBody>
              <a:bodyPr/>
              <a:lstStyle/>
              <a:p>
                <a:r>
                  <a:rPr lang="en-GB">
                    <a:noFill/>
                  </a:rPr>
                  <a:t> </a:t>
                </a:r>
              </a:p>
            </p:txBody>
          </p:sp>
        </mc:Fallback>
      </mc:AlternateContent>
      <p:grpSp>
        <p:nvGrpSpPr>
          <p:cNvPr id="3" name="Group 2">
            <a:extLst>
              <a:ext uri="{FF2B5EF4-FFF2-40B4-BE49-F238E27FC236}">
                <a16:creationId xmlns:a16="http://schemas.microsoft.com/office/drawing/2014/main" id="{5A2ED749-357A-3E03-F01D-8BC65A427B5D}"/>
              </a:ext>
            </a:extLst>
          </p:cNvPr>
          <p:cNvGrpSpPr>
            <a:grpSpLocks noChangeAspect="1"/>
          </p:cNvGrpSpPr>
          <p:nvPr/>
        </p:nvGrpSpPr>
        <p:grpSpPr>
          <a:xfrm>
            <a:off x="4038600" y="1774799"/>
            <a:ext cx="8116927" cy="4378029"/>
            <a:chOff x="3898899" y="1690817"/>
            <a:chExt cx="8317377" cy="4486146"/>
          </a:xfrm>
        </p:grpSpPr>
        <p:sp>
          <p:nvSpPr>
            <p:cNvPr id="10" name="TextBox 9">
              <a:extLst>
                <a:ext uri="{FF2B5EF4-FFF2-40B4-BE49-F238E27FC236}">
                  <a16:creationId xmlns:a16="http://schemas.microsoft.com/office/drawing/2014/main" id="{D90D2A55-CF6D-9CC1-9943-C04FCF1DFD90}"/>
                </a:ext>
              </a:extLst>
            </p:cNvPr>
            <p:cNvSpPr txBox="1">
              <a:spLocks noChangeAspect="1"/>
            </p:cNvSpPr>
            <p:nvPr/>
          </p:nvSpPr>
          <p:spPr>
            <a:xfrm>
              <a:off x="3898899" y="5899964"/>
              <a:ext cx="8293101" cy="276999"/>
            </a:xfrm>
            <a:prstGeom prst="rect">
              <a:avLst/>
            </a:prstGeom>
            <a:noFill/>
          </p:spPr>
          <p:txBody>
            <a:bodyPr wrap="square" rtlCol="0">
              <a:spAutoFit/>
            </a:bodyPr>
            <a:lstStyle/>
            <a:p>
              <a:pPr algn="ctr"/>
              <a:r>
                <a:rPr lang="en-GB" sz="1200" dirty="0">
                  <a:solidFill>
                    <a:schemeClr val="tx1">
                      <a:lumMod val="60000"/>
                      <a:lumOff val="40000"/>
                    </a:schemeClr>
                  </a:solidFill>
                </a:rPr>
                <a:t>Figure 2: Comparison of the horizontal beta function through the PERLE 250 MeV lattice.</a:t>
              </a:r>
            </a:p>
          </p:txBody>
        </p:sp>
        <p:pic>
          <p:nvPicPr>
            <p:cNvPr id="12" name="Picture 11">
              <a:extLst>
                <a:ext uri="{FF2B5EF4-FFF2-40B4-BE49-F238E27FC236}">
                  <a16:creationId xmlns:a16="http://schemas.microsoft.com/office/drawing/2014/main" id="{70584D8E-141A-D049-984D-DCA4C2004910}"/>
                </a:ext>
              </a:extLst>
            </p:cNvPr>
            <p:cNvPicPr>
              <a:picLocks noChangeAspect="1"/>
            </p:cNvPicPr>
            <p:nvPr/>
          </p:nvPicPr>
          <p:blipFill>
            <a:blip r:embed="rId9"/>
            <a:srcRect/>
            <a:stretch/>
          </p:blipFill>
          <p:spPr>
            <a:xfrm>
              <a:off x="3923175" y="1690817"/>
              <a:ext cx="8293101" cy="4174011"/>
            </a:xfrm>
            <a:prstGeom prst="rect">
              <a:avLst/>
            </a:prstGeom>
          </p:spPr>
        </p:pic>
      </p:grpSp>
    </p:spTree>
    <p:extLst>
      <p:ext uri="{BB962C8B-B14F-4D97-AF65-F5344CB8AC3E}">
        <p14:creationId xmlns:p14="http://schemas.microsoft.com/office/powerpoint/2010/main" val="4260719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CABED6A-7F09-130B-CB39-2D9D5E9570F0}"/>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DB914E04-91E2-A657-DA73-F6EC345FB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BB42848-D589-0264-68A9-96D639E3DCFB}"/>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12F6D89A-E4A8-2B42-C6C8-74BDB4BB274F}"/>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6" name="Rectangle 5">
            <a:extLst>
              <a:ext uri="{FF2B5EF4-FFF2-40B4-BE49-F238E27FC236}">
                <a16:creationId xmlns:a16="http://schemas.microsoft.com/office/drawing/2014/main" id="{1FC49D29-FC4C-2D75-1E31-1E72E3EBE642}"/>
              </a:ext>
            </a:extLst>
          </p:cNvPr>
          <p:cNvSpPr/>
          <p:nvPr/>
        </p:nvSpPr>
        <p:spPr>
          <a:xfrm>
            <a:off x="3418115" y="777350"/>
            <a:ext cx="8243999" cy="4616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a:t>
            </a:r>
            <a:br>
              <a:rPr lang="en-GB" sz="1400" b="1" i="1" dirty="0">
                <a:effectLst/>
                <a:latin typeface="Helvetica" pitchFamily="2" charset="0"/>
              </a:rPr>
            </a:br>
            <a:r>
              <a:rPr lang="en-GB" sz="1400" b="1" i="1" dirty="0">
                <a:effectLst/>
                <a:latin typeface="Helvetica" pitchFamily="2" charset="0"/>
              </a:rPr>
              <a:t>– </a:t>
            </a:r>
            <a:r>
              <a:rPr lang="en-GB" sz="1400" b="1" i="1" dirty="0">
                <a:effectLst/>
                <a:highlight>
                  <a:srgbClr val="A4C137"/>
                </a:highlight>
                <a:latin typeface="Helvetica" pitchFamily="2" charset="0"/>
              </a:rPr>
              <a:t>M1-M48</a:t>
            </a:r>
            <a:endParaRPr lang="en-GB" sz="1400" b="1" dirty="0">
              <a:effectLst/>
              <a:highlight>
                <a:srgbClr val="A4C137"/>
              </a:highlight>
              <a:latin typeface="Helvetica" pitchFamily="2" charset="0"/>
            </a:endParaRPr>
          </a:p>
        </p:txBody>
      </p:sp>
      <p:sp>
        <p:nvSpPr>
          <p:cNvPr id="4" name="Slide Number Placeholder 3">
            <a:extLst>
              <a:ext uri="{FF2B5EF4-FFF2-40B4-BE49-F238E27FC236}">
                <a16:creationId xmlns:a16="http://schemas.microsoft.com/office/drawing/2014/main" id="{EA852470-6ACA-F4B2-0955-BBE923C52F4A}"/>
              </a:ext>
            </a:extLst>
          </p:cNvPr>
          <p:cNvSpPr>
            <a:spLocks noGrp="1"/>
          </p:cNvSpPr>
          <p:nvPr>
            <p:ph type="sldNum" sz="quarter" idx="12"/>
          </p:nvPr>
        </p:nvSpPr>
        <p:spPr/>
        <p:txBody>
          <a:bodyPr/>
          <a:lstStyle/>
          <a:p>
            <a:fld id="{4068FCCF-9A80-B240-8D85-84F960565AFA}" type="slidenum">
              <a:rPr lang="en-BE" smtClean="0"/>
              <a:t>32</a:t>
            </a:fld>
            <a:endParaRPr lang="en-BE"/>
          </a:p>
        </p:txBody>
      </p:sp>
      <p:sp>
        <p:nvSpPr>
          <p:cNvPr id="11" name="Date Placeholder 7">
            <a:extLst>
              <a:ext uri="{FF2B5EF4-FFF2-40B4-BE49-F238E27FC236}">
                <a16:creationId xmlns:a16="http://schemas.microsoft.com/office/drawing/2014/main" id="{1F7DC230-4783-AC81-189E-0826FAAF1814}"/>
              </a:ext>
            </a:extLst>
          </p:cNvPr>
          <p:cNvSpPr>
            <a:spLocks noGrp="1"/>
          </p:cNvSpPr>
          <p:nvPr>
            <p:ph type="dt" sz="half" idx="10"/>
          </p:nvPr>
        </p:nvSpPr>
        <p:spPr>
          <a:xfrm>
            <a:off x="838200" y="6356350"/>
            <a:ext cx="2743200" cy="365125"/>
          </a:xfrm>
        </p:spPr>
        <p:txBody>
          <a:bodyPr/>
          <a:lstStyle/>
          <a:p>
            <a:fld id="{FB495C10-D8EB-1B45-BB0D-03996C6773CF}" type="datetime1">
              <a:rPr lang="sv-SE" smtClean="0"/>
              <a:t>2026-05-29</a:t>
            </a:fld>
            <a:endParaRPr lang="en-BE"/>
          </a:p>
        </p:txBody>
      </p:sp>
      <p:sp>
        <p:nvSpPr>
          <p:cNvPr id="15" name="Footer Placeholder 8">
            <a:extLst>
              <a:ext uri="{FF2B5EF4-FFF2-40B4-BE49-F238E27FC236}">
                <a16:creationId xmlns:a16="http://schemas.microsoft.com/office/drawing/2014/main" id="{7202A2A8-ED59-FC68-D2B0-957B0EF87714}"/>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23" name="Picture 22">
            <a:extLst>
              <a:ext uri="{FF2B5EF4-FFF2-40B4-BE49-F238E27FC236}">
                <a16:creationId xmlns:a16="http://schemas.microsoft.com/office/drawing/2014/main" id="{EE3C3B9B-9448-5D2E-04FC-2945CE7BB7C0}"/>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18DF0492-DF6B-1D7D-EB83-0C3534187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134AF77-825D-351B-4B91-5E00274C730C}"/>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A5808388-2330-DD33-2E13-0A9DDCD452FC}"/>
                  </a:ext>
                </a:extLst>
              </p:cNvPr>
              <p:cNvSpPr>
                <a:spLocks noGrp="1"/>
              </p:cNvSpPr>
              <p:nvPr>
                <p:ph idx="1"/>
              </p:nvPr>
            </p:nvSpPr>
            <p:spPr>
              <a:xfrm>
                <a:off x="0" y="1461604"/>
                <a:ext cx="4038600" cy="4770036"/>
              </a:xfrm>
            </p:spPr>
            <p:txBody>
              <a:bodyPr>
                <a:normAutofit lnSpcReduction="10000"/>
              </a:bodyPr>
              <a:lstStyle/>
              <a:p>
                <a:r>
                  <a:rPr lang="en-US" dirty="0"/>
                  <a:t>Developed new wake field model</a:t>
                </a:r>
              </a:p>
              <a:p>
                <a:pPr lvl="1"/>
                <a:r>
                  <a:rPr lang="en-US" dirty="0">
                    <a:solidFill>
                      <a:srgbClr val="A5C137"/>
                    </a:solidFill>
                  </a:rPr>
                  <a:t>Recirculation</a:t>
                </a:r>
              </a:p>
              <a:p>
                <a:pPr lvl="1"/>
                <a:r>
                  <a:rPr lang="en-US" dirty="0">
                    <a:solidFill>
                      <a:srgbClr val="A5C137"/>
                    </a:solidFill>
                  </a:rPr>
                  <a:t>(A)symmetric structures up to the n-</a:t>
                </a:r>
                <a:r>
                  <a:rPr lang="en-US" dirty="0" err="1">
                    <a:solidFill>
                      <a:srgbClr val="A5C137"/>
                    </a:solidFill>
                  </a:rPr>
                  <a:t>th</a:t>
                </a:r>
                <a:r>
                  <a:rPr lang="en-US" dirty="0">
                    <a:solidFill>
                      <a:srgbClr val="A5C137"/>
                    </a:solidFill>
                  </a:rPr>
                  <a:t> order </a:t>
                </a:r>
                <a:r>
                  <a:rPr lang="en-US" dirty="0"/>
                  <a:t>(monopole, dipole, quadrupole, etc.)</a:t>
                </a:r>
              </a:p>
              <a:p>
                <a:pPr lvl="1">
                  <a:buFont typeface="Wingdings" pitchFamily="2" charset="2"/>
                  <a:buChar char="è"/>
                </a:pPr>
                <a:r>
                  <a:rPr lang="en-US" dirty="0">
                    <a:sym typeface="Wingdings" pitchFamily="2" charset="2"/>
                  </a:rPr>
                  <a:t> Cavities dressed with HOM/FP couplers</a:t>
                </a:r>
                <a:endParaRPr lang="en-US" dirty="0"/>
              </a:p>
              <a:p>
                <a:r>
                  <a:rPr lang="en-US" dirty="0"/>
                  <a:t>Kick and wake function </a:t>
                </a:r>
                <a:r>
                  <a:rPr lang="en-US" dirty="0">
                    <a:solidFill>
                      <a:srgbClr val="A5C137"/>
                    </a:solidFill>
                  </a:rPr>
                  <a:t>benchmark</a:t>
                </a:r>
                <a:r>
                  <a:rPr lang="en-US" dirty="0"/>
                  <a:t>:</a:t>
                </a:r>
              </a:p>
              <a:p>
                <a:pPr lvl="1"/>
                <a:r>
                  <a:rPr lang="en-US" dirty="0"/>
                  <a:t>New model vs </a:t>
                </a:r>
                <a:r>
                  <a:rPr lang="en-US" dirty="0">
                    <a:solidFill>
                      <a:srgbClr val="000000"/>
                    </a:solidFill>
                    <a:hlinkClick r:id="rId6">
                      <a:extLst>
                        <a:ext uri="{A12FA001-AC4F-418D-AE19-62706E023703}">
                          <ahyp:hlinkClr xmlns:ahyp="http://schemas.microsoft.com/office/drawing/2018/hyperlinkcolor" val="tx"/>
                        </a:ext>
                      </a:extLst>
                    </a:hlinkClick>
                  </a:rPr>
                  <a:t>Xwakes</a:t>
                </a:r>
                <a:r>
                  <a:rPr lang="en-US" dirty="0">
                    <a:solidFill>
                      <a:srgbClr val="000000"/>
                    </a:solidFill>
                  </a:rPr>
                  <a:t> (PyHEADTAIL): </a:t>
                </a:r>
                <a14:m>
                  <m:oMath xmlns:m="http://schemas.openxmlformats.org/officeDocument/2006/math">
                    <m:sSup>
                      <m:sSupPr>
                        <m:ctrlPr>
                          <a:rPr lang="en-US" i="1" smtClean="0">
                            <a:solidFill>
                              <a:srgbClr val="A5C137"/>
                            </a:solidFill>
                            <a:latin typeface="Cambria Math" panose="02040503050406030204" pitchFamily="18" charset="0"/>
                          </a:rPr>
                        </m:ctrlPr>
                      </m:sSupPr>
                      <m:e>
                        <m:r>
                          <a:rPr lang="en-US" i="1">
                            <a:solidFill>
                              <a:srgbClr val="A5C137"/>
                            </a:solidFill>
                            <a:latin typeface="Cambria Math" panose="02040503050406030204" pitchFamily="18" charset="0"/>
                          </a:rPr>
                          <m:t>10</m:t>
                        </m:r>
                      </m:e>
                      <m:sup>
                        <m:r>
                          <a:rPr lang="en-US" i="1">
                            <a:solidFill>
                              <a:srgbClr val="A5C137"/>
                            </a:solidFill>
                            <a:latin typeface="Cambria Math" panose="02040503050406030204" pitchFamily="18" charset="0"/>
                          </a:rPr>
                          <m:t>−15</m:t>
                        </m:r>
                      </m:sup>
                    </m:sSup>
                  </m:oMath>
                </a14:m>
                <a:endParaRPr lang="en-US" dirty="0">
                  <a:solidFill>
                    <a:srgbClr val="A5C137"/>
                  </a:solidFill>
                </a:endParaRPr>
              </a:p>
            </p:txBody>
          </p:sp>
        </mc:Choice>
        <mc:Fallback xmlns="">
          <p:sp>
            <p:nvSpPr>
              <p:cNvPr id="9" name="Content Placeholder 8">
                <a:extLst>
                  <a:ext uri="{FF2B5EF4-FFF2-40B4-BE49-F238E27FC236}">
                    <a16:creationId xmlns:a16="http://schemas.microsoft.com/office/drawing/2014/main" id="{A5808388-2330-DD33-2E13-0A9DDCD452FC}"/>
                  </a:ext>
                </a:extLst>
              </p:cNvPr>
              <p:cNvSpPr>
                <a:spLocks noGrp="1" noRot="1" noChangeAspect="1" noMove="1" noResize="1" noEditPoints="1" noAdjustHandles="1" noChangeArrowheads="1" noChangeShapeType="1" noTextEdit="1"/>
              </p:cNvSpPr>
              <p:nvPr>
                <p:ph idx="1"/>
              </p:nvPr>
            </p:nvSpPr>
            <p:spPr>
              <a:xfrm>
                <a:off x="0" y="1461604"/>
                <a:ext cx="4038600" cy="4770036"/>
              </a:xfrm>
              <a:blipFill>
                <a:blip r:embed="rId7"/>
                <a:stretch>
                  <a:fillRect l="-2821" t="-2926" r="-3762"/>
                </a:stretch>
              </a:blipFill>
            </p:spPr>
            <p:txBody>
              <a:bodyPr/>
              <a:lstStyle/>
              <a:p>
                <a:r>
                  <a:rPr lang="en-GB">
                    <a:noFill/>
                  </a:rPr>
                  <a:t> </a:t>
                </a:r>
              </a:p>
            </p:txBody>
          </p:sp>
        </mc:Fallback>
      </mc:AlternateContent>
      <p:grpSp>
        <p:nvGrpSpPr>
          <p:cNvPr id="17" name="Group 16">
            <a:extLst>
              <a:ext uri="{FF2B5EF4-FFF2-40B4-BE49-F238E27FC236}">
                <a16:creationId xmlns:a16="http://schemas.microsoft.com/office/drawing/2014/main" id="{DB6F1452-05F7-CC5A-658F-A7CDCB294CDF}"/>
              </a:ext>
            </a:extLst>
          </p:cNvPr>
          <p:cNvGrpSpPr>
            <a:grpSpLocks noChangeAspect="1"/>
          </p:cNvGrpSpPr>
          <p:nvPr/>
        </p:nvGrpSpPr>
        <p:grpSpPr>
          <a:xfrm>
            <a:off x="4057530" y="1737739"/>
            <a:ext cx="8045437" cy="4288916"/>
            <a:chOff x="885456" y="895158"/>
            <a:chExt cx="7765200" cy="4139525"/>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C01341F-FDF9-8110-FDF1-AFAC009D386B}"/>
                    </a:ext>
                  </a:extLst>
                </p:cNvPr>
                <p:cNvSpPr txBox="1"/>
                <p:nvPr/>
              </p:nvSpPr>
              <p:spPr>
                <a:xfrm>
                  <a:off x="904875" y="4767332"/>
                  <a:ext cx="7726362" cy="267351"/>
                </a:xfrm>
                <a:prstGeom prst="rect">
                  <a:avLst/>
                </a:prstGeom>
                <a:noFill/>
              </p:spPr>
              <p:txBody>
                <a:bodyPr wrap="square" rtlCol="0">
                  <a:spAutoFit/>
                </a:bodyPr>
                <a:lstStyle/>
                <a:p>
                  <a:pPr algn="ctr"/>
                  <a:r>
                    <a:rPr lang="en-GB" sz="1200" dirty="0">
                      <a:solidFill>
                        <a:schemeClr val="tx1">
                          <a:lumMod val="60000"/>
                          <a:lumOff val="40000"/>
                        </a:schemeClr>
                      </a:solidFill>
                    </a:rPr>
                    <a:t>Figure 3: Transverse wake function comparison with</a:t>
                  </a:r>
                  <a:r>
                    <a:rPr lang="en-US" sz="1200" dirty="0">
                      <a:solidFill>
                        <a:schemeClr val="tx1">
                          <a:lumMod val="60000"/>
                          <a:lumOff val="40000"/>
                        </a:schemeClr>
                      </a:solidFill>
                    </a:rPr>
                    <a:t> </a:t>
                  </a:r>
                  <a14:m>
                    <m:oMath xmlns:m="http://schemas.openxmlformats.org/officeDocument/2006/math">
                      <m:r>
                        <m:rPr>
                          <m:sty m:val="p"/>
                        </m:rPr>
                        <a:rPr lang="en-US" sz="1200" i="1">
                          <a:solidFill>
                            <a:schemeClr val="tx1">
                              <a:lumMod val="60000"/>
                              <a:lumOff val="40000"/>
                            </a:schemeClr>
                          </a:solidFill>
                          <a:latin typeface="Cambria Math" panose="02040503050406030204" pitchFamily="18" charset="0"/>
                        </a:rPr>
                        <m:t>f</m:t>
                      </m:r>
                      <m:r>
                        <a:rPr lang="en-US" sz="1200" i="1">
                          <a:solidFill>
                            <a:schemeClr val="tx1">
                              <a:lumMod val="60000"/>
                              <a:lumOff val="40000"/>
                            </a:schemeClr>
                          </a:solidFill>
                          <a:latin typeface="Cambria Math" panose="02040503050406030204" pitchFamily="18" charset="0"/>
                        </a:rPr>
                        <m:t> =801.58 </m:t>
                      </m:r>
                      <m:r>
                        <m:rPr>
                          <m:sty m:val="p"/>
                        </m:rPr>
                        <a:rPr lang="en-US" sz="1200" i="1">
                          <a:solidFill>
                            <a:schemeClr val="tx1">
                              <a:lumMod val="60000"/>
                              <a:lumOff val="40000"/>
                            </a:schemeClr>
                          </a:solidFill>
                          <a:latin typeface="Cambria Math" panose="02040503050406030204" pitchFamily="18" charset="0"/>
                        </a:rPr>
                        <m:t>MHz</m:t>
                      </m:r>
                    </m:oMath>
                  </a14:m>
                  <a:r>
                    <a:rPr lang="en-GB" sz="1200" dirty="0">
                      <a:solidFill>
                        <a:schemeClr val="tx1">
                          <a:lumMod val="60000"/>
                          <a:lumOff val="40000"/>
                        </a:schemeClr>
                      </a:solidFill>
                    </a:rPr>
                    <a:t>, </a:t>
                  </a:r>
                  <a14:m>
                    <m:oMath xmlns:m="http://schemas.openxmlformats.org/officeDocument/2006/math">
                      <m:f>
                        <m:fPr>
                          <m:type m:val="lin"/>
                          <m:ctrlPr>
                            <a:rPr lang="en-GB" sz="1200" i="1">
                              <a:solidFill>
                                <a:schemeClr val="tx1">
                                  <a:lumMod val="60000"/>
                                  <a:lumOff val="40000"/>
                                </a:schemeClr>
                              </a:solidFill>
                              <a:latin typeface="Cambria Math" panose="02040503050406030204" pitchFamily="18" charset="0"/>
                            </a:rPr>
                          </m:ctrlPr>
                        </m:fPr>
                        <m:num>
                          <m:r>
                            <a:rPr lang="en-US" sz="1200" i="1">
                              <a:solidFill>
                                <a:schemeClr val="tx1">
                                  <a:lumMod val="60000"/>
                                  <a:lumOff val="40000"/>
                                </a:schemeClr>
                              </a:solidFill>
                              <a:latin typeface="Cambria Math" panose="02040503050406030204" pitchFamily="18" charset="0"/>
                            </a:rPr>
                            <m:t> </m:t>
                          </m:r>
                          <m:r>
                            <m:rPr>
                              <m:sty m:val="p"/>
                            </m:rPr>
                            <a:rPr lang="en-US" sz="1200" i="1">
                              <a:solidFill>
                                <a:schemeClr val="tx1">
                                  <a:lumMod val="60000"/>
                                  <a:lumOff val="40000"/>
                                </a:schemeClr>
                              </a:solidFill>
                              <a:latin typeface="Cambria Math" panose="02040503050406030204" pitchFamily="18" charset="0"/>
                            </a:rPr>
                            <m:t>r</m:t>
                          </m:r>
                        </m:num>
                        <m:den>
                          <m:r>
                            <a:rPr lang="en-GB" sz="1200" i="1">
                              <a:solidFill>
                                <a:schemeClr val="tx1">
                                  <a:lumMod val="60000"/>
                                  <a:lumOff val="40000"/>
                                </a:schemeClr>
                              </a:solidFill>
                              <a:latin typeface="Cambria Math" panose="02040503050406030204" pitchFamily="18" charset="0"/>
                            </a:rPr>
                            <m:t>𝑄</m:t>
                          </m:r>
                        </m:den>
                      </m:f>
                      <m:r>
                        <a:rPr lang="en-US" sz="1200" i="1">
                          <a:solidFill>
                            <a:schemeClr val="tx1">
                              <a:lumMod val="60000"/>
                              <a:lumOff val="40000"/>
                            </a:schemeClr>
                          </a:solidFill>
                          <a:latin typeface="Cambria Math" panose="02040503050406030204" pitchFamily="18" charset="0"/>
                        </a:rPr>
                        <m:t>=1</m:t>
                      </m:r>
                    </m:oMath>
                  </a14:m>
                  <a:r>
                    <a:rPr lang="en-GB" sz="1200" dirty="0">
                      <a:solidFill>
                        <a:schemeClr val="tx1">
                          <a:lumMod val="60000"/>
                          <a:lumOff val="40000"/>
                        </a:schemeClr>
                      </a:solidFill>
                    </a:rPr>
                    <a:t>, and </a:t>
                  </a:r>
                  <a14:m>
                    <m:oMath xmlns:m="http://schemas.openxmlformats.org/officeDocument/2006/math">
                      <m:r>
                        <m:rPr>
                          <m:sty m:val="p"/>
                        </m:rPr>
                        <a:rPr lang="en-US" sz="1200" b="0" i="1" smtClean="0">
                          <a:solidFill>
                            <a:schemeClr val="tx1">
                              <a:lumMod val="60000"/>
                              <a:lumOff val="40000"/>
                            </a:schemeClr>
                          </a:solidFill>
                          <a:latin typeface="Cambria Math" panose="02040503050406030204" pitchFamily="18" charset="0"/>
                        </a:rPr>
                        <m:t>Q</m:t>
                      </m:r>
                      <m:r>
                        <a:rPr lang="en-US" sz="1200" b="0" i="1" smtClean="0">
                          <a:solidFill>
                            <a:schemeClr val="tx1">
                              <a:lumMod val="60000"/>
                              <a:lumOff val="40000"/>
                            </a:schemeClr>
                          </a:solidFill>
                          <a:latin typeface="Cambria Math" panose="02040503050406030204" pitchFamily="18" charset="0"/>
                        </a:rPr>
                        <m:t> =10</m:t>
                      </m:r>
                    </m:oMath>
                  </a14:m>
                  <a:r>
                    <a:rPr lang="en-GB" sz="1200" dirty="0">
                      <a:solidFill>
                        <a:schemeClr val="tx1">
                          <a:lumMod val="60000"/>
                          <a:lumOff val="40000"/>
                        </a:schemeClr>
                      </a:solidFill>
                    </a:rPr>
                    <a:t>.</a:t>
                  </a:r>
                </a:p>
              </p:txBody>
            </p:sp>
          </mc:Choice>
          <mc:Fallback xmlns="">
            <p:sp>
              <p:nvSpPr>
                <p:cNvPr id="19" name="TextBox 18">
                  <a:extLst>
                    <a:ext uri="{FF2B5EF4-FFF2-40B4-BE49-F238E27FC236}">
                      <a16:creationId xmlns:a16="http://schemas.microsoft.com/office/drawing/2014/main" id="{8C01341F-FDF9-8110-FDF1-AFAC009D386B}"/>
                    </a:ext>
                  </a:extLst>
                </p:cNvPr>
                <p:cNvSpPr txBox="1">
                  <a:spLocks noRot="1" noChangeAspect="1" noMove="1" noResize="1" noEditPoints="1" noAdjustHandles="1" noChangeArrowheads="1" noChangeShapeType="1" noTextEdit="1"/>
                </p:cNvSpPr>
                <p:nvPr/>
              </p:nvSpPr>
              <p:spPr>
                <a:xfrm>
                  <a:off x="904875" y="4767332"/>
                  <a:ext cx="7726362" cy="267351"/>
                </a:xfrm>
                <a:prstGeom prst="rect">
                  <a:avLst/>
                </a:prstGeom>
                <a:blipFill>
                  <a:blip r:embed="rId8"/>
                  <a:stretch>
                    <a:fillRect t="-91304" b="-152174"/>
                  </a:stretch>
                </a:blipFill>
              </p:spPr>
              <p:txBody>
                <a:bodyPr/>
                <a:lstStyle/>
                <a:p>
                  <a:r>
                    <a:rPr lang="en-GB">
                      <a:noFill/>
                    </a:rPr>
                    <a:t> </a:t>
                  </a:r>
                </a:p>
              </p:txBody>
            </p:sp>
          </mc:Fallback>
        </mc:AlternateContent>
        <p:pic>
          <p:nvPicPr>
            <p:cNvPr id="22" name="Picture 21">
              <a:extLst>
                <a:ext uri="{FF2B5EF4-FFF2-40B4-BE49-F238E27FC236}">
                  <a16:creationId xmlns:a16="http://schemas.microsoft.com/office/drawing/2014/main" id="{111A910B-4E34-D5B5-6043-2A0246A2A273}"/>
                </a:ext>
              </a:extLst>
            </p:cNvPr>
            <p:cNvPicPr>
              <a:picLocks noChangeAspect="1"/>
            </p:cNvPicPr>
            <p:nvPr/>
          </p:nvPicPr>
          <p:blipFill>
            <a:blip r:embed="rId9"/>
            <a:stretch>
              <a:fillRect/>
            </a:stretch>
          </p:blipFill>
          <p:spPr>
            <a:xfrm>
              <a:off x="885456" y="895158"/>
              <a:ext cx="7765200" cy="3942000"/>
            </a:xfrm>
            <a:prstGeom prst="rect">
              <a:avLst/>
            </a:prstGeom>
          </p:spPr>
        </p:pic>
      </p:grpSp>
    </p:spTree>
    <p:extLst>
      <p:ext uri="{BB962C8B-B14F-4D97-AF65-F5344CB8AC3E}">
        <p14:creationId xmlns:p14="http://schemas.microsoft.com/office/powerpoint/2010/main" val="2006859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FF5B36-6787-BC52-3B5B-445CBC230CCF}"/>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8BBA2A21-F192-44F8-866B-1BF59C4E8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E44262-90FD-6BFA-CE1B-CDC1B34C5F90}"/>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6C080547-91E2-22C4-4088-F507F8B40AAE}"/>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6" name="Rectangle 5">
            <a:extLst>
              <a:ext uri="{FF2B5EF4-FFF2-40B4-BE49-F238E27FC236}">
                <a16:creationId xmlns:a16="http://schemas.microsoft.com/office/drawing/2014/main" id="{A26B26BA-4CAF-A1CE-4079-1A8E5EC1A7ED}"/>
              </a:ext>
            </a:extLst>
          </p:cNvPr>
          <p:cNvSpPr/>
          <p:nvPr/>
        </p:nvSpPr>
        <p:spPr>
          <a:xfrm>
            <a:off x="3418115" y="777350"/>
            <a:ext cx="8243999" cy="4616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a:t>
            </a:r>
            <a:br>
              <a:rPr lang="en-GB" sz="1400" b="1" i="1" dirty="0">
                <a:effectLst/>
                <a:latin typeface="Helvetica" pitchFamily="2" charset="0"/>
              </a:rPr>
            </a:br>
            <a:r>
              <a:rPr lang="en-GB" sz="1400" b="1" i="1" dirty="0">
                <a:effectLst/>
                <a:latin typeface="Helvetica" pitchFamily="2" charset="0"/>
              </a:rPr>
              <a:t>– </a:t>
            </a:r>
            <a:r>
              <a:rPr lang="en-GB" sz="1400" b="1" i="1" dirty="0">
                <a:effectLst/>
                <a:highlight>
                  <a:srgbClr val="A4C137"/>
                </a:highlight>
                <a:latin typeface="Helvetica" pitchFamily="2" charset="0"/>
              </a:rPr>
              <a:t>M1-M48</a:t>
            </a:r>
            <a:endParaRPr lang="en-GB" sz="1400" b="1" dirty="0">
              <a:effectLst/>
              <a:highlight>
                <a:srgbClr val="A4C137"/>
              </a:highlight>
              <a:latin typeface="Helvetica" pitchFamily="2" charset="0"/>
            </a:endParaRPr>
          </a:p>
        </p:txBody>
      </p:sp>
      <p:sp>
        <p:nvSpPr>
          <p:cNvPr id="4" name="Slide Number Placeholder 3">
            <a:extLst>
              <a:ext uri="{FF2B5EF4-FFF2-40B4-BE49-F238E27FC236}">
                <a16:creationId xmlns:a16="http://schemas.microsoft.com/office/drawing/2014/main" id="{49CB501B-CCB3-5288-B555-3E1707807ED8}"/>
              </a:ext>
            </a:extLst>
          </p:cNvPr>
          <p:cNvSpPr>
            <a:spLocks noGrp="1"/>
          </p:cNvSpPr>
          <p:nvPr>
            <p:ph type="sldNum" sz="quarter" idx="12"/>
          </p:nvPr>
        </p:nvSpPr>
        <p:spPr/>
        <p:txBody>
          <a:bodyPr/>
          <a:lstStyle/>
          <a:p>
            <a:fld id="{4068FCCF-9A80-B240-8D85-84F960565AFA}" type="slidenum">
              <a:rPr lang="en-BE" smtClean="0"/>
              <a:t>33</a:t>
            </a:fld>
            <a:endParaRPr lang="en-BE"/>
          </a:p>
        </p:txBody>
      </p:sp>
      <p:sp>
        <p:nvSpPr>
          <p:cNvPr id="11" name="Date Placeholder 7">
            <a:extLst>
              <a:ext uri="{FF2B5EF4-FFF2-40B4-BE49-F238E27FC236}">
                <a16:creationId xmlns:a16="http://schemas.microsoft.com/office/drawing/2014/main" id="{8DB6D291-D2C7-8843-3CB6-739144F18C14}"/>
              </a:ext>
            </a:extLst>
          </p:cNvPr>
          <p:cNvSpPr>
            <a:spLocks noGrp="1"/>
          </p:cNvSpPr>
          <p:nvPr>
            <p:ph type="dt" sz="half" idx="10"/>
          </p:nvPr>
        </p:nvSpPr>
        <p:spPr>
          <a:xfrm>
            <a:off x="838200" y="6356350"/>
            <a:ext cx="2743200" cy="365125"/>
          </a:xfrm>
        </p:spPr>
        <p:txBody>
          <a:bodyPr/>
          <a:lstStyle/>
          <a:p>
            <a:fld id="{8237C33F-C246-8046-ABE9-71BD40FC7677}" type="datetime1">
              <a:rPr lang="sv-SE" smtClean="0"/>
              <a:t>2026-05-29</a:t>
            </a:fld>
            <a:endParaRPr lang="en-BE"/>
          </a:p>
        </p:txBody>
      </p:sp>
      <p:sp>
        <p:nvSpPr>
          <p:cNvPr id="15" name="Footer Placeholder 8">
            <a:extLst>
              <a:ext uri="{FF2B5EF4-FFF2-40B4-BE49-F238E27FC236}">
                <a16:creationId xmlns:a16="http://schemas.microsoft.com/office/drawing/2014/main" id="{18CA68AE-D3A0-ACAE-173D-3B223A9D91E3}"/>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23" name="Picture 22">
            <a:extLst>
              <a:ext uri="{FF2B5EF4-FFF2-40B4-BE49-F238E27FC236}">
                <a16:creationId xmlns:a16="http://schemas.microsoft.com/office/drawing/2014/main" id="{4D6B4ACF-FF4D-A51C-CFAF-29855D86FB92}"/>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08F1040F-7D82-3C36-DCBF-FA000DB16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88A81C1-47D3-3FFB-6C40-2563A2072E9F}"/>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sp>
        <p:nvSpPr>
          <p:cNvPr id="9" name="Content Placeholder 8">
            <a:extLst>
              <a:ext uri="{FF2B5EF4-FFF2-40B4-BE49-F238E27FC236}">
                <a16:creationId xmlns:a16="http://schemas.microsoft.com/office/drawing/2014/main" id="{448DE054-A2DB-0D59-938B-454BF35C6803}"/>
              </a:ext>
            </a:extLst>
          </p:cNvPr>
          <p:cNvSpPr>
            <a:spLocks noGrp="1"/>
          </p:cNvSpPr>
          <p:nvPr>
            <p:ph idx="1"/>
          </p:nvPr>
        </p:nvSpPr>
        <p:spPr>
          <a:xfrm>
            <a:off x="722774" y="1265615"/>
            <a:ext cx="10772540" cy="5001130"/>
          </a:xfrm>
        </p:spPr>
        <p:txBody>
          <a:bodyPr>
            <a:normAutofit lnSpcReduction="10000"/>
          </a:bodyPr>
          <a:lstStyle/>
          <a:p>
            <a:r>
              <a:rPr lang="en-GB" b="1" dirty="0">
                <a:solidFill>
                  <a:srgbClr val="002060"/>
                </a:solidFill>
              </a:rPr>
              <a:t>Single- and multi-bunch instability studies in ERL-based accelerators (PERLE/general ERL)</a:t>
            </a:r>
            <a:r>
              <a:rPr lang="en-US" b="1" dirty="0">
                <a:solidFill>
                  <a:srgbClr val="002060"/>
                </a:solidFill>
              </a:rPr>
              <a:t>:</a:t>
            </a:r>
            <a:endParaRPr lang="en-GB" b="1" dirty="0">
              <a:solidFill>
                <a:srgbClr val="002060"/>
              </a:solidFill>
            </a:endParaRPr>
          </a:p>
          <a:p>
            <a:pPr lvl="1"/>
            <a:r>
              <a:rPr lang="en-GB" dirty="0">
                <a:solidFill>
                  <a:srgbClr val="A5C137"/>
                </a:solidFill>
              </a:rPr>
              <a:t>Current/</a:t>
            </a:r>
            <a:r>
              <a:rPr lang="en-GB" dirty="0">
                <a:solidFill>
                  <a:srgbClr val="A5C137"/>
                </a:solidFill>
                <a:sym typeface="Wingdings" pitchFamily="2" charset="2"/>
              </a:rPr>
              <a:t>HOM</a:t>
            </a:r>
            <a:r>
              <a:rPr lang="en-GB" dirty="0">
                <a:solidFill>
                  <a:srgbClr val="A5C137"/>
                </a:solidFill>
              </a:rPr>
              <a:t> threshold</a:t>
            </a:r>
            <a:r>
              <a:rPr lang="en-GB" dirty="0"/>
              <a:t>: </a:t>
            </a:r>
            <a:r>
              <a:rPr lang="en-GB" dirty="0">
                <a:solidFill>
                  <a:srgbClr val="000000"/>
                </a:solidFill>
              </a:rPr>
              <a:t>maximum beam current/quality factor/shunt impedance</a:t>
            </a:r>
            <a:r>
              <a:rPr lang="en-GB" dirty="0">
                <a:solidFill>
                  <a:schemeClr val="accent1"/>
                </a:solidFill>
              </a:rPr>
              <a:t> </a:t>
            </a:r>
            <a:r>
              <a:rPr lang="en-GB" dirty="0"/>
              <a:t>before an </a:t>
            </a:r>
            <a:r>
              <a:rPr lang="en-GB" dirty="0">
                <a:solidFill>
                  <a:srgbClr val="A5C137"/>
                </a:solidFill>
              </a:rPr>
              <a:t>instability</a:t>
            </a:r>
            <a:r>
              <a:rPr lang="en-GB" dirty="0"/>
              <a:t> appears</a:t>
            </a:r>
          </a:p>
          <a:p>
            <a:pPr lvl="1"/>
            <a:r>
              <a:rPr lang="en-GB" dirty="0"/>
              <a:t>Effect of dipole modes (and monopole)</a:t>
            </a:r>
          </a:p>
          <a:p>
            <a:pPr lvl="1">
              <a:buFont typeface="Wingdings" pitchFamily="2" charset="2"/>
              <a:buChar char="è"/>
            </a:pPr>
            <a:r>
              <a:rPr lang="en-GB" dirty="0">
                <a:sym typeface="Wingdings" pitchFamily="2" charset="2"/>
              </a:rPr>
              <a:t> (Regenerative) </a:t>
            </a:r>
            <a:r>
              <a:rPr lang="en-GB" dirty="0">
                <a:solidFill>
                  <a:srgbClr val="A5C137"/>
                </a:solidFill>
                <a:sym typeface="Wingdings" pitchFamily="2" charset="2"/>
              </a:rPr>
              <a:t>multi-pass beam breakup</a:t>
            </a:r>
            <a:endParaRPr lang="en-GB" dirty="0">
              <a:solidFill>
                <a:schemeClr val="accent1"/>
              </a:solidFill>
              <a:sym typeface="Wingdings" pitchFamily="2" charset="2"/>
            </a:endParaRPr>
          </a:p>
          <a:p>
            <a:pPr lvl="1"/>
            <a:r>
              <a:rPr lang="en-GB" dirty="0">
                <a:solidFill>
                  <a:srgbClr val="A5C137"/>
                </a:solidFill>
                <a:sym typeface="Wingdings" pitchFamily="2" charset="2"/>
              </a:rPr>
              <a:t>Beam loading effects</a:t>
            </a:r>
          </a:p>
          <a:p>
            <a:pPr lvl="2"/>
            <a:r>
              <a:rPr lang="en-GB" dirty="0">
                <a:solidFill>
                  <a:srgbClr val="000000"/>
                </a:solidFill>
                <a:sym typeface="Wingdings" pitchFamily="2" charset="2"/>
              </a:rPr>
              <a:t>Model </a:t>
            </a:r>
            <a:r>
              <a:rPr lang="en-GB" dirty="0">
                <a:solidFill>
                  <a:srgbClr val="A5C137"/>
                </a:solidFill>
                <a:sym typeface="Wingdings" pitchFamily="2" charset="2"/>
              </a:rPr>
              <a:t>LLRF</a:t>
            </a:r>
            <a:r>
              <a:rPr lang="en-GB" dirty="0">
                <a:solidFill>
                  <a:srgbClr val="000000"/>
                </a:solidFill>
                <a:sym typeface="Wingdings" pitchFamily="2" charset="2"/>
              </a:rPr>
              <a:t> </a:t>
            </a:r>
            <a:r>
              <a:rPr lang="en-GB" dirty="0">
                <a:solidFill>
                  <a:srgbClr val="A5C137"/>
                </a:solidFill>
                <a:sym typeface="Wingdings" pitchFamily="2" charset="2"/>
              </a:rPr>
              <a:t>system</a:t>
            </a:r>
            <a:r>
              <a:rPr lang="en-GB" dirty="0">
                <a:solidFill>
                  <a:srgbClr val="000000"/>
                </a:solidFill>
                <a:sym typeface="Wingdings" pitchFamily="2" charset="2"/>
              </a:rPr>
              <a:t> in beam dynamics framework to mitigate transient beam loading effects</a:t>
            </a:r>
          </a:p>
          <a:p>
            <a:r>
              <a:rPr lang="en-US" b="1" dirty="0">
                <a:solidFill>
                  <a:srgbClr val="002060"/>
                </a:solidFill>
              </a:rPr>
              <a:t>Energy recovery efficiency studies:</a:t>
            </a:r>
            <a:endParaRPr lang="en-GB" b="1" dirty="0">
              <a:solidFill>
                <a:srgbClr val="002060"/>
              </a:solidFill>
            </a:endParaRPr>
          </a:p>
          <a:p>
            <a:pPr lvl="1"/>
            <a:r>
              <a:rPr lang="en-GB" dirty="0">
                <a:solidFill>
                  <a:srgbClr val="A5C137"/>
                </a:solidFill>
              </a:rPr>
              <a:t>PERLE</a:t>
            </a:r>
          </a:p>
          <a:p>
            <a:pPr lvl="1"/>
            <a:r>
              <a:rPr lang="en-US" dirty="0">
                <a:solidFill>
                  <a:srgbClr val="A5C137"/>
                </a:solidFill>
              </a:rPr>
              <a:t>General ERL collider study</a:t>
            </a:r>
          </a:p>
          <a:p>
            <a:pPr lvl="1"/>
            <a:r>
              <a:rPr lang="en-US" dirty="0"/>
              <a:t>Specific </a:t>
            </a:r>
            <a:r>
              <a:rPr lang="en-US" dirty="0">
                <a:solidFill>
                  <a:srgbClr val="A5C137"/>
                </a:solidFill>
              </a:rPr>
              <a:t>ERL-based collider </a:t>
            </a:r>
            <a:r>
              <a:rPr lang="en-US" dirty="0"/>
              <a:t>project: LHeC, </a:t>
            </a:r>
            <a:r>
              <a:rPr lang="en-GB" dirty="0"/>
              <a:t>ERLC, </a:t>
            </a:r>
            <a:r>
              <a:rPr lang="en-GB" dirty="0" err="1"/>
              <a:t>erc@CERN</a:t>
            </a:r>
            <a:r>
              <a:rPr lang="en-GB" dirty="0"/>
              <a:t>, FCC-ee ERL, and more….</a:t>
            </a:r>
            <a:endParaRPr lang="en-GB" dirty="0">
              <a:solidFill>
                <a:schemeClr val="accent1"/>
              </a:solidFill>
            </a:endParaRPr>
          </a:p>
          <a:p>
            <a:pPr lvl="1"/>
            <a:endParaRPr lang="en-GB" dirty="0"/>
          </a:p>
          <a:p>
            <a:pPr lvl="1">
              <a:buFont typeface="Wingdings" pitchFamily="2" charset="2"/>
              <a:buChar char="è"/>
            </a:pPr>
            <a:endParaRPr lang="en-GB" dirty="0"/>
          </a:p>
        </p:txBody>
      </p:sp>
    </p:spTree>
    <p:extLst>
      <p:ext uri="{BB962C8B-B14F-4D97-AF65-F5344CB8AC3E}">
        <p14:creationId xmlns:p14="http://schemas.microsoft.com/office/powerpoint/2010/main" val="2507095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6925C2-C413-C0D5-0EA8-2C0861F881BE}"/>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71B1C030-4B82-6D94-E0A4-8A30A84B2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BE6CF-0300-AE75-7F2D-91691E293CAA}"/>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0474005A-3820-0283-1BF7-C05D234A4189}"/>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4" name="Slide Number Placeholder 3">
            <a:extLst>
              <a:ext uri="{FF2B5EF4-FFF2-40B4-BE49-F238E27FC236}">
                <a16:creationId xmlns:a16="http://schemas.microsoft.com/office/drawing/2014/main" id="{FFAD113F-DB36-A9F7-2BB1-90B1678952C3}"/>
              </a:ext>
            </a:extLst>
          </p:cNvPr>
          <p:cNvSpPr>
            <a:spLocks noGrp="1"/>
          </p:cNvSpPr>
          <p:nvPr>
            <p:ph type="sldNum" sz="quarter" idx="12"/>
          </p:nvPr>
        </p:nvSpPr>
        <p:spPr/>
        <p:txBody>
          <a:bodyPr/>
          <a:lstStyle/>
          <a:p>
            <a:fld id="{4068FCCF-9A80-B240-8D85-84F960565AFA}" type="slidenum">
              <a:rPr lang="en-BE" smtClean="0"/>
              <a:t>34</a:t>
            </a:fld>
            <a:endParaRPr lang="en-BE"/>
          </a:p>
        </p:txBody>
      </p:sp>
      <p:sp>
        <p:nvSpPr>
          <p:cNvPr id="11" name="Date Placeholder 7">
            <a:extLst>
              <a:ext uri="{FF2B5EF4-FFF2-40B4-BE49-F238E27FC236}">
                <a16:creationId xmlns:a16="http://schemas.microsoft.com/office/drawing/2014/main" id="{60FC056B-5A92-4D77-A3F8-40952C58D114}"/>
              </a:ext>
            </a:extLst>
          </p:cNvPr>
          <p:cNvSpPr>
            <a:spLocks noGrp="1"/>
          </p:cNvSpPr>
          <p:nvPr>
            <p:ph type="dt" sz="half" idx="10"/>
          </p:nvPr>
        </p:nvSpPr>
        <p:spPr>
          <a:xfrm>
            <a:off x="838200" y="6356350"/>
            <a:ext cx="2743200" cy="365125"/>
          </a:xfrm>
        </p:spPr>
        <p:txBody>
          <a:bodyPr/>
          <a:lstStyle/>
          <a:p>
            <a:fld id="{15F76E6F-6858-2F4C-9EDB-E147D31D4DEA}" type="datetime1">
              <a:rPr lang="sv-SE" smtClean="0"/>
              <a:t>2026-05-29</a:t>
            </a:fld>
            <a:endParaRPr lang="en-BE"/>
          </a:p>
        </p:txBody>
      </p:sp>
      <p:sp>
        <p:nvSpPr>
          <p:cNvPr id="15" name="Footer Placeholder 8">
            <a:extLst>
              <a:ext uri="{FF2B5EF4-FFF2-40B4-BE49-F238E27FC236}">
                <a16:creationId xmlns:a16="http://schemas.microsoft.com/office/drawing/2014/main" id="{F68FDD6D-B1F0-2797-9B0C-6F8B9B7C0311}"/>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23" name="Picture 22">
            <a:extLst>
              <a:ext uri="{FF2B5EF4-FFF2-40B4-BE49-F238E27FC236}">
                <a16:creationId xmlns:a16="http://schemas.microsoft.com/office/drawing/2014/main" id="{DE6CBE8E-368B-B1DF-F811-6F0E5AB54926}"/>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4BE04BA7-87E8-DF1A-E7B6-2FE7E8E68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08380BE-D086-78CB-5ED3-1179FE8DFE26}"/>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grpSp>
        <p:nvGrpSpPr>
          <p:cNvPr id="20" name="Group 19">
            <a:extLst>
              <a:ext uri="{FF2B5EF4-FFF2-40B4-BE49-F238E27FC236}">
                <a16:creationId xmlns:a16="http://schemas.microsoft.com/office/drawing/2014/main" id="{156B65E3-8C1D-03B1-9D89-DD18E029FA60}"/>
              </a:ext>
            </a:extLst>
          </p:cNvPr>
          <p:cNvGrpSpPr>
            <a:grpSpLocks noChangeAspect="1"/>
          </p:cNvGrpSpPr>
          <p:nvPr/>
        </p:nvGrpSpPr>
        <p:grpSpPr>
          <a:xfrm>
            <a:off x="163286" y="841141"/>
            <a:ext cx="10689646" cy="5657641"/>
            <a:chOff x="-547595" y="618258"/>
            <a:chExt cx="8673110" cy="4590362"/>
          </a:xfrm>
        </p:grpSpPr>
        <p:sp>
          <p:nvSpPr>
            <p:cNvPr id="10" name="TextBox 9">
              <a:extLst>
                <a:ext uri="{FF2B5EF4-FFF2-40B4-BE49-F238E27FC236}">
                  <a16:creationId xmlns:a16="http://schemas.microsoft.com/office/drawing/2014/main" id="{F7CA886A-009B-4B0E-5455-8D1502FD10E3}"/>
                </a:ext>
              </a:extLst>
            </p:cNvPr>
            <p:cNvSpPr txBox="1"/>
            <p:nvPr/>
          </p:nvSpPr>
          <p:spPr>
            <a:xfrm>
              <a:off x="1011914" y="4684215"/>
              <a:ext cx="7113601" cy="524405"/>
            </a:xfrm>
            <a:prstGeom prst="rect">
              <a:avLst/>
            </a:prstGeom>
            <a:noFill/>
          </p:spPr>
          <p:txBody>
            <a:bodyPr wrap="square" rtlCol="0">
              <a:spAutoFit/>
            </a:bodyPr>
            <a:lstStyle/>
            <a:p>
              <a:pPr algn="ctr"/>
              <a:r>
                <a:rPr lang="en-GB" sz="1200" dirty="0">
                  <a:solidFill>
                    <a:schemeClr val="tx1">
                      <a:lumMod val="60000"/>
                      <a:lumOff val="40000"/>
                    </a:schemeClr>
                  </a:solidFill>
                </a:rPr>
                <a:t>Figure 4: The average evolution of individual horizontal and vertical dipole HOM voltages experienced by a test particle at a 1 mm offset inside the 4</a:t>
              </a:r>
              <a:r>
                <a:rPr lang="en-GB" sz="1200" baseline="30000" dirty="0">
                  <a:solidFill>
                    <a:schemeClr val="tx1">
                      <a:lumMod val="60000"/>
                      <a:lumOff val="40000"/>
                    </a:schemeClr>
                  </a:solidFill>
                </a:rPr>
                <a:t>th</a:t>
              </a:r>
              <a:r>
                <a:rPr lang="en-GB" sz="1200" dirty="0">
                  <a:solidFill>
                    <a:schemeClr val="tx1">
                      <a:lumMod val="60000"/>
                      <a:lumOff val="40000"/>
                    </a:schemeClr>
                  </a:solidFill>
                </a:rPr>
                <a:t> PERLE dressed 5-cell half-wave cavity excited by 25k bunches passing through the PERLE 250 MeV lattice at 435 mA.</a:t>
              </a:r>
            </a:p>
          </p:txBody>
        </p:sp>
        <p:pic>
          <p:nvPicPr>
            <p:cNvPr id="12" name="Picture 11">
              <a:extLst>
                <a:ext uri="{FF2B5EF4-FFF2-40B4-BE49-F238E27FC236}">
                  <a16:creationId xmlns:a16="http://schemas.microsoft.com/office/drawing/2014/main" id="{29FDA6AD-78D8-A0FB-A013-D45E23A4697A}"/>
                </a:ext>
              </a:extLst>
            </p:cNvPr>
            <p:cNvPicPr>
              <a:picLocks/>
            </p:cNvPicPr>
            <p:nvPr/>
          </p:nvPicPr>
          <p:blipFill>
            <a:blip r:embed="rId6"/>
            <a:srcRect/>
            <a:stretch/>
          </p:blipFill>
          <p:spPr>
            <a:xfrm>
              <a:off x="1011914" y="618258"/>
              <a:ext cx="7113600" cy="4096219"/>
            </a:xfrm>
            <a:prstGeom prst="rect">
              <a:avLst/>
            </a:prstGeom>
          </p:spPr>
        </p:pic>
        <p:cxnSp>
          <p:nvCxnSpPr>
            <p:cNvPr id="13" name="Straight Arrow Connector 12">
              <a:extLst>
                <a:ext uri="{FF2B5EF4-FFF2-40B4-BE49-F238E27FC236}">
                  <a16:creationId xmlns:a16="http://schemas.microsoft.com/office/drawing/2014/main" id="{86A8F668-678E-D2A8-F35A-84132698280E}"/>
                </a:ext>
              </a:extLst>
            </p:cNvPr>
            <p:cNvCxnSpPr>
              <a:cxnSpLocks/>
              <a:stCxn id="14" idx="3"/>
            </p:cNvCxnSpPr>
            <p:nvPr/>
          </p:nvCxnSpPr>
          <p:spPr>
            <a:xfrm flipV="1">
              <a:off x="904875" y="958850"/>
              <a:ext cx="2587625" cy="5548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A740C62-CDE5-9234-D7B2-7AA9942EE550}"/>
                </a:ext>
              </a:extLst>
            </p:cNvPr>
            <p:cNvSpPr txBox="1"/>
            <p:nvPr/>
          </p:nvSpPr>
          <p:spPr>
            <a:xfrm>
              <a:off x="-417458" y="1363900"/>
              <a:ext cx="1322333" cy="299660"/>
            </a:xfrm>
            <a:prstGeom prst="rect">
              <a:avLst/>
            </a:prstGeom>
            <a:noFill/>
          </p:spPr>
          <p:txBody>
            <a:bodyPr wrap="square" rtlCol="0">
              <a:spAutoFit/>
            </a:bodyPr>
            <a:lstStyle/>
            <a:p>
              <a:pPr algn="ctr"/>
              <a:r>
                <a:rPr lang="en-GB" dirty="0">
                  <a:solidFill>
                    <a:schemeClr val="accent1"/>
                  </a:solidFill>
                </a:rPr>
                <a:t>No instability</a:t>
              </a:r>
            </a:p>
          </p:txBody>
        </p:sp>
        <p:cxnSp>
          <p:nvCxnSpPr>
            <p:cNvPr id="16" name="Straight Arrow Connector 15">
              <a:extLst>
                <a:ext uri="{FF2B5EF4-FFF2-40B4-BE49-F238E27FC236}">
                  <a16:creationId xmlns:a16="http://schemas.microsoft.com/office/drawing/2014/main" id="{6890FEA5-32A3-F0CA-30B4-4C0E4962F410}"/>
                </a:ext>
              </a:extLst>
            </p:cNvPr>
            <p:cNvCxnSpPr>
              <a:cxnSpLocks/>
              <a:stCxn id="18" idx="3"/>
            </p:cNvCxnSpPr>
            <p:nvPr/>
          </p:nvCxnSpPr>
          <p:spPr>
            <a:xfrm flipV="1">
              <a:off x="904875" y="2935362"/>
              <a:ext cx="950423" cy="6106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50288B3-A873-0DB8-E1EE-636A4539C711}"/>
                </a:ext>
              </a:extLst>
            </p:cNvPr>
            <p:cNvSpPr txBox="1"/>
            <p:nvPr/>
          </p:nvSpPr>
          <p:spPr>
            <a:xfrm>
              <a:off x="-547595" y="3283771"/>
              <a:ext cx="1452470" cy="524405"/>
            </a:xfrm>
            <a:prstGeom prst="rect">
              <a:avLst/>
            </a:prstGeom>
            <a:noFill/>
          </p:spPr>
          <p:txBody>
            <a:bodyPr wrap="square" rtlCol="0">
              <a:spAutoFit/>
            </a:bodyPr>
            <a:lstStyle/>
            <a:p>
              <a:pPr algn="ctr"/>
              <a:r>
                <a:rPr lang="en-GB" dirty="0">
                  <a:solidFill>
                    <a:schemeClr val="accent1"/>
                  </a:solidFill>
                </a:rPr>
                <a:t>Instability appears</a:t>
              </a:r>
            </a:p>
          </p:txBody>
        </p:sp>
      </p:grpSp>
    </p:spTree>
    <p:extLst>
      <p:ext uri="{BB962C8B-B14F-4D97-AF65-F5344CB8AC3E}">
        <p14:creationId xmlns:p14="http://schemas.microsoft.com/office/powerpoint/2010/main" val="2131009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637F95-88F6-32B6-D549-DD197527B4DB}"/>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E4BEEB15-3EFE-2F67-4CBE-B0AC4A6FC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6BB4DE-C598-C44F-2FBE-C060037EB095}"/>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3F1FE087-370D-22EE-C161-A94FC38D5F95}"/>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4" name="Slide Number Placeholder 3">
            <a:extLst>
              <a:ext uri="{FF2B5EF4-FFF2-40B4-BE49-F238E27FC236}">
                <a16:creationId xmlns:a16="http://schemas.microsoft.com/office/drawing/2014/main" id="{83BD82DE-F85A-FA36-A8F4-BAFD9C112188}"/>
              </a:ext>
            </a:extLst>
          </p:cNvPr>
          <p:cNvSpPr>
            <a:spLocks noGrp="1"/>
          </p:cNvSpPr>
          <p:nvPr>
            <p:ph type="sldNum" sz="quarter" idx="12"/>
          </p:nvPr>
        </p:nvSpPr>
        <p:spPr/>
        <p:txBody>
          <a:bodyPr/>
          <a:lstStyle/>
          <a:p>
            <a:fld id="{4068FCCF-9A80-B240-8D85-84F960565AFA}" type="slidenum">
              <a:rPr lang="en-BE" smtClean="0"/>
              <a:t>35</a:t>
            </a:fld>
            <a:endParaRPr lang="en-BE"/>
          </a:p>
        </p:txBody>
      </p:sp>
      <p:sp>
        <p:nvSpPr>
          <p:cNvPr id="11" name="Date Placeholder 7">
            <a:extLst>
              <a:ext uri="{FF2B5EF4-FFF2-40B4-BE49-F238E27FC236}">
                <a16:creationId xmlns:a16="http://schemas.microsoft.com/office/drawing/2014/main" id="{575F7272-E9A5-76B5-F471-36213F6F1DE8}"/>
              </a:ext>
            </a:extLst>
          </p:cNvPr>
          <p:cNvSpPr>
            <a:spLocks noGrp="1"/>
          </p:cNvSpPr>
          <p:nvPr>
            <p:ph type="dt" sz="half" idx="10"/>
          </p:nvPr>
        </p:nvSpPr>
        <p:spPr>
          <a:xfrm>
            <a:off x="838200" y="6356350"/>
            <a:ext cx="2743200" cy="365125"/>
          </a:xfrm>
        </p:spPr>
        <p:txBody>
          <a:bodyPr/>
          <a:lstStyle/>
          <a:p>
            <a:fld id="{EA2FA6E7-83F0-EC4C-9598-F1BF1E89CC38}" type="datetime1">
              <a:rPr lang="sv-SE" smtClean="0"/>
              <a:t>2026-05-29</a:t>
            </a:fld>
            <a:endParaRPr lang="en-BE"/>
          </a:p>
        </p:txBody>
      </p:sp>
      <p:sp>
        <p:nvSpPr>
          <p:cNvPr id="15" name="Footer Placeholder 8">
            <a:extLst>
              <a:ext uri="{FF2B5EF4-FFF2-40B4-BE49-F238E27FC236}">
                <a16:creationId xmlns:a16="http://schemas.microsoft.com/office/drawing/2014/main" id="{D481903B-8376-155F-A60F-A6E6C4F7D819}"/>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23" name="Picture 22">
            <a:extLst>
              <a:ext uri="{FF2B5EF4-FFF2-40B4-BE49-F238E27FC236}">
                <a16:creationId xmlns:a16="http://schemas.microsoft.com/office/drawing/2014/main" id="{7F4D5D9A-59C1-946A-C3CD-5C5DC51D5CC4}"/>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5D1A73E3-4BBB-A64B-DA02-50B7CF0C6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65FECB5-EC96-88E5-BC70-91353D19619D}"/>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grpSp>
        <p:nvGrpSpPr>
          <p:cNvPr id="8" name="Group 7">
            <a:extLst>
              <a:ext uri="{FF2B5EF4-FFF2-40B4-BE49-F238E27FC236}">
                <a16:creationId xmlns:a16="http://schemas.microsoft.com/office/drawing/2014/main" id="{9059F85B-F52B-96EC-FDA7-B33DCAB0CF8D}"/>
              </a:ext>
            </a:extLst>
          </p:cNvPr>
          <p:cNvGrpSpPr>
            <a:grpSpLocks noChangeAspect="1"/>
          </p:cNvGrpSpPr>
          <p:nvPr/>
        </p:nvGrpSpPr>
        <p:grpSpPr>
          <a:xfrm>
            <a:off x="710111" y="983573"/>
            <a:ext cx="10771778" cy="5305391"/>
            <a:chOff x="320069" y="664309"/>
            <a:chExt cx="8503790" cy="4188346"/>
          </a:xfrm>
        </p:grpSpPr>
        <p:sp>
          <p:nvSpPr>
            <p:cNvPr id="3" name="TextBox 2">
              <a:extLst>
                <a:ext uri="{FF2B5EF4-FFF2-40B4-BE49-F238E27FC236}">
                  <a16:creationId xmlns:a16="http://schemas.microsoft.com/office/drawing/2014/main" id="{4FAE0A6C-C615-E355-E9E0-A200A8BDB353}"/>
                </a:ext>
              </a:extLst>
            </p:cNvPr>
            <p:cNvSpPr txBox="1"/>
            <p:nvPr/>
          </p:nvSpPr>
          <p:spPr>
            <a:xfrm>
              <a:off x="320069" y="4633978"/>
              <a:ext cx="8503395" cy="218677"/>
            </a:xfrm>
            <a:prstGeom prst="rect">
              <a:avLst/>
            </a:prstGeom>
            <a:noFill/>
          </p:spPr>
          <p:txBody>
            <a:bodyPr wrap="square" rtlCol="0">
              <a:spAutoFit/>
            </a:bodyPr>
            <a:lstStyle/>
            <a:p>
              <a:pPr algn="ctr"/>
              <a:r>
                <a:rPr lang="en-GB" sz="1200" dirty="0">
                  <a:solidFill>
                    <a:schemeClr val="tx1">
                      <a:lumMod val="60000"/>
                      <a:lumOff val="40000"/>
                    </a:schemeClr>
                  </a:solidFill>
                </a:rPr>
                <a:t>Figure 5: Average horizontal position of 25k bunches at the exit of the 250 MeV PERLE linac after the last decelerating pass at 435 mA.</a:t>
              </a:r>
            </a:p>
          </p:txBody>
        </p:sp>
        <p:pic>
          <p:nvPicPr>
            <p:cNvPr id="6" name="Picture 5">
              <a:extLst>
                <a:ext uri="{FF2B5EF4-FFF2-40B4-BE49-F238E27FC236}">
                  <a16:creationId xmlns:a16="http://schemas.microsoft.com/office/drawing/2014/main" id="{5F989D11-1FFB-393D-0849-C52A48900263}"/>
                </a:ext>
              </a:extLst>
            </p:cNvPr>
            <p:cNvPicPr>
              <a:picLocks noChangeAspect="1"/>
            </p:cNvPicPr>
            <p:nvPr/>
          </p:nvPicPr>
          <p:blipFill>
            <a:blip r:embed="rId6"/>
            <a:srcRect/>
            <a:stretch/>
          </p:blipFill>
          <p:spPr>
            <a:xfrm>
              <a:off x="320070" y="664309"/>
              <a:ext cx="8503789" cy="3969668"/>
            </a:xfrm>
            <a:prstGeom prst="rect">
              <a:avLst/>
            </a:prstGeom>
          </p:spPr>
        </p:pic>
      </p:grpSp>
      <p:cxnSp>
        <p:nvCxnSpPr>
          <p:cNvPr id="9" name="Straight Arrow Connector 8">
            <a:extLst>
              <a:ext uri="{FF2B5EF4-FFF2-40B4-BE49-F238E27FC236}">
                <a16:creationId xmlns:a16="http://schemas.microsoft.com/office/drawing/2014/main" id="{F4F5ACBE-2CD3-A7F8-4A90-B62B978DE262}"/>
              </a:ext>
            </a:extLst>
          </p:cNvPr>
          <p:cNvCxnSpPr>
            <a:cxnSpLocks/>
            <a:stCxn id="17" idx="3"/>
          </p:cNvCxnSpPr>
          <p:nvPr/>
        </p:nvCxnSpPr>
        <p:spPr>
          <a:xfrm>
            <a:off x="5523598" y="1473189"/>
            <a:ext cx="1187303" cy="7770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D15DD10-2AAA-DFEB-6E86-0ED6CF75FA0F}"/>
              </a:ext>
            </a:extLst>
          </p:cNvPr>
          <p:cNvSpPr txBox="1"/>
          <p:nvPr/>
        </p:nvSpPr>
        <p:spPr>
          <a:xfrm>
            <a:off x="3893817" y="1288523"/>
            <a:ext cx="1629781" cy="369332"/>
          </a:xfrm>
          <a:prstGeom prst="rect">
            <a:avLst/>
          </a:prstGeom>
          <a:noFill/>
        </p:spPr>
        <p:txBody>
          <a:bodyPr wrap="square" rtlCol="0">
            <a:spAutoFit/>
          </a:bodyPr>
          <a:lstStyle/>
          <a:p>
            <a:pPr algn="ctr"/>
            <a:r>
              <a:rPr lang="en-GB" dirty="0">
                <a:solidFill>
                  <a:schemeClr val="accent1"/>
                </a:solidFill>
              </a:rPr>
              <a:t>No instability</a:t>
            </a:r>
          </a:p>
        </p:txBody>
      </p:sp>
    </p:spTree>
    <p:extLst>
      <p:ext uri="{BB962C8B-B14F-4D97-AF65-F5344CB8AC3E}">
        <p14:creationId xmlns:p14="http://schemas.microsoft.com/office/powerpoint/2010/main" val="1134984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E02DC5-6AAC-A901-42CD-2A25DB37D741}"/>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7CF4B86C-0FC8-6AF7-AC6F-78D75FF17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0A3012-52B2-8882-4523-7FA911C4650D}"/>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8D52A615-1AD2-B872-6F21-17B08470F8E6}"/>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4" name="Slide Number Placeholder 3">
            <a:extLst>
              <a:ext uri="{FF2B5EF4-FFF2-40B4-BE49-F238E27FC236}">
                <a16:creationId xmlns:a16="http://schemas.microsoft.com/office/drawing/2014/main" id="{66FD738C-3A18-3980-83C4-2976C0CE2722}"/>
              </a:ext>
            </a:extLst>
          </p:cNvPr>
          <p:cNvSpPr>
            <a:spLocks noGrp="1"/>
          </p:cNvSpPr>
          <p:nvPr>
            <p:ph type="sldNum" sz="quarter" idx="12"/>
          </p:nvPr>
        </p:nvSpPr>
        <p:spPr/>
        <p:txBody>
          <a:bodyPr/>
          <a:lstStyle/>
          <a:p>
            <a:fld id="{4068FCCF-9A80-B240-8D85-84F960565AFA}" type="slidenum">
              <a:rPr lang="en-BE" smtClean="0"/>
              <a:t>36</a:t>
            </a:fld>
            <a:endParaRPr lang="en-BE"/>
          </a:p>
        </p:txBody>
      </p:sp>
      <p:sp>
        <p:nvSpPr>
          <p:cNvPr id="11" name="Date Placeholder 7">
            <a:extLst>
              <a:ext uri="{FF2B5EF4-FFF2-40B4-BE49-F238E27FC236}">
                <a16:creationId xmlns:a16="http://schemas.microsoft.com/office/drawing/2014/main" id="{27D7BCA1-AE0F-187B-5D91-0E1958B0EF90}"/>
              </a:ext>
            </a:extLst>
          </p:cNvPr>
          <p:cNvSpPr>
            <a:spLocks noGrp="1"/>
          </p:cNvSpPr>
          <p:nvPr>
            <p:ph type="dt" sz="half" idx="10"/>
          </p:nvPr>
        </p:nvSpPr>
        <p:spPr>
          <a:xfrm>
            <a:off x="838200" y="6356350"/>
            <a:ext cx="2743200" cy="365125"/>
          </a:xfrm>
        </p:spPr>
        <p:txBody>
          <a:bodyPr/>
          <a:lstStyle/>
          <a:p>
            <a:fld id="{45915448-8690-884E-8D36-C64EF4E8F08B}" type="datetime1">
              <a:rPr lang="sv-SE" smtClean="0"/>
              <a:t>2026-05-29</a:t>
            </a:fld>
            <a:endParaRPr lang="en-BE"/>
          </a:p>
        </p:txBody>
      </p:sp>
      <p:sp>
        <p:nvSpPr>
          <p:cNvPr id="15" name="Footer Placeholder 8">
            <a:extLst>
              <a:ext uri="{FF2B5EF4-FFF2-40B4-BE49-F238E27FC236}">
                <a16:creationId xmlns:a16="http://schemas.microsoft.com/office/drawing/2014/main" id="{9CDA6AE5-BF73-B29E-0203-32275595F757}"/>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23" name="Picture 22">
            <a:extLst>
              <a:ext uri="{FF2B5EF4-FFF2-40B4-BE49-F238E27FC236}">
                <a16:creationId xmlns:a16="http://schemas.microsoft.com/office/drawing/2014/main" id="{D2BDD8F6-7C6B-7F47-227A-A4B8F31993DD}"/>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4C5B3C19-5596-62AC-64E4-75912D9D4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F162F01-DC41-8530-6201-C2F519E8A13F}"/>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grpSp>
        <p:nvGrpSpPr>
          <p:cNvPr id="8" name="Group 7">
            <a:extLst>
              <a:ext uri="{FF2B5EF4-FFF2-40B4-BE49-F238E27FC236}">
                <a16:creationId xmlns:a16="http://schemas.microsoft.com/office/drawing/2014/main" id="{B18FE9BA-3565-54A7-BA1C-E0334EDD75D5}"/>
              </a:ext>
            </a:extLst>
          </p:cNvPr>
          <p:cNvGrpSpPr>
            <a:grpSpLocks noChangeAspect="1"/>
          </p:cNvGrpSpPr>
          <p:nvPr/>
        </p:nvGrpSpPr>
        <p:grpSpPr>
          <a:xfrm>
            <a:off x="710111" y="983573"/>
            <a:ext cx="10771278" cy="5305391"/>
            <a:chOff x="320069" y="664309"/>
            <a:chExt cx="8503395" cy="4188346"/>
          </a:xfrm>
        </p:grpSpPr>
        <p:sp>
          <p:nvSpPr>
            <p:cNvPr id="3" name="TextBox 2">
              <a:extLst>
                <a:ext uri="{FF2B5EF4-FFF2-40B4-BE49-F238E27FC236}">
                  <a16:creationId xmlns:a16="http://schemas.microsoft.com/office/drawing/2014/main" id="{A0A19D7A-F035-68EC-89AC-D3741528A6C7}"/>
                </a:ext>
              </a:extLst>
            </p:cNvPr>
            <p:cNvSpPr txBox="1"/>
            <p:nvPr/>
          </p:nvSpPr>
          <p:spPr>
            <a:xfrm>
              <a:off x="320069" y="4633978"/>
              <a:ext cx="8503395" cy="218677"/>
            </a:xfrm>
            <a:prstGeom prst="rect">
              <a:avLst/>
            </a:prstGeom>
            <a:noFill/>
          </p:spPr>
          <p:txBody>
            <a:bodyPr wrap="square" rtlCol="0">
              <a:spAutoFit/>
            </a:bodyPr>
            <a:lstStyle/>
            <a:p>
              <a:pPr algn="ctr"/>
              <a:r>
                <a:rPr lang="en-GB" sz="1200" dirty="0">
                  <a:solidFill>
                    <a:schemeClr val="tx1">
                      <a:lumMod val="60000"/>
                      <a:lumOff val="40000"/>
                    </a:schemeClr>
                  </a:solidFill>
                </a:rPr>
                <a:t>Figure 6: Average vertical position of 25k bunches at the exit of the 250 MeV PERLE linac after the last decelerating pass at 435 mA.</a:t>
              </a:r>
            </a:p>
          </p:txBody>
        </p:sp>
        <p:pic>
          <p:nvPicPr>
            <p:cNvPr id="6" name="Picture 5">
              <a:extLst>
                <a:ext uri="{FF2B5EF4-FFF2-40B4-BE49-F238E27FC236}">
                  <a16:creationId xmlns:a16="http://schemas.microsoft.com/office/drawing/2014/main" id="{7D9B84E7-6656-C76C-3F04-699248E073CC}"/>
                </a:ext>
              </a:extLst>
            </p:cNvPr>
            <p:cNvPicPr>
              <a:picLocks noChangeAspect="1"/>
            </p:cNvPicPr>
            <p:nvPr/>
          </p:nvPicPr>
          <p:blipFill>
            <a:blip r:embed="rId6"/>
            <a:srcRect/>
            <a:stretch/>
          </p:blipFill>
          <p:spPr>
            <a:xfrm>
              <a:off x="412057" y="664309"/>
              <a:ext cx="8319815" cy="3969668"/>
            </a:xfrm>
            <a:prstGeom prst="rect">
              <a:avLst/>
            </a:prstGeom>
          </p:spPr>
        </p:pic>
      </p:grpSp>
      <p:cxnSp>
        <p:nvCxnSpPr>
          <p:cNvPr id="9" name="Straight Arrow Connector 8">
            <a:extLst>
              <a:ext uri="{FF2B5EF4-FFF2-40B4-BE49-F238E27FC236}">
                <a16:creationId xmlns:a16="http://schemas.microsoft.com/office/drawing/2014/main" id="{49062FA7-31AE-7A5B-6C60-916CE16F0EBE}"/>
              </a:ext>
            </a:extLst>
          </p:cNvPr>
          <p:cNvCxnSpPr>
            <a:cxnSpLocks/>
            <a:stCxn id="10" idx="3"/>
          </p:cNvCxnSpPr>
          <p:nvPr/>
        </p:nvCxnSpPr>
        <p:spPr>
          <a:xfrm>
            <a:off x="5977418" y="2097965"/>
            <a:ext cx="1321879" cy="7883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6D8C69D-2D8A-42E4-12DD-095AA1E08A4C}"/>
              </a:ext>
            </a:extLst>
          </p:cNvPr>
          <p:cNvSpPr txBox="1"/>
          <p:nvPr/>
        </p:nvSpPr>
        <p:spPr>
          <a:xfrm>
            <a:off x="4187242" y="1774799"/>
            <a:ext cx="1790176" cy="646331"/>
          </a:xfrm>
          <a:prstGeom prst="rect">
            <a:avLst/>
          </a:prstGeom>
          <a:noFill/>
        </p:spPr>
        <p:txBody>
          <a:bodyPr wrap="square" rtlCol="0">
            <a:spAutoFit/>
          </a:bodyPr>
          <a:lstStyle/>
          <a:p>
            <a:pPr algn="ctr"/>
            <a:r>
              <a:rPr lang="en-GB" dirty="0">
                <a:solidFill>
                  <a:schemeClr val="accent1"/>
                </a:solidFill>
              </a:rPr>
              <a:t>Instability appears</a:t>
            </a:r>
          </a:p>
        </p:txBody>
      </p:sp>
    </p:spTree>
    <p:extLst>
      <p:ext uri="{BB962C8B-B14F-4D97-AF65-F5344CB8AC3E}">
        <p14:creationId xmlns:p14="http://schemas.microsoft.com/office/powerpoint/2010/main" val="3348707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09A85C-3AC3-4EEE-FFDC-2CCADEB1BFFD}"/>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C662AA8A-3FA0-8DF5-FD5D-8D7E67C08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BA72AD-9C07-CE17-7706-CC8759E4AE87}"/>
              </a:ext>
            </a:extLst>
          </p:cNvPr>
          <p:cNvSpPr txBox="1"/>
          <p:nvPr/>
        </p:nvSpPr>
        <p:spPr>
          <a:xfrm>
            <a:off x="1574800" y="140546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75D96C89-7F9B-201F-2FAE-786D5D10401C}"/>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6" name="Rectangle 5">
            <a:extLst>
              <a:ext uri="{FF2B5EF4-FFF2-40B4-BE49-F238E27FC236}">
                <a16:creationId xmlns:a16="http://schemas.microsoft.com/office/drawing/2014/main" id="{0B3AFFC7-B2D8-04A0-94FB-341393DB291D}"/>
              </a:ext>
            </a:extLst>
          </p:cNvPr>
          <p:cNvSpPr/>
          <p:nvPr/>
        </p:nvSpPr>
        <p:spPr>
          <a:xfrm>
            <a:off x="3418115" y="777350"/>
            <a:ext cx="8243999" cy="4616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a:t>
            </a:r>
            <a:br>
              <a:rPr lang="en-GB" sz="1400" b="1" i="1" dirty="0">
                <a:effectLst/>
                <a:latin typeface="Helvetica" pitchFamily="2" charset="0"/>
              </a:rPr>
            </a:br>
            <a:r>
              <a:rPr lang="en-GB" sz="1400" b="1" i="1" dirty="0">
                <a:effectLst/>
                <a:latin typeface="Helvetica" pitchFamily="2" charset="0"/>
              </a:rPr>
              <a:t>– </a:t>
            </a:r>
            <a:r>
              <a:rPr lang="en-GB" sz="1400" b="1" i="1" dirty="0">
                <a:effectLst/>
                <a:highlight>
                  <a:srgbClr val="A4C137"/>
                </a:highlight>
                <a:latin typeface="Helvetica" pitchFamily="2" charset="0"/>
              </a:rPr>
              <a:t>M1-M48</a:t>
            </a:r>
            <a:endParaRPr lang="en-GB" sz="1400" b="1" dirty="0">
              <a:effectLst/>
              <a:highlight>
                <a:srgbClr val="A4C137"/>
              </a:highlight>
              <a:latin typeface="Helvetica" pitchFamily="2" charset="0"/>
            </a:endParaRPr>
          </a:p>
        </p:txBody>
      </p:sp>
      <p:sp>
        <p:nvSpPr>
          <p:cNvPr id="4" name="Slide Number Placeholder 3">
            <a:extLst>
              <a:ext uri="{FF2B5EF4-FFF2-40B4-BE49-F238E27FC236}">
                <a16:creationId xmlns:a16="http://schemas.microsoft.com/office/drawing/2014/main" id="{DF5127DB-A6F7-2C43-F2B3-5C75B453C261}"/>
              </a:ext>
            </a:extLst>
          </p:cNvPr>
          <p:cNvSpPr>
            <a:spLocks noGrp="1"/>
          </p:cNvSpPr>
          <p:nvPr>
            <p:ph type="sldNum" sz="quarter" idx="12"/>
          </p:nvPr>
        </p:nvSpPr>
        <p:spPr/>
        <p:txBody>
          <a:bodyPr/>
          <a:lstStyle/>
          <a:p>
            <a:fld id="{4068FCCF-9A80-B240-8D85-84F960565AFA}" type="slidenum">
              <a:rPr lang="en-BE" smtClean="0"/>
              <a:t>37</a:t>
            </a:fld>
            <a:endParaRPr lang="en-BE"/>
          </a:p>
        </p:txBody>
      </p:sp>
      <p:sp>
        <p:nvSpPr>
          <p:cNvPr id="11" name="Date Placeholder 7">
            <a:extLst>
              <a:ext uri="{FF2B5EF4-FFF2-40B4-BE49-F238E27FC236}">
                <a16:creationId xmlns:a16="http://schemas.microsoft.com/office/drawing/2014/main" id="{76140A21-305F-4DDE-12A2-50614B1F5C9E}"/>
              </a:ext>
            </a:extLst>
          </p:cNvPr>
          <p:cNvSpPr>
            <a:spLocks noGrp="1"/>
          </p:cNvSpPr>
          <p:nvPr>
            <p:ph type="dt" sz="half" idx="10"/>
          </p:nvPr>
        </p:nvSpPr>
        <p:spPr>
          <a:xfrm>
            <a:off x="838200" y="6356350"/>
            <a:ext cx="2743200" cy="365125"/>
          </a:xfrm>
        </p:spPr>
        <p:txBody>
          <a:bodyPr/>
          <a:lstStyle/>
          <a:p>
            <a:fld id="{07F17E56-1BD5-1548-8323-F7306674DDDA}" type="datetime1">
              <a:rPr lang="sv-SE" smtClean="0"/>
              <a:t>2026-05-29</a:t>
            </a:fld>
            <a:endParaRPr lang="en-BE"/>
          </a:p>
        </p:txBody>
      </p:sp>
      <p:sp>
        <p:nvSpPr>
          <p:cNvPr id="15" name="Footer Placeholder 8">
            <a:extLst>
              <a:ext uri="{FF2B5EF4-FFF2-40B4-BE49-F238E27FC236}">
                <a16:creationId xmlns:a16="http://schemas.microsoft.com/office/drawing/2014/main" id="{165A69E6-0BC2-3EAB-B8C9-DCFA035DB039}"/>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23" name="Picture 22">
            <a:extLst>
              <a:ext uri="{FF2B5EF4-FFF2-40B4-BE49-F238E27FC236}">
                <a16:creationId xmlns:a16="http://schemas.microsoft.com/office/drawing/2014/main" id="{9EEFA4A0-9606-CF8C-93BD-59E2BE8DE6CC}"/>
              </a:ext>
            </a:extLst>
          </p:cNvPr>
          <p:cNvPicPr>
            <a:picLocks noChangeAspect="1"/>
          </p:cNvPicPr>
          <p:nvPr/>
        </p:nvPicPr>
        <p:blipFill>
          <a:blip r:embed="rId4"/>
          <a:stretch>
            <a:fillRect/>
          </a:stretch>
        </p:blipFill>
        <p:spPr>
          <a:xfrm>
            <a:off x="10022660" y="33643"/>
            <a:ext cx="1013006" cy="438756"/>
          </a:xfrm>
          <a:prstGeom prst="rect">
            <a:avLst/>
          </a:prstGeom>
        </p:spPr>
      </p:pic>
      <p:pic>
        <p:nvPicPr>
          <p:cNvPr id="24" name="Picture 5" descr="Home - CHART (Swiss Accelerator Research and Technology) - CHART">
            <a:extLst>
              <a:ext uri="{FF2B5EF4-FFF2-40B4-BE49-F238E27FC236}">
                <a16:creationId xmlns:a16="http://schemas.microsoft.com/office/drawing/2014/main" id="{29858707-E483-14BD-5B8C-96F4AB6A2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40D0178-1225-6418-44A0-D6A4C4BC3DC6}"/>
              </a:ext>
            </a:extLst>
          </p:cNvPr>
          <p:cNvPicPr>
            <a:picLocks noChangeAspect="1"/>
          </p:cNvPicPr>
          <p:nvPr/>
        </p:nvPicPr>
        <p:blipFill rotWithShape="1">
          <a:blip r:embed="rId6"/>
          <a:srcRect l="541" r="498" b="9629"/>
          <a:stretch>
            <a:fillRect/>
          </a:stretch>
        </p:blipFill>
        <p:spPr>
          <a:xfrm>
            <a:off x="11674079" y="33870"/>
            <a:ext cx="428888" cy="391661"/>
          </a:xfrm>
          <a:prstGeom prst="rect">
            <a:avLst/>
          </a:prstGeom>
        </p:spPr>
      </p:pic>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FC2E41BA-D2F6-9ACB-9709-1A4A2EB2AAE4}"/>
                  </a:ext>
                </a:extLst>
              </p:cNvPr>
              <p:cNvSpPr>
                <a:spLocks noGrp="1"/>
              </p:cNvSpPr>
              <p:nvPr>
                <p:ph idx="1"/>
              </p:nvPr>
            </p:nvSpPr>
            <p:spPr>
              <a:xfrm>
                <a:off x="722774" y="1660909"/>
                <a:ext cx="10772540" cy="4605835"/>
              </a:xfrm>
            </p:spPr>
            <p:txBody>
              <a:bodyPr>
                <a:normAutofit/>
              </a:bodyPr>
              <a:lstStyle/>
              <a:p>
                <a:r>
                  <a:rPr lang="en-US" dirty="0">
                    <a:sym typeface="Wingdings" pitchFamily="2" charset="2"/>
                  </a:rPr>
                  <a:t>Preliminary threshold current found at injection current of </a:t>
                </a:r>
                <a:r>
                  <a:rPr lang="en-US" b="1" dirty="0">
                    <a:solidFill>
                      <a:srgbClr val="A5C137"/>
                    </a:solidFill>
                    <a:sym typeface="Wingdings" pitchFamily="2" charset="2"/>
                  </a:rPr>
                  <a:t>430 mA</a:t>
                </a:r>
              </a:p>
              <a:p>
                <a:pPr>
                  <a:buFont typeface="Wingdings" pitchFamily="2" charset="2"/>
                  <a:buChar char="è"/>
                </a:pPr>
                <a:r>
                  <a:rPr lang="en-US" dirty="0">
                    <a:solidFill>
                      <a:schemeClr val="tx2"/>
                    </a:solidFill>
                    <a:sym typeface="Wingdings" pitchFamily="2" charset="2"/>
                  </a:rPr>
                  <a:t> Operating</a:t>
                </a:r>
                <a:r>
                  <a:rPr lang="en-US" b="1" dirty="0">
                    <a:solidFill>
                      <a:schemeClr val="accent1"/>
                    </a:solidFill>
                    <a:sym typeface="Wingdings" pitchFamily="2" charset="2"/>
                  </a:rPr>
                  <a:t> </a:t>
                </a:r>
                <a:r>
                  <a:rPr lang="en-US" dirty="0">
                    <a:solidFill>
                      <a:schemeClr val="tx2"/>
                    </a:solidFill>
                    <a:sym typeface="Wingdings" pitchFamily="2" charset="2"/>
                  </a:rPr>
                  <a:t>Beam current of </a:t>
                </a:r>
                <a:r>
                  <a:rPr lang="en-US" b="1" dirty="0">
                    <a:solidFill>
                      <a:srgbClr val="A5C137"/>
                    </a:solidFill>
                    <a:sym typeface="Wingdings" pitchFamily="2" charset="2"/>
                  </a:rPr>
                  <a:t>2.50 A</a:t>
                </a:r>
                <a:r>
                  <a:rPr lang="en-US" dirty="0">
                    <a:solidFill>
                      <a:srgbClr val="A5C137"/>
                    </a:solidFill>
                    <a:sym typeface="Wingdings" pitchFamily="2" charset="2"/>
                  </a:rPr>
                  <a:t> </a:t>
                </a:r>
                <a:r>
                  <a:rPr lang="en-US" dirty="0">
                    <a:solidFill>
                      <a:schemeClr val="tx2"/>
                    </a:solidFill>
                    <a:sym typeface="Wingdings" pitchFamily="2" charset="2"/>
                  </a:rPr>
                  <a:t>in the linac</a:t>
                </a:r>
              </a:p>
              <a:p>
                <a:pPr>
                  <a:buFont typeface="Wingdings" pitchFamily="2" charset="2"/>
                  <a:buChar char="è"/>
                </a:pPr>
                <a:r>
                  <a:rPr lang="en-US" b="1" dirty="0">
                    <a:solidFill>
                      <a:schemeClr val="tx2"/>
                    </a:solidFill>
                    <a:sym typeface="Wingdings" pitchFamily="2" charset="2"/>
                  </a:rPr>
                  <a:t> </a:t>
                </a:r>
                <a:r>
                  <a:rPr lang="en-US" b="1" dirty="0">
                    <a:solidFill>
                      <a:srgbClr val="A5C137"/>
                    </a:solidFill>
                    <a:sym typeface="Wingdings" pitchFamily="2" charset="2"/>
                  </a:rPr>
                  <a:t>21.5</a:t>
                </a:r>
                <a:r>
                  <a:rPr lang="en-US" dirty="0">
                    <a:solidFill>
                      <a:schemeClr val="tx2"/>
                    </a:solidFill>
                    <a:sym typeface="Wingdings" pitchFamily="2" charset="2"/>
                  </a:rPr>
                  <a:t> times the nominal current of 20 mA / 120 mA</a:t>
                </a:r>
                <a:endParaRPr lang="en-US" b="1" dirty="0">
                  <a:solidFill>
                    <a:schemeClr val="accent1"/>
                  </a:solidFill>
                  <a:sym typeface="Wingdings" pitchFamily="2" charset="2"/>
                </a:endParaRPr>
              </a:p>
              <a:p>
                <a:r>
                  <a:rPr lang="en-US" dirty="0">
                    <a:solidFill>
                      <a:srgbClr val="A5C137"/>
                    </a:solidFill>
                    <a:sym typeface="Wingdings" pitchFamily="2" charset="2"/>
                  </a:rPr>
                  <a:t>Instability</a:t>
                </a:r>
                <a:r>
                  <a:rPr lang="en-US" dirty="0">
                    <a:sym typeface="Wingdings" pitchFamily="2" charset="2"/>
                  </a:rPr>
                  <a:t> seems to appear first on the </a:t>
                </a:r>
                <a:r>
                  <a:rPr lang="en-US" dirty="0">
                    <a:solidFill>
                      <a:srgbClr val="A5C137"/>
                    </a:solidFill>
                    <a:sym typeface="Wingdings" pitchFamily="2" charset="2"/>
                  </a:rPr>
                  <a:t>vertical axis </a:t>
                </a:r>
                <a:r>
                  <a:rPr lang="en-US" dirty="0">
                    <a:sym typeface="Wingdings" pitchFamily="2" charset="2"/>
                  </a:rPr>
                  <a:t>before appearing on the horizontal axis</a:t>
                </a:r>
              </a:p>
              <a:p>
                <a:pPr>
                  <a:buFont typeface="Wingdings" pitchFamily="2" charset="2"/>
                  <a:buChar char="è"/>
                </a:pPr>
                <a:r>
                  <a:rPr lang="en-US" dirty="0">
                    <a:sym typeface="Wingdings" pitchFamily="2" charset="2"/>
                  </a:rPr>
                  <a:t> Dominant dipole HOM in </a:t>
                </a:r>
                <a14:m>
                  <m:oMath xmlns:m="http://schemas.openxmlformats.org/officeDocument/2006/math">
                    <m:r>
                      <m:rPr>
                        <m:sty m:val="p"/>
                      </m:rPr>
                      <a:rPr lang="en-US" i="1" smtClean="0">
                        <a:solidFill>
                          <a:srgbClr val="A5C137"/>
                        </a:solidFill>
                        <a:latin typeface="Cambria Math" panose="02040503050406030204" pitchFamily="18" charset="0"/>
                        <a:sym typeface="Wingdings" pitchFamily="2" charset="2"/>
                      </a:rPr>
                      <m:t>y</m:t>
                    </m:r>
                  </m:oMath>
                </a14:m>
                <a:r>
                  <a:rPr lang="en-US" dirty="0">
                    <a:solidFill>
                      <a:srgbClr val="A5C137"/>
                    </a:solidFill>
                    <a:sym typeface="Wingdings" pitchFamily="2" charset="2"/>
                  </a:rPr>
                  <a:t>-plane</a:t>
                </a:r>
                <a:r>
                  <a:rPr lang="en-US" dirty="0">
                    <a:sym typeface="Wingdings" pitchFamily="2" charset="2"/>
                  </a:rPr>
                  <a:t> has a </a:t>
                </a:r>
                <a:r>
                  <a:rPr lang="en-US" dirty="0">
                    <a:solidFill>
                      <a:srgbClr val="A5C137"/>
                    </a:solidFill>
                    <a:sym typeface="Wingdings" pitchFamily="2" charset="2"/>
                  </a:rPr>
                  <a:t>shunt impedance </a:t>
                </a:r>
                <a14:m>
                  <m:oMath xmlns:m="http://schemas.openxmlformats.org/officeDocument/2006/math">
                    <m:r>
                      <a:rPr lang="en-US" i="1" dirty="0">
                        <a:solidFill>
                          <a:srgbClr val="A5C137"/>
                        </a:solidFill>
                        <a:latin typeface="Cambria Math" panose="02040503050406030204" pitchFamily="18" charset="0"/>
                        <a:sym typeface="Wingdings" pitchFamily="2" charset="2"/>
                      </a:rPr>
                      <m:t>55</m:t>
                    </m:r>
                    <m:r>
                      <a:rPr lang="en-US" i="1" dirty="0">
                        <a:solidFill>
                          <a:srgbClr val="A5C137"/>
                        </a:solidFill>
                        <a:latin typeface="Cambria Math" panose="02040503050406030204" pitchFamily="18" charset="0"/>
                        <a:ea typeface="Cambria Math" panose="02040503050406030204" pitchFamily="18" charset="0"/>
                        <a:sym typeface="Wingdings" pitchFamily="2" charset="2"/>
                      </a:rPr>
                      <m:t>%</m:t>
                    </m:r>
                  </m:oMath>
                </a14:m>
                <a:r>
                  <a:rPr lang="en-US" dirty="0">
                    <a:solidFill>
                      <a:srgbClr val="A5C137"/>
                    </a:solidFill>
                    <a:sym typeface="Wingdings" pitchFamily="2" charset="2"/>
                  </a:rPr>
                  <a:t> larger than the shunt impedance</a:t>
                </a:r>
                <a:r>
                  <a:rPr lang="en-US" dirty="0">
                    <a:solidFill>
                      <a:schemeClr val="accent1"/>
                    </a:solidFill>
                    <a:sym typeface="Wingdings" pitchFamily="2" charset="2"/>
                  </a:rPr>
                  <a:t> </a:t>
                </a:r>
                <a:r>
                  <a:rPr lang="en-US" dirty="0">
                    <a:solidFill>
                      <a:srgbClr val="000000"/>
                    </a:solidFill>
                    <a:sym typeface="Wingdings" pitchFamily="2" charset="2"/>
                  </a:rPr>
                  <a:t>of</a:t>
                </a:r>
                <a:r>
                  <a:rPr lang="en-US" dirty="0">
                    <a:solidFill>
                      <a:schemeClr val="accent1"/>
                    </a:solidFill>
                    <a:sym typeface="Wingdings" pitchFamily="2" charset="2"/>
                  </a:rPr>
                  <a:t> </a:t>
                </a:r>
                <a:r>
                  <a:rPr lang="en-US" dirty="0"/>
                  <a:t>the </a:t>
                </a:r>
                <a:r>
                  <a:rPr lang="en-US" dirty="0">
                    <a:sym typeface="Wingdings" pitchFamily="2" charset="2"/>
                  </a:rPr>
                  <a:t>dominant</a:t>
                </a:r>
                <a:r>
                  <a:rPr lang="en-US" dirty="0"/>
                  <a:t> </a:t>
                </a:r>
                <a:r>
                  <a:rPr lang="en-US" dirty="0">
                    <a:sym typeface="Wingdings" pitchFamily="2" charset="2"/>
                  </a:rPr>
                  <a:t>dipole HOM in </a:t>
                </a:r>
                <a14:m>
                  <m:oMath xmlns:m="http://schemas.openxmlformats.org/officeDocument/2006/math">
                    <m:r>
                      <m:rPr>
                        <m:sty m:val="p"/>
                      </m:rPr>
                      <a:rPr lang="en-US" i="1">
                        <a:latin typeface="Cambria Math" panose="02040503050406030204" pitchFamily="18" charset="0"/>
                        <a:sym typeface="Wingdings" pitchFamily="2" charset="2"/>
                      </a:rPr>
                      <m:t>x</m:t>
                    </m:r>
                  </m:oMath>
                </a14:m>
                <a:r>
                  <a:rPr lang="en-US" dirty="0">
                    <a:sym typeface="Wingdings" pitchFamily="2" charset="2"/>
                  </a:rPr>
                  <a:t>-plane </a:t>
                </a:r>
              </a:p>
              <a:p>
                <a:pPr>
                  <a:buFont typeface="Wingdings" pitchFamily="2" charset="2"/>
                  <a:buChar char="è"/>
                </a:pPr>
                <a:r>
                  <a:rPr lang="en-US" dirty="0">
                    <a:sym typeface="Wingdings" pitchFamily="2" charset="2"/>
                  </a:rPr>
                  <a:t> Further investigate and search for </a:t>
                </a:r>
                <a:r>
                  <a:rPr lang="en-US" dirty="0">
                    <a:solidFill>
                      <a:srgbClr val="A5C137"/>
                    </a:solidFill>
                    <a:sym typeface="Wingdings" pitchFamily="2" charset="2"/>
                  </a:rPr>
                  <a:t>thresholds</a:t>
                </a:r>
              </a:p>
              <a:p>
                <a:pPr marL="0" indent="0">
                  <a:buNone/>
                </a:pPr>
                <a:endParaRPr lang="en-US" dirty="0">
                  <a:sym typeface="Wingdings" pitchFamily="2" charset="2"/>
                </a:endParaRPr>
              </a:p>
            </p:txBody>
          </p:sp>
        </mc:Choice>
        <mc:Fallback xmlns="">
          <p:sp>
            <p:nvSpPr>
              <p:cNvPr id="9" name="Content Placeholder 8">
                <a:extLst>
                  <a:ext uri="{FF2B5EF4-FFF2-40B4-BE49-F238E27FC236}">
                    <a16:creationId xmlns:a16="http://schemas.microsoft.com/office/drawing/2014/main" id="{FC2E41BA-D2F6-9ACB-9709-1A4A2EB2AAE4}"/>
                  </a:ext>
                </a:extLst>
              </p:cNvPr>
              <p:cNvSpPr>
                <a:spLocks noGrp="1" noRot="1" noChangeAspect="1" noMove="1" noResize="1" noEditPoints="1" noAdjustHandles="1" noChangeArrowheads="1" noChangeShapeType="1" noTextEdit="1"/>
              </p:cNvSpPr>
              <p:nvPr>
                <p:ph idx="1"/>
              </p:nvPr>
            </p:nvSpPr>
            <p:spPr>
              <a:xfrm>
                <a:off x="722774" y="1660909"/>
                <a:ext cx="10772540" cy="4605835"/>
              </a:xfrm>
              <a:blipFill>
                <a:blip r:embed="rId7"/>
                <a:stretch>
                  <a:fillRect l="-1060" t="-2198"/>
                </a:stretch>
              </a:blipFill>
            </p:spPr>
            <p:txBody>
              <a:bodyPr/>
              <a:lstStyle/>
              <a:p>
                <a:r>
                  <a:rPr lang="en-GB">
                    <a:noFill/>
                  </a:rPr>
                  <a:t> </a:t>
                </a:r>
              </a:p>
            </p:txBody>
          </p:sp>
        </mc:Fallback>
      </mc:AlternateContent>
    </p:spTree>
    <p:extLst>
      <p:ext uri="{BB962C8B-B14F-4D97-AF65-F5344CB8AC3E}">
        <p14:creationId xmlns:p14="http://schemas.microsoft.com/office/powerpoint/2010/main" val="1247021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5FFC4AB-97A5-45F6-F07F-F0BA4A90FE3E}"/>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7CCAF770-B7BB-4B96-876F-C580F09E9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61B23733-100F-AA51-854B-F0271EBF56E9}"/>
              </a:ext>
            </a:extLst>
          </p:cNvPr>
          <p:cNvSpPr>
            <a:spLocks noGrp="1"/>
          </p:cNvSpPr>
          <p:nvPr>
            <p:ph idx="1"/>
          </p:nvPr>
        </p:nvSpPr>
        <p:spPr>
          <a:xfrm>
            <a:off x="1120374" y="1366882"/>
            <a:ext cx="10515600" cy="4861601"/>
          </a:xfrm>
        </p:spPr>
        <p:txBody>
          <a:bodyPr>
            <a:normAutofit/>
          </a:bodyPr>
          <a:lstStyle/>
          <a:p>
            <a:r>
              <a:rPr lang="en-US" sz="2200" b="1" dirty="0">
                <a:solidFill>
                  <a:srgbClr val="002060"/>
                </a:solidFill>
                <a:cs typeface="Calibri" panose="020F0502020204030204" pitchFamily="34" charset="0"/>
              </a:rPr>
              <a:t>Past developments:</a:t>
            </a:r>
          </a:p>
          <a:p>
            <a:pPr lvl="1"/>
            <a:r>
              <a:rPr lang="en-US" sz="1800" dirty="0">
                <a:solidFill>
                  <a:schemeClr val="tx2"/>
                </a:solidFill>
                <a:cs typeface="Calibri" panose="020F0502020204030204" pitchFamily="34" charset="0"/>
              </a:rPr>
              <a:t>Meetings/communication with PERLE collaboration, discussing details on the lattice, RF structure and HOM parameters </a:t>
            </a:r>
          </a:p>
          <a:p>
            <a:pPr lvl="1"/>
            <a:r>
              <a:rPr lang="en-US" sz="1800" dirty="0">
                <a:solidFill>
                  <a:schemeClr val="tx2"/>
                </a:solidFill>
                <a:cs typeface="Calibri" panose="020F0502020204030204" pitchFamily="34" charset="0"/>
              </a:rPr>
              <a:t>Evaluated and tested beam various dynamics codes to enable ERL simulations</a:t>
            </a:r>
          </a:p>
          <a:p>
            <a:pPr lvl="1"/>
            <a:r>
              <a:rPr lang="en-US" sz="1800" dirty="0">
                <a:solidFill>
                  <a:schemeClr val="tx2"/>
                </a:solidFill>
                <a:cs typeface="Calibri" panose="020F0502020204030204" pitchFamily="34" charset="0"/>
              </a:rPr>
              <a:t>Developed </a:t>
            </a:r>
            <a:r>
              <a:rPr lang="en-US" sz="1800" b="1" dirty="0">
                <a:solidFill>
                  <a:srgbClr val="A5C137"/>
                </a:solidFill>
                <a:cs typeface="Calibri" panose="020F0502020204030204" pitchFamily="34" charset="0"/>
              </a:rPr>
              <a:t>recirculation tracking model </a:t>
            </a:r>
            <a:r>
              <a:rPr lang="en-US" sz="1800" dirty="0">
                <a:solidFill>
                  <a:schemeClr val="tx2"/>
                </a:solidFill>
                <a:cs typeface="Calibri" panose="020F0502020204030204" pitchFamily="34" charset="0"/>
              </a:rPr>
              <a:t>that allows to track any arbitrary recirculating lattice in RF-Track</a:t>
            </a:r>
          </a:p>
          <a:p>
            <a:pPr lvl="1"/>
            <a:r>
              <a:rPr lang="en-US" sz="1800" dirty="0">
                <a:solidFill>
                  <a:schemeClr val="tx2"/>
                </a:solidFill>
                <a:cs typeface="Calibri" panose="020F0502020204030204" pitchFamily="34" charset="0"/>
              </a:rPr>
              <a:t>Developed </a:t>
            </a:r>
            <a:r>
              <a:rPr lang="en-US" sz="1800" b="1" dirty="0">
                <a:solidFill>
                  <a:srgbClr val="A5C137"/>
                </a:solidFill>
                <a:cs typeface="Calibri" panose="020F0502020204030204" pitchFamily="34" charset="0"/>
              </a:rPr>
              <a:t>wake field model </a:t>
            </a:r>
            <a:r>
              <a:rPr lang="en-US" sz="1800" dirty="0">
                <a:solidFill>
                  <a:schemeClr val="tx2"/>
                </a:solidFill>
                <a:cs typeface="Calibri" panose="020F0502020204030204" pitchFamily="34" charset="0"/>
              </a:rPr>
              <a:t>that allows for symmetric and asymmetric mode excitation in recirculating lattices</a:t>
            </a:r>
          </a:p>
          <a:p>
            <a:pPr lvl="1"/>
            <a:r>
              <a:rPr lang="en-US" sz="1800" dirty="0">
                <a:solidFill>
                  <a:schemeClr val="tx2"/>
                </a:solidFill>
                <a:cs typeface="Calibri" panose="020F0502020204030204" pitchFamily="34" charset="0"/>
              </a:rPr>
              <a:t>Gathered </a:t>
            </a:r>
            <a:r>
              <a:rPr lang="en-US" sz="1800" b="1" dirty="0">
                <a:solidFill>
                  <a:srgbClr val="A5C137"/>
                </a:solidFill>
                <a:cs typeface="Calibri" panose="020F0502020204030204" pitchFamily="34" charset="0"/>
              </a:rPr>
              <a:t>preliminary results on the threshold current </a:t>
            </a:r>
            <a:r>
              <a:rPr lang="en-US" sz="1800" dirty="0">
                <a:solidFill>
                  <a:schemeClr val="tx2"/>
                </a:solidFill>
                <a:cs typeface="Calibri" panose="020F0502020204030204" pitchFamily="34" charset="0"/>
              </a:rPr>
              <a:t>in the </a:t>
            </a:r>
            <a:r>
              <a:rPr lang="en-GB" sz="1800" dirty="0">
                <a:sym typeface="Wingdings" pitchFamily="2" charset="2"/>
              </a:rPr>
              <a:t>250 MeV PERLE </a:t>
            </a:r>
            <a:r>
              <a:rPr lang="en-GB" sz="1800" dirty="0">
                <a:solidFill>
                  <a:srgbClr val="000000"/>
                </a:solidFill>
                <a:sym typeface="Wingdings" pitchFamily="2" charset="2"/>
              </a:rPr>
              <a:t>lattice</a:t>
            </a:r>
            <a:r>
              <a:rPr lang="en-GB" sz="1800" dirty="0">
                <a:solidFill>
                  <a:schemeClr val="accent1"/>
                </a:solidFill>
                <a:sym typeface="Wingdings" pitchFamily="2" charset="2"/>
              </a:rPr>
              <a:t> </a:t>
            </a:r>
            <a:r>
              <a:rPr lang="en-GB" sz="1800" dirty="0">
                <a:solidFill>
                  <a:schemeClr val="tx2"/>
                </a:solidFill>
                <a:sym typeface="Wingdings" pitchFamily="2" charset="2"/>
              </a:rPr>
              <a:t>(</a:t>
            </a:r>
            <a:r>
              <a:rPr lang="en-GB" sz="1800" dirty="0">
                <a:solidFill>
                  <a:schemeClr val="tx2"/>
                </a:solidFill>
              </a:rPr>
              <a:t>v2.4.250</a:t>
            </a:r>
            <a:r>
              <a:rPr lang="en-GB" sz="1800" dirty="0">
                <a:solidFill>
                  <a:schemeClr val="tx2"/>
                </a:solidFill>
                <a:sym typeface="Wingdings" pitchFamily="2" charset="2"/>
              </a:rPr>
              <a:t>) </a:t>
            </a:r>
            <a:endParaRPr lang="en-US" sz="1800" dirty="0">
              <a:solidFill>
                <a:schemeClr val="tx2"/>
              </a:solidFill>
              <a:cs typeface="Calibri" panose="020F0502020204030204" pitchFamily="34" charset="0"/>
            </a:endParaRPr>
          </a:p>
          <a:p>
            <a:r>
              <a:rPr lang="en-US" sz="2200" b="1" dirty="0">
                <a:solidFill>
                  <a:srgbClr val="A4C137"/>
                </a:solidFill>
                <a:cs typeface="Calibri" panose="020F0502020204030204" pitchFamily="34" charset="0"/>
              </a:rPr>
              <a:t>Current </a:t>
            </a:r>
            <a:r>
              <a:rPr lang="en-US" sz="2200" b="1" dirty="0">
                <a:solidFill>
                  <a:srgbClr val="A5C137"/>
                </a:solidFill>
                <a:cs typeface="Calibri" panose="020F0502020204030204" pitchFamily="34" charset="0"/>
              </a:rPr>
              <a:t>developments</a:t>
            </a:r>
            <a:r>
              <a:rPr lang="en-US" sz="2200" b="1" dirty="0">
                <a:solidFill>
                  <a:srgbClr val="A4C137"/>
                </a:solidFill>
                <a:cs typeface="Calibri" panose="020F0502020204030204" pitchFamily="34" charset="0"/>
              </a:rPr>
              <a:t>:</a:t>
            </a:r>
            <a:endParaRPr lang="en-US" sz="2200" b="1" dirty="0">
              <a:solidFill>
                <a:srgbClr val="002060"/>
              </a:solidFill>
            </a:endParaRPr>
          </a:p>
          <a:p>
            <a:pPr lvl="1"/>
            <a:r>
              <a:rPr lang="en-GB" sz="2000" dirty="0">
                <a:solidFill>
                  <a:srgbClr val="000000"/>
                </a:solidFill>
              </a:rPr>
              <a:t>Model optimisations</a:t>
            </a:r>
          </a:p>
          <a:p>
            <a:pPr lvl="1"/>
            <a:r>
              <a:rPr lang="en-GB" sz="2000" dirty="0">
                <a:solidFill>
                  <a:srgbClr val="000000"/>
                </a:solidFill>
              </a:rPr>
              <a:t>Single- and multi-bunch </a:t>
            </a:r>
            <a:r>
              <a:rPr lang="en-GB" sz="2000" dirty="0">
                <a:solidFill>
                  <a:srgbClr val="A5C137"/>
                </a:solidFill>
              </a:rPr>
              <a:t>instability studies </a:t>
            </a:r>
            <a:r>
              <a:rPr lang="en-GB" sz="2000" dirty="0">
                <a:solidFill>
                  <a:srgbClr val="000000"/>
                </a:solidFill>
              </a:rPr>
              <a:t>for PERLE</a:t>
            </a:r>
          </a:p>
          <a:p>
            <a:pPr lvl="1"/>
            <a:r>
              <a:rPr lang="en-GB" sz="2000" dirty="0">
                <a:solidFill>
                  <a:srgbClr val="000000"/>
                </a:solidFill>
              </a:rPr>
              <a:t>Beam loading studies for PERLE</a:t>
            </a:r>
          </a:p>
          <a:p>
            <a:pPr lvl="2"/>
            <a:r>
              <a:rPr lang="en-GB" sz="1600" dirty="0">
                <a:solidFill>
                  <a:srgbClr val="000000"/>
                </a:solidFill>
              </a:rPr>
              <a:t>Modelling of LLRF system</a:t>
            </a:r>
            <a:endParaRPr lang="en-US" sz="1600" dirty="0">
              <a:solidFill>
                <a:srgbClr val="000000"/>
              </a:solidFill>
            </a:endParaRPr>
          </a:p>
          <a:p>
            <a:pPr lvl="1"/>
            <a:r>
              <a:rPr lang="en-US" sz="2000" dirty="0">
                <a:solidFill>
                  <a:schemeClr val="tx2"/>
                </a:solidFill>
              </a:rPr>
              <a:t>Evaluation of ERL collider/light source </a:t>
            </a:r>
            <a:r>
              <a:rPr lang="en-US" sz="2000" b="1" dirty="0">
                <a:solidFill>
                  <a:srgbClr val="A4C038"/>
                </a:solidFill>
              </a:rPr>
              <a:t>applications</a:t>
            </a:r>
            <a:r>
              <a:rPr lang="en-US" sz="2000" dirty="0"/>
              <a:t> </a:t>
            </a:r>
            <a:r>
              <a:rPr lang="en-US" sz="2000" dirty="0">
                <a:solidFill>
                  <a:schemeClr val="tx2"/>
                </a:solidFill>
              </a:rPr>
              <a:t>for iSAS technology</a:t>
            </a:r>
          </a:p>
        </p:txBody>
      </p:sp>
      <p:sp>
        <p:nvSpPr>
          <p:cNvPr id="2" name="TextBox 1">
            <a:extLst>
              <a:ext uri="{FF2B5EF4-FFF2-40B4-BE49-F238E27FC236}">
                <a16:creationId xmlns:a16="http://schemas.microsoft.com/office/drawing/2014/main" id="{878BB972-4165-430A-AC9F-8BE6679E4439}"/>
              </a:ext>
            </a:extLst>
          </p:cNvPr>
          <p:cNvSpPr txBox="1"/>
          <p:nvPr/>
        </p:nvSpPr>
        <p:spPr>
          <a:xfrm>
            <a:off x="3418115" y="315684"/>
            <a:ext cx="726160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Design new CM: </a:t>
            </a:r>
            <a:r>
              <a:rPr lang="en-US" sz="2400" b="1" dirty="0">
                <a:solidFill>
                  <a:schemeClr val="bg2">
                    <a:lumMod val="50000"/>
                  </a:schemeClr>
                </a:solidFill>
              </a:rPr>
              <a:t>status/evolution of </a:t>
            </a:r>
            <a:r>
              <a:rPr lang="en-US" sz="2400" b="1" dirty="0">
                <a:solidFill>
                  <a:srgbClr val="00B050"/>
                </a:solidFill>
              </a:rPr>
              <a:t>Task 5.4 </a:t>
            </a:r>
          </a:p>
        </p:txBody>
      </p:sp>
      <p:sp>
        <p:nvSpPr>
          <p:cNvPr id="4" name="Slide Number Placeholder 3">
            <a:extLst>
              <a:ext uri="{FF2B5EF4-FFF2-40B4-BE49-F238E27FC236}">
                <a16:creationId xmlns:a16="http://schemas.microsoft.com/office/drawing/2014/main" id="{E8DBD87B-B957-B83C-CA41-A4DCEE81CAB0}"/>
              </a:ext>
            </a:extLst>
          </p:cNvPr>
          <p:cNvSpPr>
            <a:spLocks noGrp="1"/>
          </p:cNvSpPr>
          <p:nvPr>
            <p:ph type="sldNum" sz="quarter" idx="12"/>
          </p:nvPr>
        </p:nvSpPr>
        <p:spPr/>
        <p:txBody>
          <a:bodyPr/>
          <a:lstStyle/>
          <a:p>
            <a:fld id="{4068FCCF-9A80-B240-8D85-84F960565AFA}" type="slidenum">
              <a:rPr lang="en-BE" smtClean="0"/>
              <a:t>38</a:t>
            </a:fld>
            <a:endParaRPr lang="en-BE"/>
          </a:p>
        </p:txBody>
      </p:sp>
      <p:sp>
        <p:nvSpPr>
          <p:cNvPr id="9" name="Date Placeholder 7">
            <a:extLst>
              <a:ext uri="{FF2B5EF4-FFF2-40B4-BE49-F238E27FC236}">
                <a16:creationId xmlns:a16="http://schemas.microsoft.com/office/drawing/2014/main" id="{86855793-32D2-8B44-8AC4-8A0550759DE3}"/>
              </a:ext>
            </a:extLst>
          </p:cNvPr>
          <p:cNvSpPr>
            <a:spLocks noGrp="1"/>
          </p:cNvSpPr>
          <p:nvPr>
            <p:ph type="dt" sz="half" idx="10"/>
          </p:nvPr>
        </p:nvSpPr>
        <p:spPr>
          <a:xfrm>
            <a:off x="838200" y="6356350"/>
            <a:ext cx="2743200" cy="365125"/>
          </a:xfrm>
        </p:spPr>
        <p:txBody>
          <a:bodyPr/>
          <a:lstStyle/>
          <a:p>
            <a:fld id="{DFC52D35-850A-DE43-A41A-D89876A93C28}" type="datetime1">
              <a:rPr lang="sv-SE" smtClean="0"/>
              <a:t>2026-05-29</a:t>
            </a:fld>
            <a:endParaRPr lang="en-BE"/>
          </a:p>
        </p:txBody>
      </p:sp>
      <p:sp>
        <p:nvSpPr>
          <p:cNvPr id="10" name="Footer Placeholder 8">
            <a:extLst>
              <a:ext uri="{FF2B5EF4-FFF2-40B4-BE49-F238E27FC236}">
                <a16:creationId xmlns:a16="http://schemas.microsoft.com/office/drawing/2014/main" id="{BFE77B10-8E36-DA50-5D05-633FAB97D28D}"/>
              </a:ext>
            </a:extLst>
          </p:cNvPr>
          <p:cNvSpPr>
            <a:spLocks noGrp="1"/>
          </p:cNvSpPr>
          <p:nvPr>
            <p:ph type="ftr" sz="quarter" idx="11"/>
          </p:nvPr>
        </p:nvSpPr>
        <p:spPr>
          <a:xfrm>
            <a:off x="4038600" y="6356350"/>
            <a:ext cx="4114800" cy="365125"/>
          </a:xfrm>
        </p:spPr>
        <p:txBody>
          <a:bodyPr/>
          <a:lstStyle/>
          <a:p>
            <a:r>
              <a:rPr lang="en-US"/>
              <a:t>Nuno Elias - iSAS WP5 RP1 review - Jun/2026</a:t>
            </a:r>
            <a:endParaRPr lang="en-BE"/>
          </a:p>
        </p:txBody>
      </p:sp>
      <p:pic>
        <p:nvPicPr>
          <p:cNvPr id="11" name="Picture 10">
            <a:extLst>
              <a:ext uri="{FF2B5EF4-FFF2-40B4-BE49-F238E27FC236}">
                <a16:creationId xmlns:a16="http://schemas.microsoft.com/office/drawing/2014/main" id="{5D11C10E-6678-97E8-636E-A563528C3AAD}"/>
              </a:ext>
            </a:extLst>
          </p:cNvPr>
          <p:cNvPicPr>
            <a:picLocks noChangeAspect="1"/>
          </p:cNvPicPr>
          <p:nvPr/>
        </p:nvPicPr>
        <p:blipFill>
          <a:blip r:embed="rId3"/>
          <a:stretch>
            <a:fillRect/>
          </a:stretch>
        </p:blipFill>
        <p:spPr>
          <a:xfrm>
            <a:off x="10022660" y="33643"/>
            <a:ext cx="1013006" cy="438756"/>
          </a:xfrm>
          <a:prstGeom prst="rect">
            <a:avLst/>
          </a:prstGeom>
        </p:spPr>
      </p:pic>
      <p:pic>
        <p:nvPicPr>
          <p:cNvPr id="13" name="Picture 5" descr="Home - CHART (Swiss Accelerator Research and Technology) - CHART">
            <a:extLst>
              <a:ext uri="{FF2B5EF4-FFF2-40B4-BE49-F238E27FC236}">
                <a16:creationId xmlns:a16="http://schemas.microsoft.com/office/drawing/2014/main" id="{49F8B18B-521C-108C-227D-A8E24159E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873" y="33643"/>
            <a:ext cx="616101" cy="390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884769D-DE42-166A-006C-6EBC24347E09}"/>
              </a:ext>
            </a:extLst>
          </p:cNvPr>
          <p:cNvPicPr>
            <a:picLocks noChangeAspect="1"/>
          </p:cNvPicPr>
          <p:nvPr/>
        </p:nvPicPr>
        <p:blipFill rotWithShape="1">
          <a:blip r:embed="rId5"/>
          <a:srcRect l="541" r="498" b="9629"/>
          <a:stretch>
            <a:fillRect/>
          </a:stretch>
        </p:blipFill>
        <p:spPr>
          <a:xfrm>
            <a:off x="11674079" y="33870"/>
            <a:ext cx="428888" cy="391661"/>
          </a:xfrm>
          <a:prstGeom prst="rect">
            <a:avLst/>
          </a:prstGeom>
        </p:spPr>
      </p:pic>
      <p:sp>
        <p:nvSpPr>
          <p:cNvPr id="8" name="Rectangle 7">
            <a:extLst>
              <a:ext uri="{FF2B5EF4-FFF2-40B4-BE49-F238E27FC236}">
                <a16:creationId xmlns:a16="http://schemas.microsoft.com/office/drawing/2014/main" id="{52A49148-2AFD-6A3F-8D89-6509D5E85808}"/>
              </a:ext>
            </a:extLst>
          </p:cNvPr>
          <p:cNvSpPr/>
          <p:nvPr/>
        </p:nvSpPr>
        <p:spPr>
          <a:xfrm>
            <a:off x="3418115" y="777350"/>
            <a:ext cx="8243999" cy="4616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5.4: Beam Dynamics for ERL-based accelerators with energy-efficient cryomodules </a:t>
            </a:r>
            <a:br>
              <a:rPr lang="en-GB" sz="1400" b="1" i="1" dirty="0">
                <a:effectLst/>
                <a:latin typeface="Helvetica" pitchFamily="2" charset="0"/>
              </a:rPr>
            </a:br>
            <a:r>
              <a:rPr lang="en-GB" sz="1400" b="1" i="1" dirty="0">
                <a:effectLst/>
                <a:latin typeface="Helvetica" pitchFamily="2" charset="0"/>
              </a:rPr>
              <a:t>– </a:t>
            </a:r>
            <a:r>
              <a:rPr lang="en-GB" sz="1400" b="1" i="1" dirty="0">
                <a:effectLst/>
                <a:highlight>
                  <a:srgbClr val="A4C137"/>
                </a:highlight>
                <a:latin typeface="Helvetica" pitchFamily="2" charset="0"/>
              </a:rPr>
              <a:t>M1-M48</a:t>
            </a:r>
            <a:endParaRPr lang="en-GB" sz="1400" b="1" dirty="0">
              <a:effectLst/>
              <a:highlight>
                <a:srgbClr val="A4C137"/>
              </a:highlight>
              <a:latin typeface="Helvetica" pitchFamily="2" charset="0"/>
            </a:endParaRPr>
          </a:p>
        </p:txBody>
      </p:sp>
    </p:spTree>
    <p:extLst>
      <p:ext uri="{BB962C8B-B14F-4D97-AF65-F5344CB8AC3E}">
        <p14:creationId xmlns:p14="http://schemas.microsoft.com/office/powerpoint/2010/main" val="720572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72048-7861-7920-BB1F-5CB6149E6F2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151188C-9421-DD7A-AB1C-1A9B1F4AB99E}"/>
              </a:ext>
            </a:extLst>
          </p:cNvPr>
          <p:cNvSpPr txBox="1"/>
          <p:nvPr/>
        </p:nvSpPr>
        <p:spPr>
          <a:xfrm>
            <a:off x="3418115" y="315684"/>
            <a:ext cx="695267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Coordination: </a:t>
            </a:r>
            <a:r>
              <a:rPr lang="en-US" sz="2400" b="1" dirty="0">
                <a:solidFill>
                  <a:schemeClr val="bg2">
                    <a:lumMod val="50000"/>
                  </a:schemeClr>
                </a:solidFill>
              </a:rPr>
              <a:t>status/evolution of </a:t>
            </a:r>
            <a:r>
              <a:rPr lang="en-US" sz="2400" b="1" dirty="0">
                <a:solidFill>
                  <a:srgbClr val="00B050"/>
                </a:solidFill>
              </a:rPr>
              <a:t>Task 5.1 </a:t>
            </a:r>
          </a:p>
        </p:txBody>
      </p:sp>
      <p:pic>
        <p:nvPicPr>
          <p:cNvPr id="5" name="Picture 2" descr="Innovate for Sustainable Accelerating Systems: Kick-Off Meeting">
            <a:extLst>
              <a:ext uri="{FF2B5EF4-FFF2-40B4-BE49-F238E27FC236}">
                <a16:creationId xmlns:a16="http://schemas.microsoft.com/office/drawing/2014/main" id="{23227C2E-B243-8F05-65D4-5FBCCB3B3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7DCB724-65DB-B46E-F370-AA9DCB2C142C}"/>
              </a:ext>
            </a:extLst>
          </p:cNvPr>
          <p:cNvSpPr>
            <a:spLocks noGrp="1"/>
          </p:cNvSpPr>
          <p:nvPr>
            <p:ph idx="1"/>
          </p:nvPr>
        </p:nvSpPr>
        <p:spPr>
          <a:xfrm>
            <a:off x="362622" y="1806693"/>
            <a:ext cx="11344835" cy="4351338"/>
          </a:xfrm>
        </p:spPr>
        <p:txBody>
          <a:bodyPr>
            <a:normAutofit/>
          </a:bodyPr>
          <a:lstStyle/>
          <a:p>
            <a:r>
              <a:rPr lang="en-US" sz="2000" b="1" dirty="0">
                <a:solidFill>
                  <a:srgbClr val="002060"/>
                </a:solidFill>
                <a:latin typeface="+mj-lt"/>
              </a:rPr>
              <a:t>Impact Risk Analysis</a:t>
            </a:r>
          </a:p>
          <a:p>
            <a:pPr marL="0" indent="0">
              <a:buNone/>
            </a:pPr>
            <a:endParaRPr lang="en-US" sz="24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061A6682-B2DA-6C59-C258-A459F1B28566}"/>
              </a:ext>
            </a:extLst>
          </p:cNvPr>
          <p:cNvSpPr>
            <a:spLocks noGrp="1"/>
          </p:cNvSpPr>
          <p:nvPr>
            <p:ph type="sldNum" sz="quarter" idx="12"/>
          </p:nvPr>
        </p:nvSpPr>
        <p:spPr/>
        <p:txBody>
          <a:bodyPr/>
          <a:lstStyle/>
          <a:p>
            <a:fld id="{4068FCCF-9A80-B240-8D85-84F960565AFA}" type="slidenum">
              <a:rPr lang="en-BE" smtClean="0"/>
              <a:t>39</a:t>
            </a:fld>
            <a:endParaRPr lang="en-BE"/>
          </a:p>
        </p:txBody>
      </p:sp>
      <p:sp>
        <p:nvSpPr>
          <p:cNvPr id="8" name="Rectangle 7">
            <a:extLst>
              <a:ext uri="{FF2B5EF4-FFF2-40B4-BE49-F238E27FC236}">
                <a16:creationId xmlns:a16="http://schemas.microsoft.com/office/drawing/2014/main" id="{BC6EED90-81B1-F43F-173A-B939D3EF7125}"/>
              </a:ext>
            </a:extLst>
          </p:cNvPr>
          <p:cNvSpPr/>
          <p:nvPr/>
        </p:nvSpPr>
        <p:spPr>
          <a:xfrm>
            <a:off x="3418115" y="799574"/>
            <a:ext cx="7770585" cy="72728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b="1" i="1" dirty="0">
                <a:effectLst/>
                <a:latin typeface="Helvetica" pitchFamily="2" charset="0"/>
              </a:rPr>
              <a:t>Task </a:t>
            </a:r>
            <a:r>
              <a:rPr lang="en-GB" b="1" i="1" dirty="0">
                <a:latin typeface="Helvetica" pitchFamily="2" charset="0"/>
              </a:rPr>
              <a:t>5</a:t>
            </a:r>
            <a:r>
              <a:rPr lang="en-GB" b="1" i="1" dirty="0">
                <a:effectLst/>
                <a:latin typeface="Helvetica" pitchFamily="2" charset="0"/>
              </a:rPr>
              <a:t>.1: Coordination on cryomodule design activities– </a:t>
            </a:r>
            <a:r>
              <a:rPr lang="en-GB" b="1" i="1" dirty="0">
                <a:effectLst/>
                <a:highlight>
                  <a:srgbClr val="A4C137"/>
                </a:highlight>
                <a:latin typeface="Helvetica" pitchFamily="2" charset="0"/>
              </a:rPr>
              <a:t>M1-M48</a:t>
            </a:r>
            <a:endParaRPr lang="en-GB" b="1" dirty="0">
              <a:effectLst/>
              <a:highlight>
                <a:srgbClr val="A4C137"/>
              </a:highlight>
              <a:latin typeface="Helvetica" pitchFamily="2" charset="0"/>
            </a:endParaRPr>
          </a:p>
          <a:p>
            <a:r>
              <a:rPr lang="en-GB" i="1" dirty="0">
                <a:effectLst/>
                <a:latin typeface="Helvetica" pitchFamily="2" charset="0"/>
              </a:rPr>
              <a:t>• General coordination by ESS as described above.</a:t>
            </a:r>
          </a:p>
        </p:txBody>
      </p:sp>
      <p:sp>
        <p:nvSpPr>
          <p:cNvPr id="9" name="Date Placeholder 8">
            <a:extLst>
              <a:ext uri="{FF2B5EF4-FFF2-40B4-BE49-F238E27FC236}">
                <a16:creationId xmlns:a16="http://schemas.microsoft.com/office/drawing/2014/main" id="{DC77C5AB-EA2C-4322-1859-6A902480C1EA}"/>
              </a:ext>
            </a:extLst>
          </p:cNvPr>
          <p:cNvSpPr>
            <a:spLocks noGrp="1"/>
          </p:cNvSpPr>
          <p:nvPr>
            <p:ph type="dt" sz="half" idx="10"/>
          </p:nvPr>
        </p:nvSpPr>
        <p:spPr/>
        <p:txBody>
          <a:bodyPr/>
          <a:lstStyle/>
          <a:p>
            <a:fld id="{A86F5F50-168E-BE4C-AF99-17967608F4E3}" type="datetime1">
              <a:rPr lang="sv-SE" smtClean="0"/>
              <a:t>2026-05-29</a:t>
            </a:fld>
            <a:endParaRPr lang="en-BE"/>
          </a:p>
        </p:txBody>
      </p:sp>
      <p:sp>
        <p:nvSpPr>
          <p:cNvPr id="10" name="Footer Placeholder 9">
            <a:extLst>
              <a:ext uri="{FF2B5EF4-FFF2-40B4-BE49-F238E27FC236}">
                <a16:creationId xmlns:a16="http://schemas.microsoft.com/office/drawing/2014/main" id="{339803AF-F1CB-0570-A2FD-71E2A9246F25}"/>
              </a:ext>
            </a:extLst>
          </p:cNvPr>
          <p:cNvSpPr>
            <a:spLocks noGrp="1"/>
          </p:cNvSpPr>
          <p:nvPr>
            <p:ph type="ftr" sz="quarter" idx="11"/>
          </p:nvPr>
        </p:nvSpPr>
        <p:spPr/>
        <p:txBody>
          <a:bodyPr/>
          <a:lstStyle/>
          <a:p>
            <a:r>
              <a:rPr lang="en-BE"/>
              <a:t>Nuno Elias - iSAS WP5 RP1 review - Jun/2026</a:t>
            </a:r>
          </a:p>
        </p:txBody>
      </p:sp>
      <p:graphicFrame>
        <p:nvGraphicFramePr>
          <p:cNvPr id="2" name="Table 1">
            <a:extLst>
              <a:ext uri="{FF2B5EF4-FFF2-40B4-BE49-F238E27FC236}">
                <a16:creationId xmlns:a16="http://schemas.microsoft.com/office/drawing/2014/main" id="{E999AC3B-8022-8C32-D90F-07409F0DA264}"/>
              </a:ext>
            </a:extLst>
          </p:cNvPr>
          <p:cNvGraphicFramePr>
            <a:graphicFrameLocks noGrp="1"/>
          </p:cNvGraphicFramePr>
          <p:nvPr>
            <p:extLst>
              <p:ext uri="{D42A27DB-BD31-4B8C-83A1-F6EECF244321}">
                <p14:modId xmlns:p14="http://schemas.microsoft.com/office/powerpoint/2010/main" val="3654549780"/>
              </p:ext>
            </p:extLst>
          </p:nvPr>
        </p:nvGraphicFramePr>
        <p:xfrm>
          <a:off x="700912" y="2284815"/>
          <a:ext cx="10790176" cy="3879643"/>
        </p:xfrm>
        <a:graphic>
          <a:graphicData uri="http://schemas.openxmlformats.org/drawingml/2006/table">
            <a:tbl>
              <a:tblPr firstRow="1" firstCol="1" bandRow="1">
                <a:tableStyleId>{5C22544A-7EE6-4342-B048-85BDC9FD1C3A}</a:tableStyleId>
              </a:tblPr>
              <a:tblGrid>
                <a:gridCol w="643832">
                  <a:extLst>
                    <a:ext uri="{9D8B030D-6E8A-4147-A177-3AD203B41FA5}">
                      <a16:colId xmlns:a16="http://schemas.microsoft.com/office/drawing/2014/main" val="2484670930"/>
                    </a:ext>
                  </a:extLst>
                </a:gridCol>
                <a:gridCol w="3797702">
                  <a:extLst>
                    <a:ext uri="{9D8B030D-6E8A-4147-A177-3AD203B41FA5}">
                      <a16:colId xmlns:a16="http://schemas.microsoft.com/office/drawing/2014/main" val="270599914"/>
                    </a:ext>
                  </a:extLst>
                </a:gridCol>
                <a:gridCol w="695817">
                  <a:extLst>
                    <a:ext uri="{9D8B030D-6E8A-4147-A177-3AD203B41FA5}">
                      <a16:colId xmlns:a16="http://schemas.microsoft.com/office/drawing/2014/main" val="3750683737"/>
                    </a:ext>
                  </a:extLst>
                </a:gridCol>
                <a:gridCol w="463879">
                  <a:extLst>
                    <a:ext uri="{9D8B030D-6E8A-4147-A177-3AD203B41FA5}">
                      <a16:colId xmlns:a16="http://schemas.microsoft.com/office/drawing/2014/main" val="125003807"/>
                    </a:ext>
                  </a:extLst>
                </a:gridCol>
                <a:gridCol w="912295">
                  <a:extLst>
                    <a:ext uri="{9D8B030D-6E8A-4147-A177-3AD203B41FA5}">
                      <a16:colId xmlns:a16="http://schemas.microsoft.com/office/drawing/2014/main" val="2280129155"/>
                    </a:ext>
                  </a:extLst>
                </a:gridCol>
                <a:gridCol w="4276651">
                  <a:extLst>
                    <a:ext uri="{9D8B030D-6E8A-4147-A177-3AD203B41FA5}">
                      <a16:colId xmlns:a16="http://schemas.microsoft.com/office/drawing/2014/main" val="2086319971"/>
                    </a:ext>
                  </a:extLst>
                </a:gridCol>
              </a:tblGrid>
              <a:tr h="87946">
                <a:tc gridSpan="6">
                  <a:txBody>
                    <a:bodyPr/>
                    <a:lstStyle/>
                    <a:p>
                      <a:pPr algn="just">
                        <a:lnSpc>
                          <a:spcPct val="115000"/>
                        </a:lnSpc>
                        <a:spcAft>
                          <a:spcPts val="800"/>
                        </a:spcAft>
                        <a:buNone/>
                      </a:pPr>
                      <a:r>
                        <a:rPr lang="en-GB" sz="1800" kern="100" dirty="0">
                          <a:effectLst/>
                        </a:rPr>
                        <a:t>Critical risks &amp; risk management strategy</a:t>
                      </a:r>
                      <a:endParaRPr lang="en-SE"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83299196"/>
                  </a:ext>
                </a:extLst>
              </a:tr>
              <a:tr h="591318">
                <a:tc>
                  <a:txBody>
                    <a:bodyPr/>
                    <a:lstStyle/>
                    <a:p>
                      <a:pPr algn="just">
                        <a:lnSpc>
                          <a:spcPct val="115000"/>
                        </a:lnSpc>
                        <a:spcAft>
                          <a:spcPts val="800"/>
                        </a:spcAft>
                        <a:buNone/>
                      </a:pPr>
                      <a:r>
                        <a:rPr lang="en-GB" sz="1600" kern="100">
                          <a:effectLst/>
                        </a:rPr>
                        <a:t>Risk No</a:t>
                      </a:r>
                      <a:endParaRPr lang="en-SE" sz="16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600" kern="100" dirty="0">
                          <a:effectLst/>
                        </a:rPr>
                        <a:t>Description </a:t>
                      </a:r>
                      <a:endParaRPr lang="en-S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600" kern="100" dirty="0">
                          <a:effectLst/>
                        </a:rPr>
                        <a:t>Prob</a:t>
                      </a:r>
                      <a:endParaRPr lang="en-S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600" kern="100" dirty="0">
                          <a:effectLst/>
                        </a:rPr>
                        <a:t>Sev</a:t>
                      </a:r>
                      <a:endParaRPr lang="en-S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600" kern="100" dirty="0">
                          <a:effectLst/>
                        </a:rPr>
                        <a:t>Critic. (</a:t>
                      </a:r>
                      <a:r>
                        <a:rPr lang="en-GB" sz="1600" kern="100" dirty="0" err="1">
                          <a:effectLst/>
                        </a:rPr>
                        <a:t>PxS</a:t>
                      </a:r>
                      <a:r>
                        <a:rPr lang="en-GB" sz="1600" kern="100" dirty="0">
                          <a:effectLst/>
                        </a:rPr>
                        <a:t>)</a:t>
                      </a:r>
                      <a:endParaRPr lang="en-S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600" kern="100" dirty="0">
                          <a:effectLst/>
                        </a:rPr>
                        <a:t>Mitigation measures </a:t>
                      </a:r>
                      <a:endParaRPr lang="en-SE" sz="1600" kern="100" dirty="0">
                        <a:effectLst/>
                      </a:endParaRPr>
                    </a:p>
                    <a:p>
                      <a:pPr algn="just">
                        <a:lnSpc>
                          <a:spcPct val="115000"/>
                        </a:lnSpc>
                        <a:spcAft>
                          <a:spcPts val="800"/>
                        </a:spcAft>
                        <a:buNone/>
                      </a:pPr>
                      <a:r>
                        <a:rPr lang="en-GB" sz="1600" kern="100" dirty="0">
                          <a:effectLst/>
                        </a:rPr>
                        <a:t> </a:t>
                      </a:r>
                      <a:endParaRPr lang="en-SE"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301014823"/>
                  </a:ext>
                </a:extLst>
              </a:tr>
              <a:tr h="220780">
                <a:tc>
                  <a:txBody>
                    <a:bodyPr/>
                    <a:lstStyle/>
                    <a:p>
                      <a:pPr algn="just">
                        <a:lnSpc>
                          <a:spcPct val="115000"/>
                        </a:lnSpc>
                        <a:spcAft>
                          <a:spcPts val="800"/>
                        </a:spcAft>
                        <a:buNone/>
                      </a:pPr>
                      <a:r>
                        <a:rPr lang="en-GB" sz="1400" kern="100">
                          <a:effectLst/>
                        </a:rPr>
                        <a:t>5.1</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0" dirty="0">
                          <a:effectLst/>
                        </a:rPr>
                        <a:t>Beneficiary leaves the project</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0">
                          <a:effectLst/>
                        </a:rPr>
                        <a:t>Pro-actively: document, collaborate, strong coordination; Post-facto: redistribute tasks</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505661658"/>
                  </a:ext>
                </a:extLst>
              </a:tr>
              <a:tr h="414254">
                <a:tc>
                  <a:txBody>
                    <a:bodyPr/>
                    <a:lstStyle/>
                    <a:p>
                      <a:pPr algn="just">
                        <a:lnSpc>
                          <a:spcPct val="115000"/>
                        </a:lnSpc>
                        <a:spcAft>
                          <a:spcPts val="800"/>
                        </a:spcAft>
                        <a:buNone/>
                      </a:pPr>
                      <a:r>
                        <a:rPr lang="en-GB" sz="1400" kern="100">
                          <a:effectLst/>
                        </a:rPr>
                        <a:t>5.2</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0" dirty="0">
                          <a:effectLst/>
                        </a:rPr>
                        <a:t>Lack of candidates for temporary positions</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nSpc>
                          <a:spcPct val="115000"/>
                        </a:lnSpc>
                        <a:spcAft>
                          <a:spcPts val="800"/>
                        </a:spcAft>
                        <a:buNone/>
                      </a:pPr>
                      <a:r>
                        <a:rPr lang="en-GB" sz="1100" kern="0" dirty="0">
                          <a:effectLst/>
                        </a:rPr>
                        <a:t>Maximize job advertisements as early as possible and as wide as possible (professional</a:t>
                      </a:r>
                      <a:r>
                        <a:rPr lang="en-SE" sz="1100" kern="100" dirty="0">
                          <a:effectLst/>
                        </a:rPr>
                        <a:t> </a:t>
                      </a:r>
                      <a:r>
                        <a:rPr lang="en-GB" sz="1100" kern="0" dirty="0">
                          <a:effectLst/>
                        </a:rPr>
                        <a:t>networks), leverage on the </a:t>
                      </a:r>
                      <a:r>
                        <a:rPr lang="en-GB" sz="1100" kern="0" dirty="0" err="1">
                          <a:effectLst/>
                        </a:rPr>
                        <a:t>iSAS</a:t>
                      </a:r>
                      <a:r>
                        <a:rPr lang="en-GB" sz="1100" kern="0" dirty="0">
                          <a:effectLst/>
                        </a:rPr>
                        <a:t> consortium</a:t>
                      </a:r>
                      <a:endParaRPr lang="en-S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3722453617"/>
                  </a:ext>
                </a:extLst>
              </a:tr>
              <a:tr h="87946">
                <a:tc>
                  <a:txBody>
                    <a:bodyPr/>
                    <a:lstStyle/>
                    <a:p>
                      <a:pPr algn="just">
                        <a:lnSpc>
                          <a:spcPct val="115000"/>
                        </a:lnSpc>
                        <a:spcAft>
                          <a:spcPts val="800"/>
                        </a:spcAft>
                        <a:buNone/>
                      </a:pPr>
                      <a:r>
                        <a:rPr lang="en-GB" sz="1400" kern="100">
                          <a:effectLst/>
                        </a:rPr>
                        <a:t>5.3</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0" dirty="0">
                          <a:effectLst/>
                        </a:rPr>
                        <a:t>Absence of WP leader</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0">
                          <a:effectLst/>
                        </a:rPr>
                        <a:t>Assign a deputy WP leader</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3058917527"/>
                  </a:ext>
                </a:extLst>
              </a:tr>
              <a:tr h="180463">
                <a:tc>
                  <a:txBody>
                    <a:bodyPr/>
                    <a:lstStyle/>
                    <a:p>
                      <a:pPr algn="just">
                        <a:lnSpc>
                          <a:spcPct val="115000"/>
                        </a:lnSpc>
                        <a:spcAft>
                          <a:spcPts val="800"/>
                        </a:spcAft>
                        <a:buNone/>
                      </a:pPr>
                      <a:r>
                        <a:rPr lang="en-GB" sz="1400" kern="100">
                          <a:effectLst/>
                        </a:rPr>
                        <a:t>5.4</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100" dirty="0">
                          <a:effectLst/>
                        </a:rPr>
                        <a:t>CERN junior engineer leaves</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3</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3</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100">
                          <a:effectLst/>
                        </a:rPr>
                        <a:t>Tasks sharing in progress with ESS junior engineer. </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2552166346"/>
                  </a:ext>
                </a:extLst>
              </a:tr>
              <a:tr h="365496">
                <a:tc>
                  <a:txBody>
                    <a:bodyPr/>
                    <a:lstStyle/>
                    <a:p>
                      <a:pPr algn="just">
                        <a:lnSpc>
                          <a:spcPct val="115000"/>
                        </a:lnSpc>
                        <a:spcAft>
                          <a:spcPts val="800"/>
                        </a:spcAft>
                        <a:buNone/>
                      </a:pPr>
                      <a:r>
                        <a:rPr lang="en-GB" sz="1400" kern="100">
                          <a:effectLst/>
                        </a:rPr>
                        <a:t>5.5</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100" dirty="0">
                          <a:effectLst/>
                        </a:rPr>
                        <a:t>ESS Junior Engineer only covers half of the project might enter project too late or leave project too early </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100">
                          <a:effectLst/>
                        </a:rPr>
                        <a:t>The assignment of Junior Engineer position at ESS is valid for 2 years shared with WP6. Optimise the hiring process start to match project</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1983102395"/>
                  </a:ext>
                </a:extLst>
              </a:tr>
              <a:tr h="87946">
                <a:tc>
                  <a:txBody>
                    <a:bodyPr/>
                    <a:lstStyle/>
                    <a:p>
                      <a:pPr algn="just">
                        <a:lnSpc>
                          <a:spcPct val="115000"/>
                        </a:lnSpc>
                        <a:spcAft>
                          <a:spcPts val="800"/>
                        </a:spcAft>
                        <a:buNone/>
                      </a:pPr>
                      <a:r>
                        <a:rPr lang="en-GB" sz="1400" kern="100">
                          <a:effectLst/>
                        </a:rPr>
                        <a:t>5.6</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100" dirty="0">
                          <a:effectLst/>
                        </a:rPr>
                        <a:t>EPFL </a:t>
                      </a:r>
                      <a:r>
                        <a:rPr lang="en-GB" sz="1200" kern="100" dirty="0" err="1">
                          <a:effectLst/>
                        </a:rPr>
                        <a:t>Ph.D</a:t>
                      </a:r>
                      <a:r>
                        <a:rPr lang="en-GB" sz="1200" kern="100" dirty="0">
                          <a:effectLst/>
                        </a:rPr>
                        <a:t> candidate leaves </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3</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3</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100">
                          <a:effectLst/>
                        </a:rPr>
                        <a:t>Maintain Candidate stimulated</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405138345"/>
                  </a:ext>
                </a:extLst>
              </a:tr>
              <a:tr h="272979">
                <a:tc>
                  <a:txBody>
                    <a:bodyPr/>
                    <a:lstStyle/>
                    <a:p>
                      <a:pPr algn="just">
                        <a:lnSpc>
                          <a:spcPct val="115000"/>
                        </a:lnSpc>
                        <a:spcAft>
                          <a:spcPts val="800"/>
                        </a:spcAft>
                        <a:buNone/>
                      </a:pPr>
                      <a:r>
                        <a:rPr lang="en-GB" sz="1400" kern="100">
                          <a:effectLst/>
                        </a:rPr>
                        <a:t>5.7</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100" dirty="0">
                          <a:effectLst/>
                        </a:rPr>
                        <a:t>Benchmarking facilities low availability from external partners</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1</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100">
                          <a:effectLst/>
                        </a:rPr>
                        <a:t>Gather as much data from bibliographic references, create a spirit of collaboration with benchmarking facilities, share the results</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285212575"/>
                  </a:ext>
                </a:extLst>
              </a:tr>
              <a:tr h="458013">
                <a:tc>
                  <a:txBody>
                    <a:bodyPr/>
                    <a:lstStyle/>
                    <a:p>
                      <a:pPr algn="just">
                        <a:lnSpc>
                          <a:spcPct val="115000"/>
                        </a:lnSpc>
                        <a:spcAft>
                          <a:spcPts val="800"/>
                        </a:spcAft>
                        <a:buNone/>
                      </a:pPr>
                      <a:r>
                        <a:rPr lang="en-GB" sz="1400" kern="100">
                          <a:effectLst/>
                        </a:rPr>
                        <a:t>5.8</a:t>
                      </a:r>
                      <a:endParaRPr lang="en-SE" sz="14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200" kern="100" dirty="0">
                          <a:effectLst/>
                        </a:rPr>
                        <a:t>Task 5.3, parametric design of sustainable cryomodule resulting to be over-optimistic and complex to parameterise (multiple choices). </a:t>
                      </a:r>
                      <a:endParaRPr lang="en-SE"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a:effectLst/>
                        </a:rPr>
                        <a:t>2</a:t>
                      </a:r>
                      <a:endParaRPr lang="en-SE" sz="1100" kern="10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dirty="0">
                          <a:effectLst/>
                        </a:rPr>
                        <a:t>2</a:t>
                      </a:r>
                      <a:endParaRPr lang="en-S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ctr">
                        <a:lnSpc>
                          <a:spcPct val="115000"/>
                        </a:lnSpc>
                        <a:spcAft>
                          <a:spcPts val="800"/>
                        </a:spcAft>
                        <a:buNone/>
                      </a:pPr>
                      <a:r>
                        <a:rPr lang="en-GB" sz="1100" kern="100" dirty="0">
                          <a:effectLst/>
                        </a:rPr>
                        <a:t>4</a:t>
                      </a:r>
                      <a:endParaRPr lang="en-S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tc>
                  <a:txBody>
                    <a:bodyPr/>
                    <a:lstStyle/>
                    <a:p>
                      <a:pPr algn="just">
                        <a:lnSpc>
                          <a:spcPct val="115000"/>
                        </a:lnSpc>
                        <a:spcAft>
                          <a:spcPts val="800"/>
                        </a:spcAft>
                        <a:buNone/>
                      </a:pPr>
                      <a:r>
                        <a:rPr lang="en-GB" sz="1100" kern="100" dirty="0">
                          <a:effectLst/>
                        </a:rPr>
                        <a:t>Re-define goals towards list of best practises, and decision-making guidelines supporting design choices.  </a:t>
                      </a:r>
                      <a:endParaRPr lang="en-SE"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2911" marR="32911" marT="0" marB="0"/>
                </a:tc>
                <a:extLst>
                  <a:ext uri="{0D108BD9-81ED-4DB2-BD59-A6C34878D82A}">
                    <a16:rowId xmlns:a16="http://schemas.microsoft.com/office/drawing/2014/main" val="656976321"/>
                  </a:ext>
                </a:extLst>
              </a:tr>
            </a:tbl>
          </a:graphicData>
        </a:graphic>
      </p:graphicFrame>
    </p:spTree>
    <p:extLst>
      <p:ext uri="{BB962C8B-B14F-4D97-AF65-F5344CB8AC3E}">
        <p14:creationId xmlns:p14="http://schemas.microsoft.com/office/powerpoint/2010/main" val="2372365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E2F94-F976-1F93-82CE-E94758D15E66}"/>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18E561C-F8B1-F0AB-1B88-922FB271517B}"/>
              </a:ext>
            </a:extLst>
          </p:cNvPr>
          <p:cNvSpPr>
            <a:spLocks noGrp="1"/>
          </p:cNvSpPr>
          <p:nvPr>
            <p:ph type="sldNum" sz="quarter" idx="12"/>
          </p:nvPr>
        </p:nvSpPr>
        <p:spPr/>
        <p:txBody>
          <a:bodyPr/>
          <a:lstStyle/>
          <a:p>
            <a:fld id="{4068FCCF-9A80-B240-8D85-84F960565AFA}" type="slidenum">
              <a:rPr lang="en-BE" smtClean="0"/>
              <a:t>4</a:t>
            </a:fld>
            <a:endParaRPr lang="en-BE"/>
          </a:p>
        </p:txBody>
      </p:sp>
      <p:pic>
        <p:nvPicPr>
          <p:cNvPr id="9" name="Picture 2" descr="Innovate for Sustainable Accelerating Systems: Kick-Off Meeting">
            <a:extLst>
              <a:ext uri="{FF2B5EF4-FFF2-40B4-BE49-F238E27FC236}">
                <a16:creationId xmlns:a16="http://schemas.microsoft.com/office/drawing/2014/main" id="{1004185B-C59F-BDE8-DA1E-2D93BC84D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AC3643C-FACA-B173-4391-9D0527F51DFD}"/>
              </a:ext>
            </a:extLst>
          </p:cNvPr>
          <p:cNvSpPr txBox="1"/>
          <p:nvPr/>
        </p:nvSpPr>
        <p:spPr>
          <a:xfrm>
            <a:off x="3910655" y="298796"/>
            <a:ext cx="7967580" cy="738664"/>
          </a:xfrm>
          <a:prstGeom prst="rect">
            <a:avLst/>
          </a:prstGeom>
          <a:noFill/>
        </p:spPr>
        <p:txBody>
          <a:bodyPr wrap="square" rtlCol="0">
            <a:spAutoFit/>
          </a:bodyPr>
          <a:lstStyle/>
          <a:p>
            <a:r>
              <a:rPr lang="en-US" sz="2400" b="1" dirty="0">
                <a:solidFill>
                  <a:srgbClr val="00B050"/>
                </a:solidFill>
              </a:rPr>
              <a:t>WP5: Integration into a new LINAC Cryomodule </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ESS | CNRS | CERN | EPFL</a:t>
            </a:r>
          </a:p>
        </p:txBody>
      </p:sp>
      <p:sp>
        <p:nvSpPr>
          <p:cNvPr id="3" name="Date Placeholder 2">
            <a:extLst>
              <a:ext uri="{FF2B5EF4-FFF2-40B4-BE49-F238E27FC236}">
                <a16:creationId xmlns:a16="http://schemas.microsoft.com/office/drawing/2014/main" id="{AD275372-424E-5A95-B60E-46392D2A63EB}"/>
              </a:ext>
            </a:extLst>
          </p:cNvPr>
          <p:cNvSpPr>
            <a:spLocks noGrp="1"/>
          </p:cNvSpPr>
          <p:nvPr>
            <p:ph type="dt" sz="half" idx="10"/>
          </p:nvPr>
        </p:nvSpPr>
        <p:spPr/>
        <p:txBody>
          <a:bodyPr/>
          <a:lstStyle/>
          <a:p>
            <a:fld id="{55A068E4-4E79-9D49-B47A-728361C3B024}" type="datetime1">
              <a:rPr lang="sv-SE" smtClean="0"/>
              <a:t>2026-05-29</a:t>
            </a:fld>
            <a:endParaRPr lang="en-BE"/>
          </a:p>
        </p:txBody>
      </p:sp>
      <p:sp>
        <p:nvSpPr>
          <p:cNvPr id="4" name="Footer Placeholder 3">
            <a:extLst>
              <a:ext uri="{FF2B5EF4-FFF2-40B4-BE49-F238E27FC236}">
                <a16:creationId xmlns:a16="http://schemas.microsoft.com/office/drawing/2014/main" id="{7D0242BE-21CA-47AA-1462-615D10E7EC8D}"/>
              </a:ext>
            </a:extLst>
          </p:cNvPr>
          <p:cNvSpPr>
            <a:spLocks noGrp="1"/>
          </p:cNvSpPr>
          <p:nvPr>
            <p:ph type="ftr" sz="quarter" idx="11"/>
          </p:nvPr>
        </p:nvSpPr>
        <p:spPr/>
        <p:txBody>
          <a:bodyPr/>
          <a:lstStyle/>
          <a:p>
            <a:r>
              <a:rPr lang="en-BE"/>
              <a:t>Nuno Elias - iSAS WP5 RP1 review - Jun/2026</a:t>
            </a:r>
          </a:p>
        </p:txBody>
      </p:sp>
      <p:sp>
        <p:nvSpPr>
          <p:cNvPr id="2" name="TextBox 1">
            <a:extLst>
              <a:ext uri="{FF2B5EF4-FFF2-40B4-BE49-F238E27FC236}">
                <a16:creationId xmlns:a16="http://schemas.microsoft.com/office/drawing/2014/main" id="{FA31C4A0-BA2C-D914-E8F4-CC7940AF01E8}"/>
              </a:ext>
            </a:extLst>
          </p:cNvPr>
          <p:cNvSpPr txBox="1"/>
          <p:nvPr/>
        </p:nvSpPr>
        <p:spPr>
          <a:xfrm>
            <a:off x="283082" y="3230117"/>
            <a:ext cx="2356202" cy="523220"/>
          </a:xfrm>
          <a:prstGeom prst="rect">
            <a:avLst/>
          </a:prstGeom>
          <a:noFill/>
        </p:spPr>
        <p:txBody>
          <a:bodyPr wrap="square" rtlCol="0">
            <a:spAutoFit/>
          </a:bodyPr>
          <a:lstStyle/>
          <a:p>
            <a:r>
              <a:rPr lang="en-US" sz="2800" b="1" dirty="0">
                <a:solidFill>
                  <a:schemeClr val="accent1"/>
                </a:solidFill>
              </a:rPr>
              <a:t>Work Plan</a:t>
            </a:r>
          </a:p>
        </p:txBody>
      </p:sp>
      <p:pic>
        <p:nvPicPr>
          <p:cNvPr id="5" name="Picture 4">
            <a:extLst>
              <a:ext uri="{FF2B5EF4-FFF2-40B4-BE49-F238E27FC236}">
                <a16:creationId xmlns:a16="http://schemas.microsoft.com/office/drawing/2014/main" id="{F06AC62C-DA80-9F70-9728-7E9EBA49CC95}"/>
              </a:ext>
            </a:extLst>
          </p:cNvPr>
          <p:cNvPicPr>
            <a:picLocks noChangeAspect="1"/>
          </p:cNvPicPr>
          <p:nvPr/>
        </p:nvPicPr>
        <p:blipFill>
          <a:blip r:embed="rId3"/>
          <a:stretch>
            <a:fillRect/>
          </a:stretch>
        </p:blipFill>
        <p:spPr>
          <a:xfrm>
            <a:off x="4008245" y="1193150"/>
            <a:ext cx="7772400" cy="5101301"/>
          </a:xfrm>
          <a:prstGeom prst="rect">
            <a:avLst/>
          </a:prstGeom>
        </p:spPr>
      </p:pic>
      <p:sp>
        <p:nvSpPr>
          <p:cNvPr id="6" name="Down Arrow 5">
            <a:extLst>
              <a:ext uri="{FF2B5EF4-FFF2-40B4-BE49-F238E27FC236}">
                <a16:creationId xmlns:a16="http://schemas.microsoft.com/office/drawing/2014/main" id="{6CD3496D-19AB-1847-594D-635D4B06B5AC}"/>
              </a:ext>
            </a:extLst>
          </p:cNvPr>
          <p:cNvSpPr/>
          <p:nvPr/>
        </p:nvSpPr>
        <p:spPr>
          <a:xfrm rot="16200000">
            <a:off x="3435226" y="2132766"/>
            <a:ext cx="203583" cy="942456"/>
          </a:xfrm>
          <a:prstGeom prst="downArrow">
            <a:avLst>
              <a:gd name="adj1" fmla="val 100000"/>
              <a:gd name="adj2" fmla="val 34986"/>
            </a:avLst>
          </a:prstGeom>
          <a:solidFill>
            <a:srgbClr val="00B050"/>
          </a:soli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900" dirty="0"/>
              <a:t>COMPLETED</a:t>
            </a:r>
            <a:endParaRPr lang="en-GB" dirty="0"/>
          </a:p>
        </p:txBody>
      </p:sp>
      <p:sp>
        <p:nvSpPr>
          <p:cNvPr id="8" name="Down Arrow 7">
            <a:extLst>
              <a:ext uri="{FF2B5EF4-FFF2-40B4-BE49-F238E27FC236}">
                <a16:creationId xmlns:a16="http://schemas.microsoft.com/office/drawing/2014/main" id="{F5BDDAAF-9099-88F8-00AC-9AD129AA26F0}"/>
              </a:ext>
            </a:extLst>
          </p:cNvPr>
          <p:cNvSpPr/>
          <p:nvPr/>
        </p:nvSpPr>
        <p:spPr>
          <a:xfrm rot="16200000">
            <a:off x="3435226" y="1587107"/>
            <a:ext cx="203583" cy="942456"/>
          </a:xfrm>
          <a:prstGeom prst="downArrow">
            <a:avLst>
              <a:gd name="adj1" fmla="val 100000"/>
              <a:gd name="adj2" fmla="val 34986"/>
            </a:avLst>
          </a:prstGeom>
          <a:solidFill>
            <a:srgbClr val="00B050"/>
          </a:soli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900" dirty="0"/>
              <a:t>COMPLETED</a:t>
            </a:r>
            <a:endParaRPr lang="en-GB" dirty="0"/>
          </a:p>
        </p:txBody>
      </p:sp>
      <p:sp>
        <p:nvSpPr>
          <p:cNvPr id="12" name="Down Arrow 11">
            <a:extLst>
              <a:ext uri="{FF2B5EF4-FFF2-40B4-BE49-F238E27FC236}">
                <a16:creationId xmlns:a16="http://schemas.microsoft.com/office/drawing/2014/main" id="{EB4AEFE5-1113-44AF-60DB-BFCFA223C752}"/>
              </a:ext>
            </a:extLst>
          </p:cNvPr>
          <p:cNvSpPr/>
          <p:nvPr/>
        </p:nvSpPr>
        <p:spPr>
          <a:xfrm rot="16200000">
            <a:off x="3435226" y="2552723"/>
            <a:ext cx="203583" cy="942456"/>
          </a:xfrm>
          <a:prstGeom prst="downArrow">
            <a:avLst>
              <a:gd name="adj1" fmla="val 100000"/>
              <a:gd name="adj2" fmla="val 34986"/>
            </a:avLst>
          </a:prstGeom>
          <a:solidFill>
            <a:srgbClr val="00B050"/>
          </a:soli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900" dirty="0"/>
              <a:t>COMPLETED</a:t>
            </a:r>
            <a:endParaRPr lang="en-GB" dirty="0"/>
          </a:p>
        </p:txBody>
      </p:sp>
      <p:sp>
        <p:nvSpPr>
          <p:cNvPr id="13" name="Down Arrow 12">
            <a:extLst>
              <a:ext uri="{FF2B5EF4-FFF2-40B4-BE49-F238E27FC236}">
                <a16:creationId xmlns:a16="http://schemas.microsoft.com/office/drawing/2014/main" id="{EF982C6B-98FE-9CC1-CD6A-F5619ED751B8}"/>
              </a:ext>
            </a:extLst>
          </p:cNvPr>
          <p:cNvSpPr/>
          <p:nvPr/>
        </p:nvSpPr>
        <p:spPr>
          <a:xfrm rot="16200000">
            <a:off x="3435225" y="1815385"/>
            <a:ext cx="203583" cy="942456"/>
          </a:xfrm>
          <a:prstGeom prst="downArrow">
            <a:avLst>
              <a:gd name="adj1" fmla="val 100000"/>
              <a:gd name="adj2" fmla="val 34986"/>
            </a:avLst>
          </a:prstGeom>
          <a:gradFill>
            <a:gsLst>
              <a:gs pos="0">
                <a:srgbClr val="00B050"/>
              </a:gs>
              <a:gs pos="49000">
                <a:srgbClr val="00B050"/>
              </a:gs>
              <a:gs pos="60000">
                <a:schemeClr val="accent1">
                  <a:lumMod val="45000"/>
                  <a:lumOff val="55000"/>
                </a:schemeClr>
              </a:gs>
              <a:gs pos="100000">
                <a:schemeClr val="accent1">
                  <a:lumMod val="30000"/>
                  <a:lumOff val="70000"/>
                </a:schemeClr>
              </a:gs>
            </a:gsLst>
            <a:lin ang="5400000" scaled="1"/>
          </a:gra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900" dirty="0"/>
              <a:t>In-Progress</a:t>
            </a:r>
            <a:endParaRPr lang="en-GB" dirty="0"/>
          </a:p>
        </p:txBody>
      </p:sp>
      <p:sp>
        <p:nvSpPr>
          <p:cNvPr id="14" name="Down Arrow 13">
            <a:extLst>
              <a:ext uri="{FF2B5EF4-FFF2-40B4-BE49-F238E27FC236}">
                <a16:creationId xmlns:a16="http://schemas.microsoft.com/office/drawing/2014/main" id="{3FA2D351-03B0-AD22-293E-F250AA46342A}"/>
              </a:ext>
            </a:extLst>
          </p:cNvPr>
          <p:cNvSpPr/>
          <p:nvPr/>
        </p:nvSpPr>
        <p:spPr>
          <a:xfrm rot="16200000">
            <a:off x="3455515" y="3503484"/>
            <a:ext cx="163001" cy="942456"/>
          </a:xfrm>
          <a:prstGeom prst="downArrow">
            <a:avLst>
              <a:gd name="adj1" fmla="val 100000"/>
              <a:gd name="adj2" fmla="val 34986"/>
            </a:avLst>
          </a:prstGeom>
          <a:gradFill>
            <a:gsLst>
              <a:gs pos="0">
                <a:srgbClr val="00B050"/>
              </a:gs>
              <a:gs pos="20000">
                <a:srgbClr val="00B050"/>
              </a:gs>
              <a:gs pos="33000">
                <a:schemeClr val="accent1">
                  <a:lumMod val="45000"/>
                  <a:lumOff val="55000"/>
                </a:schemeClr>
              </a:gs>
              <a:gs pos="100000">
                <a:schemeClr val="accent1">
                  <a:lumMod val="30000"/>
                  <a:lumOff val="70000"/>
                </a:schemeClr>
              </a:gs>
            </a:gsLst>
            <a:lin ang="5400000" scaled="1"/>
          </a:gra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800" dirty="0"/>
              <a:t>Recently Started</a:t>
            </a:r>
            <a:endParaRPr lang="en-GB" sz="1600" dirty="0"/>
          </a:p>
        </p:txBody>
      </p:sp>
      <p:sp>
        <p:nvSpPr>
          <p:cNvPr id="15" name="Down Arrow 14">
            <a:extLst>
              <a:ext uri="{FF2B5EF4-FFF2-40B4-BE49-F238E27FC236}">
                <a16:creationId xmlns:a16="http://schemas.microsoft.com/office/drawing/2014/main" id="{27339CCE-071E-4C73-BC49-85B58FE71182}"/>
              </a:ext>
            </a:extLst>
          </p:cNvPr>
          <p:cNvSpPr/>
          <p:nvPr/>
        </p:nvSpPr>
        <p:spPr>
          <a:xfrm rot="16200000">
            <a:off x="3455515" y="3977741"/>
            <a:ext cx="163001" cy="942456"/>
          </a:xfrm>
          <a:prstGeom prst="downArrow">
            <a:avLst>
              <a:gd name="adj1" fmla="val 100000"/>
              <a:gd name="adj2" fmla="val 34986"/>
            </a:avLst>
          </a:prstGeom>
          <a:gradFill>
            <a:gsLst>
              <a:gs pos="0">
                <a:srgbClr val="00B050"/>
              </a:gs>
              <a:gs pos="10000">
                <a:srgbClr val="00B050"/>
              </a:gs>
              <a:gs pos="23000">
                <a:schemeClr val="accent1">
                  <a:lumMod val="45000"/>
                  <a:lumOff val="55000"/>
                </a:schemeClr>
              </a:gs>
              <a:gs pos="100000">
                <a:schemeClr val="accent1">
                  <a:lumMod val="30000"/>
                  <a:lumOff val="70000"/>
                </a:schemeClr>
              </a:gs>
            </a:gsLst>
            <a:lin ang="5400000" scaled="1"/>
          </a:gra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800" dirty="0"/>
              <a:t>Recently Started</a:t>
            </a:r>
            <a:endParaRPr lang="en-GB" sz="1600" dirty="0"/>
          </a:p>
        </p:txBody>
      </p:sp>
      <p:sp>
        <p:nvSpPr>
          <p:cNvPr id="16" name="Down Arrow 15">
            <a:extLst>
              <a:ext uri="{FF2B5EF4-FFF2-40B4-BE49-F238E27FC236}">
                <a16:creationId xmlns:a16="http://schemas.microsoft.com/office/drawing/2014/main" id="{DD4194D4-60FC-A541-99D7-91E878914E9C}"/>
              </a:ext>
            </a:extLst>
          </p:cNvPr>
          <p:cNvSpPr/>
          <p:nvPr/>
        </p:nvSpPr>
        <p:spPr>
          <a:xfrm rot="16200000">
            <a:off x="3440360" y="4734846"/>
            <a:ext cx="203583" cy="942456"/>
          </a:xfrm>
          <a:prstGeom prst="downArrow">
            <a:avLst>
              <a:gd name="adj1" fmla="val 100000"/>
              <a:gd name="adj2" fmla="val 34986"/>
            </a:avLst>
          </a:prstGeom>
          <a:gradFill>
            <a:gsLst>
              <a:gs pos="0">
                <a:srgbClr val="00B050"/>
              </a:gs>
              <a:gs pos="52000">
                <a:srgbClr val="00B050"/>
              </a:gs>
              <a:gs pos="58000">
                <a:schemeClr val="accent1">
                  <a:lumMod val="45000"/>
                  <a:lumOff val="55000"/>
                </a:schemeClr>
              </a:gs>
              <a:gs pos="100000">
                <a:schemeClr val="accent1">
                  <a:lumMod val="30000"/>
                  <a:lumOff val="70000"/>
                </a:schemeClr>
              </a:gs>
            </a:gsLst>
            <a:lin ang="5400000" scaled="1"/>
          </a:gradFill>
          <a:ln w="6350"/>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GB" sz="900" dirty="0"/>
              <a:t>In-Progress</a:t>
            </a:r>
            <a:endParaRPr lang="en-GB" dirty="0"/>
          </a:p>
        </p:txBody>
      </p:sp>
    </p:spTree>
    <p:extLst>
      <p:ext uri="{BB962C8B-B14F-4D97-AF65-F5344CB8AC3E}">
        <p14:creationId xmlns:p14="http://schemas.microsoft.com/office/powerpoint/2010/main" val="4061298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B5B64-E1BF-8412-F847-06AEBFC79189}"/>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0203A0A9-8190-812D-DC47-C91963A36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88A7EA14-03DE-F9FD-6A65-DEEA56FDF064}"/>
              </a:ext>
            </a:extLst>
          </p:cNvPr>
          <p:cNvSpPr>
            <a:spLocks noGrp="1"/>
          </p:cNvSpPr>
          <p:nvPr>
            <p:ph type="sldNum" sz="quarter" idx="12"/>
          </p:nvPr>
        </p:nvSpPr>
        <p:spPr/>
        <p:txBody>
          <a:bodyPr/>
          <a:lstStyle/>
          <a:p>
            <a:fld id="{4068FCCF-9A80-B240-8D85-84F960565AFA}" type="slidenum">
              <a:rPr lang="en-BE" smtClean="0"/>
              <a:t>40</a:t>
            </a:fld>
            <a:endParaRPr lang="en-BE"/>
          </a:p>
        </p:txBody>
      </p:sp>
      <p:sp>
        <p:nvSpPr>
          <p:cNvPr id="8" name="Date Placeholder 7">
            <a:extLst>
              <a:ext uri="{FF2B5EF4-FFF2-40B4-BE49-F238E27FC236}">
                <a16:creationId xmlns:a16="http://schemas.microsoft.com/office/drawing/2014/main" id="{E0E17D71-9888-5971-63D9-3C4C3013143B}"/>
              </a:ext>
            </a:extLst>
          </p:cNvPr>
          <p:cNvSpPr>
            <a:spLocks noGrp="1"/>
          </p:cNvSpPr>
          <p:nvPr>
            <p:ph type="dt" sz="half" idx="10"/>
          </p:nvPr>
        </p:nvSpPr>
        <p:spPr/>
        <p:txBody>
          <a:bodyPr/>
          <a:lstStyle/>
          <a:p>
            <a:fld id="{9296AAB6-50E0-5549-9839-22A9A345347F}" type="datetime1">
              <a:rPr lang="sv-SE" smtClean="0"/>
              <a:t>2026-05-29</a:t>
            </a:fld>
            <a:endParaRPr lang="en-BE"/>
          </a:p>
        </p:txBody>
      </p:sp>
      <p:sp>
        <p:nvSpPr>
          <p:cNvPr id="9" name="Footer Placeholder 8">
            <a:extLst>
              <a:ext uri="{FF2B5EF4-FFF2-40B4-BE49-F238E27FC236}">
                <a16:creationId xmlns:a16="http://schemas.microsoft.com/office/drawing/2014/main" id="{EA7082D1-D730-E8BD-BF1C-0847B329049E}"/>
              </a:ext>
            </a:extLst>
          </p:cNvPr>
          <p:cNvSpPr>
            <a:spLocks noGrp="1"/>
          </p:cNvSpPr>
          <p:nvPr>
            <p:ph type="ftr" sz="quarter" idx="11"/>
          </p:nvPr>
        </p:nvSpPr>
        <p:spPr/>
        <p:txBody>
          <a:bodyPr/>
          <a:lstStyle/>
          <a:p>
            <a:r>
              <a:rPr lang="en-BE"/>
              <a:t>Nuno Elias - iSAS WP5 RP1 review - Jun/2026</a:t>
            </a:r>
          </a:p>
        </p:txBody>
      </p:sp>
      <p:pic>
        <p:nvPicPr>
          <p:cNvPr id="10" name="Picture 9">
            <a:extLst>
              <a:ext uri="{FF2B5EF4-FFF2-40B4-BE49-F238E27FC236}">
                <a16:creationId xmlns:a16="http://schemas.microsoft.com/office/drawing/2014/main" id="{259787FE-1337-126E-9580-843BA385D994}"/>
              </a:ext>
            </a:extLst>
          </p:cNvPr>
          <p:cNvPicPr>
            <a:picLocks noChangeAspect="1"/>
          </p:cNvPicPr>
          <p:nvPr/>
        </p:nvPicPr>
        <p:blipFill>
          <a:blip r:embed="rId3"/>
          <a:stretch>
            <a:fillRect/>
          </a:stretch>
        </p:blipFill>
        <p:spPr>
          <a:xfrm>
            <a:off x="609600" y="1206791"/>
            <a:ext cx="7772400" cy="5020133"/>
          </a:xfrm>
          <a:prstGeom prst="rect">
            <a:avLst/>
          </a:prstGeom>
        </p:spPr>
      </p:pic>
      <p:sp>
        <p:nvSpPr>
          <p:cNvPr id="13" name="TextBox 12">
            <a:extLst>
              <a:ext uri="{FF2B5EF4-FFF2-40B4-BE49-F238E27FC236}">
                <a16:creationId xmlns:a16="http://schemas.microsoft.com/office/drawing/2014/main" id="{3F33EF36-243F-3B22-E984-977FE73CF951}"/>
              </a:ext>
            </a:extLst>
          </p:cNvPr>
          <p:cNvSpPr txBox="1"/>
          <p:nvPr/>
        </p:nvSpPr>
        <p:spPr>
          <a:xfrm>
            <a:off x="8516982" y="3568811"/>
            <a:ext cx="3341823" cy="1938992"/>
          </a:xfrm>
          <a:prstGeom prst="rect">
            <a:avLst/>
          </a:prstGeom>
          <a:solidFill>
            <a:schemeClr val="accent6">
              <a:lumMod val="40000"/>
              <a:lumOff val="60000"/>
            </a:schemeClr>
          </a:solidFill>
          <a:ln>
            <a:solidFill>
              <a:schemeClr val="accent6">
                <a:lumMod val="75000"/>
              </a:schemeClr>
            </a:solidFill>
          </a:ln>
          <a:effectLst>
            <a:outerShdw blurRad="50800" dist="38100" dir="2700000" algn="tl" rotWithShape="0">
              <a:prstClr val="black">
                <a:alpha val="40000"/>
              </a:prstClr>
            </a:outerShdw>
          </a:effectLst>
        </p:spPr>
        <p:txBody>
          <a:bodyPr wrap="square">
            <a:spAutoFit/>
          </a:bodyPr>
          <a:lstStyle/>
          <a:p>
            <a:pPr marL="285750" indent="-285750">
              <a:buFontTx/>
              <a:buChar char="-"/>
            </a:pPr>
            <a:r>
              <a:rPr lang="en-US" sz="1200" dirty="0"/>
              <a:t>Benchmarking (Detailed </a:t>
            </a:r>
            <a:r>
              <a:rPr lang="en-US" sz="1200" dirty="0">
                <a:hlinkClick r:id="rId4"/>
              </a:rPr>
              <a:t>Slides</a:t>
            </a:r>
            <a:r>
              <a:rPr lang="en-US" sz="1200" dirty="0"/>
              <a:t>)</a:t>
            </a:r>
          </a:p>
          <a:p>
            <a:pPr marL="285750" indent="-285750">
              <a:buFontTx/>
              <a:buChar char="-"/>
            </a:pPr>
            <a:r>
              <a:rPr lang="en-US" sz="1200" dirty="0"/>
              <a:t>Beam Dynamics ( Detailed </a:t>
            </a:r>
            <a:r>
              <a:rPr lang="en-US" sz="1200" b="1" dirty="0">
                <a:hlinkClick r:id="rId5"/>
              </a:rPr>
              <a:t>Slides</a:t>
            </a:r>
            <a:r>
              <a:rPr lang="en-US" sz="1200" dirty="0"/>
              <a:t>)</a:t>
            </a:r>
          </a:p>
          <a:p>
            <a:pPr marL="285750" indent="-285750">
              <a:buFontTx/>
              <a:buChar char="-"/>
            </a:pPr>
            <a:endParaRPr lang="en-US" sz="1200" dirty="0"/>
          </a:p>
          <a:p>
            <a:pPr marL="285750" indent="-285750">
              <a:buFontTx/>
              <a:buChar char="-"/>
            </a:pPr>
            <a:r>
              <a:rPr lang="en-US" sz="1200" dirty="0"/>
              <a:t>Report WP5 RP1 (</a:t>
            </a:r>
            <a:r>
              <a:rPr lang="en-US" sz="1200" b="1" dirty="0">
                <a:hlinkClick r:id="rId6"/>
              </a:rPr>
              <a:t>Link</a:t>
            </a:r>
            <a:r>
              <a:rPr lang="en-US" sz="1200" dirty="0"/>
              <a:t>)</a:t>
            </a:r>
          </a:p>
          <a:p>
            <a:pPr marL="285750" indent="-285750">
              <a:buFontTx/>
              <a:buChar char="-"/>
            </a:pPr>
            <a:endParaRPr lang="en-US" sz="1200" dirty="0"/>
          </a:p>
          <a:p>
            <a:pPr marL="285750" indent="-285750">
              <a:buFontTx/>
              <a:buChar char="-"/>
            </a:pPr>
            <a:r>
              <a:rPr lang="en-US" sz="1200" b="1" dirty="0"/>
              <a:t>Deliverable 16 </a:t>
            </a:r>
            <a:r>
              <a:rPr lang="en-US" sz="1200" dirty="0"/>
              <a:t>Report (</a:t>
            </a:r>
            <a:r>
              <a:rPr lang="en-US" sz="1200" b="1" dirty="0">
                <a:hlinkClick r:id="rId7"/>
              </a:rPr>
              <a:t>Link</a:t>
            </a:r>
            <a:r>
              <a:rPr lang="en-US" sz="1200" dirty="0"/>
              <a:t>)</a:t>
            </a:r>
          </a:p>
          <a:p>
            <a:pPr marL="285750" indent="-285750">
              <a:buFontTx/>
              <a:buChar char="-"/>
            </a:pPr>
            <a:r>
              <a:rPr lang="en-US" sz="1200" dirty="0"/>
              <a:t>Annex I (</a:t>
            </a:r>
            <a:r>
              <a:rPr lang="en-US" sz="1200" b="1" dirty="0">
                <a:hlinkClick r:id="rId8"/>
              </a:rPr>
              <a:t>Link</a:t>
            </a:r>
            <a:r>
              <a:rPr lang="en-US" sz="1200" dirty="0"/>
              <a:t>) : ESS Lessons</a:t>
            </a:r>
          </a:p>
          <a:p>
            <a:pPr marL="285750" indent="-285750">
              <a:buFontTx/>
              <a:buChar char="-"/>
            </a:pPr>
            <a:r>
              <a:rPr lang="en-US" sz="1200" dirty="0"/>
              <a:t>Annex II (</a:t>
            </a:r>
            <a:r>
              <a:rPr lang="en-US" sz="1200" b="1" dirty="0">
                <a:hlinkClick r:id="rId9"/>
              </a:rPr>
              <a:t>Link</a:t>
            </a:r>
            <a:r>
              <a:rPr lang="en-US" sz="1200" dirty="0"/>
              <a:t> ) : Benchmarking CM Designs</a:t>
            </a:r>
          </a:p>
          <a:p>
            <a:pPr marL="285750" indent="-285750">
              <a:buFontTx/>
              <a:buChar char="-"/>
            </a:pPr>
            <a:endParaRPr lang="en-US" sz="1200" dirty="0"/>
          </a:p>
          <a:p>
            <a:pPr marL="285750" indent="-285750">
              <a:buFontTx/>
              <a:buChar char="-"/>
            </a:pPr>
            <a:r>
              <a:rPr lang="en-US" sz="1200" dirty="0"/>
              <a:t>Impact Risk Analysis (</a:t>
            </a:r>
            <a:r>
              <a:rPr lang="en-US" sz="1200" b="1" dirty="0">
                <a:hlinkClick r:id="rId10"/>
              </a:rPr>
              <a:t>Link</a:t>
            </a:r>
            <a:r>
              <a:rPr lang="en-US" sz="1200" dirty="0"/>
              <a:t>)</a:t>
            </a:r>
            <a:endParaRPr lang="en-GB" sz="1200" dirty="0"/>
          </a:p>
        </p:txBody>
      </p:sp>
      <p:sp>
        <p:nvSpPr>
          <p:cNvPr id="2" name="TextBox 1">
            <a:extLst>
              <a:ext uri="{FF2B5EF4-FFF2-40B4-BE49-F238E27FC236}">
                <a16:creationId xmlns:a16="http://schemas.microsoft.com/office/drawing/2014/main" id="{371C7869-538A-A528-2712-5D7E7B2D9580}"/>
              </a:ext>
            </a:extLst>
          </p:cNvPr>
          <p:cNvSpPr txBox="1"/>
          <p:nvPr/>
        </p:nvSpPr>
        <p:spPr>
          <a:xfrm>
            <a:off x="3418115" y="315684"/>
            <a:ext cx="5968942" cy="461665"/>
          </a:xfrm>
          <a:prstGeom prst="rect">
            <a:avLst/>
          </a:prstGeom>
          <a:noFill/>
        </p:spPr>
        <p:txBody>
          <a:bodyPr wrap="none" rtlCol="0">
            <a:spAutoFit/>
          </a:bodyPr>
          <a:lstStyle/>
          <a:p>
            <a:r>
              <a:rPr lang="en-US" sz="2400" b="1" dirty="0">
                <a:solidFill>
                  <a:srgbClr val="002060"/>
                </a:solidFill>
              </a:rPr>
              <a:t>WP5 – Indico </a:t>
            </a:r>
            <a:r>
              <a:rPr lang="en-US" sz="2400" b="1" dirty="0" err="1">
                <a:solidFill>
                  <a:srgbClr val="002060"/>
                </a:solidFill>
              </a:rPr>
              <a:t>ShareSpace</a:t>
            </a:r>
            <a:r>
              <a:rPr lang="en-US" sz="2400" b="1" dirty="0">
                <a:solidFill>
                  <a:schemeClr val="bg2">
                    <a:lumMod val="50000"/>
                  </a:schemeClr>
                </a:solidFill>
              </a:rPr>
              <a:t>, </a:t>
            </a:r>
            <a:r>
              <a:rPr lang="en-US" sz="2400" b="1" dirty="0">
                <a:solidFill>
                  <a:schemeClr val="accent6"/>
                </a:solidFill>
              </a:rPr>
              <a:t>links to reports</a:t>
            </a:r>
          </a:p>
        </p:txBody>
      </p:sp>
    </p:spTree>
    <p:extLst>
      <p:ext uri="{BB962C8B-B14F-4D97-AF65-F5344CB8AC3E}">
        <p14:creationId xmlns:p14="http://schemas.microsoft.com/office/powerpoint/2010/main" val="2289897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26064-D72E-3252-9704-CFEFB7009227}"/>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85865D67-AE8F-C167-A525-654CB857E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CAC2D94-6E76-DB69-2E2A-D15E2725F9EC}"/>
              </a:ext>
            </a:extLst>
          </p:cNvPr>
          <p:cNvSpPr>
            <a:spLocks noGrp="1"/>
          </p:cNvSpPr>
          <p:nvPr>
            <p:ph idx="1"/>
          </p:nvPr>
        </p:nvSpPr>
        <p:spPr>
          <a:xfrm>
            <a:off x="364273" y="2405689"/>
            <a:ext cx="11463453" cy="874112"/>
          </a:xfrm>
        </p:spPr>
        <p:txBody>
          <a:bodyPr>
            <a:normAutofit lnSpcReduction="10000"/>
          </a:bodyPr>
          <a:lstStyle/>
          <a:p>
            <a:pPr marL="0" indent="0" algn="ctr">
              <a:buNone/>
            </a:pPr>
            <a:r>
              <a:rPr lang="en-US" sz="6000" dirty="0">
                <a:solidFill>
                  <a:schemeClr val="accent6"/>
                </a:solidFill>
              </a:rPr>
              <a:t>Thank you</a:t>
            </a:r>
            <a:endParaRPr lang="en-GB" sz="4800" dirty="0">
              <a:solidFill>
                <a:schemeClr val="accent6"/>
              </a:solidFill>
            </a:endParaRPr>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US" sz="1800" dirty="0"/>
          </a:p>
        </p:txBody>
      </p:sp>
      <p:sp>
        <p:nvSpPr>
          <p:cNvPr id="7" name="Slide Number Placeholder 6">
            <a:extLst>
              <a:ext uri="{FF2B5EF4-FFF2-40B4-BE49-F238E27FC236}">
                <a16:creationId xmlns:a16="http://schemas.microsoft.com/office/drawing/2014/main" id="{DF30E11F-A98C-6022-9F72-2E66B29C9227}"/>
              </a:ext>
            </a:extLst>
          </p:cNvPr>
          <p:cNvSpPr>
            <a:spLocks noGrp="1"/>
          </p:cNvSpPr>
          <p:nvPr>
            <p:ph type="sldNum" sz="quarter" idx="12"/>
          </p:nvPr>
        </p:nvSpPr>
        <p:spPr/>
        <p:txBody>
          <a:bodyPr/>
          <a:lstStyle/>
          <a:p>
            <a:fld id="{4068FCCF-9A80-B240-8D85-84F960565AFA}" type="slidenum">
              <a:rPr lang="en-BE" smtClean="0"/>
              <a:t>41</a:t>
            </a:fld>
            <a:endParaRPr lang="en-BE"/>
          </a:p>
        </p:txBody>
      </p:sp>
      <p:sp>
        <p:nvSpPr>
          <p:cNvPr id="8" name="Date Placeholder 7">
            <a:extLst>
              <a:ext uri="{FF2B5EF4-FFF2-40B4-BE49-F238E27FC236}">
                <a16:creationId xmlns:a16="http://schemas.microsoft.com/office/drawing/2014/main" id="{788F1726-3A6C-A92F-1914-FB186F7A00A2}"/>
              </a:ext>
            </a:extLst>
          </p:cNvPr>
          <p:cNvSpPr>
            <a:spLocks noGrp="1"/>
          </p:cNvSpPr>
          <p:nvPr>
            <p:ph type="dt" sz="half" idx="10"/>
          </p:nvPr>
        </p:nvSpPr>
        <p:spPr/>
        <p:txBody>
          <a:bodyPr/>
          <a:lstStyle/>
          <a:p>
            <a:fld id="{26773014-8A88-5B40-A795-3EE2EE5DCD93}" type="datetime1">
              <a:rPr lang="sv-SE" smtClean="0"/>
              <a:t>2026-05-29</a:t>
            </a:fld>
            <a:endParaRPr lang="en-BE"/>
          </a:p>
        </p:txBody>
      </p:sp>
      <p:sp>
        <p:nvSpPr>
          <p:cNvPr id="9" name="Footer Placeholder 8">
            <a:extLst>
              <a:ext uri="{FF2B5EF4-FFF2-40B4-BE49-F238E27FC236}">
                <a16:creationId xmlns:a16="http://schemas.microsoft.com/office/drawing/2014/main" id="{461037D0-8715-553A-4D41-22871F357E54}"/>
              </a:ext>
            </a:extLst>
          </p:cNvPr>
          <p:cNvSpPr>
            <a:spLocks noGrp="1"/>
          </p:cNvSpPr>
          <p:nvPr>
            <p:ph type="ftr" sz="quarter" idx="11"/>
          </p:nvPr>
        </p:nvSpPr>
        <p:spPr/>
        <p:txBody>
          <a:bodyPr/>
          <a:lstStyle/>
          <a:p>
            <a:r>
              <a:rPr lang="en-BE"/>
              <a:t>Nuno Elias - iSAS WP5 RP1 review - Jun/2026</a:t>
            </a:r>
          </a:p>
        </p:txBody>
      </p:sp>
      <p:sp>
        <p:nvSpPr>
          <p:cNvPr id="2" name="Espace réservé du contenu 2">
            <a:extLst>
              <a:ext uri="{FF2B5EF4-FFF2-40B4-BE49-F238E27FC236}">
                <a16:creationId xmlns:a16="http://schemas.microsoft.com/office/drawing/2014/main" id="{084A8AFA-C8F9-C085-3407-9F35C21A3E07}"/>
              </a:ext>
            </a:extLst>
          </p:cNvPr>
          <p:cNvSpPr txBox="1">
            <a:spLocks/>
          </p:cNvSpPr>
          <p:nvPr/>
        </p:nvSpPr>
        <p:spPr>
          <a:xfrm>
            <a:off x="1263981" y="3279801"/>
            <a:ext cx="10347482" cy="87411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200" b="1" dirty="0">
                <a:solidFill>
                  <a:schemeClr val="accent1"/>
                </a:solidFill>
              </a:rPr>
              <a:t>Thanks to all WP5 colleagues</a:t>
            </a:r>
            <a:r>
              <a:rPr lang="en-GB" sz="2200" dirty="0">
                <a:solidFill>
                  <a:schemeClr val="accent1"/>
                </a:solidFill>
              </a:rPr>
              <a:t>:</a:t>
            </a:r>
          </a:p>
          <a:p>
            <a:pPr marL="0" indent="0" algn="ctr">
              <a:buNone/>
            </a:pPr>
            <a:r>
              <a:rPr lang="en-GB" sz="2200" dirty="0">
                <a:solidFill>
                  <a:schemeClr val="accent1"/>
                </a:solidFill>
              </a:rPr>
              <a:t>Vittorio Parma, Karin </a:t>
            </a:r>
            <a:r>
              <a:rPr lang="en-GB" sz="2200" dirty="0" err="1">
                <a:solidFill>
                  <a:schemeClr val="accent1"/>
                </a:solidFill>
              </a:rPr>
              <a:t>Canderan</a:t>
            </a:r>
            <a:r>
              <a:rPr lang="en-GB" sz="2200" dirty="0">
                <a:solidFill>
                  <a:schemeClr val="accent1"/>
                </a:solidFill>
              </a:rPr>
              <a:t>, Lode Vanhecke, Emma Simpson, Guillaume </a:t>
            </a:r>
            <a:r>
              <a:rPr lang="en-GB" sz="2200" dirty="0" err="1">
                <a:solidFill>
                  <a:schemeClr val="accent1"/>
                </a:solidFill>
              </a:rPr>
              <a:t>Olry</a:t>
            </a:r>
            <a:r>
              <a:rPr lang="en-GB" sz="2200" dirty="0">
                <a:solidFill>
                  <a:schemeClr val="accent1"/>
                </a:solidFill>
              </a:rPr>
              <a:t>, Gilles Olivier, Tatiana </a:t>
            </a:r>
            <a:r>
              <a:rPr lang="en-GB" sz="2200" dirty="0" err="1">
                <a:solidFill>
                  <a:schemeClr val="accent1"/>
                </a:solidFill>
              </a:rPr>
              <a:t>Pieloni</a:t>
            </a:r>
            <a:r>
              <a:rPr lang="en-GB" sz="2200" dirty="0">
                <a:solidFill>
                  <a:schemeClr val="accent1"/>
                </a:solidFill>
              </a:rPr>
              <a:t>, Mike Seidel, Paolo Pierini, Henry </a:t>
            </a:r>
            <a:r>
              <a:rPr lang="en-GB" sz="2200" dirty="0" err="1">
                <a:solidFill>
                  <a:schemeClr val="accent1"/>
                </a:solidFill>
              </a:rPr>
              <a:t>Przybilski</a:t>
            </a:r>
            <a:r>
              <a:rPr lang="en-GB" sz="2200" dirty="0">
                <a:solidFill>
                  <a:schemeClr val="accent1"/>
                </a:solidFill>
              </a:rPr>
              <a:t>, Marek Skiba, Nuno Elias</a:t>
            </a:r>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US" sz="1800" dirty="0"/>
          </a:p>
        </p:txBody>
      </p:sp>
      <p:sp>
        <p:nvSpPr>
          <p:cNvPr id="4" name="Rectangle 3">
            <a:extLst>
              <a:ext uri="{FF2B5EF4-FFF2-40B4-BE49-F238E27FC236}">
                <a16:creationId xmlns:a16="http://schemas.microsoft.com/office/drawing/2014/main" id="{B1DCED8B-B2A7-B1FB-F89C-4E2CC686F3C0}"/>
              </a:ext>
            </a:extLst>
          </p:cNvPr>
          <p:cNvSpPr/>
          <p:nvPr/>
        </p:nvSpPr>
        <p:spPr>
          <a:xfrm>
            <a:off x="1649943" y="4836891"/>
            <a:ext cx="10278532" cy="1478277"/>
          </a:xfrm>
          <a:prstGeom prst="rect">
            <a:avLst/>
          </a:prstGeom>
          <a:solidFill>
            <a:schemeClr val="accent3">
              <a:lumMod val="60000"/>
              <a:lumOff val="40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pPr marL="4270375" indent="-4270375"/>
            <a:r>
              <a:rPr lang="en-GB" sz="1400" i="1" dirty="0">
                <a:effectLst/>
              </a:rPr>
              <a:t>- Presentation at </a:t>
            </a:r>
            <a:r>
              <a:rPr lang="en-GB" sz="1400" b="1" i="1" dirty="0">
                <a:solidFill>
                  <a:srgbClr val="0070C0"/>
                </a:solidFill>
                <a:effectLst/>
              </a:rPr>
              <a:t>Sustainable</a:t>
            </a:r>
            <a:r>
              <a:rPr lang="en-GB" sz="1400" i="1" dirty="0">
                <a:solidFill>
                  <a:srgbClr val="0070C0"/>
                </a:solidFill>
                <a:effectLst/>
              </a:rPr>
              <a:t> </a:t>
            </a:r>
            <a:r>
              <a:rPr lang="en-GB" sz="1400" b="1" i="1" dirty="0">
                <a:solidFill>
                  <a:srgbClr val="0070C0"/>
                </a:solidFill>
                <a:effectLst/>
              </a:rPr>
              <a:t>High Energy Physics workshop</a:t>
            </a:r>
            <a:r>
              <a:rPr lang="en-GB" sz="1400" i="1" dirty="0">
                <a:effectLst/>
              </a:rPr>
              <a:t>: 8-10 </a:t>
            </a:r>
            <a:r>
              <a:rPr lang="en-GB" sz="1400" i="1" dirty="0"/>
              <a:t>July 2026 </a:t>
            </a:r>
            <a:br>
              <a:rPr lang="en-GB" sz="1400" i="1" dirty="0"/>
            </a:br>
            <a:r>
              <a:rPr lang="en-GB" sz="1400" b="1" dirty="0"/>
              <a:t>“</a:t>
            </a:r>
            <a:r>
              <a:rPr lang="en-SE" sz="1400" b="1" dirty="0"/>
              <a:t>Developing a Roadmap for Sustainable Cryomodule Design”</a:t>
            </a:r>
            <a:endParaRPr lang="en-SE" sz="1200" b="1" dirty="0"/>
          </a:p>
          <a:p>
            <a:pPr marL="4270375" indent="-4270375"/>
            <a:endParaRPr lang="en-GB" sz="1200" b="1" dirty="0"/>
          </a:p>
          <a:p>
            <a:pPr marL="4270375" indent="-4270375"/>
            <a:r>
              <a:rPr lang="en-GB" sz="1400" i="1" dirty="0">
                <a:effectLst/>
              </a:rPr>
              <a:t>- Poster and Paper at </a:t>
            </a:r>
            <a:r>
              <a:rPr lang="en-GB" sz="1400" b="1" i="1" dirty="0">
                <a:solidFill>
                  <a:srgbClr val="0070C0"/>
                </a:solidFill>
                <a:effectLst/>
              </a:rPr>
              <a:t>ICEC30-ICMC2026</a:t>
            </a:r>
            <a:r>
              <a:rPr lang="en-GB" sz="1400" i="1" dirty="0">
                <a:effectLst/>
              </a:rPr>
              <a:t>, Daejeon, South Korea: </a:t>
            </a:r>
            <a:br>
              <a:rPr lang="en-GB" sz="1400" i="1" dirty="0">
                <a:effectLst/>
              </a:rPr>
            </a:br>
            <a:r>
              <a:rPr lang="en-GB" sz="1400" i="1" dirty="0">
                <a:effectLst/>
              </a:rPr>
              <a:t>“</a:t>
            </a:r>
            <a:r>
              <a:rPr lang="en-GB" sz="1400" b="1" i="1" dirty="0">
                <a:effectLst/>
              </a:rPr>
              <a:t>Lessons Learned from the ESS Elliptical Cryomodule Design and Operation : Paving the way for Sustainable Accelerating Systems (</a:t>
            </a:r>
            <a:r>
              <a:rPr lang="en-GB" sz="1400" b="1" i="1" dirty="0" err="1">
                <a:effectLst/>
              </a:rPr>
              <a:t>iSAS</a:t>
            </a:r>
            <a:r>
              <a:rPr lang="en-GB" sz="1400" b="1" i="1" dirty="0">
                <a:effectLst/>
              </a:rPr>
              <a:t>)”</a:t>
            </a:r>
            <a:endParaRPr lang="en-GB" sz="1200" b="1" i="1" dirty="0">
              <a:effectLst/>
            </a:endParaRPr>
          </a:p>
        </p:txBody>
      </p:sp>
      <p:sp>
        <p:nvSpPr>
          <p:cNvPr id="10" name="TextBox 9">
            <a:extLst>
              <a:ext uri="{FF2B5EF4-FFF2-40B4-BE49-F238E27FC236}">
                <a16:creationId xmlns:a16="http://schemas.microsoft.com/office/drawing/2014/main" id="{A32D97EF-3B57-5288-F399-59F08F9F83FC}"/>
              </a:ext>
            </a:extLst>
          </p:cNvPr>
          <p:cNvSpPr txBox="1"/>
          <p:nvPr/>
        </p:nvSpPr>
        <p:spPr>
          <a:xfrm>
            <a:off x="222986" y="4748029"/>
            <a:ext cx="5698067" cy="369332"/>
          </a:xfrm>
          <a:prstGeom prst="rect">
            <a:avLst/>
          </a:prstGeom>
          <a:noFill/>
        </p:spPr>
        <p:txBody>
          <a:bodyPr wrap="square">
            <a:spAutoFit/>
          </a:bodyPr>
          <a:lstStyle/>
          <a:p>
            <a:r>
              <a:rPr lang="en-GB" i="1" dirty="0">
                <a:solidFill>
                  <a:schemeClr val="accent1"/>
                </a:solidFill>
              </a:rPr>
              <a:t>Upcoming:</a:t>
            </a:r>
            <a:endParaRPr lang="en-GB" i="1" dirty="0"/>
          </a:p>
        </p:txBody>
      </p:sp>
    </p:spTree>
    <p:extLst>
      <p:ext uri="{BB962C8B-B14F-4D97-AF65-F5344CB8AC3E}">
        <p14:creationId xmlns:p14="http://schemas.microsoft.com/office/powerpoint/2010/main" val="3443207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695267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Coordination: </a:t>
            </a:r>
            <a:r>
              <a:rPr lang="en-US" sz="2400" b="1" dirty="0">
                <a:solidFill>
                  <a:schemeClr val="bg2">
                    <a:lumMod val="50000"/>
                  </a:schemeClr>
                </a:solidFill>
              </a:rPr>
              <a:t>status/evolution of </a:t>
            </a:r>
            <a:r>
              <a:rPr lang="en-US" sz="2400" b="1" dirty="0">
                <a:solidFill>
                  <a:srgbClr val="00B050"/>
                </a:solidFill>
              </a:rPr>
              <a:t>Task 5.1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DDE7081-3EE5-4CDF-8DC3-040BBF988BCF}"/>
              </a:ext>
            </a:extLst>
          </p:cNvPr>
          <p:cNvSpPr>
            <a:spLocks noGrp="1"/>
          </p:cNvSpPr>
          <p:nvPr>
            <p:ph idx="1"/>
          </p:nvPr>
        </p:nvSpPr>
        <p:spPr>
          <a:xfrm>
            <a:off x="246529" y="1758390"/>
            <a:ext cx="11771300" cy="4351338"/>
          </a:xfrm>
        </p:spPr>
        <p:txBody>
          <a:bodyPr>
            <a:normAutofit fontScale="92500" lnSpcReduction="10000"/>
          </a:bodyPr>
          <a:lstStyle/>
          <a:p>
            <a:r>
              <a:rPr lang="en-US" sz="2000" b="1" dirty="0">
                <a:solidFill>
                  <a:srgbClr val="002060"/>
                </a:solidFill>
                <a:latin typeface="+mj-lt"/>
              </a:rPr>
              <a:t>Activities</a:t>
            </a:r>
          </a:p>
          <a:p>
            <a:pPr lvl="1"/>
            <a:r>
              <a:rPr lang="en-US" sz="1700" b="1" dirty="0">
                <a:solidFill>
                  <a:srgbClr val="00B050"/>
                </a:solidFill>
                <a:latin typeface="+mj-lt"/>
              </a:rPr>
              <a:t>Regular  WP5 Coord.: </a:t>
            </a:r>
            <a:r>
              <a:rPr lang="en-US" sz="1700" dirty="0">
                <a:latin typeface="+mj-lt"/>
              </a:rPr>
              <a:t> meetings + dedicated meetings task specific</a:t>
            </a:r>
            <a:r>
              <a:rPr lang="en-US" sz="1700" dirty="0">
                <a:highlight>
                  <a:srgbClr val="00FF00"/>
                </a:highlight>
                <a:latin typeface="+mj-lt"/>
              </a:rPr>
              <a:t> (ongoing)</a:t>
            </a:r>
          </a:p>
          <a:p>
            <a:pPr lvl="1"/>
            <a:r>
              <a:rPr lang="en-US" sz="1700" b="1" dirty="0">
                <a:solidFill>
                  <a:srgbClr val="00B050"/>
                </a:solidFill>
                <a:latin typeface="+mj-lt"/>
              </a:rPr>
              <a:t>Milestone 21</a:t>
            </a:r>
            <a:r>
              <a:rPr lang="en-US" sz="1700" dirty="0">
                <a:latin typeface="+mj-lt"/>
              </a:rPr>
              <a:t>:     </a:t>
            </a:r>
            <a:r>
              <a:rPr lang="en-US" sz="1700" dirty="0">
                <a:highlight>
                  <a:srgbClr val="00FF00"/>
                </a:highlight>
              </a:rPr>
              <a:t>Completed </a:t>
            </a:r>
            <a:r>
              <a:rPr lang="en-US" sz="1700" dirty="0">
                <a:latin typeface="+mj-lt"/>
              </a:rPr>
              <a:t> “In-person WP kick-off meeting at ESS” : </a:t>
            </a:r>
          </a:p>
          <a:p>
            <a:pPr lvl="1"/>
            <a:r>
              <a:rPr lang="en-US" sz="1700" b="1" dirty="0">
                <a:solidFill>
                  <a:srgbClr val="00B050"/>
                </a:solidFill>
                <a:latin typeface="+mj-lt"/>
              </a:rPr>
              <a:t>Milestone 42</a:t>
            </a:r>
            <a:r>
              <a:rPr lang="en-US" sz="1700" dirty="0">
                <a:latin typeface="+mj-lt"/>
              </a:rPr>
              <a:t>:     </a:t>
            </a:r>
            <a:r>
              <a:rPr lang="en-US" sz="1700" dirty="0">
                <a:highlight>
                  <a:srgbClr val="00FF00"/>
                </a:highlight>
              </a:rPr>
              <a:t>Completed </a:t>
            </a:r>
            <a:r>
              <a:rPr lang="en-US" sz="1700" dirty="0">
                <a:latin typeface="+mj-lt"/>
              </a:rPr>
              <a:t> “WP5 impact Risk Analysis” : </a:t>
            </a:r>
          </a:p>
          <a:p>
            <a:pPr lvl="1"/>
            <a:r>
              <a:rPr lang="en-US" sz="1700" b="1" dirty="0">
                <a:solidFill>
                  <a:srgbClr val="00B050"/>
                </a:solidFill>
                <a:latin typeface="+mj-lt"/>
              </a:rPr>
              <a:t>Deliverable 16</a:t>
            </a:r>
            <a:r>
              <a:rPr lang="en-US" sz="1700" dirty="0">
                <a:latin typeface="+mj-lt"/>
              </a:rPr>
              <a:t>:  </a:t>
            </a:r>
            <a:r>
              <a:rPr lang="en-US" sz="1700" dirty="0">
                <a:highlight>
                  <a:srgbClr val="00FF00"/>
                </a:highlight>
              </a:rPr>
              <a:t>Completed </a:t>
            </a:r>
            <a:r>
              <a:rPr lang="en-US" sz="1700" dirty="0">
                <a:latin typeface="+mj-lt"/>
              </a:rPr>
              <a:t> Report  “</a:t>
            </a:r>
            <a:r>
              <a:rPr lang="en-GB" sz="1700" dirty="0">
                <a:latin typeface="+mj-lt"/>
              </a:rPr>
              <a:t>Compilation of ESS CM lessons learned </a:t>
            </a:r>
            <a:br>
              <a:rPr lang="en-GB" sz="1700" dirty="0">
                <a:latin typeface="+mj-lt"/>
              </a:rPr>
            </a:br>
            <a:r>
              <a:rPr lang="en-GB" sz="1700" dirty="0">
                <a:latin typeface="+mj-lt"/>
              </a:rPr>
              <a:t>		                                                     &amp; benchmarks  from facilities in implementation phase</a:t>
            </a:r>
            <a:r>
              <a:rPr lang="en-US" sz="1700" dirty="0">
                <a:latin typeface="+mj-lt"/>
              </a:rPr>
              <a:t>” </a:t>
            </a:r>
          </a:p>
          <a:p>
            <a:pPr lvl="2"/>
            <a:r>
              <a:rPr lang="en-US" sz="1400" dirty="0">
                <a:latin typeface="+mj-lt"/>
              </a:rPr>
              <a:t>Annex I : Detailed Report on ”Compilation of Lessons Learned from ESS” </a:t>
            </a:r>
          </a:p>
          <a:p>
            <a:pPr lvl="2"/>
            <a:r>
              <a:rPr lang="en-US" sz="1400" dirty="0">
                <a:latin typeface="+mj-lt"/>
              </a:rPr>
              <a:t>Annex II: Detailed Report on “Benchmarking Cryomodule Designs for </a:t>
            </a:r>
            <a:r>
              <a:rPr lang="en-US" sz="1400" dirty="0" err="1">
                <a:latin typeface="+mj-lt"/>
              </a:rPr>
              <a:t>iSAS</a:t>
            </a:r>
            <a:r>
              <a:rPr lang="en-US" sz="1400" dirty="0">
                <a:latin typeface="+mj-lt"/>
              </a:rPr>
              <a:t> WP5”</a:t>
            </a:r>
          </a:p>
          <a:p>
            <a:pPr marL="914400" lvl="2" indent="0">
              <a:buNone/>
            </a:pPr>
            <a:endParaRPr lang="en-US" sz="1300" dirty="0">
              <a:highlight>
                <a:srgbClr val="00FF00"/>
              </a:highlight>
              <a:latin typeface="+mj-lt"/>
            </a:endParaRPr>
          </a:p>
          <a:p>
            <a:pPr marL="914400" lvl="2" indent="0">
              <a:buNone/>
            </a:pPr>
            <a:endParaRPr lang="en-US" sz="1300" dirty="0">
              <a:highlight>
                <a:srgbClr val="00FF00"/>
              </a:highlight>
              <a:latin typeface="+mj-lt"/>
            </a:endParaRPr>
          </a:p>
          <a:p>
            <a:pPr lvl="1"/>
            <a:r>
              <a:rPr lang="en-US" sz="1700" b="1" dirty="0">
                <a:solidFill>
                  <a:srgbClr val="00B050"/>
                </a:solidFill>
                <a:latin typeface="+mj-lt"/>
              </a:rPr>
              <a:t>Recruitment PhD student (EPFL)</a:t>
            </a:r>
            <a:r>
              <a:rPr lang="en-US" sz="1700" dirty="0">
                <a:latin typeface="+mj-lt"/>
              </a:rPr>
              <a:t>: </a:t>
            </a:r>
            <a:r>
              <a:rPr lang="en-US" sz="1100" dirty="0">
                <a:highlight>
                  <a:srgbClr val="00FF00"/>
                </a:highlight>
                <a:latin typeface="+mj-lt"/>
              </a:rPr>
              <a:t>Started: (Apr-2024)</a:t>
            </a:r>
            <a:r>
              <a:rPr lang="en-US" sz="1100" dirty="0">
                <a:latin typeface="+mj-lt"/>
              </a:rPr>
              <a:t> ;   </a:t>
            </a:r>
            <a:r>
              <a:rPr lang="en-US" sz="1100" dirty="0">
                <a:highlight>
                  <a:srgbClr val="00FF00"/>
                </a:highlight>
                <a:latin typeface="+mj-lt"/>
              </a:rPr>
              <a:t>Completed (Oct-2024)</a:t>
            </a:r>
            <a:endParaRPr lang="en-US" sz="1800" dirty="0">
              <a:highlight>
                <a:srgbClr val="00FF00"/>
              </a:highlight>
              <a:latin typeface="+mj-lt"/>
            </a:endParaRPr>
          </a:p>
          <a:p>
            <a:pPr lvl="1"/>
            <a:r>
              <a:rPr lang="en-US" sz="1700" b="1" dirty="0">
                <a:solidFill>
                  <a:srgbClr val="00B050"/>
                </a:solidFill>
                <a:latin typeface="+mj-lt"/>
              </a:rPr>
              <a:t>Recruitment Junior Engineer (ESS)</a:t>
            </a:r>
            <a:r>
              <a:rPr lang="en-US" sz="1700" dirty="0">
                <a:latin typeface="+mj-lt"/>
              </a:rPr>
              <a:t>: </a:t>
            </a:r>
            <a:r>
              <a:rPr lang="en-US" sz="1100" dirty="0">
                <a:highlight>
                  <a:srgbClr val="00FF00"/>
                </a:highlight>
                <a:latin typeface="+mj-lt"/>
              </a:rPr>
              <a:t>Started: (Mar-2025) ;   Completed (Oct-2025)</a:t>
            </a:r>
          </a:p>
          <a:p>
            <a:pPr lvl="1"/>
            <a:endParaRPr lang="en-US" sz="1800" dirty="0">
              <a:solidFill>
                <a:schemeClr val="accent6"/>
              </a:solidFill>
              <a:latin typeface="+mj-lt"/>
            </a:endParaRPr>
          </a:p>
          <a:p>
            <a:pPr lvl="1"/>
            <a:r>
              <a:rPr lang="en-US" sz="1700" b="1" i="1" dirty="0">
                <a:solidFill>
                  <a:schemeClr val="accent6"/>
                </a:solidFill>
                <a:latin typeface="+mj-lt"/>
              </a:rPr>
              <a:t>In-Person meeting at </a:t>
            </a:r>
            <a:r>
              <a:rPr lang="en-US" sz="1700" b="1" i="1" dirty="0" err="1">
                <a:solidFill>
                  <a:schemeClr val="accent6"/>
                </a:solidFill>
                <a:latin typeface="+mj-lt"/>
              </a:rPr>
              <a:t>IJCLab</a:t>
            </a:r>
            <a:r>
              <a:rPr lang="en-US" sz="1700" b="1" dirty="0">
                <a:solidFill>
                  <a:schemeClr val="accent6"/>
                </a:solidFill>
                <a:latin typeface="+mj-lt"/>
              </a:rPr>
              <a:t>: </a:t>
            </a:r>
            <a:r>
              <a:rPr lang="en-US" sz="1700" dirty="0"/>
              <a:t>Workshop </a:t>
            </a:r>
            <a:r>
              <a:rPr lang="en-US" sz="1700" dirty="0">
                <a:latin typeface="+mj-lt"/>
              </a:rPr>
              <a:t>Prepare start of Task 5.3</a:t>
            </a:r>
          </a:p>
          <a:p>
            <a:pPr marL="457200" lvl="1" indent="0">
              <a:buNone/>
            </a:pPr>
            <a:endParaRPr lang="en-US" sz="1700" dirty="0">
              <a:latin typeface="+mj-lt"/>
            </a:endParaRPr>
          </a:p>
          <a:p>
            <a:r>
              <a:rPr lang="en-US" sz="2000" b="1" dirty="0">
                <a:solidFill>
                  <a:srgbClr val="002060"/>
                </a:solidFill>
                <a:latin typeface="+mj-lt"/>
                <a:cs typeface="Calibri" panose="020F0502020204030204" pitchFamily="34" charset="0"/>
              </a:rPr>
              <a:t>Report Period 1</a:t>
            </a:r>
          </a:p>
          <a:p>
            <a:pPr lvl="1"/>
            <a:r>
              <a:rPr lang="en-US" sz="1600" b="1" dirty="0">
                <a:solidFill>
                  <a:schemeClr val="accent6"/>
                </a:solidFill>
                <a:latin typeface="+mj-lt"/>
                <a:cs typeface="Calibri" panose="020F0502020204030204" pitchFamily="34" charset="0"/>
              </a:rPr>
              <a:t>Report</a:t>
            </a:r>
            <a:r>
              <a:rPr lang="en-US" sz="1600" b="1" dirty="0">
                <a:solidFill>
                  <a:srgbClr val="002060"/>
                </a:solidFill>
                <a:latin typeface="+mj-lt"/>
                <a:cs typeface="Calibri" panose="020F0502020204030204" pitchFamily="34" charset="0"/>
              </a:rPr>
              <a:t> on WP5 activities conducted up to RP1</a:t>
            </a:r>
          </a:p>
          <a:p>
            <a:endParaRPr lang="en-US" sz="24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BCB3FF54-0FAB-97CE-C5CE-FCBDB734F716}"/>
              </a:ext>
            </a:extLst>
          </p:cNvPr>
          <p:cNvSpPr>
            <a:spLocks noGrp="1"/>
          </p:cNvSpPr>
          <p:nvPr>
            <p:ph type="sldNum" sz="quarter" idx="12"/>
          </p:nvPr>
        </p:nvSpPr>
        <p:spPr/>
        <p:txBody>
          <a:bodyPr/>
          <a:lstStyle/>
          <a:p>
            <a:fld id="{4068FCCF-9A80-B240-8D85-84F960565AFA}" type="slidenum">
              <a:rPr lang="en-BE" smtClean="0"/>
              <a:t>5</a:t>
            </a:fld>
            <a:endParaRPr lang="en-BE"/>
          </a:p>
        </p:txBody>
      </p:sp>
      <p:sp>
        <p:nvSpPr>
          <p:cNvPr id="9" name="Date Placeholder 8">
            <a:extLst>
              <a:ext uri="{FF2B5EF4-FFF2-40B4-BE49-F238E27FC236}">
                <a16:creationId xmlns:a16="http://schemas.microsoft.com/office/drawing/2014/main" id="{B4D67423-B258-6114-9DAB-47C23E08C485}"/>
              </a:ext>
            </a:extLst>
          </p:cNvPr>
          <p:cNvSpPr>
            <a:spLocks noGrp="1"/>
          </p:cNvSpPr>
          <p:nvPr>
            <p:ph type="dt" sz="half" idx="10"/>
          </p:nvPr>
        </p:nvSpPr>
        <p:spPr/>
        <p:txBody>
          <a:bodyPr/>
          <a:lstStyle/>
          <a:p>
            <a:fld id="{9D1B57D5-3C18-324A-B8B8-6239D028B6E7}" type="datetime1">
              <a:rPr lang="sv-SE" smtClean="0"/>
              <a:t>2026-05-29</a:t>
            </a:fld>
            <a:endParaRPr lang="en-BE"/>
          </a:p>
        </p:txBody>
      </p:sp>
      <p:sp>
        <p:nvSpPr>
          <p:cNvPr id="10" name="Footer Placeholder 9">
            <a:extLst>
              <a:ext uri="{FF2B5EF4-FFF2-40B4-BE49-F238E27FC236}">
                <a16:creationId xmlns:a16="http://schemas.microsoft.com/office/drawing/2014/main" id="{F5AAD50F-50A5-D7E5-79E6-D59F6FC8E6BE}"/>
              </a:ext>
            </a:extLst>
          </p:cNvPr>
          <p:cNvSpPr>
            <a:spLocks noGrp="1"/>
          </p:cNvSpPr>
          <p:nvPr>
            <p:ph type="ftr" sz="quarter" idx="11"/>
          </p:nvPr>
        </p:nvSpPr>
        <p:spPr/>
        <p:txBody>
          <a:bodyPr/>
          <a:lstStyle/>
          <a:p>
            <a:r>
              <a:rPr lang="en-BE"/>
              <a:t>Nuno Elias - iSAS WP5 RP1 review - Jun/2026</a:t>
            </a:r>
          </a:p>
        </p:txBody>
      </p:sp>
      <p:pic>
        <p:nvPicPr>
          <p:cNvPr id="6" name="Picture 5">
            <a:extLst>
              <a:ext uri="{FF2B5EF4-FFF2-40B4-BE49-F238E27FC236}">
                <a16:creationId xmlns:a16="http://schemas.microsoft.com/office/drawing/2014/main" id="{B3885DBD-015F-AB78-AB35-81BEC6FAEB7B}"/>
              </a:ext>
            </a:extLst>
          </p:cNvPr>
          <p:cNvPicPr>
            <a:picLocks noChangeAspect="1"/>
          </p:cNvPicPr>
          <p:nvPr/>
        </p:nvPicPr>
        <p:blipFill>
          <a:blip r:embed="rId3"/>
          <a:stretch>
            <a:fillRect/>
          </a:stretch>
        </p:blipFill>
        <p:spPr>
          <a:xfrm>
            <a:off x="9965095" y="1846519"/>
            <a:ext cx="1285868" cy="1791423"/>
          </a:xfrm>
          <a:prstGeom prst="rect">
            <a:avLst/>
          </a:prstGeom>
          <a:ln>
            <a:solidFill>
              <a:schemeClr val="accent6">
                <a:lumMod val="75000"/>
              </a:schemeClr>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D3D8DD57-10F2-8EDD-4DB3-7561131E677F}"/>
              </a:ext>
            </a:extLst>
          </p:cNvPr>
          <p:cNvPicPr>
            <a:picLocks noChangeAspect="1"/>
          </p:cNvPicPr>
          <p:nvPr/>
        </p:nvPicPr>
        <p:blipFill>
          <a:blip r:embed="rId4"/>
          <a:stretch>
            <a:fillRect/>
          </a:stretch>
        </p:blipFill>
        <p:spPr>
          <a:xfrm>
            <a:off x="10748056" y="3746129"/>
            <a:ext cx="1137789" cy="1611200"/>
          </a:xfrm>
          <a:prstGeom prst="rect">
            <a:avLst/>
          </a:prstGeom>
          <a:ln>
            <a:solidFill>
              <a:schemeClr val="accent6">
                <a:lumMod val="75000"/>
              </a:schemeClr>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7FBA1B5B-3D86-2BAD-48A3-94524D9AFA84}"/>
              </a:ext>
            </a:extLst>
          </p:cNvPr>
          <p:cNvPicPr>
            <a:picLocks noChangeAspect="1"/>
          </p:cNvPicPr>
          <p:nvPr/>
        </p:nvPicPr>
        <p:blipFill>
          <a:blip r:embed="rId5"/>
          <a:stretch>
            <a:fillRect/>
          </a:stretch>
        </p:blipFill>
        <p:spPr>
          <a:xfrm>
            <a:off x="9454838" y="3746129"/>
            <a:ext cx="1137789" cy="1611868"/>
          </a:xfrm>
          <a:prstGeom prst="rect">
            <a:avLst/>
          </a:prstGeom>
          <a:ln>
            <a:solidFill>
              <a:schemeClr val="accent6">
                <a:lumMod val="75000"/>
              </a:schemeClr>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E243FA13-C5A8-AD61-864A-4004551A12CD}"/>
              </a:ext>
            </a:extLst>
          </p:cNvPr>
          <p:cNvSpPr/>
          <p:nvPr/>
        </p:nvSpPr>
        <p:spPr>
          <a:xfrm>
            <a:off x="3581401" y="799575"/>
            <a:ext cx="7915912" cy="496078"/>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a:t>
            </a:r>
            <a:r>
              <a:rPr lang="en-GB" sz="1400" b="1" i="1" dirty="0">
                <a:latin typeface="Helvetica" pitchFamily="2" charset="0"/>
              </a:rPr>
              <a:t>5</a:t>
            </a:r>
            <a:r>
              <a:rPr lang="en-GB" sz="1400" b="1" i="1" dirty="0">
                <a:effectLst/>
                <a:latin typeface="Helvetica" pitchFamily="2" charset="0"/>
              </a:rPr>
              <a:t>.1: Coordination on cryomodule design activities– </a:t>
            </a:r>
            <a:r>
              <a:rPr lang="en-GB" sz="1400" b="1" i="1" dirty="0">
                <a:effectLst/>
                <a:highlight>
                  <a:srgbClr val="B0FF3C"/>
                </a:highlight>
                <a:latin typeface="Helvetica" pitchFamily="2" charset="0"/>
              </a:rPr>
              <a:t>M1-M48</a:t>
            </a:r>
            <a:endParaRPr lang="en-GB" sz="1400" b="1" dirty="0">
              <a:effectLst/>
              <a:highlight>
                <a:srgbClr val="B0FF3C"/>
              </a:highlight>
              <a:latin typeface="Helvetica" pitchFamily="2" charset="0"/>
            </a:endParaRPr>
          </a:p>
          <a:p>
            <a:r>
              <a:rPr lang="en-GB" sz="1200" i="1" dirty="0">
                <a:effectLst/>
                <a:latin typeface="Helvetica" pitchFamily="2" charset="0"/>
              </a:rPr>
              <a:t>• General coordination by ESS as described above.</a:t>
            </a:r>
          </a:p>
        </p:txBody>
      </p:sp>
    </p:spTree>
    <p:extLst>
      <p:ext uri="{BB962C8B-B14F-4D97-AF65-F5344CB8AC3E}">
        <p14:creationId xmlns:p14="http://schemas.microsoft.com/office/powerpoint/2010/main" val="805759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A2BA3-016C-3A22-CA30-D16E12FADDD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F08BC1F-6C87-2B72-4238-BA4CEAE88DBF}"/>
              </a:ext>
            </a:extLst>
          </p:cNvPr>
          <p:cNvSpPr txBox="1"/>
          <p:nvPr/>
        </p:nvSpPr>
        <p:spPr>
          <a:xfrm>
            <a:off x="3418115" y="315684"/>
            <a:ext cx="6952673"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Coordination: </a:t>
            </a:r>
            <a:r>
              <a:rPr lang="en-US" sz="2400" b="1" dirty="0">
                <a:solidFill>
                  <a:schemeClr val="bg2">
                    <a:lumMod val="50000"/>
                  </a:schemeClr>
                </a:solidFill>
              </a:rPr>
              <a:t>status/evolution of </a:t>
            </a:r>
            <a:r>
              <a:rPr lang="en-US" sz="2400" b="1" dirty="0">
                <a:solidFill>
                  <a:srgbClr val="00B050"/>
                </a:solidFill>
              </a:rPr>
              <a:t>Task 5.1 </a:t>
            </a:r>
          </a:p>
        </p:txBody>
      </p:sp>
      <p:pic>
        <p:nvPicPr>
          <p:cNvPr id="5" name="Picture 2" descr="Innovate for Sustainable Accelerating Systems: Kick-Off Meeting">
            <a:extLst>
              <a:ext uri="{FF2B5EF4-FFF2-40B4-BE49-F238E27FC236}">
                <a16:creationId xmlns:a16="http://schemas.microsoft.com/office/drawing/2014/main" id="{7B079E55-0258-5A4F-0AB8-7962997E6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DF190C34-2D39-EA7A-4E9D-5727E1684DE9}"/>
              </a:ext>
            </a:extLst>
          </p:cNvPr>
          <p:cNvSpPr>
            <a:spLocks noGrp="1"/>
          </p:cNvSpPr>
          <p:nvPr>
            <p:ph type="sldNum" sz="quarter" idx="12"/>
          </p:nvPr>
        </p:nvSpPr>
        <p:spPr/>
        <p:txBody>
          <a:bodyPr/>
          <a:lstStyle/>
          <a:p>
            <a:fld id="{4068FCCF-9A80-B240-8D85-84F960565AFA}" type="slidenum">
              <a:rPr lang="en-BE" smtClean="0"/>
              <a:t>6</a:t>
            </a:fld>
            <a:endParaRPr lang="en-BE"/>
          </a:p>
        </p:txBody>
      </p:sp>
      <p:sp>
        <p:nvSpPr>
          <p:cNvPr id="8" name="Rectangle 7">
            <a:extLst>
              <a:ext uri="{FF2B5EF4-FFF2-40B4-BE49-F238E27FC236}">
                <a16:creationId xmlns:a16="http://schemas.microsoft.com/office/drawing/2014/main" id="{EB371BF1-5EE6-06B4-086F-5234E5AAD6BF}"/>
              </a:ext>
            </a:extLst>
          </p:cNvPr>
          <p:cNvSpPr/>
          <p:nvPr/>
        </p:nvSpPr>
        <p:spPr>
          <a:xfrm>
            <a:off x="3581401" y="799575"/>
            <a:ext cx="7915912" cy="496078"/>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a:t>
            </a:r>
            <a:r>
              <a:rPr lang="en-GB" sz="1400" b="1" i="1" dirty="0">
                <a:latin typeface="Helvetica" pitchFamily="2" charset="0"/>
              </a:rPr>
              <a:t>5</a:t>
            </a:r>
            <a:r>
              <a:rPr lang="en-GB" sz="1400" b="1" i="1" dirty="0">
                <a:effectLst/>
                <a:latin typeface="Helvetica" pitchFamily="2" charset="0"/>
              </a:rPr>
              <a:t>.1: Coordination on cryomodule design activities– </a:t>
            </a:r>
            <a:r>
              <a:rPr lang="en-GB" sz="1400" b="1" i="1" dirty="0">
                <a:effectLst/>
                <a:highlight>
                  <a:srgbClr val="B0FF3C"/>
                </a:highlight>
                <a:latin typeface="Helvetica" pitchFamily="2" charset="0"/>
              </a:rPr>
              <a:t>M1-M48</a:t>
            </a:r>
            <a:endParaRPr lang="en-GB" sz="1400" b="1" dirty="0">
              <a:effectLst/>
              <a:highlight>
                <a:srgbClr val="B0FF3C"/>
              </a:highlight>
              <a:latin typeface="Helvetica" pitchFamily="2" charset="0"/>
            </a:endParaRPr>
          </a:p>
          <a:p>
            <a:r>
              <a:rPr lang="en-GB" sz="1200" i="1" dirty="0">
                <a:effectLst/>
                <a:latin typeface="Helvetica" pitchFamily="2" charset="0"/>
              </a:rPr>
              <a:t>• General coordination by ESS as described above.</a:t>
            </a:r>
          </a:p>
        </p:txBody>
      </p:sp>
      <p:sp>
        <p:nvSpPr>
          <p:cNvPr id="11" name="TextBox 10">
            <a:extLst>
              <a:ext uri="{FF2B5EF4-FFF2-40B4-BE49-F238E27FC236}">
                <a16:creationId xmlns:a16="http://schemas.microsoft.com/office/drawing/2014/main" id="{5A66F329-46A4-F6E3-D368-A979EF9B7A5F}"/>
              </a:ext>
            </a:extLst>
          </p:cNvPr>
          <p:cNvSpPr txBox="1"/>
          <p:nvPr/>
        </p:nvSpPr>
        <p:spPr>
          <a:xfrm>
            <a:off x="1153677" y="1478595"/>
            <a:ext cx="9896346" cy="1954381"/>
          </a:xfrm>
          <a:prstGeom prst="rect">
            <a:avLst/>
          </a:prstGeom>
          <a:noFill/>
        </p:spPr>
        <p:txBody>
          <a:bodyPr wrap="square" rtlCol="0">
            <a:spAutoFit/>
          </a:bodyPr>
          <a:lstStyle/>
          <a:p>
            <a:pPr marL="180975" indent="-128588">
              <a:spcBef>
                <a:spcPts val="600"/>
              </a:spcBef>
            </a:pPr>
            <a:r>
              <a:rPr lang="en-GB" sz="1600" dirty="0">
                <a:highlight>
                  <a:srgbClr val="B0FF3C"/>
                </a:highlight>
                <a:latin typeface="Helvetica" pitchFamily="2" charset="0"/>
              </a:rPr>
              <a:t>Milestone  </a:t>
            </a:r>
            <a:r>
              <a:rPr lang="en-GB" sz="1600" dirty="0">
                <a:latin typeface="Helvetica" pitchFamily="2" charset="0"/>
              </a:rPr>
              <a:t>: </a:t>
            </a:r>
            <a:r>
              <a:rPr lang="en-GB" sz="1600" dirty="0">
                <a:highlight>
                  <a:srgbClr val="B0FF3C"/>
                </a:highlight>
                <a:latin typeface="Helvetica" pitchFamily="2" charset="0"/>
              </a:rPr>
              <a:t>M21</a:t>
            </a:r>
            <a:r>
              <a:rPr lang="en-GB" sz="1600" dirty="0">
                <a:latin typeface="Helvetica" pitchFamily="2" charset="0"/>
              </a:rPr>
              <a:t> In-person WP kick-off meeting at ESS (Due date: M3 or </a:t>
            </a:r>
            <a:r>
              <a:rPr lang="en-GB" sz="1600" dirty="0">
                <a:highlight>
                  <a:srgbClr val="B0FF3C"/>
                </a:highlight>
                <a:latin typeface="Helvetica" pitchFamily="2" charset="0"/>
              </a:rPr>
              <a:t>Jun-2024)</a:t>
            </a:r>
          </a:p>
          <a:p>
            <a:pPr marL="180975" indent="-128588">
              <a:spcBef>
                <a:spcPts val="600"/>
              </a:spcBef>
            </a:pPr>
            <a:r>
              <a:rPr lang="en-GB" sz="1600" dirty="0">
                <a:highlight>
                  <a:srgbClr val="B0FF3C"/>
                </a:highlight>
                <a:latin typeface="Helvetica" pitchFamily="2" charset="0"/>
              </a:rPr>
              <a:t>Milestone  </a:t>
            </a:r>
            <a:r>
              <a:rPr lang="en-GB" sz="1600" dirty="0">
                <a:latin typeface="Helvetica" pitchFamily="2" charset="0"/>
              </a:rPr>
              <a:t>: </a:t>
            </a:r>
            <a:r>
              <a:rPr lang="en-GB" sz="1600" dirty="0">
                <a:highlight>
                  <a:srgbClr val="B0FF3C"/>
                </a:highlight>
                <a:latin typeface="Helvetica" pitchFamily="2" charset="0"/>
              </a:rPr>
              <a:t>M42</a:t>
            </a:r>
            <a:r>
              <a:rPr lang="en-GB" sz="1600" dirty="0">
                <a:latin typeface="Helvetica" pitchFamily="2" charset="0"/>
              </a:rPr>
              <a:t> Impact Risk analysis (Due date: M24 or </a:t>
            </a:r>
            <a:r>
              <a:rPr lang="en-GB" sz="1600" dirty="0">
                <a:highlight>
                  <a:srgbClr val="B0FF3C"/>
                </a:highlight>
                <a:latin typeface="Helvetica" pitchFamily="2" charset="0"/>
              </a:rPr>
              <a:t>Feb-2026)</a:t>
            </a:r>
          </a:p>
          <a:p>
            <a:pPr marL="180975" indent="-128588">
              <a:spcBef>
                <a:spcPts val="600"/>
              </a:spcBef>
            </a:pPr>
            <a:r>
              <a:rPr lang="en-GB" sz="1600" dirty="0">
                <a:highlight>
                  <a:srgbClr val="B0FF3C"/>
                </a:highlight>
                <a:latin typeface="Helvetica" pitchFamily="2" charset="0"/>
              </a:rPr>
              <a:t>Deliverable</a:t>
            </a:r>
            <a:r>
              <a:rPr lang="en-GB" sz="1600" dirty="0">
                <a:latin typeface="Helvetica" pitchFamily="2" charset="0"/>
              </a:rPr>
              <a:t>: </a:t>
            </a:r>
            <a:r>
              <a:rPr lang="en-GB" sz="1600" dirty="0">
                <a:highlight>
                  <a:srgbClr val="B0FF3C"/>
                </a:highlight>
                <a:latin typeface="Helvetica" pitchFamily="2" charset="0"/>
              </a:rPr>
              <a:t>D16</a:t>
            </a:r>
            <a:r>
              <a:rPr lang="en-GB" sz="1600" dirty="0">
                <a:latin typeface="Helvetica" pitchFamily="2" charset="0"/>
              </a:rPr>
              <a:t> Compilation of ESS CM lessons learned &amp; benchmarks (Due date: M24 or </a:t>
            </a:r>
            <a:r>
              <a:rPr lang="en-GB" sz="1600" dirty="0">
                <a:highlight>
                  <a:srgbClr val="B0FF3C"/>
                </a:highlight>
                <a:latin typeface="Helvetica" pitchFamily="2" charset="0"/>
              </a:rPr>
              <a:t>Feb-2026</a:t>
            </a:r>
            <a:r>
              <a:rPr lang="en-GB" sz="1600" dirty="0">
                <a:latin typeface="Helvetica" pitchFamily="2" charset="0"/>
              </a:rPr>
              <a:t>)</a:t>
            </a:r>
          </a:p>
          <a:p>
            <a:pPr marL="180975" indent="-128588">
              <a:spcBef>
                <a:spcPts val="600"/>
              </a:spcBef>
            </a:pPr>
            <a:r>
              <a:rPr lang="en-GB" sz="1600" dirty="0">
                <a:highlight>
                  <a:srgbClr val="C0C0C0"/>
                </a:highlight>
                <a:latin typeface="Helvetica" pitchFamily="2" charset="0"/>
              </a:rPr>
              <a:t>Deliverable: D17</a:t>
            </a:r>
            <a:r>
              <a:rPr lang="en-GB" sz="1600" dirty="0">
                <a:latin typeface="Helvetica" pitchFamily="2" charset="0"/>
              </a:rPr>
              <a:t> Roadmap for the CM design (Due date: M36 or </a:t>
            </a:r>
            <a:r>
              <a:rPr lang="en-GB" sz="1600" dirty="0">
                <a:highlight>
                  <a:srgbClr val="C0C0C0"/>
                </a:highlight>
                <a:latin typeface="Helvetica" pitchFamily="2" charset="0"/>
              </a:rPr>
              <a:t>Feb-2027</a:t>
            </a:r>
            <a:r>
              <a:rPr lang="en-GB" sz="1600" dirty="0">
                <a:latin typeface="Helvetica" pitchFamily="2" charset="0"/>
              </a:rPr>
              <a:t>)</a:t>
            </a:r>
          </a:p>
          <a:p>
            <a:pPr marL="180975" indent="-128588">
              <a:spcBef>
                <a:spcPts val="600"/>
              </a:spcBef>
            </a:pPr>
            <a:r>
              <a:rPr lang="en-GB" sz="1600" dirty="0">
                <a:highlight>
                  <a:srgbClr val="C0C0C0"/>
                </a:highlight>
                <a:latin typeface="Helvetica" pitchFamily="2" charset="0"/>
              </a:rPr>
              <a:t>Deliverable: D18</a:t>
            </a:r>
            <a:r>
              <a:rPr lang="en-GB" sz="1600" dirty="0">
                <a:latin typeface="Helvetica" pitchFamily="2" charset="0"/>
              </a:rPr>
              <a:t> Parametric design for a sustainable CM with </a:t>
            </a:r>
            <a:r>
              <a:rPr lang="en-GB" sz="1600" dirty="0" err="1">
                <a:latin typeface="Helvetica" pitchFamily="2" charset="0"/>
              </a:rPr>
              <a:t>iSAS</a:t>
            </a:r>
            <a:r>
              <a:rPr lang="en-GB" sz="1600" dirty="0">
                <a:latin typeface="Helvetica" pitchFamily="2" charset="0"/>
              </a:rPr>
              <a:t> tech. (Due date: M46 or </a:t>
            </a:r>
            <a:r>
              <a:rPr lang="en-GB" sz="1600" dirty="0">
                <a:highlight>
                  <a:srgbClr val="C0C0C0"/>
                </a:highlight>
                <a:latin typeface="Helvetica" pitchFamily="2" charset="0"/>
              </a:rPr>
              <a:t>Dec-2027</a:t>
            </a:r>
            <a:r>
              <a:rPr lang="en-GB" sz="1600" dirty="0">
                <a:latin typeface="Helvetica" pitchFamily="2" charset="0"/>
              </a:rPr>
              <a:t>)</a:t>
            </a:r>
          </a:p>
          <a:p>
            <a:pPr marL="180975" indent="-128588">
              <a:spcBef>
                <a:spcPts val="600"/>
              </a:spcBef>
            </a:pPr>
            <a:r>
              <a:rPr lang="en-GB" sz="1600" dirty="0">
                <a:highlight>
                  <a:srgbClr val="C0C0C0"/>
                </a:highlight>
                <a:latin typeface="Helvetica" pitchFamily="2" charset="0"/>
              </a:rPr>
              <a:t>Deliverable: D19</a:t>
            </a:r>
            <a:r>
              <a:rPr lang="en-GB" sz="1600" dirty="0">
                <a:latin typeface="Helvetica" pitchFamily="2" charset="0"/>
              </a:rPr>
              <a:t> Report on beam dynamics study for ERL with </a:t>
            </a:r>
            <a:r>
              <a:rPr lang="en-GB" sz="1600" dirty="0" err="1">
                <a:latin typeface="Helvetica" pitchFamily="2" charset="0"/>
              </a:rPr>
              <a:t>iSAS</a:t>
            </a:r>
            <a:r>
              <a:rPr lang="en-GB" sz="1600" dirty="0">
                <a:latin typeface="Helvetica" pitchFamily="2" charset="0"/>
              </a:rPr>
              <a:t> CM (Due date: M43 or </a:t>
            </a:r>
            <a:r>
              <a:rPr lang="en-GB" sz="1600" dirty="0">
                <a:highlight>
                  <a:srgbClr val="C0C0C0"/>
                </a:highlight>
                <a:latin typeface="Helvetica" pitchFamily="2" charset="0"/>
              </a:rPr>
              <a:t>Sep-2027</a:t>
            </a:r>
            <a:r>
              <a:rPr lang="en-GB" sz="1600" dirty="0">
                <a:latin typeface="Helvetica" pitchFamily="2" charset="0"/>
              </a:rPr>
              <a:t>)</a:t>
            </a:r>
          </a:p>
        </p:txBody>
      </p:sp>
      <p:sp>
        <p:nvSpPr>
          <p:cNvPr id="3" name="Date Placeholder 2">
            <a:extLst>
              <a:ext uri="{FF2B5EF4-FFF2-40B4-BE49-F238E27FC236}">
                <a16:creationId xmlns:a16="http://schemas.microsoft.com/office/drawing/2014/main" id="{ED49559A-841C-CCDE-2129-28AE334AF279}"/>
              </a:ext>
            </a:extLst>
          </p:cNvPr>
          <p:cNvSpPr>
            <a:spLocks noGrp="1"/>
          </p:cNvSpPr>
          <p:nvPr>
            <p:ph type="dt" sz="half" idx="10"/>
          </p:nvPr>
        </p:nvSpPr>
        <p:spPr/>
        <p:txBody>
          <a:bodyPr/>
          <a:lstStyle/>
          <a:p>
            <a:fld id="{6AEE5293-944C-3244-A259-FF4D0BE543BE}" type="datetime1">
              <a:rPr lang="sv-SE" smtClean="0"/>
              <a:t>2026-05-29</a:t>
            </a:fld>
            <a:endParaRPr lang="en-BE"/>
          </a:p>
        </p:txBody>
      </p:sp>
      <p:sp>
        <p:nvSpPr>
          <p:cNvPr id="9" name="Footer Placeholder 8">
            <a:extLst>
              <a:ext uri="{FF2B5EF4-FFF2-40B4-BE49-F238E27FC236}">
                <a16:creationId xmlns:a16="http://schemas.microsoft.com/office/drawing/2014/main" id="{A151A00A-923A-C524-B274-D1AE6739F371}"/>
              </a:ext>
            </a:extLst>
          </p:cNvPr>
          <p:cNvSpPr>
            <a:spLocks noGrp="1"/>
          </p:cNvSpPr>
          <p:nvPr>
            <p:ph type="ftr" sz="quarter" idx="11"/>
          </p:nvPr>
        </p:nvSpPr>
        <p:spPr/>
        <p:txBody>
          <a:bodyPr/>
          <a:lstStyle/>
          <a:p>
            <a:r>
              <a:rPr lang="en-BE"/>
              <a:t>Nuno Elias - iSAS WP5 RP1 review - Jun/2026</a:t>
            </a:r>
          </a:p>
        </p:txBody>
      </p:sp>
      <p:pic>
        <p:nvPicPr>
          <p:cNvPr id="2" name="Picture 1">
            <a:extLst>
              <a:ext uri="{FF2B5EF4-FFF2-40B4-BE49-F238E27FC236}">
                <a16:creationId xmlns:a16="http://schemas.microsoft.com/office/drawing/2014/main" id="{FF397F90-D30D-9445-F5A9-20372E7C0234}"/>
              </a:ext>
            </a:extLst>
          </p:cNvPr>
          <p:cNvPicPr>
            <a:picLocks noChangeAspect="1"/>
          </p:cNvPicPr>
          <p:nvPr/>
        </p:nvPicPr>
        <p:blipFill>
          <a:blip r:embed="rId3"/>
          <a:stretch>
            <a:fillRect/>
          </a:stretch>
        </p:blipFill>
        <p:spPr>
          <a:xfrm>
            <a:off x="227013" y="3615918"/>
            <a:ext cx="11701462" cy="2812562"/>
          </a:xfrm>
          <a:prstGeom prst="rect">
            <a:avLst/>
          </a:prstGeom>
        </p:spPr>
      </p:pic>
    </p:spTree>
    <p:extLst>
      <p:ext uri="{BB962C8B-B14F-4D97-AF65-F5344CB8AC3E}">
        <p14:creationId xmlns:p14="http://schemas.microsoft.com/office/powerpoint/2010/main" val="293797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6F8F0-D004-A13A-67D6-44F95DA79C8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C605462-C058-0A41-A0F0-68F84BEAE78F}"/>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F740F45B-437F-AA85-AB41-7298678B0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E012E47A-1488-AE8C-26A7-D34C29F6A5A8}"/>
              </a:ext>
            </a:extLst>
          </p:cNvPr>
          <p:cNvSpPr>
            <a:spLocks noGrp="1"/>
          </p:cNvSpPr>
          <p:nvPr>
            <p:ph idx="1"/>
          </p:nvPr>
        </p:nvSpPr>
        <p:spPr>
          <a:xfrm>
            <a:off x="342900" y="2254480"/>
            <a:ext cx="2982214" cy="4168776"/>
          </a:xfrm>
        </p:spPr>
        <p:txBody>
          <a:bodyPr/>
          <a:lstStyle/>
          <a:p>
            <a:pPr marL="0" indent="0">
              <a:buNone/>
            </a:pPr>
            <a:endParaRPr lang="en-US" sz="2000" b="1" dirty="0">
              <a:solidFill>
                <a:srgbClr val="002060"/>
              </a:solidFill>
            </a:endParaRPr>
          </a:p>
          <a:p>
            <a:r>
              <a:rPr lang="en-US" sz="2000" b="1" dirty="0">
                <a:solidFill>
                  <a:srgbClr val="002060"/>
                </a:solidFill>
              </a:rPr>
              <a:t>Activities: </a:t>
            </a:r>
            <a:r>
              <a:rPr lang="en-US" sz="2000" b="1" dirty="0">
                <a:solidFill>
                  <a:srgbClr val="002060"/>
                </a:solidFill>
                <a:highlight>
                  <a:srgbClr val="00FF00"/>
                </a:highlight>
              </a:rPr>
              <a:t>Delivered</a:t>
            </a:r>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EE5FED23-B4B1-15F8-FEBA-266E70FCFE35}"/>
              </a:ext>
            </a:extLst>
          </p:cNvPr>
          <p:cNvSpPr>
            <a:spLocks noGrp="1"/>
          </p:cNvSpPr>
          <p:nvPr>
            <p:ph type="sldNum" sz="quarter" idx="12"/>
          </p:nvPr>
        </p:nvSpPr>
        <p:spPr/>
        <p:txBody>
          <a:bodyPr/>
          <a:lstStyle/>
          <a:p>
            <a:fld id="{4068FCCF-9A80-B240-8D85-84F960565AFA}" type="slidenum">
              <a:rPr lang="en-BE" smtClean="0"/>
              <a:t>7</a:t>
            </a:fld>
            <a:endParaRPr lang="en-BE"/>
          </a:p>
        </p:txBody>
      </p:sp>
      <p:sp>
        <p:nvSpPr>
          <p:cNvPr id="8" name="Rectangle 7">
            <a:extLst>
              <a:ext uri="{FF2B5EF4-FFF2-40B4-BE49-F238E27FC236}">
                <a16:creationId xmlns:a16="http://schemas.microsoft.com/office/drawing/2014/main" id="{073D45EE-9517-5CF9-083D-2009738B89AB}"/>
              </a:ext>
            </a:extLst>
          </p:cNvPr>
          <p:cNvSpPr/>
          <p:nvPr/>
        </p:nvSpPr>
        <p:spPr>
          <a:xfrm>
            <a:off x="3581400" y="776660"/>
            <a:ext cx="8328659" cy="978017"/>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100" i="1" dirty="0">
                <a:effectLst/>
                <a:latin typeface="Helvetica" pitchFamily="2" charset="0"/>
              </a:rPr>
              <a:t>• </a:t>
            </a:r>
            <a:r>
              <a:rPr lang="en-GB" sz="1100" b="1" i="1" dirty="0">
                <a:effectLst/>
                <a:highlight>
                  <a:srgbClr val="00FF00"/>
                </a:highlight>
                <a:latin typeface="Helvetica" pitchFamily="2" charset="0"/>
              </a:rPr>
              <a:t>Compile lesson learned from the ESS </a:t>
            </a:r>
            <a:r>
              <a:rPr lang="en-GB" sz="1100" b="1" i="1" dirty="0">
                <a:highlight>
                  <a:srgbClr val="00FF00"/>
                </a:highlight>
                <a:latin typeface="Helvetica" pitchFamily="2" charset="0"/>
              </a:rPr>
              <a:t>CM </a:t>
            </a:r>
            <a:r>
              <a:rPr lang="en-GB" sz="1100" i="1" dirty="0">
                <a:highlight>
                  <a:srgbClr val="00FF00"/>
                </a:highlight>
                <a:latin typeface="Helvetica" pitchFamily="2" charset="0"/>
              </a:rPr>
              <a:t>testing activities, technical commissioning, initial operation.</a:t>
            </a:r>
            <a:r>
              <a:rPr lang="en-GB" sz="1100" i="1" dirty="0">
                <a:effectLst/>
                <a:highlight>
                  <a:srgbClr val="00FF00"/>
                </a:highlight>
                <a:latin typeface="Helvetica" pitchFamily="2" charset="0"/>
              </a:rPr>
              <a:t> </a:t>
            </a:r>
          </a:p>
          <a:p>
            <a:r>
              <a:rPr lang="en-GB" sz="1100" i="1" dirty="0">
                <a:effectLst/>
                <a:latin typeface="Helvetica" pitchFamily="2" charset="0"/>
              </a:rPr>
              <a:t>• Benchmarking with projects in the implementation phase (worldwide).</a:t>
            </a:r>
            <a:endParaRPr lang="en-GB" sz="1100" dirty="0">
              <a:effectLst/>
              <a:latin typeface="Helvetica" pitchFamily="2" charset="0"/>
            </a:endParaRPr>
          </a:p>
          <a:p>
            <a:r>
              <a:rPr lang="en-GB" sz="1100" i="1" dirty="0">
                <a:effectLst/>
                <a:latin typeface="Helvetica" pitchFamily="2" charset="0"/>
              </a:rPr>
              <a:t>• Develop a roadmap to develop a new, sustainable CM design.</a:t>
            </a:r>
          </a:p>
        </p:txBody>
      </p:sp>
      <p:sp>
        <p:nvSpPr>
          <p:cNvPr id="11" name="Rectangle 10">
            <a:extLst>
              <a:ext uri="{FF2B5EF4-FFF2-40B4-BE49-F238E27FC236}">
                <a16:creationId xmlns:a16="http://schemas.microsoft.com/office/drawing/2014/main" id="{88BA2D97-AB04-62BF-521B-F2E2E09AC6E0}"/>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effectLst/>
                <a:latin typeface="Helvetica" pitchFamily="2" charset="0"/>
              </a:rPr>
              <a:t>• </a:t>
            </a:r>
            <a:r>
              <a:rPr lang="en-GB" sz="1400" b="1" i="1" dirty="0">
                <a:effectLst/>
                <a:latin typeface="Helvetica" pitchFamily="2" charset="0"/>
              </a:rPr>
              <a:t>Compile lesson learned from the ESS </a:t>
            </a:r>
            <a:r>
              <a:rPr lang="en-GB" sz="1400" b="1" i="1" dirty="0">
                <a:latin typeface="Helvetica" pitchFamily="2" charset="0"/>
              </a:rPr>
              <a:t>CM </a:t>
            </a:r>
            <a:r>
              <a:rPr lang="en-GB" sz="1400" i="1" dirty="0">
                <a:latin typeface="Helvetica" pitchFamily="2" charset="0"/>
              </a:rPr>
              <a:t>testing activities, technical commissioning, initial operation.</a:t>
            </a:r>
            <a:r>
              <a:rPr lang="en-GB" sz="1400" i="1" dirty="0">
                <a:effectLst/>
                <a:latin typeface="Helvetica" pitchFamily="2" charset="0"/>
              </a:rPr>
              <a:t> </a:t>
            </a:r>
          </a:p>
        </p:txBody>
      </p:sp>
      <p:sp>
        <p:nvSpPr>
          <p:cNvPr id="9" name="Date Placeholder 8">
            <a:extLst>
              <a:ext uri="{FF2B5EF4-FFF2-40B4-BE49-F238E27FC236}">
                <a16:creationId xmlns:a16="http://schemas.microsoft.com/office/drawing/2014/main" id="{F8870423-0F81-DE8D-E958-4D8D474175A4}"/>
              </a:ext>
            </a:extLst>
          </p:cNvPr>
          <p:cNvSpPr>
            <a:spLocks noGrp="1"/>
          </p:cNvSpPr>
          <p:nvPr>
            <p:ph type="dt" sz="half" idx="10"/>
          </p:nvPr>
        </p:nvSpPr>
        <p:spPr/>
        <p:txBody>
          <a:bodyPr/>
          <a:lstStyle/>
          <a:p>
            <a:fld id="{D496F15C-C296-BE48-AFEC-813686E634F6}" type="datetime1">
              <a:rPr lang="sv-SE" smtClean="0"/>
              <a:t>2026-05-29</a:t>
            </a:fld>
            <a:endParaRPr lang="en-BE"/>
          </a:p>
        </p:txBody>
      </p:sp>
      <p:sp>
        <p:nvSpPr>
          <p:cNvPr id="12" name="Footer Placeholder 11">
            <a:extLst>
              <a:ext uri="{FF2B5EF4-FFF2-40B4-BE49-F238E27FC236}">
                <a16:creationId xmlns:a16="http://schemas.microsoft.com/office/drawing/2014/main" id="{A91898A5-E501-2AF2-EBB9-D38E75901FC6}"/>
              </a:ext>
            </a:extLst>
          </p:cNvPr>
          <p:cNvSpPr>
            <a:spLocks noGrp="1"/>
          </p:cNvSpPr>
          <p:nvPr>
            <p:ph type="ftr" sz="quarter" idx="11"/>
          </p:nvPr>
        </p:nvSpPr>
        <p:spPr/>
        <p:txBody>
          <a:bodyPr/>
          <a:lstStyle/>
          <a:p>
            <a:r>
              <a:rPr lang="en-BE"/>
              <a:t>Nuno Elias - iSAS WP5 RP1 review - Jun/2026</a:t>
            </a:r>
          </a:p>
        </p:txBody>
      </p:sp>
      <p:pic>
        <p:nvPicPr>
          <p:cNvPr id="2" name="Picture 1">
            <a:extLst>
              <a:ext uri="{FF2B5EF4-FFF2-40B4-BE49-F238E27FC236}">
                <a16:creationId xmlns:a16="http://schemas.microsoft.com/office/drawing/2014/main" id="{EC0B67C5-E02E-94C9-EF13-00E01C5682AC}"/>
              </a:ext>
            </a:extLst>
          </p:cNvPr>
          <p:cNvPicPr>
            <a:picLocks noChangeAspect="1"/>
          </p:cNvPicPr>
          <p:nvPr/>
        </p:nvPicPr>
        <p:blipFill>
          <a:blip r:embed="rId3"/>
          <a:stretch>
            <a:fillRect/>
          </a:stretch>
        </p:blipFill>
        <p:spPr>
          <a:xfrm>
            <a:off x="1968321" y="3069308"/>
            <a:ext cx="2315753" cy="3280650"/>
          </a:xfrm>
          <a:prstGeom prst="rect">
            <a:avLst/>
          </a:prstGeom>
          <a:ln>
            <a:solidFill>
              <a:schemeClr val="accent6">
                <a:lumMod val="75000"/>
              </a:schemeClr>
            </a:solidFill>
          </a:ln>
          <a:effectLst>
            <a:outerShdw blurRad="50800" dist="38100" dir="2700000" algn="tl" rotWithShape="0">
              <a:prstClr val="black">
                <a:alpha val="40000"/>
              </a:prstClr>
            </a:outerShdw>
          </a:effectLst>
        </p:spPr>
      </p:pic>
      <p:sp>
        <p:nvSpPr>
          <p:cNvPr id="6" name="Espace réservé du contenu 2">
            <a:extLst>
              <a:ext uri="{FF2B5EF4-FFF2-40B4-BE49-F238E27FC236}">
                <a16:creationId xmlns:a16="http://schemas.microsoft.com/office/drawing/2014/main" id="{06EB9E0F-7ABF-43A0-1CB3-B457514BFFD7}"/>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14" name="Picture 13">
            <a:extLst>
              <a:ext uri="{FF2B5EF4-FFF2-40B4-BE49-F238E27FC236}">
                <a16:creationId xmlns:a16="http://schemas.microsoft.com/office/drawing/2014/main" id="{81172709-8FD1-F35D-04A9-7283674C3CDE}"/>
              </a:ext>
            </a:extLst>
          </p:cNvPr>
          <p:cNvPicPr>
            <a:picLocks noChangeAspect="1"/>
          </p:cNvPicPr>
          <p:nvPr/>
        </p:nvPicPr>
        <p:blipFill>
          <a:blip r:embed="rId4"/>
          <a:stretch>
            <a:fillRect/>
          </a:stretch>
        </p:blipFill>
        <p:spPr>
          <a:xfrm>
            <a:off x="5626788" y="3299510"/>
            <a:ext cx="2753614" cy="2730119"/>
          </a:xfrm>
          <a:prstGeom prst="rect">
            <a:avLst/>
          </a:prstGeom>
        </p:spPr>
      </p:pic>
      <p:pic>
        <p:nvPicPr>
          <p:cNvPr id="16" name="Picture 15">
            <a:extLst>
              <a:ext uri="{FF2B5EF4-FFF2-40B4-BE49-F238E27FC236}">
                <a16:creationId xmlns:a16="http://schemas.microsoft.com/office/drawing/2014/main" id="{A7C45067-57FB-A914-2AD1-E5004C439DFF}"/>
              </a:ext>
            </a:extLst>
          </p:cNvPr>
          <p:cNvPicPr>
            <a:picLocks noChangeAspect="1"/>
          </p:cNvPicPr>
          <p:nvPr/>
        </p:nvPicPr>
        <p:blipFill>
          <a:blip r:embed="rId5"/>
          <a:stretch>
            <a:fillRect/>
          </a:stretch>
        </p:blipFill>
        <p:spPr>
          <a:xfrm>
            <a:off x="8718910" y="3420313"/>
            <a:ext cx="2819400" cy="1188847"/>
          </a:xfrm>
          <a:prstGeom prst="rect">
            <a:avLst/>
          </a:prstGeom>
        </p:spPr>
      </p:pic>
      <p:pic>
        <p:nvPicPr>
          <p:cNvPr id="18" name="Picture 17">
            <a:extLst>
              <a:ext uri="{FF2B5EF4-FFF2-40B4-BE49-F238E27FC236}">
                <a16:creationId xmlns:a16="http://schemas.microsoft.com/office/drawing/2014/main" id="{6774E9E5-F4FF-FA1A-198B-618C94172919}"/>
              </a:ext>
            </a:extLst>
          </p:cNvPr>
          <p:cNvPicPr>
            <a:picLocks noChangeAspect="1"/>
          </p:cNvPicPr>
          <p:nvPr/>
        </p:nvPicPr>
        <p:blipFill>
          <a:blip r:embed="rId6"/>
          <a:stretch>
            <a:fillRect/>
          </a:stretch>
        </p:blipFill>
        <p:spPr>
          <a:xfrm>
            <a:off x="8718910" y="4631501"/>
            <a:ext cx="2800604" cy="568579"/>
          </a:xfrm>
          <a:prstGeom prst="rect">
            <a:avLst/>
          </a:prstGeom>
        </p:spPr>
      </p:pic>
      <p:sp>
        <p:nvSpPr>
          <p:cNvPr id="19" name="Rectangle 18">
            <a:extLst>
              <a:ext uri="{FF2B5EF4-FFF2-40B4-BE49-F238E27FC236}">
                <a16:creationId xmlns:a16="http://schemas.microsoft.com/office/drawing/2014/main" id="{523DF6B4-B52B-8905-032E-2535A1ED5ACF}"/>
              </a:ext>
            </a:extLst>
          </p:cNvPr>
          <p:cNvSpPr/>
          <p:nvPr/>
        </p:nvSpPr>
        <p:spPr>
          <a:xfrm>
            <a:off x="5451528" y="3144471"/>
            <a:ext cx="3078480" cy="3147271"/>
          </a:xfrm>
          <a:prstGeom prst="rect">
            <a:avLst/>
          </a:prstGeom>
          <a:no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D79DB1F-1C04-F985-0A76-80AE85B7458F}"/>
              </a:ext>
            </a:extLst>
          </p:cNvPr>
          <p:cNvSpPr/>
          <p:nvPr/>
        </p:nvSpPr>
        <p:spPr>
          <a:xfrm>
            <a:off x="8615024" y="3144471"/>
            <a:ext cx="2982214" cy="3130325"/>
          </a:xfrm>
          <a:prstGeom prst="rect">
            <a:avLst/>
          </a:prstGeom>
          <a:no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5117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9F3FE-D99A-EE36-5C08-444B48E6B6E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DAFF3E-95DA-FCF0-ECDB-944B178E3321}"/>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74194F6C-971A-FC89-55F8-F9FE88506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80A5DD-5882-DFB9-FE19-158F408EDAA1}"/>
              </a:ext>
            </a:extLst>
          </p:cNvPr>
          <p:cNvSpPr>
            <a:spLocks noGrp="1"/>
          </p:cNvSpPr>
          <p:nvPr>
            <p:ph idx="1"/>
          </p:nvPr>
        </p:nvSpPr>
        <p:spPr>
          <a:xfrm>
            <a:off x="353786" y="2842330"/>
            <a:ext cx="6466114" cy="3350069"/>
          </a:xfrm>
        </p:spPr>
        <p:txBody>
          <a:bodyPr/>
          <a:lstStyle/>
          <a:p>
            <a:r>
              <a:rPr lang="en-US" sz="2000" b="1" dirty="0">
                <a:solidFill>
                  <a:srgbClr val="002060"/>
                </a:solidFill>
              </a:rPr>
              <a:t>Scope</a:t>
            </a:r>
            <a:endParaRPr lang="en-US" sz="2000" dirty="0"/>
          </a:p>
          <a:p>
            <a:r>
              <a:rPr lang="en-US" sz="2000" b="1" dirty="0">
                <a:solidFill>
                  <a:srgbClr val="002060"/>
                </a:solidFill>
              </a:rPr>
              <a:t>System Overview</a:t>
            </a:r>
            <a:endParaRPr lang="en-US" sz="2000" dirty="0"/>
          </a:p>
          <a:p>
            <a:r>
              <a:rPr lang="en-US" sz="2000" b="1" dirty="0">
                <a:solidFill>
                  <a:srgbClr val="002060"/>
                </a:solidFill>
              </a:rPr>
              <a:t>CM Design Phase Lessons</a:t>
            </a:r>
            <a:endParaRPr lang="en-US" sz="2000" dirty="0"/>
          </a:p>
          <a:p>
            <a:r>
              <a:rPr lang="en-US" sz="2000" b="1" dirty="0">
                <a:solidFill>
                  <a:srgbClr val="002060"/>
                </a:solidFill>
              </a:rPr>
              <a:t>Manufacturing and Assembly phase Lessons</a:t>
            </a:r>
          </a:p>
          <a:p>
            <a:r>
              <a:rPr lang="en-US" sz="2000" b="1" dirty="0">
                <a:solidFill>
                  <a:srgbClr val="002060"/>
                </a:solidFill>
              </a:rPr>
              <a:t>Testing and Commissioning</a:t>
            </a:r>
          </a:p>
          <a:p>
            <a:r>
              <a:rPr lang="en-US" sz="2000" b="1" dirty="0">
                <a:solidFill>
                  <a:srgbClr val="002060"/>
                </a:solidFill>
              </a:rPr>
              <a:t>Sustainability aspects</a:t>
            </a:r>
          </a:p>
          <a:p>
            <a:r>
              <a:rPr lang="en-US" sz="2000" b="1" dirty="0">
                <a:solidFill>
                  <a:srgbClr val="002060"/>
                </a:solidFill>
              </a:rPr>
              <a:t>Conclusions</a:t>
            </a:r>
            <a:endParaRPr lang="en-US" sz="20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B71BA13D-756B-7860-DF5F-412D1DBD6503}"/>
              </a:ext>
            </a:extLst>
          </p:cNvPr>
          <p:cNvSpPr>
            <a:spLocks noGrp="1"/>
          </p:cNvSpPr>
          <p:nvPr>
            <p:ph type="sldNum" sz="quarter" idx="12"/>
          </p:nvPr>
        </p:nvSpPr>
        <p:spPr/>
        <p:txBody>
          <a:bodyPr/>
          <a:lstStyle/>
          <a:p>
            <a:fld id="{4068FCCF-9A80-B240-8D85-84F960565AFA}" type="slidenum">
              <a:rPr lang="en-BE" smtClean="0"/>
              <a:t>8</a:t>
            </a:fld>
            <a:endParaRPr lang="en-BE"/>
          </a:p>
        </p:txBody>
      </p:sp>
      <p:sp>
        <p:nvSpPr>
          <p:cNvPr id="8" name="Rectangle 7">
            <a:extLst>
              <a:ext uri="{FF2B5EF4-FFF2-40B4-BE49-F238E27FC236}">
                <a16:creationId xmlns:a16="http://schemas.microsoft.com/office/drawing/2014/main" id="{63580DCC-46D9-72C9-1696-32C52AB86BCA}"/>
              </a:ext>
            </a:extLst>
          </p:cNvPr>
          <p:cNvSpPr/>
          <p:nvPr/>
        </p:nvSpPr>
        <p:spPr>
          <a:xfrm>
            <a:off x="3581400" y="776660"/>
            <a:ext cx="8328660"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200" i="1" dirty="0">
                <a:effectLst/>
                <a:latin typeface="Helvetica" pitchFamily="2" charset="0"/>
              </a:rPr>
              <a:t>• </a:t>
            </a:r>
            <a:r>
              <a:rPr lang="en-GB" sz="1200" b="1" i="1" dirty="0">
                <a:effectLst/>
                <a:highlight>
                  <a:srgbClr val="00FF00"/>
                </a:highlight>
                <a:latin typeface="Helvetica" pitchFamily="2" charset="0"/>
              </a:rPr>
              <a:t>Compile lesson learned from the ESS </a:t>
            </a:r>
            <a:r>
              <a:rPr lang="en-GB" sz="1200" b="1" i="1" dirty="0">
                <a:highlight>
                  <a:srgbClr val="00FF00"/>
                </a:highlight>
                <a:latin typeface="Helvetica" pitchFamily="2" charset="0"/>
              </a:rPr>
              <a:t>CM </a:t>
            </a:r>
            <a:r>
              <a:rPr lang="en-GB" sz="1200" i="1" dirty="0">
                <a:highlight>
                  <a:srgbClr val="00FF00"/>
                </a:highlight>
                <a:latin typeface="Helvetica" pitchFamily="2" charset="0"/>
              </a:rPr>
              <a:t>testing activities, technical commissioning, initial operation.</a:t>
            </a:r>
            <a:r>
              <a:rPr lang="en-GB" sz="1200" i="1" dirty="0">
                <a:effectLst/>
                <a:highlight>
                  <a:srgbClr val="00FF00"/>
                </a:highlight>
                <a:latin typeface="Helvetica" pitchFamily="2" charset="0"/>
              </a:rPr>
              <a:t> </a:t>
            </a:r>
          </a:p>
          <a:p>
            <a:r>
              <a:rPr lang="en-GB" sz="1200" i="1" dirty="0">
                <a:effectLst/>
                <a:latin typeface="Helvetica" pitchFamily="2" charset="0"/>
              </a:rPr>
              <a:t>• Benchmarking with projects in the implementation phase (worldwide).</a:t>
            </a:r>
            <a:endParaRPr lang="en-GB" sz="1200" dirty="0">
              <a:effectLst/>
              <a:latin typeface="Helvetica" pitchFamily="2" charset="0"/>
            </a:endParaRPr>
          </a:p>
          <a:p>
            <a:r>
              <a:rPr lang="en-GB" sz="1200" i="1" dirty="0">
                <a:effectLst/>
                <a:latin typeface="Helvetica" pitchFamily="2" charset="0"/>
              </a:rPr>
              <a:t>• Develop a roadmap to develop a new, sustainable CM design.</a:t>
            </a:r>
          </a:p>
        </p:txBody>
      </p:sp>
      <p:sp>
        <p:nvSpPr>
          <p:cNvPr id="11" name="Rectangle 10">
            <a:extLst>
              <a:ext uri="{FF2B5EF4-FFF2-40B4-BE49-F238E27FC236}">
                <a16:creationId xmlns:a16="http://schemas.microsoft.com/office/drawing/2014/main" id="{9E4C1F6B-B0CE-AB7A-B965-45A3E3AF65CB}"/>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effectLst/>
                <a:latin typeface="Helvetica" pitchFamily="2" charset="0"/>
              </a:rPr>
              <a:t>• </a:t>
            </a:r>
            <a:r>
              <a:rPr lang="en-GB" sz="1400" b="1" i="1" dirty="0">
                <a:effectLst/>
                <a:latin typeface="Helvetica" pitchFamily="2" charset="0"/>
              </a:rPr>
              <a:t>Compile lesson learned from the ESS </a:t>
            </a:r>
            <a:r>
              <a:rPr lang="en-GB" sz="1400" b="1" i="1" dirty="0">
                <a:latin typeface="Helvetica" pitchFamily="2" charset="0"/>
              </a:rPr>
              <a:t>CM </a:t>
            </a:r>
            <a:r>
              <a:rPr lang="en-GB" sz="1400" i="1" dirty="0">
                <a:latin typeface="Helvetica" pitchFamily="2" charset="0"/>
              </a:rPr>
              <a:t>testing activities, technical commissioning, initial operation.</a:t>
            </a:r>
            <a:r>
              <a:rPr lang="en-GB" sz="1400" i="1" dirty="0">
                <a:effectLst/>
                <a:latin typeface="Helvetica" pitchFamily="2" charset="0"/>
              </a:rPr>
              <a:t> </a:t>
            </a:r>
          </a:p>
        </p:txBody>
      </p:sp>
      <p:sp>
        <p:nvSpPr>
          <p:cNvPr id="9" name="Date Placeholder 8">
            <a:extLst>
              <a:ext uri="{FF2B5EF4-FFF2-40B4-BE49-F238E27FC236}">
                <a16:creationId xmlns:a16="http://schemas.microsoft.com/office/drawing/2014/main" id="{5B97E1F9-CA9A-5C81-731A-09018E89442A}"/>
              </a:ext>
            </a:extLst>
          </p:cNvPr>
          <p:cNvSpPr>
            <a:spLocks noGrp="1"/>
          </p:cNvSpPr>
          <p:nvPr>
            <p:ph type="dt" sz="half" idx="10"/>
          </p:nvPr>
        </p:nvSpPr>
        <p:spPr/>
        <p:txBody>
          <a:bodyPr/>
          <a:lstStyle/>
          <a:p>
            <a:fld id="{4ECFFAE5-AE49-554D-A783-D8F1DB5833E1}" type="datetime1">
              <a:rPr lang="sv-SE" smtClean="0"/>
              <a:t>2026-05-29</a:t>
            </a:fld>
            <a:endParaRPr lang="en-BE"/>
          </a:p>
        </p:txBody>
      </p:sp>
      <p:sp>
        <p:nvSpPr>
          <p:cNvPr id="12" name="Footer Placeholder 11">
            <a:extLst>
              <a:ext uri="{FF2B5EF4-FFF2-40B4-BE49-F238E27FC236}">
                <a16:creationId xmlns:a16="http://schemas.microsoft.com/office/drawing/2014/main" id="{92C3C85E-D072-B749-2AF3-57D391ECACDB}"/>
              </a:ext>
            </a:extLst>
          </p:cNvPr>
          <p:cNvSpPr>
            <a:spLocks noGrp="1"/>
          </p:cNvSpPr>
          <p:nvPr>
            <p:ph type="ftr" sz="quarter" idx="11"/>
          </p:nvPr>
        </p:nvSpPr>
        <p:spPr/>
        <p:txBody>
          <a:bodyPr/>
          <a:lstStyle/>
          <a:p>
            <a:r>
              <a:rPr lang="en-BE"/>
              <a:t>Nuno Elias - iSAS WP5 RP1 review - Jun/2026</a:t>
            </a:r>
          </a:p>
        </p:txBody>
      </p:sp>
      <p:sp>
        <p:nvSpPr>
          <p:cNvPr id="6" name="Espace réservé du contenu 2">
            <a:extLst>
              <a:ext uri="{FF2B5EF4-FFF2-40B4-BE49-F238E27FC236}">
                <a16:creationId xmlns:a16="http://schemas.microsoft.com/office/drawing/2014/main" id="{BC3CBCA2-E50B-6C96-17BF-56BB4EDB24E8}"/>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10" name="Picture 9">
            <a:extLst>
              <a:ext uri="{FF2B5EF4-FFF2-40B4-BE49-F238E27FC236}">
                <a16:creationId xmlns:a16="http://schemas.microsoft.com/office/drawing/2014/main" id="{34A4BE0E-7DF1-B577-EC23-7880548752E3}"/>
              </a:ext>
            </a:extLst>
          </p:cNvPr>
          <p:cNvPicPr>
            <a:picLocks noChangeAspect="1"/>
          </p:cNvPicPr>
          <p:nvPr/>
        </p:nvPicPr>
        <p:blipFill>
          <a:blip r:embed="rId3"/>
          <a:stretch>
            <a:fillRect/>
          </a:stretch>
        </p:blipFill>
        <p:spPr>
          <a:xfrm>
            <a:off x="6819900" y="2872810"/>
            <a:ext cx="4422624" cy="2863956"/>
          </a:xfrm>
          <a:prstGeom prst="rect">
            <a:avLst/>
          </a:prstGeom>
          <a:ln>
            <a:solidFill>
              <a:schemeClr val="accent6">
                <a:lumMod val="75000"/>
              </a:schemeClr>
            </a:solidFill>
          </a:ln>
        </p:spPr>
      </p:pic>
    </p:spTree>
    <p:extLst>
      <p:ext uri="{BB962C8B-B14F-4D97-AF65-F5344CB8AC3E}">
        <p14:creationId xmlns:p14="http://schemas.microsoft.com/office/powerpoint/2010/main" val="224150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C14FA-9E67-B723-0F38-C44A501FB4B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C54E08-C9A2-7D4F-AC37-194440370F02}"/>
              </a:ext>
            </a:extLst>
          </p:cNvPr>
          <p:cNvSpPr txBox="1"/>
          <p:nvPr/>
        </p:nvSpPr>
        <p:spPr>
          <a:xfrm>
            <a:off x="3418115" y="315684"/>
            <a:ext cx="7692299" cy="461665"/>
          </a:xfrm>
          <a:prstGeom prst="rect">
            <a:avLst/>
          </a:prstGeom>
          <a:noFill/>
        </p:spPr>
        <p:txBody>
          <a:bodyPr wrap="none" rtlCol="0">
            <a:spAutoFit/>
          </a:bodyPr>
          <a:lstStyle/>
          <a:p>
            <a:r>
              <a:rPr lang="en-US" sz="2400" b="1" dirty="0">
                <a:solidFill>
                  <a:srgbClr val="002060"/>
                </a:solidFill>
              </a:rPr>
              <a:t>WP5 – </a:t>
            </a:r>
            <a:r>
              <a:rPr lang="en-US" sz="2400" b="1" dirty="0">
                <a:solidFill>
                  <a:srgbClr val="00B050"/>
                </a:solidFill>
              </a:rPr>
              <a:t>Experience/Benchmark CMs: </a:t>
            </a:r>
            <a:r>
              <a:rPr lang="en-US" sz="2400" b="1" dirty="0">
                <a:solidFill>
                  <a:schemeClr val="bg2">
                    <a:lumMod val="50000"/>
                  </a:schemeClr>
                </a:solidFill>
              </a:rPr>
              <a:t>status of </a:t>
            </a:r>
            <a:r>
              <a:rPr lang="en-US" sz="2400" b="1" dirty="0">
                <a:solidFill>
                  <a:srgbClr val="00B050"/>
                </a:solidFill>
              </a:rPr>
              <a:t>Task 5.2 </a:t>
            </a:r>
          </a:p>
        </p:txBody>
      </p:sp>
      <p:pic>
        <p:nvPicPr>
          <p:cNvPr id="5" name="Picture 2" descr="Innovate for Sustainable Accelerating Systems: Kick-Off Meeting">
            <a:extLst>
              <a:ext uri="{FF2B5EF4-FFF2-40B4-BE49-F238E27FC236}">
                <a16:creationId xmlns:a16="http://schemas.microsoft.com/office/drawing/2014/main" id="{861CA973-0358-9791-0B96-C933C0B76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4CD1A6C9-7A2D-CB07-F3AA-3B89B754DE0E}"/>
              </a:ext>
            </a:extLst>
          </p:cNvPr>
          <p:cNvSpPr>
            <a:spLocks noGrp="1"/>
          </p:cNvSpPr>
          <p:nvPr>
            <p:ph idx="1"/>
          </p:nvPr>
        </p:nvSpPr>
        <p:spPr>
          <a:xfrm>
            <a:off x="353786" y="2842330"/>
            <a:ext cx="6466114" cy="3350069"/>
          </a:xfrm>
        </p:spPr>
        <p:txBody>
          <a:bodyPr/>
          <a:lstStyle/>
          <a:p>
            <a:r>
              <a:rPr lang="en-US" sz="2000" b="1" dirty="0">
                <a:solidFill>
                  <a:srgbClr val="002060"/>
                </a:solidFill>
              </a:rPr>
              <a:t>Scope</a:t>
            </a:r>
            <a:endParaRPr lang="en-US" sz="2000" dirty="0"/>
          </a:p>
          <a:p>
            <a:r>
              <a:rPr lang="en-US" sz="2000" b="1" dirty="0">
                <a:solidFill>
                  <a:srgbClr val="002060"/>
                </a:solidFill>
              </a:rPr>
              <a:t>System Overview</a:t>
            </a:r>
            <a:endParaRPr lang="en-US" sz="2000" dirty="0"/>
          </a:p>
          <a:p>
            <a:r>
              <a:rPr lang="en-US" sz="2000" b="1" dirty="0">
                <a:solidFill>
                  <a:srgbClr val="002060"/>
                </a:solidFill>
              </a:rPr>
              <a:t>CM Design Phase Lessons</a:t>
            </a:r>
            <a:endParaRPr lang="en-US" sz="2000" dirty="0"/>
          </a:p>
          <a:p>
            <a:r>
              <a:rPr lang="en-US" sz="2000" b="1" dirty="0">
                <a:solidFill>
                  <a:srgbClr val="002060"/>
                </a:solidFill>
              </a:rPr>
              <a:t>Manufacturing and Assembly phase Lessons</a:t>
            </a:r>
          </a:p>
          <a:p>
            <a:r>
              <a:rPr lang="en-US" sz="2000" b="1" dirty="0">
                <a:solidFill>
                  <a:srgbClr val="002060"/>
                </a:solidFill>
              </a:rPr>
              <a:t>Testing and Commissioning</a:t>
            </a:r>
          </a:p>
          <a:p>
            <a:r>
              <a:rPr lang="en-US" sz="2000" b="1" dirty="0">
                <a:solidFill>
                  <a:srgbClr val="002060"/>
                </a:solidFill>
              </a:rPr>
              <a:t>Sustainability aspects</a:t>
            </a:r>
          </a:p>
          <a:p>
            <a:r>
              <a:rPr lang="en-US" sz="2000" b="1" dirty="0">
                <a:solidFill>
                  <a:srgbClr val="002060"/>
                </a:solidFill>
              </a:rPr>
              <a:t>Conclusions</a:t>
            </a:r>
            <a:endParaRPr lang="en-US" sz="2000" dirty="0"/>
          </a:p>
          <a:p>
            <a:endParaRPr lang="en-US" dirty="0"/>
          </a:p>
          <a:p>
            <a:endParaRPr lang="en-US" dirty="0"/>
          </a:p>
          <a:p>
            <a:endParaRPr lang="en-US" dirty="0"/>
          </a:p>
          <a:p>
            <a:endParaRPr lang="en-GB" dirty="0"/>
          </a:p>
        </p:txBody>
      </p:sp>
      <p:sp>
        <p:nvSpPr>
          <p:cNvPr id="7" name="Slide Number Placeholder 6">
            <a:extLst>
              <a:ext uri="{FF2B5EF4-FFF2-40B4-BE49-F238E27FC236}">
                <a16:creationId xmlns:a16="http://schemas.microsoft.com/office/drawing/2014/main" id="{F8CEE94F-BD4C-A46E-C7C7-9781F51AD6F6}"/>
              </a:ext>
            </a:extLst>
          </p:cNvPr>
          <p:cNvSpPr>
            <a:spLocks noGrp="1"/>
          </p:cNvSpPr>
          <p:nvPr>
            <p:ph type="sldNum" sz="quarter" idx="12"/>
          </p:nvPr>
        </p:nvSpPr>
        <p:spPr/>
        <p:txBody>
          <a:bodyPr/>
          <a:lstStyle/>
          <a:p>
            <a:fld id="{4068FCCF-9A80-B240-8D85-84F960565AFA}" type="slidenum">
              <a:rPr lang="en-BE" smtClean="0"/>
              <a:t>9</a:t>
            </a:fld>
            <a:endParaRPr lang="en-BE"/>
          </a:p>
        </p:txBody>
      </p:sp>
      <p:sp>
        <p:nvSpPr>
          <p:cNvPr id="8" name="Rectangle 7">
            <a:extLst>
              <a:ext uri="{FF2B5EF4-FFF2-40B4-BE49-F238E27FC236}">
                <a16:creationId xmlns:a16="http://schemas.microsoft.com/office/drawing/2014/main" id="{A028E77C-9908-4EBA-0EE4-165A260DF0F9}"/>
              </a:ext>
            </a:extLst>
          </p:cNvPr>
          <p:cNvSpPr/>
          <p:nvPr/>
        </p:nvSpPr>
        <p:spPr>
          <a:xfrm>
            <a:off x="3581400" y="776660"/>
            <a:ext cx="8328660" cy="960065"/>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b="1" i="1" dirty="0">
                <a:effectLst/>
                <a:latin typeface="Helvetica" pitchFamily="2" charset="0"/>
              </a:rPr>
              <a:t>Task 5.2: ESS cryomodules experience and benchmarking with other recent facilities – </a:t>
            </a:r>
            <a:r>
              <a:rPr lang="en-GB" sz="1400" b="1" i="1" dirty="0">
                <a:effectLst/>
                <a:highlight>
                  <a:srgbClr val="A4C137"/>
                </a:highlight>
                <a:latin typeface="Helvetica" pitchFamily="2" charset="0"/>
              </a:rPr>
              <a:t>M1-M36</a:t>
            </a:r>
            <a:endParaRPr lang="en-GB" sz="1400" b="1" dirty="0">
              <a:effectLst/>
              <a:highlight>
                <a:srgbClr val="A4C137"/>
              </a:highlight>
              <a:latin typeface="Helvetica" pitchFamily="2" charset="0"/>
            </a:endParaRPr>
          </a:p>
          <a:p>
            <a:r>
              <a:rPr lang="en-GB" sz="1200" i="1" dirty="0">
                <a:effectLst/>
                <a:latin typeface="Helvetica" pitchFamily="2" charset="0"/>
              </a:rPr>
              <a:t>• </a:t>
            </a:r>
            <a:r>
              <a:rPr lang="en-GB" sz="1200" b="1" i="1" dirty="0">
                <a:effectLst/>
                <a:highlight>
                  <a:srgbClr val="00FF00"/>
                </a:highlight>
                <a:latin typeface="Helvetica" pitchFamily="2" charset="0"/>
              </a:rPr>
              <a:t>Compile lesson learned from the ESS </a:t>
            </a:r>
            <a:r>
              <a:rPr lang="en-GB" sz="1200" b="1" i="1" dirty="0">
                <a:highlight>
                  <a:srgbClr val="00FF00"/>
                </a:highlight>
                <a:latin typeface="Helvetica" pitchFamily="2" charset="0"/>
              </a:rPr>
              <a:t>CM </a:t>
            </a:r>
            <a:r>
              <a:rPr lang="en-GB" sz="1200" i="1" dirty="0">
                <a:highlight>
                  <a:srgbClr val="00FF00"/>
                </a:highlight>
                <a:latin typeface="Helvetica" pitchFamily="2" charset="0"/>
              </a:rPr>
              <a:t>testing activities, technical commissioning, initial operation.</a:t>
            </a:r>
            <a:r>
              <a:rPr lang="en-GB" sz="1200" i="1" dirty="0">
                <a:effectLst/>
                <a:highlight>
                  <a:srgbClr val="00FF00"/>
                </a:highlight>
                <a:latin typeface="Helvetica" pitchFamily="2" charset="0"/>
              </a:rPr>
              <a:t> </a:t>
            </a:r>
          </a:p>
          <a:p>
            <a:r>
              <a:rPr lang="en-GB" sz="1200" i="1" dirty="0">
                <a:effectLst/>
                <a:latin typeface="Helvetica" pitchFamily="2" charset="0"/>
              </a:rPr>
              <a:t>• Benchmarking with projects in the implementation phase (worldwide).</a:t>
            </a:r>
            <a:endParaRPr lang="en-GB" sz="1200" dirty="0">
              <a:effectLst/>
              <a:latin typeface="Helvetica" pitchFamily="2" charset="0"/>
            </a:endParaRPr>
          </a:p>
          <a:p>
            <a:r>
              <a:rPr lang="en-GB" sz="1200" i="1" dirty="0">
                <a:effectLst/>
                <a:latin typeface="Helvetica" pitchFamily="2" charset="0"/>
              </a:rPr>
              <a:t>• Develop a roadmap to develop a new, sustainable CM design.</a:t>
            </a:r>
          </a:p>
        </p:txBody>
      </p:sp>
      <p:sp>
        <p:nvSpPr>
          <p:cNvPr id="11" name="Rectangle 10">
            <a:extLst>
              <a:ext uri="{FF2B5EF4-FFF2-40B4-BE49-F238E27FC236}">
                <a16:creationId xmlns:a16="http://schemas.microsoft.com/office/drawing/2014/main" id="{B2BAB85C-7748-9D17-7714-C96C4B986E64}"/>
              </a:ext>
            </a:extLst>
          </p:cNvPr>
          <p:cNvSpPr/>
          <p:nvPr/>
        </p:nvSpPr>
        <p:spPr>
          <a:xfrm>
            <a:off x="353786" y="2203008"/>
            <a:ext cx="8491946" cy="381580"/>
          </a:xfrm>
          <a:prstGeom prst="rect">
            <a:avLst/>
          </a:prstGeom>
          <a:solidFill>
            <a:schemeClr val="bg1">
              <a:lumMod val="95000"/>
            </a:schemeClr>
          </a:solidFill>
          <a:ln>
            <a:solidFill>
              <a:srgbClr val="A4C137"/>
            </a:solidFill>
          </a:ln>
        </p:spPr>
        <p:style>
          <a:lnRef idx="2">
            <a:schemeClr val="accent6"/>
          </a:lnRef>
          <a:fillRef idx="1">
            <a:schemeClr val="lt1"/>
          </a:fillRef>
          <a:effectRef idx="0">
            <a:schemeClr val="accent6"/>
          </a:effectRef>
          <a:fontRef idx="minor">
            <a:schemeClr val="dk1"/>
          </a:fontRef>
        </p:style>
        <p:txBody>
          <a:bodyPr rtlCol="0" anchor="ctr"/>
          <a:lstStyle/>
          <a:p>
            <a:r>
              <a:rPr lang="en-GB" sz="1400" i="1" dirty="0">
                <a:effectLst/>
                <a:latin typeface="Helvetica" pitchFamily="2" charset="0"/>
              </a:rPr>
              <a:t>• </a:t>
            </a:r>
            <a:r>
              <a:rPr lang="en-GB" sz="1400" b="1" i="1" dirty="0">
                <a:effectLst/>
                <a:latin typeface="Helvetica" pitchFamily="2" charset="0"/>
              </a:rPr>
              <a:t>Compile lesson learned from the ESS </a:t>
            </a:r>
            <a:r>
              <a:rPr lang="en-GB" sz="1400" b="1" i="1" dirty="0">
                <a:latin typeface="Helvetica" pitchFamily="2" charset="0"/>
              </a:rPr>
              <a:t>CM </a:t>
            </a:r>
            <a:r>
              <a:rPr lang="en-GB" sz="1400" i="1" dirty="0">
                <a:latin typeface="Helvetica" pitchFamily="2" charset="0"/>
              </a:rPr>
              <a:t>testing activities, technical commissioning, initial operation.</a:t>
            </a:r>
            <a:r>
              <a:rPr lang="en-GB" sz="1400" i="1" dirty="0">
                <a:effectLst/>
                <a:latin typeface="Helvetica" pitchFamily="2" charset="0"/>
              </a:rPr>
              <a:t> </a:t>
            </a:r>
          </a:p>
        </p:txBody>
      </p:sp>
      <p:sp>
        <p:nvSpPr>
          <p:cNvPr id="9" name="Date Placeholder 8">
            <a:extLst>
              <a:ext uri="{FF2B5EF4-FFF2-40B4-BE49-F238E27FC236}">
                <a16:creationId xmlns:a16="http://schemas.microsoft.com/office/drawing/2014/main" id="{46AB325E-3123-E548-BA7E-94EEE462DEDD}"/>
              </a:ext>
            </a:extLst>
          </p:cNvPr>
          <p:cNvSpPr>
            <a:spLocks noGrp="1"/>
          </p:cNvSpPr>
          <p:nvPr>
            <p:ph type="dt" sz="half" idx="10"/>
          </p:nvPr>
        </p:nvSpPr>
        <p:spPr/>
        <p:txBody>
          <a:bodyPr/>
          <a:lstStyle/>
          <a:p>
            <a:fld id="{26AE5A8F-E7D8-1A47-8F14-6E42A4474739}" type="datetime1">
              <a:rPr lang="sv-SE" smtClean="0"/>
              <a:t>2026-05-29</a:t>
            </a:fld>
            <a:endParaRPr lang="en-BE"/>
          </a:p>
        </p:txBody>
      </p:sp>
      <p:sp>
        <p:nvSpPr>
          <p:cNvPr id="12" name="Footer Placeholder 11">
            <a:extLst>
              <a:ext uri="{FF2B5EF4-FFF2-40B4-BE49-F238E27FC236}">
                <a16:creationId xmlns:a16="http://schemas.microsoft.com/office/drawing/2014/main" id="{410B34D9-944F-19CA-90CE-AB075C961E45}"/>
              </a:ext>
            </a:extLst>
          </p:cNvPr>
          <p:cNvSpPr>
            <a:spLocks noGrp="1"/>
          </p:cNvSpPr>
          <p:nvPr>
            <p:ph type="ftr" sz="quarter" idx="11"/>
          </p:nvPr>
        </p:nvSpPr>
        <p:spPr/>
        <p:txBody>
          <a:bodyPr/>
          <a:lstStyle/>
          <a:p>
            <a:r>
              <a:rPr lang="en-BE"/>
              <a:t>Nuno Elias - iSAS WP5 RP1 review - Jun/2026</a:t>
            </a:r>
          </a:p>
        </p:txBody>
      </p:sp>
      <p:sp>
        <p:nvSpPr>
          <p:cNvPr id="6" name="Espace réservé du contenu 2">
            <a:extLst>
              <a:ext uri="{FF2B5EF4-FFF2-40B4-BE49-F238E27FC236}">
                <a16:creationId xmlns:a16="http://schemas.microsoft.com/office/drawing/2014/main" id="{42B60C59-8D92-D07A-6C84-4F564ABC4355}"/>
              </a:ext>
            </a:extLst>
          </p:cNvPr>
          <p:cNvSpPr txBox="1">
            <a:spLocks/>
          </p:cNvSpPr>
          <p:nvPr/>
        </p:nvSpPr>
        <p:spPr>
          <a:xfrm>
            <a:off x="5763951" y="3536832"/>
            <a:ext cx="2831918" cy="253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solidFill>
                <a:srgbClr val="002060"/>
              </a:solidFill>
            </a:endParaRPr>
          </a:p>
          <a:p>
            <a:endParaRPr lang="en-US" sz="1800" dirty="0">
              <a:highlight>
                <a:srgbClr val="00FF00"/>
              </a:highlight>
            </a:endParaRPr>
          </a:p>
          <a:p>
            <a:endParaRPr lang="en-US" sz="2400" dirty="0"/>
          </a:p>
          <a:p>
            <a:endParaRPr lang="en-US" dirty="0"/>
          </a:p>
          <a:p>
            <a:endParaRPr lang="en-US" dirty="0"/>
          </a:p>
          <a:p>
            <a:endParaRPr lang="en-US" dirty="0"/>
          </a:p>
          <a:p>
            <a:endParaRPr lang="en-GB" dirty="0"/>
          </a:p>
        </p:txBody>
      </p:sp>
      <p:pic>
        <p:nvPicPr>
          <p:cNvPr id="2" name="Picture 1" descr="A close-up of a machine&#10;&#10;AI-generated content may be incorrect.">
            <a:extLst>
              <a:ext uri="{FF2B5EF4-FFF2-40B4-BE49-F238E27FC236}">
                <a16:creationId xmlns:a16="http://schemas.microsoft.com/office/drawing/2014/main" id="{493A3619-CB2D-F0D0-4BB3-DB361401BBA3}"/>
              </a:ext>
            </a:extLst>
          </p:cNvPr>
          <p:cNvPicPr>
            <a:picLocks noChangeAspect="1"/>
          </p:cNvPicPr>
          <p:nvPr/>
        </p:nvPicPr>
        <p:blipFill>
          <a:blip r:embed="rId3"/>
          <a:stretch>
            <a:fillRect/>
          </a:stretch>
        </p:blipFill>
        <p:spPr>
          <a:xfrm>
            <a:off x="5931217" y="2933594"/>
            <a:ext cx="6120765" cy="3017520"/>
          </a:xfrm>
          <a:prstGeom prst="rect">
            <a:avLst/>
          </a:prstGeom>
          <a:ln>
            <a:solidFill>
              <a:schemeClr val="accent6">
                <a:lumMod val="75000"/>
              </a:schemeClr>
            </a:solidFill>
          </a:ln>
        </p:spPr>
      </p:pic>
    </p:spTree>
    <p:extLst>
      <p:ext uri="{BB962C8B-B14F-4D97-AF65-F5344CB8AC3E}">
        <p14:creationId xmlns:p14="http://schemas.microsoft.com/office/powerpoint/2010/main" val="33513031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15812</TotalTime>
  <Words>7319</Words>
  <Application>Microsoft Macintosh PowerPoint</Application>
  <PresentationFormat>Widescreen</PresentationFormat>
  <Paragraphs>885</Paragraphs>
  <Slides>41</Slides>
  <Notes>4</Notes>
  <HiddenSlides>8</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Aptos</vt:lpstr>
      <vt:lpstr>Aptos Display</vt:lpstr>
      <vt:lpstr>Arial</vt:lpstr>
      <vt:lpstr>Calibri</vt:lpstr>
      <vt:lpstr>Cambria Math</vt:lpstr>
      <vt:lpstr>Helvetica</vt:lpstr>
      <vt:lpstr>Helvetica World</vt:lpstr>
      <vt:lpstr>Helvetica World Bold</vt:lpstr>
      <vt:lpstr>Segoe UI Historic</vt:lpstr>
      <vt:lpstr>Times New Roman</vt:lpstr>
      <vt:lpstr>Wingdings</vt:lpstr>
      <vt:lpstr>Office Theme</vt:lpstr>
      <vt:lpstr>WP5: Integration into a new LINAC Cryomodule  RP1 review meeting, June 1st, 2026 WP Leader: Nuno Elias (ESS) WP Deputy: Vittorio Parma (CERN)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the benchmarking analysis</vt:lpstr>
      <vt:lpstr>Summary of the benchmarking analysis</vt:lpstr>
      <vt:lpstr>Summary of the benchmarking analysis</vt:lpstr>
      <vt:lpstr>Summary of the benchmarking analysis</vt:lpstr>
      <vt:lpstr>Summary of the benchmarking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Jorgen D'HONDT</dc:creator>
  <cp:keywords/>
  <dc:description/>
  <cp:lastModifiedBy>Nuno Elias</cp:lastModifiedBy>
  <cp:revision>139</cp:revision>
  <dcterms:created xsi:type="dcterms:W3CDTF">2024-02-23T11:31:04Z</dcterms:created>
  <dcterms:modified xsi:type="dcterms:W3CDTF">2026-05-29T15:39:52Z</dcterms:modified>
  <cp:category/>
</cp:coreProperties>
</file>