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jpg"/>
  <Override PartName="/ppt/media/image1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1" r:id="rId2"/>
    <p:sldId id="272" r:id="rId3"/>
    <p:sldId id="273" r:id="rId4"/>
    <p:sldId id="257" r:id="rId5"/>
    <p:sldId id="269" r:id="rId6"/>
    <p:sldId id="263" r:id="rId7"/>
    <p:sldId id="264" r:id="rId8"/>
    <p:sldId id="274" r:id="rId9"/>
    <p:sldId id="270" r:id="rId10"/>
    <p:sldId id="275" r:id="rId11"/>
    <p:sldId id="276" r:id="rId12"/>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75" d="100"/>
          <a:sy n="75" d="100"/>
        </p:scale>
        <p:origin x="79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31/05/2026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05/31/2026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05/31/2026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060599" y="2259577"/>
            <a:ext cx="9910619" cy="2387600"/>
          </a:xfrm>
        </p:spPr>
        <p:txBody>
          <a:bodyPr>
            <a:normAutofit fontScale="90000"/>
          </a:bodyPr>
          <a:lstStyle/>
          <a:p>
            <a:r>
              <a:rPr lang="en-US" sz="4900" dirty="0" smtClean="0"/>
              <a:t>WP6: </a:t>
            </a:r>
            <a:r>
              <a:rPr lang="en-US" sz="4900" dirty="0"/>
              <a:t>Integration into Accelerator and Collider </a:t>
            </a:r>
            <a:r>
              <a:rPr lang="en-US" sz="4900" dirty="0" err="1" smtClean="0"/>
              <a:t>Ris</a:t>
            </a:r>
            <a:r>
              <a:rPr lang="en-US" sz="4900" dirty="0" smtClean="0"/>
              <a:t/>
            </a:r>
            <a:br>
              <a:rPr lang="en-US" sz="4900" dirty="0" smtClean="0"/>
            </a:br>
            <a:r>
              <a:rPr lang="en-US" sz="4900" dirty="0" smtClean="0"/>
              <a:t> </a:t>
            </a:r>
            <a:r>
              <a:rPr lang="en-US" dirty="0"/>
              <a:t/>
            </a:r>
            <a:br>
              <a:rPr lang="en-US" dirty="0"/>
            </a:br>
            <a:r>
              <a:rPr lang="en-US" sz="3600" dirty="0"/>
              <a:t>RP1 review meeting, June 1</a:t>
            </a:r>
            <a:r>
              <a:rPr lang="en-US" sz="3600" baseline="30000" dirty="0"/>
              <a:t>st</a:t>
            </a:r>
            <a:r>
              <a:rPr lang="en-US" sz="3600" dirty="0"/>
              <a:t>, 2026</a:t>
            </a:r>
            <a:r>
              <a:rPr lang="en-US" sz="3600" dirty="0" smtClean="0"/>
              <a:t/>
            </a:r>
            <a:br>
              <a:rPr lang="en-US" sz="3600" dirty="0" smtClean="0"/>
            </a:br>
            <a:r>
              <a:rPr lang="en-US" sz="3600" dirty="0"/>
              <a:t/>
            </a:r>
            <a:br>
              <a:rPr lang="en-US" sz="3600" dirty="0"/>
            </a:br>
            <a:r>
              <a:rPr lang="en-US" sz="2200" dirty="0" smtClean="0"/>
              <a:t>Guillaume Olry on behalf of WP6 partners</a:t>
            </a:r>
            <a:endParaRPr lang="en-US" sz="3100"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2959223" y="4482077"/>
            <a:ext cx="6273553" cy="1244600"/>
          </a:xfrm>
        </p:spPr>
        <p:txBody>
          <a:bodyPr>
            <a:normAutofit fontScale="92500" lnSpcReduction="20000"/>
          </a:bodyPr>
          <a:lstStyle/>
          <a:p>
            <a:endParaRPr lang="en-US" sz="2000" dirty="0"/>
          </a:p>
          <a:p>
            <a:r>
              <a:rPr lang="en-US" sz="1200" dirty="0"/>
              <a:t>All information contained in this presentation and any accompanying documents is for iSAS project only, and must be treated as strictly confidential.</a:t>
            </a:r>
          </a:p>
          <a:p>
            <a:r>
              <a:rPr lang="en-US" sz="12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pic>
        <p:nvPicPr>
          <p:cNvPr id="8" name="Image 7">
            <a:extLst>
              <a:ext uri="{FF2B5EF4-FFF2-40B4-BE49-F238E27FC236}">
                <a16:creationId xmlns:a16="http://schemas.microsoft.com/office/drawing/2014/main" id="{C39B689B-213B-4E76-8DA9-4BAFC1282435}"/>
              </a:ext>
            </a:extLst>
          </p:cNvPr>
          <p:cNvPicPr>
            <a:picLocks noChangeAspect="1"/>
          </p:cNvPicPr>
          <p:nvPr/>
        </p:nvPicPr>
        <p:blipFill>
          <a:blip r:embed="rId3"/>
          <a:stretch>
            <a:fillRect/>
          </a:stretch>
        </p:blipFill>
        <p:spPr>
          <a:xfrm>
            <a:off x="278533" y="5879505"/>
            <a:ext cx="886730" cy="898423"/>
          </a:xfrm>
          <a:prstGeom prst="rect">
            <a:avLst/>
          </a:prstGeom>
        </p:spPr>
      </p:pic>
    </p:spTree>
    <p:extLst>
      <p:ext uri="{BB962C8B-B14F-4D97-AF65-F5344CB8AC3E}">
        <p14:creationId xmlns:p14="http://schemas.microsoft.com/office/powerpoint/2010/main" val="927666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63773" y="4737100"/>
            <a:ext cx="4460229" cy="2035175"/>
          </a:xfrm>
          <a:prstGeom prst="rect">
            <a:avLst/>
          </a:prstGeom>
          <a:ln>
            <a:noFill/>
          </a:ln>
          <a:effectLst>
            <a:softEdge rad="112500"/>
          </a:effectLst>
        </p:spPr>
      </p:pic>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163286" y="1282700"/>
            <a:ext cx="12028714" cy="4351338"/>
          </a:xfrm>
        </p:spPr>
        <p:txBody>
          <a:bodyPr>
            <a:normAutofit/>
          </a:bodyPr>
          <a:lstStyle/>
          <a:p>
            <a:pPr marL="0" indent="0">
              <a:buNone/>
            </a:pPr>
            <a:r>
              <a:rPr lang="en-US" sz="1900" dirty="0"/>
              <a:t>• </a:t>
            </a:r>
            <a:r>
              <a:rPr lang="en-US" sz="1900" b="1" dirty="0"/>
              <a:t>Assembly/test preparation has started </a:t>
            </a:r>
            <a:r>
              <a:rPr lang="en-US" sz="1900" dirty="0"/>
              <a:t>while Task 6.3 is finalized; </a:t>
            </a:r>
            <a:r>
              <a:rPr lang="en-US" sz="1900" b="1" dirty="0"/>
              <a:t>ESS interfaces are preserved</a:t>
            </a:r>
            <a:r>
              <a:rPr lang="en-US" sz="1900" dirty="0"/>
              <a:t> wherever possible</a:t>
            </a:r>
            <a:r>
              <a:rPr lang="en-US" sz="1900" dirty="0" smtClean="0"/>
              <a:t>.</a:t>
            </a:r>
          </a:p>
          <a:p>
            <a:pPr marL="0" indent="0">
              <a:buNone/>
            </a:pPr>
            <a:endParaRPr lang="en-US" sz="1900" dirty="0"/>
          </a:p>
          <a:p>
            <a:pPr marL="0" indent="0">
              <a:buNone/>
            </a:pPr>
            <a:r>
              <a:rPr lang="en-US" sz="1900" dirty="0"/>
              <a:t>• </a:t>
            </a:r>
            <a:r>
              <a:rPr lang="en-US" sz="1900" b="1" dirty="0"/>
              <a:t>Clean-room and hall assembly can reuse ESS tooling</a:t>
            </a:r>
            <a:r>
              <a:rPr lang="en-US" sz="1900" dirty="0"/>
              <a:t> for cavity string and cryomodule supports</a:t>
            </a:r>
            <a:r>
              <a:rPr lang="en-US" sz="1900" dirty="0" smtClean="0"/>
              <a:t>.</a:t>
            </a:r>
          </a:p>
          <a:p>
            <a:pPr marL="0" indent="0">
              <a:buNone/>
            </a:pPr>
            <a:endParaRPr lang="en-US" sz="1900" dirty="0"/>
          </a:p>
          <a:p>
            <a:pPr marL="0" indent="0">
              <a:buNone/>
            </a:pPr>
            <a:r>
              <a:rPr lang="en-US" sz="1900" dirty="0"/>
              <a:t>• </a:t>
            </a:r>
            <a:r>
              <a:rPr lang="en-US" sz="1900" b="1" dirty="0"/>
              <a:t>ESS test stand compatibility checked</a:t>
            </a:r>
            <a:r>
              <a:rPr lang="en-US" sz="1900" dirty="0"/>
              <a:t> for cryogenic/RF connections, instrumentation and cabling</a:t>
            </a:r>
            <a:r>
              <a:rPr lang="en-US" sz="1900" dirty="0" smtClean="0"/>
              <a:t>.</a:t>
            </a:r>
          </a:p>
          <a:p>
            <a:pPr marL="0" indent="0">
              <a:buNone/>
            </a:pPr>
            <a:endParaRPr lang="en-US" sz="1900" dirty="0"/>
          </a:p>
          <a:p>
            <a:pPr marL="0" indent="0">
              <a:buNone/>
            </a:pPr>
            <a:r>
              <a:rPr lang="en-US" sz="1900" dirty="0"/>
              <a:t>• </a:t>
            </a:r>
            <a:r>
              <a:rPr lang="en-US" sz="1900" b="1" dirty="0"/>
              <a:t>Technical review actions addressed</a:t>
            </a:r>
            <a:r>
              <a:rPr lang="en-US" sz="1900" dirty="0"/>
              <a:t>: cryomodule footprint in bunker, FPC air cooling and doorknob dimensions validated.</a:t>
            </a:r>
          </a:p>
          <a:p>
            <a:pPr marL="0" indent="0">
              <a:buNone/>
            </a:pPr>
            <a:endParaRPr lang="en-US" sz="1900" dirty="0"/>
          </a:p>
          <a:p>
            <a:endParaRPr lang="en-US" sz="1900" dirty="0"/>
          </a:p>
          <a:p>
            <a:endParaRPr lang="en-US" sz="1900" dirty="0"/>
          </a:p>
          <a:p>
            <a:endParaRPr lang="en-US" sz="1900" dirty="0"/>
          </a:p>
          <a:p>
            <a:endParaRPr lang="en-GB" sz="19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6.5</a:t>
            </a:r>
            <a:endParaRPr lang="en-US" sz="2400" b="1" dirty="0">
              <a:solidFill>
                <a:schemeClr val="bg2">
                  <a:lumMod val="50000"/>
                </a:schemeClr>
              </a:solidFill>
            </a:endParaRPr>
          </a:p>
        </p:txBody>
      </p:sp>
    </p:spTree>
    <p:extLst>
      <p:ext uri="{BB962C8B-B14F-4D97-AF65-F5344CB8AC3E}">
        <p14:creationId xmlns:p14="http://schemas.microsoft.com/office/powerpoint/2010/main" val="40196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163286" y="1137804"/>
            <a:ext cx="12727214" cy="4351338"/>
          </a:xfrm>
        </p:spPr>
        <p:txBody>
          <a:bodyPr>
            <a:normAutofit/>
          </a:bodyPr>
          <a:lstStyle/>
          <a:p>
            <a:pPr marL="0" indent="0">
              <a:buNone/>
            </a:pPr>
            <a:r>
              <a:rPr lang="en-US" sz="1900" dirty="0"/>
              <a:t>• </a:t>
            </a:r>
            <a:r>
              <a:rPr lang="en-US" sz="1900" b="1" dirty="0"/>
              <a:t>Release D6.1 combined FE-FRT-HOM coupler design report </a:t>
            </a:r>
            <a:r>
              <a:rPr lang="en-US" sz="1900" dirty="0"/>
              <a:t>(shifted to August 2026</a:t>
            </a:r>
            <a:r>
              <a:rPr lang="en-US" sz="1900" dirty="0" smtClean="0"/>
              <a:t>).</a:t>
            </a:r>
          </a:p>
          <a:p>
            <a:pPr marL="0" indent="0">
              <a:buNone/>
            </a:pPr>
            <a:endParaRPr lang="en-US" sz="1900" dirty="0"/>
          </a:p>
          <a:p>
            <a:pPr marL="0" indent="0">
              <a:buNone/>
            </a:pPr>
            <a:r>
              <a:rPr lang="en-US" sz="1900" dirty="0"/>
              <a:t>• </a:t>
            </a:r>
            <a:r>
              <a:rPr lang="en-US" sz="1900" b="1" dirty="0"/>
              <a:t>Monitor 5-cell cavity fabrication and complete remaining tenders </a:t>
            </a:r>
            <a:r>
              <a:rPr lang="en-US" sz="1900" dirty="0"/>
              <a:t>for shields, tuners, HOM/FPC parts and BLA-related components</a:t>
            </a:r>
            <a:r>
              <a:rPr lang="en-US" sz="1900" dirty="0" smtClean="0"/>
              <a:t>.</a:t>
            </a:r>
          </a:p>
          <a:p>
            <a:pPr marL="0" indent="0">
              <a:buNone/>
            </a:pPr>
            <a:endParaRPr lang="en-US" sz="1900" dirty="0"/>
          </a:p>
          <a:p>
            <a:pPr marL="0" indent="0">
              <a:buNone/>
            </a:pPr>
            <a:r>
              <a:rPr lang="en-US" sz="1900" dirty="0"/>
              <a:t>• </a:t>
            </a:r>
            <a:r>
              <a:rPr lang="en-US" sz="1900" b="1" dirty="0"/>
              <a:t>Prepare cavity processing</a:t>
            </a:r>
            <a:r>
              <a:rPr lang="en-US" sz="1900" dirty="0"/>
              <a:t>, cold-test tooling, cryomodule assembly and ESS cryogenic/RF test campaign</a:t>
            </a:r>
            <a:r>
              <a:rPr lang="en-US" sz="1900" dirty="0" smtClean="0"/>
              <a:t>.</a:t>
            </a:r>
          </a:p>
          <a:p>
            <a:pPr marL="0" indent="0">
              <a:buNone/>
            </a:pPr>
            <a:endParaRPr lang="en-US" sz="1900" dirty="0"/>
          </a:p>
          <a:p>
            <a:pPr marL="0" indent="0">
              <a:buNone/>
            </a:pPr>
            <a:r>
              <a:rPr lang="en-US" sz="1900" dirty="0"/>
              <a:t>• </a:t>
            </a:r>
            <a:r>
              <a:rPr lang="en-US" sz="1900" b="1" dirty="0"/>
              <a:t>Consolidate the project-extension request </a:t>
            </a:r>
            <a:r>
              <a:rPr lang="en-US" sz="1900" dirty="0"/>
              <a:t>linked to procurement delays.</a:t>
            </a:r>
          </a:p>
          <a:p>
            <a:pPr marL="0" indent="0">
              <a:buNone/>
            </a:pPr>
            <a:endParaRPr lang="en-US" sz="1900" dirty="0"/>
          </a:p>
          <a:p>
            <a:endParaRPr lang="en-US" sz="1900" dirty="0"/>
          </a:p>
          <a:p>
            <a:endParaRPr lang="en-US" sz="1900" dirty="0"/>
          </a:p>
          <a:p>
            <a:endParaRPr lang="en-US" sz="1900" dirty="0"/>
          </a:p>
          <a:p>
            <a:endParaRPr lang="en-GB" sz="19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next steps</a:t>
            </a:r>
            <a:endParaRPr lang="en-US" sz="2400" b="1" dirty="0">
              <a:solidFill>
                <a:schemeClr val="bg2">
                  <a:lumMod val="50000"/>
                </a:schemeClr>
              </a:solidFill>
            </a:endParaRPr>
          </a:p>
        </p:txBody>
      </p:sp>
      <p:sp>
        <p:nvSpPr>
          <p:cNvPr id="8" name="TextBox 1">
            <a:extLst>
              <a:ext uri="{FF2B5EF4-FFF2-40B4-BE49-F238E27FC236}">
                <a16:creationId xmlns:a16="http://schemas.microsoft.com/office/drawing/2014/main" id="{5C6DC7AD-FA86-3014-2C7F-44169091257A}"/>
              </a:ext>
            </a:extLst>
          </p:cNvPr>
          <p:cNvSpPr txBox="1"/>
          <p:nvPr/>
        </p:nvSpPr>
        <p:spPr>
          <a:xfrm>
            <a:off x="153889" y="4578812"/>
            <a:ext cx="1659429" cy="461665"/>
          </a:xfrm>
          <a:prstGeom prst="rect">
            <a:avLst/>
          </a:prstGeom>
          <a:noFill/>
        </p:spPr>
        <p:txBody>
          <a:bodyPr wrap="none" rtlCol="0">
            <a:spAutoFit/>
          </a:bodyPr>
          <a:lstStyle/>
          <a:p>
            <a:r>
              <a:rPr lang="fr-FR" sz="2400" b="1" dirty="0" smtClean="0">
                <a:solidFill>
                  <a:schemeClr val="bg2">
                    <a:lumMod val="50000"/>
                  </a:schemeClr>
                </a:solidFill>
              </a:rPr>
              <a:t>Planning</a:t>
            </a:r>
            <a:endParaRPr lang="fr-FR" dirty="0" smtClean="0"/>
          </a:p>
        </p:txBody>
      </p:sp>
      <p:cxnSp>
        <p:nvCxnSpPr>
          <p:cNvPr id="25" name="Connecteur droit avec flèche 24"/>
          <p:cNvCxnSpPr>
            <a:stCxn id="24" idx="6"/>
            <a:endCxn id="31" idx="1"/>
          </p:cNvCxnSpPr>
          <p:nvPr/>
        </p:nvCxnSpPr>
        <p:spPr>
          <a:xfrm flipV="1">
            <a:off x="10738527" y="6363683"/>
            <a:ext cx="1005429"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4" name="Groupe 3"/>
          <p:cNvGrpSpPr>
            <a:grpSpLocks noChangeAspect="1"/>
          </p:cNvGrpSpPr>
          <p:nvPr/>
        </p:nvGrpSpPr>
        <p:grpSpPr>
          <a:xfrm>
            <a:off x="153889" y="4905888"/>
            <a:ext cx="10922530" cy="1553688"/>
            <a:chOff x="163286" y="4847223"/>
            <a:chExt cx="12156274" cy="1729184"/>
          </a:xfrm>
        </p:grpSpPr>
        <p:grpSp>
          <p:nvGrpSpPr>
            <p:cNvPr id="2" name="Groupe 1"/>
            <p:cNvGrpSpPr>
              <a:grpSpLocks noChangeAspect="1"/>
            </p:cNvGrpSpPr>
            <p:nvPr/>
          </p:nvGrpSpPr>
          <p:grpSpPr>
            <a:xfrm>
              <a:off x="163286" y="5075734"/>
              <a:ext cx="11749510" cy="1468869"/>
              <a:chOff x="163286" y="5075734"/>
              <a:chExt cx="11749510" cy="1468869"/>
            </a:xfrm>
          </p:grpSpPr>
          <p:pic>
            <p:nvPicPr>
              <p:cNvPr id="7" name="Image 6"/>
              <p:cNvPicPr preferRelativeResize="0">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3286" y="5321727"/>
                <a:ext cx="11749510" cy="1222876"/>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3286" y="5075734"/>
                <a:ext cx="11749510" cy="244304"/>
              </a:xfrm>
              <a:prstGeom prst="rect">
                <a:avLst/>
              </a:prstGeom>
            </p:spPr>
          </p:pic>
        </p:grpSp>
        <p:cxnSp>
          <p:nvCxnSpPr>
            <p:cNvPr id="10" name="Connecteur droit 9"/>
            <p:cNvCxnSpPr/>
            <p:nvPr/>
          </p:nvCxnSpPr>
          <p:spPr>
            <a:xfrm>
              <a:off x="9019804" y="5486625"/>
              <a:ext cx="0" cy="1089782"/>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319375" y="4865754"/>
              <a:ext cx="924437" cy="257842"/>
            </a:xfrm>
            <a:prstGeom prst="rect">
              <a:avLst/>
            </a:prstGeom>
            <a:noFill/>
          </p:spPr>
          <p:txBody>
            <a:bodyPr wrap="square" rtlCol="0">
              <a:spAutoFit/>
            </a:bodyPr>
            <a:lstStyle/>
            <a:p>
              <a:r>
                <a:rPr lang="fr-FR" sz="1000" b="1" dirty="0" err="1" smtClean="0">
                  <a:solidFill>
                    <a:srgbClr val="7030A0"/>
                  </a:solidFill>
                </a:rPr>
                <a:t>Feb</a:t>
              </a:r>
              <a:r>
                <a:rPr lang="fr-FR" sz="1000" b="1" dirty="0" smtClean="0">
                  <a:solidFill>
                    <a:srgbClr val="7030A0"/>
                  </a:solidFill>
                </a:rPr>
                <a:t> 2025</a:t>
              </a:r>
              <a:endParaRPr lang="fr-FR" sz="1000" b="1" dirty="0">
                <a:solidFill>
                  <a:srgbClr val="7030A0"/>
                </a:solidFill>
              </a:endParaRPr>
            </a:p>
          </p:txBody>
        </p:sp>
        <p:sp>
          <p:nvSpPr>
            <p:cNvPr id="12" name="ZoneTexte 11"/>
            <p:cNvSpPr txBox="1"/>
            <p:nvPr/>
          </p:nvSpPr>
          <p:spPr>
            <a:xfrm>
              <a:off x="8020005" y="4858936"/>
              <a:ext cx="924437" cy="257842"/>
            </a:xfrm>
            <a:prstGeom prst="rect">
              <a:avLst/>
            </a:prstGeom>
            <a:noFill/>
          </p:spPr>
          <p:txBody>
            <a:bodyPr wrap="square" rtlCol="0">
              <a:spAutoFit/>
            </a:bodyPr>
            <a:lstStyle/>
            <a:p>
              <a:r>
                <a:rPr lang="fr-FR" sz="1000" b="1" dirty="0" err="1" smtClean="0">
                  <a:solidFill>
                    <a:srgbClr val="7030A0"/>
                  </a:solidFill>
                </a:rPr>
                <a:t>Feb</a:t>
              </a:r>
              <a:r>
                <a:rPr lang="fr-FR" sz="1000" b="1" dirty="0" smtClean="0">
                  <a:solidFill>
                    <a:srgbClr val="7030A0"/>
                  </a:solidFill>
                </a:rPr>
                <a:t> 2026</a:t>
              </a:r>
              <a:endParaRPr lang="fr-FR" sz="1000" b="1" dirty="0">
                <a:solidFill>
                  <a:srgbClr val="7030A0"/>
                </a:solidFill>
              </a:endParaRPr>
            </a:p>
          </p:txBody>
        </p:sp>
        <p:sp>
          <p:nvSpPr>
            <p:cNvPr id="13" name="ZoneTexte 12"/>
            <p:cNvSpPr txBox="1"/>
            <p:nvPr/>
          </p:nvSpPr>
          <p:spPr>
            <a:xfrm>
              <a:off x="9722581" y="4875704"/>
              <a:ext cx="924437" cy="257842"/>
            </a:xfrm>
            <a:prstGeom prst="rect">
              <a:avLst/>
            </a:prstGeom>
            <a:noFill/>
          </p:spPr>
          <p:txBody>
            <a:bodyPr wrap="square" rtlCol="0">
              <a:spAutoFit/>
            </a:bodyPr>
            <a:lstStyle/>
            <a:p>
              <a:r>
                <a:rPr lang="fr-FR" sz="1000" b="1" dirty="0" err="1" smtClean="0">
                  <a:solidFill>
                    <a:srgbClr val="7030A0"/>
                  </a:solidFill>
                </a:rPr>
                <a:t>Feb</a:t>
              </a:r>
              <a:r>
                <a:rPr lang="fr-FR" sz="1000" b="1" dirty="0" smtClean="0">
                  <a:solidFill>
                    <a:srgbClr val="7030A0"/>
                  </a:solidFill>
                </a:rPr>
                <a:t> 2027</a:t>
              </a:r>
              <a:endParaRPr lang="fr-FR" sz="1000" b="1" dirty="0">
                <a:solidFill>
                  <a:srgbClr val="7030A0"/>
                </a:solidFill>
              </a:endParaRPr>
            </a:p>
          </p:txBody>
        </p:sp>
        <p:sp>
          <p:nvSpPr>
            <p:cNvPr id="14" name="ZoneTexte 13"/>
            <p:cNvSpPr txBox="1"/>
            <p:nvPr/>
          </p:nvSpPr>
          <p:spPr>
            <a:xfrm>
              <a:off x="11395123" y="4853283"/>
              <a:ext cx="924437" cy="257842"/>
            </a:xfrm>
            <a:prstGeom prst="rect">
              <a:avLst/>
            </a:prstGeom>
            <a:noFill/>
          </p:spPr>
          <p:txBody>
            <a:bodyPr wrap="square" rtlCol="0">
              <a:spAutoFit/>
            </a:bodyPr>
            <a:lstStyle/>
            <a:p>
              <a:r>
                <a:rPr lang="fr-FR" sz="1000" b="1" dirty="0" err="1" smtClean="0">
                  <a:solidFill>
                    <a:srgbClr val="7030A0"/>
                  </a:solidFill>
                </a:rPr>
                <a:t>Feb</a:t>
              </a:r>
              <a:r>
                <a:rPr lang="fr-FR" sz="1000" b="1" dirty="0" smtClean="0">
                  <a:solidFill>
                    <a:srgbClr val="7030A0"/>
                  </a:solidFill>
                </a:rPr>
                <a:t> 2028</a:t>
              </a:r>
              <a:endParaRPr lang="fr-FR" sz="1000" b="1" dirty="0">
                <a:solidFill>
                  <a:srgbClr val="7030A0"/>
                </a:solidFill>
              </a:endParaRPr>
            </a:p>
          </p:txBody>
        </p:sp>
        <p:sp>
          <p:nvSpPr>
            <p:cNvPr id="15" name="Ellipse 14"/>
            <p:cNvSpPr/>
            <p:nvPr/>
          </p:nvSpPr>
          <p:spPr>
            <a:xfrm>
              <a:off x="10466913" y="6291835"/>
              <a:ext cx="240877" cy="1932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cxnSp>
          <p:nvCxnSpPr>
            <p:cNvPr id="16" name="Connecteur droit avec flèche 15"/>
            <p:cNvCxnSpPr>
              <a:stCxn id="15" idx="6"/>
              <a:endCxn id="29" idx="1"/>
            </p:cNvCxnSpPr>
            <p:nvPr/>
          </p:nvCxnSpPr>
          <p:spPr>
            <a:xfrm flipV="1">
              <a:off x="10707790" y="6363993"/>
              <a:ext cx="1343223" cy="244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Ellipse 17"/>
            <p:cNvSpPr/>
            <p:nvPr/>
          </p:nvSpPr>
          <p:spPr>
            <a:xfrm>
              <a:off x="9211119" y="6105816"/>
              <a:ext cx="249382" cy="210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19" name="Connecteur droit avec flèche 18"/>
            <p:cNvCxnSpPr>
              <a:endCxn id="20" idx="2"/>
            </p:cNvCxnSpPr>
            <p:nvPr/>
          </p:nvCxnSpPr>
          <p:spPr>
            <a:xfrm flipV="1">
              <a:off x="9460501" y="6211073"/>
              <a:ext cx="1566162" cy="73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Ellipse 19"/>
            <p:cNvSpPr/>
            <p:nvPr/>
          </p:nvSpPr>
          <p:spPr>
            <a:xfrm>
              <a:off x="11026664" y="6105815"/>
              <a:ext cx="255040" cy="210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1" name="Ellipse 20"/>
            <p:cNvSpPr/>
            <p:nvPr/>
          </p:nvSpPr>
          <p:spPr>
            <a:xfrm>
              <a:off x="8361218" y="5736340"/>
              <a:ext cx="249382" cy="1817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22" name="Connecteur droit avec flèche 21"/>
            <p:cNvCxnSpPr>
              <a:stCxn id="21" idx="6"/>
              <a:endCxn id="23" idx="2"/>
            </p:cNvCxnSpPr>
            <p:nvPr/>
          </p:nvCxnSpPr>
          <p:spPr>
            <a:xfrm flipV="1">
              <a:off x="8610599" y="5827220"/>
              <a:ext cx="600520" cy="1"/>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23" name="Ellipse 22"/>
            <p:cNvSpPr/>
            <p:nvPr/>
          </p:nvSpPr>
          <p:spPr>
            <a:xfrm>
              <a:off x="9211119" y="5736339"/>
              <a:ext cx="249382" cy="1817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4" name="Ellipse 23"/>
            <p:cNvSpPr/>
            <p:nvPr/>
          </p:nvSpPr>
          <p:spPr>
            <a:xfrm>
              <a:off x="11702625" y="6396893"/>
              <a:ext cx="240877" cy="145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6" name="ZoneTexte 25"/>
            <p:cNvSpPr txBox="1"/>
            <p:nvPr/>
          </p:nvSpPr>
          <p:spPr>
            <a:xfrm>
              <a:off x="4823951" y="4847223"/>
              <a:ext cx="924437" cy="257842"/>
            </a:xfrm>
            <a:prstGeom prst="rect">
              <a:avLst/>
            </a:prstGeom>
            <a:noFill/>
          </p:spPr>
          <p:txBody>
            <a:bodyPr wrap="square" rtlCol="0">
              <a:spAutoFit/>
            </a:bodyPr>
            <a:lstStyle/>
            <a:p>
              <a:r>
                <a:rPr lang="fr-FR" sz="1000" b="1" dirty="0" err="1" smtClean="0">
                  <a:solidFill>
                    <a:srgbClr val="7030A0"/>
                  </a:solidFill>
                </a:rPr>
                <a:t>Feb</a:t>
              </a:r>
              <a:r>
                <a:rPr lang="fr-FR" sz="1000" b="1" dirty="0" smtClean="0">
                  <a:solidFill>
                    <a:srgbClr val="7030A0"/>
                  </a:solidFill>
                </a:rPr>
                <a:t> </a:t>
              </a:r>
              <a:r>
                <a:rPr lang="fr-FR" sz="1000" b="1" dirty="0" smtClean="0">
                  <a:solidFill>
                    <a:srgbClr val="7030A0"/>
                  </a:solidFill>
                </a:rPr>
                <a:t>2024</a:t>
              </a:r>
              <a:endParaRPr lang="fr-FR" sz="1000" b="1" dirty="0">
                <a:solidFill>
                  <a:srgbClr val="7030A0"/>
                </a:solidFill>
              </a:endParaRPr>
            </a:p>
          </p:txBody>
        </p:sp>
        <p:sp>
          <p:nvSpPr>
            <p:cNvPr id="40" name="Ellipse 39"/>
            <p:cNvSpPr/>
            <p:nvPr/>
          </p:nvSpPr>
          <p:spPr>
            <a:xfrm>
              <a:off x="7508956" y="5918102"/>
              <a:ext cx="255040" cy="21508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sp>
        <p:nvSpPr>
          <p:cNvPr id="28" name="ZoneTexte 27"/>
          <p:cNvSpPr txBox="1"/>
          <p:nvPr/>
        </p:nvSpPr>
        <p:spPr>
          <a:xfrm>
            <a:off x="10118663" y="5992061"/>
            <a:ext cx="1102060" cy="261610"/>
          </a:xfrm>
          <a:prstGeom prst="rect">
            <a:avLst/>
          </a:prstGeom>
          <a:noFill/>
        </p:spPr>
        <p:txBody>
          <a:bodyPr wrap="square" rtlCol="0">
            <a:spAutoFit/>
          </a:bodyPr>
          <a:lstStyle/>
          <a:p>
            <a:r>
              <a:rPr lang="fr-FR" sz="1100" b="1" dirty="0" smtClean="0">
                <a:solidFill>
                  <a:srgbClr val="FF0000"/>
                </a:solidFill>
              </a:rPr>
              <a:t>Sept 2027</a:t>
            </a:r>
            <a:endParaRPr lang="fr-FR" sz="1100" b="1" dirty="0">
              <a:solidFill>
                <a:srgbClr val="FF0000"/>
              </a:solidFill>
            </a:endParaRPr>
          </a:p>
        </p:txBody>
      </p:sp>
      <p:sp>
        <p:nvSpPr>
          <p:cNvPr id="29" name="ZoneTexte 28"/>
          <p:cNvSpPr txBox="1"/>
          <p:nvPr/>
        </p:nvSpPr>
        <p:spPr>
          <a:xfrm>
            <a:off x="10835127" y="6137915"/>
            <a:ext cx="888537" cy="261610"/>
          </a:xfrm>
          <a:prstGeom prst="rect">
            <a:avLst/>
          </a:prstGeom>
          <a:noFill/>
        </p:spPr>
        <p:txBody>
          <a:bodyPr wrap="square" rtlCol="0">
            <a:spAutoFit/>
          </a:bodyPr>
          <a:lstStyle/>
          <a:p>
            <a:r>
              <a:rPr lang="fr-FR" sz="1100" b="1" dirty="0" smtClean="0">
                <a:solidFill>
                  <a:srgbClr val="FF0000"/>
                </a:solidFill>
              </a:rPr>
              <a:t>May </a:t>
            </a:r>
            <a:r>
              <a:rPr lang="fr-FR" sz="1100" b="1" dirty="0" smtClean="0">
                <a:solidFill>
                  <a:srgbClr val="FF0000"/>
                </a:solidFill>
              </a:rPr>
              <a:t>2028</a:t>
            </a:r>
            <a:endParaRPr lang="fr-FR" sz="1100" b="1" dirty="0">
              <a:solidFill>
                <a:srgbClr val="FF0000"/>
              </a:solidFill>
            </a:endParaRPr>
          </a:p>
        </p:txBody>
      </p:sp>
      <p:sp>
        <p:nvSpPr>
          <p:cNvPr id="30" name="ZoneTexte 29"/>
          <p:cNvSpPr txBox="1"/>
          <p:nvPr/>
        </p:nvSpPr>
        <p:spPr>
          <a:xfrm>
            <a:off x="8556875" y="5629442"/>
            <a:ext cx="888537" cy="261610"/>
          </a:xfrm>
          <a:prstGeom prst="rect">
            <a:avLst/>
          </a:prstGeom>
          <a:noFill/>
        </p:spPr>
        <p:txBody>
          <a:bodyPr wrap="square" rtlCol="0">
            <a:spAutoFit/>
          </a:bodyPr>
          <a:lstStyle/>
          <a:p>
            <a:r>
              <a:rPr lang="fr-FR" sz="1100" b="1" dirty="0" err="1" smtClean="0">
                <a:solidFill>
                  <a:srgbClr val="FFC000"/>
                </a:solidFill>
              </a:rPr>
              <a:t>Aug</a:t>
            </a:r>
            <a:r>
              <a:rPr lang="fr-FR" sz="1100" b="1" dirty="0" smtClean="0">
                <a:solidFill>
                  <a:srgbClr val="FFC000"/>
                </a:solidFill>
              </a:rPr>
              <a:t> 2026</a:t>
            </a:r>
            <a:endParaRPr lang="fr-FR" sz="1100" b="1" dirty="0">
              <a:solidFill>
                <a:srgbClr val="FFC000"/>
              </a:solidFill>
            </a:endParaRPr>
          </a:p>
        </p:txBody>
      </p:sp>
      <p:sp>
        <p:nvSpPr>
          <p:cNvPr id="31" name="ZoneTexte 30"/>
          <p:cNvSpPr txBox="1"/>
          <p:nvPr/>
        </p:nvSpPr>
        <p:spPr>
          <a:xfrm>
            <a:off x="11743956" y="6148239"/>
            <a:ext cx="642515" cy="430887"/>
          </a:xfrm>
          <a:prstGeom prst="rect">
            <a:avLst/>
          </a:prstGeom>
          <a:noFill/>
        </p:spPr>
        <p:txBody>
          <a:bodyPr wrap="square" rtlCol="0">
            <a:spAutoFit/>
          </a:bodyPr>
          <a:lstStyle/>
          <a:p>
            <a:r>
              <a:rPr lang="fr-FR" sz="1100" b="1" dirty="0" err="1" smtClean="0">
                <a:solidFill>
                  <a:srgbClr val="FF0000"/>
                </a:solidFill>
              </a:rPr>
              <a:t>Dec</a:t>
            </a:r>
            <a:r>
              <a:rPr lang="fr-FR" sz="1100" b="1" dirty="0" smtClean="0">
                <a:solidFill>
                  <a:srgbClr val="FF0000"/>
                </a:solidFill>
              </a:rPr>
              <a:t> </a:t>
            </a:r>
            <a:r>
              <a:rPr lang="fr-FR" sz="1100" b="1" dirty="0" smtClean="0">
                <a:solidFill>
                  <a:srgbClr val="FF0000"/>
                </a:solidFill>
              </a:rPr>
              <a:t>2028</a:t>
            </a:r>
            <a:endParaRPr lang="fr-FR" sz="1100" b="1" dirty="0">
              <a:solidFill>
                <a:srgbClr val="FF0000"/>
              </a:solidFill>
            </a:endParaRPr>
          </a:p>
        </p:txBody>
      </p:sp>
    </p:spTree>
    <p:extLst>
      <p:ext uri="{BB962C8B-B14F-4D97-AF65-F5344CB8AC3E}">
        <p14:creationId xmlns:p14="http://schemas.microsoft.com/office/powerpoint/2010/main" val="117501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hqprint">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a:ext>
            </a:extLst>
          </a:blip>
          <a:stretch>
            <a:fillRect/>
          </a:stretch>
        </p:blipFill>
        <p:spPr>
          <a:xfrm>
            <a:off x="1931405" y="4067659"/>
            <a:ext cx="4483545" cy="2558007"/>
          </a:xfrm>
          <a:prstGeom prst="rect">
            <a:avLst/>
          </a:prstGeom>
        </p:spPr>
      </p:pic>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648364" y="0"/>
            <a:ext cx="8543636" cy="1292662"/>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a:t>
            </a:r>
            <a:r>
              <a:rPr lang="en-US" b="1" dirty="0" smtClean="0">
                <a:solidFill>
                  <a:schemeClr val="bg2">
                    <a:lumMod val="50000"/>
                  </a:schemeClr>
                </a:solidFill>
                <a:latin typeface="Calibri"/>
                <a:ea typeface="ＭＳ Ｐゴシック" charset="0"/>
              </a:rPr>
              <a:t>University of </a:t>
            </a:r>
            <a:r>
              <a:rPr lang="en-US" b="1" dirty="0" smtClean="0">
                <a:solidFill>
                  <a:schemeClr val="bg2">
                    <a:lumMod val="50000"/>
                  </a:schemeClr>
                </a:solidFill>
                <a:latin typeface="Calibri"/>
                <a:ea typeface="ＭＳ Ｐゴシック" charset="0"/>
              </a:rPr>
              <a:t>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 </a:t>
            </a:r>
            <a:r>
              <a:rPr lang="en-US" b="1" dirty="0" smtClean="0">
                <a:solidFill>
                  <a:schemeClr val="bg2">
                    <a:lumMod val="50000"/>
                  </a:schemeClr>
                </a:solidFill>
                <a:latin typeface="Calibri"/>
                <a:ea typeface="ＭＳ Ｐゴシック" charset="0"/>
              </a:rPr>
              <a:t>– Deputy:</a:t>
            </a:r>
            <a:r>
              <a:rPr lang="en-US" b="1" dirty="0" smtClean="0">
                <a:solidFill>
                  <a:srgbClr val="FF0000"/>
                </a:solidFill>
                <a:latin typeface="Calibri"/>
                <a:ea typeface="ＭＳ Ｐゴシック" charset="0"/>
              </a:rPr>
              <a:t> </a:t>
            </a:r>
            <a:r>
              <a:rPr lang="en-US" b="1" dirty="0">
                <a:solidFill>
                  <a:schemeClr val="bg2">
                    <a:lumMod val="50000"/>
                  </a:schemeClr>
                </a:solidFill>
                <a:latin typeface="Calibri"/>
                <a:ea typeface="ＭＳ Ｐゴシック" charset="0"/>
              </a:rPr>
              <a:t>S</a:t>
            </a:r>
            <a:r>
              <a:rPr lang="en-US" b="1" dirty="0">
                <a:solidFill>
                  <a:schemeClr val="bg2">
                    <a:lumMod val="50000"/>
                  </a:schemeClr>
                </a:solidFill>
                <a:latin typeface="Calibri"/>
                <a:ea typeface="ＭＳ Ｐゴシック" charset="0"/>
              </a:rPr>
              <a:t>. </a:t>
            </a:r>
            <a:r>
              <a:rPr lang="en-US" b="1" dirty="0" smtClean="0">
                <a:solidFill>
                  <a:schemeClr val="bg2">
                    <a:lumMod val="50000"/>
                  </a:schemeClr>
                </a:solidFill>
                <a:latin typeface="Calibri"/>
                <a:ea typeface="ＭＳ Ｐゴシック" charset="0"/>
              </a:rPr>
              <a:t>Berry</a:t>
            </a:r>
            <a:r>
              <a:rPr lang="en-US" b="1" dirty="0">
                <a:solidFill>
                  <a:schemeClr val="bg2">
                    <a:lumMod val="50000"/>
                  </a:schemeClr>
                </a:solidFill>
                <a:latin typeface="Calibri"/>
                <a:ea typeface="ＭＳ Ｐゴシック" charset="0"/>
              </a:rPr>
              <a:t> </a:t>
            </a:r>
            <a:r>
              <a:rPr lang="en-US" b="1" dirty="0" smtClean="0">
                <a:solidFill>
                  <a:schemeClr val="bg2">
                    <a:lumMod val="50000"/>
                  </a:schemeClr>
                </a:solidFill>
                <a:latin typeface="Calibri"/>
                <a:ea typeface="ＭＳ Ｐゴシック" charset="0"/>
              </a:rPr>
              <a:t>(CEA</a:t>
            </a:r>
            <a:r>
              <a:rPr lang="en-US" b="1" dirty="0">
                <a:solidFill>
                  <a:schemeClr val="bg2">
                    <a:lumMod val="50000"/>
                  </a:schemeClr>
                </a:solidFill>
                <a:latin typeface="Calibri"/>
                <a:ea typeface="ＭＳ Ｐゴシック" charset="0"/>
              </a:rPr>
              <a:t>), </a:t>
            </a:r>
            <a:endParaRPr lang="en-US" b="1" dirty="0" smtClean="0">
              <a:solidFill>
                <a:schemeClr val="bg2">
                  <a:lumMod val="50000"/>
                </a:schemeClr>
              </a:solidFill>
              <a:latin typeface="Calibri"/>
              <a:ea typeface="ＭＳ Ｐゴシック" charset="0"/>
            </a:endParaRP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a:t>
            </a:r>
            <a:r>
              <a:rPr lang="en-US" b="1" dirty="0" smtClean="0">
                <a:solidFill>
                  <a:schemeClr val="bg2">
                    <a:lumMod val="50000"/>
                  </a:schemeClr>
                </a:solidFill>
                <a:latin typeface="Calibri"/>
                <a:ea typeface="ＭＳ Ｐゴシック" charset="0"/>
              </a:rPr>
              <a:t>: N</a:t>
            </a:r>
            <a:r>
              <a:rPr lang="en-US" b="1" dirty="0">
                <a:solidFill>
                  <a:schemeClr val="bg2">
                    <a:lumMod val="50000"/>
                  </a:schemeClr>
                </a:solidFill>
                <a:latin typeface="Calibri"/>
                <a:ea typeface="ＭＳ Ｐゴシック" charset="0"/>
              </a:rPr>
              <a:t>. Elias (ESS), D. Giove (INFN), G. Burt (</a:t>
            </a:r>
            <a:r>
              <a:rPr lang="en-US" b="1" dirty="0" smtClean="0">
                <a:solidFill>
                  <a:schemeClr val="bg2">
                    <a:lumMod val="50000"/>
                  </a:schemeClr>
                </a:solidFill>
                <a:latin typeface="Calibri"/>
                <a:ea typeface="ＭＳ Ｐゴシック" charset="0"/>
              </a:rPr>
              <a:t>UL)</a:t>
            </a:r>
            <a:endParaRPr lang="en-US" b="1" dirty="0">
              <a:solidFill>
                <a:schemeClr val="bg2">
                  <a:lumMod val="50000"/>
                </a:schemeClr>
              </a:solidFill>
              <a:latin typeface="Calibri"/>
              <a:ea typeface="ＭＳ Ｐゴシック" charset="0"/>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48538" y="1597259"/>
            <a:ext cx="8409662" cy="2800767"/>
          </a:xfrm>
          <a:prstGeom prst="rect">
            <a:avLst/>
          </a:prstGeom>
          <a:noFill/>
        </p:spPr>
        <p:txBody>
          <a:bodyPr wrap="square" rtlCol="0">
            <a:spAutoFit/>
          </a:bodyPr>
          <a:lstStyle/>
          <a:p>
            <a:r>
              <a:rPr lang="en-US" sz="1600" b="1" i="1" dirty="0" smtClean="0"/>
              <a:t>Main </a:t>
            </a:r>
            <a:r>
              <a:rPr lang="en-US" sz="1600" b="1" i="1" dirty="0" smtClean="0"/>
              <a:t>objectives </a:t>
            </a:r>
            <a:r>
              <a:rPr lang="en-US" sz="1600" b="1" i="1" dirty="0" smtClean="0"/>
              <a:t>of the WP6: </a:t>
            </a:r>
            <a:endParaRPr lang="en-US" sz="1600" i="1" dirty="0"/>
          </a:p>
          <a:p>
            <a:r>
              <a:rPr lang="en-US" sz="1600" dirty="0">
                <a:solidFill>
                  <a:srgbClr val="000000"/>
                </a:solidFill>
                <a:ea typeface="Arial" pitchFamily="34" charset="-122"/>
                <a:cs typeface="Arial" pitchFamily="34" charset="-120"/>
              </a:rPr>
              <a:t>• </a:t>
            </a:r>
            <a:r>
              <a:rPr lang="en-US" sz="1600" b="1" dirty="0">
                <a:solidFill>
                  <a:srgbClr val="000000"/>
                </a:solidFill>
                <a:ea typeface="Arial" pitchFamily="34" charset="-122"/>
                <a:cs typeface="Arial" pitchFamily="34" charset="-120"/>
              </a:rPr>
              <a:t>Expedite the integration of </a:t>
            </a:r>
            <a:r>
              <a:rPr lang="en-US" sz="1600" b="1" dirty="0" err="1">
                <a:solidFill>
                  <a:srgbClr val="000000"/>
                </a:solidFill>
                <a:ea typeface="Arial" pitchFamily="34" charset="-122"/>
                <a:cs typeface="Arial" pitchFamily="34" charset="-120"/>
              </a:rPr>
              <a:t>iSAS</a:t>
            </a:r>
            <a:r>
              <a:rPr lang="en-US" sz="1600" b="1" dirty="0">
                <a:solidFill>
                  <a:srgbClr val="000000"/>
                </a:solidFill>
                <a:ea typeface="Arial" pitchFamily="34" charset="-122"/>
                <a:cs typeface="Arial" pitchFamily="34" charset="-120"/>
              </a:rPr>
              <a:t> energy-saving technologies </a:t>
            </a:r>
            <a:r>
              <a:rPr lang="en-US" sz="1600" dirty="0">
                <a:solidFill>
                  <a:srgbClr val="000000"/>
                </a:solidFill>
                <a:ea typeface="Arial" pitchFamily="34" charset="-122"/>
                <a:cs typeface="Arial" pitchFamily="34" charset="-120"/>
              </a:rPr>
              <a:t>by retrofitting existing accelerating systems.</a:t>
            </a:r>
            <a:endParaRPr lang="en-US" sz="1600" dirty="0"/>
          </a:p>
          <a:p>
            <a:r>
              <a:rPr lang="en-US" sz="1600" dirty="0">
                <a:solidFill>
                  <a:srgbClr val="000000"/>
                </a:solidFill>
                <a:ea typeface="Arial" pitchFamily="34" charset="-122"/>
                <a:cs typeface="Arial" pitchFamily="34" charset="-120"/>
              </a:rPr>
              <a:t>• </a:t>
            </a:r>
            <a:r>
              <a:rPr lang="en-US" sz="1600" b="1" dirty="0">
                <a:solidFill>
                  <a:srgbClr val="000000"/>
                </a:solidFill>
                <a:ea typeface="Arial" pitchFamily="34" charset="-122"/>
                <a:cs typeface="Arial" pitchFamily="34" charset="-120"/>
              </a:rPr>
              <a:t>Adapt an ESS prototype</a:t>
            </a:r>
            <a:r>
              <a:rPr lang="en-US" sz="1600" dirty="0">
                <a:solidFill>
                  <a:srgbClr val="000000"/>
                </a:solidFill>
                <a:ea typeface="Arial" pitchFamily="34" charset="-122"/>
                <a:cs typeface="Arial" pitchFamily="34" charset="-120"/>
              </a:rPr>
              <a:t> medium-beta cryomodule for PERLE, </a:t>
            </a:r>
            <a:r>
              <a:rPr lang="en-US" sz="1600" b="1" dirty="0">
                <a:solidFill>
                  <a:srgbClr val="000000"/>
                </a:solidFill>
                <a:ea typeface="Arial" pitchFamily="34" charset="-122"/>
                <a:cs typeface="Arial" pitchFamily="34" charset="-120"/>
              </a:rPr>
              <a:t>ready to demonstrate energy recovery </a:t>
            </a:r>
            <a:r>
              <a:rPr lang="en-US" sz="1600" dirty="0">
                <a:solidFill>
                  <a:srgbClr val="000000"/>
                </a:solidFill>
                <a:ea typeface="Arial" pitchFamily="34" charset="-122"/>
                <a:cs typeface="Arial" pitchFamily="34" charset="-120"/>
              </a:rPr>
              <a:t>with high-power recirculating beams.</a:t>
            </a:r>
            <a:endParaRPr lang="en-US" sz="1600" dirty="0"/>
          </a:p>
          <a:p>
            <a:r>
              <a:rPr lang="en-US" sz="1600" dirty="0">
                <a:solidFill>
                  <a:srgbClr val="000000"/>
                </a:solidFill>
                <a:ea typeface="Arial" pitchFamily="34" charset="-122"/>
                <a:cs typeface="Arial" pitchFamily="34" charset="-120"/>
              </a:rPr>
              <a:t>• </a:t>
            </a:r>
            <a:r>
              <a:rPr lang="en-US" sz="1600" b="1" dirty="0">
                <a:solidFill>
                  <a:srgbClr val="000000"/>
                </a:solidFill>
                <a:ea typeface="Arial" pitchFamily="34" charset="-122"/>
                <a:cs typeface="Arial" pitchFamily="34" charset="-120"/>
              </a:rPr>
              <a:t>Integrate a new </a:t>
            </a:r>
            <a:r>
              <a:rPr lang="en-US" sz="1600" b="1" dirty="0" smtClean="0">
                <a:solidFill>
                  <a:srgbClr val="000000"/>
                </a:solidFill>
                <a:ea typeface="Arial" pitchFamily="34" charset="-122"/>
                <a:cs typeface="Arial" pitchFamily="34" charset="-120"/>
              </a:rPr>
              <a:t>components</a:t>
            </a:r>
            <a:r>
              <a:rPr lang="en-US" sz="1600" dirty="0" smtClean="0">
                <a:solidFill>
                  <a:srgbClr val="000000"/>
                </a:solidFill>
                <a:ea typeface="Arial" pitchFamily="34" charset="-122"/>
                <a:cs typeface="Arial" pitchFamily="34" charset="-120"/>
              </a:rPr>
              <a:t>: cavity </a:t>
            </a:r>
            <a:r>
              <a:rPr lang="en-US" sz="1600" dirty="0">
                <a:solidFill>
                  <a:srgbClr val="000000"/>
                </a:solidFill>
                <a:ea typeface="Arial" pitchFamily="34" charset="-122"/>
                <a:cs typeface="Arial" pitchFamily="34" charset="-120"/>
              </a:rPr>
              <a:t>string, optimized HOM/FPC components, BLAs, shielding and cryogenic circuits </a:t>
            </a:r>
            <a:r>
              <a:rPr lang="en-US" sz="1600" b="1" dirty="0">
                <a:solidFill>
                  <a:srgbClr val="000000"/>
                </a:solidFill>
                <a:ea typeface="Arial" pitchFamily="34" charset="-122"/>
                <a:cs typeface="Arial" pitchFamily="34" charset="-120"/>
              </a:rPr>
              <a:t>while reusing existing </a:t>
            </a:r>
            <a:r>
              <a:rPr lang="en-US" sz="1600" b="1" dirty="0" smtClean="0">
                <a:solidFill>
                  <a:srgbClr val="000000"/>
                </a:solidFill>
                <a:ea typeface="Arial" pitchFamily="34" charset="-122"/>
                <a:cs typeface="Arial" pitchFamily="34" charset="-120"/>
              </a:rPr>
              <a:t>components.</a:t>
            </a:r>
            <a:endParaRPr lang="en-US" sz="1600" b="1" dirty="0"/>
          </a:p>
          <a:p>
            <a:r>
              <a:rPr lang="en-US" sz="1600" b="1" dirty="0">
                <a:solidFill>
                  <a:srgbClr val="000000"/>
                </a:solidFill>
                <a:ea typeface="Arial" pitchFamily="34" charset="-122"/>
                <a:cs typeface="Arial" pitchFamily="34" charset="-120"/>
              </a:rPr>
              <a:t>• Prepare a concrete pathway toward high-energy</a:t>
            </a:r>
            <a:r>
              <a:rPr lang="en-US" sz="1600" dirty="0">
                <a:solidFill>
                  <a:srgbClr val="000000"/>
                </a:solidFill>
                <a:ea typeface="Arial" pitchFamily="34" charset="-122"/>
                <a:cs typeface="Arial" pitchFamily="34" charset="-120"/>
              </a:rPr>
              <a:t>, </a:t>
            </a:r>
            <a:r>
              <a:rPr lang="en-US" sz="1600" b="1" dirty="0">
                <a:solidFill>
                  <a:srgbClr val="000000"/>
                </a:solidFill>
                <a:ea typeface="Arial" pitchFamily="34" charset="-122"/>
                <a:cs typeface="Arial" pitchFamily="34" charset="-120"/>
              </a:rPr>
              <a:t>high-intensity</a:t>
            </a:r>
            <a:r>
              <a:rPr lang="en-US" sz="1600" dirty="0">
                <a:solidFill>
                  <a:srgbClr val="000000"/>
                </a:solidFill>
                <a:ea typeface="Arial" pitchFamily="34" charset="-122"/>
                <a:cs typeface="Arial" pitchFamily="34" charset="-120"/>
              </a:rPr>
              <a:t> electron beams </a:t>
            </a:r>
            <a:r>
              <a:rPr lang="en-US" sz="1600" b="1" dirty="0">
                <a:solidFill>
                  <a:srgbClr val="000000"/>
                </a:solidFill>
                <a:ea typeface="Arial" pitchFamily="34" charset="-122"/>
                <a:cs typeface="Arial" pitchFamily="34" charset="-120"/>
              </a:rPr>
              <a:t>with minimal energy </a:t>
            </a:r>
            <a:r>
              <a:rPr lang="en-US" sz="1600" b="1" dirty="0" smtClean="0">
                <a:solidFill>
                  <a:srgbClr val="000000"/>
                </a:solidFill>
                <a:ea typeface="Arial" pitchFamily="34" charset="-122"/>
                <a:cs typeface="Arial" pitchFamily="34" charset="-120"/>
              </a:rPr>
              <a:t>consumption </a:t>
            </a:r>
            <a:r>
              <a:rPr lang="en-US" sz="1600" dirty="0" smtClean="0">
                <a:solidFill>
                  <a:srgbClr val="000000"/>
                </a:solidFill>
                <a:ea typeface="Arial" pitchFamily="34" charset="-122"/>
                <a:cs typeface="Arial" pitchFamily="34" charset="-120"/>
              </a:rPr>
              <a:t>on PERLE facility.</a:t>
            </a:r>
            <a:endParaRPr lang="en-US" sz="1600" dirty="0"/>
          </a:p>
          <a:p>
            <a:endParaRPr lang="en-BE" sz="1600" dirty="0"/>
          </a:p>
        </p:txBody>
      </p:sp>
      <p:sp>
        <p:nvSpPr>
          <p:cNvPr id="3" name="Rectangle 2"/>
          <p:cNvSpPr/>
          <p:nvPr/>
        </p:nvSpPr>
        <p:spPr>
          <a:xfrm>
            <a:off x="8534400" y="1654469"/>
            <a:ext cx="3657600" cy="5047536"/>
          </a:xfrm>
          <a:prstGeom prst="rect">
            <a:avLst/>
          </a:prstGeom>
          <a:effectLst>
            <a:softEdge rad="3175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1400" u="sng" dirty="0">
                <a:solidFill>
                  <a:schemeClr val="bg1"/>
                </a:solidFill>
              </a:rPr>
              <a:t>Main people </a:t>
            </a:r>
            <a:r>
              <a:rPr lang="en-US" sz="1400" u="sng" dirty="0" smtClean="0">
                <a:solidFill>
                  <a:schemeClr val="bg1"/>
                </a:solidFill>
              </a:rPr>
              <a:t>involved</a:t>
            </a:r>
          </a:p>
          <a:p>
            <a:endParaRPr lang="en-US" sz="1400" dirty="0">
              <a:solidFill>
                <a:schemeClr val="bg1"/>
              </a:solidFill>
            </a:endParaRPr>
          </a:p>
          <a:p>
            <a:r>
              <a:rPr lang="en-US" sz="1400" b="1" dirty="0">
                <a:solidFill>
                  <a:schemeClr val="bg1"/>
                </a:solidFill>
              </a:rPr>
              <a:t>CNRS: </a:t>
            </a:r>
            <a:r>
              <a:rPr lang="en-US" sz="1400" dirty="0">
                <a:solidFill>
                  <a:schemeClr val="bg1"/>
                </a:solidFill>
              </a:rPr>
              <a:t>Guillaume Olry, Gilles Olivier, </a:t>
            </a:r>
            <a:r>
              <a:rPr lang="en-US" sz="1400" dirty="0" err="1">
                <a:solidFill>
                  <a:schemeClr val="bg1"/>
                </a:solidFill>
              </a:rPr>
              <a:t>Sébastien</a:t>
            </a:r>
            <a:r>
              <a:rPr lang="en-US" sz="1400" dirty="0">
                <a:solidFill>
                  <a:schemeClr val="bg1"/>
                </a:solidFill>
              </a:rPr>
              <a:t> </a:t>
            </a:r>
            <a:r>
              <a:rPr lang="en-US" sz="1400" dirty="0" err="1">
                <a:solidFill>
                  <a:schemeClr val="bg1"/>
                </a:solidFill>
              </a:rPr>
              <a:t>Blivet</a:t>
            </a:r>
            <a:r>
              <a:rPr lang="en-US" sz="1400" dirty="0">
                <a:solidFill>
                  <a:schemeClr val="bg1"/>
                </a:solidFill>
              </a:rPr>
              <a:t>, Patricia Duchesne, Patxi </a:t>
            </a:r>
            <a:r>
              <a:rPr lang="en-US" sz="1400" dirty="0" err="1">
                <a:solidFill>
                  <a:schemeClr val="bg1"/>
                </a:solidFill>
              </a:rPr>
              <a:t>Duthil</a:t>
            </a:r>
            <a:r>
              <a:rPr lang="en-US" sz="1400" dirty="0">
                <a:solidFill>
                  <a:schemeClr val="bg1"/>
                </a:solidFill>
              </a:rPr>
              <a:t>, Christophe Joly, Akira Miyazaki, </a:t>
            </a:r>
            <a:r>
              <a:rPr lang="en-US" sz="1400" dirty="0" smtClean="0">
                <a:solidFill>
                  <a:schemeClr val="bg1"/>
                </a:solidFill>
              </a:rPr>
              <a:t>Axel Perez-Ruiz, Nicolas </a:t>
            </a:r>
            <a:r>
              <a:rPr lang="en-US" sz="1400" dirty="0">
                <a:solidFill>
                  <a:schemeClr val="bg1"/>
                </a:solidFill>
              </a:rPr>
              <a:t>Gandolfo, Hervé </a:t>
            </a:r>
            <a:r>
              <a:rPr lang="en-US" sz="1400" dirty="0" err="1">
                <a:solidFill>
                  <a:schemeClr val="bg1"/>
                </a:solidFill>
              </a:rPr>
              <a:t>Saugnac</a:t>
            </a:r>
            <a:r>
              <a:rPr lang="en-US" sz="1400" dirty="0">
                <a:solidFill>
                  <a:schemeClr val="bg1"/>
                </a:solidFill>
              </a:rPr>
              <a:t>, Damien Till</a:t>
            </a:r>
          </a:p>
          <a:p>
            <a:endParaRPr lang="en-US" sz="1400" dirty="0">
              <a:solidFill>
                <a:schemeClr val="bg1"/>
              </a:solidFill>
            </a:endParaRPr>
          </a:p>
          <a:p>
            <a:r>
              <a:rPr lang="en-US" sz="1400" b="1" dirty="0">
                <a:solidFill>
                  <a:schemeClr val="bg1"/>
                </a:solidFill>
              </a:rPr>
              <a:t>CEA: </a:t>
            </a:r>
            <a:r>
              <a:rPr lang="en-US" sz="1400" dirty="0" err="1">
                <a:solidFill>
                  <a:schemeClr val="bg1"/>
                </a:solidFill>
              </a:rPr>
              <a:t>Stéphane</a:t>
            </a:r>
            <a:r>
              <a:rPr lang="en-US" sz="1400" dirty="0">
                <a:solidFill>
                  <a:schemeClr val="bg1"/>
                </a:solidFill>
              </a:rPr>
              <a:t> Berry, Fabien </a:t>
            </a:r>
            <a:r>
              <a:rPr lang="en-US" sz="1400" dirty="0" err="1">
                <a:solidFill>
                  <a:schemeClr val="bg1"/>
                </a:solidFill>
              </a:rPr>
              <a:t>Eozénou</a:t>
            </a:r>
            <a:r>
              <a:rPr lang="en-US" sz="1400" dirty="0">
                <a:solidFill>
                  <a:schemeClr val="bg1"/>
                </a:solidFill>
              </a:rPr>
              <a:t>, Arnaud Madur </a:t>
            </a:r>
          </a:p>
          <a:p>
            <a:endParaRPr lang="en-US" sz="1400" dirty="0">
              <a:solidFill>
                <a:schemeClr val="bg1"/>
              </a:solidFill>
            </a:endParaRPr>
          </a:p>
          <a:p>
            <a:r>
              <a:rPr lang="en-US" sz="1400" b="1" dirty="0">
                <a:solidFill>
                  <a:schemeClr val="bg1"/>
                </a:solidFill>
              </a:rPr>
              <a:t>ESS: </a:t>
            </a:r>
            <a:r>
              <a:rPr lang="en-US" sz="1400" dirty="0" err="1">
                <a:solidFill>
                  <a:schemeClr val="bg1"/>
                </a:solidFill>
              </a:rPr>
              <a:t>Nuno</a:t>
            </a:r>
            <a:r>
              <a:rPr lang="en-US" sz="1400" dirty="0">
                <a:solidFill>
                  <a:schemeClr val="bg1"/>
                </a:solidFill>
              </a:rPr>
              <a:t> Elias, Paolo </a:t>
            </a:r>
            <a:r>
              <a:rPr lang="en-US" sz="1400" dirty="0" err="1">
                <a:solidFill>
                  <a:schemeClr val="bg1"/>
                </a:solidFill>
              </a:rPr>
              <a:t>Pierini</a:t>
            </a:r>
            <a:r>
              <a:rPr lang="en-US" sz="1400" dirty="0">
                <a:solidFill>
                  <a:schemeClr val="bg1"/>
                </a:solidFill>
              </a:rPr>
              <a:t>, Cecilia </a:t>
            </a:r>
            <a:r>
              <a:rPr lang="en-US" sz="1400" dirty="0" err="1">
                <a:solidFill>
                  <a:schemeClr val="bg1"/>
                </a:solidFill>
              </a:rPr>
              <a:t>Maiano</a:t>
            </a:r>
            <a:r>
              <a:rPr lang="en-US" sz="1400" dirty="0">
                <a:solidFill>
                  <a:schemeClr val="bg1"/>
                </a:solidFill>
              </a:rPr>
              <a:t>, Henry </a:t>
            </a:r>
            <a:r>
              <a:rPr lang="en-US" sz="1400" dirty="0" err="1">
                <a:solidFill>
                  <a:schemeClr val="bg1"/>
                </a:solidFill>
              </a:rPr>
              <a:t>Przybilski</a:t>
            </a:r>
            <a:r>
              <a:rPr lang="en-US" sz="1400" dirty="0">
                <a:solidFill>
                  <a:schemeClr val="bg1"/>
                </a:solidFill>
              </a:rPr>
              <a:t>, Marek </a:t>
            </a:r>
            <a:r>
              <a:rPr lang="en-US" sz="1400" dirty="0" err="1">
                <a:solidFill>
                  <a:schemeClr val="bg1"/>
                </a:solidFill>
              </a:rPr>
              <a:t>Skiba</a:t>
            </a:r>
            <a:r>
              <a:rPr lang="en-US" sz="1400" dirty="0">
                <a:solidFill>
                  <a:schemeClr val="bg1"/>
                </a:solidFill>
              </a:rPr>
              <a:t>, Emma Simpson </a:t>
            </a:r>
          </a:p>
          <a:p>
            <a:endParaRPr lang="en-US" sz="1400" dirty="0">
              <a:solidFill>
                <a:schemeClr val="bg1"/>
              </a:solidFill>
            </a:endParaRPr>
          </a:p>
          <a:p>
            <a:r>
              <a:rPr lang="en-US" sz="1400" b="1" dirty="0">
                <a:solidFill>
                  <a:schemeClr val="bg1"/>
                </a:solidFill>
              </a:rPr>
              <a:t>INFN: </a:t>
            </a:r>
            <a:r>
              <a:rPr lang="en-US" sz="1400" dirty="0">
                <a:solidFill>
                  <a:schemeClr val="bg1"/>
                </a:solidFill>
              </a:rPr>
              <a:t>Dario Giove, Maria Rosaria </a:t>
            </a:r>
            <a:r>
              <a:rPr lang="en-US" sz="1400" dirty="0" err="1">
                <a:solidFill>
                  <a:schemeClr val="bg1"/>
                </a:solidFill>
              </a:rPr>
              <a:t>Masullo</a:t>
            </a:r>
            <a:r>
              <a:rPr lang="en-US" sz="1400" dirty="0">
                <a:solidFill>
                  <a:schemeClr val="bg1"/>
                </a:solidFill>
              </a:rPr>
              <a:t>, Luigi Celona, Gino </a:t>
            </a:r>
            <a:r>
              <a:rPr lang="en-US" sz="1400" dirty="0" err="1">
                <a:solidFill>
                  <a:schemeClr val="bg1"/>
                </a:solidFill>
              </a:rPr>
              <a:t>Sorbello</a:t>
            </a:r>
            <a:r>
              <a:rPr lang="en-US" sz="1400" dirty="0">
                <a:solidFill>
                  <a:schemeClr val="bg1"/>
                </a:solidFill>
              </a:rPr>
              <a:t>, Paolo </a:t>
            </a:r>
            <a:r>
              <a:rPr lang="en-US" sz="1400" dirty="0" err="1">
                <a:solidFill>
                  <a:schemeClr val="bg1"/>
                </a:solidFill>
              </a:rPr>
              <a:t>Spruzzola</a:t>
            </a:r>
            <a:endParaRPr lang="en-US" sz="1400" dirty="0">
              <a:solidFill>
                <a:schemeClr val="bg1"/>
              </a:solidFill>
            </a:endParaRPr>
          </a:p>
          <a:p>
            <a:endParaRPr lang="en-US" sz="1400" dirty="0">
              <a:solidFill>
                <a:schemeClr val="bg1"/>
              </a:solidFill>
            </a:endParaRPr>
          </a:p>
          <a:p>
            <a:r>
              <a:rPr lang="en-US" sz="1400" b="1" dirty="0">
                <a:solidFill>
                  <a:schemeClr val="bg1"/>
                </a:solidFill>
              </a:rPr>
              <a:t>Uni. Lancaster</a:t>
            </a:r>
            <a:r>
              <a:rPr lang="en-US" sz="1400" dirty="0">
                <a:solidFill>
                  <a:schemeClr val="bg1"/>
                </a:solidFill>
              </a:rPr>
              <a:t>: Graeme Burt </a:t>
            </a:r>
          </a:p>
        </p:txBody>
      </p:sp>
      <p:sp>
        <p:nvSpPr>
          <p:cNvPr id="2" name="ZoneTexte 1"/>
          <p:cNvSpPr txBox="1"/>
          <p:nvPr/>
        </p:nvSpPr>
        <p:spPr>
          <a:xfrm>
            <a:off x="1321417" y="4248622"/>
            <a:ext cx="4653894" cy="646331"/>
          </a:xfrm>
          <a:prstGeom prst="rect">
            <a:avLst/>
          </a:prstGeom>
          <a:noFill/>
        </p:spPr>
        <p:txBody>
          <a:bodyPr wrap="square" rtlCol="0">
            <a:spAutoFit/>
          </a:bodyPr>
          <a:lstStyle/>
          <a:p>
            <a:pPr algn="ctr"/>
            <a:r>
              <a:rPr lang="fr-FR" b="1" dirty="0" smtClean="0"/>
              <a:t>Cryomodule </a:t>
            </a:r>
            <a:r>
              <a:rPr lang="fr-FR" b="1" dirty="0"/>
              <a:t>design</a:t>
            </a:r>
          </a:p>
          <a:p>
            <a:pPr algn="ctr"/>
            <a:r>
              <a:rPr lang="fr-FR" b="1" dirty="0" smtClean="0"/>
              <a:t>...in progress</a:t>
            </a:r>
          </a:p>
        </p:txBody>
      </p:sp>
      <p:sp>
        <p:nvSpPr>
          <p:cNvPr id="12" name="Text 6"/>
          <p:cNvSpPr/>
          <p:nvPr/>
        </p:nvSpPr>
        <p:spPr>
          <a:xfrm>
            <a:off x="961947" y="6702005"/>
            <a:ext cx="6035834" cy="162703"/>
          </a:xfrm>
          <a:prstGeom prst="rect">
            <a:avLst/>
          </a:prstGeom>
          <a:noFill/>
          <a:ln/>
        </p:spPr>
        <p:txBody>
          <a:bodyPr wrap="square" lIns="0" tIns="0" rIns="0" bIns="0" rtlCol="0" anchor="ctr">
            <a:normAutofit fontScale="85000" lnSpcReduction="10000"/>
          </a:bodyPr>
          <a:lstStyle/>
          <a:p>
            <a:pPr marL="0" indent="0" algn="ctr">
              <a:buNone/>
            </a:pPr>
            <a:r>
              <a:rPr lang="en-US" sz="950" i="1" dirty="0">
                <a:solidFill>
                  <a:srgbClr val="5C5C5C"/>
                </a:solidFill>
              </a:rPr>
              <a:t>iSAS-PERLE cryomodule adaptation: integration of sustainable technologies into an RI-ready system</a:t>
            </a:r>
            <a:endParaRPr lang="en-US" sz="950" dirty="0"/>
          </a:p>
        </p:txBody>
      </p:sp>
    </p:spTree>
    <p:extLst>
      <p:ext uri="{BB962C8B-B14F-4D97-AF65-F5344CB8AC3E}">
        <p14:creationId xmlns:p14="http://schemas.microsoft.com/office/powerpoint/2010/main" val="343365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611" y="1318499"/>
            <a:ext cx="11702289"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ea typeface="+mn-ea"/>
                <a:cs typeface="+mn-cs"/>
              </a:rPr>
              <a:t>Task 6.1 (CNRS): Coordination – M1-M48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ea typeface="+mn-ea"/>
                <a:cs typeface="+mn-cs"/>
              </a:rPr>
              <a:t>• General coordination </a:t>
            </a:r>
            <a:r>
              <a:rPr kumimoji="0" lang="en-US" sz="1600" b="0" i="1" u="none" strike="noStrike" kern="1200" cap="none" spc="0" normalizeH="0" baseline="0" noProof="0" dirty="0" smtClean="0">
                <a:ln>
                  <a:noFill/>
                </a:ln>
                <a:solidFill>
                  <a:prstClr val="black"/>
                </a:solidFill>
                <a:effectLst/>
                <a:uLnTx/>
                <a:uFillTx/>
                <a:ea typeface="+mn-ea"/>
                <a:cs typeface="+mn-cs"/>
              </a:rPr>
              <a:t>in </a:t>
            </a:r>
            <a:r>
              <a:rPr kumimoji="0" lang="en-US" sz="1600" b="0" i="1" u="none" strike="noStrike" kern="1200" cap="none" spc="0" normalizeH="0" baseline="0" noProof="0" dirty="0">
                <a:ln>
                  <a:noFill/>
                </a:ln>
                <a:solidFill>
                  <a:prstClr val="black"/>
                </a:solidFill>
                <a:effectLst/>
                <a:uLnTx/>
                <a:uFillTx/>
                <a:ea typeface="+mn-ea"/>
                <a:cs typeface="+mn-cs"/>
              </a:rPr>
              <a:t>collaboration with WP4 on HOM and RF couplers and WP1 on FE-FRT development.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ea typeface="+mn-ea"/>
                <a:cs typeface="+mn-cs"/>
              </a:rPr>
              <a:t>Task 6.2 (</a:t>
            </a:r>
            <a:r>
              <a:rPr kumimoji="0" lang="en-US" sz="1600" b="1" i="1" u="none" strike="noStrike" kern="1200" cap="none" spc="0" normalizeH="0" baseline="0" noProof="0" dirty="0" smtClean="0">
                <a:ln>
                  <a:noFill/>
                </a:ln>
                <a:solidFill>
                  <a:prstClr val="black"/>
                </a:solidFill>
                <a:effectLst/>
                <a:uLnTx/>
                <a:uFillTx/>
                <a:ea typeface="+mn-ea"/>
                <a:cs typeface="+mn-cs"/>
              </a:rPr>
              <a:t>UL,</a:t>
            </a:r>
            <a:r>
              <a:rPr kumimoji="0" lang="en-US" sz="1600" b="0" i="1" u="none" strike="noStrike" kern="1200" cap="none" spc="0" normalizeH="0" baseline="0" noProof="0" dirty="0" smtClean="0">
                <a:ln>
                  <a:noFill/>
                </a:ln>
                <a:solidFill>
                  <a:prstClr val="black"/>
                </a:solidFill>
                <a:effectLst/>
                <a:uLnTx/>
                <a:uFillTx/>
                <a:ea typeface="+mn-ea"/>
                <a:cs typeface="+mn-cs"/>
              </a:rPr>
              <a:t> CNRS</a:t>
            </a:r>
            <a:r>
              <a:rPr kumimoji="0" lang="en-US" sz="1600" b="1" i="1" u="none" strike="noStrike" kern="1200" cap="none" spc="0" normalizeH="0" baseline="0" noProof="0" dirty="0" smtClean="0">
                <a:ln>
                  <a:noFill/>
                </a:ln>
                <a:solidFill>
                  <a:prstClr val="black"/>
                </a:solidFill>
                <a:effectLst/>
                <a:uLnTx/>
                <a:uFillTx/>
                <a:ea typeface="+mn-ea"/>
                <a:cs typeface="+mn-cs"/>
              </a:rPr>
              <a:t>): </a:t>
            </a:r>
            <a:r>
              <a:rPr kumimoji="0" lang="en-US" sz="1600" b="1" i="1" u="none" strike="noStrike" kern="1200" cap="none" spc="0" normalizeH="0" baseline="0" noProof="0" dirty="0">
                <a:ln>
                  <a:noFill/>
                </a:ln>
                <a:solidFill>
                  <a:prstClr val="black"/>
                </a:solidFill>
                <a:effectLst/>
                <a:uLnTx/>
                <a:uFillTx/>
                <a:ea typeface="+mn-ea"/>
                <a:cs typeface="+mn-cs"/>
              </a:rPr>
              <a:t>Retrofitting Fast Reactive Tuners into existing cryomodules HL-LHC oriented – M1-M24</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ea typeface="+mn-ea"/>
                <a:cs typeface="+mn-cs"/>
              </a:rPr>
              <a:t>• Investigate if the existing cavity end group can be used with an FE-FRT by combining the FE-FRT and a HOM coupler into a single device</a:t>
            </a:r>
            <a:r>
              <a:rPr kumimoji="0" lang="en-US" sz="1600" b="0" i="1" u="none" strike="noStrike" kern="1200" cap="none" spc="0" normalizeH="0" baseline="0" noProof="0" dirty="0" smtClean="0">
                <a:ln>
                  <a:noFill/>
                </a:ln>
                <a:solidFill>
                  <a:prstClr val="black"/>
                </a:solidFill>
                <a:effectLst/>
                <a:uLnTx/>
                <a:uFillTx/>
                <a:ea typeface="+mn-ea"/>
                <a:cs typeface="+mn-cs"/>
              </a:rPr>
              <a:t>. </a:t>
            </a:r>
            <a:endParaRPr kumimoji="0" lang="en-US" sz="1600" b="0" i="1" u="none" strike="noStrike" kern="1200" cap="none" spc="0" normalizeH="0" baseline="0" noProof="0" dirty="0">
              <a:ln>
                <a:noFill/>
              </a:ln>
              <a:solidFill>
                <a:prstClr val="black"/>
              </a:solidFill>
              <a:effectLst/>
              <a:uLnTx/>
              <a:uFillTx/>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ea typeface="+mn-ea"/>
                <a:cs typeface="+mn-cs"/>
              </a:rPr>
              <a:t>Task 6.3 (</a:t>
            </a:r>
            <a:r>
              <a:rPr kumimoji="0" lang="en-US" sz="1600" b="1" i="1" u="none" strike="noStrike" kern="1200" cap="none" spc="0" normalizeH="0" baseline="0" noProof="0" dirty="0" smtClean="0">
                <a:ln>
                  <a:noFill/>
                </a:ln>
                <a:solidFill>
                  <a:prstClr val="black"/>
                </a:solidFill>
                <a:effectLst/>
                <a:uLnTx/>
                <a:uFillTx/>
                <a:ea typeface="+mn-ea"/>
                <a:cs typeface="+mn-cs"/>
              </a:rPr>
              <a:t>CNRS</a:t>
            </a:r>
            <a:r>
              <a:rPr kumimoji="0" lang="en-US" sz="1600" b="0" i="1" u="none" strike="noStrike" kern="1200" cap="none" spc="0" normalizeH="0" baseline="0" noProof="0" dirty="0" smtClean="0">
                <a:ln>
                  <a:noFill/>
                </a:ln>
                <a:solidFill>
                  <a:prstClr val="black"/>
                </a:solidFill>
                <a:effectLst/>
                <a:uLnTx/>
                <a:uFillTx/>
                <a:ea typeface="+mn-ea"/>
                <a:cs typeface="+mn-cs"/>
              </a:rPr>
              <a:t>, CEA, ESS</a:t>
            </a:r>
            <a:r>
              <a:rPr kumimoji="0" lang="en-US" sz="1600" b="1" i="1" u="none" strike="noStrike" kern="1200" cap="none" spc="0" normalizeH="0" baseline="0" noProof="0" dirty="0" smtClean="0">
                <a:ln>
                  <a:noFill/>
                </a:ln>
                <a:solidFill>
                  <a:prstClr val="black"/>
                </a:solidFill>
                <a:effectLst/>
                <a:uLnTx/>
                <a:uFillTx/>
                <a:ea typeface="+mn-ea"/>
                <a:cs typeface="+mn-cs"/>
              </a:rPr>
              <a:t>): </a:t>
            </a:r>
            <a:r>
              <a:rPr kumimoji="0" lang="en-US" sz="1600" b="1" i="1" u="none" strike="noStrike" kern="1200" cap="none" spc="0" normalizeH="0" baseline="0" noProof="0" dirty="0">
                <a:ln>
                  <a:noFill/>
                </a:ln>
                <a:solidFill>
                  <a:prstClr val="black"/>
                </a:solidFill>
                <a:effectLst/>
                <a:uLnTx/>
                <a:uFillTx/>
                <a:ea typeface="+mn-ea"/>
                <a:cs typeface="+mn-cs"/>
              </a:rPr>
              <a:t>Adapt the existing ESS cryomodule – M1-M18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ea typeface="+mn-ea"/>
                <a:cs typeface="+mn-cs"/>
              </a:rPr>
              <a:t>• Adaptation of the existing ESS cryomodule into a new configuration which will integrate a completely new cavity string equipped with the optimized HOM and FPC couplers developed in WP4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ea typeface="+mn-ea"/>
                <a:cs typeface="+mn-cs"/>
              </a:rPr>
              <a:t>Task 6.4 (</a:t>
            </a:r>
            <a:r>
              <a:rPr kumimoji="0" lang="en-US" sz="1600" b="1" i="1" u="none" strike="noStrike" kern="1200" cap="none" spc="0" normalizeH="0" baseline="0" noProof="0" dirty="0" smtClean="0">
                <a:ln>
                  <a:noFill/>
                </a:ln>
                <a:solidFill>
                  <a:prstClr val="black"/>
                </a:solidFill>
                <a:effectLst/>
                <a:uLnTx/>
                <a:uFillTx/>
                <a:ea typeface="+mn-ea"/>
                <a:cs typeface="+mn-cs"/>
              </a:rPr>
              <a:t>INFN</a:t>
            </a:r>
            <a:r>
              <a:rPr kumimoji="0" lang="en-US" sz="1600" b="0" i="1" u="none" strike="noStrike" kern="1200" cap="none" spc="0" normalizeH="0" baseline="0" noProof="0" dirty="0" smtClean="0">
                <a:ln>
                  <a:noFill/>
                </a:ln>
                <a:solidFill>
                  <a:prstClr val="black"/>
                </a:solidFill>
                <a:effectLst/>
                <a:uLnTx/>
                <a:uFillTx/>
                <a:ea typeface="+mn-ea"/>
                <a:cs typeface="+mn-cs"/>
              </a:rPr>
              <a:t>, CNRS, ESS, UL</a:t>
            </a:r>
            <a:r>
              <a:rPr kumimoji="0" lang="en-US" sz="1600" b="1" i="1" u="none" strike="noStrike" kern="1200" cap="none" spc="0" normalizeH="0" baseline="0" noProof="0" dirty="0" smtClean="0">
                <a:ln>
                  <a:noFill/>
                </a:ln>
                <a:solidFill>
                  <a:prstClr val="black"/>
                </a:solidFill>
                <a:effectLst/>
                <a:uLnTx/>
                <a:uFillTx/>
                <a:ea typeface="+mn-ea"/>
                <a:cs typeface="+mn-cs"/>
              </a:rPr>
              <a:t>): </a:t>
            </a:r>
            <a:r>
              <a:rPr kumimoji="0" lang="en-US" sz="1600" b="1" i="1" u="none" strike="noStrike" kern="1200" cap="none" spc="0" normalizeH="0" baseline="0" noProof="0" dirty="0">
                <a:ln>
                  <a:noFill/>
                </a:ln>
                <a:solidFill>
                  <a:prstClr val="black"/>
                </a:solidFill>
                <a:effectLst/>
                <a:uLnTx/>
                <a:uFillTx/>
                <a:ea typeface="+mn-ea"/>
                <a:cs typeface="+mn-cs"/>
              </a:rPr>
              <a:t>Fabrication and validation of cryomodule components – M1-M30</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ea typeface="+mn-ea"/>
                <a:cs typeface="+mn-cs"/>
              </a:rPr>
              <a:t>• Fabrication, preparation and test of the critical components (SRF cavity, tuning systems, HOM couplers, ...)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ea typeface="+mn-ea"/>
                <a:cs typeface="+mn-cs"/>
              </a:rPr>
              <a:t>Task 6.5 (</a:t>
            </a:r>
            <a:r>
              <a:rPr kumimoji="0" lang="en-US" sz="1600" b="1" i="1" u="none" strike="noStrike" kern="1200" cap="none" spc="0" normalizeH="0" baseline="0" noProof="0" dirty="0" smtClean="0">
                <a:ln>
                  <a:noFill/>
                </a:ln>
                <a:solidFill>
                  <a:prstClr val="black"/>
                </a:solidFill>
                <a:effectLst/>
                <a:uLnTx/>
                <a:uFillTx/>
                <a:ea typeface="+mn-ea"/>
                <a:cs typeface="+mn-cs"/>
              </a:rPr>
              <a:t>CEA</a:t>
            </a:r>
            <a:r>
              <a:rPr kumimoji="0" lang="en-US" sz="1600" b="0" i="1" u="none" strike="noStrike" kern="1200" cap="none" spc="0" normalizeH="0" baseline="0" noProof="0" dirty="0" smtClean="0">
                <a:ln>
                  <a:noFill/>
                </a:ln>
                <a:solidFill>
                  <a:prstClr val="black"/>
                </a:solidFill>
                <a:effectLst/>
                <a:uLnTx/>
                <a:uFillTx/>
                <a:ea typeface="+mn-ea"/>
                <a:cs typeface="+mn-cs"/>
              </a:rPr>
              <a:t> CNRS, ESS</a:t>
            </a:r>
            <a:r>
              <a:rPr kumimoji="0" lang="en-US" sz="1600" b="1" i="1" u="none" strike="noStrike" kern="1200" cap="none" spc="0" normalizeH="0" baseline="0" noProof="0" dirty="0" smtClean="0">
                <a:ln>
                  <a:noFill/>
                </a:ln>
                <a:solidFill>
                  <a:prstClr val="black"/>
                </a:solidFill>
                <a:effectLst/>
                <a:uLnTx/>
                <a:uFillTx/>
                <a:ea typeface="+mn-ea"/>
                <a:cs typeface="+mn-cs"/>
              </a:rPr>
              <a:t>): </a:t>
            </a:r>
            <a:r>
              <a:rPr kumimoji="0" lang="en-US" sz="1600" b="1" i="1" u="none" strike="noStrike" kern="1200" cap="none" spc="0" normalizeH="0" baseline="0" noProof="0" dirty="0">
                <a:ln>
                  <a:noFill/>
                </a:ln>
                <a:solidFill>
                  <a:prstClr val="black"/>
                </a:solidFill>
                <a:effectLst/>
                <a:uLnTx/>
                <a:uFillTx/>
                <a:ea typeface="+mn-ea"/>
                <a:cs typeface="+mn-cs"/>
              </a:rPr>
              <a:t>Assembly and test of adapted cryomodule – M30-M48</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ea typeface="+mn-ea"/>
                <a:cs typeface="+mn-cs"/>
              </a:rPr>
              <a:t>• Assembly and cryogenic &amp; RF test of the cryomodule.</a:t>
            </a:r>
          </a:p>
        </p:txBody>
      </p:sp>
      <p:sp>
        <p:nvSpPr>
          <p:cNvPr id="2" name="ZoneTexte 1"/>
          <p:cNvSpPr txBox="1"/>
          <p:nvPr/>
        </p:nvSpPr>
        <p:spPr>
          <a:xfrm>
            <a:off x="2259910" y="2782870"/>
            <a:ext cx="1636987" cy="276999"/>
          </a:xfrm>
          <a:prstGeom prst="rect">
            <a:avLst/>
          </a:prstGeom>
          <a:noFill/>
        </p:spPr>
        <p:txBody>
          <a:bodyPr wrap="none" rtlCol="0">
            <a:spAutoFit/>
          </a:bodyPr>
          <a:lstStyle/>
          <a:p>
            <a:r>
              <a:rPr lang="en-GB" sz="1200" b="1" dirty="0" smtClean="0">
                <a:solidFill>
                  <a:srgbClr val="0070C0"/>
                </a:solidFill>
                <a:sym typeface="Wingdings" panose="05000000000000000000" pitchFamily="2" charset="2"/>
              </a:rPr>
              <a:t> </a:t>
            </a:r>
            <a:r>
              <a:rPr lang="en-GB" sz="1200" b="1" dirty="0" smtClean="0">
                <a:solidFill>
                  <a:srgbClr val="0070C0"/>
                </a:solidFill>
                <a:sym typeface="Wingdings" panose="05000000000000000000" pitchFamily="2" charset="2"/>
              </a:rPr>
              <a:t>Link with WP1</a:t>
            </a:r>
            <a:endParaRPr lang="en-GB" sz="1200" b="1" dirty="0">
              <a:solidFill>
                <a:srgbClr val="0070C0"/>
              </a:solidFill>
            </a:endParaRPr>
          </a:p>
        </p:txBody>
      </p:sp>
      <p:sp>
        <p:nvSpPr>
          <p:cNvPr id="7" name="ZoneTexte 6"/>
          <p:cNvSpPr txBox="1"/>
          <p:nvPr/>
        </p:nvSpPr>
        <p:spPr>
          <a:xfrm>
            <a:off x="8695738" y="3777278"/>
            <a:ext cx="2380780" cy="276999"/>
          </a:xfrm>
          <a:prstGeom prst="rect">
            <a:avLst/>
          </a:prstGeom>
          <a:noFill/>
        </p:spPr>
        <p:txBody>
          <a:bodyPr wrap="none" rtlCol="0">
            <a:spAutoFit/>
          </a:bodyPr>
          <a:lstStyle/>
          <a:p>
            <a:r>
              <a:rPr lang="en-GB" sz="1200" b="1" dirty="0" smtClean="0">
                <a:solidFill>
                  <a:srgbClr val="0070C0"/>
                </a:solidFill>
                <a:sym typeface="Wingdings" panose="05000000000000000000" pitchFamily="2" charset="2"/>
              </a:rPr>
              <a:t> Link with </a:t>
            </a:r>
            <a:r>
              <a:rPr lang="en-GB" sz="1200" b="1" dirty="0" smtClean="0">
                <a:solidFill>
                  <a:srgbClr val="0070C0"/>
                </a:solidFill>
                <a:sym typeface="Wingdings" panose="05000000000000000000" pitchFamily="2" charset="2"/>
              </a:rPr>
              <a:t>WP4 and WP5</a:t>
            </a:r>
            <a:endParaRPr lang="en-GB" sz="1200" b="1" dirty="0">
              <a:solidFill>
                <a:srgbClr val="0070C0"/>
              </a:solidFill>
            </a:endParaRPr>
          </a:p>
        </p:txBody>
      </p:sp>
      <p:sp>
        <p:nvSpPr>
          <p:cNvPr id="8" name="ZoneTexte 7"/>
          <p:cNvSpPr txBox="1"/>
          <p:nvPr/>
        </p:nvSpPr>
        <p:spPr>
          <a:xfrm>
            <a:off x="10667348" y="5199772"/>
            <a:ext cx="1636987" cy="276999"/>
          </a:xfrm>
          <a:prstGeom prst="rect">
            <a:avLst/>
          </a:prstGeom>
          <a:noFill/>
        </p:spPr>
        <p:txBody>
          <a:bodyPr wrap="none" rtlCol="0">
            <a:spAutoFit/>
          </a:bodyPr>
          <a:lstStyle/>
          <a:p>
            <a:r>
              <a:rPr lang="en-GB" sz="1200" b="1" dirty="0" smtClean="0">
                <a:solidFill>
                  <a:srgbClr val="0070C0"/>
                </a:solidFill>
                <a:sym typeface="Wingdings" panose="05000000000000000000" pitchFamily="2" charset="2"/>
              </a:rPr>
              <a:t> Link with WP4</a:t>
            </a:r>
            <a:endParaRPr lang="en-GB" sz="1200" b="1" dirty="0">
              <a:solidFill>
                <a:srgbClr val="0070C0"/>
              </a:solidFill>
            </a:endParaRPr>
          </a:p>
        </p:txBody>
      </p:sp>
      <p:sp>
        <p:nvSpPr>
          <p:cNvPr id="9" name="ZoneTexte 8"/>
          <p:cNvSpPr txBox="1"/>
          <p:nvPr/>
        </p:nvSpPr>
        <p:spPr>
          <a:xfrm>
            <a:off x="9423688" y="5957585"/>
            <a:ext cx="1636987" cy="276999"/>
          </a:xfrm>
          <a:prstGeom prst="rect">
            <a:avLst/>
          </a:prstGeom>
          <a:noFill/>
        </p:spPr>
        <p:txBody>
          <a:bodyPr wrap="none" rtlCol="0">
            <a:spAutoFit/>
          </a:bodyPr>
          <a:lstStyle/>
          <a:p>
            <a:r>
              <a:rPr lang="en-GB" sz="1200" b="1" dirty="0" smtClean="0">
                <a:solidFill>
                  <a:srgbClr val="0070C0"/>
                </a:solidFill>
                <a:sym typeface="Wingdings" panose="05000000000000000000" pitchFamily="2" charset="2"/>
              </a:rPr>
              <a:t> Link with WP5</a:t>
            </a:r>
            <a:endParaRPr lang="en-GB" sz="1200" b="1" dirty="0">
              <a:solidFill>
                <a:srgbClr val="0070C0"/>
              </a:solidFill>
            </a:endParaRPr>
          </a:p>
        </p:txBody>
      </p:sp>
      <p:sp>
        <p:nvSpPr>
          <p:cNvPr id="10" name="TextBox 3">
            <a:extLst>
              <a:ext uri="{FF2B5EF4-FFF2-40B4-BE49-F238E27FC236}">
                <a16:creationId xmlns:a16="http://schemas.microsoft.com/office/drawing/2014/main" id="{D5CFD807-6BFA-5F75-585F-038BB87B589A}"/>
              </a:ext>
            </a:extLst>
          </p:cNvPr>
          <p:cNvSpPr txBox="1"/>
          <p:nvPr/>
        </p:nvSpPr>
        <p:spPr>
          <a:xfrm>
            <a:off x="3648364" y="0"/>
            <a:ext cx="8543636" cy="1292662"/>
          </a:xfrm>
          <a:prstGeom prst="rect">
            <a:avLst/>
          </a:prstGeom>
          <a:noFill/>
        </p:spPr>
        <p:txBody>
          <a:bodyPr wrap="square" rtlCol="0">
            <a:spAutoFit/>
          </a:bodyPr>
          <a:lstStyle/>
          <a:p>
            <a:r>
              <a:rPr lang="en-US" sz="2400" b="1" dirty="0" smtClean="0">
                <a:solidFill>
                  <a:schemeClr val="bg2">
                    <a:lumMod val="50000"/>
                  </a:schemeClr>
                </a:solidFill>
              </a:rPr>
              <a:t>WP6: </a:t>
            </a:r>
            <a:r>
              <a:rPr lang="en-US" sz="2400" b="1" dirty="0" smtClean="0">
                <a:solidFill>
                  <a:schemeClr val="bg2">
                    <a:lumMod val="50000"/>
                  </a:schemeClr>
                </a:solidFill>
              </a:rPr>
              <a:t>Work plan and interfaces </a:t>
            </a:r>
            <a:r>
              <a:rPr lang="en-US" sz="2400" b="1" dirty="0" smtClean="0">
                <a:solidFill>
                  <a:schemeClr val="bg2">
                    <a:lumMod val="50000"/>
                  </a:schemeClr>
                </a:solidFill>
              </a:rPr>
              <a:t>with other WPs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a:t>
            </a:r>
            <a:r>
              <a:rPr lang="en-US" b="1" dirty="0" smtClean="0">
                <a:solidFill>
                  <a:schemeClr val="bg2">
                    <a:lumMod val="50000"/>
                  </a:schemeClr>
                </a:solidFill>
                <a:latin typeface="Calibri"/>
                <a:ea typeface="ＭＳ Ｐゴシック" charset="0"/>
              </a:rPr>
              <a:t>University of </a:t>
            </a:r>
            <a:r>
              <a:rPr lang="en-US" b="1" dirty="0" smtClean="0">
                <a:solidFill>
                  <a:schemeClr val="bg2">
                    <a:lumMod val="50000"/>
                  </a:schemeClr>
                </a:solidFill>
                <a:latin typeface="Calibri"/>
                <a:ea typeface="ＭＳ Ｐゴシック" charset="0"/>
              </a:rPr>
              <a:t>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 </a:t>
            </a:r>
            <a:r>
              <a:rPr lang="en-US" b="1" dirty="0" smtClean="0">
                <a:solidFill>
                  <a:schemeClr val="bg2">
                    <a:lumMod val="50000"/>
                  </a:schemeClr>
                </a:solidFill>
                <a:latin typeface="Calibri"/>
                <a:ea typeface="ＭＳ Ｐゴシック" charset="0"/>
              </a:rPr>
              <a:t>– Deputy:</a:t>
            </a:r>
            <a:r>
              <a:rPr lang="en-US" b="1" dirty="0" smtClean="0">
                <a:solidFill>
                  <a:srgbClr val="FF0000"/>
                </a:solidFill>
                <a:latin typeface="Calibri"/>
                <a:ea typeface="ＭＳ Ｐゴシック" charset="0"/>
              </a:rPr>
              <a:t> </a:t>
            </a:r>
            <a:r>
              <a:rPr lang="en-US" b="1" dirty="0">
                <a:solidFill>
                  <a:schemeClr val="bg2">
                    <a:lumMod val="50000"/>
                  </a:schemeClr>
                </a:solidFill>
                <a:latin typeface="Calibri"/>
                <a:ea typeface="ＭＳ Ｐゴシック" charset="0"/>
              </a:rPr>
              <a:t>S</a:t>
            </a:r>
            <a:r>
              <a:rPr lang="en-US" b="1" dirty="0">
                <a:solidFill>
                  <a:schemeClr val="bg2">
                    <a:lumMod val="50000"/>
                  </a:schemeClr>
                </a:solidFill>
                <a:latin typeface="Calibri"/>
                <a:ea typeface="ＭＳ Ｐゴシック" charset="0"/>
              </a:rPr>
              <a:t>. </a:t>
            </a:r>
            <a:r>
              <a:rPr lang="en-US" b="1" dirty="0" smtClean="0">
                <a:solidFill>
                  <a:schemeClr val="bg2">
                    <a:lumMod val="50000"/>
                  </a:schemeClr>
                </a:solidFill>
                <a:latin typeface="Calibri"/>
                <a:ea typeface="ＭＳ Ｐゴシック" charset="0"/>
              </a:rPr>
              <a:t>Berry</a:t>
            </a:r>
            <a:r>
              <a:rPr lang="en-US" b="1" dirty="0">
                <a:solidFill>
                  <a:schemeClr val="bg2">
                    <a:lumMod val="50000"/>
                  </a:schemeClr>
                </a:solidFill>
                <a:latin typeface="Calibri"/>
                <a:ea typeface="ＭＳ Ｐゴシック" charset="0"/>
              </a:rPr>
              <a:t> </a:t>
            </a:r>
            <a:r>
              <a:rPr lang="en-US" b="1" dirty="0" smtClean="0">
                <a:solidFill>
                  <a:schemeClr val="bg2">
                    <a:lumMod val="50000"/>
                  </a:schemeClr>
                </a:solidFill>
                <a:latin typeface="Calibri"/>
                <a:ea typeface="ＭＳ Ｐゴシック" charset="0"/>
              </a:rPr>
              <a:t>(CEA</a:t>
            </a:r>
            <a:r>
              <a:rPr lang="en-US" b="1" dirty="0">
                <a:solidFill>
                  <a:schemeClr val="bg2">
                    <a:lumMod val="50000"/>
                  </a:schemeClr>
                </a:solidFill>
                <a:latin typeface="Calibri"/>
                <a:ea typeface="ＭＳ Ｐゴシック" charset="0"/>
              </a:rPr>
              <a:t>), </a:t>
            </a:r>
            <a:endParaRPr lang="en-US" b="1" dirty="0" smtClean="0">
              <a:solidFill>
                <a:schemeClr val="bg2">
                  <a:lumMod val="50000"/>
                </a:schemeClr>
              </a:solidFill>
              <a:latin typeface="Calibri"/>
              <a:ea typeface="ＭＳ Ｐゴシック" charset="0"/>
            </a:endParaRP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a:t>
            </a:r>
            <a:r>
              <a:rPr lang="en-US" b="1" dirty="0" smtClean="0">
                <a:solidFill>
                  <a:schemeClr val="bg2">
                    <a:lumMod val="50000"/>
                  </a:schemeClr>
                </a:solidFill>
                <a:latin typeface="Calibri"/>
                <a:ea typeface="ＭＳ Ｐゴシック" charset="0"/>
              </a:rPr>
              <a:t>: N</a:t>
            </a:r>
            <a:r>
              <a:rPr lang="en-US" b="1" dirty="0">
                <a:solidFill>
                  <a:schemeClr val="bg2">
                    <a:lumMod val="50000"/>
                  </a:schemeClr>
                </a:solidFill>
                <a:latin typeface="Calibri"/>
                <a:ea typeface="ＭＳ Ｐゴシック" charset="0"/>
              </a:rPr>
              <a:t>. Elias (ESS), D. Giove (INFN), G. Burt (</a:t>
            </a:r>
            <a:r>
              <a:rPr lang="en-US" b="1" dirty="0" smtClean="0">
                <a:solidFill>
                  <a:schemeClr val="bg2">
                    <a:lumMod val="50000"/>
                  </a:schemeClr>
                </a:solidFill>
                <a:latin typeface="Calibri"/>
                <a:ea typeface="ＭＳ Ｐゴシック" charset="0"/>
              </a:rPr>
              <a:t>UL)</a:t>
            </a:r>
            <a:endParaRPr lang="en-US" b="1" dirty="0">
              <a:solidFill>
                <a:schemeClr val="bg2">
                  <a:lumMod val="50000"/>
                </a:schemeClr>
              </a:solidFill>
              <a:latin typeface="Calibri"/>
              <a:ea typeface="ＭＳ Ｐゴシック" charset="0"/>
            </a:endParaRPr>
          </a:p>
        </p:txBody>
      </p:sp>
    </p:spTree>
    <p:extLst>
      <p:ext uri="{BB962C8B-B14F-4D97-AF65-F5344CB8AC3E}">
        <p14:creationId xmlns:p14="http://schemas.microsoft.com/office/powerpoint/2010/main" val="3175576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39288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Key </a:t>
            </a:r>
            <a:r>
              <a:rPr lang="en-US" sz="2400" b="1" dirty="0">
                <a:solidFill>
                  <a:schemeClr val="bg2">
                    <a:lumMod val="50000"/>
                  </a:schemeClr>
                </a:solidFill>
              </a:rPr>
              <a:t>outcomes</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163286" y="1120775"/>
            <a:ext cx="11952514" cy="5737225"/>
          </a:xfrm>
        </p:spPr>
        <p:txBody>
          <a:bodyPr>
            <a:noAutofit/>
          </a:bodyPr>
          <a:lstStyle/>
          <a:p>
            <a:pPr marL="0" indent="0">
              <a:buNone/>
            </a:pPr>
            <a:r>
              <a:rPr lang="en-US" sz="1800" i="1" dirty="0"/>
              <a:t>• </a:t>
            </a:r>
            <a:r>
              <a:rPr lang="en-US" sz="1800" b="1" dirty="0"/>
              <a:t>Investigated interactions </a:t>
            </a:r>
            <a:r>
              <a:rPr lang="en-US" sz="1800" dirty="0"/>
              <a:t>between FRT and Higher Order Modes </a:t>
            </a:r>
            <a:r>
              <a:rPr lang="en-US" sz="1800" dirty="0" smtClean="0"/>
              <a:t>and </a:t>
            </a:r>
            <a:r>
              <a:rPr lang="en-GB" sz="1800" b="1" dirty="0" smtClean="0"/>
              <a:t>integrated </a:t>
            </a:r>
            <a:r>
              <a:rPr lang="en-GB" sz="1800" b="1" dirty="0"/>
              <a:t>FRT/HOM </a:t>
            </a:r>
            <a:r>
              <a:rPr lang="en-GB" sz="1800" b="1" dirty="0" smtClean="0"/>
              <a:t>coupler design </a:t>
            </a:r>
            <a:r>
              <a:rPr lang="en-GB" sz="1800" dirty="0" smtClean="0"/>
              <a:t>started</a:t>
            </a:r>
            <a:endParaRPr lang="en-US" sz="1800" dirty="0"/>
          </a:p>
          <a:p>
            <a:pPr marL="0" indent="0">
              <a:buNone/>
            </a:pPr>
            <a:endParaRPr lang="en-US" sz="1800" i="1" dirty="0"/>
          </a:p>
          <a:p>
            <a:pPr marL="0" indent="0">
              <a:buNone/>
            </a:pPr>
            <a:r>
              <a:rPr lang="en-US" sz="1800" i="1" dirty="0" smtClean="0">
                <a:effectLst/>
              </a:rPr>
              <a:t>• </a:t>
            </a:r>
            <a:r>
              <a:rPr lang="en-US" sz="1800" b="1" dirty="0" smtClean="0">
                <a:solidFill>
                  <a:srgbClr val="000000"/>
                </a:solidFill>
                <a:ea typeface="Arial" pitchFamily="34" charset="-122"/>
                <a:cs typeface="Arial" pitchFamily="34" charset="-120"/>
              </a:rPr>
              <a:t>Engineering </a:t>
            </a:r>
            <a:r>
              <a:rPr lang="en-US" sz="1800" b="1" dirty="0">
                <a:solidFill>
                  <a:srgbClr val="000000"/>
                </a:solidFill>
                <a:ea typeface="Arial" pitchFamily="34" charset="-122"/>
                <a:cs typeface="Arial" pitchFamily="34" charset="-120"/>
              </a:rPr>
              <a:t>design </a:t>
            </a:r>
            <a:r>
              <a:rPr lang="en-US" sz="1800" dirty="0">
                <a:solidFill>
                  <a:srgbClr val="000000"/>
                </a:solidFill>
                <a:ea typeface="Arial" pitchFamily="34" charset="-122"/>
                <a:cs typeface="Arial" pitchFamily="34" charset="-120"/>
              </a:rPr>
              <a:t>for adapting the ESS cryomodule to PERLE/</a:t>
            </a:r>
            <a:r>
              <a:rPr lang="en-US" sz="1800" dirty="0" err="1">
                <a:solidFill>
                  <a:srgbClr val="000000"/>
                </a:solidFill>
                <a:ea typeface="Arial" pitchFamily="34" charset="-122"/>
                <a:cs typeface="Arial" pitchFamily="34" charset="-120"/>
              </a:rPr>
              <a:t>iSAS</a:t>
            </a:r>
            <a:r>
              <a:rPr lang="en-US" sz="1800" dirty="0">
                <a:solidFill>
                  <a:srgbClr val="000000"/>
                </a:solidFill>
                <a:ea typeface="Arial" pitchFamily="34" charset="-122"/>
                <a:cs typeface="Arial" pitchFamily="34" charset="-120"/>
              </a:rPr>
              <a:t> </a:t>
            </a:r>
            <a:r>
              <a:rPr lang="en-US" sz="1800" b="1" dirty="0">
                <a:solidFill>
                  <a:srgbClr val="000000"/>
                </a:solidFill>
                <a:ea typeface="Arial" pitchFamily="34" charset="-122"/>
                <a:cs typeface="Arial" pitchFamily="34" charset="-120"/>
              </a:rPr>
              <a:t>is essentially complete and reviewed</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a:t>
            </a:r>
            <a:r>
              <a:rPr lang="en-US" sz="1800" b="1" dirty="0">
                <a:solidFill>
                  <a:srgbClr val="000000"/>
                </a:solidFill>
                <a:ea typeface="Arial" pitchFamily="34" charset="-122"/>
                <a:cs typeface="Arial" pitchFamily="34" charset="-120"/>
              </a:rPr>
              <a:t>Reuse strategy confirmed </a:t>
            </a:r>
            <a:r>
              <a:rPr lang="en-US" sz="1800" dirty="0">
                <a:solidFill>
                  <a:srgbClr val="000000"/>
                </a:solidFill>
                <a:ea typeface="Arial" pitchFamily="34" charset="-122"/>
                <a:cs typeface="Arial" pitchFamily="34" charset="-120"/>
              </a:rPr>
              <a:t>for the vacuum vessel, spaceframe, thermal shield, coupler interfaces, several cooling circuits and part of the instrumentation/cabling</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a:t>
            </a:r>
            <a:r>
              <a:rPr lang="en-US" sz="1800" b="1" dirty="0">
                <a:solidFill>
                  <a:srgbClr val="000000"/>
                </a:solidFill>
                <a:ea typeface="Arial" pitchFamily="34" charset="-122"/>
                <a:cs typeface="Arial" pitchFamily="34" charset="-120"/>
              </a:rPr>
              <a:t>Adapted cavity string defined </a:t>
            </a:r>
            <a:r>
              <a:rPr lang="en-US" sz="1800" dirty="0">
                <a:solidFill>
                  <a:srgbClr val="000000"/>
                </a:solidFill>
                <a:ea typeface="Arial" pitchFamily="34" charset="-122"/>
                <a:cs typeface="Arial" pitchFamily="34" charset="-120"/>
              </a:rPr>
              <a:t>with four 801.58 MHz 5-cell cavities, HOM/FPC integration, tuning systems, magnetic shielding and cold BLAs</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a:t>
            </a:r>
            <a:r>
              <a:rPr lang="en-US" sz="1800" b="1" dirty="0">
                <a:solidFill>
                  <a:srgbClr val="000000"/>
                </a:solidFill>
                <a:ea typeface="Arial" pitchFamily="34" charset="-122"/>
                <a:cs typeface="Arial" pitchFamily="34" charset="-120"/>
              </a:rPr>
              <a:t>Component procurements launched or progressing</a:t>
            </a:r>
            <a:r>
              <a:rPr lang="en-US" sz="1800" dirty="0">
                <a:solidFill>
                  <a:srgbClr val="000000"/>
                </a:solidFill>
                <a:ea typeface="Arial" pitchFamily="34" charset="-122"/>
                <a:cs typeface="Arial" pitchFamily="34" charset="-120"/>
              </a:rPr>
              <a:t>: niobium delivered, </a:t>
            </a:r>
            <a:r>
              <a:rPr lang="en-US" sz="1800" dirty="0" smtClean="0">
                <a:solidFill>
                  <a:srgbClr val="000000"/>
                </a:solidFill>
                <a:ea typeface="Arial" pitchFamily="34" charset="-122"/>
                <a:cs typeface="Arial" pitchFamily="34" charset="-120"/>
              </a:rPr>
              <a:t>award for </a:t>
            </a:r>
            <a:r>
              <a:rPr lang="en-US" sz="1800" dirty="0">
                <a:solidFill>
                  <a:srgbClr val="000000"/>
                </a:solidFill>
                <a:ea typeface="Arial" pitchFamily="34" charset="-122"/>
                <a:cs typeface="Arial" pitchFamily="34" charset="-120"/>
              </a:rPr>
              <a:t>5-cell cavities, and tenders prepared for remaining subsystems</a:t>
            </a:r>
            <a:r>
              <a:rPr lang="en-US" sz="1800" dirty="0" smtClean="0">
                <a:solidFill>
                  <a:srgbClr val="000000"/>
                </a:solidFill>
                <a:ea typeface="Arial" pitchFamily="34" charset="-122"/>
                <a:cs typeface="Arial" pitchFamily="34" charset="-120"/>
              </a:rPr>
              <a:t>.</a:t>
            </a:r>
            <a:endParaRPr lang="en-US" sz="1800" dirty="0" smtClean="0"/>
          </a:p>
          <a:p>
            <a:pPr marL="0" indent="0">
              <a:buNone/>
            </a:pPr>
            <a:endParaRPr lang="en-US" sz="1800" dirty="0">
              <a:solidFill>
                <a:srgbClr val="000000"/>
              </a:solidFill>
              <a:ea typeface="Arial" pitchFamily="34" charset="-122"/>
              <a:cs typeface="Arial" pitchFamily="34" charset="-120"/>
            </a:endParaRPr>
          </a:p>
          <a:p>
            <a:pPr marL="0" indent="0">
              <a:buNone/>
            </a:pPr>
            <a:r>
              <a:rPr lang="en-US" sz="1800" dirty="0" smtClean="0">
                <a:solidFill>
                  <a:srgbClr val="000000"/>
                </a:solidFill>
                <a:ea typeface="Arial" pitchFamily="34" charset="-122"/>
                <a:cs typeface="Arial" pitchFamily="34" charset="-120"/>
              </a:rPr>
              <a:t>• </a:t>
            </a:r>
            <a:r>
              <a:rPr lang="en-US" sz="1800" b="1" dirty="0">
                <a:solidFill>
                  <a:srgbClr val="000000"/>
                </a:solidFill>
                <a:ea typeface="Arial" pitchFamily="34" charset="-122"/>
                <a:cs typeface="Arial" pitchFamily="34" charset="-120"/>
              </a:rPr>
              <a:t>Main risk is procurement/manufacturing delay</a:t>
            </a:r>
            <a:r>
              <a:rPr lang="en-US" sz="1800" dirty="0">
                <a:solidFill>
                  <a:srgbClr val="000000"/>
                </a:solidFill>
                <a:ea typeface="Arial" pitchFamily="34" charset="-122"/>
                <a:cs typeface="Arial" pitchFamily="34" charset="-120"/>
              </a:rPr>
              <a:t>; the scope remains valid and the project-extension request is the mitigation.</a:t>
            </a:r>
            <a:endParaRPr lang="en-US" sz="1800" dirty="0"/>
          </a:p>
          <a:p>
            <a:endParaRPr lang="en-US" sz="1800" dirty="0"/>
          </a:p>
          <a:p>
            <a:endParaRPr lang="en-US" sz="1800" dirty="0"/>
          </a:p>
          <a:p>
            <a:endParaRPr lang="en-US" sz="1800" dirty="0"/>
          </a:p>
          <a:p>
            <a:endParaRPr lang="en-US" sz="1800" dirty="0"/>
          </a:p>
          <a:p>
            <a:endParaRPr lang="en-GB" sz="1800" dirty="0"/>
          </a:p>
        </p:txBody>
      </p:sp>
    </p:spTree>
    <p:extLst>
      <p:ext uri="{BB962C8B-B14F-4D97-AF65-F5344CB8AC3E}">
        <p14:creationId xmlns:p14="http://schemas.microsoft.com/office/powerpoint/2010/main" val="80575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6.1</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342899" y="1454150"/>
            <a:ext cx="9258302" cy="4351338"/>
          </a:xfrm>
        </p:spPr>
        <p:txBody>
          <a:bodyPr>
            <a:normAutofit/>
          </a:bodyPr>
          <a:lstStyle/>
          <a:p>
            <a:pPr marL="0" indent="0">
              <a:buNone/>
            </a:pPr>
            <a:r>
              <a:rPr lang="en-US" sz="1800" dirty="0">
                <a:solidFill>
                  <a:srgbClr val="000000"/>
                </a:solidFill>
                <a:ea typeface="Arial" pitchFamily="34" charset="-122"/>
                <a:cs typeface="Arial" pitchFamily="34" charset="-120"/>
              </a:rPr>
              <a:t>• Monthly WP6 meetings established on a regular cadence</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Joint coordination maintained with WP4 and WP5; Task 6.2 is </a:t>
            </a:r>
            <a:r>
              <a:rPr lang="en-US" sz="1800" dirty="0" smtClean="0">
                <a:solidFill>
                  <a:srgbClr val="000000"/>
                </a:solidFill>
                <a:ea typeface="Arial" pitchFamily="34" charset="-122"/>
                <a:cs typeface="Arial" pitchFamily="34" charset="-120"/>
              </a:rPr>
              <a:t>strongly linked </a:t>
            </a:r>
            <a:r>
              <a:rPr lang="en-US" sz="1800" dirty="0">
                <a:solidFill>
                  <a:srgbClr val="000000"/>
                </a:solidFill>
                <a:ea typeface="Arial" pitchFamily="34" charset="-122"/>
                <a:cs typeface="Arial" pitchFamily="34" charset="-120"/>
              </a:rPr>
              <a:t>to WP1 FE-FRT studies</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Technical review on ESS </a:t>
            </a:r>
            <a:r>
              <a:rPr lang="en-US" sz="1800" dirty="0" smtClean="0">
                <a:solidFill>
                  <a:srgbClr val="000000"/>
                </a:solidFill>
                <a:ea typeface="Arial" pitchFamily="34" charset="-122"/>
                <a:cs typeface="Arial" pitchFamily="34" charset="-120"/>
              </a:rPr>
              <a:t>cryomodule </a:t>
            </a:r>
            <a:r>
              <a:rPr lang="en-US" sz="1800" dirty="0">
                <a:solidFill>
                  <a:srgbClr val="000000"/>
                </a:solidFill>
                <a:ea typeface="Arial" pitchFamily="34" charset="-122"/>
                <a:cs typeface="Arial" pitchFamily="34" charset="-120"/>
              </a:rPr>
              <a:t>adaptation held on 27 June 2025</a:t>
            </a:r>
            <a:r>
              <a:rPr lang="en-US" sz="1800" dirty="0" smtClean="0">
                <a:solidFill>
                  <a:srgbClr val="000000"/>
                </a:solidFill>
                <a:ea typeface="Arial" pitchFamily="34" charset="-122"/>
                <a:cs typeface="Arial" pitchFamily="34" charset="-120"/>
              </a:rPr>
              <a:t>.</a:t>
            </a:r>
          </a:p>
          <a:p>
            <a:pPr marL="0" indent="0">
              <a:buNone/>
            </a:pPr>
            <a:endParaRPr lang="en-US" sz="1800" dirty="0"/>
          </a:p>
          <a:p>
            <a:pPr marL="0" indent="0">
              <a:buNone/>
            </a:pPr>
            <a:r>
              <a:rPr lang="en-US" sz="1800" dirty="0">
                <a:solidFill>
                  <a:srgbClr val="000000"/>
                </a:solidFill>
                <a:ea typeface="Arial" pitchFamily="34" charset="-122"/>
                <a:cs typeface="Arial" pitchFamily="34" charset="-120"/>
              </a:rPr>
              <a:t>• M22 </a:t>
            </a:r>
            <a:r>
              <a:rPr lang="en-US" sz="1800" dirty="0" smtClean="0">
                <a:solidFill>
                  <a:srgbClr val="000000"/>
                </a:solidFill>
                <a:ea typeface="Arial" pitchFamily="34" charset="-122"/>
                <a:cs typeface="Arial" pitchFamily="34" charset="-120"/>
              </a:rPr>
              <a:t>engineering </a:t>
            </a:r>
            <a:r>
              <a:rPr lang="en-US" sz="1800" dirty="0">
                <a:solidFill>
                  <a:srgbClr val="000000"/>
                </a:solidFill>
                <a:ea typeface="Arial" pitchFamily="34" charset="-122"/>
                <a:cs typeface="Arial" pitchFamily="34" charset="-120"/>
              </a:rPr>
              <a:t>report </a:t>
            </a:r>
            <a:r>
              <a:rPr lang="en-US" sz="1800" dirty="0" smtClean="0">
                <a:solidFill>
                  <a:srgbClr val="000000"/>
                </a:solidFill>
                <a:ea typeface="Arial" pitchFamily="34" charset="-122"/>
                <a:cs typeface="Arial" pitchFamily="34" charset="-120"/>
              </a:rPr>
              <a:t>delivered</a:t>
            </a:r>
          </a:p>
          <a:p>
            <a:pPr marL="0" indent="0">
              <a:buNone/>
            </a:pPr>
            <a:endParaRPr lang="en-US" sz="1800" dirty="0">
              <a:solidFill>
                <a:srgbClr val="000000"/>
              </a:solidFill>
              <a:ea typeface="Arial" pitchFamily="34" charset="-122"/>
              <a:cs typeface="Arial" pitchFamily="34" charset="-120"/>
            </a:endParaRPr>
          </a:p>
          <a:p>
            <a:r>
              <a:rPr lang="en-US" sz="1800" dirty="0" smtClean="0">
                <a:solidFill>
                  <a:srgbClr val="000000"/>
                </a:solidFill>
                <a:ea typeface="Arial" pitchFamily="34" charset="-122"/>
                <a:cs typeface="Arial" pitchFamily="34" charset="-120"/>
              </a:rPr>
              <a:t>WP6 </a:t>
            </a:r>
            <a:r>
              <a:rPr lang="en-US" sz="1800" dirty="0">
                <a:solidFill>
                  <a:srgbClr val="000000"/>
                </a:solidFill>
                <a:ea typeface="Arial" pitchFamily="34" charset="-122"/>
                <a:cs typeface="Arial" pitchFamily="34" charset="-120"/>
              </a:rPr>
              <a:t>risk analysis updated in April 2026.</a:t>
            </a:r>
            <a:endParaRPr lang="en-US" sz="1800" dirty="0"/>
          </a:p>
          <a:p>
            <a:endParaRPr lang="en-US" sz="1800" dirty="0"/>
          </a:p>
          <a:p>
            <a:endParaRPr lang="en-US" sz="2000" dirty="0"/>
          </a:p>
          <a:p>
            <a:endParaRPr lang="en-US" sz="2000" dirty="0"/>
          </a:p>
          <a:p>
            <a:endParaRPr lang="en-US" sz="2000" dirty="0"/>
          </a:p>
          <a:p>
            <a:endParaRPr lang="en-GB" sz="2000" dirty="0"/>
          </a:p>
        </p:txBody>
      </p:sp>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95430" y="3528621"/>
            <a:ext cx="2479702" cy="2063344"/>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72625" y="1543930"/>
            <a:ext cx="2325312" cy="1307890"/>
          </a:xfrm>
          <a:prstGeom prst="rect">
            <a:avLst/>
          </a:prstGeom>
        </p:spPr>
      </p:pic>
    </p:spTree>
    <p:extLst>
      <p:ext uri="{BB962C8B-B14F-4D97-AF65-F5344CB8AC3E}">
        <p14:creationId xmlns:p14="http://schemas.microsoft.com/office/powerpoint/2010/main" val="362335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a:xfrm>
            <a:off x="380999" y="1450126"/>
            <a:ext cx="9307747" cy="4351338"/>
          </a:xfrm>
        </p:spPr>
        <p:txBody>
          <a:bodyPr>
            <a:normAutofit/>
          </a:bodyPr>
          <a:lstStyle/>
          <a:p>
            <a:pPr marL="0" indent="0">
              <a:buNone/>
            </a:pPr>
            <a:r>
              <a:rPr lang="en-US" sz="1900" dirty="0">
                <a:solidFill>
                  <a:srgbClr val="000000"/>
                </a:solidFill>
                <a:ea typeface="Arial" pitchFamily="34" charset="-122"/>
                <a:cs typeface="Arial" pitchFamily="34" charset="-120"/>
              </a:rPr>
              <a:t>• </a:t>
            </a:r>
            <a:r>
              <a:rPr lang="en-US" sz="1900" b="1" dirty="0">
                <a:solidFill>
                  <a:srgbClr val="000000"/>
                </a:solidFill>
                <a:ea typeface="Arial" pitchFamily="34" charset="-122"/>
                <a:cs typeface="Arial" pitchFamily="34" charset="-120"/>
              </a:rPr>
              <a:t>FRT/HOM interaction risks assessed</a:t>
            </a:r>
            <a:r>
              <a:rPr lang="en-US" sz="1900" dirty="0">
                <a:solidFill>
                  <a:srgbClr val="000000"/>
                </a:solidFill>
                <a:ea typeface="Arial" pitchFamily="34" charset="-122"/>
                <a:cs typeface="Arial" pitchFamily="34" charset="-120"/>
              </a:rPr>
              <a:t>: significant RF noise is only expected for rare exact resonance coincidences</a:t>
            </a:r>
            <a:r>
              <a:rPr lang="en-US" sz="1900" dirty="0" smtClean="0">
                <a:solidFill>
                  <a:srgbClr val="000000"/>
                </a:solidFill>
                <a:ea typeface="Arial" pitchFamily="34" charset="-122"/>
                <a:cs typeface="Arial" pitchFamily="34" charset="-120"/>
              </a:rPr>
              <a:t>.</a:t>
            </a:r>
          </a:p>
          <a:p>
            <a:pPr marL="0" indent="0">
              <a:buNone/>
            </a:pPr>
            <a:endParaRPr lang="en-US" sz="1900" dirty="0"/>
          </a:p>
          <a:p>
            <a:pPr marL="0" indent="0">
              <a:buNone/>
            </a:pPr>
            <a:r>
              <a:rPr lang="en-US" sz="1900" dirty="0">
                <a:solidFill>
                  <a:srgbClr val="000000"/>
                </a:solidFill>
                <a:ea typeface="Arial" pitchFamily="34" charset="-122"/>
                <a:cs typeface="Arial" pitchFamily="34" charset="-120"/>
              </a:rPr>
              <a:t>• </a:t>
            </a:r>
            <a:r>
              <a:rPr lang="en-US" sz="1900" b="1" dirty="0">
                <a:solidFill>
                  <a:srgbClr val="000000"/>
                </a:solidFill>
                <a:ea typeface="Arial" pitchFamily="34" charset="-122"/>
                <a:cs typeface="Arial" pitchFamily="34" charset="-120"/>
              </a:rPr>
              <a:t>Equivalent RF circuit developed </a:t>
            </a:r>
            <a:r>
              <a:rPr lang="en-US" sz="1900" dirty="0">
                <a:solidFill>
                  <a:srgbClr val="000000"/>
                </a:solidFill>
                <a:ea typeface="Arial" pitchFamily="34" charset="-122"/>
                <a:cs typeface="Arial" pitchFamily="34" charset="-120"/>
              </a:rPr>
              <a:t>including FPC matching and dynamic-loss trade-offs</a:t>
            </a:r>
            <a:r>
              <a:rPr lang="en-US" sz="1900" dirty="0" smtClean="0">
                <a:solidFill>
                  <a:srgbClr val="000000"/>
                </a:solidFill>
                <a:ea typeface="Arial" pitchFamily="34" charset="-122"/>
                <a:cs typeface="Arial" pitchFamily="34" charset="-120"/>
              </a:rPr>
              <a:t>.</a:t>
            </a:r>
          </a:p>
          <a:p>
            <a:pPr marL="0" indent="0">
              <a:buNone/>
            </a:pPr>
            <a:endParaRPr lang="en-US" sz="1900" dirty="0"/>
          </a:p>
          <a:p>
            <a:pPr marL="0" indent="0">
              <a:buNone/>
            </a:pPr>
            <a:r>
              <a:rPr lang="en-US" sz="1900" dirty="0">
                <a:solidFill>
                  <a:srgbClr val="000000"/>
                </a:solidFill>
                <a:ea typeface="Arial" pitchFamily="34" charset="-122"/>
                <a:cs typeface="Arial" pitchFamily="34" charset="-120"/>
              </a:rPr>
              <a:t>• </a:t>
            </a:r>
            <a:r>
              <a:rPr lang="en-US" sz="1900" b="1" dirty="0">
                <a:solidFill>
                  <a:srgbClr val="000000"/>
                </a:solidFill>
                <a:ea typeface="Arial" pitchFamily="34" charset="-122"/>
                <a:cs typeface="Arial" pitchFamily="34" charset="-120"/>
              </a:rPr>
              <a:t>Dual-FRT concept proposed </a:t>
            </a:r>
            <a:r>
              <a:rPr lang="en-US" sz="1900" dirty="0">
                <a:solidFill>
                  <a:srgbClr val="000000"/>
                </a:solidFill>
                <a:ea typeface="Arial" pitchFamily="34" charset="-122"/>
                <a:cs typeface="Arial" pitchFamily="34" charset="-120"/>
              </a:rPr>
              <a:t>to ease central-conductor cooling constraints</a:t>
            </a:r>
            <a:r>
              <a:rPr lang="en-US" sz="1900" dirty="0" smtClean="0">
                <a:solidFill>
                  <a:srgbClr val="000000"/>
                </a:solidFill>
                <a:ea typeface="Arial" pitchFamily="34" charset="-122"/>
                <a:cs typeface="Arial" pitchFamily="34" charset="-120"/>
              </a:rPr>
              <a:t>.</a:t>
            </a:r>
          </a:p>
          <a:p>
            <a:pPr marL="0" indent="0">
              <a:buNone/>
            </a:pPr>
            <a:endParaRPr lang="en-US" sz="1900" dirty="0"/>
          </a:p>
          <a:p>
            <a:pPr marL="0" indent="0">
              <a:buNone/>
            </a:pPr>
            <a:r>
              <a:rPr lang="en-US" sz="1900" dirty="0">
                <a:solidFill>
                  <a:srgbClr val="000000"/>
                </a:solidFill>
                <a:ea typeface="Arial" pitchFamily="34" charset="-122"/>
                <a:cs typeface="Arial" pitchFamily="34" charset="-120"/>
              </a:rPr>
              <a:t>• </a:t>
            </a:r>
            <a:r>
              <a:rPr lang="en-US" sz="1900" b="1" dirty="0">
                <a:solidFill>
                  <a:srgbClr val="000000"/>
                </a:solidFill>
                <a:ea typeface="Arial" pitchFamily="34" charset="-122"/>
                <a:cs typeface="Arial" pitchFamily="34" charset="-120"/>
              </a:rPr>
              <a:t>Integrated FRT/HOM coupler work started </a:t>
            </a:r>
            <a:r>
              <a:rPr lang="en-US" sz="1900" dirty="0">
                <a:solidFill>
                  <a:srgbClr val="000000"/>
                </a:solidFill>
                <a:ea typeface="Arial" pitchFamily="34" charset="-122"/>
                <a:cs typeface="Arial" pitchFamily="34" charset="-120"/>
              </a:rPr>
              <a:t>with waveguide-based first studies.</a:t>
            </a:r>
            <a:endParaRPr lang="en-US" sz="1900" dirty="0"/>
          </a:p>
          <a:p>
            <a:endParaRPr lang="en-US" sz="1900" dirty="0"/>
          </a:p>
          <a:p>
            <a:endParaRPr lang="en-US" sz="1900" dirty="0"/>
          </a:p>
          <a:p>
            <a:endParaRPr lang="en-GB" sz="19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6.2</a:t>
            </a:r>
            <a:endParaRPr lang="en-US" sz="2400" b="1" dirty="0">
              <a:solidFill>
                <a:schemeClr val="bg2">
                  <a:lumMod val="50000"/>
                </a:schemeClr>
              </a:solidFill>
            </a:endParaRPr>
          </a:p>
        </p:txBody>
      </p:sp>
      <p:sp>
        <p:nvSpPr>
          <p:cNvPr id="2" name="Rectangle 1"/>
          <p:cNvSpPr/>
          <p:nvPr/>
        </p:nvSpPr>
        <p:spPr>
          <a:xfrm>
            <a:off x="6770966" y="6600564"/>
            <a:ext cx="5203268" cy="238527"/>
          </a:xfrm>
          <a:prstGeom prst="rect">
            <a:avLst/>
          </a:prstGeom>
        </p:spPr>
        <p:txBody>
          <a:bodyPr wrap="square">
            <a:spAutoFit/>
          </a:bodyPr>
          <a:lstStyle/>
          <a:p>
            <a:pPr algn="ctr"/>
            <a:r>
              <a:rPr lang="en-GB" sz="950" i="1" dirty="0">
                <a:solidFill>
                  <a:srgbClr val="5C5C5C"/>
                </a:solidFill>
              </a:rPr>
              <a:t>waveguide HOM damper with coax FRT coupler mounted on the waveguide</a:t>
            </a:r>
          </a:p>
        </p:txBody>
      </p:sp>
      <p:pic>
        <p:nvPicPr>
          <p:cNvPr id="8" name="Picture 4">
            <a:extLst>
              <a:ext uri="{FF2B5EF4-FFF2-40B4-BE49-F238E27FC236}">
                <a16:creationId xmlns:a16="http://schemas.microsoft.com/office/drawing/2014/main" id="{49C21CDF-CA4A-B5EF-3ACF-279E37F419F0}"/>
              </a:ext>
            </a:extLst>
          </p:cNvPr>
          <p:cNvPicPr>
            <a:picLocks noChangeAspect="1"/>
          </p:cNvPicPr>
          <p:nvPr/>
        </p:nvPicPr>
        <p:blipFill>
          <a:blip r:embed="rId3"/>
          <a:stretch>
            <a:fillRect/>
          </a:stretch>
        </p:blipFill>
        <p:spPr>
          <a:xfrm>
            <a:off x="9688746" y="2759450"/>
            <a:ext cx="2211530" cy="543719"/>
          </a:xfrm>
          <a:prstGeom prst="rect">
            <a:avLst/>
          </a:prstGeom>
        </p:spPr>
      </p:pic>
      <p:pic>
        <p:nvPicPr>
          <p:cNvPr id="9" name="Picture 8">
            <a:extLst>
              <a:ext uri="{FF2B5EF4-FFF2-40B4-BE49-F238E27FC236}">
                <a16:creationId xmlns:a16="http://schemas.microsoft.com/office/drawing/2014/main" id="{AE762338-CD91-61E2-BD08-998CF47A65FB}"/>
              </a:ext>
            </a:extLst>
          </p:cNvPr>
          <p:cNvPicPr>
            <a:picLocks noChangeAspect="1"/>
          </p:cNvPicPr>
          <p:nvPr/>
        </p:nvPicPr>
        <p:blipFill>
          <a:blip r:embed="rId4"/>
          <a:stretch>
            <a:fillRect/>
          </a:stretch>
        </p:blipFill>
        <p:spPr>
          <a:xfrm>
            <a:off x="10210732" y="1163708"/>
            <a:ext cx="1167559" cy="1382989"/>
          </a:xfrm>
          <a:prstGeom prst="rect">
            <a:avLst/>
          </a:prstGeom>
        </p:spPr>
      </p:pic>
      <p:sp>
        <p:nvSpPr>
          <p:cNvPr id="10" name="Rectangle 9"/>
          <p:cNvSpPr/>
          <p:nvPr/>
        </p:nvSpPr>
        <p:spPr>
          <a:xfrm>
            <a:off x="10075404" y="2520923"/>
            <a:ext cx="1438214" cy="238527"/>
          </a:xfrm>
          <a:prstGeom prst="rect">
            <a:avLst/>
          </a:prstGeom>
        </p:spPr>
        <p:txBody>
          <a:bodyPr wrap="none">
            <a:spAutoFit/>
          </a:bodyPr>
          <a:lstStyle/>
          <a:p>
            <a:r>
              <a:rPr lang="en-US" sz="950" i="1" dirty="0">
                <a:solidFill>
                  <a:srgbClr val="5C5C5C"/>
                </a:solidFill>
              </a:rPr>
              <a:t>Dual-FRT concept </a:t>
            </a:r>
            <a:endParaRPr lang="en-GB" sz="950" i="1" dirty="0">
              <a:solidFill>
                <a:srgbClr val="5C5C5C"/>
              </a:solidFill>
            </a:endParaRPr>
          </a:p>
        </p:txBody>
      </p:sp>
      <p:grpSp>
        <p:nvGrpSpPr>
          <p:cNvPr id="12" name="Group 11">
            <a:extLst>
              <a:ext uri="{FF2B5EF4-FFF2-40B4-BE49-F238E27FC236}">
                <a16:creationId xmlns:a16="http://schemas.microsoft.com/office/drawing/2014/main" id="{D5ACAC59-5CE1-46C2-0ED4-2B94EDC2D5E8}"/>
              </a:ext>
            </a:extLst>
          </p:cNvPr>
          <p:cNvGrpSpPr>
            <a:grpSpLocks noChangeAspect="1"/>
          </p:cNvGrpSpPr>
          <p:nvPr/>
        </p:nvGrpSpPr>
        <p:grpSpPr>
          <a:xfrm>
            <a:off x="7315822" y="4871254"/>
            <a:ext cx="4113556" cy="1766657"/>
            <a:chOff x="6619456" y="684784"/>
            <a:chExt cx="5402027" cy="2320019"/>
          </a:xfrm>
        </p:grpSpPr>
        <p:pic>
          <p:nvPicPr>
            <p:cNvPr id="13" name="Picture 7">
              <a:extLst>
                <a:ext uri="{FF2B5EF4-FFF2-40B4-BE49-F238E27FC236}">
                  <a16:creationId xmlns:a16="http://schemas.microsoft.com/office/drawing/2014/main" id="{45D33294-6FA2-BA2C-1986-65BF58B38D32}"/>
                </a:ext>
              </a:extLst>
            </p:cNvPr>
            <p:cNvPicPr>
              <a:picLocks noChangeAspect="1"/>
            </p:cNvPicPr>
            <p:nvPr/>
          </p:nvPicPr>
          <p:blipFill>
            <a:blip r:embed="rId5"/>
            <a:stretch>
              <a:fillRect/>
            </a:stretch>
          </p:blipFill>
          <p:spPr>
            <a:xfrm>
              <a:off x="6619456" y="736957"/>
              <a:ext cx="2451998" cy="1974272"/>
            </a:xfrm>
            <a:prstGeom prst="rect">
              <a:avLst/>
            </a:prstGeom>
          </p:spPr>
        </p:pic>
        <p:pic>
          <p:nvPicPr>
            <p:cNvPr id="14" name="Picture 8">
              <a:extLst>
                <a:ext uri="{FF2B5EF4-FFF2-40B4-BE49-F238E27FC236}">
                  <a16:creationId xmlns:a16="http://schemas.microsoft.com/office/drawing/2014/main" id="{E1DD48E9-113A-77DE-48EB-77247A5053D4}"/>
                </a:ext>
              </a:extLst>
            </p:cNvPr>
            <p:cNvPicPr>
              <a:picLocks noChangeAspect="1"/>
            </p:cNvPicPr>
            <p:nvPr/>
          </p:nvPicPr>
          <p:blipFill>
            <a:blip r:embed="rId6"/>
            <a:stretch>
              <a:fillRect/>
            </a:stretch>
          </p:blipFill>
          <p:spPr>
            <a:xfrm>
              <a:off x="9138472" y="684784"/>
              <a:ext cx="2883011" cy="2320019"/>
            </a:xfrm>
            <a:prstGeom prst="rect">
              <a:avLst/>
            </a:prstGeom>
          </p:spPr>
        </p:pic>
      </p:grpSp>
    </p:spTree>
    <p:extLst>
      <p:ext uri="{BB962C8B-B14F-4D97-AF65-F5344CB8AC3E}">
        <p14:creationId xmlns:p14="http://schemas.microsoft.com/office/powerpoint/2010/main" val="40341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361949" y="1368425"/>
            <a:ext cx="8562976" cy="4351338"/>
          </a:xfrm>
        </p:spPr>
        <p:txBody>
          <a:bodyPr>
            <a:normAutofit fontScale="92500" lnSpcReduction="10000"/>
          </a:bodyPr>
          <a:lstStyle/>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Reuse of ESS cryomodule parts </a:t>
            </a:r>
            <a:r>
              <a:rPr lang="en-US" sz="2000" dirty="0">
                <a:solidFill>
                  <a:srgbClr val="000000"/>
                </a:solidFill>
                <a:ea typeface="Arial" pitchFamily="34" charset="-122"/>
                <a:cs typeface="Arial" pitchFamily="34" charset="-120"/>
              </a:rPr>
              <a:t>is the sustainability backbone: vacuum vessel, spaceframe, thermal shield, coupler interfaces, selected cooling circuits and part of the instrumentation/cabling</a:t>
            </a:r>
            <a:r>
              <a:rPr lang="en-US" sz="2000" dirty="0" smtClean="0">
                <a:solidFill>
                  <a:srgbClr val="000000"/>
                </a:solidFill>
                <a:ea typeface="Arial" pitchFamily="34" charset="-122"/>
                <a:cs typeface="Arial" pitchFamily="34" charset="-120"/>
              </a:rPr>
              <a:t>.</a:t>
            </a:r>
          </a:p>
          <a:p>
            <a:pPr marL="0" indent="0">
              <a:buNone/>
            </a:pPr>
            <a:endParaRPr lang="en-US" sz="2000" dirty="0"/>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New cavity string integrated </a:t>
            </a:r>
            <a:r>
              <a:rPr lang="en-US" sz="2000" dirty="0">
                <a:solidFill>
                  <a:srgbClr val="000000"/>
                </a:solidFill>
                <a:ea typeface="Arial" pitchFamily="34" charset="-122"/>
                <a:cs typeface="Arial" pitchFamily="34" charset="-120"/>
              </a:rPr>
              <a:t>with HOM couplers, FPCs, cold tuning systems, cold-to-warm transitions and BLAs</a:t>
            </a:r>
            <a:r>
              <a:rPr lang="en-US" sz="2000" dirty="0" smtClean="0">
                <a:solidFill>
                  <a:srgbClr val="000000"/>
                </a:solidFill>
                <a:ea typeface="Arial" pitchFamily="34" charset="-122"/>
                <a:cs typeface="Arial" pitchFamily="34" charset="-120"/>
              </a:rPr>
              <a:t>.</a:t>
            </a:r>
          </a:p>
          <a:p>
            <a:pPr marL="0" indent="0">
              <a:buNone/>
            </a:pPr>
            <a:endParaRPr lang="en-US" sz="2000" dirty="0"/>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New dished-end covers </a:t>
            </a:r>
            <a:r>
              <a:rPr lang="en-US" sz="2000" dirty="0">
                <a:solidFill>
                  <a:srgbClr val="000000"/>
                </a:solidFill>
                <a:ea typeface="Arial" pitchFamily="34" charset="-122"/>
                <a:cs typeface="Arial" pitchFamily="34" charset="-120"/>
              </a:rPr>
              <a:t>create space for absorbers at both extremities, increasing the cryomodule length by about 400 mm</a:t>
            </a:r>
            <a:r>
              <a:rPr lang="en-US" sz="2000" dirty="0" smtClean="0">
                <a:solidFill>
                  <a:srgbClr val="000000"/>
                </a:solidFill>
                <a:ea typeface="Arial" pitchFamily="34" charset="-122"/>
                <a:cs typeface="Arial" pitchFamily="34" charset="-120"/>
              </a:rPr>
              <a:t>.</a:t>
            </a:r>
          </a:p>
          <a:p>
            <a:pPr marL="0" indent="0">
              <a:buNone/>
            </a:pPr>
            <a:endParaRPr lang="en-US" sz="2000" dirty="0"/>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Cold/warm magnetic shielding and fast cool-down capability designed </a:t>
            </a:r>
            <a:r>
              <a:rPr lang="en-US" sz="2000" dirty="0">
                <a:solidFill>
                  <a:srgbClr val="000000"/>
                </a:solidFill>
                <a:ea typeface="Arial" pitchFamily="34" charset="-122"/>
                <a:cs typeface="Arial" pitchFamily="34" charset="-120"/>
              </a:rPr>
              <a:t>to target residual field below 1 mG at cavity surfaces.</a:t>
            </a:r>
            <a:endParaRPr lang="en-US" sz="2000" dirty="0"/>
          </a:p>
          <a:p>
            <a:endParaRPr lang="en-US" sz="2000" dirty="0"/>
          </a:p>
          <a:p>
            <a:endParaRPr lang="en-US" sz="2400" dirty="0"/>
          </a:p>
          <a:p>
            <a:endParaRPr lang="en-US" sz="2400" dirty="0"/>
          </a:p>
          <a:p>
            <a:endParaRPr lang="en-GB" sz="24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6.3</a:t>
            </a:r>
            <a:endParaRPr lang="en-US" sz="2400" b="1" dirty="0">
              <a:solidFill>
                <a:schemeClr val="bg2">
                  <a:lumMod val="50000"/>
                </a:schemeClr>
              </a:solidFill>
            </a:endParaRPr>
          </a:p>
        </p:txBody>
      </p:sp>
      <p:pic>
        <p:nvPicPr>
          <p:cNvPr id="8" name="Image 1" descr="/mnt/data/wp6_assets/berlin_s06_sh04_4.0x2.4.jpg"/>
          <p:cNvPicPr>
            <a:picLocks noChangeAspect="1"/>
          </p:cNvPicPr>
          <p:nvPr/>
        </p:nvPicPr>
        <p:blipFill>
          <a:blip r:embed="rId3"/>
          <a:stretch>
            <a:fillRect/>
          </a:stretch>
        </p:blipFill>
        <p:spPr>
          <a:xfrm>
            <a:off x="9286875" y="776004"/>
            <a:ext cx="2162175" cy="1269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2" descr="/mnt/data/wp6_assets/berlin_s06_sh05_4.0x2.1.jpg"/>
          <p:cNvPicPr>
            <a:picLocks noChangeAspect="1"/>
          </p:cNvPicPr>
          <p:nvPr/>
        </p:nvPicPr>
        <p:blipFill>
          <a:blip r:embed="rId4"/>
          <a:stretch>
            <a:fillRect/>
          </a:stretch>
        </p:blipFill>
        <p:spPr>
          <a:xfrm>
            <a:off x="9286808" y="3017384"/>
            <a:ext cx="2422119" cy="125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6"/>
          <p:cNvSpPr/>
          <p:nvPr/>
        </p:nvSpPr>
        <p:spPr>
          <a:xfrm>
            <a:off x="8756111" y="2340420"/>
            <a:ext cx="3314700" cy="592090"/>
          </a:xfrm>
          <a:prstGeom prst="rect">
            <a:avLst/>
          </a:prstGeom>
          <a:noFill/>
          <a:ln/>
        </p:spPr>
        <p:txBody>
          <a:bodyPr wrap="square" lIns="0" tIns="0" rIns="0" bIns="0" rtlCol="0" anchor="ctr">
            <a:normAutofit/>
          </a:bodyPr>
          <a:lstStyle/>
          <a:p>
            <a:pPr marL="0" indent="0" algn="ctr">
              <a:buNone/>
            </a:pPr>
            <a:r>
              <a:rPr lang="en-US" sz="950" i="1" dirty="0">
                <a:solidFill>
                  <a:srgbClr val="5C5C5C"/>
                </a:solidFill>
              </a:rPr>
              <a:t>Adapted cryomodule and cavity-string views used to consolidate the integration baseline</a:t>
            </a:r>
            <a:endParaRPr lang="en-US" sz="950" dirty="0"/>
          </a:p>
        </p:txBody>
      </p:sp>
      <p:pic>
        <p:nvPicPr>
          <p:cNvPr id="12" name="Imag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22917" y="4833188"/>
            <a:ext cx="3149902" cy="1271427"/>
          </a:xfrm>
          <a:prstGeom prst="rect">
            <a:avLst/>
          </a:prstGeom>
          <a:ln>
            <a:noFill/>
          </a:ln>
          <a:effectLst>
            <a:softEdge rad="112500"/>
          </a:effectLst>
        </p:spPr>
      </p:pic>
    </p:spTree>
    <p:extLst>
      <p:ext uri="{BB962C8B-B14F-4D97-AF65-F5344CB8AC3E}">
        <p14:creationId xmlns:p14="http://schemas.microsoft.com/office/powerpoint/2010/main" val="424809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361948" y="1368425"/>
            <a:ext cx="8411883" cy="4965700"/>
          </a:xfrm>
        </p:spPr>
        <p:txBody>
          <a:bodyPr>
            <a:normAutofit fontScale="92500" lnSpcReduction="10000"/>
          </a:bodyPr>
          <a:lstStyle/>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5-cell cavity RF and mechanical design finalized</a:t>
            </a:r>
            <a:r>
              <a:rPr lang="en-US" sz="2000" dirty="0">
                <a:solidFill>
                  <a:srgbClr val="000000"/>
                </a:solidFill>
                <a:ea typeface="Arial" pitchFamily="34" charset="-122"/>
                <a:cs typeface="Arial" pitchFamily="34" charset="-120"/>
              </a:rPr>
              <a:t>; helium jacket optimized for vertical-test configuration and fabrication</a:t>
            </a:r>
            <a:r>
              <a:rPr lang="en-US" sz="2000" dirty="0" smtClean="0">
                <a:solidFill>
                  <a:srgbClr val="000000"/>
                </a:solidFill>
                <a:ea typeface="Arial" pitchFamily="34" charset="-122"/>
                <a:cs typeface="Arial" pitchFamily="34" charset="-120"/>
              </a:rPr>
              <a:t>.</a:t>
            </a:r>
          </a:p>
          <a:p>
            <a:pPr marL="0" indent="0">
              <a:buNone/>
            </a:pPr>
            <a:endParaRPr lang="en-US" sz="2000" dirty="0">
              <a:solidFill>
                <a:srgbClr val="000000"/>
              </a:solidFill>
              <a:ea typeface="Arial" pitchFamily="34" charset="-122"/>
              <a:cs typeface="Arial" pitchFamily="34" charset="-120"/>
            </a:endParaRPr>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HOM/FPC/tuner/BLA mechanical integration completed </a:t>
            </a:r>
            <a:r>
              <a:rPr lang="en-US" sz="2000" dirty="0" smtClean="0">
                <a:solidFill>
                  <a:srgbClr val="000000"/>
                </a:solidFill>
                <a:ea typeface="Arial" pitchFamily="34" charset="-122"/>
                <a:cs typeface="Arial" pitchFamily="34" charset="-120"/>
              </a:rPr>
              <a:t>using </a:t>
            </a:r>
            <a:r>
              <a:rPr lang="en-US" sz="2000" dirty="0">
                <a:solidFill>
                  <a:srgbClr val="000000"/>
                </a:solidFill>
                <a:ea typeface="Arial" pitchFamily="34" charset="-122"/>
                <a:cs typeface="Arial" pitchFamily="34" charset="-120"/>
              </a:rPr>
              <a:t>WP4 inputs</a:t>
            </a:r>
            <a:r>
              <a:rPr lang="en-US" sz="2000" dirty="0" smtClean="0">
                <a:solidFill>
                  <a:srgbClr val="000000"/>
                </a:solidFill>
                <a:ea typeface="Arial" pitchFamily="34" charset="-122"/>
                <a:cs typeface="Arial" pitchFamily="34" charset="-120"/>
              </a:rPr>
              <a:t>.</a:t>
            </a:r>
          </a:p>
          <a:p>
            <a:pPr marL="0" indent="0">
              <a:buNone/>
            </a:pPr>
            <a:endParaRPr lang="en-US" sz="2000" dirty="0">
              <a:solidFill>
                <a:srgbClr val="000000"/>
              </a:solidFill>
              <a:ea typeface="Arial" pitchFamily="34" charset="-122"/>
              <a:cs typeface="Arial" pitchFamily="34" charset="-120"/>
            </a:endParaRPr>
          </a:p>
          <a:p>
            <a:pPr marL="0" indent="0">
              <a:buNone/>
              <a:tabLst>
                <a:tab pos="5381625" algn="l"/>
              </a:tabLst>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Cold and warm magnetic shields designed</a:t>
            </a:r>
            <a:r>
              <a:rPr lang="en-US" sz="2000" dirty="0">
                <a:solidFill>
                  <a:srgbClr val="000000"/>
                </a:solidFill>
                <a:ea typeface="Arial" pitchFamily="34" charset="-122"/>
                <a:cs typeface="Arial" pitchFamily="34" charset="-120"/>
              </a:rPr>
              <a:t>; raw material </a:t>
            </a:r>
            <a:r>
              <a:rPr lang="en-US" sz="2000" dirty="0" smtClean="0">
                <a:solidFill>
                  <a:srgbClr val="000000"/>
                </a:solidFill>
                <a:ea typeface="Arial" pitchFamily="34" charset="-122"/>
                <a:cs typeface="Arial" pitchFamily="34" charset="-120"/>
              </a:rPr>
              <a:t>ordered.</a:t>
            </a:r>
          </a:p>
          <a:p>
            <a:pPr marL="0" indent="0">
              <a:buNone/>
            </a:pPr>
            <a:endParaRPr lang="en-US" sz="2000" dirty="0">
              <a:solidFill>
                <a:srgbClr val="000000"/>
              </a:solidFill>
              <a:ea typeface="Arial" pitchFamily="34" charset="-122"/>
              <a:cs typeface="Arial" pitchFamily="34" charset="-120"/>
            </a:endParaRPr>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Cryogenic circuits redesigned </a:t>
            </a:r>
            <a:r>
              <a:rPr lang="en-US" sz="2000" dirty="0">
                <a:solidFill>
                  <a:srgbClr val="000000"/>
                </a:solidFill>
                <a:ea typeface="Arial" pitchFamily="34" charset="-122"/>
                <a:cs typeface="Arial" pitchFamily="34" charset="-120"/>
              </a:rPr>
              <a:t>for CW operation, HOM coupler cooling, BLA cooling and fast-cooling capability</a:t>
            </a:r>
            <a:r>
              <a:rPr lang="en-US" sz="2000" dirty="0" smtClean="0">
                <a:solidFill>
                  <a:srgbClr val="000000"/>
                </a:solidFill>
                <a:ea typeface="Arial" pitchFamily="34" charset="-122"/>
                <a:cs typeface="Arial" pitchFamily="34" charset="-120"/>
              </a:rPr>
              <a:t>.</a:t>
            </a:r>
          </a:p>
          <a:p>
            <a:pPr marL="0" indent="0">
              <a:buNone/>
            </a:pPr>
            <a:endParaRPr lang="en-US" sz="2000" dirty="0">
              <a:solidFill>
                <a:srgbClr val="000000"/>
              </a:solidFill>
              <a:ea typeface="Arial" pitchFamily="34" charset="-122"/>
              <a:cs typeface="Arial" pitchFamily="34" charset="-120"/>
            </a:endParaRPr>
          </a:p>
          <a:p>
            <a:pPr marL="0" indent="0">
              <a:buNone/>
            </a:pPr>
            <a:r>
              <a:rPr lang="en-US" sz="2000" dirty="0">
                <a:solidFill>
                  <a:srgbClr val="000000"/>
                </a:solidFill>
                <a:ea typeface="Arial" pitchFamily="34" charset="-122"/>
                <a:cs typeface="Arial" pitchFamily="34" charset="-120"/>
              </a:rPr>
              <a:t>• </a:t>
            </a:r>
            <a:r>
              <a:rPr lang="en-US" sz="2000" b="1" dirty="0">
                <a:solidFill>
                  <a:srgbClr val="000000"/>
                </a:solidFill>
                <a:ea typeface="Arial" pitchFamily="34" charset="-122"/>
                <a:cs typeface="Arial" pitchFamily="34" charset="-120"/>
              </a:rPr>
              <a:t>Instrumentation and cabling </a:t>
            </a:r>
            <a:r>
              <a:rPr lang="en-US" sz="2000" dirty="0">
                <a:solidFill>
                  <a:srgbClr val="000000"/>
                </a:solidFill>
                <a:ea typeface="Arial" pitchFamily="34" charset="-122"/>
                <a:cs typeface="Arial" pitchFamily="34" charset="-120"/>
              </a:rPr>
              <a:t>configuration converges on ESS-like interfaces with additional sensors and heaters.</a:t>
            </a:r>
          </a:p>
          <a:p>
            <a:endParaRPr lang="en-US" sz="2000" dirty="0"/>
          </a:p>
          <a:p>
            <a:endParaRPr lang="en-US" sz="2400" dirty="0"/>
          </a:p>
          <a:p>
            <a:endParaRPr lang="en-US" sz="2400" dirty="0"/>
          </a:p>
          <a:p>
            <a:endParaRPr lang="en-GB" sz="24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6.3</a:t>
            </a:r>
            <a:endParaRPr lang="en-US" sz="2400" b="1" dirty="0">
              <a:solidFill>
                <a:schemeClr val="bg2">
                  <a:lumMod val="50000"/>
                </a:schemeClr>
              </a:solidFill>
            </a:endParaRPr>
          </a:p>
        </p:txBody>
      </p:sp>
      <p:pic>
        <p:nvPicPr>
          <p:cNvPr id="13" name="Image 1" descr="/mnt/data/wp6_assets/berlin_s07_sh00_7.8x3.0.png"/>
          <p:cNvPicPr>
            <a:picLocks noChangeAspect="1"/>
          </p:cNvPicPr>
          <p:nvPr/>
        </p:nvPicPr>
        <p:blipFill>
          <a:blip r:embed="rId3"/>
          <a:stretch>
            <a:fillRect/>
          </a:stretch>
        </p:blipFill>
        <p:spPr>
          <a:xfrm>
            <a:off x="8773831" y="643132"/>
            <a:ext cx="2556310" cy="987665"/>
          </a:xfrm>
          <a:prstGeom prst="rect">
            <a:avLst/>
          </a:prstGeom>
        </p:spPr>
      </p:pic>
      <p:pic>
        <p:nvPicPr>
          <p:cNvPr id="14" name="Image 2" descr="/mnt/data/wp6_assets/berlin_s08_sh06_5.3x3.1.png"/>
          <p:cNvPicPr>
            <a:picLocks noChangeAspect="1"/>
          </p:cNvPicPr>
          <p:nvPr/>
        </p:nvPicPr>
        <p:blipFill>
          <a:blip r:embed="rId4"/>
          <a:stretch>
            <a:fillRect/>
          </a:stretch>
        </p:blipFill>
        <p:spPr>
          <a:xfrm>
            <a:off x="10045979" y="2046421"/>
            <a:ext cx="1919225" cy="1132657"/>
          </a:xfrm>
          <a:prstGeom prst="rect">
            <a:avLst/>
          </a:prstGeom>
        </p:spPr>
      </p:pic>
      <p:pic>
        <p:nvPicPr>
          <p:cNvPr id="15" name="Image 4" descr="/mnt/data/wp6_assets/berlin_s10_sh07_4.8x3.8.png"/>
          <p:cNvPicPr>
            <a:picLocks noChangeAspect="1"/>
          </p:cNvPicPr>
          <p:nvPr/>
        </p:nvPicPr>
        <p:blipFill>
          <a:blip r:embed="rId5"/>
          <a:stretch>
            <a:fillRect/>
          </a:stretch>
        </p:blipFill>
        <p:spPr>
          <a:xfrm>
            <a:off x="8639555" y="3179078"/>
            <a:ext cx="2121408" cy="1664179"/>
          </a:xfrm>
          <a:prstGeom prst="rect">
            <a:avLst/>
          </a:prstGeom>
        </p:spPr>
      </p:pic>
      <p:pic>
        <p:nvPicPr>
          <p:cNvPr id="16" name="Image 3" descr="/mnt/data/wp6_assets/berlin_s10_sh00_7.6x4.0.png"/>
          <p:cNvPicPr>
            <a:picLocks noChangeAspect="1"/>
          </p:cNvPicPr>
          <p:nvPr/>
        </p:nvPicPr>
        <p:blipFill>
          <a:blip r:embed="rId6"/>
          <a:stretch>
            <a:fillRect/>
          </a:stretch>
        </p:blipFill>
        <p:spPr>
          <a:xfrm>
            <a:off x="9471759" y="5376188"/>
            <a:ext cx="2578407" cy="1467386"/>
          </a:xfrm>
          <a:prstGeom prst="rect">
            <a:avLst/>
          </a:prstGeom>
        </p:spPr>
      </p:pic>
      <p:sp>
        <p:nvSpPr>
          <p:cNvPr id="17" name="Text 9"/>
          <p:cNvSpPr/>
          <p:nvPr/>
        </p:nvSpPr>
        <p:spPr>
          <a:xfrm>
            <a:off x="8565158" y="4936302"/>
            <a:ext cx="3400045" cy="338316"/>
          </a:xfrm>
          <a:prstGeom prst="rect">
            <a:avLst/>
          </a:prstGeom>
          <a:noFill/>
          <a:ln/>
        </p:spPr>
        <p:txBody>
          <a:bodyPr wrap="square" lIns="0" tIns="0" rIns="0" bIns="0" rtlCol="0" anchor="ctr">
            <a:normAutofit/>
          </a:bodyPr>
          <a:lstStyle/>
          <a:p>
            <a:pPr marL="0" indent="0" algn="ctr">
              <a:buNone/>
            </a:pPr>
            <a:r>
              <a:rPr lang="en-US" sz="950" i="1" dirty="0">
                <a:solidFill>
                  <a:srgbClr val="5C5C5C"/>
                </a:solidFill>
              </a:rPr>
              <a:t>Cryogenic circuit includes cavities fast cooling, HOM couplers and BLA cooling.</a:t>
            </a:r>
            <a:endParaRPr lang="en-US" sz="950" dirty="0"/>
          </a:p>
        </p:txBody>
      </p:sp>
      <p:sp>
        <p:nvSpPr>
          <p:cNvPr id="18" name="Text 9"/>
          <p:cNvSpPr/>
          <p:nvPr/>
        </p:nvSpPr>
        <p:spPr>
          <a:xfrm>
            <a:off x="8565159" y="1706889"/>
            <a:ext cx="3400045" cy="338316"/>
          </a:xfrm>
          <a:prstGeom prst="rect">
            <a:avLst/>
          </a:prstGeom>
          <a:noFill/>
          <a:ln/>
        </p:spPr>
        <p:txBody>
          <a:bodyPr wrap="square" lIns="0" tIns="0" rIns="0" bIns="0" rtlCol="0" anchor="ctr">
            <a:normAutofit/>
          </a:bodyPr>
          <a:lstStyle/>
          <a:p>
            <a:pPr marL="0" indent="0" algn="ctr">
              <a:buNone/>
            </a:pPr>
            <a:r>
              <a:rPr lang="en-US" sz="950" i="1" dirty="0" smtClean="0">
                <a:solidFill>
                  <a:srgbClr val="5C5C5C"/>
                </a:solidFill>
              </a:rPr>
              <a:t>5-cell cavity 3D model and HOM hook-type coupler integrated onto the cavity </a:t>
            </a:r>
            <a:endParaRPr lang="en-US" sz="950" dirty="0"/>
          </a:p>
        </p:txBody>
      </p:sp>
    </p:spTree>
    <p:extLst>
      <p:ext uri="{BB962C8B-B14F-4D97-AF65-F5344CB8AC3E}">
        <p14:creationId xmlns:p14="http://schemas.microsoft.com/office/powerpoint/2010/main" val="112301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163286" y="1282700"/>
            <a:ext cx="8885464" cy="5346700"/>
          </a:xfrm>
        </p:spPr>
        <p:txBody>
          <a:bodyPr>
            <a:noAutofit/>
          </a:bodyPr>
          <a:lstStyle/>
          <a:p>
            <a:pPr marL="0" indent="0">
              <a:buNone/>
            </a:pPr>
            <a:r>
              <a:rPr lang="en-US" sz="1900" dirty="0"/>
              <a:t>• </a:t>
            </a:r>
            <a:r>
              <a:rPr lang="en-US" sz="1900" b="1" dirty="0"/>
              <a:t>Niobium material purchased, delivered and shipped </a:t>
            </a:r>
            <a:r>
              <a:rPr lang="en-US" sz="1900" dirty="0"/>
              <a:t>to </a:t>
            </a:r>
            <a:r>
              <a:rPr lang="en-US" sz="1900" dirty="0" err="1"/>
              <a:t>Zanon</a:t>
            </a:r>
            <a:r>
              <a:rPr lang="en-US" sz="1900" dirty="0" smtClean="0"/>
              <a:t>.</a:t>
            </a:r>
          </a:p>
          <a:p>
            <a:pPr marL="0" indent="0">
              <a:buNone/>
            </a:pPr>
            <a:endParaRPr lang="en-US" sz="1900" dirty="0"/>
          </a:p>
          <a:p>
            <a:pPr marL="0" indent="0">
              <a:buNone/>
            </a:pPr>
            <a:r>
              <a:rPr lang="en-US" sz="1900" dirty="0"/>
              <a:t>• </a:t>
            </a:r>
            <a:r>
              <a:rPr lang="en-US" sz="1900" b="1" dirty="0"/>
              <a:t>Contract for four 5-cell cavity manufacturing awarded </a:t>
            </a:r>
            <a:r>
              <a:rPr lang="en-US" sz="1900" dirty="0"/>
              <a:t>to </a:t>
            </a:r>
            <a:r>
              <a:rPr lang="en-US" sz="1900" dirty="0" err="1"/>
              <a:t>Zanon</a:t>
            </a:r>
            <a:r>
              <a:rPr lang="en-US" sz="1900" dirty="0"/>
              <a:t>; manufacturing file </a:t>
            </a:r>
            <a:r>
              <a:rPr lang="en-US" sz="1900" dirty="0" smtClean="0"/>
              <a:t>almost ready </a:t>
            </a:r>
            <a:r>
              <a:rPr lang="en-US" sz="1900" dirty="0"/>
              <a:t>and fabrication about to start</a:t>
            </a:r>
            <a:r>
              <a:rPr lang="en-US" sz="1900" dirty="0" smtClean="0"/>
              <a:t>.</a:t>
            </a:r>
          </a:p>
          <a:p>
            <a:pPr marL="0" indent="0">
              <a:buNone/>
            </a:pPr>
            <a:endParaRPr lang="en-US" sz="1900" dirty="0"/>
          </a:p>
          <a:p>
            <a:pPr marL="0" indent="0">
              <a:buNone/>
            </a:pPr>
            <a:r>
              <a:rPr lang="en-US" sz="1900" dirty="0"/>
              <a:t>• </a:t>
            </a:r>
            <a:r>
              <a:rPr lang="en-US" sz="1900" b="1" dirty="0"/>
              <a:t>Cavity-preparation path defined</a:t>
            </a:r>
            <a:r>
              <a:rPr lang="en-US" sz="1900" dirty="0"/>
              <a:t>: heat treatments, field flatness and clean-room preparation at IJCLab; </a:t>
            </a:r>
            <a:r>
              <a:rPr lang="en-US" sz="1900" dirty="0" smtClean="0"/>
              <a:t>vertical electro-polishing </a:t>
            </a:r>
            <a:r>
              <a:rPr lang="en-US" sz="1900" dirty="0"/>
              <a:t>at CEA</a:t>
            </a:r>
            <a:r>
              <a:rPr lang="en-US" sz="1900" dirty="0" smtClean="0"/>
              <a:t>.</a:t>
            </a:r>
          </a:p>
          <a:p>
            <a:pPr marL="0" indent="0">
              <a:buNone/>
            </a:pPr>
            <a:endParaRPr lang="en-US" sz="1900" dirty="0"/>
          </a:p>
          <a:p>
            <a:pPr marL="0" indent="0">
              <a:buNone/>
            </a:pPr>
            <a:r>
              <a:rPr lang="en-US" sz="1900" dirty="0"/>
              <a:t>• </a:t>
            </a:r>
            <a:r>
              <a:rPr lang="en-US" sz="1900" b="1" dirty="0"/>
              <a:t>Test strategy defined</a:t>
            </a:r>
            <a:r>
              <a:rPr lang="en-US" sz="1900" dirty="0"/>
              <a:t>: bare cavity cold test before tank welding, followed by final cold test of the jacketed cavity</a:t>
            </a:r>
            <a:r>
              <a:rPr lang="en-US" sz="1900" dirty="0" smtClean="0"/>
              <a:t>.</a:t>
            </a:r>
          </a:p>
          <a:p>
            <a:pPr marL="0" indent="0">
              <a:buNone/>
            </a:pPr>
            <a:endParaRPr lang="en-US" sz="1900" dirty="0"/>
          </a:p>
          <a:p>
            <a:pPr marL="0" indent="0">
              <a:buNone/>
            </a:pPr>
            <a:r>
              <a:rPr lang="en-US" sz="1900" dirty="0"/>
              <a:t>• </a:t>
            </a:r>
            <a:r>
              <a:rPr lang="en-US" sz="1900" b="1" dirty="0"/>
              <a:t>Tuner quotations received</a:t>
            </a:r>
            <a:r>
              <a:rPr lang="en-US" sz="1900" dirty="0"/>
              <a:t>; HOM coupler/FPC activities remain coupled to WP4 design and fabrication progress.</a:t>
            </a:r>
          </a:p>
          <a:p>
            <a:pPr marL="0" indent="0">
              <a:buNone/>
            </a:pPr>
            <a:endParaRPr lang="en-US" sz="1900" dirty="0"/>
          </a:p>
          <a:p>
            <a:endParaRPr lang="en-US" sz="1900" dirty="0"/>
          </a:p>
          <a:p>
            <a:endParaRPr lang="en-US" sz="1900" dirty="0"/>
          </a:p>
          <a:p>
            <a:endParaRPr lang="en-US" sz="1900" dirty="0"/>
          </a:p>
          <a:p>
            <a:endParaRPr lang="en-GB" sz="1900"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4" y="315684"/>
            <a:ext cx="7459435" cy="461665"/>
          </a:xfrm>
          <a:prstGeom prst="rect">
            <a:avLst/>
          </a:prstGeom>
          <a:noFill/>
        </p:spPr>
        <p:txBody>
          <a:bodyPr wrap="square" rtlCol="0">
            <a:spAutoFit/>
          </a:bodyPr>
          <a:lstStyle/>
          <a:p>
            <a:r>
              <a:rPr lang="en-US" sz="2400" b="1" dirty="0">
                <a:solidFill>
                  <a:schemeClr val="bg2">
                    <a:lumMod val="50000"/>
                  </a:schemeClr>
                </a:solidFill>
              </a:rPr>
              <a:t>WP6: </a:t>
            </a:r>
            <a:r>
              <a:rPr lang="en-US" sz="2400" b="1" dirty="0" smtClean="0">
                <a:solidFill>
                  <a:schemeClr val="bg2">
                    <a:lumMod val="50000"/>
                  </a:schemeClr>
                </a:solidFill>
              </a:rPr>
              <a:t>achievements </a:t>
            </a:r>
            <a:r>
              <a:rPr lang="en-US" sz="2400" b="1" dirty="0">
                <a:solidFill>
                  <a:schemeClr val="bg2">
                    <a:lumMod val="50000"/>
                  </a:schemeClr>
                </a:solidFill>
              </a:rPr>
              <a:t>of </a:t>
            </a:r>
            <a:r>
              <a:rPr lang="en-US" sz="2400" b="1" dirty="0" smtClean="0">
                <a:solidFill>
                  <a:schemeClr val="bg2">
                    <a:lumMod val="50000"/>
                  </a:schemeClr>
                </a:solidFill>
              </a:rPr>
              <a:t>Task 6.4</a:t>
            </a:r>
            <a:endParaRPr lang="en-US" sz="2400" b="1" dirty="0">
              <a:solidFill>
                <a:schemeClr val="bg2">
                  <a:lumMod val="50000"/>
                </a:schemeClr>
              </a:solidFill>
            </a:endParaRPr>
          </a:p>
        </p:txBody>
      </p:sp>
      <p:pic>
        <p:nvPicPr>
          <p:cNvPr id="8" name="Image 1" descr="/mnt/data/wp6_assets/berlin_s11_sh08_2.2x1.5.png"/>
          <p:cNvPicPr>
            <a:picLocks noChangeAspect="1"/>
          </p:cNvPicPr>
          <p:nvPr/>
        </p:nvPicPr>
        <p:blipFill>
          <a:blip r:embed="rId3"/>
          <a:stretch>
            <a:fillRect/>
          </a:stretch>
        </p:blipFill>
        <p:spPr>
          <a:xfrm>
            <a:off x="9522316" y="452347"/>
            <a:ext cx="2371725" cy="1660705"/>
          </a:xfrm>
          <a:prstGeom prst="rect">
            <a:avLst/>
          </a:prstGeom>
        </p:spPr>
      </p:pic>
      <p:pic>
        <p:nvPicPr>
          <p:cNvPr id="10" name="Image 2" descr="/mnt/data/wp6_assets/berlin_s11_sh05_2.1x1.7.png"/>
          <p:cNvPicPr>
            <a:picLocks noChangeAspect="1"/>
          </p:cNvPicPr>
          <p:nvPr/>
        </p:nvPicPr>
        <p:blipFill>
          <a:blip r:embed="rId4"/>
          <a:stretch>
            <a:fillRect/>
          </a:stretch>
        </p:blipFill>
        <p:spPr>
          <a:xfrm>
            <a:off x="9713235" y="2620076"/>
            <a:ext cx="2180806" cy="1756410"/>
          </a:xfrm>
          <a:prstGeom prst="rect">
            <a:avLst/>
          </a:prstGeom>
        </p:spPr>
      </p:pic>
      <p:sp>
        <p:nvSpPr>
          <p:cNvPr id="12" name="Text 9"/>
          <p:cNvSpPr/>
          <p:nvPr/>
        </p:nvSpPr>
        <p:spPr>
          <a:xfrm>
            <a:off x="9008155" y="2175560"/>
            <a:ext cx="3400045" cy="338316"/>
          </a:xfrm>
          <a:prstGeom prst="rect">
            <a:avLst/>
          </a:prstGeom>
          <a:noFill/>
          <a:ln/>
        </p:spPr>
        <p:txBody>
          <a:bodyPr wrap="square" lIns="0" tIns="0" rIns="0" bIns="0" rtlCol="0" anchor="ctr">
            <a:normAutofit/>
          </a:bodyPr>
          <a:lstStyle/>
          <a:p>
            <a:pPr marL="0" indent="0" algn="ctr">
              <a:buNone/>
            </a:pPr>
            <a:r>
              <a:rPr lang="en-US" sz="950" i="1" dirty="0" smtClean="0">
                <a:solidFill>
                  <a:srgbClr val="5C5C5C"/>
                </a:solidFill>
              </a:rPr>
              <a:t>5-cell cavity technical drawing</a:t>
            </a:r>
            <a:endParaRPr lang="en-US" sz="950" dirty="0"/>
          </a:p>
        </p:txBody>
      </p:sp>
      <p:sp>
        <p:nvSpPr>
          <p:cNvPr id="13" name="Text 9"/>
          <p:cNvSpPr/>
          <p:nvPr/>
        </p:nvSpPr>
        <p:spPr>
          <a:xfrm>
            <a:off x="8695142" y="4269474"/>
            <a:ext cx="2845291" cy="338316"/>
          </a:xfrm>
          <a:prstGeom prst="rect">
            <a:avLst/>
          </a:prstGeom>
          <a:noFill/>
          <a:ln/>
        </p:spPr>
        <p:txBody>
          <a:bodyPr wrap="square" lIns="0" tIns="0" rIns="0" bIns="0" rtlCol="0" anchor="ctr">
            <a:normAutofit/>
          </a:bodyPr>
          <a:lstStyle/>
          <a:p>
            <a:pPr marL="0" indent="0" algn="ctr">
              <a:buNone/>
            </a:pPr>
            <a:r>
              <a:rPr lang="en-US" sz="950" i="1" dirty="0" smtClean="0">
                <a:solidFill>
                  <a:srgbClr val="5C5C5C"/>
                </a:solidFill>
              </a:rPr>
              <a:t>FPC 3D model</a:t>
            </a:r>
            <a:endParaRPr lang="en-US" sz="950" dirty="0"/>
          </a:p>
        </p:txBody>
      </p:sp>
      <p:pic>
        <p:nvPicPr>
          <p:cNvPr id="14" name="Image 4" descr="/mnt/data/wp6_assets/padova_s08_sh02_3.6x2.4.png"/>
          <p:cNvPicPr>
            <a:picLocks noChangeAspect="1"/>
          </p:cNvPicPr>
          <p:nvPr/>
        </p:nvPicPr>
        <p:blipFill>
          <a:blip r:embed="rId5"/>
          <a:stretch>
            <a:fillRect/>
          </a:stretch>
        </p:blipFill>
        <p:spPr>
          <a:xfrm>
            <a:off x="9580376" y="4835378"/>
            <a:ext cx="2255602" cy="1514190"/>
          </a:xfrm>
          <a:prstGeom prst="rect">
            <a:avLst/>
          </a:prstGeom>
        </p:spPr>
      </p:pic>
      <p:sp>
        <p:nvSpPr>
          <p:cNvPr id="15" name="Text 9"/>
          <p:cNvSpPr/>
          <p:nvPr/>
        </p:nvSpPr>
        <p:spPr>
          <a:xfrm>
            <a:off x="10485651" y="4262564"/>
            <a:ext cx="1922549" cy="338316"/>
          </a:xfrm>
          <a:prstGeom prst="rect">
            <a:avLst/>
          </a:prstGeom>
          <a:noFill/>
          <a:ln/>
        </p:spPr>
        <p:txBody>
          <a:bodyPr wrap="square" lIns="0" tIns="0" rIns="0" bIns="0" rtlCol="0" anchor="ctr">
            <a:normAutofit/>
          </a:bodyPr>
          <a:lstStyle/>
          <a:p>
            <a:pPr marL="0" indent="0" algn="ctr">
              <a:buNone/>
            </a:pPr>
            <a:r>
              <a:rPr lang="en-US" sz="950" i="1" dirty="0" smtClean="0">
                <a:solidFill>
                  <a:srgbClr val="5C5C5C"/>
                </a:solidFill>
              </a:rPr>
              <a:t>Double-wall tube</a:t>
            </a:r>
            <a:endParaRPr lang="en-US" sz="950" dirty="0"/>
          </a:p>
        </p:txBody>
      </p:sp>
      <p:sp>
        <p:nvSpPr>
          <p:cNvPr id="16" name="Text 9"/>
          <p:cNvSpPr/>
          <p:nvPr/>
        </p:nvSpPr>
        <p:spPr>
          <a:xfrm>
            <a:off x="9174464" y="6385486"/>
            <a:ext cx="3017536" cy="338316"/>
          </a:xfrm>
          <a:prstGeom prst="rect">
            <a:avLst/>
          </a:prstGeom>
          <a:noFill/>
          <a:ln/>
        </p:spPr>
        <p:txBody>
          <a:bodyPr wrap="square" lIns="0" tIns="0" rIns="0" bIns="0" rtlCol="0" anchor="ctr">
            <a:normAutofit/>
          </a:bodyPr>
          <a:lstStyle/>
          <a:p>
            <a:pPr marL="0" indent="0" algn="ctr">
              <a:buNone/>
            </a:pPr>
            <a:r>
              <a:rPr lang="en-US" sz="950" i="1" dirty="0" smtClean="0">
                <a:solidFill>
                  <a:srgbClr val="5C5C5C"/>
                </a:solidFill>
              </a:rPr>
              <a:t>Cold BLA integration between two 5-cell cavities</a:t>
            </a:r>
            <a:endParaRPr lang="en-US" sz="950" dirty="0"/>
          </a:p>
        </p:txBody>
      </p:sp>
    </p:spTree>
    <p:extLst>
      <p:ext uri="{BB962C8B-B14F-4D97-AF65-F5344CB8AC3E}">
        <p14:creationId xmlns:p14="http://schemas.microsoft.com/office/powerpoint/2010/main" val="2450087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2303</TotalTime>
  <Words>1374</Words>
  <Application>Microsoft Office PowerPoint</Application>
  <PresentationFormat>Grand écran</PresentationFormat>
  <Paragraphs>164</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ＭＳ Ｐゴシック</vt:lpstr>
      <vt:lpstr>Aptos</vt:lpstr>
      <vt:lpstr>Aptos Display</vt:lpstr>
      <vt:lpstr>Arial</vt:lpstr>
      <vt:lpstr>Calibri</vt:lpstr>
      <vt:lpstr>Wingdings</vt:lpstr>
      <vt:lpstr>Office Theme</vt:lpstr>
      <vt:lpstr>WP6: Integration into Accelerator and Collider Ris   RP1 review meeting, June 1st, 2026  Guillaume Olry on behalf of WP6 partners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OLRY Guillaume</cp:lastModifiedBy>
  <cp:revision>136</cp:revision>
  <dcterms:created xsi:type="dcterms:W3CDTF">2024-02-23T11:31:04Z</dcterms:created>
  <dcterms:modified xsi:type="dcterms:W3CDTF">2026-05-31T20:24:01Z</dcterms:modified>
</cp:coreProperties>
</file>