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1C_94E380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5" r:id="rId3"/>
    <p:sldId id="298" r:id="rId4"/>
    <p:sldId id="271" r:id="rId5"/>
    <p:sldId id="257" r:id="rId6"/>
    <p:sldId id="269" r:id="rId7"/>
    <p:sldId id="278" r:id="rId8"/>
    <p:sldId id="277" r:id="rId9"/>
    <p:sldId id="274" r:id="rId10"/>
    <p:sldId id="291" r:id="rId11"/>
    <p:sldId id="288" r:id="rId12"/>
    <p:sldId id="284" r:id="rId13"/>
    <p:sldId id="285" r:id="rId14"/>
    <p:sldId id="290" r:id="rId15"/>
    <p:sldId id="286" r:id="rId16"/>
    <p:sldId id="292" r:id="rId17"/>
    <p:sldId id="272" r:id="rId18"/>
    <p:sldId id="287" r:id="rId19"/>
    <p:sldId id="296" r:id="rId20"/>
    <p:sldId id="297" r:id="rId2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52999D-BDDD-6B11-222D-74BD0D3AB752}" name="Giorgio Keppel" initials="GK" userId="S::keppel@infn.it::044ce390-4901-4c7b-8ff0-4b7dea2a89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94"/>
  </p:normalViewPr>
  <p:slideViewPr>
    <p:cSldViewPr snapToGrid="0">
      <p:cViewPr varScale="1">
        <p:scale>
          <a:sx n="72" d="100"/>
          <a:sy n="72" d="100"/>
        </p:scale>
        <p:origin x="6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1C_94E3802.xml><?xml version="1.0" encoding="utf-8"?>
<p188:cmLst xmlns:a="http://schemas.openxmlformats.org/drawingml/2006/main" xmlns:r="http://schemas.openxmlformats.org/officeDocument/2006/relationships" xmlns:p188="http://schemas.microsoft.com/office/powerpoint/2018/8/main">
  <p188:cm id="{8B7D70EE-BCE0-46AC-81BF-293FD8F69357}" authorId="{3852999D-BDDD-6B11-222D-74BD0D3AB752}" status="resolved" created="2026-04-22T08:29:41.107" complete="100000">
    <pc:sldMkLst xmlns:pc="http://schemas.microsoft.com/office/powerpoint/2013/main/command">
      <pc:docMk/>
      <pc:sldMk cId="156121090" sldId="284"/>
    </pc:sldMkLst>
    <p188:txBody>
      <a:bodyPr/>
      <a:lstStyle/>
      <a:p>
        <a:r>
          <a:rPr lang="it-IT"/>
          <a:t>Questa slide non si legge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12/06/2026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08934F37-9033-45B1-B751-4823CBAB698D}" type="datetime1">
              <a:rPr lang="LID4096" smtClean="0"/>
              <a:t>06/12/2026</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9312BCFC-9FFC-43BE-937A-28E84649249B}" type="datetime1">
              <a:rPr lang="LID4096" smtClean="0"/>
              <a:t>06/12/2026</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842785EB-733B-4C8F-AF22-CD80B18EE45B}" type="datetime1">
              <a:rPr lang="LID4096" smtClean="0"/>
              <a:t>06/12/2026</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7EF81099-9F47-44F8-B16D-FC0A45C91007}" type="datetime1">
              <a:rPr lang="LID4096" smtClean="0"/>
              <a:t>06/12/2026</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4AB885BB-76C5-44E2-B187-C9ACF57A874F}" type="datetime1">
              <a:rPr lang="LID4096" smtClean="0"/>
              <a:t>06/12/2026</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FD52FA1F-44DC-4A2D-B25F-56B88FB3837B}" type="datetime1">
              <a:rPr lang="LID4096" smtClean="0"/>
              <a:t>06/12/2026</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it-IT"/>
              <a:t>azzolini@infn.it        https://web.infn.it/isas/</a:t>
            </a:r>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6B90C02A-B35E-4CFC-9BFA-C584EBB073C5}" type="datetime1">
              <a:rPr lang="LID4096" smtClean="0"/>
              <a:t>06/12/2026</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it-IT"/>
              <a:t>azzolini@infn.it        https://web.infn.it/isas/</a:t>
            </a:r>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16364277-A7AB-4EDA-8AEE-9BB1399D1A92}" type="datetime1">
              <a:rPr lang="LID4096" smtClean="0"/>
              <a:t>06/12/2026</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it-IT"/>
              <a:t>azzolini@infn.it        https://web.infn.it/isas/</a:t>
            </a:r>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95D03769-EC3E-4F83-ACD3-A1C85D8FB3BB}" type="datetime1">
              <a:rPr lang="LID4096" smtClean="0"/>
              <a:t>06/12/2026</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it-IT"/>
              <a:t>azzolini@infn.it        https://web.infn.it/isas/</a:t>
            </a:r>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634D275F-1590-47F2-9DA1-C4CBD4A8D79E}" type="datetime1">
              <a:rPr lang="LID4096" smtClean="0"/>
              <a:t>06/12/2026</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it-IT"/>
              <a:t>azzolini@infn.it        https://web.infn.it/isas/</a:t>
            </a:r>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30A3167E-8866-40CF-86A9-289DD9472E31}" type="datetime1">
              <a:rPr lang="LID4096" smtClean="0"/>
              <a:t>06/12/2026</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it-IT"/>
              <a:t>azzolini@infn.it        https://web.infn.it/isas/</a:t>
            </a:r>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D71A2A-DB76-443A-914C-759D15965A40}" type="datetime1">
              <a:rPr lang="LID4096" smtClean="0"/>
              <a:t>06/12/2026</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C_94E380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nateurope.com/products/" TargetMode="External"/><Relationship Id="rId13" Type="http://schemas.openxmlformats.org/officeDocument/2006/relationships/hyperlink" Target="https://www.elspecgroup.de/" TargetMode="External"/><Relationship Id="rId18" Type="http://schemas.openxmlformats.org/officeDocument/2006/relationships/hyperlink" Target="https://www.piccolisrl.it/" TargetMode="External"/><Relationship Id="rId3" Type="http://schemas.openxmlformats.org/officeDocument/2006/relationships/image" Target="../media/image2.png"/><Relationship Id="rId21" Type="http://schemas.openxmlformats.org/officeDocument/2006/relationships/hyperlink" Target="https://siennatech.com/" TargetMode="External"/><Relationship Id="rId7" Type="http://schemas.openxmlformats.org/officeDocument/2006/relationships/hyperlink" Target="https://www.struck.de/index.html" TargetMode="External"/><Relationship Id="rId12" Type="http://schemas.openxmlformats.org/officeDocument/2006/relationships/hyperlink" Target="https://www.i-tech.si/" TargetMode="External"/><Relationship Id="rId17" Type="http://schemas.openxmlformats.org/officeDocument/2006/relationships/hyperlink" Target="https://www.shakespeareengineering.co.uk/" TargetMode="External"/><Relationship Id="rId2" Type="http://schemas.openxmlformats.org/officeDocument/2006/relationships/image" Target="../media/image1.png"/><Relationship Id="rId16" Type="http://schemas.openxmlformats.org/officeDocument/2006/relationships/hyperlink" Target="https://www.mallard-sa.fr/thermal-spray-coating-metallizing" TargetMode="External"/><Relationship Id="rId20" Type="http://schemas.openxmlformats.org/officeDocument/2006/relationships/hyperlink" Target="http://www.comeb.it/?m=referenze&amp;l=it_IT" TargetMode="External"/><Relationship Id="rId1" Type="http://schemas.openxmlformats.org/officeDocument/2006/relationships/slideLayout" Target="../slideLayouts/slideLayout2.xml"/><Relationship Id="rId6" Type="http://schemas.openxmlformats.org/officeDocument/2006/relationships/hyperlink" Target="http://www.jema-power.com/" TargetMode="External"/><Relationship Id="rId11" Type="http://schemas.openxmlformats.org/officeDocument/2006/relationships/hyperlink" Target="https://www.nvent.com/en-us/schroff" TargetMode="External"/><Relationship Id="rId5" Type="http://schemas.openxmlformats.org/officeDocument/2006/relationships/hyperlink" Target="https://vitave.com/" TargetMode="External"/><Relationship Id="rId15" Type="http://schemas.openxmlformats.org/officeDocument/2006/relationships/hyperlink" Target="https://www.az-cpt.com/" TargetMode="External"/><Relationship Id="rId10" Type="http://schemas.openxmlformats.org/officeDocument/2006/relationships/hyperlink" Target="https://www.d-tacq.com/" TargetMode="External"/><Relationship Id="rId19" Type="http://schemas.openxmlformats.org/officeDocument/2006/relationships/hyperlink" Target="https://www.thalesgroup.com/it/worldwide/italia" TargetMode="External"/><Relationship Id="rId4" Type="http://schemas.openxmlformats.org/officeDocument/2006/relationships/hyperlink" Target="https://www.avelion-alcen.com/" TargetMode="External"/><Relationship Id="rId9" Type="http://schemas.openxmlformats.org/officeDocument/2006/relationships/hyperlink" Target="https://www.caenels.com/products/amc-microtca/" TargetMode="External"/><Relationship Id="rId14" Type="http://schemas.openxmlformats.org/officeDocument/2006/relationships/hyperlink" Target="https://kvg-gmbh.de/" TargetMode="External"/><Relationship Id="rId22"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https://nateurope.com/products/" TargetMode="External"/><Relationship Id="rId13" Type="http://schemas.openxmlformats.org/officeDocument/2006/relationships/hyperlink" Target="https://www.elspecgroup.de/" TargetMode="External"/><Relationship Id="rId18" Type="http://schemas.openxmlformats.org/officeDocument/2006/relationships/hyperlink" Target="https://www.piccolisrl.it/" TargetMode="External"/><Relationship Id="rId3" Type="http://schemas.openxmlformats.org/officeDocument/2006/relationships/image" Target="../media/image2.png"/><Relationship Id="rId21" Type="http://schemas.openxmlformats.org/officeDocument/2006/relationships/hyperlink" Target="https://siennatech.com/" TargetMode="External"/><Relationship Id="rId7" Type="http://schemas.openxmlformats.org/officeDocument/2006/relationships/hyperlink" Target="https://www.struck.de/index.html" TargetMode="External"/><Relationship Id="rId12" Type="http://schemas.openxmlformats.org/officeDocument/2006/relationships/hyperlink" Target="https://www.i-tech.si/" TargetMode="External"/><Relationship Id="rId17" Type="http://schemas.openxmlformats.org/officeDocument/2006/relationships/hyperlink" Target="https://www.shakespeareengineering.co.uk/" TargetMode="External"/><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hyperlink" Target="https://www.mallard-sa.fr/thermal-spray-coating-metallizing" TargetMode="External"/><Relationship Id="rId20" Type="http://schemas.openxmlformats.org/officeDocument/2006/relationships/hyperlink" Target="http://www.comeb.it/?m=referenze&amp;l=it_IT" TargetMode="External"/><Relationship Id="rId1" Type="http://schemas.openxmlformats.org/officeDocument/2006/relationships/slideLayout" Target="../slideLayouts/slideLayout2.xml"/><Relationship Id="rId6" Type="http://schemas.openxmlformats.org/officeDocument/2006/relationships/hyperlink" Target="http://www.jema-power.com/" TargetMode="External"/><Relationship Id="rId11" Type="http://schemas.openxmlformats.org/officeDocument/2006/relationships/hyperlink" Target="https://www.nvent.com/en-us/schroff" TargetMode="External"/><Relationship Id="rId24" Type="http://schemas.openxmlformats.org/officeDocument/2006/relationships/image" Target="../media/image14.png"/><Relationship Id="rId5" Type="http://schemas.openxmlformats.org/officeDocument/2006/relationships/hyperlink" Target="https://vitave.com/" TargetMode="External"/><Relationship Id="rId15" Type="http://schemas.openxmlformats.org/officeDocument/2006/relationships/hyperlink" Target="https://www.az-cpt.com/" TargetMode="External"/><Relationship Id="rId23" Type="http://schemas.openxmlformats.org/officeDocument/2006/relationships/image" Target="../media/image6.png"/><Relationship Id="rId10" Type="http://schemas.openxmlformats.org/officeDocument/2006/relationships/hyperlink" Target="https://www.d-tacq.com/" TargetMode="External"/><Relationship Id="rId19" Type="http://schemas.openxmlformats.org/officeDocument/2006/relationships/hyperlink" Target="https://www.thalesgroup.com/it/worldwide/italia" TargetMode="External"/><Relationship Id="rId4" Type="http://schemas.openxmlformats.org/officeDocument/2006/relationships/hyperlink" Target="https://www.avelion-alcen.com/" TargetMode="External"/><Relationship Id="rId9" Type="http://schemas.openxmlformats.org/officeDocument/2006/relationships/hyperlink" Target="https://www.caenels.com/products/amc-microtca/" TargetMode="External"/><Relationship Id="rId14" Type="http://schemas.openxmlformats.org/officeDocument/2006/relationships/hyperlink" Target="https://kvg-gmbh.de/" TargetMode="External"/><Relationship Id="rId2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eb.infn.it/isas/"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p:txBody>
          <a:bodyPr>
            <a:normAutofit lnSpcReduction="1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ZoneTexte 13">
            <a:extLst>
              <a:ext uri="{FF2B5EF4-FFF2-40B4-BE49-F238E27FC236}">
                <a16:creationId xmlns:a16="http://schemas.microsoft.com/office/drawing/2014/main" id="{1E2AA974-1B61-4524-B53F-C39D2E7CF86D}"/>
              </a:ext>
            </a:extLst>
          </p:cNvPr>
          <p:cNvSpPr txBox="1"/>
          <p:nvPr/>
        </p:nvSpPr>
        <p:spPr>
          <a:xfrm>
            <a:off x="1130271" y="562163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pic>
        <p:nvPicPr>
          <p:cNvPr id="4" name="Immagine 3">
            <a:extLst>
              <a:ext uri="{FF2B5EF4-FFF2-40B4-BE49-F238E27FC236}">
                <a16:creationId xmlns:a16="http://schemas.microsoft.com/office/drawing/2014/main" id="{5F36CEEB-E08D-2BEE-79DF-FCCA6EC60489}"/>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5" name="Segnaposto numero diapositiva 4">
            <a:extLst>
              <a:ext uri="{FF2B5EF4-FFF2-40B4-BE49-F238E27FC236}">
                <a16:creationId xmlns:a16="http://schemas.microsoft.com/office/drawing/2014/main" id="{E70D04AE-63D1-65C3-F82D-91C6B7D9F43F}"/>
              </a:ext>
            </a:extLst>
          </p:cNvPr>
          <p:cNvSpPr>
            <a:spLocks noGrp="1"/>
          </p:cNvSpPr>
          <p:nvPr>
            <p:ph type="sldNum" sz="quarter" idx="12"/>
          </p:nvPr>
        </p:nvSpPr>
        <p:spPr/>
        <p:txBody>
          <a:bodyPr/>
          <a:lstStyle/>
          <a:p>
            <a:fld id="{4068FCCF-9A80-B240-8D85-84F960565AFA}" type="slidenum">
              <a:rPr lang="en-BE" smtClean="0"/>
              <a:t>1</a:t>
            </a:fld>
            <a:endParaRPr lang="en-BE"/>
          </a:p>
        </p:txBody>
      </p:sp>
      <p:sp>
        <p:nvSpPr>
          <p:cNvPr id="6" name="Segnaposto piè di pagina 5">
            <a:extLst>
              <a:ext uri="{FF2B5EF4-FFF2-40B4-BE49-F238E27FC236}">
                <a16:creationId xmlns:a16="http://schemas.microsoft.com/office/drawing/2014/main" id="{92CD751F-E5C4-76C9-EAC8-C0BB0431C74C}"/>
              </a:ext>
            </a:extLst>
          </p:cNvPr>
          <p:cNvSpPr>
            <a:spLocks noGrp="1"/>
          </p:cNvSpPr>
          <p:nvPr>
            <p:ph type="ftr" sz="quarter" idx="11"/>
          </p:nvPr>
        </p:nvSpPr>
        <p:spPr/>
        <p:txBody>
          <a:bodyPr/>
          <a:lstStyle/>
          <a:p>
            <a:r>
              <a:rPr lang="it-IT"/>
              <a:t>azzolini@infn.it        https://web.infn.it/isas/</a:t>
            </a:r>
            <a:endParaRPr lang="en-BE"/>
          </a:p>
        </p:txBody>
      </p:sp>
      <p:sp>
        <p:nvSpPr>
          <p:cNvPr id="9" name="Titre 1">
            <a:extLst>
              <a:ext uri="{FF2B5EF4-FFF2-40B4-BE49-F238E27FC236}">
                <a16:creationId xmlns:a16="http://schemas.microsoft.com/office/drawing/2014/main" id="{F21F7AC6-236B-04DD-6FE9-3593AB094D7A}"/>
              </a:ext>
            </a:extLst>
          </p:cNvPr>
          <p:cNvSpPr txBox="1">
            <a:spLocks/>
          </p:cNvSpPr>
          <p:nvPr/>
        </p:nvSpPr>
        <p:spPr>
          <a:xfrm>
            <a:off x="1523999" y="14771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WP7: Integration into Industrial Solutions  </a:t>
            </a:r>
            <a:br>
              <a:rPr lang="en-US" dirty="0"/>
            </a:br>
            <a:r>
              <a:rPr lang="en-US" sz="4800" dirty="0"/>
              <a:t>RP1 review meeting, June 1</a:t>
            </a:r>
            <a:r>
              <a:rPr lang="en-US" sz="4800" baseline="30000" dirty="0"/>
              <a:t>st</a:t>
            </a:r>
            <a:r>
              <a:rPr lang="en-US" sz="4800" dirty="0"/>
              <a:t>, 2026</a:t>
            </a:r>
            <a:endParaRPr lang="en-US" dirty="0"/>
          </a:p>
        </p:txBody>
      </p:sp>
      <p:pic>
        <p:nvPicPr>
          <p:cNvPr id="7" name="Image 6">
            <a:extLst>
              <a:ext uri="{FF2B5EF4-FFF2-40B4-BE49-F238E27FC236}">
                <a16:creationId xmlns:a16="http://schemas.microsoft.com/office/drawing/2014/main" id="{A3A54F85-C769-40FB-A505-80974A03AD9C}"/>
              </a:ext>
            </a:extLst>
          </p:cNvPr>
          <p:cNvPicPr>
            <a:picLocks noChangeAspect="1"/>
          </p:cNvPicPr>
          <p:nvPr/>
        </p:nvPicPr>
        <p:blipFill>
          <a:blip r:embed="rId4"/>
          <a:stretch>
            <a:fillRect/>
          </a:stretch>
        </p:blipFill>
        <p:spPr>
          <a:xfrm>
            <a:off x="162838" y="5362371"/>
            <a:ext cx="967433" cy="980191"/>
          </a:xfrm>
          <a:prstGeom prst="rect">
            <a:avLst/>
          </a:prstGeom>
        </p:spPr>
      </p:pic>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4F36-5535-C3F8-12FB-CB25F73BAB7F}"/>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7092E796-609B-C823-70D0-546355FE105F}"/>
              </a:ext>
            </a:extLst>
          </p:cNvPr>
          <p:cNvPicPr>
            <a:picLocks noChangeAspect="1"/>
          </p:cNvPicPr>
          <p:nvPr/>
        </p:nvPicPr>
        <p:blipFill>
          <a:blip r:embed="rId2"/>
          <a:stretch>
            <a:fillRect/>
          </a:stretch>
        </p:blipFill>
        <p:spPr>
          <a:xfrm>
            <a:off x="7863191" y="1452664"/>
            <a:ext cx="4154515" cy="5405336"/>
          </a:xfrm>
          <a:prstGeom prst="rect">
            <a:avLst/>
          </a:prstGeom>
        </p:spPr>
      </p:pic>
      <p:pic>
        <p:nvPicPr>
          <p:cNvPr id="5" name="Picture 2" descr="Innovate for Sustainable Accelerating Systems: Kick-Off Meeting">
            <a:extLst>
              <a:ext uri="{FF2B5EF4-FFF2-40B4-BE49-F238E27FC236}">
                <a16:creationId xmlns:a16="http://schemas.microsoft.com/office/drawing/2014/main" id="{7EB92A94-FDEC-96D3-92C1-A820EF424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F326C96-D86B-EDAF-ADCD-956FE302FEEC}"/>
              </a:ext>
            </a:extLst>
          </p:cNvPr>
          <p:cNvSpPr>
            <a:spLocks noGrp="1"/>
          </p:cNvSpPr>
          <p:nvPr>
            <p:ph idx="1"/>
          </p:nvPr>
        </p:nvSpPr>
        <p:spPr>
          <a:xfrm>
            <a:off x="838199" y="1825625"/>
            <a:ext cx="6853137" cy="4351338"/>
          </a:xfrm>
        </p:spPr>
        <p:txBody>
          <a:bodyPr>
            <a:normAutofit lnSpcReduction="10000"/>
          </a:bodyPr>
          <a:lstStyle/>
          <a:p>
            <a:pPr marL="0" indent="0">
              <a:buNone/>
            </a:pPr>
            <a:r>
              <a:rPr lang="en-US" sz="2000" b="1" dirty="0">
                <a:solidFill>
                  <a:srgbClr val="002060"/>
                </a:solidFill>
              </a:rPr>
              <a:t>Past developments</a:t>
            </a:r>
          </a:p>
          <a:p>
            <a:pPr marL="0" indent="0">
              <a:buNone/>
            </a:pPr>
            <a:r>
              <a:rPr lang="en-US" sz="2000" b="1" dirty="0">
                <a:solidFill>
                  <a:srgbClr val="002060"/>
                </a:solidFill>
              </a:rPr>
              <a:t>First Industrial workshop in </a:t>
            </a:r>
            <a:r>
              <a:rPr lang="en-US" sz="2000" b="1" dirty="0" err="1">
                <a:solidFill>
                  <a:srgbClr val="002060"/>
                </a:solidFill>
              </a:rPr>
              <a:t>Legnaro</a:t>
            </a:r>
            <a:r>
              <a:rPr lang="en-US" sz="2000" b="1" dirty="0">
                <a:solidFill>
                  <a:srgbClr val="002060"/>
                </a:solidFill>
              </a:rPr>
              <a:t> 2025:</a:t>
            </a:r>
          </a:p>
          <a:p>
            <a:pPr marL="457200" lvl="1" indent="0">
              <a:buNone/>
            </a:pPr>
            <a:r>
              <a:rPr lang="en-US" sz="1400" dirty="0"/>
              <a:t>WP7 has also organized the dedicated industrial workshops (https://indico.ijclab.in2p3.fr/event/11291/timetable/#20250314) within the first annual meeting at </a:t>
            </a:r>
            <a:r>
              <a:rPr lang="en-US" sz="1400" dirty="0" err="1"/>
              <a:t>Legnaro</a:t>
            </a:r>
            <a:r>
              <a:rPr lang="en-US" sz="1400" dirty="0"/>
              <a:t> National Laboratories of INFN. The workshop also included the participation of new industrial entities with a potential interest in accelerator technologies:</a:t>
            </a:r>
          </a:p>
          <a:p>
            <a:pPr marL="914400" lvl="2" indent="0">
              <a:buNone/>
            </a:pPr>
            <a:r>
              <a:rPr lang="en-US" sz="1100" dirty="0"/>
              <a:t>‣</a:t>
            </a:r>
            <a:r>
              <a:rPr lang="en-US" sz="1100" b="1" dirty="0"/>
              <a:t>DB Science </a:t>
            </a:r>
            <a:r>
              <a:rPr lang="en-US" sz="1100" dirty="0"/>
              <a:t>(Power Supplies): Presented their ac</a:t>
            </a:r>
            <a:r>
              <a:rPr lang="en-US" sz="1100" dirty="0">
                <a:solidFill>
                  <a:srgbClr val="002060"/>
                </a:solidFill>
              </a:rPr>
              <a:t>celerator-relat</a:t>
            </a:r>
            <a:r>
              <a:rPr lang="en-US" sz="1100" dirty="0"/>
              <a:t>ed applications, emphasizing energy-saving aspects through the use of </a:t>
            </a:r>
            <a:r>
              <a:rPr lang="en-US" sz="1100" dirty="0" err="1"/>
              <a:t>GaN</a:t>
            </a:r>
            <a:r>
              <a:rPr lang="en-US" sz="1100" dirty="0"/>
              <a:t> for high-efficiency power transistors and integrated circuit chips.</a:t>
            </a:r>
          </a:p>
          <a:p>
            <a:pPr marL="914400" lvl="2" indent="0">
              <a:buNone/>
            </a:pPr>
            <a:r>
              <a:rPr lang="en-US" sz="1100" dirty="0"/>
              <a:t>‣</a:t>
            </a:r>
            <a:r>
              <a:rPr lang="en-US" sz="1100" b="1" dirty="0" err="1"/>
              <a:t>Novatec</a:t>
            </a:r>
            <a:r>
              <a:rPr lang="en-US" sz="1100" dirty="0"/>
              <a:t> (Surface Treatments): A global leader in surface treatments, they introduced their company and customized products. From an </a:t>
            </a:r>
            <a:r>
              <a:rPr lang="en-US" sz="1100" dirty="0" err="1"/>
              <a:t>iSAS</a:t>
            </a:r>
            <a:r>
              <a:rPr lang="en-US" sz="1100" dirty="0"/>
              <a:t> perspective, effective surface preparation is crucial (e.g., reducing coating failures), which in turn lowers energy consumption. They also possess an in-house R&amp;D team capable of developing customized surface treatment plants.</a:t>
            </a:r>
          </a:p>
          <a:p>
            <a:pPr marL="914400" lvl="2" indent="0">
              <a:buNone/>
            </a:pPr>
            <a:r>
              <a:rPr lang="en-US" sz="1100" dirty="0"/>
              <a:t>‣</a:t>
            </a:r>
            <a:r>
              <a:rPr lang="en-US" sz="1100" b="1" dirty="0" err="1"/>
              <a:t>Saes</a:t>
            </a:r>
            <a:r>
              <a:rPr lang="en-US" sz="1100" b="1" dirty="0"/>
              <a:t> Getters </a:t>
            </a:r>
            <a:r>
              <a:rPr lang="en-US" sz="1100" dirty="0"/>
              <a:t>(Vacuum Technology &amp; Thin Film Coating): A global leader in vacuum technology and thin film coating, this company can facilitate the industrialization of Nb3Sn coating on copper cavities.</a:t>
            </a:r>
          </a:p>
          <a:p>
            <a:pPr marL="914400" lvl="2" indent="0">
              <a:buNone/>
            </a:pPr>
            <a:r>
              <a:rPr lang="en-US" sz="1100" dirty="0"/>
              <a:t>‣</a:t>
            </a:r>
            <a:r>
              <a:rPr lang="en-US" sz="1100" b="1" dirty="0" err="1"/>
              <a:t>Eurolls</a:t>
            </a:r>
            <a:r>
              <a:rPr lang="en-US" sz="1100" dirty="0"/>
              <a:t> (Laser Cladding): Presented laser cladding as a new technique suitable for the production of complex shape sputtering targets, such as cylindrical Nb3Sn targets. This technology could also be applied to forming copper cavities, potentially reducing energy consumption in substrate production.</a:t>
            </a:r>
          </a:p>
          <a:p>
            <a:pPr marL="914400" lvl="2" indent="0">
              <a:buNone/>
            </a:pPr>
            <a:r>
              <a:rPr lang="en-US" sz="1100" dirty="0"/>
              <a:t>‣</a:t>
            </a:r>
            <a:r>
              <a:rPr lang="en-US" sz="1100" b="1" dirty="0"/>
              <a:t>Meltio</a:t>
            </a:r>
            <a:r>
              <a:rPr lang="en-US" sz="1100" dirty="0"/>
              <a:t> (Wire 3D Printing): Introduced wire 3D printing as a novel technique applicable to complex shape structures like copper cavities. Combining this technology with CNC machining could significantly reduce the power consumption required for cavity production.</a:t>
            </a:r>
          </a:p>
          <a:p>
            <a:pPr marL="457200" lvl="1" indent="0">
              <a:buNone/>
            </a:pPr>
            <a:endParaRPr lang="en-GB" dirty="0"/>
          </a:p>
        </p:txBody>
      </p:sp>
      <p:pic>
        <p:nvPicPr>
          <p:cNvPr id="2" name="Immagine 1">
            <a:extLst>
              <a:ext uri="{FF2B5EF4-FFF2-40B4-BE49-F238E27FC236}">
                <a16:creationId xmlns:a16="http://schemas.microsoft.com/office/drawing/2014/main" id="{5B5B46C3-7360-6E52-4730-D7FD95843EAA}"/>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4BC2C10-D795-833B-DE71-E270F0B85C8A}"/>
              </a:ext>
            </a:extLst>
          </p:cNvPr>
          <p:cNvSpPr>
            <a:spLocks noGrp="1"/>
          </p:cNvSpPr>
          <p:nvPr>
            <p:ph type="sldNum" sz="quarter" idx="12"/>
          </p:nvPr>
        </p:nvSpPr>
        <p:spPr/>
        <p:txBody>
          <a:bodyPr/>
          <a:lstStyle/>
          <a:p>
            <a:fld id="{4068FCCF-9A80-B240-8D85-84F960565AFA}" type="slidenum">
              <a:rPr lang="en-BE" smtClean="0"/>
              <a:t>10</a:t>
            </a:fld>
            <a:endParaRPr lang="en-BE"/>
          </a:p>
        </p:txBody>
      </p:sp>
      <p:sp>
        <p:nvSpPr>
          <p:cNvPr id="7" name="Segnaposto piè di pagina 6">
            <a:extLst>
              <a:ext uri="{FF2B5EF4-FFF2-40B4-BE49-F238E27FC236}">
                <a16:creationId xmlns:a16="http://schemas.microsoft.com/office/drawing/2014/main" id="{F5579118-1137-C8BC-EF9A-882C2E038799}"/>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902D1556-69FD-E801-EE43-3E13F49FEEAF}"/>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4" name="Immagine 3">
            <a:extLst>
              <a:ext uri="{FF2B5EF4-FFF2-40B4-BE49-F238E27FC236}">
                <a16:creationId xmlns:a16="http://schemas.microsoft.com/office/drawing/2014/main" id="{3E337C53-F1BF-3EDE-E48D-34FD1D29AF33}"/>
              </a:ext>
            </a:extLst>
          </p:cNvPr>
          <p:cNvPicPr>
            <a:picLocks noChangeAspect="1"/>
          </p:cNvPicPr>
          <p:nvPr/>
        </p:nvPicPr>
        <p:blipFill>
          <a:blip r:embed="rId5"/>
          <a:srcRect b="45295"/>
          <a:stretch>
            <a:fillRect/>
          </a:stretch>
        </p:blipFill>
        <p:spPr>
          <a:xfrm>
            <a:off x="3636674" y="4009768"/>
            <a:ext cx="4265860" cy="2306619"/>
          </a:xfrm>
          <a:prstGeom prst="rect">
            <a:avLst/>
          </a:prstGeom>
        </p:spPr>
      </p:pic>
      <p:pic>
        <p:nvPicPr>
          <p:cNvPr id="13" name="Elemento grafico 12" descr="Freccia: rotazione a destra con riempimento a tinta unita">
            <a:extLst>
              <a:ext uri="{FF2B5EF4-FFF2-40B4-BE49-F238E27FC236}">
                <a16:creationId xmlns:a16="http://schemas.microsoft.com/office/drawing/2014/main" id="{B9C50B74-93BD-D046-D7EF-BA2B584AE9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8600" y="2482345"/>
            <a:ext cx="1769741" cy="1769741"/>
          </a:xfrm>
          <a:prstGeom prst="rect">
            <a:avLst/>
          </a:prstGeom>
        </p:spPr>
      </p:pic>
    </p:spTree>
    <p:extLst>
      <p:ext uri="{BB962C8B-B14F-4D97-AF65-F5344CB8AC3E}">
        <p14:creationId xmlns:p14="http://schemas.microsoft.com/office/powerpoint/2010/main" val="24160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EC77-C6FF-A178-66E2-72B5FD16E65C}"/>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BBBF6B81-F41C-32A7-4742-2BBF2BF27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76F82F6-A46D-B239-F650-5DF5B2D3A8F1}"/>
              </a:ext>
            </a:extLst>
          </p:cNvPr>
          <p:cNvSpPr>
            <a:spLocks noGrp="1"/>
          </p:cNvSpPr>
          <p:nvPr>
            <p:ph idx="1"/>
          </p:nvPr>
        </p:nvSpPr>
        <p:spPr>
          <a:xfrm>
            <a:off x="838199" y="1825625"/>
            <a:ext cx="9862227" cy="4351338"/>
          </a:xfrm>
        </p:spPr>
        <p:txBody>
          <a:bodyPr/>
          <a:lstStyle/>
          <a:p>
            <a:pPr marL="0" indent="0">
              <a:buNone/>
            </a:pPr>
            <a:r>
              <a:rPr lang="en-US" sz="2000" b="1" dirty="0">
                <a:solidFill>
                  <a:srgbClr val="002060"/>
                </a:solidFill>
              </a:rPr>
              <a:t>Industrial Review Plan:</a:t>
            </a:r>
          </a:p>
          <a:p>
            <a:pPr marL="457200" lvl="1" indent="0">
              <a:buNone/>
            </a:pPr>
            <a:r>
              <a:rPr lang="en-US" sz="1600" dirty="0"/>
              <a:t>The WP7 has identified the Industry Board (IB), composed by WP leaders and representatives of associate companies, during a dedicated meeting (https://indico.ijclab.in2p3.fr/event/11280/). The aim of the IB is to involve at the early stage the industrial partners in the research activity developed within each ISAS WPs. To achieve this goal, an </a:t>
            </a:r>
            <a:r>
              <a:rPr lang="en-US" sz="1800" b="1" dirty="0"/>
              <a:t>industrial review panel</a:t>
            </a:r>
            <a:r>
              <a:rPr lang="en-US" sz="1600" dirty="0"/>
              <a:t> focused on specific WPs (from 1 to 5) has been identified as reported in the following list during a dedicated IB meeting (https://indico.ijclab.in2p3.fr/event/12022/):</a:t>
            </a:r>
            <a:endParaRPr lang="en-US" sz="2800" dirty="0"/>
          </a:p>
          <a:p>
            <a:pPr marL="0" indent="0">
              <a:buNone/>
            </a:pPr>
            <a:endParaRPr lang="en-GB" dirty="0"/>
          </a:p>
        </p:txBody>
      </p:sp>
      <p:pic>
        <p:nvPicPr>
          <p:cNvPr id="2" name="Immagine 1">
            <a:extLst>
              <a:ext uri="{FF2B5EF4-FFF2-40B4-BE49-F238E27FC236}">
                <a16:creationId xmlns:a16="http://schemas.microsoft.com/office/drawing/2014/main" id="{CF847C79-E985-3CDC-A36C-E65A4FE7CC7F}"/>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A31C999A-29F5-2258-1666-D96139905B28}"/>
              </a:ext>
            </a:extLst>
          </p:cNvPr>
          <p:cNvSpPr>
            <a:spLocks noGrp="1"/>
          </p:cNvSpPr>
          <p:nvPr>
            <p:ph type="sldNum" sz="quarter" idx="12"/>
          </p:nvPr>
        </p:nvSpPr>
        <p:spPr/>
        <p:txBody>
          <a:bodyPr/>
          <a:lstStyle/>
          <a:p>
            <a:fld id="{4068FCCF-9A80-B240-8D85-84F960565AFA}" type="slidenum">
              <a:rPr lang="en-BE" smtClean="0"/>
              <a:t>11</a:t>
            </a:fld>
            <a:endParaRPr lang="en-BE"/>
          </a:p>
        </p:txBody>
      </p:sp>
      <p:sp>
        <p:nvSpPr>
          <p:cNvPr id="7" name="Segnaposto piè di pagina 6">
            <a:extLst>
              <a:ext uri="{FF2B5EF4-FFF2-40B4-BE49-F238E27FC236}">
                <a16:creationId xmlns:a16="http://schemas.microsoft.com/office/drawing/2014/main" id="{5519BF10-B7AD-E889-4341-5CF9F920DAA0}"/>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6D9BA513-81CB-EA9E-C860-BA19C43F40B6}"/>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sp>
        <p:nvSpPr>
          <p:cNvPr id="9" name="TextBox 4">
            <a:extLst>
              <a:ext uri="{FF2B5EF4-FFF2-40B4-BE49-F238E27FC236}">
                <a16:creationId xmlns:a16="http://schemas.microsoft.com/office/drawing/2014/main" id="{06244102-1857-0403-A279-1804227ACDAE}"/>
              </a:ext>
            </a:extLst>
          </p:cNvPr>
          <p:cNvSpPr txBox="1"/>
          <p:nvPr/>
        </p:nvSpPr>
        <p:spPr>
          <a:xfrm>
            <a:off x="838199" y="4230359"/>
            <a:ext cx="10109700" cy="5047536"/>
          </a:xfrm>
          <a:prstGeom prst="rect">
            <a:avLst/>
          </a:prstGeom>
          <a:noFill/>
        </p:spPr>
        <p:txBody>
          <a:bodyPr wrap="square" numCol="1" rtlCol="0">
            <a:spAutoFit/>
          </a:bodyPr>
          <a:lstStyle/>
          <a:p>
            <a:pPr marL="285750" indent="-285750" algn="just">
              <a:buFont typeface="Montserrat" panose="00000500000000000000" pitchFamily="2" charset="0"/>
              <a:buChar char="▶"/>
            </a:pPr>
            <a:r>
              <a:rPr lang="it-IT" sz="2000" dirty="0">
                <a:latin typeface="Helvetica" panose="020B0604020202020204" pitchFamily="34" charset="0"/>
                <a:cs typeface="Helvetica" panose="020B0604020202020204" pitchFamily="34" charset="0"/>
              </a:rPr>
              <a:t>15</a:t>
            </a:r>
            <a:r>
              <a:rPr lang="it-IT" sz="1400" dirty="0">
                <a:latin typeface="Helvetica" panose="020B0604020202020204" pitchFamily="34" charset="0"/>
                <a:cs typeface="Helvetica" panose="020B0604020202020204" pitchFamily="34" charset="0"/>
              </a:rPr>
              <a:t>Th</a:t>
            </a:r>
            <a:r>
              <a:rPr lang="it-IT" sz="2000" dirty="0">
                <a:latin typeface="Helvetica" panose="020B0604020202020204" pitchFamily="34" charset="0"/>
                <a:cs typeface="Helvetica" panose="020B0604020202020204" pitchFamily="34" charset="0"/>
              </a:rPr>
              <a:t> </a:t>
            </a:r>
            <a:r>
              <a:rPr lang="it-IT" sz="2000" dirty="0" err="1">
                <a:latin typeface="Helvetica" panose="020B0604020202020204" pitchFamily="34" charset="0"/>
                <a:cs typeface="Helvetica" panose="020B0604020202020204" pitchFamily="34" charset="0"/>
              </a:rPr>
              <a:t>July</a:t>
            </a:r>
            <a:r>
              <a:rPr lang="it-IT" sz="2000" dirty="0">
                <a:latin typeface="Helvetica" panose="020B0604020202020204" pitchFamily="34" charset="0"/>
                <a:cs typeface="Helvetica" panose="020B0604020202020204" pitchFamily="34" charset="0"/>
              </a:rPr>
              <a:t> 2025 industrial review panel </a:t>
            </a:r>
            <a:r>
              <a:rPr lang="it-IT" sz="2000" dirty="0" err="1">
                <a:latin typeface="Helvetica" panose="020B0604020202020204" pitchFamily="34" charset="0"/>
                <a:cs typeface="Helvetica" panose="020B0604020202020204" pitchFamily="34" charset="0"/>
              </a:rPr>
              <a:t>composition</a:t>
            </a:r>
            <a:endParaRPr lang="it-IT" sz="2000" dirty="0">
              <a:latin typeface="Helvetica" panose="020B0604020202020204" pitchFamily="34" charset="0"/>
              <a:cs typeface="Helvetica" panose="020B0604020202020204" pitchFamily="34" charset="0"/>
            </a:endParaRPr>
          </a:p>
          <a:p>
            <a:pPr marL="357188" lvl="1" indent="100013" algn="just"/>
            <a:endParaRPr lang="it-IT" sz="2000" dirty="0">
              <a:latin typeface="Helvetica" panose="020B0604020202020204" pitchFamily="34" charset="0"/>
              <a:cs typeface="Helvetica" panose="020B0604020202020204" pitchFamily="34" charset="0"/>
            </a:endParaRPr>
          </a:p>
          <a:p>
            <a:pPr lvl="1" algn="just"/>
            <a:r>
              <a:rPr lang="en-US" sz="1600" i="1" dirty="0">
                <a:effectLst/>
                <a:latin typeface="Helvetica" pitchFamily="2" charset="0"/>
              </a:rPr>
              <a:t>WP1 </a:t>
            </a:r>
            <a:r>
              <a:rPr lang="en-US" sz="1600" i="1" dirty="0">
                <a:effectLst/>
                <a:latin typeface="Montserrat" panose="00000500000000000000" pitchFamily="2" charset="0"/>
              </a:rPr>
              <a:t>▶ </a:t>
            </a:r>
            <a:r>
              <a:rPr lang="en-US" sz="1600" i="1" dirty="0">
                <a:latin typeface="Helvetica" pitchFamily="2" charset="0"/>
              </a:rPr>
              <a:t>Euclid </a:t>
            </a:r>
            <a:r>
              <a:rPr lang="en-US" sz="1600" i="1" dirty="0" err="1">
                <a:latin typeface="Helvetica" pitchFamily="2" charset="0"/>
              </a:rPr>
              <a:t>Techlabs</a:t>
            </a:r>
            <a:endParaRPr lang="en-US" sz="1600" i="1" dirty="0">
              <a:effectLst/>
              <a:latin typeface="Helvetica" pitchFamily="2" charset="0"/>
            </a:endParaRPr>
          </a:p>
          <a:p>
            <a:pPr lvl="1" algn="just"/>
            <a:r>
              <a:rPr lang="en-US" sz="1600" i="1" dirty="0">
                <a:latin typeface="Helvetica" pitchFamily="2" charset="0"/>
              </a:rPr>
              <a:t>WP2 </a:t>
            </a:r>
            <a:r>
              <a:rPr lang="en-US" sz="1600" i="1" dirty="0">
                <a:latin typeface="Montserrat" panose="00000500000000000000" pitchFamily="2" charset="0"/>
              </a:rPr>
              <a:t>▶ </a:t>
            </a:r>
            <a:r>
              <a:rPr lang="en-US" sz="1600" i="1" dirty="0">
                <a:latin typeface="Helvetica" pitchFamily="2" charset="0"/>
              </a:rPr>
              <a:t>Euclid </a:t>
            </a:r>
            <a:r>
              <a:rPr lang="en-US" sz="1600" i="1" dirty="0" err="1">
                <a:latin typeface="Helvetica" pitchFamily="2" charset="0"/>
              </a:rPr>
              <a:t>Techlabs</a:t>
            </a:r>
            <a:r>
              <a:rPr lang="en-US" sz="1600" i="1" dirty="0">
                <a:latin typeface="Helvetica" pitchFamily="2" charset="0"/>
              </a:rPr>
              <a:t> </a:t>
            </a:r>
          </a:p>
          <a:p>
            <a:pPr lvl="1" algn="just"/>
            <a:r>
              <a:rPr lang="en-US" sz="1600" i="1" dirty="0">
                <a:latin typeface="Helvetica" pitchFamily="2" charset="0"/>
              </a:rPr>
              <a:t>WP3 </a:t>
            </a:r>
            <a:r>
              <a:rPr lang="en-US" sz="1600" i="1" dirty="0">
                <a:latin typeface="Montserrat" panose="00000500000000000000" pitchFamily="2" charset="0"/>
              </a:rPr>
              <a:t>▶ </a:t>
            </a:r>
            <a:r>
              <a:rPr lang="en-US" sz="1600" i="1" dirty="0">
                <a:latin typeface="Helvetica" pitchFamily="2" charset="0"/>
              </a:rPr>
              <a:t>Zanon</a:t>
            </a:r>
            <a:endParaRPr lang="en-US" sz="1600" i="1" dirty="0">
              <a:latin typeface="Montserrat" panose="00000500000000000000" pitchFamily="2" charset="0"/>
            </a:endParaRPr>
          </a:p>
          <a:p>
            <a:pPr lvl="1" algn="just"/>
            <a:r>
              <a:rPr lang="en-US" sz="1600" i="1" dirty="0">
                <a:effectLst/>
                <a:latin typeface="Helvetica" pitchFamily="2" charset="0"/>
              </a:rPr>
              <a:t>WP4 </a:t>
            </a:r>
            <a:r>
              <a:rPr lang="en-US" sz="1600" i="1" dirty="0">
                <a:latin typeface="Montserrat" panose="00000500000000000000" pitchFamily="2" charset="0"/>
              </a:rPr>
              <a:t>▶ </a:t>
            </a:r>
            <a:r>
              <a:rPr lang="en-US" sz="1600" i="1" dirty="0">
                <a:latin typeface="Helvetica" pitchFamily="2" charset="0"/>
              </a:rPr>
              <a:t>RI</a:t>
            </a:r>
            <a:endParaRPr lang="en-US" sz="1600" i="1" dirty="0">
              <a:effectLst/>
              <a:latin typeface="Helvetica" pitchFamily="2" charset="0"/>
            </a:endParaRPr>
          </a:p>
          <a:p>
            <a:pPr lvl="1" algn="just"/>
            <a:r>
              <a:rPr lang="en-US" sz="1600" i="1" dirty="0">
                <a:latin typeface="Helvetica" pitchFamily="2" charset="0"/>
              </a:rPr>
              <a:t>WP5 </a:t>
            </a:r>
            <a:r>
              <a:rPr lang="en-US" sz="1600" i="1" dirty="0">
                <a:latin typeface="Montserrat" panose="00000500000000000000" pitchFamily="2" charset="0"/>
              </a:rPr>
              <a:t>▶ </a:t>
            </a:r>
            <a:r>
              <a:rPr lang="en-US" sz="1600" i="1" dirty="0">
                <a:latin typeface="Helvetica" pitchFamily="2" charset="0"/>
              </a:rPr>
              <a:t>ACS</a:t>
            </a:r>
            <a:endParaRPr lang="en-US" sz="2000" i="1" dirty="0">
              <a:effectLst/>
              <a:latin typeface="Helvetica" pitchFamily="2" charset="0"/>
            </a:endParaRPr>
          </a:p>
          <a:p>
            <a:pPr marL="285750" indent="-285750" algn="just">
              <a:buFont typeface="Montserrat" panose="00000500000000000000" pitchFamily="2" charset="0"/>
              <a:buChar char="▶"/>
            </a:pPr>
            <a:endParaRPr lang="en-US" i="1" dirty="0">
              <a:effectLst/>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lvl="1" algn="just"/>
            <a:endParaRPr lang="en-US" i="1" dirty="0">
              <a:effectLst/>
              <a:latin typeface="Helvetica" pitchFamily="2" charset="0"/>
            </a:endParaRPr>
          </a:p>
          <a:p>
            <a:pPr lvl="1" algn="just"/>
            <a:endParaRPr lang="en-US" i="1" dirty="0">
              <a:latin typeface="Helvetica" pitchFamily="2" charset="0"/>
            </a:endParaRPr>
          </a:p>
          <a:p>
            <a:pPr lvl="1" algn="just"/>
            <a:endParaRPr lang="en-US" i="1" dirty="0">
              <a:effectLst/>
              <a:latin typeface="Helvetica" pitchFamily="2" charset="0"/>
            </a:endParaRPr>
          </a:p>
          <a:p>
            <a:pPr lvl="1" algn="just"/>
            <a:endParaRPr lang="en-US" i="1" dirty="0">
              <a:latin typeface="Helvetica" pitchFamily="2" charset="0"/>
            </a:endParaRPr>
          </a:p>
          <a:p>
            <a:pPr lvl="1" algn="just"/>
            <a:r>
              <a:rPr lang="en-US" i="1" dirty="0">
                <a:effectLst/>
                <a:latin typeface="Helvetica" pitchFamily="2" charset="0"/>
              </a:rPr>
              <a:t>	</a:t>
            </a:r>
          </a:p>
          <a:p>
            <a:pPr algn="just"/>
            <a:endParaRPr lang="en-US" i="1" dirty="0">
              <a:effectLst/>
              <a:latin typeface="Helvetica" pitchFamily="2" charset="0"/>
            </a:endParaRPr>
          </a:p>
        </p:txBody>
      </p:sp>
    </p:spTree>
    <p:extLst>
      <p:ext uri="{BB962C8B-B14F-4D97-AF65-F5344CB8AC3E}">
        <p14:creationId xmlns:p14="http://schemas.microsoft.com/office/powerpoint/2010/main" val="394970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8119-D67C-CA94-CF55-1D270B830D46}"/>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6152AA6B-2509-5AA5-1033-F2DFA28FA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3218902F-09F7-9216-9D23-07DE36A8712A}"/>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C778A28B-4F0D-3648-5106-0B0EB76B37E6}"/>
              </a:ext>
            </a:extLst>
          </p:cNvPr>
          <p:cNvSpPr>
            <a:spLocks noGrp="1"/>
          </p:cNvSpPr>
          <p:nvPr>
            <p:ph type="sldNum" sz="quarter" idx="12"/>
          </p:nvPr>
        </p:nvSpPr>
        <p:spPr/>
        <p:txBody>
          <a:bodyPr/>
          <a:lstStyle/>
          <a:p>
            <a:fld id="{4068FCCF-9A80-B240-8D85-84F960565AFA}" type="slidenum">
              <a:rPr lang="en-BE" smtClean="0"/>
              <a:t>12</a:t>
            </a:fld>
            <a:endParaRPr lang="en-BE"/>
          </a:p>
        </p:txBody>
      </p:sp>
      <p:sp>
        <p:nvSpPr>
          <p:cNvPr id="7" name="Segnaposto piè di pagina 6">
            <a:extLst>
              <a:ext uri="{FF2B5EF4-FFF2-40B4-BE49-F238E27FC236}">
                <a16:creationId xmlns:a16="http://schemas.microsoft.com/office/drawing/2014/main" id="{B9EDA287-766A-AA61-3DBE-26D28BB7444C}"/>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BFAC4EE5-95F3-A733-FB45-6FEC3E839886}"/>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pic>
        <p:nvPicPr>
          <p:cNvPr id="11" name="Immagine 10">
            <a:extLst>
              <a:ext uri="{FF2B5EF4-FFF2-40B4-BE49-F238E27FC236}">
                <a16:creationId xmlns:a16="http://schemas.microsoft.com/office/drawing/2014/main" id="{E3F8BB4E-401D-1F80-0EA0-12C4956838C7}"/>
              </a:ext>
            </a:extLst>
          </p:cNvPr>
          <p:cNvPicPr>
            <a:picLocks noChangeAspect="1"/>
          </p:cNvPicPr>
          <p:nvPr/>
        </p:nvPicPr>
        <p:blipFill>
          <a:blip r:embed="rId5"/>
          <a:stretch>
            <a:fillRect/>
          </a:stretch>
        </p:blipFill>
        <p:spPr>
          <a:xfrm>
            <a:off x="82706" y="1772295"/>
            <a:ext cx="12026587" cy="5167935"/>
          </a:xfrm>
          <a:prstGeom prst="rect">
            <a:avLst/>
          </a:prstGeom>
        </p:spPr>
      </p:pic>
    </p:spTree>
    <p:extLst>
      <p:ext uri="{BB962C8B-B14F-4D97-AF65-F5344CB8AC3E}">
        <p14:creationId xmlns:p14="http://schemas.microsoft.com/office/powerpoint/2010/main" val="156121090"/>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C83C7-BD6D-E89D-22A9-9298A2D7DA15}"/>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488A1E6B-B0F9-173B-65B5-6DAF750F4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A2D2443E-E316-4C94-F7BF-5B6E5426A9DA}"/>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B982573B-3B77-0EB9-DEA4-61527D0036E3}"/>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7" name="Segnaposto piè di pagina 6">
            <a:extLst>
              <a:ext uri="{FF2B5EF4-FFF2-40B4-BE49-F238E27FC236}">
                <a16:creationId xmlns:a16="http://schemas.microsoft.com/office/drawing/2014/main" id="{DE0CE512-5C65-28A1-68DE-5D2D7F2CE2A8}"/>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511BF5E4-AE17-77D4-C6C0-953BAF4DE502}"/>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sp>
        <p:nvSpPr>
          <p:cNvPr id="11" name="TextBox 4">
            <a:extLst>
              <a:ext uri="{FF2B5EF4-FFF2-40B4-BE49-F238E27FC236}">
                <a16:creationId xmlns:a16="http://schemas.microsoft.com/office/drawing/2014/main" id="{4AA48483-0FAA-6480-E194-442914B84D79}"/>
              </a:ext>
            </a:extLst>
          </p:cNvPr>
          <p:cNvSpPr txBox="1"/>
          <p:nvPr/>
        </p:nvSpPr>
        <p:spPr>
          <a:xfrm>
            <a:off x="324253" y="1379374"/>
            <a:ext cx="8606777" cy="5324535"/>
          </a:xfrm>
          <a:prstGeom prst="rect">
            <a:avLst/>
          </a:prstGeom>
          <a:noFill/>
        </p:spPr>
        <p:txBody>
          <a:bodyPr wrap="square" numCol="1" rtlCol="0">
            <a:spAutoFit/>
          </a:bodyPr>
          <a:lstStyle/>
          <a:p>
            <a:pPr lvl="1" algn="just"/>
            <a:endParaRPr lang="en-US" sz="1200" i="1" dirty="0">
              <a:effectLst/>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30 Oct 2025 Kickoff industrial review meeting:</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latin typeface="Helvetica" pitchFamily="2" charset="0"/>
              </a:rPr>
              <a:t>Which companies are you collaborating with outside </a:t>
            </a:r>
            <a:r>
              <a:rPr lang="en-US" sz="1200" i="1" dirty="0" err="1">
                <a:latin typeface="Helvetica" pitchFamily="2" charset="0"/>
              </a:rPr>
              <a:t>iSAS</a:t>
            </a:r>
            <a:r>
              <a:rPr lang="en-US" sz="1200" i="1" dirty="0">
                <a:latin typeface="Helvetica" pitchFamily="2" charset="0"/>
              </a:rPr>
              <a:t>?</a:t>
            </a:r>
          </a:p>
          <a:p>
            <a:pPr marL="742950" lvl="1" indent="-285750" algn="just">
              <a:buFont typeface="Helvetica" panose="020B0604020202020204" pitchFamily="34" charset="0"/>
              <a:buChar char="‒"/>
            </a:pPr>
            <a:r>
              <a:rPr lang="en-US" sz="1200" i="1" dirty="0">
                <a:latin typeface="Helvetica" pitchFamily="2" charset="0"/>
              </a:rPr>
              <a:t>Some of these companies might have an interest in </a:t>
            </a:r>
            <a:r>
              <a:rPr lang="en-US" sz="1200" i="1" dirty="0" err="1">
                <a:latin typeface="Helvetica" pitchFamily="2" charset="0"/>
              </a:rPr>
              <a:t>iSAS</a:t>
            </a:r>
            <a:r>
              <a:rPr lang="en-US" sz="1200" i="1" dirty="0">
                <a:latin typeface="Helvetica" pitchFamily="2" charset="0"/>
              </a:rPr>
              <a:t> and which ones?</a:t>
            </a:r>
          </a:p>
          <a:p>
            <a:pPr marL="742950" lvl="1" indent="-285750" algn="just">
              <a:buFont typeface="Helvetica" panose="020B0604020202020204" pitchFamily="34" charset="0"/>
              <a:buChar char="‒"/>
            </a:pPr>
            <a:r>
              <a:rPr lang="en-US" sz="1200" i="1" dirty="0">
                <a:latin typeface="Helvetica" pitchFamily="2" charset="0"/>
              </a:rPr>
              <a:t>Please identify at least 3 points in the development you are facing where you think you need support from industry.</a:t>
            </a:r>
          </a:p>
          <a:p>
            <a:pPr marL="742950" lvl="1" indent="-285750" algn="just">
              <a:buFont typeface="Helvetica" panose="020B0604020202020204" pitchFamily="34" charset="0"/>
              <a:buChar char="‒"/>
            </a:pPr>
            <a:r>
              <a:rPr lang="en-US" sz="1200" i="1" dirty="0">
                <a:latin typeface="Helvetica" pitchFamily="2" charset="0"/>
              </a:rPr>
              <a:t>How do you estimate your current TRL and do you foresee a reduction from your planned TRL?</a:t>
            </a:r>
          </a:p>
          <a:p>
            <a:pPr marL="742950" lvl="1" indent="-285750" algn="just">
              <a:buFont typeface="Helvetica" panose="020B0604020202020204" pitchFamily="34" charset="0"/>
              <a:buChar char="‒"/>
            </a:pPr>
            <a:endParaRPr lang="en-US" sz="1200" i="1" dirty="0">
              <a:effectLst/>
              <a:latin typeface="Helvetica" pitchFamily="2" charset="0"/>
            </a:endParaRPr>
          </a:p>
          <a:p>
            <a:pPr marL="285750" indent="-285750" algn="just">
              <a:buFont typeface="Montserrat" panose="00000500000000000000" pitchFamily="2" charset="0"/>
              <a:buChar char="▶"/>
            </a:pPr>
            <a:r>
              <a:rPr lang="en-US" sz="1600" b="1" i="1" dirty="0">
                <a:solidFill>
                  <a:srgbClr val="002060"/>
                </a:solidFill>
                <a:effectLst/>
                <a:latin typeface="Helvetica" pitchFamily="2" charset="0"/>
              </a:rPr>
              <a:t>Apr 2026 1° IB review (Berlin meeting):</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effectLst/>
                <a:latin typeface="Helvetica" pitchFamily="2" charset="0"/>
              </a:rPr>
              <a:t>What are the </a:t>
            </a:r>
            <a:r>
              <a:rPr lang="en-US" sz="1200" b="1" i="1" dirty="0">
                <a:effectLst/>
                <a:latin typeface="Helvetica" pitchFamily="2" charset="0"/>
              </a:rPr>
              <a:t>Industrial sectors</a:t>
            </a:r>
            <a:r>
              <a:rPr lang="en-US" sz="1200" i="1" dirty="0">
                <a:effectLst/>
                <a:latin typeface="Helvetica" pitchFamily="2" charset="0"/>
              </a:rPr>
              <a:t> that will have benefit from this typologies of projects?</a:t>
            </a:r>
          </a:p>
          <a:p>
            <a:pPr marL="742950" lvl="1" indent="-285750" algn="just">
              <a:buFont typeface="Helvetica" panose="020B0604020202020204" pitchFamily="34" charset="0"/>
              <a:buChar char="‒"/>
            </a:pPr>
            <a:r>
              <a:rPr lang="en-US" sz="1200" i="1" dirty="0">
                <a:effectLst/>
                <a:latin typeface="Helvetica" pitchFamily="2" charset="0"/>
              </a:rPr>
              <a:t>What are </a:t>
            </a:r>
            <a:r>
              <a:rPr lang="en-US" sz="1200" b="1" i="1" dirty="0">
                <a:latin typeface="Helvetica" pitchFamily="2" charset="0"/>
              </a:rPr>
              <a:t>your </a:t>
            </a:r>
            <a:r>
              <a:rPr lang="en-US" sz="1200" b="1" i="1" dirty="0">
                <a:effectLst/>
                <a:latin typeface="Helvetica" pitchFamily="2" charset="0"/>
              </a:rPr>
              <a:t>Industrial partners </a:t>
            </a:r>
            <a:r>
              <a:rPr lang="en-US" sz="1200" i="1" dirty="0">
                <a:effectLst/>
                <a:latin typeface="Helvetica" pitchFamily="2" charset="0"/>
              </a:rPr>
              <a:t>not involved in </a:t>
            </a:r>
            <a:r>
              <a:rPr lang="en-US" sz="1200" i="1" dirty="0" err="1">
                <a:effectLst/>
                <a:latin typeface="Helvetica" pitchFamily="2" charset="0"/>
              </a:rPr>
              <a:t>iSAS</a:t>
            </a:r>
            <a:r>
              <a:rPr lang="en-US" sz="1200" i="1" dirty="0">
                <a:latin typeface="Helvetica" pitchFamily="2" charset="0"/>
              </a:rPr>
              <a:t> </a:t>
            </a:r>
            <a:r>
              <a:rPr lang="en-US" sz="1200" i="1" dirty="0">
                <a:effectLst/>
                <a:latin typeface="Helvetica" pitchFamily="2" charset="0"/>
              </a:rPr>
              <a:t>which can work in these areas?</a:t>
            </a:r>
          </a:p>
          <a:p>
            <a:pPr lvl="1" algn="just"/>
            <a:endParaRPr lang="en-US" sz="1200" i="1" dirty="0">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Oct 2026 2° IB review :</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latin typeface="Helvetica" pitchFamily="2" charset="0"/>
              </a:rPr>
              <a:t>What are the </a:t>
            </a:r>
            <a:r>
              <a:rPr lang="en-US" sz="1200" b="1" i="1" dirty="0">
                <a:latin typeface="Helvetica" pitchFamily="2" charset="0"/>
              </a:rPr>
              <a:t>market trends </a:t>
            </a:r>
            <a:r>
              <a:rPr lang="en-US" sz="1200" i="1" dirty="0">
                <a:latin typeface="Helvetica" pitchFamily="2" charset="0"/>
              </a:rPr>
              <a:t>over the years?</a:t>
            </a:r>
          </a:p>
          <a:p>
            <a:pPr marL="742950" lvl="1" indent="-285750" algn="just">
              <a:buFont typeface="Helvetica" panose="020B0604020202020204" pitchFamily="34" charset="0"/>
              <a:buChar char="‒"/>
            </a:pPr>
            <a:r>
              <a:rPr lang="en-US" sz="1200" i="1" dirty="0">
                <a:latin typeface="Helvetica" pitchFamily="2" charset="0"/>
              </a:rPr>
              <a:t>What is the potential application in </a:t>
            </a:r>
            <a:r>
              <a:rPr lang="en-US" sz="1200" b="1" i="1" dirty="0">
                <a:latin typeface="Helvetica" pitchFamily="2" charset="0"/>
              </a:rPr>
              <a:t>alternative markets </a:t>
            </a:r>
            <a:r>
              <a:rPr lang="en-US" sz="1200" i="1" dirty="0">
                <a:latin typeface="Helvetica" pitchFamily="2" charset="0"/>
              </a:rPr>
              <a:t>and which market?</a:t>
            </a:r>
          </a:p>
          <a:p>
            <a:pPr lvl="1" algn="just"/>
            <a:endParaRPr lang="en-US" sz="1200" i="1" dirty="0">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Apr 2027 3° IB review :</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b="1" i="1" dirty="0">
                <a:latin typeface="Helvetica" pitchFamily="2" charset="0"/>
              </a:rPr>
              <a:t>What  should be improved </a:t>
            </a:r>
            <a:r>
              <a:rPr lang="en-US" sz="1200" i="1" dirty="0">
                <a:latin typeface="Helvetica" pitchFamily="2" charset="0"/>
              </a:rPr>
              <a:t>to meet the needs and interest of today's accelerator market?</a:t>
            </a:r>
          </a:p>
          <a:p>
            <a:pPr algn="just"/>
            <a:endParaRPr lang="en-US" sz="1200" i="1" dirty="0">
              <a:effectLst/>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Oct 2027 4° IB review :</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latin typeface="Helvetica" pitchFamily="2" charset="0"/>
              </a:rPr>
              <a:t>What is the </a:t>
            </a:r>
            <a:r>
              <a:rPr lang="en-US" sz="1200" b="1" i="1" dirty="0">
                <a:latin typeface="Helvetica" pitchFamily="2" charset="0"/>
              </a:rPr>
              <a:t>Delta TRL </a:t>
            </a:r>
            <a:r>
              <a:rPr lang="en-US" sz="1200" i="1" dirty="0">
                <a:latin typeface="Helvetica" pitchFamily="2" charset="0"/>
              </a:rPr>
              <a:t>obtained and motivations?</a:t>
            </a:r>
          </a:p>
          <a:p>
            <a:pPr marL="742950" lvl="1" indent="-285750" algn="just">
              <a:buFont typeface="Helvetica" panose="020B0604020202020204" pitchFamily="34" charset="0"/>
              <a:buChar char="‒"/>
            </a:pPr>
            <a:r>
              <a:rPr lang="en-US" sz="1200" i="1" dirty="0">
                <a:latin typeface="Helvetica" pitchFamily="2" charset="0"/>
              </a:rPr>
              <a:t>What is your point of view on </a:t>
            </a:r>
            <a:r>
              <a:rPr lang="en-US" sz="1200" b="1" i="1" dirty="0">
                <a:latin typeface="Helvetica" pitchFamily="2" charset="0"/>
              </a:rPr>
              <a:t>intellectual property</a:t>
            </a:r>
            <a:r>
              <a:rPr lang="en-US" sz="1200" i="1" dirty="0">
                <a:latin typeface="Helvetica" pitchFamily="2" charset="0"/>
              </a:rPr>
              <a:t>, possible </a:t>
            </a:r>
            <a:r>
              <a:rPr lang="en-US" sz="1200" b="1" i="1" dirty="0">
                <a:latin typeface="Helvetica" pitchFamily="2" charset="0"/>
              </a:rPr>
              <a:t>Patents or Spin-offs</a:t>
            </a:r>
            <a:r>
              <a:rPr lang="en-US" sz="1200" i="1" dirty="0">
                <a:latin typeface="Helvetica" pitchFamily="2" charset="0"/>
              </a:rPr>
              <a:t>?</a:t>
            </a:r>
            <a:endParaRPr lang="en-US" sz="1200" i="1" dirty="0">
              <a:effectLst/>
              <a:latin typeface="Helvetica" pitchFamily="2" charset="0"/>
            </a:endParaRPr>
          </a:p>
          <a:p>
            <a:pPr lvl="1" algn="just"/>
            <a:endParaRPr lang="en-US" sz="1200" i="1" dirty="0">
              <a:effectLst/>
              <a:latin typeface="Helvetica" pitchFamily="2" charset="0"/>
            </a:endParaRPr>
          </a:p>
        </p:txBody>
      </p:sp>
    </p:spTree>
    <p:extLst>
      <p:ext uri="{BB962C8B-B14F-4D97-AF65-F5344CB8AC3E}">
        <p14:creationId xmlns:p14="http://schemas.microsoft.com/office/powerpoint/2010/main" val="357735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BA05-EAF0-7C78-043E-942754A3A5EA}"/>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CF7B7DCA-8765-81C7-0EAF-C4C47526F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9F74D98-5A6A-015B-0098-40F4DF38A85B}"/>
              </a:ext>
            </a:extLst>
          </p:cNvPr>
          <p:cNvSpPr>
            <a:spLocks noGrp="1"/>
          </p:cNvSpPr>
          <p:nvPr>
            <p:ph idx="1"/>
          </p:nvPr>
        </p:nvSpPr>
        <p:spPr>
          <a:xfrm>
            <a:off x="1553917" y="1540500"/>
            <a:ext cx="6853137" cy="4351338"/>
          </a:xfrm>
        </p:spPr>
        <p:txBody>
          <a:bodyPr>
            <a:normAutofit/>
          </a:bodyPr>
          <a:lstStyle/>
          <a:p>
            <a:pPr marL="0" indent="0">
              <a:buNone/>
            </a:pPr>
            <a:r>
              <a:rPr lang="en-US" sz="2000" b="1" dirty="0">
                <a:solidFill>
                  <a:srgbClr val="002060"/>
                </a:solidFill>
              </a:rPr>
              <a:t>List of companies from WPs survey:</a:t>
            </a:r>
          </a:p>
          <a:p>
            <a:pPr marL="457200" lvl="1" indent="0">
              <a:buNone/>
            </a:pPr>
            <a:endParaRPr lang="en-GB" dirty="0"/>
          </a:p>
        </p:txBody>
      </p:sp>
      <p:pic>
        <p:nvPicPr>
          <p:cNvPr id="2" name="Immagine 1">
            <a:extLst>
              <a:ext uri="{FF2B5EF4-FFF2-40B4-BE49-F238E27FC236}">
                <a16:creationId xmlns:a16="http://schemas.microsoft.com/office/drawing/2014/main" id="{7BE5DBB3-E617-B2F2-9A3A-45C641FB0E44}"/>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2BCFAC2-0BC9-350D-D417-84E1234064A4}"/>
              </a:ext>
            </a:extLst>
          </p:cNvPr>
          <p:cNvSpPr>
            <a:spLocks noGrp="1"/>
          </p:cNvSpPr>
          <p:nvPr>
            <p:ph type="sldNum" sz="quarter" idx="12"/>
          </p:nvPr>
        </p:nvSpPr>
        <p:spPr/>
        <p:txBody>
          <a:bodyPr/>
          <a:lstStyle/>
          <a:p>
            <a:fld id="{4068FCCF-9A80-B240-8D85-84F960565AFA}" type="slidenum">
              <a:rPr lang="en-BE" smtClean="0"/>
              <a:t>14</a:t>
            </a:fld>
            <a:endParaRPr lang="en-BE"/>
          </a:p>
        </p:txBody>
      </p:sp>
      <p:sp>
        <p:nvSpPr>
          <p:cNvPr id="7" name="Segnaposto piè di pagina 6">
            <a:extLst>
              <a:ext uri="{FF2B5EF4-FFF2-40B4-BE49-F238E27FC236}">
                <a16:creationId xmlns:a16="http://schemas.microsoft.com/office/drawing/2014/main" id="{8C795010-5205-E571-D380-A1F73D749EAB}"/>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3B5C5D41-5D95-CF28-893E-1B8BCC20CC4C}"/>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sp>
        <p:nvSpPr>
          <p:cNvPr id="4" name="TextBox 4">
            <a:extLst>
              <a:ext uri="{FF2B5EF4-FFF2-40B4-BE49-F238E27FC236}">
                <a16:creationId xmlns:a16="http://schemas.microsoft.com/office/drawing/2014/main" id="{D70F118F-7133-3F13-BFF2-D14C717C3BDB}"/>
              </a:ext>
            </a:extLst>
          </p:cNvPr>
          <p:cNvSpPr txBox="1"/>
          <p:nvPr/>
        </p:nvSpPr>
        <p:spPr>
          <a:xfrm>
            <a:off x="1591977" y="1906743"/>
            <a:ext cx="8606777" cy="4770537"/>
          </a:xfrm>
          <a:prstGeom prst="rect">
            <a:avLst/>
          </a:prstGeom>
          <a:noFill/>
        </p:spPr>
        <p:txBody>
          <a:bodyPr wrap="square" numCol="1" rtlCol="0">
            <a:spAutoFit/>
          </a:bodyPr>
          <a:lstStyle/>
          <a:p>
            <a:pPr marL="285750" indent="-285750" algn="just">
              <a:buFont typeface="Montserrat" panose="00000500000000000000" pitchFamily="2" charset="0"/>
              <a:buChar char="▶"/>
            </a:pPr>
            <a:r>
              <a:rPr lang="en-US" sz="1600" i="1" dirty="0">
                <a:effectLst/>
                <a:latin typeface="Helvetica" pitchFamily="2" charset="0"/>
              </a:rPr>
              <a:t>PMB </a:t>
            </a:r>
            <a:r>
              <a:rPr lang="en-US" sz="1600" i="1" dirty="0" err="1">
                <a:effectLst/>
                <a:latin typeface="Helvetica" pitchFamily="2" charset="0"/>
              </a:rPr>
              <a:t>Alcen</a:t>
            </a:r>
            <a:r>
              <a:rPr lang="en-US" sz="1600" i="1" dirty="0">
                <a:latin typeface="Helvetica" pitchFamily="2" charset="0"/>
              </a:rPr>
              <a:t>: </a:t>
            </a:r>
            <a:r>
              <a:rPr lang="en-US" sz="1600" i="1" dirty="0" err="1">
                <a:latin typeface="Helvetica" pitchFamily="2" charset="0"/>
              </a:rPr>
              <a:t>Avelion</a:t>
            </a:r>
            <a:r>
              <a:rPr lang="en-US" sz="1600" i="1" dirty="0">
                <a:latin typeface="Helvetica" pitchFamily="2" charset="0"/>
              </a:rPr>
              <a:t> </a:t>
            </a:r>
            <a:r>
              <a:rPr lang="en-US" sz="1600" i="1" dirty="0">
                <a:latin typeface="Helvetica" pitchFamily="2" charset="0"/>
                <a:hlinkClick r:id="rId4"/>
              </a:rPr>
              <a:t>https://www.avelion-alcen.com/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VITAVE GmbH:  </a:t>
            </a:r>
            <a:r>
              <a:rPr lang="en-US" sz="1600" i="1" dirty="0">
                <a:latin typeface="Helvetica" pitchFamily="2" charset="0"/>
                <a:hlinkClick r:id="rId5"/>
              </a:rPr>
              <a:t>https://vitave.com/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JEMA France: </a:t>
            </a:r>
            <a:r>
              <a:rPr lang="en-US" sz="1600" i="1" dirty="0">
                <a:latin typeface="Helvetica" pitchFamily="2" charset="0"/>
                <a:hlinkClick r:id="rId6"/>
              </a:rPr>
              <a:t>http://www.jema-power.com/</a:t>
            </a:r>
            <a:endParaRPr lang="en-US" sz="1600" i="1" dirty="0">
              <a:latin typeface="Helvetica" pitchFamily="2" charset="0"/>
            </a:endParaRPr>
          </a:p>
          <a:p>
            <a:pPr marL="285750" indent="-285750" algn="just">
              <a:buFont typeface="Montserrat" panose="00000500000000000000" pitchFamily="2" charset="0"/>
              <a:buChar char="▶"/>
            </a:pPr>
            <a:r>
              <a:rPr lang="it-IT" sz="1600" dirty="0" err="1"/>
              <a:t>Struck</a:t>
            </a:r>
            <a:r>
              <a:rPr lang="it-IT" sz="1600" dirty="0"/>
              <a:t>: </a:t>
            </a:r>
            <a:r>
              <a:rPr lang="it-IT" sz="1600" dirty="0">
                <a:hlinkClick r:id="rId7"/>
              </a:rPr>
              <a:t>https://www.struck.de/index.html</a:t>
            </a:r>
            <a:endParaRPr lang="it-IT" sz="1600" dirty="0"/>
          </a:p>
          <a:p>
            <a:pPr marL="285750" indent="-285750" algn="just">
              <a:buFont typeface="Montserrat" panose="00000500000000000000" pitchFamily="2" charset="0"/>
              <a:buChar char="▶"/>
            </a:pPr>
            <a:r>
              <a:rPr lang="it-IT" sz="1600" dirty="0"/>
              <a:t>NAT: </a:t>
            </a:r>
            <a:r>
              <a:rPr lang="it-IT" sz="1600" dirty="0">
                <a:hlinkClick r:id="rId8"/>
              </a:rPr>
              <a:t>https://nateurope.com/products/</a:t>
            </a:r>
            <a:endParaRPr lang="it-IT" sz="1600" dirty="0"/>
          </a:p>
          <a:p>
            <a:pPr marL="285750" indent="-285750" algn="just">
              <a:buFont typeface="Montserrat" panose="00000500000000000000" pitchFamily="2" charset="0"/>
              <a:buChar char="▶"/>
            </a:pPr>
            <a:r>
              <a:rPr lang="it-IT" sz="1600" dirty="0"/>
              <a:t>CAEN ELS: </a:t>
            </a:r>
            <a:r>
              <a:rPr lang="it-IT" sz="1600" dirty="0">
                <a:hlinkClick r:id="rId9"/>
              </a:rPr>
              <a:t>https://www.caenels.com/products/amc-microtca/</a:t>
            </a:r>
            <a:endParaRPr lang="it-IT" sz="1600" dirty="0"/>
          </a:p>
          <a:p>
            <a:pPr marL="285750" indent="-285750" algn="just">
              <a:buFont typeface="Montserrat" panose="00000500000000000000" pitchFamily="2" charset="0"/>
              <a:buChar char="▶"/>
            </a:pPr>
            <a:r>
              <a:rPr lang="it-IT" sz="1600" dirty="0"/>
              <a:t>D-</a:t>
            </a:r>
            <a:r>
              <a:rPr lang="it-IT" sz="1600" dirty="0" err="1"/>
              <a:t>tAcq</a:t>
            </a:r>
            <a:r>
              <a:rPr lang="it-IT" sz="1600" dirty="0"/>
              <a:t>: </a:t>
            </a:r>
            <a:r>
              <a:rPr lang="it-IT" sz="1600" dirty="0">
                <a:hlinkClick r:id="rId10"/>
              </a:rPr>
              <a:t>https://www.d-tacq.com/</a:t>
            </a:r>
            <a:endParaRPr lang="it-IT" sz="1600" dirty="0"/>
          </a:p>
          <a:p>
            <a:pPr marL="285750" indent="-285750" algn="just">
              <a:buFont typeface="Montserrat" panose="00000500000000000000" pitchFamily="2" charset="0"/>
              <a:buChar char="▶"/>
            </a:pPr>
            <a:r>
              <a:rPr lang="it-IT" sz="1600" dirty="0" err="1"/>
              <a:t>nVent</a:t>
            </a:r>
            <a:r>
              <a:rPr lang="it-IT" sz="1600" dirty="0"/>
              <a:t>: </a:t>
            </a:r>
            <a:r>
              <a:rPr lang="it-IT" sz="1600" dirty="0">
                <a:hlinkClick r:id="rId11"/>
              </a:rPr>
              <a:t>https://www.nvent.com/en-us/schroff</a:t>
            </a:r>
            <a:endParaRPr lang="it-IT" sz="1600" dirty="0"/>
          </a:p>
          <a:p>
            <a:pPr marL="285750" indent="-285750" algn="just">
              <a:buFont typeface="Montserrat" panose="00000500000000000000" pitchFamily="2" charset="0"/>
              <a:buChar char="▶"/>
            </a:pPr>
            <a:r>
              <a:rPr lang="it-IT" sz="1600" dirty="0" err="1"/>
              <a:t>iTech</a:t>
            </a:r>
            <a:r>
              <a:rPr lang="it-IT" sz="1600" dirty="0"/>
              <a:t>: </a:t>
            </a:r>
            <a:r>
              <a:rPr lang="it-IT" sz="1600" dirty="0">
                <a:hlinkClick r:id="rId12"/>
              </a:rPr>
              <a:t>https://www.i-tech.si/</a:t>
            </a:r>
            <a:endParaRPr lang="en-US" sz="1600" i="1" dirty="0">
              <a:latin typeface="Helvetica" pitchFamily="2" charset="0"/>
            </a:endParaRPr>
          </a:p>
          <a:p>
            <a:pPr marL="285750" indent="-285750" algn="just">
              <a:buFont typeface="Montserrat" panose="00000500000000000000" pitchFamily="2" charset="0"/>
              <a:buChar char="▶"/>
            </a:pPr>
            <a:r>
              <a:rPr lang="da-DK" sz="1600" dirty="0"/>
              <a:t>elspec: </a:t>
            </a:r>
            <a:r>
              <a:rPr lang="da-DK" sz="1600" dirty="0">
                <a:hlinkClick r:id="rId13"/>
              </a:rPr>
              <a:t>https://www.elspecgroup.de/</a:t>
            </a:r>
            <a:endParaRPr lang="da-DK" sz="1600" dirty="0"/>
          </a:p>
          <a:p>
            <a:pPr marL="285750" indent="-285750" algn="just">
              <a:buFont typeface="Montserrat" panose="00000500000000000000" pitchFamily="2" charset="0"/>
              <a:buChar char="▶"/>
            </a:pPr>
            <a:r>
              <a:rPr lang="da-DK" sz="1600" dirty="0"/>
              <a:t>KVG: </a:t>
            </a:r>
            <a:r>
              <a:rPr lang="da-DK" sz="1600" dirty="0">
                <a:hlinkClick r:id="rId14"/>
              </a:rPr>
              <a:t>https://kvg-gmbh.de/</a:t>
            </a:r>
            <a:endParaRPr lang="da-DK" sz="1600" dirty="0"/>
          </a:p>
          <a:p>
            <a:pPr marL="285750" indent="-285750" algn="just">
              <a:buFont typeface="Montserrat" panose="00000500000000000000" pitchFamily="2" charset="0"/>
              <a:buChar char="▶"/>
            </a:pPr>
            <a:r>
              <a:rPr lang="da-DK" sz="1600" dirty="0"/>
              <a:t>AZ Concept: </a:t>
            </a:r>
            <a:r>
              <a:rPr lang="da-DK" sz="1600" dirty="0">
                <a:hlinkClick r:id="rId15"/>
              </a:rPr>
              <a:t>https://www.az-cpt.com/</a:t>
            </a:r>
            <a:endParaRPr lang="da-DK" sz="1600" dirty="0"/>
          </a:p>
          <a:p>
            <a:pPr marL="285750" indent="-285750" algn="just">
              <a:buFont typeface="Montserrat" panose="00000500000000000000" pitchFamily="2" charset="0"/>
              <a:buChar char="▶"/>
            </a:pPr>
            <a:r>
              <a:rPr lang="da-DK" sz="1600" dirty="0"/>
              <a:t>Mallard: </a:t>
            </a:r>
            <a:r>
              <a:rPr lang="da-DK" sz="1600" dirty="0">
                <a:hlinkClick r:id="rId16"/>
              </a:rPr>
              <a:t>https://www.mallard-sa.fr/thermal-spray-coating-metallizing</a:t>
            </a:r>
            <a:endParaRPr lang="da-DK" sz="1600" dirty="0"/>
          </a:p>
          <a:p>
            <a:pPr marL="285750" indent="-285750" algn="just">
              <a:buFont typeface="Montserrat" panose="00000500000000000000" pitchFamily="2" charset="0"/>
              <a:buChar char="▶"/>
            </a:pPr>
            <a:r>
              <a:rPr lang="da-DK" sz="1600" dirty="0"/>
              <a:t>Shakespeare Engineering: </a:t>
            </a:r>
            <a:r>
              <a:rPr lang="da-DK" sz="1600" dirty="0">
                <a:hlinkClick r:id="rId17"/>
              </a:rPr>
              <a:t>https://www.shakespeareengineering.co.uk/</a:t>
            </a:r>
            <a:endParaRPr lang="da-DK" sz="1600" dirty="0"/>
          </a:p>
          <a:p>
            <a:pPr marL="285750" indent="-285750" algn="just">
              <a:buFont typeface="Montserrat" panose="00000500000000000000" pitchFamily="2" charset="0"/>
              <a:buChar char="▶"/>
            </a:pPr>
            <a:r>
              <a:rPr lang="da-DK" sz="1600" dirty="0"/>
              <a:t>Piccoli: </a:t>
            </a:r>
            <a:r>
              <a:rPr lang="da-DK" sz="1600" dirty="0">
                <a:hlinkClick r:id="rId18"/>
              </a:rPr>
              <a:t>https://www.piccolisrl.it/</a:t>
            </a:r>
            <a:endParaRPr lang="da-DK" sz="1600" dirty="0"/>
          </a:p>
          <a:p>
            <a:pPr marL="285750" indent="-285750" algn="just">
              <a:buFont typeface="Montserrat" panose="00000500000000000000" pitchFamily="2" charset="0"/>
              <a:buChar char="▶"/>
            </a:pPr>
            <a:r>
              <a:rPr lang="da-DK" sz="1600" dirty="0"/>
              <a:t>Thales: </a:t>
            </a:r>
            <a:r>
              <a:rPr lang="da-DK" sz="1600" dirty="0">
                <a:hlinkClick r:id="rId19"/>
              </a:rPr>
              <a:t>https://www.thalesgroup.com/it/worldwide/italia</a:t>
            </a:r>
            <a:endParaRPr lang="da-DK" sz="1600" dirty="0"/>
          </a:p>
          <a:p>
            <a:pPr marL="285750" indent="-285750" algn="just">
              <a:buFont typeface="Montserrat" panose="00000500000000000000" pitchFamily="2" charset="0"/>
              <a:buChar char="▶"/>
            </a:pPr>
            <a:r>
              <a:rPr lang="da-DK" sz="1600" dirty="0"/>
              <a:t>Comeb: </a:t>
            </a:r>
            <a:r>
              <a:rPr lang="da-DK" sz="1600" dirty="0">
                <a:hlinkClick r:id="rId20"/>
              </a:rPr>
              <a:t>http://www.comeb.it/?m=referenze&amp;l=it_IT</a:t>
            </a:r>
            <a:endParaRPr lang="da-DK" sz="1600" dirty="0"/>
          </a:p>
          <a:p>
            <a:pPr marL="285750" indent="-285750" algn="just">
              <a:buFont typeface="Montserrat" panose="00000500000000000000" pitchFamily="2" charset="0"/>
              <a:buChar char="▶"/>
            </a:pPr>
            <a:r>
              <a:rPr lang="da-DK" sz="1600" dirty="0"/>
              <a:t>Sienna Technologies: </a:t>
            </a:r>
            <a:r>
              <a:rPr lang="da-DK" sz="1600" dirty="0">
                <a:hlinkClick r:id="rId21"/>
              </a:rPr>
              <a:t>https://siennatech.com/</a:t>
            </a:r>
            <a:endParaRPr lang="da-DK" sz="1600" dirty="0"/>
          </a:p>
          <a:p>
            <a:pPr marL="285750" indent="-285750" algn="just">
              <a:buFont typeface="Montserrat" panose="00000500000000000000" pitchFamily="2" charset="0"/>
              <a:buChar char="▶"/>
            </a:pPr>
            <a:endParaRPr lang="en-US" sz="1600" i="1" dirty="0">
              <a:effectLst/>
              <a:latin typeface="Helvetica" pitchFamily="2" charset="0"/>
            </a:endParaRPr>
          </a:p>
        </p:txBody>
      </p:sp>
      <p:pic>
        <p:nvPicPr>
          <p:cNvPr id="4098" name="Picture 2" descr="Work in progress stamp immagini e fotografie stock ad alta risoluzione -  Alamy">
            <a:extLst>
              <a:ext uri="{FF2B5EF4-FFF2-40B4-BE49-F238E27FC236}">
                <a16:creationId xmlns:a16="http://schemas.microsoft.com/office/drawing/2014/main" id="{CAE21686-16E9-F9A1-AEE0-02E1EE0CDD8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426" b="19523"/>
          <a:stretch>
            <a:fillRect/>
          </a:stretch>
        </p:blipFill>
        <p:spPr bwMode="auto">
          <a:xfrm>
            <a:off x="5471518" y="3046352"/>
            <a:ext cx="3834610" cy="144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3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7CB1-8D58-D861-52CD-387661671BC0}"/>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B91EDAC3-156B-C8B5-2403-5DD457180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8F24FE4C-431F-4D6E-1A8A-4E91F6555090}"/>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D5F4D0FC-67FC-C846-C927-F4DBE01BACD0}"/>
              </a:ext>
            </a:extLst>
          </p:cNvPr>
          <p:cNvSpPr>
            <a:spLocks noGrp="1"/>
          </p:cNvSpPr>
          <p:nvPr>
            <p:ph type="sldNum" sz="quarter" idx="12"/>
          </p:nvPr>
        </p:nvSpPr>
        <p:spPr/>
        <p:txBody>
          <a:bodyPr/>
          <a:lstStyle/>
          <a:p>
            <a:fld id="{4068FCCF-9A80-B240-8D85-84F960565AFA}" type="slidenum">
              <a:rPr lang="en-BE" smtClean="0"/>
              <a:t>15</a:t>
            </a:fld>
            <a:endParaRPr lang="en-BE"/>
          </a:p>
        </p:txBody>
      </p:sp>
      <p:sp>
        <p:nvSpPr>
          <p:cNvPr id="7" name="Segnaposto piè di pagina 6">
            <a:extLst>
              <a:ext uri="{FF2B5EF4-FFF2-40B4-BE49-F238E27FC236}">
                <a16:creationId xmlns:a16="http://schemas.microsoft.com/office/drawing/2014/main" id="{FCB41B99-4EE9-2DB3-0757-BD6726B447E6}"/>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BB265695-CDE9-F2E9-D226-909ACDC652F2}"/>
              </a:ext>
            </a:extLst>
          </p:cNvPr>
          <p:cNvSpPr txBox="1"/>
          <p:nvPr/>
        </p:nvSpPr>
        <p:spPr>
          <a:xfrm>
            <a:off x="3418115" y="-8568"/>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graphicFrame>
        <p:nvGraphicFramePr>
          <p:cNvPr id="34" name="Tabella 33">
            <a:extLst>
              <a:ext uri="{FF2B5EF4-FFF2-40B4-BE49-F238E27FC236}">
                <a16:creationId xmlns:a16="http://schemas.microsoft.com/office/drawing/2014/main" id="{3EDFE6AB-4BCD-9F8C-B572-DF5D1C996438}"/>
              </a:ext>
            </a:extLst>
          </p:cNvPr>
          <p:cNvGraphicFramePr>
            <a:graphicFrameLocks noGrp="1"/>
          </p:cNvGraphicFramePr>
          <p:nvPr>
            <p:extLst>
              <p:ext uri="{D42A27DB-BD31-4B8C-83A1-F6EECF244321}">
                <p14:modId xmlns:p14="http://schemas.microsoft.com/office/powerpoint/2010/main" val="2111596986"/>
              </p:ext>
            </p:extLst>
          </p:nvPr>
        </p:nvGraphicFramePr>
        <p:xfrm>
          <a:off x="1004107" y="4362311"/>
          <a:ext cx="10144567"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27737075"/>
                    </a:ext>
                  </a:extLst>
                </a:gridCol>
                <a:gridCol w="213083">
                  <a:extLst>
                    <a:ext uri="{9D8B030D-6E8A-4147-A177-3AD203B41FA5}">
                      <a16:colId xmlns:a16="http://schemas.microsoft.com/office/drawing/2014/main" val="4161776673"/>
                    </a:ext>
                  </a:extLst>
                </a:gridCol>
                <a:gridCol w="211374">
                  <a:extLst>
                    <a:ext uri="{9D8B030D-6E8A-4147-A177-3AD203B41FA5}">
                      <a16:colId xmlns:a16="http://schemas.microsoft.com/office/drawing/2014/main" val="1238833884"/>
                    </a:ext>
                  </a:extLst>
                </a:gridCol>
                <a:gridCol w="211374">
                  <a:extLst>
                    <a:ext uri="{9D8B030D-6E8A-4147-A177-3AD203B41FA5}">
                      <a16:colId xmlns:a16="http://schemas.microsoft.com/office/drawing/2014/main" val="1397134624"/>
                    </a:ext>
                  </a:extLst>
                </a:gridCol>
                <a:gridCol w="211374">
                  <a:extLst>
                    <a:ext uri="{9D8B030D-6E8A-4147-A177-3AD203B41FA5}">
                      <a16:colId xmlns:a16="http://schemas.microsoft.com/office/drawing/2014/main" val="292881622"/>
                    </a:ext>
                  </a:extLst>
                </a:gridCol>
                <a:gridCol w="211374">
                  <a:extLst>
                    <a:ext uri="{9D8B030D-6E8A-4147-A177-3AD203B41FA5}">
                      <a16:colId xmlns:a16="http://schemas.microsoft.com/office/drawing/2014/main" val="1072287653"/>
                    </a:ext>
                  </a:extLst>
                </a:gridCol>
                <a:gridCol w="211374">
                  <a:extLst>
                    <a:ext uri="{9D8B030D-6E8A-4147-A177-3AD203B41FA5}">
                      <a16:colId xmlns:a16="http://schemas.microsoft.com/office/drawing/2014/main" val="275280520"/>
                    </a:ext>
                  </a:extLst>
                </a:gridCol>
                <a:gridCol w="211374">
                  <a:extLst>
                    <a:ext uri="{9D8B030D-6E8A-4147-A177-3AD203B41FA5}">
                      <a16:colId xmlns:a16="http://schemas.microsoft.com/office/drawing/2014/main" val="395280917"/>
                    </a:ext>
                  </a:extLst>
                </a:gridCol>
                <a:gridCol w="211374">
                  <a:extLst>
                    <a:ext uri="{9D8B030D-6E8A-4147-A177-3AD203B41FA5}">
                      <a16:colId xmlns:a16="http://schemas.microsoft.com/office/drawing/2014/main" val="6984623"/>
                    </a:ext>
                  </a:extLst>
                </a:gridCol>
                <a:gridCol w="211374">
                  <a:extLst>
                    <a:ext uri="{9D8B030D-6E8A-4147-A177-3AD203B41FA5}">
                      <a16:colId xmlns:a16="http://schemas.microsoft.com/office/drawing/2014/main" val="2853298345"/>
                    </a:ext>
                  </a:extLst>
                </a:gridCol>
                <a:gridCol w="211374">
                  <a:extLst>
                    <a:ext uri="{9D8B030D-6E8A-4147-A177-3AD203B41FA5}">
                      <a16:colId xmlns:a16="http://schemas.microsoft.com/office/drawing/2014/main" val="2468382863"/>
                    </a:ext>
                  </a:extLst>
                </a:gridCol>
                <a:gridCol w="211374">
                  <a:extLst>
                    <a:ext uri="{9D8B030D-6E8A-4147-A177-3AD203B41FA5}">
                      <a16:colId xmlns:a16="http://schemas.microsoft.com/office/drawing/2014/main" val="1348870091"/>
                    </a:ext>
                  </a:extLst>
                </a:gridCol>
                <a:gridCol w="211374">
                  <a:extLst>
                    <a:ext uri="{9D8B030D-6E8A-4147-A177-3AD203B41FA5}">
                      <a16:colId xmlns:a16="http://schemas.microsoft.com/office/drawing/2014/main" val="373942964"/>
                    </a:ext>
                  </a:extLst>
                </a:gridCol>
                <a:gridCol w="211374">
                  <a:extLst>
                    <a:ext uri="{9D8B030D-6E8A-4147-A177-3AD203B41FA5}">
                      <a16:colId xmlns:a16="http://schemas.microsoft.com/office/drawing/2014/main" val="1461893708"/>
                    </a:ext>
                  </a:extLst>
                </a:gridCol>
                <a:gridCol w="211374">
                  <a:extLst>
                    <a:ext uri="{9D8B030D-6E8A-4147-A177-3AD203B41FA5}">
                      <a16:colId xmlns:a16="http://schemas.microsoft.com/office/drawing/2014/main" val="3318930331"/>
                    </a:ext>
                  </a:extLst>
                </a:gridCol>
                <a:gridCol w="211374">
                  <a:extLst>
                    <a:ext uri="{9D8B030D-6E8A-4147-A177-3AD203B41FA5}">
                      <a16:colId xmlns:a16="http://schemas.microsoft.com/office/drawing/2014/main" val="1888750833"/>
                    </a:ext>
                  </a:extLst>
                </a:gridCol>
                <a:gridCol w="211374">
                  <a:extLst>
                    <a:ext uri="{9D8B030D-6E8A-4147-A177-3AD203B41FA5}">
                      <a16:colId xmlns:a16="http://schemas.microsoft.com/office/drawing/2014/main" val="3147895625"/>
                    </a:ext>
                  </a:extLst>
                </a:gridCol>
                <a:gridCol w="211374">
                  <a:extLst>
                    <a:ext uri="{9D8B030D-6E8A-4147-A177-3AD203B41FA5}">
                      <a16:colId xmlns:a16="http://schemas.microsoft.com/office/drawing/2014/main" val="2334967996"/>
                    </a:ext>
                  </a:extLst>
                </a:gridCol>
                <a:gridCol w="211374">
                  <a:extLst>
                    <a:ext uri="{9D8B030D-6E8A-4147-A177-3AD203B41FA5}">
                      <a16:colId xmlns:a16="http://schemas.microsoft.com/office/drawing/2014/main" val="2702433078"/>
                    </a:ext>
                  </a:extLst>
                </a:gridCol>
                <a:gridCol w="211374">
                  <a:extLst>
                    <a:ext uri="{9D8B030D-6E8A-4147-A177-3AD203B41FA5}">
                      <a16:colId xmlns:a16="http://schemas.microsoft.com/office/drawing/2014/main" val="1884559276"/>
                    </a:ext>
                  </a:extLst>
                </a:gridCol>
                <a:gridCol w="211374">
                  <a:extLst>
                    <a:ext uri="{9D8B030D-6E8A-4147-A177-3AD203B41FA5}">
                      <a16:colId xmlns:a16="http://schemas.microsoft.com/office/drawing/2014/main" val="659162378"/>
                    </a:ext>
                  </a:extLst>
                </a:gridCol>
                <a:gridCol w="214468">
                  <a:extLst>
                    <a:ext uri="{9D8B030D-6E8A-4147-A177-3AD203B41FA5}">
                      <a16:colId xmlns:a16="http://schemas.microsoft.com/office/drawing/2014/main" val="807086020"/>
                    </a:ext>
                  </a:extLst>
                </a:gridCol>
                <a:gridCol w="208280">
                  <a:extLst>
                    <a:ext uri="{9D8B030D-6E8A-4147-A177-3AD203B41FA5}">
                      <a16:colId xmlns:a16="http://schemas.microsoft.com/office/drawing/2014/main" val="2232838573"/>
                    </a:ext>
                  </a:extLst>
                </a:gridCol>
                <a:gridCol w="211374">
                  <a:extLst>
                    <a:ext uri="{9D8B030D-6E8A-4147-A177-3AD203B41FA5}">
                      <a16:colId xmlns:a16="http://schemas.microsoft.com/office/drawing/2014/main" val="1316518374"/>
                    </a:ext>
                  </a:extLst>
                </a:gridCol>
                <a:gridCol w="211374">
                  <a:extLst>
                    <a:ext uri="{9D8B030D-6E8A-4147-A177-3AD203B41FA5}">
                      <a16:colId xmlns:a16="http://schemas.microsoft.com/office/drawing/2014/main" val="3333202984"/>
                    </a:ext>
                  </a:extLst>
                </a:gridCol>
                <a:gridCol w="211374">
                  <a:extLst>
                    <a:ext uri="{9D8B030D-6E8A-4147-A177-3AD203B41FA5}">
                      <a16:colId xmlns:a16="http://schemas.microsoft.com/office/drawing/2014/main" val="2432360289"/>
                    </a:ext>
                  </a:extLst>
                </a:gridCol>
                <a:gridCol w="211374">
                  <a:extLst>
                    <a:ext uri="{9D8B030D-6E8A-4147-A177-3AD203B41FA5}">
                      <a16:colId xmlns:a16="http://schemas.microsoft.com/office/drawing/2014/main" val="2685496730"/>
                    </a:ext>
                  </a:extLst>
                </a:gridCol>
                <a:gridCol w="211374">
                  <a:extLst>
                    <a:ext uri="{9D8B030D-6E8A-4147-A177-3AD203B41FA5}">
                      <a16:colId xmlns:a16="http://schemas.microsoft.com/office/drawing/2014/main" val="1391367523"/>
                    </a:ext>
                  </a:extLst>
                </a:gridCol>
                <a:gridCol w="211374">
                  <a:extLst>
                    <a:ext uri="{9D8B030D-6E8A-4147-A177-3AD203B41FA5}">
                      <a16:colId xmlns:a16="http://schemas.microsoft.com/office/drawing/2014/main" val="2677081766"/>
                    </a:ext>
                  </a:extLst>
                </a:gridCol>
                <a:gridCol w="211374">
                  <a:extLst>
                    <a:ext uri="{9D8B030D-6E8A-4147-A177-3AD203B41FA5}">
                      <a16:colId xmlns:a16="http://schemas.microsoft.com/office/drawing/2014/main" val="3737600269"/>
                    </a:ext>
                  </a:extLst>
                </a:gridCol>
                <a:gridCol w="211374">
                  <a:extLst>
                    <a:ext uri="{9D8B030D-6E8A-4147-A177-3AD203B41FA5}">
                      <a16:colId xmlns:a16="http://schemas.microsoft.com/office/drawing/2014/main" val="3286070686"/>
                    </a:ext>
                  </a:extLst>
                </a:gridCol>
                <a:gridCol w="211374">
                  <a:extLst>
                    <a:ext uri="{9D8B030D-6E8A-4147-A177-3AD203B41FA5}">
                      <a16:colId xmlns:a16="http://schemas.microsoft.com/office/drawing/2014/main" val="180521835"/>
                    </a:ext>
                  </a:extLst>
                </a:gridCol>
                <a:gridCol w="211374">
                  <a:extLst>
                    <a:ext uri="{9D8B030D-6E8A-4147-A177-3AD203B41FA5}">
                      <a16:colId xmlns:a16="http://schemas.microsoft.com/office/drawing/2014/main" val="1088707127"/>
                    </a:ext>
                  </a:extLst>
                </a:gridCol>
                <a:gridCol w="211374">
                  <a:extLst>
                    <a:ext uri="{9D8B030D-6E8A-4147-A177-3AD203B41FA5}">
                      <a16:colId xmlns:a16="http://schemas.microsoft.com/office/drawing/2014/main" val="2362615869"/>
                    </a:ext>
                  </a:extLst>
                </a:gridCol>
                <a:gridCol w="211374">
                  <a:extLst>
                    <a:ext uri="{9D8B030D-6E8A-4147-A177-3AD203B41FA5}">
                      <a16:colId xmlns:a16="http://schemas.microsoft.com/office/drawing/2014/main" val="3147866620"/>
                    </a:ext>
                  </a:extLst>
                </a:gridCol>
                <a:gridCol w="211374">
                  <a:extLst>
                    <a:ext uri="{9D8B030D-6E8A-4147-A177-3AD203B41FA5}">
                      <a16:colId xmlns:a16="http://schemas.microsoft.com/office/drawing/2014/main" val="4225955558"/>
                    </a:ext>
                  </a:extLst>
                </a:gridCol>
                <a:gridCol w="211374">
                  <a:extLst>
                    <a:ext uri="{9D8B030D-6E8A-4147-A177-3AD203B41FA5}">
                      <a16:colId xmlns:a16="http://schemas.microsoft.com/office/drawing/2014/main" val="3566715495"/>
                    </a:ext>
                  </a:extLst>
                </a:gridCol>
                <a:gridCol w="211374">
                  <a:extLst>
                    <a:ext uri="{9D8B030D-6E8A-4147-A177-3AD203B41FA5}">
                      <a16:colId xmlns:a16="http://schemas.microsoft.com/office/drawing/2014/main" val="26773016"/>
                    </a:ext>
                  </a:extLst>
                </a:gridCol>
                <a:gridCol w="211374">
                  <a:extLst>
                    <a:ext uri="{9D8B030D-6E8A-4147-A177-3AD203B41FA5}">
                      <a16:colId xmlns:a16="http://schemas.microsoft.com/office/drawing/2014/main" val="705603878"/>
                    </a:ext>
                  </a:extLst>
                </a:gridCol>
                <a:gridCol w="211374">
                  <a:extLst>
                    <a:ext uri="{9D8B030D-6E8A-4147-A177-3AD203B41FA5}">
                      <a16:colId xmlns:a16="http://schemas.microsoft.com/office/drawing/2014/main" val="4241490437"/>
                    </a:ext>
                  </a:extLst>
                </a:gridCol>
                <a:gridCol w="211374">
                  <a:extLst>
                    <a:ext uri="{9D8B030D-6E8A-4147-A177-3AD203B41FA5}">
                      <a16:colId xmlns:a16="http://schemas.microsoft.com/office/drawing/2014/main" val="2210922331"/>
                    </a:ext>
                  </a:extLst>
                </a:gridCol>
                <a:gridCol w="211374">
                  <a:extLst>
                    <a:ext uri="{9D8B030D-6E8A-4147-A177-3AD203B41FA5}">
                      <a16:colId xmlns:a16="http://schemas.microsoft.com/office/drawing/2014/main" val="333266493"/>
                    </a:ext>
                  </a:extLst>
                </a:gridCol>
                <a:gridCol w="211374">
                  <a:extLst>
                    <a:ext uri="{9D8B030D-6E8A-4147-A177-3AD203B41FA5}">
                      <a16:colId xmlns:a16="http://schemas.microsoft.com/office/drawing/2014/main" val="3538804174"/>
                    </a:ext>
                  </a:extLst>
                </a:gridCol>
                <a:gridCol w="211374">
                  <a:extLst>
                    <a:ext uri="{9D8B030D-6E8A-4147-A177-3AD203B41FA5}">
                      <a16:colId xmlns:a16="http://schemas.microsoft.com/office/drawing/2014/main" val="3688054743"/>
                    </a:ext>
                  </a:extLst>
                </a:gridCol>
                <a:gridCol w="211374">
                  <a:extLst>
                    <a:ext uri="{9D8B030D-6E8A-4147-A177-3AD203B41FA5}">
                      <a16:colId xmlns:a16="http://schemas.microsoft.com/office/drawing/2014/main" val="368407997"/>
                    </a:ext>
                  </a:extLst>
                </a:gridCol>
                <a:gridCol w="211374">
                  <a:extLst>
                    <a:ext uri="{9D8B030D-6E8A-4147-A177-3AD203B41FA5}">
                      <a16:colId xmlns:a16="http://schemas.microsoft.com/office/drawing/2014/main" val="2171240615"/>
                    </a:ext>
                  </a:extLst>
                </a:gridCol>
                <a:gridCol w="211374">
                  <a:extLst>
                    <a:ext uri="{9D8B030D-6E8A-4147-A177-3AD203B41FA5}">
                      <a16:colId xmlns:a16="http://schemas.microsoft.com/office/drawing/2014/main" val="3356605908"/>
                    </a:ext>
                  </a:extLst>
                </a:gridCol>
                <a:gridCol w="211374">
                  <a:extLst>
                    <a:ext uri="{9D8B030D-6E8A-4147-A177-3AD203B41FA5}">
                      <a16:colId xmlns:a16="http://schemas.microsoft.com/office/drawing/2014/main" val="876914202"/>
                    </a:ext>
                  </a:extLst>
                </a:gridCol>
              </a:tblGrid>
              <a:tr h="193927">
                <a:tc>
                  <a:txBody>
                    <a:bodyPr/>
                    <a:lstStyle/>
                    <a:p>
                      <a:pPr marL="0" indent="0"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2">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aphicFrame>
        <p:nvGraphicFramePr>
          <p:cNvPr id="35" name="Tabella 34">
            <a:extLst>
              <a:ext uri="{FF2B5EF4-FFF2-40B4-BE49-F238E27FC236}">
                <a16:creationId xmlns:a16="http://schemas.microsoft.com/office/drawing/2014/main" id="{10746523-8FF6-880E-8B94-41CD4FA979C2}"/>
              </a:ext>
            </a:extLst>
          </p:cNvPr>
          <p:cNvGraphicFramePr>
            <a:graphicFrameLocks noGrp="1"/>
          </p:cNvGraphicFramePr>
          <p:nvPr>
            <p:extLst>
              <p:ext uri="{D42A27DB-BD31-4B8C-83A1-F6EECF244321}">
                <p14:modId xmlns:p14="http://schemas.microsoft.com/office/powerpoint/2010/main" val="1761078598"/>
              </p:ext>
            </p:extLst>
          </p:nvPr>
        </p:nvGraphicFramePr>
        <p:xfrm>
          <a:off x="995470" y="4139299"/>
          <a:ext cx="10153203" cy="198120"/>
        </p:xfrm>
        <a:graphic>
          <a:graphicData uri="http://schemas.openxmlformats.org/drawingml/2006/table">
            <a:tbl>
              <a:tblPr firstRow="1" bandRow="1">
                <a:tableStyleId>{5C22544A-7EE6-4342-B048-85BDC9FD1C3A}</a:tableStyleId>
              </a:tblPr>
              <a:tblGrid>
                <a:gridCol w="2121387">
                  <a:extLst>
                    <a:ext uri="{9D8B030D-6E8A-4147-A177-3AD203B41FA5}">
                      <a16:colId xmlns:a16="http://schemas.microsoft.com/office/drawing/2014/main" val="1078140534"/>
                    </a:ext>
                  </a:extLst>
                </a:gridCol>
                <a:gridCol w="2531534">
                  <a:extLst>
                    <a:ext uri="{9D8B030D-6E8A-4147-A177-3AD203B41FA5}">
                      <a16:colId xmlns:a16="http://schemas.microsoft.com/office/drawing/2014/main" val="4127737075"/>
                    </a:ext>
                  </a:extLst>
                </a:gridCol>
                <a:gridCol w="2540000">
                  <a:extLst>
                    <a:ext uri="{9D8B030D-6E8A-4147-A177-3AD203B41FA5}">
                      <a16:colId xmlns:a16="http://schemas.microsoft.com/office/drawing/2014/main" val="4161776673"/>
                    </a:ext>
                  </a:extLst>
                </a:gridCol>
                <a:gridCol w="2523066">
                  <a:extLst>
                    <a:ext uri="{9D8B030D-6E8A-4147-A177-3AD203B41FA5}">
                      <a16:colId xmlns:a16="http://schemas.microsoft.com/office/drawing/2014/main" val="1238833884"/>
                    </a:ext>
                  </a:extLst>
                </a:gridCol>
                <a:gridCol w="437216">
                  <a:extLst>
                    <a:ext uri="{9D8B030D-6E8A-4147-A177-3AD203B41FA5}">
                      <a16:colId xmlns:a16="http://schemas.microsoft.com/office/drawing/2014/main" val="1397134624"/>
                    </a:ext>
                  </a:extLst>
                </a:gridCol>
              </a:tblGrid>
              <a:tr h="120576">
                <a:tc>
                  <a:txBody>
                    <a:bodyPr/>
                    <a:lstStyle/>
                    <a:p>
                      <a:pPr marL="0" indent="0" algn="ctr"/>
                      <a:r>
                        <a:rPr lang="en-US" sz="700">
                          <a:latin typeface="Montserrat" panose="00000500000000000000" pitchFamily="50" charset="0"/>
                        </a:rPr>
                        <a:t>2024</a:t>
                      </a:r>
                    </a:p>
                  </a:txBody>
                  <a:tcPr anchor="ctr">
                    <a:solidFill>
                      <a:schemeClr val="accent5">
                        <a:lumMod val="40000"/>
                        <a:lumOff val="60000"/>
                      </a:schemeClr>
                    </a:solidFill>
                  </a:tcPr>
                </a:tc>
                <a:tc>
                  <a:txBody>
                    <a:bodyPr/>
                    <a:lstStyle/>
                    <a:p>
                      <a:pPr marL="0" indent="0" algn="ctr"/>
                      <a:r>
                        <a:rPr lang="en-US" sz="700">
                          <a:latin typeface="Montserrat" panose="00000500000000000000" pitchFamily="50" charset="0"/>
                        </a:rPr>
                        <a:t>2025</a:t>
                      </a:r>
                    </a:p>
                  </a:txBody>
                  <a:tcPr anchor="ctr">
                    <a:solidFill>
                      <a:schemeClr val="accent6">
                        <a:lumMod val="40000"/>
                        <a:lumOff val="60000"/>
                      </a:schemeClr>
                    </a:solidFill>
                  </a:tcPr>
                </a:tc>
                <a:tc>
                  <a:txBody>
                    <a:bodyPr/>
                    <a:lstStyle/>
                    <a:p>
                      <a:pPr marL="0" indent="0" algn="ctr"/>
                      <a:r>
                        <a:rPr lang="en-US" sz="700" dirty="0">
                          <a:latin typeface="Montserrat" panose="00000500000000000000" pitchFamily="50" charset="0"/>
                        </a:rPr>
                        <a:t>2026</a:t>
                      </a:r>
                    </a:p>
                  </a:txBody>
                  <a:tcPr anchor="ctr">
                    <a:solidFill>
                      <a:schemeClr val="accent4">
                        <a:lumMod val="40000"/>
                        <a:lumOff val="60000"/>
                      </a:schemeClr>
                    </a:solidFill>
                  </a:tcPr>
                </a:tc>
                <a:tc>
                  <a:txBody>
                    <a:bodyPr/>
                    <a:lstStyle/>
                    <a:p>
                      <a:pPr algn="ctr"/>
                      <a:r>
                        <a:rPr lang="en-US" sz="700">
                          <a:latin typeface="Montserrat" panose="00000500000000000000" pitchFamily="50" charset="0"/>
                        </a:rPr>
                        <a:t>2027</a:t>
                      </a:r>
                    </a:p>
                  </a:txBody>
                  <a:tcPr anchor="ctr">
                    <a:solidFill>
                      <a:schemeClr val="accent1">
                        <a:lumMod val="40000"/>
                        <a:lumOff val="60000"/>
                      </a:schemeClr>
                    </a:solidFill>
                  </a:tcPr>
                </a:tc>
                <a:tc>
                  <a:txBody>
                    <a:bodyPr/>
                    <a:lstStyle/>
                    <a:p>
                      <a:pPr algn="ctr"/>
                      <a:r>
                        <a:rPr lang="en-US" sz="700" dirty="0">
                          <a:latin typeface="Montserrat" panose="00000500000000000000" pitchFamily="50" charset="0"/>
                        </a:rPr>
                        <a:t>2028</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pSp>
        <p:nvGrpSpPr>
          <p:cNvPr id="36" name="Gruppo 35">
            <a:extLst>
              <a:ext uri="{FF2B5EF4-FFF2-40B4-BE49-F238E27FC236}">
                <a16:creationId xmlns:a16="http://schemas.microsoft.com/office/drawing/2014/main" id="{058685D7-18F4-C169-B0D0-78B470000F23}"/>
              </a:ext>
            </a:extLst>
          </p:cNvPr>
          <p:cNvGrpSpPr/>
          <p:nvPr/>
        </p:nvGrpSpPr>
        <p:grpSpPr>
          <a:xfrm>
            <a:off x="684891" y="3428088"/>
            <a:ext cx="10774360" cy="2721960"/>
            <a:chOff x="961493" y="3514791"/>
            <a:chExt cx="10348066" cy="2721960"/>
          </a:xfrm>
        </p:grpSpPr>
        <p:grpSp>
          <p:nvGrpSpPr>
            <p:cNvPr id="37" name="Group 15">
              <a:extLst>
                <a:ext uri="{FF2B5EF4-FFF2-40B4-BE49-F238E27FC236}">
                  <a16:creationId xmlns:a16="http://schemas.microsoft.com/office/drawing/2014/main" id="{D98B5B8D-9712-11DE-9228-0A225455A568}"/>
                </a:ext>
              </a:extLst>
            </p:cNvPr>
            <p:cNvGrpSpPr/>
            <p:nvPr/>
          </p:nvGrpSpPr>
          <p:grpSpPr>
            <a:xfrm>
              <a:off x="1277559" y="4146940"/>
              <a:ext cx="9720000" cy="2089811"/>
              <a:chOff x="1080000" y="5040000"/>
              <a:chExt cx="9720000" cy="1087082"/>
            </a:xfrm>
          </p:grpSpPr>
          <p:cxnSp>
            <p:nvCxnSpPr>
              <p:cNvPr id="54" name="Straight Connector 13">
                <a:extLst>
                  <a:ext uri="{FF2B5EF4-FFF2-40B4-BE49-F238E27FC236}">
                    <a16:creationId xmlns:a16="http://schemas.microsoft.com/office/drawing/2014/main" id="{C31E6ABA-0AB5-8ECB-BC47-1EB88D551913}"/>
                  </a:ext>
                </a:extLst>
              </p:cNvPr>
              <p:cNvCxnSpPr>
                <a:cxnSpLocks/>
              </p:cNvCxnSpPr>
              <p:nvPr/>
            </p:nvCxnSpPr>
            <p:spPr>
              <a:xfrm>
                <a:off x="837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5" name="Straight Connector 12">
                <a:extLst>
                  <a:ext uri="{FF2B5EF4-FFF2-40B4-BE49-F238E27FC236}">
                    <a16:creationId xmlns:a16="http://schemas.microsoft.com/office/drawing/2014/main" id="{10284111-C859-0536-3DB0-13D8C8740A87}"/>
                  </a:ext>
                </a:extLst>
              </p:cNvPr>
              <p:cNvCxnSpPr>
                <a:cxnSpLocks/>
              </p:cNvCxnSpPr>
              <p:nvPr/>
            </p:nvCxnSpPr>
            <p:spPr>
              <a:xfrm flipH="1">
                <a:off x="3503610" y="5040000"/>
                <a:ext cx="10572"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6" name="Straight Connector 9">
                <a:extLst>
                  <a:ext uri="{FF2B5EF4-FFF2-40B4-BE49-F238E27FC236}">
                    <a16:creationId xmlns:a16="http://schemas.microsoft.com/office/drawing/2014/main" id="{7FEAC752-5AA0-0F46-C7DE-5207B2B94586}"/>
                  </a:ext>
                </a:extLst>
              </p:cNvPr>
              <p:cNvCxnSpPr>
                <a:cxnSpLocks/>
              </p:cNvCxnSpPr>
              <p:nvPr/>
            </p:nvCxnSpPr>
            <p:spPr>
              <a:xfrm>
                <a:off x="108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7" name="Straight Connector 10">
                <a:extLst>
                  <a:ext uri="{FF2B5EF4-FFF2-40B4-BE49-F238E27FC236}">
                    <a16:creationId xmlns:a16="http://schemas.microsoft.com/office/drawing/2014/main" id="{ED99F68A-FBBF-54EF-87E7-0533678F9D7B}"/>
                  </a:ext>
                </a:extLst>
              </p:cNvPr>
              <p:cNvCxnSpPr>
                <a:cxnSpLocks/>
              </p:cNvCxnSpPr>
              <p:nvPr/>
            </p:nvCxnSpPr>
            <p:spPr>
              <a:xfrm flipH="1">
                <a:off x="5932560" y="5040000"/>
                <a:ext cx="8285"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8" name="Straight Connector 11">
                <a:extLst>
                  <a:ext uri="{FF2B5EF4-FFF2-40B4-BE49-F238E27FC236}">
                    <a16:creationId xmlns:a16="http://schemas.microsoft.com/office/drawing/2014/main" id="{9302AA9C-1FCA-157A-150A-B577FF9EE77F}"/>
                  </a:ext>
                </a:extLst>
              </p:cNvPr>
              <p:cNvCxnSpPr>
                <a:cxnSpLocks/>
              </p:cNvCxnSpPr>
              <p:nvPr/>
            </p:nvCxnSpPr>
            <p:spPr>
              <a:xfrm>
                <a:off x="1080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38" name="TextBox 16">
              <a:extLst>
                <a:ext uri="{FF2B5EF4-FFF2-40B4-BE49-F238E27FC236}">
                  <a16:creationId xmlns:a16="http://schemas.microsoft.com/office/drawing/2014/main" id="{0E2A94D4-6683-59CC-30B7-A911820F28AF}"/>
                </a:ext>
              </a:extLst>
            </p:cNvPr>
            <p:cNvSpPr txBox="1"/>
            <p:nvPr/>
          </p:nvSpPr>
          <p:spPr>
            <a:xfrm>
              <a:off x="961493" y="3810562"/>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Y0</a:t>
              </a:r>
            </a:p>
          </p:txBody>
        </p:sp>
        <p:sp>
          <p:nvSpPr>
            <p:cNvPr id="39" name="TextBox 17">
              <a:extLst>
                <a:ext uri="{FF2B5EF4-FFF2-40B4-BE49-F238E27FC236}">
                  <a16:creationId xmlns:a16="http://schemas.microsoft.com/office/drawing/2014/main" id="{09106AA5-9D83-B2C3-86FD-AA7A9F88F471}"/>
                </a:ext>
              </a:extLst>
            </p:cNvPr>
            <p:cNvSpPr txBox="1"/>
            <p:nvPr/>
          </p:nvSpPr>
          <p:spPr>
            <a:xfrm>
              <a:off x="3382954" y="3834929"/>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Y1</a:t>
              </a:r>
            </a:p>
          </p:txBody>
        </p:sp>
        <p:sp>
          <p:nvSpPr>
            <p:cNvPr id="40" name="TextBox 18">
              <a:extLst>
                <a:ext uri="{FF2B5EF4-FFF2-40B4-BE49-F238E27FC236}">
                  <a16:creationId xmlns:a16="http://schemas.microsoft.com/office/drawing/2014/main" id="{3160416A-AC20-8723-B1DE-682A7B652077}"/>
                </a:ext>
              </a:extLst>
            </p:cNvPr>
            <p:cNvSpPr txBox="1"/>
            <p:nvPr/>
          </p:nvSpPr>
          <p:spPr>
            <a:xfrm>
              <a:off x="5807958" y="3843925"/>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Y2</a:t>
              </a:r>
            </a:p>
          </p:txBody>
        </p:sp>
        <p:sp>
          <p:nvSpPr>
            <p:cNvPr id="41" name="TextBox 19">
              <a:extLst>
                <a:ext uri="{FF2B5EF4-FFF2-40B4-BE49-F238E27FC236}">
                  <a16:creationId xmlns:a16="http://schemas.microsoft.com/office/drawing/2014/main" id="{80928A29-427B-0683-85EB-B7AAC748686E}"/>
                </a:ext>
              </a:extLst>
            </p:cNvPr>
            <p:cNvSpPr txBox="1"/>
            <p:nvPr/>
          </p:nvSpPr>
          <p:spPr>
            <a:xfrm>
              <a:off x="8231387" y="383819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Y3</a:t>
              </a:r>
            </a:p>
          </p:txBody>
        </p:sp>
        <p:sp>
          <p:nvSpPr>
            <p:cNvPr id="42" name="TextBox 20">
              <a:extLst>
                <a:ext uri="{FF2B5EF4-FFF2-40B4-BE49-F238E27FC236}">
                  <a16:creationId xmlns:a16="http://schemas.microsoft.com/office/drawing/2014/main" id="{26362079-5F11-6512-2CF0-9B7198F571CA}"/>
                </a:ext>
              </a:extLst>
            </p:cNvPr>
            <p:cNvSpPr txBox="1"/>
            <p:nvPr/>
          </p:nvSpPr>
          <p:spPr>
            <a:xfrm>
              <a:off x="10681493" y="382266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Y4</a:t>
              </a:r>
            </a:p>
          </p:txBody>
        </p:sp>
        <p:sp>
          <p:nvSpPr>
            <p:cNvPr id="43" name="Rectangle 1">
              <a:extLst>
                <a:ext uri="{FF2B5EF4-FFF2-40B4-BE49-F238E27FC236}">
                  <a16:creationId xmlns:a16="http://schemas.microsoft.com/office/drawing/2014/main" id="{142D2A05-4D54-EAA7-78C3-9EB2B8F6A1E7}"/>
                </a:ext>
              </a:extLst>
            </p:cNvPr>
            <p:cNvSpPr/>
            <p:nvPr/>
          </p:nvSpPr>
          <p:spPr>
            <a:xfrm>
              <a:off x="1277559" y="4784292"/>
              <a:ext cx="9720000" cy="179829"/>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7.1 – Coordination with industry and Dissemination</a:t>
              </a:r>
            </a:p>
          </p:txBody>
        </p:sp>
        <p:sp>
          <p:nvSpPr>
            <p:cNvPr id="44" name="Rectangle 6">
              <a:extLst>
                <a:ext uri="{FF2B5EF4-FFF2-40B4-BE49-F238E27FC236}">
                  <a16:creationId xmlns:a16="http://schemas.microsoft.com/office/drawing/2014/main" id="{3F424431-F995-AF07-5455-EAE62520222F}"/>
                </a:ext>
              </a:extLst>
            </p:cNvPr>
            <p:cNvSpPr/>
            <p:nvPr/>
          </p:nvSpPr>
          <p:spPr>
            <a:xfrm>
              <a:off x="1280024" y="5341379"/>
              <a:ext cx="2592028"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7.3 – Business opportunities  </a:t>
              </a:r>
            </a:p>
          </p:txBody>
        </p:sp>
        <p:sp>
          <p:nvSpPr>
            <p:cNvPr id="45" name="5-point Star 42">
              <a:extLst>
                <a:ext uri="{FF2B5EF4-FFF2-40B4-BE49-F238E27FC236}">
                  <a16:creationId xmlns:a16="http://schemas.microsoft.com/office/drawing/2014/main" id="{DAF8235E-69CF-B6FB-6F05-A5A619305666}"/>
                </a:ext>
              </a:extLst>
            </p:cNvPr>
            <p:cNvSpPr/>
            <p:nvPr/>
          </p:nvSpPr>
          <p:spPr>
            <a:xfrm>
              <a:off x="3017184" y="4609755"/>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asellaDiTesto 45">
              <a:extLst>
                <a:ext uri="{FF2B5EF4-FFF2-40B4-BE49-F238E27FC236}">
                  <a16:creationId xmlns:a16="http://schemas.microsoft.com/office/drawing/2014/main" id="{F6B9B953-00CD-98F8-B5EB-C351FD44C3BA}"/>
                </a:ext>
              </a:extLst>
            </p:cNvPr>
            <p:cNvSpPr txBox="1"/>
            <p:nvPr/>
          </p:nvSpPr>
          <p:spPr>
            <a:xfrm>
              <a:off x="3326616" y="3514791"/>
              <a:ext cx="594463" cy="276999"/>
            </a:xfrm>
            <a:prstGeom prst="rect">
              <a:avLst/>
            </a:prstGeom>
            <a:solidFill>
              <a:srgbClr val="A4C137"/>
            </a:solidFill>
          </p:spPr>
          <p:txBody>
            <a:bodyPr wrap="square" rtlCol="0">
              <a:spAutoFit/>
            </a:bodyPr>
            <a:lstStyle/>
            <a:p>
              <a:r>
                <a:rPr lang="en-US" sz="1200">
                  <a:solidFill>
                    <a:schemeClr val="bg1"/>
                  </a:solidFill>
                </a:rPr>
                <a:t>D7.1</a:t>
              </a:r>
            </a:p>
          </p:txBody>
        </p:sp>
        <p:cxnSp>
          <p:nvCxnSpPr>
            <p:cNvPr id="47" name="Connettore diritto 46">
              <a:extLst>
                <a:ext uri="{FF2B5EF4-FFF2-40B4-BE49-F238E27FC236}">
                  <a16:creationId xmlns:a16="http://schemas.microsoft.com/office/drawing/2014/main" id="{4F7E3B68-46F6-22E8-9DAA-14FC24435A9D}"/>
                </a:ext>
              </a:extLst>
            </p:cNvPr>
            <p:cNvCxnSpPr>
              <a:cxnSpLocks/>
            </p:cNvCxnSpPr>
            <p:nvPr/>
          </p:nvCxnSpPr>
          <p:spPr>
            <a:xfrm flipH="1">
              <a:off x="3193979" y="3803023"/>
              <a:ext cx="349622" cy="793876"/>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4279F423-9214-7A95-3585-71A758C08716}"/>
                </a:ext>
              </a:extLst>
            </p:cNvPr>
            <p:cNvSpPr txBox="1"/>
            <p:nvPr/>
          </p:nvSpPr>
          <p:spPr>
            <a:xfrm>
              <a:off x="9186673" y="3540317"/>
              <a:ext cx="594463" cy="276999"/>
            </a:xfrm>
            <a:prstGeom prst="rect">
              <a:avLst/>
            </a:prstGeom>
            <a:solidFill>
              <a:srgbClr val="A4C137"/>
            </a:solidFill>
          </p:spPr>
          <p:txBody>
            <a:bodyPr wrap="square" rtlCol="0">
              <a:spAutoFit/>
            </a:bodyPr>
            <a:lstStyle/>
            <a:p>
              <a:r>
                <a:rPr lang="en-US" sz="1200">
                  <a:solidFill>
                    <a:schemeClr val="bg1"/>
                  </a:solidFill>
                </a:rPr>
                <a:t>D7.2</a:t>
              </a:r>
            </a:p>
          </p:txBody>
        </p:sp>
        <p:cxnSp>
          <p:nvCxnSpPr>
            <p:cNvPr id="49" name="Connettore diritto 48">
              <a:extLst>
                <a:ext uri="{FF2B5EF4-FFF2-40B4-BE49-F238E27FC236}">
                  <a16:creationId xmlns:a16="http://schemas.microsoft.com/office/drawing/2014/main" id="{A47EA48E-74AB-7E3E-690A-CAB2EBA64B90}"/>
                </a:ext>
              </a:extLst>
            </p:cNvPr>
            <p:cNvCxnSpPr>
              <a:cxnSpLocks/>
            </p:cNvCxnSpPr>
            <p:nvPr/>
          </p:nvCxnSpPr>
          <p:spPr>
            <a:xfrm>
              <a:off x="9407158" y="3747528"/>
              <a:ext cx="1062105" cy="1333960"/>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50" name="CasellaDiTesto 49">
              <a:extLst>
                <a:ext uri="{FF2B5EF4-FFF2-40B4-BE49-F238E27FC236}">
                  <a16:creationId xmlns:a16="http://schemas.microsoft.com/office/drawing/2014/main" id="{4001F10B-8AD2-E0D6-CBFA-1C67006C3380}"/>
                </a:ext>
              </a:extLst>
            </p:cNvPr>
            <p:cNvSpPr txBox="1"/>
            <p:nvPr/>
          </p:nvSpPr>
          <p:spPr>
            <a:xfrm>
              <a:off x="10350702" y="3540317"/>
              <a:ext cx="594463" cy="276999"/>
            </a:xfrm>
            <a:prstGeom prst="rect">
              <a:avLst/>
            </a:prstGeom>
            <a:solidFill>
              <a:srgbClr val="A4C137"/>
            </a:solidFill>
          </p:spPr>
          <p:txBody>
            <a:bodyPr wrap="square" rtlCol="0">
              <a:spAutoFit/>
            </a:bodyPr>
            <a:lstStyle/>
            <a:p>
              <a:r>
                <a:rPr lang="en-US" sz="1200">
                  <a:solidFill>
                    <a:schemeClr val="bg1"/>
                  </a:solidFill>
                </a:rPr>
                <a:t>D7.3</a:t>
              </a:r>
            </a:p>
          </p:txBody>
        </p:sp>
        <p:sp>
          <p:nvSpPr>
            <p:cNvPr id="51" name="Rectangle 2">
              <a:extLst>
                <a:ext uri="{FF2B5EF4-FFF2-40B4-BE49-F238E27FC236}">
                  <a16:creationId xmlns:a16="http://schemas.microsoft.com/office/drawing/2014/main" id="{B436B78E-4C97-CE3B-AD00-2EB81381B032}"/>
                </a:ext>
              </a:extLst>
            </p:cNvPr>
            <p:cNvSpPr/>
            <p:nvPr/>
          </p:nvSpPr>
          <p:spPr>
            <a:xfrm>
              <a:off x="1275526" y="5053294"/>
              <a:ext cx="9729657" cy="193927"/>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7.2 – Relations with industries</a:t>
              </a:r>
            </a:p>
          </p:txBody>
        </p:sp>
        <p:sp>
          <p:nvSpPr>
            <p:cNvPr id="52" name="5-point Star 42">
              <a:extLst>
                <a:ext uri="{FF2B5EF4-FFF2-40B4-BE49-F238E27FC236}">
                  <a16:creationId xmlns:a16="http://schemas.microsoft.com/office/drawing/2014/main" id="{AEDF1655-98B8-3208-FD87-6465330EA87F}"/>
                </a:ext>
              </a:extLst>
            </p:cNvPr>
            <p:cNvSpPr/>
            <p:nvPr/>
          </p:nvSpPr>
          <p:spPr>
            <a:xfrm>
              <a:off x="10283470" y="5001666"/>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Connettore diritto 52">
              <a:extLst>
                <a:ext uri="{FF2B5EF4-FFF2-40B4-BE49-F238E27FC236}">
                  <a16:creationId xmlns:a16="http://schemas.microsoft.com/office/drawing/2014/main" id="{4459C9A1-7675-2AFB-E143-4380A4DCDAD9}"/>
                </a:ext>
              </a:extLst>
            </p:cNvPr>
            <p:cNvCxnSpPr>
              <a:cxnSpLocks/>
              <a:stCxn id="50" idx="2"/>
            </p:cNvCxnSpPr>
            <p:nvPr/>
          </p:nvCxnSpPr>
          <p:spPr>
            <a:xfrm flipH="1">
              <a:off x="10576536" y="3817316"/>
              <a:ext cx="71397" cy="1481521"/>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59" name="Segnaposto contenuto 2">
            <a:extLst>
              <a:ext uri="{FF2B5EF4-FFF2-40B4-BE49-F238E27FC236}">
                <a16:creationId xmlns:a16="http://schemas.microsoft.com/office/drawing/2014/main" id="{6B88580D-089B-95A3-8C8D-63EA7654BE6E}"/>
              </a:ext>
            </a:extLst>
          </p:cNvPr>
          <p:cNvSpPr>
            <a:spLocks noGrp="1"/>
          </p:cNvSpPr>
          <p:nvPr>
            <p:ph idx="1"/>
          </p:nvPr>
        </p:nvSpPr>
        <p:spPr>
          <a:xfrm>
            <a:off x="727456" y="1213369"/>
            <a:ext cx="10134877" cy="766203"/>
          </a:xfrm>
        </p:spPr>
        <p:txBody>
          <a:bodyPr>
            <a:normAutofit/>
          </a:bodyPr>
          <a:lstStyle/>
          <a:p>
            <a:pPr marL="0" indent="0" algn="l">
              <a:lnSpc>
                <a:spcPts val="1000"/>
              </a:lnSpc>
              <a:buNone/>
            </a:pPr>
            <a:r>
              <a:rPr lang="en-US" sz="1600" b="1" i="0" u="none" strike="noStrike" baseline="0" dirty="0">
                <a:solidFill>
                  <a:srgbClr val="A4C137"/>
                </a:solidFill>
              </a:rPr>
              <a:t>D7.1</a:t>
            </a:r>
            <a:r>
              <a:rPr lang="en-US" sz="1600" b="1" i="0" u="none" strike="noStrike" baseline="0" dirty="0">
                <a:solidFill>
                  <a:srgbClr val="1B3C70"/>
                </a:solidFill>
              </a:rPr>
              <a:t> </a:t>
            </a:r>
            <a:r>
              <a:rPr lang="en-US" sz="1600" b="1" i="0" u="sng" strike="noStrike" baseline="0" dirty="0">
                <a:solidFill>
                  <a:srgbClr val="1B3C70"/>
                </a:solidFill>
              </a:rPr>
              <a:t>Industry Website </a:t>
            </a:r>
            <a:r>
              <a:rPr lang="en-US" sz="1600" b="0" i="0" u="none" strike="noStrike" baseline="0" dirty="0">
                <a:solidFill>
                  <a:srgbClr val="1B3C70"/>
                </a:solidFill>
              </a:rPr>
              <a:t>-</a:t>
            </a:r>
            <a:r>
              <a:rPr lang="fr-FR" sz="1600" b="0" i="0" u="none" strike="noStrike" baseline="0" dirty="0" err="1">
                <a:solidFill>
                  <a:srgbClr val="1B3C70"/>
                </a:solidFill>
              </a:rPr>
              <a:t>Website</a:t>
            </a:r>
            <a:r>
              <a:rPr lang="fr-FR" sz="1600" b="0" i="0" u="none" strike="noStrike" baseline="0" dirty="0">
                <a:solidFill>
                  <a:srgbClr val="1B3C70"/>
                </a:solidFill>
              </a:rPr>
              <a:t>, patent </a:t>
            </a:r>
            <a:r>
              <a:rPr lang="fr-FR" sz="1600" b="0" i="0" u="none" strike="noStrike" baseline="0" dirty="0" err="1">
                <a:solidFill>
                  <a:srgbClr val="1B3C70"/>
                </a:solidFill>
              </a:rPr>
              <a:t>filings</a:t>
            </a:r>
            <a:r>
              <a:rPr lang="fr-FR" sz="1600" b="0" i="0" u="none" strike="noStrike" baseline="0" dirty="0">
                <a:solidFill>
                  <a:srgbClr val="1B3C70"/>
                </a:solidFill>
              </a:rPr>
              <a:t>, </a:t>
            </a:r>
            <a:r>
              <a:rPr lang="fr-FR" sz="1600" b="0" i="0" u="none" strike="noStrike" baseline="0" dirty="0" err="1">
                <a:solidFill>
                  <a:srgbClr val="1B3C70"/>
                </a:solidFill>
              </a:rPr>
              <a:t>videos</a:t>
            </a:r>
            <a:r>
              <a:rPr lang="fr-FR" sz="1600" b="0" i="0" u="none" strike="noStrike" baseline="0" dirty="0">
                <a:solidFill>
                  <a:srgbClr val="1B3C70"/>
                </a:solidFill>
              </a:rPr>
              <a:t>, </a:t>
            </a:r>
            <a:r>
              <a:rPr lang="fr-FR" sz="1600" b="0" i="0" u="none" strike="noStrike" baseline="0" dirty="0" err="1">
                <a:solidFill>
                  <a:srgbClr val="1B3C70"/>
                </a:solidFill>
              </a:rPr>
              <a:t>etc</a:t>
            </a:r>
            <a:r>
              <a:rPr lang="fr-FR" sz="1600" b="0" i="0" u="none" strike="noStrike" baseline="0" dirty="0">
                <a:solidFill>
                  <a:srgbClr val="1B3C70"/>
                </a:solidFill>
              </a:rPr>
              <a:t> </a:t>
            </a:r>
            <a:r>
              <a:rPr lang="en-US" sz="1600" b="0" i="1" u="none" strike="noStrike" baseline="0" dirty="0" err="1">
                <a:solidFill>
                  <a:srgbClr val="A4C137"/>
                </a:solidFill>
              </a:rPr>
              <a:t>WebSite</a:t>
            </a:r>
            <a:r>
              <a:rPr lang="en-US" sz="1600" b="0" i="1" u="none" strike="noStrike" baseline="0" dirty="0">
                <a:solidFill>
                  <a:srgbClr val="A4C137"/>
                </a:solidFill>
              </a:rPr>
              <a:t> M10 - INFN</a:t>
            </a:r>
          </a:p>
          <a:p>
            <a:pPr marL="0" indent="0" algn="l">
              <a:lnSpc>
                <a:spcPts val="1000"/>
              </a:lnSpc>
              <a:buNone/>
            </a:pPr>
            <a:r>
              <a:rPr lang="en-US" sz="1600" b="1" i="0" u="none" strike="noStrike" baseline="0" dirty="0">
                <a:solidFill>
                  <a:srgbClr val="A4C137"/>
                </a:solidFill>
              </a:rPr>
              <a:t>D7.2</a:t>
            </a:r>
            <a:r>
              <a:rPr lang="en-US" sz="1600" b="1" i="0" u="none" strike="noStrike" baseline="0" dirty="0">
                <a:solidFill>
                  <a:srgbClr val="1B3C70"/>
                </a:solidFill>
              </a:rPr>
              <a:t> </a:t>
            </a:r>
            <a:r>
              <a:rPr lang="en-US" sz="1600" b="0" i="0" u="none" strike="noStrike" baseline="0" dirty="0">
                <a:solidFill>
                  <a:srgbClr val="1B3C70"/>
                </a:solidFill>
              </a:rPr>
              <a:t>Report from Industry </a:t>
            </a:r>
            <a:r>
              <a:rPr lang="en-US" sz="1600" dirty="0">
                <a:solidFill>
                  <a:srgbClr val="1B3C70"/>
                </a:solidFill>
              </a:rPr>
              <a:t>Board - </a:t>
            </a:r>
            <a:r>
              <a:rPr lang="en-US" sz="1600" b="0" i="1" u="none" strike="noStrike" baseline="0" dirty="0">
                <a:solidFill>
                  <a:srgbClr val="A4C137"/>
                </a:solidFill>
              </a:rPr>
              <a:t>Report M46 – </a:t>
            </a:r>
            <a:r>
              <a:rPr lang="en-US" sz="1600" i="1" dirty="0">
                <a:solidFill>
                  <a:srgbClr val="A4C137"/>
                </a:solidFill>
              </a:rPr>
              <a:t>INFN                                                           </a:t>
            </a:r>
            <a:r>
              <a:rPr lang="en-US" sz="1600" b="1" u="sng" dirty="0">
                <a:solidFill>
                  <a:srgbClr val="1B3C70"/>
                </a:solidFill>
              </a:rPr>
              <a:t>From </a:t>
            </a:r>
            <a:r>
              <a:rPr lang="en-US" sz="1600" b="1" u="sng">
                <a:solidFill>
                  <a:srgbClr val="1B3C70"/>
                </a:solidFill>
              </a:rPr>
              <a:t>Industrial Reviews</a:t>
            </a:r>
            <a:r>
              <a:rPr lang="en-US" sz="1600" i="1">
                <a:solidFill>
                  <a:srgbClr val="A4C137"/>
                </a:solidFill>
              </a:rPr>
              <a:t>                       </a:t>
            </a:r>
            <a:endParaRPr lang="en-US" sz="1600" b="0" i="1" u="none" strike="noStrike" baseline="0" dirty="0">
              <a:solidFill>
                <a:srgbClr val="A4C137"/>
              </a:solidFill>
            </a:endParaRPr>
          </a:p>
          <a:p>
            <a:pPr marL="0" indent="0" algn="l">
              <a:lnSpc>
                <a:spcPts val="1000"/>
              </a:lnSpc>
              <a:buNone/>
            </a:pPr>
            <a:r>
              <a:rPr lang="en-US" sz="1600" b="1" i="0" u="none" strike="noStrike" baseline="0" dirty="0">
                <a:solidFill>
                  <a:srgbClr val="A4C137"/>
                </a:solidFill>
              </a:rPr>
              <a:t>D7.3</a:t>
            </a:r>
            <a:r>
              <a:rPr lang="en-US" sz="1600" b="0" i="0" u="none" strike="noStrike" baseline="0" dirty="0">
                <a:solidFill>
                  <a:srgbClr val="1B3C70"/>
                </a:solidFill>
              </a:rPr>
              <a:t> Report on actions to maximize business opportunities - </a:t>
            </a:r>
            <a:r>
              <a:rPr lang="en-US" sz="1600" b="0" i="1" u="none" strike="noStrike" baseline="0" dirty="0">
                <a:solidFill>
                  <a:srgbClr val="A4C137"/>
                </a:solidFill>
              </a:rPr>
              <a:t>Report M46 - </a:t>
            </a:r>
            <a:r>
              <a:rPr lang="en-US" sz="1600" i="1" dirty="0">
                <a:solidFill>
                  <a:srgbClr val="A4C137"/>
                </a:solidFill>
                <a:sym typeface="Wingdings" panose="05000000000000000000" pitchFamily="2" charset="2"/>
              </a:rPr>
              <a:t>INFN</a:t>
            </a:r>
            <a:endParaRPr lang="en-US" sz="1600" b="0" i="1" u="none" strike="noStrike" baseline="0" dirty="0">
              <a:solidFill>
                <a:srgbClr val="A4C137"/>
              </a:solidFill>
            </a:endParaRPr>
          </a:p>
        </p:txBody>
      </p:sp>
      <p:sp>
        <p:nvSpPr>
          <p:cNvPr id="60" name="Rectangle 6">
            <a:extLst>
              <a:ext uri="{FF2B5EF4-FFF2-40B4-BE49-F238E27FC236}">
                <a16:creationId xmlns:a16="http://schemas.microsoft.com/office/drawing/2014/main" id="{F58DAB8A-37A8-4ABE-852B-244561612332}"/>
              </a:ext>
            </a:extLst>
          </p:cNvPr>
          <p:cNvSpPr/>
          <p:nvPr/>
        </p:nvSpPr>
        <p:spPr>
          <a:xfrm>
            <a:off x="6081266" y="5228228"/>
            <a:ext cx="5040381"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a:latin typeface="Montserrat" panose="00000500000000000000" pitchFamily="50" charset="0"/>
            </a:endParaRPr>
          </a:p>
        </p:txBody>
      </p:sp>
      <p:sp>
        <p:nvSpPr>
          <p:cNvPr id="61" name="5-point Star 42">
            <a:extLst>
              <a:ext uri="{FF2B5EF4-FFF2-40B4-BE49-F238E27FC236}">
                <a16:creationId xmlns:a16="http://schemas.microsoft.com/office/drawing/2014/main" id="{2851AABE-15D3-F300-7203-D6CAF9FA3F50}"/>
              </a:ext>
            </a:extLst>
          </p:cNvPr>
          <p:cNvSpPr/>
          <p:nvPr/>
        </p:nvSpPr>
        <p:spPr>
          <a:xfrm>
            <a:off x="10516860" y="5174410"/>
            <a:ext cx="345473"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5-point Star 42">
            <a:extLst>
              <a:ext uri="{FF2B5EF4-FFF2-40B4-BE49-F238E27FC236}">
                <a16:creationId xmlns:a16="http://schemas.microsoft.com/office/drawing/2014/main" id="{610F882B-B996-C488-26BB-85400514F578}"/>
              </a:ext>
            </a:extLst>
          </p:cNvPr>
          <p:cNvSpPr/>
          <p:nvPr/>
        </p:nvSpPr>
        <p:spPr>
          <a:xfrm>
            <a:off x="3432639" y="4962532"/>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5-point Star 42">
            <a:extLst>
              <a:ext uri="{FF2B5EF4-FFF2-40B4-BE49-F238E27FC236}">
                <a16:creationId xmlns:a16="http://schemas.microsoft.com/office/drawing/2014/main" id="{1501CDCD-00FD-C9FE-DCAD-555B9B0EF8EC}"/>
              </a:ext>
            </a:extLst>
          </p:cNvPr>
          <p:cNvSpPr/>
          <p:nvPr/>
        </p:nvSpPr>
        <p:spPr>
          <a:xfrm>
            <a:off x="8426947" y="4952006"/>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egnaposto contenuto 2">
            <a:extLst>
              <a:ext uri="{FF2B5EF4-FFF2-40B4-BE49-F238E27FC236}">
                <a16:creationId xmlns:a16="http://schemas.microsoft.com/office/drawing/2014/main" id="{4ECEDE96-60E8-3B04-E02E-9B5D0B92EA1C}"/>
              </a:ext>
            </a:extLst>
          </p:cNvPr>
          <p:cNvSpPr txBox="1">
            <a:spLocks/>
          </p:cNvSpPr>
          <p:nvPr/>
        </p:nvSpPr>
        <p:spPr>
          <a:xfrm>
            <a:off x="684891" y="2143626"/>
            <a:ext cx="4208859" cy="605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sz="1600" b="1" dirty="0">
                <a:solidFill>
                  <a:srgbClr val="FF0000"/>
                </a:solidFill>
              </a:rPr>
              <a:t>IW1</a:t>
            </a:r>
            <a:r>
              <a:rPr lang="en-US" sz="1600" b="1" dirty="0">
                <a:solidFill>
                  <a:srgbClr val="1B3C70"/>
                </a:solidFill>
              </a:rPr>
              <a:t> </a:t>
            </a:r>
            <a:r>
              <a:rPr lang="it-IT" sz="1600" dirty="0">
                <a:solidFill>
                  <a:srgbClr val="1B3C70"/>
                </a:solidFill>
              </a:rPr>
              <a:t>Industrial Workshop 1 y</a:t>
            </a:r>
            <a:endParaRPr lang="en-US" sz="1600" i="1" dirty="0">
              <a:solidFill>
                <a:srgbClr val="A4C137"/>
              </a:solidFill>
            </a:endParaRPr>
          </a:p>
          <a:p>
            <a:pPr marL="0" indent="0">
              <a:lnSpc>
                <a:spcPts val="1000"/>
              </a:lnSpc>
              <a:buFont typeface="Arial" panose="020B0604020202020204" pitchFamily="34" charset="0"/>
              <a:buNone/>
            </a:pPr>
            <a:r>
              <a:rPr lang="en-US" sz="1600" b="1" dirty="0">
                <a:solidFill>
                  <a:srgbClr val="FF0000"/>
                </a:solidFill>
              </a:rPr>
              <a:t>IW2</a:t>
            </a:r>
            <a:r>
              <a:rPr lang="it-IT" sz="1600" dirty="0">
                <a:solidFill>
                  <a:srgbClr val="FF0000"/>
                </a:solidFill>
              </a:rPr>
              <a:t> </a:t>
            </a:r>
            <a:r>
              <a:rPr lang="it-IT" sz="1600" dirty="0">
                <a:solidFill>
                  <a:srgbClr val="1B3C70"/>
                </a:solidFill>
              </a:rPr>
              <a:t>Industrial Workshop 3y</a:t>
            </a:r>
            <a:endParaRPr lang="en-US" sz="1600" i="1" dirty="0">
              <a:solidFill>
                <a:srgbClr val="A4C137"/>
              </a:solidFill>
            </a:endParaRPr>
          </a:p>
        </p:txBody>
      </p:sp>
      <p:sp>
        <p:nvSpPr>
          <p:cNvPr id="65" name="CasellaDiTesto 64">
            <a:extLst>
              <a:ext uri="{FF2B5EF4-FFF2-40B4-BE49-F238E27FC236}">
                <a16:creationId xmlns:a16="http://schemas.microsoft.com/office/drawing/2014/main" id="{B7181499-A651-49EC-6633-483FF5C11849}"/>
              </a:ext>
            </a:extLst>
          </p:cNvPr>
          <p:cNvSpPr txBox="1"/>
          <p:nvPr/>
        </p:nvSpPr>
        <p:spPr>
          <a:xfrm>
            <a:off x="3892477" y="3432161"/>
            <a:ext cx="618952" cy="276999"/>
          </a:xfrm>
          <a:prstGeom prst="rect">
            <a:avLst/>
          </a:prstGeom>
          <a:solidFill>
            <a:srgbClr val="FF0000"/>
          </a:solidFill>
        </p:spPr>
        <p:txBody>
          <a:bodyPr wrap="square" rtlCol="0">
            <a:spAutoFit/>
          </a:bodyPr>
          <a:lstStyle/>
          <a:p>
            <a:r>
              <a:rPr lang="en-US" sz="1200">
                <a:solidFill>
                  <a:schemeClr val="bg1"/>
                </a:solidFill>
              </a:rPr>
              <a:t>IW1</a:t>
            </a:r>
          </a:p>
        </p:txBody>
      </p:sp>
      <p:cxnSp>
        <p:nvCxnSpPr>
          <p:cNvPr id="66" name="Connettore diritto 65">
            <a:extLst>
              <a:ext uri="{FF2B5EF4-FFF2-40B4-BE49-F238E27FC236}">
                <a16:creationId xmlns:a16="http://schemas.microsoft.com/office/drawing/2014/main" id="{CC48A605-8494-7404-1C52-EF3434595A86}"/>
              </a:ext>
            </a:extLst>
          </p:cNvPr>
          <p:cNvCxnSpPr>
            <a:cxnSpLocks/>
            <a:stCxn id="65" idx="2"/>
          </p:cNvCxnSpPr>
          <p:nvPr/>
        </p:nvCxnSpPr>
        <p:spPr>
          <a:xfrm flipH="1">
            <a:off x="3640318" y="3709160"/>
            <a:ext cx="561635" cy="125337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7" name="CasellaDiTesto 66">
            <a:extLst>
              <a:ext uri="{FF2B5EF4-FFF2-40B4-BE49-F238E27FC236}">
                <a16:creationId xmlns:a16="http://schemas.microsoft.com/office/drawing/2014/main" id="{D5BCFDB3-6005-7E77-4CFC-5AC5AD81C122}"/>
              </a:ext>
            </a:extLst>
          </p:cNvPr>
          <p:cNvSpPr txBox="1"/>
          <p:nvPr/>
        </p:nvSpPr>
        <p:spPr>
          <a:xfrm>
            <a:off x="7503499" y="3430072"/>
            <a:ext cx="618952" cy="276999"/>
          </a:xfrm>
          <a:prstGeom prst="rect">
            <a:avLst/>
          </a:prstGeom>
          <a:solidFill>
            <a:srgbClr val="FF0000"/>
          </a:solidFill>
        </p:spPr>
        <p:txBody>
          <a:bodyPr wrap="square" rtlCol="0">
            <a:spAutoFit/>
          </a:bodyPr>
          <a:lstStyle/>
          <a:p>
            <a:r>
              <a:rPr lang="en-US" sz="1200">
                <a:solidFill>
                  <a:schemeClr val="bg1"/>
                </a:solidFill>
              </a:rPr>
              <a:t>IW2</a:t>
            </a:r>
          </a:p>
        </p:txBody>
      </p:sp>
      <p:cxnSp>
        <p:nvCxnSpPr>
          <p:cNvPr id="68" name="Connettore diritto 67">
            <a:extLst>
              <a:ext uri="{FF2B5EF4-FFF2-40B4-BE49-F238E27FC236}">
                <a16:creationId xmlns:a16="http://schemas.microsoft.com/office/drawing/2014/main" id="{F94D27A3-4ADA-C764-3C57-96BF61ABE1C9}"/>
              </a:ext>
            </a:extLst>
          </p:cNvPr>
          <p:cNvCxnSpPr>
            <a:cxnSpLocks/>
            <a:stCxn id="67" idx="2"/>
          </p:cNvCxnSpPr>
          <p:nvPr/>
        </p:nvCxnSpPr>
        <p:spPr>
          <a:xfrm>
            <a:off x="7812975" y="3707071"/>
            <a:ext cx="805207" cy="123597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9" name="Rettangolo 68">
            <a:extLst>
              <a:ext uri="{FF2B5EF4-FFF2-40B4-BE49-F238E27FC236}">
                <a16:creationId xmlns:a16="http://schemas.microsoft.com/office/drawing/2014/main" id="{3C9A8B8F-FFFF-29E9-8A9B-D6D52A87470A}"/>
              </a:ext>
            </a:extLst>
          </p:cNvPr>
          <p:cNvSpPr/>
          <p:nvPr/>
        </p:nvSpPr>
        <p:spPr>
          <a:xfrm>
            <a:off x="737759" y="1435387"/>
            <a:ext cx="7085519" cy="499490"/>
          </a:xfrm>
          <a:prstGeom prst="rect">
            <a:avLst/>
          </a:prstGeom>
          <a:noFill/>
          <a:ln>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asellaDiTesto 69">
            <a:extLst>
              <a:ext uri="{FF2B5EF4-FFF2-40B4-BE49-F238E27FC236}">
                <a16:creationId xmlns:a16="http://schemas.microsoft.com/office/drawing/2014/main" id="{FF9D9022-7EF5-235F-1293-DD1371DEB68F}"/>
              </a:ext>
            </a:extLst>
          </p:cNvPr>
          <p:cNvSpPr txBox="1"/>
          <p:nvPr/>
        </p:nvSpPr>
        <p:spPr>
          <a:xfrm>
            <a:off x="6223097" y="5956519"/>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1</a:t>
            </a:r>
            <a:r>
              <a:rPr lang="en-US" sz="1200" baseline="30000" dirty="0">
                <a:solidFill>
                  <a:schemeClr val="bg1"/>
                </a:solidFill>
              </a:rPr>
              <a:t>st</a:t>
            </a:r>
            <a:r>
              <a:rPr lang="en-US" sz="1200" dirty="0">
                <a:solidFill>
                  <a:schemeClr val="bg1"/>
                </a:solidFill>
              </a:rPr>
              <a:t> IB Review</a:t>
            </a:r>
          </a:p>
        </p:txBody>
      </p:sp>
      <p:sp>
        <p:nvSpPr>
          <p:cNvPr id="71" name="CasellaDiTesto 70">
            <a:extLst>
              <a:ext uri="{FF2B5EF4-FFF2-40B4-BE49-F238E27FC236}">
                <a16:creationId xmlns:a16="http://schemas.microsoft.com/office/drawing/2014/main" id="{0AC9BFA5-C8EA-E2CC-C25A-9FCC0D43A362}"/>
              </a:ext>
            </a:extLst>
          </p:cNvPr>
          <p:cNvSpPr txBox="1"/>
          <p:nvPr/>
        </p:nvSpPr>
        <p:spPr>
          <a:xfrm>
            <a:off x="7512441" y="5956518"/>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2</a:t>
            </a:r>
            <a:r>
              <a:rPr lang="en-US" sz="1200" baseline="30000" dirty="0">
                <a:solidFill>
                  <a:schemeClr val="bg1"/>
                </a:solidFill>
              </a:rPr>
              <a:t>nd</a:t>
            </a:r>
            <a:r>
              <a:rPr lang="en-US" sz="1200" dirty="0">
                <a:solidFill>
                  <a:schemeClr val="bg1"/>
                </a:solidFill>
              </a:rPr>
              <a:t> IB Review</a:t>
            </a:r>
          </a:p>
        </p:txBody>
      </p:sp>
      <p:sp>
        <p:nvSpPr>
          <p:cNvPr id="72" name="CasellaDiTesto 71">
            <a:extLst>
              <a:ext uri="{FF2B5EF4-FFF2-40B4-BE49-F238E27FC236}">
                <a16:creationId xmlns:a16="http://schemas.microsoft.com/office/drawing/2014/main" id="{B32EC6D6-168A-D8E2-B2FD-33590BED8AA9}"/>
              </a:ext>
            </a:extLst>
          </p:cNvPr>
          <p:cNvSpPr txBox="1"/>
          <p:nvPr/>
        </p:nvSpPr>
        <p:spPr>
          <a:xfrm>
            <a:off x="8842738" y="5950033"/>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3</a:t>
            </a:r>
            <a:r>
              <a:rPr lang="en-US" sz="1200" baseline="30000" dirty="0">
                <a:solidFill>
                  <a:schemeClr val="bg1"/>
                </a:solidFill>
              </a:rPr>
              <a:t>rd</a:t>
            </a:r>
            <a:r>
              <a:rPr lang="en-US" sz="1200" dirty="0">
                <a:solidFill>
                  <a:schemeClr val="bg1"/>
                </a:solidFill>
              </a:rPr>
              <a:t> IB Review</a:t>
            </a:r>
          </a:p>
        </p:txBody>
      </p:sp>
      <p:sp>
        <p:nvSpPr>
          <p:cNvPr id="73" name="CasellaDiTesto 72">
            <a:extLst>
              <a:ext uri="{FF2B5EF4-FFF2-40B4-BE49-F238E27FC236}">
                <a16:creationId xmlns:a16="http://schemas.microsoft.com/office/drawing/2014/main" id="{13069E2C-619C-5217-7673-8E39FDF4B4CF}"/>
              </a:ext>
            </a:extLst>
          </p:cNvPr>
          <p:cNvSpPr txBox="1"/>
          <p:nvPr/>
        </p:nvSpPr>
        <p:spPr>
          <a:xfrm>
            <a:off x="10062016" y="5950032"/>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4</a:t>
            </a:r>
            <a:r>
              <a:rPr lang="en-US" sz="1200" baseline="30000" dirty="0">
                <a:solidFill>
                  <a:schemeClr val="bg1"/>
                </a:solidFill>
              </a:rPr>
              <a:t>th</a:t>
            </a:r>
            <a:r>
              <a:rPr lang="en-US" sz="1200" dirty="0">
                <a:solidFill>
                  <a:schemeClr val="bg1"/>
                </a:solidFill>
              </a:rPr>
              <a:t> IB Review</a:t>
            </a:r>
          </a:p>
        </p:txBody>
      </p:sp>
      <p:cxnSp>
        <p:nvCxnSpPr>
          <p:cNvPr id="74" name="Connettore diritto 73">
            <a:extLst>
              <a:ext uri="{FF2B5EF4-FFF2-40B4-BE49-F238E27FC236}">
                <a16:creationId xmlns:a16="http://schemas.microsoft.com/office/drawing/2014/main" id="{E18397B8-0D53-307C-6348-79AF0107C8BD}"/>
              </a:ext>
            </a:extLst>
          </p:cNvPr>
          <p:cNvCxnSpPr>
            <a:cxnSpLocks/>
          </p:cNvCxnSpPr>
          <p:nvPr/>
        </p:nvCxnSpPr>
        <p:spPr>
          <a:xfrm>
            <a:off x="6393617" y="4549175"/>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sp>
        <p:nvSpPr>
          <p:cNvPr id="75" name="5-point Star 42">
            <a:extLst>
              <a:ext uri="{FF2B5EF4-FFF2-40B4-BE49-F238E27FC236}">
                <a16:creationId xmlns:a16="http://schemas.microsoft.com/office/drawing/2014/main" id="{8650022A-793A-9E44-A6E4-1694F88BBBAF}"/>
              </a:ext>
            </a:extLst>
          </p:cNvPr>
          <p:cNvSpPr/>
          <p:nvPr/>
        </p:nvSpPr>
        <p:spPr>
          <a:xfrm>
            <a:off x="6220413" y="4335904"/>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6" name="5-point Star 42">
            <a:extLst>
              <a:ext uri="{FF2B5EF4-FFF2-40B4-BE49-F238E27FC236}">
                <a16:creationId xmlns:a16="http://schemas.microsoft.com/office/drawing/2014/main" id="{C61EDB09-40B8-14CE-7B65-1DA584017023}"/>
              </a:ext>
            </a:extLst>
          </p:cNvPr>
          <p:cNvSpPr/>
          <p:nvPr/>
        </p:nvSpPr>
        <p:spPr>
          <a:xfrm>
            <a:off x="7498109" y="4331793"/>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7" name="5-point Star 42">
            <a:extLst>
              <a:ext uri="{FF2B5EF4-FFF2-40B4-BE49-F238E27FC236}">
                <a16:creationId xmlns:a16="http://schemas.microsoft.com/office/drawing/2014/main" id="{F89AB58F-F81F-940A-763C-B880D3C03CFE}"/>
              </a:ext>
            </a:extLst>
          </p:cNvPr>
          <p:cNvSpPr/>
          <p:nvPr/>
        </p:nvSpPr>
        <p:spPr>
          <a:xfrm>
            <a:off x="8751370"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8" name="5-point Star 42">
            <a:extLst>
              <a:ext uri="{FF2B5EF4-FFF2-40B4-BE49-F238E27FC236}">
                <a16:creationId xmlns:a16="http://schemas.microsoft.com/office/drawing/2014/main" id="{EC9C539F-FC8C-61C4-D87E-037AFAA3F1F3}"/>
              </a:ext>
            </a:extLst>
          </p:cNvPr>
          <p:cNvSpPr/>
          <p:nvPr/>
        </p:nvSpPr>
        <p:spPr>
          <a:xfrm>
            <a:off x="10021136"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cxnSp>
        <p:nvCxnSpPr>
          <p:cNvPr id="79" name="Connettore diritto 78">
            <a:extLst>
              <a:ext uri="{FF2B5EF4-FFF2-40B4-BE49-F238E27FC236}">
                <a16:creationId xmlns:a16="http://schemas.microsoft.com/office/drawing/2014/main" id="{5957CF27-7EF2-AF74-19C6-7F746B90E2BC}"/>
              </a:ext>
            </a:extLst>
          </p:cNvPr>
          <p:cNvCxnSpPr>
            <a:cxnSpLocks/>
          </p:cNvCxnSpPr>
          <p:nvPr/>
        </p:nvCxnSpPr>
        <p:spPr>
          <a:xfrm>
            <a:off x="8925085"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0" name="Connettore diritto 79">
            <a:extLst>
              <a:ext uri="{FF2B5EF4-FFF2-40B4-BE49-F238E27FC236}">
                <a16:creationId xmlns:a16="http://schemas.microsoft.com/office/drawing/2014/main" id="{6CD31B72-E212-1A7C-D7C6-4637B1A8ED2D}"/>
              </a:ext>
            </a:extLst>
          </p:cNvPr>
          <p:cNvCxnSpPr>
            <a:cxnSpLocks/>
          </p:cNvCxnSpPr>
          <p:nvPr/>
        </p:nvCxnSpPr>
        <p:spPr>
          <a:xfrm>
            <a:off x="7676170"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1" name="Connettore diritto 80">
            <a:extLst>
              <a:ext uri="{FF2B5EF4-FFF2-40B4-BE49-F238E27FC236}">
                <a16:creationId xmlns:a16="http://schemas.microsoft.com/office/drawing/2014/main" id="{CD39041C-45AF-5BE0-64F3-A6927CA0E2B5}"/>
              </a:ext>
            </a:extLst>
          </p:cNvPr>
          <p:cNvCxnSpPr>
            <a:cxnSpLocks/>
          </p:cNvCxnSpPr>
          <p:nvPr/>
        </p:nvCxnSpPr>
        <p:spPr>
          <a:xfrm>
            <a:off x="10196281" y="4573403"/>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sp>
        <p:nvSpPr>
          <p:cNvPr id="82" name="Segnaposto contenuto 2">
            <a:extLst>
              <a:ext uri="{FF2B5EF4-FFF2-40B4-BE49-F238E27FC236}">
                <a16:creationId xmlns:a16="http://schemas.microsoft.com/office/drawing/2014/main" id="{D9437556-D83C-AA7D-DCAD-BBD6A803F4B8}"/>
              </a:ext>
            </a:extLst>
          </p:cNvPr>
          <p:cNvSpPr txBox="1">
            <a:spLocks/>
          </p:cNvSpPr>
          <p:nvPr/>
        </p:nvSpPr>
        <p:spPr>
          <a:xfrm>
            <a:off x="7453958" y="2115386"/>
            <a:ext cx="4208859" cy="1274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sz="1600" b="1" dirty="0">
                <a:solidFill>
                  <a:srgbClr val="1B3C70"/>
                </a:solidFill>
              </a:rPr>
              <a:t>1</a:t>
            </a:r>
            <a:r>
              <a:rPr lang="en-US" sz="1600" b="1" baseline="30000" dirty="0">
                <a:solidFill>
                  <a:srgbClr val="1B3C70"/>
                </a:solidFill>
              </a:rPr>
              <a:t>st</a:t>
            </a:r>
            <a:r>
              <a:rPr lang="en-US" sz="1600" b="1" dirty="0">
                <a:solidFill>
                  <a:srgbClr val="1B3C70"/>
                </a:solidFill>
              </a:rPr>
              <a:t> IB Review: </a:t>
            </a:r>
            <a:r>
              <a:rPr lang="it-IT" sz="1600" dirty="0">
                <a:solidFill>
                  <a:srgbClr val="1B3C70"/>
                </a:solidFill>
              </a:rPr>
              <a:t>Industrial Review</a:t>
            </a:r>
            <a:endParaRPr lang="en-US" sz="1600" i="1" dirty="0">
              <a:solidFill>
                <a:srgbClr val="A4C137"/>
              </a:solidFill>
            </a:endParaRPr>
          </a:p>
          <a:p>
            <a:pPr marL="0" indent="0">
              <a:lnSpc>
                <a:spcPts val="1000"/>
              </a:lnSpc>
              <a:buNone/>
            </a:pPr>
            <a:r>
              <a:rPr lang="en-US" sz="1600" b="1" dirty="0">
                <a:solidFill>
                  <a:srgbClr val="1B3C70"/>
                </a:solidFill>
              </a:rPr>
              <a:t>2</a:t>
            </a:r>
            <a:r>
              <a:rPr lang="en-US" sz="1600" b="1" baseline="30000" dirty="0">
                <a:solidFill>
                  <a:srgbClr val="1B3C70"/>
                </a:solidFill>
              </a:rPr>
              <a:t>nd</a:t>
            </a:r>
            <a:r>
              <a:rPr lang="en-US" sz="1600" b="1" dirty="0">
                <a:solidFill>
                  <a:srgbClr val="1B3C70"/>
                </a:solidFill>
              </a:rPr>
              <a:t> IB Review: </a:t>
            </a:r>
            <a:r>
              <a:rPr lang="it-IT" sz="1600" dirty="0">
                <a:solidFill>
                  <a:srgbClr val="1B3C70"/>
                </a:solidFill>
              </a:rPr>
              <a:t>Industrial Review</a:t>
            </a:r>
          </a:p>
          <a:p>
            <a:pPr marL="0" indent="0">
              <a:lnSpc>
                <a:spcPts val="1000"/>
              </a:lnSpc>
              <a:buNone/>
            </a:pPr>
            <a:r>
              <a:rPr lang="en-US" sz="1600" b="1" dirty="0">
                <a:solidFill>
                  <a:srgbClr val="1B3C70"/>
                </a:solidFill>
              </a:rPr>
              <a:t>3</a:t>
            </a:r>
            <a:r>
              <a:rPr lang="en-US" sz="1600" b="1" baseline="30000" dirty="0">
                <a:solidFill>
                  <a:srgbClr val="1B3C70"/>
                </a:solidFill>
              </a:rPr>
              <a:t>rd</a:t>
            </a:r>
            <a:r>
              <a:rPr lang="en-US" sz="1600" b="1" dirty="0">
                <a:solidFill>
                  <a:srgbClr val="1B3C70"/>
                </a:solidFill>
              </a:rPr>
              <a:t> IB Review: </a:t>
            </a:r>
            <a:r>
              <a:rPr lang="it-IT" sz="1600" dirty="0">
                <a:solidFill>
                  <a:srgbClr val="1B3C70"/>
                </a:solidFill>
              </a:rPr>
              <a:t>Industrial Review</a:t>
            </a:r>
          </a:p>
          <a:p>
            <a:pPr marL="0" indent="0">
              <a:lnSpc>
                <a:spcPts val="1000"/>
              </a:lnSpc>
              <a:buNone/>
            </a:pPr>
            <a:r>
              <a:rPr lang="en-US" sz="1600" b="1" dirty="0">
                <a:solidFill>
                  <a:srgbClr val="1B3C70"/>
                </a:solidFill>
              </a:rPr>
              <a:t>4</a:t>
            </a:r>
            <a:r>
              <a:rPr lang="en-US" sz="1600" b="1" baseline="30000" dirty="0">
                <a:solidFill>
                  <a:srgbClr val="1B3C70"/>
                </a:solidFill>
              </a:rPr>
              <a:t>th</a:t>
            </a:r>
            <a:r>
              <a:rPr lang="en-US" sz="1600" b="1" dirty="0">
                <a:solidFill>
                  <a:srgbClr val="1B3C70"/>
                </a:solidFill>
              </a:rPr>
              <a:t> IB Review: </a:t>
            </a:r>
            <a:r>
              <a:rPr lang="it-IT" sz="1600" dirty="0">
                <a:solidFill>
                  <a:srgbClr val="1B3C70"/>
                </a:solidFill>
              </a:rPr>
              <a:t>Industrial Review</a:t>
            </a:r>
          </a:p>
          <a:p>
            <a:pPr marL="0" indent="0">
              <a:lnSpc>
                <a:spcPts val="1000"/>
              </a:lnSpc>
              <a:buNone/>
            </a:pPr>
            <a:endParaRPr lang="en-US" sz="1600" i="1" dirty="0">
              <a:solidFill>
                <a:srgbClr val="A4C137"/>
              </a:solidFill>
            </a:endParaRPr>
          </a:p>
        </p:txBody>
      </p:sp>
    </p:spTree>
    <p:extLst>
      <p:ext uri="{BB962C8B-B14F-4D97-AF65-F5344CB8AC3E}">
        <p14:creationId xmlns:p14="http://schemas.microsoft.com/office/powerpoint/2010/main" val="62480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097A3-EFDE-A487-96EB-80D49656D102}"/>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73D49D3-2895-2A7D-D71A-7A42C7C62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744A5016-1231-52FF-6B96-93F5ABBDC4FB}"/>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62549B8B-FEEB-086F-BAC3-813D63606F65}"/>
              </a:ext>
            </a:extLst>
          </p:cNvPr>
          <p:cNvSpPr>
            <a:spLocks noGrp="1"/>
          </p:cNvSpPr>
          <p:nvPr>
            <p:ph type="sldNum" sz="quarter" idx="12"/>
          </p:nvPr>
        </p:nvSpPr>
        <p:spPr>
          <a:xfrm>
            <a:off x="8590347" y="6353299"/>
            <a:ext cx="2743200" cy="365125"/>
          </a:xfrm>
        </p:spPr>
        <p:txBody>
          <a:bodyPr/>
          <a:lstStyle/>
          <a:p>
            <a:fld id="{4068FCCF-9A80-B240-8D85-84F960565AFA}" type="slidenum">
              <a:rPr lang="en-BE" smtClean="0"/>
              <a:t>16</a:t>
            </a:fld>
            <a:endParaRPr lang="en-BE"/>
          </a:p>
        </p:txBody>
      </p:sp>
      <p:sp>
        <p:nvSpPr>
          <p:cNvPr id="7" name="Segnaposto piè di pagina 6">
            <a:extLst>
              <a:ext uri="{FF2B5EF4-FFF2-40B4-BE49-F238E27FC236}">
                <a16:creationId xmlns:a16="http://schemas.microsoft.com/office/drawing/2014/main" id="{5ED127FC-33D8-3910-38A8-5E98FDF0E78F}"/>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97696B33-622B-91C0-B205-6CAA93DCB4DA}"/>
              </a:ext>
            </a:extLst>
          </p:cNvPr>
          <p:cNvSpPr txBox="1"/>
          <p:nvPr/>
        </p:nvSpPr>
        <p:spPr>
          <a:xfrm>
            <a:off x="3418115" y="-8568"/>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graphicFrame>
        <p:nvGraphicFramePr>
          <p:cNvPr id="34" name="Tabella 33">
            <a:extLst>
              <a:ext uri="{FF2B5EF4-FFF2-40B4-BE49-F238E27FC236}">
                <a16:creationId xmlns:a16="http://schemas.microsoft.com/office/drawing/2014/main" id="{32EF3DFC-C31B-B44B-7379-7B84F91CD950}"/>
              </a:ext>
            </a:extLst>
          </p:cNvPr>
          <p:cNvGraphicFramePr>
            <a:graphicFrameLocks noGrp="1"/>
          </p:cNvGraphicFramePr>
          <p:nvPr/>
        </p:nvGraphicFramePr>
        <p:xfrm>
          <a:off x="1004107" y="4362311"/>
          <a:ext cx="10144567"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27737075"/>
                    </a:ext>
                  </a:extLst>
                </a:gridCol>
                <a:gridCol w="213083">
                  <a:extLst>
                    <a:ext uri="{9D8B030D-6E8A-4147-A177-3AD203B41FA5}">
                      <a16:colId xmlns:a16="http://schemas.microsoft.com/office/drawing/2014/main" val="4161776673"/>
                    </a:ext>
                  </a:extLst>
                </a:gridCol>
                <a:gridCol w="211374">
                  <a:extLst>
                    <a:ext uri="{9D8B030D-6E8A-4147-A177-3AD203B41FA5}">
                      <a16:colId xmlns:a16="http://schemas.microsoft.com/office/drawing/2014/main" val="1238833884"/>
                    </a:ext>
                  </a:extLst>
                </a:gridCol>
                <a:gridCol w="211374">
                  <a:extLst>
                    <a:ext uri="{9D8B030D-6E8A-4147-A177-3AD203B41FA5}">
                      <a16:colId xmlns:a16="http://schemas.microsoft.com/office/drawing/2014/main" val="1397134624"/>
                    </a:ext>
                  </a:extLst>
                </a:gridCol>
                <a:gridCol w="211374">
                  <a:extLst>
                    <a:ext uri="{9D8B030D-6E8A-4147-A177-3AD203B41FA5}">
                      <a16:colId xmlns:a16="http://schemas.microsoft.com/office/drawing/2014/main" val="292881622"/>
                    </a:ext>
                  </a:extLst>
                </a:gridCol>
                <a:gridCol w="211374">
                  <a:extLst>
                    <a:ext uri="{9D8B030D-6E8A-4147-A177-3AD203B41FA5}">
                      <a16:colId xmlns:a16="http://schemas.microsoft.com/office/drawing/2014/main" val="1072287653"/>
                    </a:ext>
                  </a:extLst>
                </a:gridCol>
                <a:gridCol w="211374">
                  <a:extLst>
                    <a:ext uri="{9D8B030D-6E8A-4147-A177-3AD203B41FA5}">
                      <a16:colId xmlns:a16="http://schemas.microsoft.com/office/drawing/2014/main" val="275280520"/>
                    </a:ext>
                  </a:extLst>
                </a:gridCol>
                <a:gridCol w="211374">
                  <a:extLst>
                    <a:ext uri="{9D8B030D-6E8A-4147-A177-3AD203B41FA5}">
                      <a16:colId xmlns:a16="http://schemas.microsoft.com/office/drawing/2014/main" val="395280917"/>
                    </a:ext>
                  </a:extLst>
                </a:gridCol>
                <a:gridCol w="211374">
                  <a:extLst>
                    <a:ext uri="{9D8B030D-6E8A-4147-A177-3AD203B41FA5}">
                      <a16:colId xmlns:a16="http://schemas.microsoft.com/office/drawing/2014/main" val="6984623"/>
                    </a:ext>
                  </a:extLst>
                </a:gridCol>
                <a:gridCol w="211374">
                  <a:extLst>
                    <a:ext uri="{9D8B030D-6E8A-4147-A177-3AD203B41FA5}">
                      <a16:colId xmlns:a16="http://schemas.microsoft.com/office/drawing/2014/main" val="2853298345"/>
                    </a:ext>
                  </a:extLst>
                </a:gridCol>
                <a:gridCol w="211374">
                  <a:extLst>
                    <a:ext uri="{9D8B030D-6E8A-4147-A177-3AD203B41FA5}">
                      <a16:colId xmlns:a16="http://schemas.microsoft.com/office/drawing/2014/main" val="2468382863"/>
                    </a:ext>
                  </a:extLst>
                </a:gridCol>
                <a:gridCol w="211374">
                  <a:extLst>
                    <a:ext uri="{9D8B030D-6E8A-4147-A177-3AD203B41FA5}">
                      <a16:colId xmlns:a16="http://schemas.microsoft.com/office/drawing/2014/main" val="1348870091"/>
                    </a:ext>
                  </a:extLst>
                </a:gridCol>
                <a:gridCol w="211374">
                  <a:extLst>
                    <a:ext uri="{9D8B030D-6E8A-4147-A177-3AD203B41FA5}">
                      <a16:colId xmlns:a16="http://schemas.microsoft.com/office/drawing/2014/main" val="373942964"/>
                    </a:ext>
                  </a:extLst>
                </a:gridCol>
                <a:gridCol w="211374">
                  <a:extLst>
                    <a:ext uri="{9D8B030D-6E8A-4147-A177-3AD203B41FA5}">
                      <a16:colId xmlns:a16="http://schemas.microsoft.com/office/drawing/2014/main" val="1461893708"/>
                    </a:ext>
                  </a:extLst>
                </a:gridCol>
                <a:gridCol w="211374">
                  <a:extLst>
                    <a:ext uri="{9D8B030D-6E8A-4147-A177-3AD203B41FA5}">
                      <a16:colId xmlns:a16="http://schemas.microsoft.com/office/drawing/2014/main" val="3318930331"/>
                    </a:ext>
                  </a:extLst>
                </a:gridCol>
                <a:gridCol w="211374">
                  <a:extLst>
                    <a:ext uri="{9D8B030D-6E8A-4147-A177-3AD203B41FA5}">
                      <a16:colId xmlns:a16="http://schemas.microsoft.com/office/drawing/2014/main" val="1888750833"/>
                    </a:ext>
                  </a:extLst>
                </a:gridCol>
                <a:gridCol w="211374">
                  <a:extLst>
                    <a:ext uri="{9D8B030D-6E8A-4147-A177-3AD203B41FA5}">
                      <a16:colId xmlns:a16="http://schemas.microsoft.com/office/drawing/2014/main" val="3147895625"/>
                    </a:ext>
                  </a:extLst>
                </a:gridCol>
                <a:gridCol w="211374">
                  <a:extLst>
                    <a:ext uri="{9D8B030D-6E8A-4147-A177-3AD203B41FA5}">
                      <a16:colId xmlns:a16="http://schemas.microsoft.com/office/drawing/2014/main" val="2334967996"/>
                    </a:ext>
                  </a:extLst>
                </a:gridCol>
                <a:gridCol w="211374">
                  <a:extLst>
                    <a:ext uri="{9D8B030D-6E8A-4147-A177-3AD203B41FA5}">
                      <a16:colId xmlns:a16="http://schemas.microsoft.com/office/drawing/2014/main" val="2702433078"/>
                    </a:ext>
                  </a:extLst>
                </a:gridCol>
                <a:gridCol w="211374">
                  <a:extLst>
                    <a:ext uri="{9D8B030D-6E8A-4147-A177-3AD203B41FA5}">
                      <a16:colId xmlns:a16="http://schemas.microsoft.com/office/drawing/2014/main" val="1884559276"/>
                    </a:ext>
                  </a:extLst>
                </a:gridCol>
                <a:gridCol w="211374">
                  <a:extLst>
                    <a:ext uri="{9D8B030D-6E8A-4147-A177-3AD203B41FA5}">
                      <a16:colId xmlns:a16="http://schemas.microsoft.com/office/drawing/2014/main" val="659162378"/>
                    </a:ext>
                  </a:extLst>
                </a:gridCol>
                <a:gridCol w="214468">
                  <a:extLst>
                    <a:ext uri="{9D8B030D-6E8A-4147-A177-3AD203B41FA5}">
                      <a16:colId xmlns:a16="http://schemas.microsoft.com/office/drawing/2014/main" val="807086020"/>
                    </a:ext>
                  </a:extLst>
                </a:gridCol>
                <a:gridCol w="208280">
                  <a:extLst>
                    <a:ext uri="{9D8B030D-6E8A-4147-A177-3AD203B41FA5}">
                      <a16:colId xmlns:a16="http://schemas.microsoft.com/office/drawing/2014/main" val="2232838573"/>
                    </a:ext>
                  </a:extLst>
                </a:gridCol>
                <a:gridCol w="211374">
                  <a:extLst>
                    <a:ext uri="{9D8B030D-6E8A-4147-A177-3AD203B41FA5}">
                      <a16:colId xmlns:a16="http://schemas.microsoft.com/office/drawing/2014/main" val="1316518374"/>
                    </a:ext>
                  </a:extLst>
                </a:gridCol>
                <a:gridCol w="211374">
                  <a:extLst>
                    <a:ext uri="{9D8B030D-6E8A-4147-A177-3AD203B41FA5}">
                      <a16:colId xmlns:a16="http://schemas.microsoft.com/office/drawing/2014/main" val="3333202984"/>
                    </a:ext>
                  </a:extLst>
                </a:gridCol>
                <a:gridCol w="211374">
                  <a:extLst>
                    <a:ext uri="{9D8B030D-6E8A-4147-A177-3AD203B41FA5}">
                      <a16:colId xmlns:a16="http://schemas.microsoft.com/office/drawing/2014/main" val="2432360289"/>
                    </a:ext>
                  </a:extLst>
                </a:gridCol>
                <a:gridCol w="211374">
                  <a:extLst>
                    <a:ext uri="{9D8B030D-6E8A-4147-A177-3AD203B41FA5}">
                      <a16:colId xmlns:a16="http://schemas.microsoft.com/office/drawing/2014/main" val="2685496730"/>
                    </a:ext>
                  </a:extLst>
                </a:gridCol>
                <a:gridCol w="211374">
                  <a:extLst>
                    <a:ext uri="{9D8B030D-6E8A-4147-A177-3AD203B41FA5}">
                      <a16:colId xmlns:a16="http://schemas.microsoft.com/office/drawing/2014/main" val="1391367523"/>
                    </a:ext>
                  </a:extLst>
                </a:gridCol>
                <a:gridCol w="211374">
                  <a:extLst>
                    <a:ext uri="{9D8B030D-6E8A-4147-A177-3AD203B41FA5}">
                      <a16:colId xmlns:a16="http://schemas.microsoft.com/office/drawing/2014/main" val="2677081766"/>
                    </a:ext>
                  </a:extLst>
                </a:gridCol>
                <a:gridCol w="211374">
                  <a:extLst>
                    <a:ext uri="{9D8B030D-6E8A-4147-A177-3AD203B41FA5}">
                      <a16:colId xmlns:a16="http://schemas.microsoft.com/office/drawing/2014/main" val="3737600269"/>
                    </a:ext>
                  </a:extLst>
                </a:gridCol>
                <a:gridCol w="211374">
                  <a:extLst>
                    <a:ext uri="{9D8B030D-6E8A-4147-A177-3AD203B41FA5}">
                      <a16:colId xmlns:a16="http://schemas.microsoft.com/office/drawing/2014/main" val="3286070686"/>
                    </a:ext>
                  </a:extLst>
                </a:gridCol>
                <a:gridCol w="211374">
                  <a:extLst>
                    <a:ext uri="{9D8B030D-6E8A-4147-A177-3AD203B41FA5}">
                      <a16:colId xmlns:a16="http://schemas.microsoft.com/office/drawing/2014/main" val="180521835"/>
                    </a:ext>
                  </a:extLst>
                </a:gridCol>
                <a:gridCol w="211374">
                  <a:extLst>
                    <a:ext uri="{9D8B030D-6E8A-4147-A177-3AD203B41FA5}">
                      <a16:colId xmlns:a16="http://schemas.microsoft.com/office/drawing/2014/main" val="1088707127"/>
                    </a:ext>
                  </a:extLst>
                </a:gridCol>
                <a:gridCol w="211374">
                  <a:extLst>
                    <a:ext uri="{9D8B030D-6E8A-4147-A177-3AD203B41FA5}">
                      <a16:colId xmlns:a16="http://schemas.microsoft.com/office/drawing/2014/main" val="2362615869"/>
                    </a:ext>
                  </a:extLst>
                </a:gridCol>
                <a:gridCol w="211374">
                  <a:extLst>
                    <a:ext uri="{9D8B030D-6E8A-4147-A177-3AD203B41FA5}">
                      <a16:colId xmlns:a16="http://schemas.microsoft.com/office/drawing/2014/main" val="3147866620"/>
                    </a:ext>
                  </a:extLst>
                </a:gridCol>
                <a:gridCol w="211374">
                  <a:extLst>
                    <a:ext uri="{9D8B030D-6E8A-4147-A177-3AD203B41FA5}">
                      <a16:colId xmlns:a16="http://schemas.microsoft.com/office/drawing/2014/main" val="4225955558"/>
                    </a:ext>
                  </a:extLst>
                </a:gridCol>
                <a:gridCol w="211374">
                  <a:extLst>
                    <a:ext uri="{9D8B030D-6E8A-4147-A177-3AD203B41FA5}">
                      <a16:colId xmlns:a16="http://schemas.microsoft.com/office/drawing/2014/main" val="3566715495"/>
                    </a:ext>
                  </a:extLst>
                </a:gridCol>
                <a:gridCol w="211374">
                  <a:extLst>
                    <a:ext uri="{9D8B030D-6E8A-4147-A177-3AD203B41FA5}">
                      <a16:colId xmlns:a16="http://schemas.microsoft.com/office/drawing/2014/main" val="26773016"/>
                    </a:ext>
                  </a:extLst>
                </a:gridCol>
                <a:gridCol w="211374">
                  <a:extLst>
                    <a:ext uri="{9D8B030D-6E8A-4147-A177-3AD203B41FA5}">
                      <a16:colId xmlns:a16="http://schemas.microsoft.com/office/drawing/2014/main" val="705603878"/>
                    </a:ext>
                  </a:extLst>
                </a:gridCol>
                <a:gridCol w="211374">
                  <a:extLst>
                    <a:ext uri="{9D8B030D-6E8A-4147-A177-3AD203B41FA5}">
                      <a16:colId xmlns:a16="http://schemas.microsoft.com/office/drawing/2014/main" val="4241490437"/>
                    </a:ext>
                  </a:extLst>
                </a:gridCol>
                <a:gridCol w="211374">
                  <a:extLst>
                    <a:ext uri="{9D8B030D-6E8A-4147-A177-3AD203B41FA5}">
                      <a16:colId xmlns:a16="http://schemas.microsoft.com/office/drawing/2014/main" val="2210922331"/>
                    </a:ext>
                  </a:extLst>
                </a:gridCol>
                <a:gridCol w="211374">
                  <a:extLst>
                    <a:ext uri="{9D8B030D-6E8A-4147-A177-3AD203B41FA5}">
                      <a16:colId xmlns:a16="http://schemas.microsoft.com/office/drawing/2014/main" val="333266493"/>
                    </a:ext>
                  </a:extLst>
                </a:gridCol>
                <a:gridCol w="211374">
                  <a:extLst>
                    <a:ext uri="{9D8B030D-6E8A-4147-A177-3AD203B41FA5}">
                      <a16:colId xmlns:a16="http://schemas.microsoft.com/office/drawing/2014/main" val="3538804174"/>
                    </a:ext>
                  </a:extLst>
                </a:gridCol>
                <a:gridCol w="211374">
                  <a:extLst>
                    <a:ext uri="{9D8B030D-6E8A-4147-A177-3AD203B41FA5}">
                      <a16:colId xmlns:a16="http://schemas.microsoft.com/office/drawing/2014/main" val="3688054743"/>
                    </a:ext>
                  </a:extLst>
                </a:gridCol>
                <a:gridCol w="211374">
                  <a:extLst>
                    <a:ext uri="{9D8B030D-6E8A-4147-A177-3AD203B41FA5}">
                      <a16:colId xmlns:a16="http://schemas.microsoft.com/office/drawing/2014/main" val="368407997"/>
                    </a:ext>
                  </a:extLst>
                </a:gridCol>
                <a:gridCol w="211374">
                  <a:extLst>
                    <a:ext uri="{9D8B030D-6E8A-4147-A177-3AD203B41FA5}">
                      <a16:colId xmlns:a16="http://schemas.microsoft.com/office/drawing/2014/main" val="2171240615"/>
                    </a:ext>
                  </a:extLst>
                </a:gridCol>
                <a:gridCol w="211374">
                  <a:extLst>
                    <a:ext uri="{9D8B030D-6E8A-4147-A177-3AD203B41FA5}">
                      <a16:colId xmlns:a16="http://schemas.microsoft.com/office/drawing/2014/main" val="3356605908"/>
                    </a:ext>
                  </a:extLst>
                </a:gridCol>
                <a:gridCol w="211374">
                  <a:extLst>
                    <a:ext uri="{9D8B030D-6E8A-4147-A177-3AD203B41FA5}">
                      <a16:colId xmlns:a16="http://schemas.microsoft.com/office/drawing/2014/main" val="876914202"/>
                    </a:ext>
                  </a:extLst>
                </a:gridCol>
              </a:tblGrid>
              <a:tr h="193927">
                <a:tc>
                  <a:txBody>
                    <a:bodyPr/>
                    <a:lstStyle/>
                    <a:p>
                      <a:pPr marL="0" indent="0"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2">
                        <a:lumMod val="40000"/>
                        <a:lumOff val="60000"/>
                      </a:schemeClr>
                    </a:solidFill>
                  </a:tcPr>
                </a:tc>
                <a:tc>
                  <a:txBody>
                    <a:bodyPr/>
                    <a:lstStyle/>
                    <a:p>
                      <a:pPr algn="ctr"/>
                      <a:r>
                        <a:rPr lang="en-US" sz="1000" dirty="0">
                          <a:latin typeface="Montserrat" panose="00000500000000000000" pitchFamily="50" charset="0"/>
                        </a:rPr>
                        <a:t>F</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aphicFrame>
        <p:nvGraphicFramePr>
          <p:cNvPr id="35" name="Tabella 34">
            <a:extLst>
              <a:ext uri="{FF2B5EF4-FFF2-40B4-BE49-F238E27FC236}">
                <a16:creationId xmlns:a16="http://schemas.microsoft.com/office/drawing/2014/main" id="{D164922F-0DD5-4170-68CF-9B4EE05CF6FC}"/>
              </a:ext>
            </a:extLst>
          </p:cNvPr>
          <p:cNvGraphicFramePr>
            <a:graphicFrameLocks noGrp="1"/>
          </p:cNvGraphicFramePr>
          <p:nvPr/>
        </p:nvGraphicFramePr>
        <p:xfrm>
          <a:off x="995470" y="4139299"/>
          <a:ext cx="10153203" cy="198120"/>
        </p:xfrm>
        <a:graphic>
          <a:graphicData uri="http://schemas.openxmlformats.org/drawingml/2006/table">
            <a:tbl>
              <a:tblPr firstRow="1" bandRow="1">
                <a:tableStyleId>{5C22544A-7EE6-4342-B048-85BDC9FD1C3A}</a:tableStyleId>
              </a:tblPr>
              <a:tblGrid>
                <a:gridCol w="2121387">
                  <a:extLst>
                    <a:ext uri="{9D8B030D-6E8A-4147-A177-3AD203B41FA5}">
                      <a16:colId xmlns:a16="http://schemas.microsoft.com/office/drawing/2014/main" val="1078140534"/>
                    </a:ext>
                  </a:extLst>
                </a:gridCol>
                <a:gridCol w="2531534">
                  <a:extLst>
                    <a:ext uri="{9D8B030D-6E8A-4147-A177-3AD203B41FA5}">
                      <a16:colId xmlns:a16="http://schemas.microsoft.com/office/drawing/2014/main" val="4127737075"/>
                    </a:ext>
                  </a:extLst>
                </a:gridCol>
                <a:gridCol w="2540000">
                  <a:extLst>
                    <a:ext uri="{9D8B030D-6E8A-4147-A177-3AD203B41FA5}">
                      <a16:colId xmlns:a16="http://schemas.microsoft.com/office/drawing/2014/main" val="4161776673"/>
                    </a:ext>
                  </a:extLst>
                </a:gridCol>
                <a:gridCol w="2523066">
                  <a:extLst>
                    <a:ext uri="{9D8B030D-6E8A-4147-A177-3AD203B41FA5}">
                      <a16:colId xmlns:a16="http://schemas.microsoft.com/office/drawing/2014/main" val="1238833884"/>
                    </a:ext>
                  </a:extLst>
                </a:gridCol>
                <a:gridCol w="437216">
                  <a:extLst>
                    <a:ext uri="{9D8B030D-6E8A-4147-A177-3AD203B41FA5}">
                      <a16:colId xmlns:a16="http://schemas.microsoft.com/office/drawing/2014/main" val="1397134624"/>
                    </a:ext>
                  </a:extLst>
                </a:gridCol>
              </a:tblGrid>
              <a:tr h="120576">
                <a:tc>
                  <a:txBody>
                    <a:bodyPr/>
                    <a:lstStyle/>
                    <a:p>
                      <a:pPr marL="0" indent="0" algn="ctr"/>
                      <a:r>
                        <a:rPr lang="en-US" sz="700">
                          <a:latin typeface="Montserrat" panose="00000500000000000000" pitchFamily="50" charset="0"/>
                        </a:rPr>
                        <a:t>2024</a:t>
                      </a:r>
                    </a:p>
                  </a:txBody>
                  <a:tcPr anchor="ctr">
                    <a:solidFill>
                      <a:schemeClr val="accent5">
                        <a:lumMod val="40000"/>
                        <a:lumOff val="60000"/>
                      </a:schemeClr>
                    </a:solidFill>
                  </a:tcPr>
                </a:tc>
                <a:tc>
                  <a:txBody>
                    <a:bodyPr/>
                    <a:lstStyle/>
                    <a:p>
                      <a:pPr marL="0" indent="0" algn="ctr"/>
                      <a:r>
                        <a:rPr lang="en-US" sz="700">
                          <a:latin typeface="Montserrat" panose="00000500000000000000" pitchFamily="50" charset="0"/>
                        </a:rPr>
                        <a:t>2025</a:t>
                      </a:r>
                    </a:p>
                  </a:txBody>
                  <a:tcPr anchor="ctr">
                    <a:solidFill>
                      <a:schemeClr val="accent6">
                        <a:lumMod val="40000"/>
                        <a:lumOff val="60000"/>
                      </a:schemeClr>
                    </a:solidFill>
                  </a:tcPr>
                </a:tc>
                <a:tc>
                  <a:txBody>
                    <a:bodyPr/>
                    <a:lstStyle/>
                    <a:p>
                      <a:pPr marL="0" indent="0" algn="ctr"/>
                      <a:r>
                        <a:rPr lang="en-US" sz="700" dirty="0">
                          <a:latin typeface="Montserrat" panose="00000500000000000000" pitchFamily="50" charset="0"/>
                        </a:rPr>
                        <a:t>2026</a:t>
                      </a:r>
                    </a:p>
                  </a:txBody>
                  <a:tcPr anchor="ctr">
                    <a:solidFill>
                      <a:schemeClr val="accent4">
                        <a:lumMod val="40000"/>
                        <a:lumOff val="60000"/>
                      </a:schemeClr>
                    </a:solidFill>
                  </a:tcPr>
                </a:tc>
                <a:tc>
                  <a:txBody>
                    <a:bodyPr/>
                    <a:lstStyle/>
                    <a:p>
                      <a:pPr algn="ctr"/>
                      <a:r>
                        <a:rPr lang="en-US" sz="700">
                          <a:latin typeface="Montserrat" panose="00000500000000000000" pitchFamily="50" charset="0"/>
                        </a:rPr>
                        <a:t>2027</a:t>
                      </a:r>
                    </a:p>
                  </a:txBody>
                  <a:tcPr anchor="ctr">
                    <a:solidFill>
                      <a:schemeClr val="accent1">
                        <a:lumMod val="40000"/>
                        <a:lumOff val="60000"/>
                      </a:schemeClr>
                    </a:solidFill>
                  </a:tcPr>
                </a:tc>
                <a:tc>
                  <a:txBody>
                    <a:bodyPr/>
                    <a:lstStyle/>
                    <a:p>
                      <a:pPr algn="ctr"/>
                      <a:r>
                        <a:rPr lang="en-US" sz="700" dirty="0">
                          <a:latin typeface="Montserrat" panose="00000500000000000000" pitchFamily="50" charset="0"/>
                        </a:rPr>
                        <a:t>2028</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pSp>
        <p:nvGrpSpPr>
          <p:cNvPr id="36" name="Gruppo 35">
            <a:extLst>
              <a:ext uri="{FF2B5EF4-FFF2-40B4-BE49-F238E27FC236}">
                <a16:creationId xmlns:a16="http://schemas.microsoft.com/office/drawing/2014/main" id="{E12C8A5E-5791-287F-3318-5C74377AB104}"/>
              </a:ext>
            </a:extLst>
          </p:cNvPr>
          <p:cNvGrpSpPr/>
          <p:nvPr/>
        </p:nvGrpSpPr>
        <p:grpSpPr>
          <a:xfrm>
            <a:off x="684891" y="3428088"/>
            <a:ext cx="10774360" cy="2721960"/>
            <a:chOff x="961493" y="3514791"/>
            <a:chExt cx="10348066" cy="2721960"/>
          </a:xfrm>
        </p:grpSpPr>
        <p:grpSp>
          <p:nvGrpSpPr>
            <p:cNvPr id="37" name="Group 15">
              <a:extLst>
                <a:ext uri="{FF2B5EF4-FFF2-40B4-BE49-F238E27FC236}">
                  <a16:creationId xmlns:a16="http://schemas.microsoft.com/office/drawing/2014/main" id="{9340A12C-BB25-10E5-4C88-CCAC3961F59A}"/>
                </a:ext>
              </a:extLst>
            </p:cNvPr>
            <p:cNvGrpSpPr/>
            <p:nvPr/>
          </p:nvGrpSpPr>
          <p:grpSpPr>
            <a:xfrm>
              <a:off x="1277559" y="4146940"/>
              <a:ext cx="9720000" cy="2089811"/>
              <a:chOff x="1080000" y="5040000"/>
              <a:chExt cx="9720000" cy="1087082"/>
            </a:xfrm>
          </p:grpSpPr>
          <p:cxnSp>
            <p:nvCxnSpPr>
              <p:cNvPr id="54" name="Straight Connector 13">
                <a:extLst>
                  <a:ext uri="{FF2B5EF4-FFF2-40B4-BE49-F238E27FC236}">
                    <a16:creationId xmlns:a16="http://schemas.microsoft.com/office/drawing/2014/main" id="{2A7C7836-6EDD-59E7-3E66-A7ABC08EBD3B}"/>
                  </a:ext>
                </a:extLst>
              </p:cNvPr>
              <p:cNvCxnSpPr>
                <a:cxnSpLocks/>
              </p:cNvCxnSpPr>
              <p:nvPr/>
            </p:nvCxnSpPr>
            <p:spPr>
              <a:xfrm>
                <a:off x="837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5" name="Straight Connector 12">
                <a:extLst>
                  <a:ext uri="{FF2B5EF4-FFF2-40B4-BE49-F238E27FC236}">
                    <a16:creationId xmlns:a16="http://schemas.microsoft.com/office/drawing/2014/main" id="{07237494-CE7B-B36D-1583-DCBD5A6F9E35}"/>
                  </a:ext>
                </a:extLst>
              </p:cNvPr>
              <p:cNvCxnSpPr>
                <a:cxnSpLocks/>
              </p:cNvCxnSpPr>
              <p:nvPr/>
            </p:nvCxnSpPr>
            <p:spPr>
              <a:xfrm flipH="1">
                <a:off x="3503610" y="5040000"/>
                <a:ext cx="10572"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6" name="Straight Connector 9">
                <a:extLst>
                  <a:ext uri="{FF2B5EF4-FFF2-40B4-BE49-F238E27FC236}">
                    <a16:creationId xmlns:a16="http://schemas.microsoft.com/office/drawing/2014/main" id="{E552915B-B4A2-07BA-6330-EBE4AE950FAC}"/>
                  </a:ext>
                </a:extLst>
              </p:cNvPr>
              <p:cNvCxnSpPr>
                <a:cxnSpLocks/>
              </p:cNvCxnSpPr>
              <p:nvPr/>
            </p:nvCxnSpPr>
            <p:spPr>
              <a:xfrm>
                <a:off x="108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7" name="Straight Connector 10">
                <a:extLst>
                  <a:ext uri="{FF2B5EF4-FFF2-40B4-BE49-F238E27FC236}">
                    <a16:creationId xmlns:a16="http://schemas.microsoft.com/office/drawing/2014/main" id="{C108CF84-5D81-A520-009C-E247AA303437}"/>
                  </a:ext>
                </a:extLst>
              </p:cNvPr>
              <p:cNvCxnSpPr>
                <a:cxnSpLocks/>
              </p:cNvCxnSpPr>
              <p:nvPr/>
            </p:nvCxnSpPr>
            <p:spPr>
              <a:xfrm flipH="1">
                <a:off x="5932560" y="5040000"/>
                <a:ext cx="8285"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8" name="Straight Connector 11">
                <a:extLst>
                  <a:ext uri="{FF2B5EF4-FFF2-40B4-BE49-F238E27FC236}">
                    <a16:creationId xmlns:a16="http://schemas.microsoft.com/office/drawing/2014/main" id="{29E3FA0E-C37F-3891-4259-D8E720D2911A}"/>
                  </a:ext>
                </a:extLst>
              </p:cNvPr>
              <p:cNvCxnSpPr>
                <a:cxnSpLocks/>
              </p:cNvCxnSpPr>
              <p:nvPr/>
            </p:nvCxnSpPr>
            <p:spPr>
              <a:xfrm>
                <a:off x="1080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38" name="TextBox 16">
              <a:extLst>
                <a:ext uri="{FF2B5EF4-FFF2-40B4-BE49-F238E27FC236}">
                  <a16:creationId xmlns:a16="http://schemas.microsoft.com/office/drawing/2014/main" id="{75C77C1E-FCC2-4FC8-F380-FF14830CB4F7}"/>
                </a:ext>
              </a:extLst>
            </p:cNvPr>
            <p:cNvSpPr txBox="1"/>
            <p:nvPr/>
          </p:nvSpPr>
          <p:spPr>
            <a:xfrm>
              <a:off x="961493" y="3810562"/>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Y0</a:t>
              </a:r>
            </a:p>
          </p:txBody>
        </p:sp>
        <p:sp>
          <p:nvSpPr>
            <p:cNvPr id="39" name="TextBox 17">
              <a:extLst>
                <a:ext uri="{FF2B5EF4-FFF2-40B4-BE49-F238E27FC236}">
                  <a16:creationId xmlns:a16="http://schemas.microsoft.com/office/drawing/2014/main" id="{ECE532D4-3A5E-BB80-7251-78C2458D6965}"/>
                </a:ext>
              </a:extLst>
            </p:cNvPr>
            <p:cNvSpPr txBox="1"/>
            <p:nvPr/>
          </p:nvSpPr>
          <p:spPr>
            <a:xfrm>
              <a:off x="3382954" y="3834929"/>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Y1</a:t>
              </a:r>
            </a:p>
          </p:txBody>
        </p:sp>
        <p:sp>
          <p:nvSpPr>
            <p:cNvPr id="40" name="TextBox 18">
              <a:extLst>
                <a:ext uri="{FF2B5EF4-FFF2-40B4-BE49-F238E27FC236}">
                  <a16:creationId xmlns:a16="http://schemas.microsoft.com/office/drawing/2014/main" id="{2A6724AF-CAA9-343F-E387-5C2303177F7C}"/>
                </a:ext>
              </a:extLst>
            </p:cNvPr>
            <p:cNvSpPr txBox="1"/>
            <p:nvPr/>
          </p:nvSpPr>
          <p:spPr>
            <a:xfrm>
              <a:off x="5807958" y="3843925"/>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Y2</a:t>
              </a:r>
            </a:p>
          </p:txBody>
        </p:sp>
        <p:sp>
          <p:nvSpPr>
            <p:cNvPr id="41" name="TextBox 19">
              <a:extLst>
                <a:ext uri="{FF2B5EF4-FFF2-40B4-BE49-F238E27FC236}">
                  <a16:creationId xmlns:a16="http://schemas.microsoft.com/office/drawing/2014/main" id="{35B0553D-DA15-79D3-8D79-93D089851512}"/>
                </a:ext>
              </a:extLst>
            </p:cNvPr>
            <p:cNvSpPr txBox="1"/>
            <p:nvPr/>
          </p:nvSpPr>
          <p:spPr>
            <a:xfrm>
              <a:off x="8231387" y="383819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Y3</a:t>
              </a:r>
            </a:p>
          </p:txBody>
        </p:sp>
        <p:sp>
          <p:nvSpPr>
            <p:cNvPr id="42" name="TextBox 20">
              <a:extLst>
                <a:ext uri="{FF2B5EF4-FFF2-40B4-BE49-F238E27FC236}">
                  <a16:creationId xmlns:a16="http://schemas.microsoft.com/office/drawing/2014/main" id="{AF2498E5-1567-2F80-FB4B-3ABB21B8A077}"/>
                </a:ext>
              </a:extLst>
            </p:cNvPr>
            <p:cNvSpPr txBox="1"/>
            <p:nvPr/>
          </p:nvSpPr>
          <p:spPr>
            <a:xfrm>
              <a:off x="10681493" y="382266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Y4</a:t>
              </a:r>
            </a:p>
          </p:txBody>
        </p:sp>
        <p:sp>
          <p:nvSpPr>
            <p:cNvPr id="43" name="Rectangle 1">
              <a:extLst>
                <a:ext uri="{FF2B5EF4-FFF2-40B4-BE49-F238E27FC236}">
                  <a16:creationId xmlns:a16="http://schemas.microsoft.com/office/drawing/2014/main" id="{87F790A7-E976-04C1-7425-BCF218EB5EFF}"/>
                </a:ext>
              </a:extLst>
            </p:cNvPr>
            <p:cNvSpPr/>
            <p:nvPr/>
          </p:nvSpPr>
          <p:spPr>
            <a:xfrm>
              <a:off x="1277559" y="4784292"/>
              <a:ext cx="9720000" cy="179829"/>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7.1 – Coordination with industry and Dissemination</a:t>
              </a:r>
            </a:p>
          </p:txBody>
        </p:sp>
        <p:sp>
          <p:nvSpPr>
            <p:cNvPr id="44" name="Rectangle 6">
              <a:extLst>
                <a:ext uri="{FF2B5EF4-FFF2-40B4-BE49-F238E27FC236}">
                  <a16:creationId xmlns:a16="http://schemas.microsoft.com/office/drawing/2014/main" id="{16BDDE61-F0C5-D3FB-4BCB-C947EA49A653}"/>
                </a:ext>
              </a:extLst>
            </p:cNvPr>
            <p:cNvSpPr/>
            <p:nvPr/>
          </p:nvSpPr>
          <p:spPr>
            <a:xfrm>
              <a:off x="1280024" y="5341379"/>
              <a:ext cx="2592028"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7.3 – Business opportunities  </a:t>
              </a:r>
            </a:p>
          </p:txBody>
        </p:sp>
        <p:sp>
          <p:nvSpPr>
            <p:cNvPr id="45" name="5-point Star 42">
              <a:extLst>
                <a:ext uri="{FF2B5EF4-FFF2-40B4-BE49-F238E27FC236}">
                  <a16:creationId xmlns:a16="http://schemas.microsoft.com/office/drawing/2014/main" id="{12EBB44F-7796-251B-332C-C2D2F6A5CED2}"/>
                </a:ext>
              </a:extLst>
            </p:cNvPr>
            <p:cNvSpPr/>
            <p:nvPr/>
          </p:nvSpPr>
          <p:spPr>
            <a:xfrm>
              <a:off x="3017184" y="4609755"/>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asellaDiTesto 45">
              <a:extLst>
                <a:ext uri="{FF2B5EF4-FFF2-40B4-BE49-F238E27FC236}">
                  <a16:creationId xmlns:a16="http://schemas.microsoft.com/office/drawing/2014/main" id="{2767594E-F999-68E9-EA61-FE886FBA44DA}"/>
                </a:ext>
              </a:extLst>
            </p:cNvPr>
            <p:cNvSpPr txBox="1"/>
            <p:nvPr/>
          </p:nvSpPr>
          <p:spPr>
            <a:xfrm>
              <a:off x="3326616" y="3514791"/>
              <a:ext cx="594463" cy="276999"/>
            </a:xfrm>
            <a:prstGeom prst="rect">
              <a:avLst/>
            </a:prstGeom>
            <a:solidFill>
              <a:srgbClr val="A4C137"/>
            </a:solidFill>
          </p:spPr>
          <p:txBody>
            <a:bodyPr wrap="square" rtlCol="0">
              <a:spAutoFit/>
            </a:bodyPr>
            <a:lstStyle/>
            <a:p>
              <a:r>
                <a:rPr lang="en-US" sz="1200">
                  <a:solidFill>
                    <a:schemeClr val="bg1"/>
                  </a:solidFill>
                </a:rPr>
                <a:t>D7.1</a:t>
              </a:r>
            </a:p>
          </p:txBody>
        </p:sp>
        <p:cxnSp>
          <p:nvCxnSpPr>
            <p:cNvPr id="47" name="Connettore diritto 46">
              <a:extLst>
                <a:ext uri="{FF2B5EF4-FFF2-40B4-BE49-F238E27FC236}">
                  <a16:creationId xmlns:a16="http://schemas.microsoft.com/office/drawing/2014/main" id="{75CCBE91-8EE8-6DE1-757D-AAB738429A91}"/>
                </a:ext>
              </a:extLst>
            </p:cNvPr>
            <p:cNvCxnSpPr>
              <a:cxnSpLocks/>
            </p:cNvCxnSpPr>
            <p:nvPr/>
          </p:nvCxnSpPr>
          <p:spPr>
            <a:xfrm flipH="1">
              <a:off x="3193979" y="3803023"/>
              <a:ext cx="349622" cy="793876"/>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FD6E669F-AB41-B493-9C71-D1F2891BBCF1}"/>
                </a:ext>
              </a:extLst>
            </p:cNvPr>
            <p:cNvSpPr txBox="1"/>
            <p:nvPr/>
          </p:nvSpPr>
          <p:spPr>
            <a:xfrm>
              <a:off x="9186673" y="3540317"/>
              <a:ext cx="594463" cy="276999"/>
            </a:xfrm>
            <a:prstGeom prst="rect">
              <a:avLst/>
            </a:prstGeom>
            <a:solidFill>
              <a:srgbClr val="A4C137"/>
            </a:solidFill>
          </p:spPr>
          <p:txBody>
            <a:bodyPr wrap="square" rtlCol="0">
              <a:spAutoFit/>
            </a:bodyPr>
            <a:lstStyle/>
            <a:p>
              <a:r>
                <a:rPr lang="en-US" sz="1200">
                  <a:solidFill>
                    <a:schemeClr val="bg1"/>
                  </a:solidFill>
                </a:rPr>
                <a:t>D7.2</a:t>
              </a:r>
            </a:p>
          </p:txBody>
        </p:sp>
        <p:cxnSp>
          <p:nvCxnSpPr>
            <p:cNvPr id="49" name="Connettore diritto 48">
              <a:extLst>
                <a:ext uri="{FF2B5EF4-FFF2-40B4-BE49-F238E27FC236}">
                  <a16:creationId xmlns:a16="http://schemas.microsoft.com/office/drawing/2014/main" id="{E1F37637-A19D-C740-DB6F-9A8CD8027CB7}"/>
                </a:ext>
              </a:extLst>
            </p:cNvPr>
            <p:cNvCxnSpPr>
              <a:cxnSpLocks/>
            </p:cNvCxnSpPr>
            <p:nvPr/>
          </p:nvCxnSpPr>
          <p:spPr>
            <a:xfrm>
              <a:off x="9407158" y="3747528"/>
              <a:ext cx="1062105" cy="1333960"/>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50" name="CasellaDiTesto 49">
              <a:extLst>
                <a:ext uri="{FF2B5EF4-FFF2-40B4-BE49-F238E27FC236}">
                  <a16:creationId xmlns:a16="http://schemas.microsoft.com/office/drawing/2014/main" id="{91BDA0CA-0804-AA93-6CDE-C6F10C8AAAC3}"/>
                </a:ext>
              </a:extLst>
            </p:cNvPr>
            <p:cNvSpPr txBox="1"/>
            <p:nvPr/>
          </p:nvSpPr>
          <p:spPr>
            <a:xfrm>
              <a:off x="10350702" y="3540317"/>
              <a:ext cx="594463" cy="276999"/>
            </a:xfrm>
            <a:prstGeom prst="rect">
              <a:avLst/>
            </a:prstGeom>
            <a:solidFill>
              <a:srgbClr val="A4C137"/>
            </a:solidFill>
          </p:spPr>
          <p:txBody>
            <a:bodyPr wrap="square" rtlCol="0">
              <a:spAutoFit/>
            </a:bodyPr>
            <a:lstStyle/>
            <a:p>
              <a:r>
                <a:rPr lang="en-US" sz="1200">
                  <a:solidFill>
                    <a:schemeClr val="bg1"/>
                  </a:solidFill>
                </a:rPr>
                <a:t>D7.3</a:t>
              </a:r>
            </a:p>
          </p:txBody>
        </p:sp>
        <p:sp>
          <p:nvSpPr>
            <p:cNvPr id="51" name="Rectangle 2">
              <a:extLst>
                <a:ext uri="{FF2B5EF4-FFF2-40B4-BE49-F238E27FC236}">
                  <a16:creationId xmlns:a16="http://schemas.microsoft.com/office/drawing/2014/main" id="{371224AE-7317-2373-D96D-D89AE010C5BB}"/>
                </a:ext>
              </a:extLst>
            </p:cNvPr>
            <p:cNvSpPr/>
            <p:nvPr/>
          </p:nvSpPr>
          <p:spPr>
            <a:xfrm>
              <a:off x="1275526" y="5053294"/>
              <a:ext cx="9729657" cy="193927"/>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7.2 – Relations with industries</a:t>
              </a:r>
            </a:p>
          </p:txBody>
        </p:sp>
        <p:sp>
          <p:nvSpPr>
            <p:cNvPr id="52" name="5-point Star 42">
              <a:extLst>
                <a:ext uri="{FF2B5EF4-FFF2-40B4-BE49-F238E27FC236}">
                  <a16:creationId xmlns:a16="http://schemas.microsoft.com/office/drawing/2014/main" id="{2F58D638-DEF9-6F73-B3DA-516EA8385E45}"/>
                </a:ext>
              </a:extLst>
            </p:cNvPr>
            <p:cNvSpPr/>
            <p:nvPr/>
          </p:nvSpPr>
          <p:spPr>
            <a:xfrm>
              <a:off x="10283470" y="5001666"/>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Connettore diritto 52">
              <a:extLst>
                <a:ext uri="{FF2B5EF4-FFF2-40B4-BE49-F238E27FC236}">
                  <a16:creationId xmlns:a16="http://schemas.microsoft.com/office/drawing/2014/main" id="{C8F1F8CF-70E9-6AB2-BE53-E9BFA7A33F7A}"/>
                </a:ext>
              </a:extLst>
            </p:cNvPr>
            <p:cNvCxnSpPr>
              <a:cxnSpLocks/>
              <a:stCxn id="50" idx="2"/>
            </p:cNvCxnSpPr>
            <p:nvPr/>
          </p:nvCxnSpPr>
          <p:spPr>
            <a:xfrm flipH="1">
              <a:off x="10576536" y="3817316"/>
              <a:ext cx="71397" cy="1481521"/>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59" name="Segnaposto contenuto 2">
            <a:extLst>
              <a:ext uri="{FF2B5EF4-FFF2-40B4-BE49-F238E27FC236}">
                <a16:creationId xmlns:a16="http://schemas.microsoft.com/office/drawing/2014/main" id="{5C8BE8C9-CA58-07A1-2ABB-F839FCB0BB41}"/>
              </a:ext>
            </a:extLst>
          </p:cNvPr>
          <p:cNvSpPr>
            <a:spLocks noGrp="1"/>
          </p:cNvSpPr>
          <p:nvPr>
            <p:ph idx="1"/>
          </p:nvPr>
        </p:nvSpPr>
        <p:spPr>
          <a:xfrm>
            <a:off x="727456" y="1213369"/>
            <a:ext cx="10134877" cy="766203"/>
          </a:xfrm>
        </p:spPr>
        <p:txBody>
          <a:bodyPr>
            <a:normAutofit/>
          </a:bodyPr>
          <a:lstStyle/>
          <a:p>
            <a:pPr marL="0" indent="0" algn="l">
              <a:lnSpc>
                <a:spcPts val="1000"/>
              </a:lnSpc>
              <a:buNone/>
            </a:pPr>
            <a:r>
              <a:rPr lang="en-US" sz="1600" b="1" i="0" u="none" strike="noStrike" baseline="0" dirty="0">
                <a:solidFill>
                  <a:srgbClr val="A4C137"/>
                </a:solidFill>
              </a:rPr>
              <a:t>D7.1</a:t>
            </a:r>
            <a:r>
              <a:rPr lang="en-US" sz="1600" b="1" i="0" u="none" strike="noStrike" baseline="0" dirty="0">
                <a:solidFill>
                  <a:srgbClr val="1B3C70"/>
                </a:solidFill>
              </a:rPr>
              <a:t> </a:t>
            </a:r>
            <a:r>
              <a:rPr lang="en-US" sz="1600" b="1" i="0" u="sng" strike="noStrike" baseline="0" dirty="0">
                <a:solidFill>
                  <a:srgbClr val="1B3C70"/>
                </a:solidFill>
              </a:rPr>
              <a:t>Industry Website </a:t>
            </a:r>
            <a:r>
              <a:rPr lang="en-US" sz="1600" b="0" i="0" u="none" strike="noStrike" baseline="0" dirty="0">
                <a:solidFill>
                  <a:srgbClr val="1B3C70"/>
                </a:solidFill>
              </a:rPr>
              <a:t>-</a:t>
            </a:r>
            <a:r>
              <a:rPr lang="fr-FR" sz="1600" b="0" i="0" u="none" strike="noStrike" baseline="0" dirty="0" err="1">
                <a:solidFill>
                  <a:srgbClr val="1B3C70"/>
                </a:solidFill>
              </a:rPr>
              <a:t>Website</a:t>
            </a:r>
            <a:r>
              <a:rPr lang="fr-FR" sz="1600" b="0" i="0" u="none" strike="noStrike" baseline="0" dirty="0">
                <a:solidFill>
                  <a:srgbClr val="1B3C70"/>
                </a:solidFill>
              </a:rPr>
              <a:t>, patent </a:t>
            </a:r>
            <a:r>
              <a:rPr lang="fr-FR" sz="1600" b="0" i="0" u="none" strike="noStrike" baseline="0" dirty="0" err="1">
                <a:solidFill>
                  <a:srgbClr val="1B3C70"/>
                </a:solidFill>
              </a:rPr>
              <a:t>filings</a:t>
            </a:r>
            <a:r>
              <a:rPr lang="fr-FR" sz="1600" b="0" i="0" u="none" strike="noStrike" baseline="0" dirty="0">
                <a:solidFill>
                  <a:srgbClr val="1B3C70"/>
                </a:solidFill>
              </a:rPr>
              <a:t>, </a:t>
            </a:r>
            <a:r>
              <a:rPr lang="fr-FR" sz="1600" b="0" i="0" u="none" strike="noStrike" baseline="0" dirty="0" err="1">
                <a:solidFill>
                  <a:srgbClr val="1B3C70"/>
                </a:solidFill>
              </a:rPr>
              <a:t>videos</a:t>
            </a:r>
            <a:r>
              <a:rPr lang="fr-FR" sz="1600" b="0" i="0" u="none" strike="noStrike" baseline="0" dirty="0">
                <a:solidFill>
                  <a:srgbClr val="1B3C70"/>
                </a:solidFill>
              </a:rPr>
              <a:t>, </a:t>
            </a:r>
            <a:r>
              <a:rPr lang="fr-FR" sz="1600" b="0" i="0" u="none" strike="noStrike" baseline="0" dirty="0" err="1">
                <a:solidFill>
                  <a:srgbClr val="1B3C70"/>
                </a:solidFill>
              </a:rPr>
              <a:t>etc</a:t>
            </a:r>
            <a:r>
              <a:rPr lang="fr-FR" sz="1600" b="0" i="0" u="none" strike="noStrike" baseline="0" dirty="0">
                <a:solidFill>
                  <a:srgbClr val="1B3C70"/>
                </a:solidFill>
              </a:rPr>
              <a:t> </a:t>
            </a:r>
            <a:r>
              <a:rPr lang="en-US" sz="1600" b="0" i="1" u="none" strike="noStrike" baseline="0" dirty="0" err="1">
                <a:solidFill>
                  <a:srgbClr val="A4C137"/>
                </a:solidFill>
              </a:rPr>
              <a:t>WebSite</a:t>
            </a:r>
            <a:r>
              <a:rPr lang="en-US" sz="1600" b="0" i="1" u="none" strike="noStrike" baseline="0" dirty="0">
                <a:solidFill>
                  <a:srgbClr val="A4C137"/>
                </a:solidFill>
              </a:rPr>
              <a:t> M10 - INFN</a:t>
            </a:r>
          </a:p>
          <a:p>
            <a:pPr marL="0" indent="0" algn="l">
              <a:lnSpc>
                <a:spcPts val="1000"/>
              </a:lnSpc>
              <a:buNone/>
            </a:pPr>
            <a:r>
              <a:rPr lang="en-US" sz="1600" b="1" i="0" u="none" strike="noStrike" baseline="0" dirty="0">
                <a:solidFill>
                  <a:srgbClr val="A4C137"/>
                </a:solidFill>
              </a:rPr>
              <a:t>D7.2</a:t>
            </a:r>
            <a:r>
              <a:rPr lang="en-US" sz="1600" b="1" i="0" u="none" strike="noStrike" baseline="0" dirty="0">
                <a:solidFill>
                  <a:srgbClr val="1B3C70"/>
                </a:solidFill>
              </a:rPr>
              <a:t> </a:t>
            </a:r>
            <a:r>
              <a:rPr lang="en-US" sz="1600" b="0" i="0" u="none" strike="noStrike" baseline="0" dirty="0">
                <a:solidFill>
                  <a:srgbClr val="1B3C70"/>
                </a:solidFill>
              </a:rPr>
              <a:t>Report from Industry </a:t>
            </a:r>
            <a:r>
              <a:rPr lang="en-US" sz="1600" dirty="0">
                <a:solidFill>
                  <a:srgbClr val="1B3C70"/>
                </a:solidFill>
              </a:rPr>
              <a:t>Board - </a:t>
            </a:r>
            <a:r>
              <a:rPr lang="en-US" sz="1600" b="0" i="1" u="none" strike="noStrike" baseline="0" dirty="0">
                <a:solidFill>
                  <a:srgbClr val="A4C137"/>
                </a:solidFill>
              </a:rPr>
              <a:t>Report M46 – </a:t>
            </a:r>
            <a:r>
              <a:rPr lang="en-US" sz="1600" i="1" dirty="0">
                <a:solidFill>
                  <a:srgbClr val="A4C137"/>
                </a:solidFill>
              </a:rPr>
              <a:t>INFN                                                           </a:t>
            </a:r>
            <a:r>
              <a:rPr lang="en-US" sz="1600" b="1" u="sng" dirty="0">
                <a:solidFill>
                  <a:srgbClr val="1B3C70"/>
                </a:solidFill>
              </a:rPr>
              <a:t>From </a:t>
            </a:r>
            <a:r>
              <a:rPr lang="en-US" sz="1600" b="1" u="sng">
                <a:solidFill>
                  <a:srgbClr val="1B3C70"/>
                </a:solidFill>
              </a:rPr>
              <a:t>Industrial Reviews</a:t>
            </a:r>
            <a:r>
              <a:rPr lang="en-US" sz="1600" i="1">
                <a:solidFill>
                  <a:srgbClr val="A4C137"/>
                </a:solidFill>
              </a:rPr>
              <a:t>                       </a:t>
            </a:r>
            <a:endParaRPr lang="en-US" sz="1600" b="0" i="1" u="none" strike="noStrike" baseline="0" dirty="0">
              <a:solidFill>
                <a:srgbClr val="A4C137"/>
              </a:solidFill>
            </a:endParaRPr>
          </a:p>
          <a:p>
            <a:pPr marL="0" indent="0" algn="l">
              <a:lnSpc>
                <a:spcPts val="1000"/>
              </a:lnSpc>
              <a:buNone/>
            </a:pPr>
            <a:r>
              <a:rPr lang="en-US" sz="1600" b="1" i="0" u="none" strike="noStrike" baseline="0" dirty="0">
                <a:solidFill>
                  <a:srgbClr val="A4C137"/>
                </a:solidFill>
              </a:rPr>
              <a:t>D7.3</a:t>
            </a:r>
            <a:r>
              <a:rPr lang="en-US" sz="1600" b="0" i="0" u="none" strike="noStrike" baseline="0" dirty="0">
                <a:solidFill>
                  <a:srgbClr val="1B3C70"/>
                </a:solidFill>
              </a:rPr>
              <a:t> Report on actions to maximize business opportunities - </a:t>
            </a:r>
            <a:r>
              <a:rPr lang="en-US" sz="1600" b="0" i="1" u="none" strike="noStrike" baseline="0" dirty="0">
                <a:solidFill>
                  <a:srgbClr val="A4C137"/>
                </a:solidFill>
              </a:rPr>
              <a:t>Report M46 - </a:t>
            </a:r>
            <a:r>
              <a:rPr lang="en-US" sz="1600" i="1" dirty="0">
                <a:solidFill>
                  <a:srgbClr val="A4C137"/>
                </a:solidFill>
                <a:sym typeface="Wingdings" panose="05000000000000000000" pitchFamily="2" charset="2"/>
              </a:rPr>
              <a:t>INFN</a:t>
            </a:r>
            <a:endParaRPr lang="en-US" sz="1600" b="0" i="1" u="none" strike="noStrike" baseline="0" dirty="0">
              <a:solidFill>
                <a:srgbClr val="A4C137"/>
              </a:solidFill>
            </a:endParaRPr>
          </a:p>
        </p:txBody>
      </p:sp>
      <p:sp>
        <p:nvSpPr>
          <p:cNvPr id="60" name="Rectangle 6">
            <a:extLst>
              <a:ext uri="{FF2B5EF4-FFF2-40B4-BE49-F238E27FC236}">
                <a16:creationId xmlns:a16="http://schemas.microsoft.com/office/drawing/2014/main" id="{77E4E8C6-F065-F7A6-5CB8-A90414E0D420}"/>
              </a:ext>
            </a:extLst>
          </p:cNvPr>
          <p:cNvSpPr/>
          <p:nvPr/>
        </p:nvSpPr>
        <p:spPr>
          <a:xfrm>
            <a:off x="6081266" y="5228228"/>
            <a:ext cx="5040381"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a:latin typeface="Montserrat" panose="00000500000000000000" pitchFamily="50" charset="0"/>
            </a:endParaRPr>
          </a:p>
        </p:txBody>
      </p:sp>
      <p:sp>
        <p:nvSpPr>
          <p:cNvPr id="61" name="5-point Star 42">
            <a:extLst>
              <a:ext uri="{FF2B5EF4-FFF2-40B4-BE49-F238E27FC236}">
                <a16:creationId xmlns:a16="http://schemas.microsoft.com/office/drawing/2014/main" id="{B382D4E1-7649-9EC8-837E-100B57A70D36}"/>
              </a:ext>
            </a:extLst>
          </p:cNvPr>
          <p:cNvSpPr/>
          <p:nvPr/>
        </p:nvSpPr>
        <p:spPr>
          <a:xfrm>
            <a:off x="10516860" y="5174410"/>
            <a:ext cx="345473"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5-point Star 42">
            <a:extLst>
              <a:ext uri="{FF2B5EF4-FFF2-40B4-BE49-F238E27FC236}">
                <a16:creationId xmlns:a16="http://schemas.microsoft.com/office/drawing/2014/main" id="{55DEE45F-E2DB-F59E-FD90-1546495BA3BE}"/>
              </a:ext>
            </a:extLst>
          </p:cNvPr>
          <p:cNvSpPr/>
          <p:nvPr/>
        </p:nvSpPr>
        <p:spPr>
          <a:xfrm>
            <a:off x="3432639" y="4962532"/>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5-point Star 42">
            <a:extLst>
              <a:ext uri="{FF2B5EF4-FFF2-40B4-BE49-F238E27FC236}">
                <a16:creationId xmlns:a16="http://schemas.microsoft.com/office/drawing/2014/main" id="{0191B16B-5971-14E5-4809-A5A74D3DB8FC}"/>
              </a:ext>
            </a:extLst>
          </p:cNvPr>
          <p:cNvSpPr/>
          <p:nvPr/>
        </p:nvSpPr>
        <p:spPr>
          <a:xfrm>
            <a:off x="8426947" y="4952006"/>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egnaposto contenuto 2">
            <a:extLst>
              <a:ext uri="{FF2B5EF4-FFF2-40B4-BE49-F238E27FC236}">
                <a16:creationId xmlns:a16="http://schemas.microsoft.com/office/drawing/2014/main" id="{C394305D-3050-609D-4823-F775AF931AA1}"/>
              </a:ext>
            </a:extLst>
          </p:cNvPr>
          <p:cNvSpPr txBox="1">
            <a:spLocks/>
          </p:cNvSpPr>
          <p:nvPr/>
        </p:nvSpPr>
        <p:spPr>
          <a:xfrm>
            <a:off x="684891" y="2143626"/>
            <a:ext cx="4208859" cy="605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sz="1600" b="1" dirty="0">
                <a:solidFill>
                  <a:srgbClr val="FF0000"/>
                </a:solidFill>
              </a:rPr>
              <a:t>IW1</a:t>
            </a:r>
            <a:r>
              <a:rPr lang="en-US" sz="1600" b="1" dirty="0">
                <a:solidFill>
                  <a:srgbClr val="1B3C70"/>
                </a:solidFill>
              </a:rPr>
              <a:t> </a:t>
            </a:r>
            <a:r>
              <a:rPr lang="it-IT" sz="1600" dirty="0">
                <a:solidFill>
                  <a:srgbClr val="1B3C70"/>
                </a:solidFill>
              </a:rPr>
              <a:t>Industrial Workshop 1 y</a:t>
            </a:r>
            <a:endParaRPr lang="en-US" sz="1600" i="1" dirty="0">
              <a:solidFill>
                <a:srgbClr val="A4C137"/>
              </a:solidFill>
            </a:endParaRPr>
          </a:p>
          <a:p>
            <a:pPr marL="0" indent="0">
              <a:lnSpc>
                <a:spcPts val="1000"/>
              </a:lnSpc>
              <a:buFont typeface="Arial" panose="020B0604020202020204" pitchFamily="34" charset="0"/>
              <a:buNone/>
            </a:pPr>
            <a:r>
              <a:rPr lang="en-US" sz="1600" b="1" dirty="0">
                <a:solidFill>
                  <a:srgbClr val="FF0000"/>
                </a:solidFill>
              </a:rPr>
              <a:t>IW2</a:t>
            </a:r>
            <a:r>
              <a:rPr lang="it-IT" sz="1600" dirty="0">
                <a:solidFill>
                  <a:srgbClr val="FF0000"/>
                </a:solidFill>
              </a:rPr>
              <a:t> </a:t>
            </a:r>
            <a:r>
              <a:rPr lang="it-IT" sz="1600" dirty="0">
                <a:solidFill>
                  <a:srgbClr val="1B3C70"/>
                </a:solidFill>
              </a:rPr>
              <a:t>Industrial Workshop 3y</a:t>
            </a:r>
            <a:endParaRPr lang="en-US" sz="1600" i="1" dirty="0">
              <a:solidFill>
                <a:srgbClr val="A4C137"/>
              </a:solidFill>
            </a:endParaRPr>
          </a:p>
        </p:txBody>
      </p:sp>
      <p:sp>
        <p:nvSpPr>
          <p:cNvPr id="65" name="CasellaDiTesto 64">
            <a:extLst>
              <a:ext uri="{FF2B5EF4-FFF2-40B4-BE49-F238E27FC236}">
                <a16:creationId xmlns:a16="http://schemas.microsoft.com/office/drawing/2014/main" id="{34BCAFB8-29C2-2FA3-65C0-85EDEEB07D6D}"/>
              </a:ext>
            </a:extLst>
          </p:cNvPr>
          <p:cNvSpPr txBox="1"/>
          <p:nvPr/>
        </p:nvSpPr>
        <p:spPr>
          <a:xfrm>
            <a:off x="3892477" y="3432161"/>
            <a:ext cx="618952" cy="276999"/>
          </a:xfrm>
          <a:prstGeom prst="rect">
            <a:avLst/>
          </a:prstGeom>
          <a:solidFill>
            <a:srgbClr val="FF0000"/>
          </a:solidFill>
        </p:spPr>
        <p:txBody>
          <a:bodyPr wrap="square" rtlCol="0">
            <a:spAutoFit/>
          </a:bodyPr>
          <a:lstStyle/>
          <a:p>
            <a:r>
              <a:rPr lang="en-US" sz="1200">
                <a:solidFill>
                  <a:schemeClr val="bg1"/>
                </a:solidFill>
              </a:rPr>
              <a:t>IW1</a:t>
            </a:r>
          </a:p>
        </p:txBody>
      </p:sp>
      <p:cxnSp>
        <p:nvCxnSpPr>
          <p:cNvPr id="66" name="Connettore diritto 65">
            <a:extLst>
              <a:ext uri="{FF2B5EF4-FFF2-40B4-BE49-F238E27FC236}">
                <a16:creationId xmlns:a16="http://schemas.microsoft.com/office/drawing/2014/main" id="{E6EC2556-802F-C9E1-F718-A9C5A7CB6137}"/>
              </a:ext>
            </a:extLst>
          </p:cNvPr>
          <p:cNvCxnSpPr>
            <a:cxnSpLocks/>
            <a:stCxn id="65" idx="2"/>
          </p:cNvCxnSpPr>
          <p:nvPr/>
        </p:nvCxnSpPr>
        <p:spPr>
          <a:xfrm flipH="1">
            <a:off x="3640318" y="3709160"/>
            <a:ext cx="561635" cy="125337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7" name="CasellaDiTesto 66">
            <a:extLst>
              <a:ext uri="{FF2B5EF4-FFF2-40B4-BE49-F238E27FC236}">
                <a16:creationId xmlns:a16="http://schemas.microsoft.com/office/drawing/2014/main" id="{B92010E6-C634-9499-6E1B-3869DE196A6E}"/>
              </a:ext>
            </a:extLst>
          </p:cNvPr>
          <p:cNvSpPr txBox="1"/>
          <p:nvPr/>
        </p:nvSpPr>
        <p:spPr>
          <a:xfrm>
            <a:off x="7503499" y="3430072"/>
            <a:ext cx="618952" cy="276999"/>
          </a:xfrm>
          <a:prstGeom prst="rect">
            <a:avLst/>
          </a:prstGeom>
          <a:solidFill>
            <a:srgbClr val="FF0000"/>
          </a:solidFill>
        </p:spPr>
        <p:txBody>
          <a:bodyPr wrap="square" rtlCol="0">
            <a:spAutoFit/>
          </a:bodyPr>
          <a:lstStyle/>
          <a:p>
            <a:r>
              <a:rPr lang="en-US" sz="1200">
                <a:solidFill>
                  <a:schemeClr val="bg1"/>
                </a:solidFill>
              </a:rPr>
              <a:t>IW2</a:t>
            </a:r>
          </a:p>
        </p:txBody>
      </p:sp>
      <p:cxnSp>
        <p:nvCxnSpPr>
          <p:cNvPr id="68" name="Connettore diritto 67">
            <a:extLst>
              <a:ext uri="{FF2B5EF4-FFF2-40B4-BE49-F238E27FC236}">
                <a16:creationId xmlns:a16="http://schemas.microsoft.com/office/drawing/2014/main" id="{AA357A52-3C26-1263-01E0-BB61C7FCA6FE}"/>
              </a:ext>
            </a:extLst>
          </p:cNvPr>
          <p:cNvCxnSpPr>
            <a:cxnSpLocks/>
            <a:stCxn id="67" idx="2"/>
          </p:cNvCxnSpPr>
          <p:nvPr/>
        </p:nvCxnSpPr>
        <p:spPr>
          <a:xfrm>
            <a:off x="7812975" y="3707071"/>
            <a:ext cx="805207" cy="123597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9" name="Rettangolo 68">
            <a:extLst>
              <a:ext uri="{FF2B5EF4-FFF2-40B4-BE49-F238E27FC236}">
                <a16:creationId xmlns:a16="http://schemas.microsoft.com/office/drawing/2014/main" id="{A982D800-62F7-E0AF-1DA2-6780C42F140F}"/>
              </a:ext>
            </a:extLst>
          </p:cNvPr>
          <p:cNvSpPr/>
          <p:nvPr/>
        </p:nvSpPr>
        <p:spPr>
          <a:xfrm>
            <a:off x="737759" y="1435387"/>
            <a:ext cx="7085519" cy="499490"/>
          </a:xfrm>
          <a:prstGeom prst="rect">
            <a:avLst/>
          </a:prstGeom>
          <a:noFill/>
          <a:ln>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asellaDiTesto 69">
            <a:extLst>
              <a:ext uri="{FF2B5EF4-FFF2-40B4-BE49-F238E27FC236}">
                <a16:creationId xmlns:a16="http://schemas.microsoft.com/office/drawing/2014/main" id="{07FA7502-6109-FBED-4849-FA721FDA0808}"/>
              </a:ext>
            </a:extLst>
          </p:cNvPr>
          <p:cNvSpPr txBox="1"/>
          <p:nvPr/>
        </p:nvSpPr>
        <p:spPr>
          <a:xfrm>
            <a:off x="6223097" y="5956519"/>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1</a:t>
            </a:r>
            <a:r>
              <a:rPr lang="en-US" sz="1200" baseline="30000" dirty="0">
                <a:solidFill>
                  <a:schemeClr val="bg1"/>
                </a:solidFill>
              </a:rPr>
              <a:t>st</a:t>
            </a:r>
            <a:r>
              <a:rPr lang="en-US" sz="1200" dirty="0">
                <a:solidFill>
                  <a:schemeClr val="bg1"/>
                </a:solidFill>
              </a:rPr>
              <a:t> IB Review</a:t>
            </a:r>
          </a:p>
        </p:txBody>
      </p:sp>
      <p:sp>
        <p:nvSpPr>
          <p:cNvPr id="71" name="CasellaDiTesto 70">
            <a:extLst>
              <a:ext uri="{FF2B5EF4-FFF2-40B4-BE49-F238E27FC236}">
                <a16:creationId xmlns:a16="http://schemas.microsoft.com/office/drawing/2014/main" id="{06F20E23-A66D-6E11-FB02-9E46399CB102}"/>
              </a:ext>
            </a:extLst>
          </p:cNvPr>
          <p:cNvSpPr txBox="1"/>
          <p:nvPr/>
        </p:nvSpPr>
        <p:spPr>
          <a:xfrm>
            <a:off x="7512441" y="5956518"/>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2</a:t>
            </a:r>
            <a:r>
              <a:rPr lang="en-US" sz="1200" baseline="30000" dirty="0">
                <a:solidFill>
                  <a:schemeClr val="bg1"/>
                </a:solidFill>
              </a:rPr>
              <a:t>nd</a:t>
            </a:r>
            <a:r>
              <a:rPr lang="en-US" sz="1200" dirty="0">
                <a:solidFill>
                  <a:schemeClr val="bg1"/>
                </a:solidFill>
              </a:rPr>
              <a:t> IB Review</a:t>
            </a:r>
          </a:p>
        </p:txBody>
      </p:sp>
      <p:sp>
        <p:nvSpPr>
          <p:cNvPr id="72" name="CasellaDiTesto 71">
            <a:extLst>
              <a:ext uri="{FF2B5EF4-FFF2-40B4-BE49-F238E27FC236}">
                <a16:creationId xmlns:a16="http://schemas.microsoft.com/office/drawing/2014/main" id="{0736C43C-6408-BD81-1F81-27B65686E8EB}"/>
              </a:ext>
            </a:extLst>
          </p:cNvPr>
          <p:cNvSpPr txBox="1"/>
          <p:nvPr/>
        </p:nvSpPr>
        <p:spPr>
          <a:xfrm>
            <a:off x="8842738" y="5950033"/>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3</a:t>
            </a:r>
            <a:r>
              <a:rPr lang="en-US" sz="1200" baseline="30000" dirty="0">
                <a:solidFill>
                  <a:schemeClr val="bg1"/>
                </a:solidFill>
              </a:rPr>
              <a:t>rd</a:t>
            </a:r>
            <a:r>
              <a:rPr lang="en-US" sz="1200" dirty="0">
                <a:solidFill>
                  <a:schemeClr val="bg1"/>
                </a:solidFill>
              </a:rPr>
              <a:t> IB Review</a:t>
            </a:r>
          </a:p>
        </p:txBody>
      </p:sp>
      <p:sp>
        <p:nvSpPr>
          <p:cNvPr id="73" name="CasellaDiTesto 72">
            <a:extLst>
              <a:ext uri="{FF2B5EF4-FFF2-40B4-BE49-F238E27FC236}">
                <a16:creationId xmlns:a16="http://schemas.microsoft.com/office/drawing/2014/main" id="{82E1B596-80C8-A03A-40D5-61DF6AC55E05}"/>
              </a:ext>
            </a:extLst>
          </p:cNvPr>
          <p:cNvSpPr txBox="1"/>
          <p:nvPr/>
        </p:nvSpPr>
        <p:spPr>
          <a:xfrm>
            <a:off x="10062016" y="5950032"/>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4</a:t>
            </a:r>
            <a:r>
              <a:rPr lang="en-US" sz="1200" baseline="30000" dirty="0">
                <a:solidFill>
                  <a:schemeClr val="bg1"/>
                </a:solidFill>
              </a:rPr>
              <a:t>th</a:t>
            </a:r>
            <a:r>
              <a:rPr lang="en-US" sz="1200" dirty="0">
                <a:solidFill>
                  <a:schemeClr val="bg1"/>
                </a:solidFill>
              </a:rPr>
              <a:t> IB Review</a:t>
            </a:r>
          </a:p>
        </p:txBody>
      </p:sp>
      <p:cxnSp>
        <p:nvCxnSpPr>
          <p:cNvPr id="74" name="Connettore diritto 73">
            <a:extLst>
              <a:ext uri="{FF2B5EF4-FFF2-40B4-BE49-F238E27FC236}">
                <a16:creationId xmlns:a16="http://schemas.microsoft.com/office/drawing/2014/main" id="{D3CA6CC3-AC7A-4927-EB73-C473FD6B2E74}"/>
              </a:ext>
            </a:extLst>
          </p:cNvPr>
          <p:cNvCxnSpPr>
            <a:cxnSpLocks/>
          </p:cNvCxnSpPr>
          <p:nvPr/>
        </p:nvCxnSpPr>
        <p:spPr>
          <a:xfrm>
            <a:off x="6393617" y="4549175"/>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sp>
        <p:nvSpPr>
          <p:cNvPr id="75" name="5-point Star 42">
            <a:extLst>
              <a:ext uri="{FF2B5EF4-FFF2-40B4-BE49-F238E27FC236}">
                <a16:creationId xmlns:a16="http://schemas.microsoft.com/office/drawing/2014/main" id="{B62A5433-27C8-BF10-4FCB-6BB9488ACBCC}"/>
              </a:ext>
            </a:extLst>
          </p:cNvPr>
          <p:cNvSpPr/>
          <p:nvPr/>
        </p:nvSpPr>
        <p:spPr>
          <a:xfrm>
            <a:off x="6220413" y="4335904"/>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6" name="5-point Star 42">
            <a:extLst>
              <a:ext uri="{FF2B5EF4-FFF2-40B4-BE49-F238E27FC236}">
                <a16:creationId xmlns:a16="http://schemas.microsoft.com/office/drawing/2014/main" id="{8F7D658E-8F35-515F-5C91-1E27BC852012}"/>
              </a:ext>
            </a:extLst>
          </p:cNvPr>
          <p:cNvSpPr/>
          <p:nvPr/>
        </p:nvSpPr>
        <p:spPr>
          <a:xfrm>
            <a:off x="7498109" y="4331793"/>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7" name="5-point Star 42">
            <a:extLst>
              <a:ext uri="{FF2B5EF4-FFF2-40B4-BE49-F238E27FC236}">
                <a16:creationId xmlns:a16="http://schemas.microsoft.com/office/drawing/2014/main" id="{55C76392-4160-833F-B2CF-265DD220A34B}"/>
              </a:ext>
            </a:extLst>
          </p:cNvPr>
          <p:cNvSpPr/>
          <p:nvPr/>
        </p:nvSpPr>
        <p:spPr>
          <a:xfrm>
            <a:off x="8751370"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8" name="5-point Star 42">
            <a:extLst>
              <a:ext uri="{FF2B5EF4-FFF2-40B4-BE49-F238E27FC236}">
                <a16:creationId xmlns:a16="http://schemas.microsoft.com/office/drawing/2014/main" id="{3433047C-F12A-8BB1-4021-A5C30E4DAA8C}"/>
              </a:ext>
            </a:extLst>
          </p:cNvPr>
          <p:cNvSpPr/>
          <p:nvPr/>
        </p:nvSpPr>
        <p:spPr>
          <a:xfrm>
            <a:off x="10021136"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cxnSp>
        <p:nvCxnSpPr>
          <p:cNvPr id="79" name="Connettore diritto 78">
            <a:extLst>
              <a:ext uri="{FF2B5EF4-FFF2-40B4-BE49-F238E27FC236}">
                <a16:creationId xmlns:a16="http://schemas.microsoft.com/office/drawing/2014/main" id="{7273D4C4-8F92-11AF-2EF3-5A37FA22F4F4}"/>
              </a:ext>
            </a:extLst>
          </p:cNvPr>
          <p:cNvCxnSpPr>
            <a:cxnSpLocks/>
          </p:cNvCxnSpPr>
          <p:nvPr/>
        </p:nvCxnSpPr>
        <p:spPr>
          <a:xfrm>
            <a:off x="8925085"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0" name="Connettore diritto 79">
            <a:extLst>
              <a:ext uri="{FF2B5EF4-FFF2-40B4-BE49-F238E27FC236}">
                <a16:creationId xmlns:a16="http://schemas.microsoft.com/office/drawing/2014/main" id="{79A90714-6B4E-7490-33F8-F679FFB42E53}"/>
              </a:ext>
            </a:extLst>
          </p:cNvPr>
          <p:cNvCxnSpPr>
            <a:cxnSpLocks/>
          </p:cNvCxnSpPr>
          <p:nvPr/>
        </p:nvCxnSpPr>
        <p:spPr>
          <a:xfrm>
            <a:off x="7676170"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1" name="Connettore diritto 80">
            <a:extLst>
              <a:ext uri="{FF2B5EF4-FFF2-40B4-BE49-F238E27FC236}">
                <a16:creationId xmlns:a16="http://schemas.microsoft.com/office/drawing/2014/main" id="{9763BFA2-F518-5641-FD6D-55A87ADB3030}"/>
              </a:ext>
            </a:extLst>
          </p:cNvPr>
          <p:cNvCxnSpPr>
            <a:cxnSpLocks/>
          </p:cNvCxnSpPr>
          <p:nvPr/>
        </p:nvCxnSpPr>
        <p:spPr>
          <a:xfrm>
            <a:off x="10196281" y="4573403"/>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sp>
        <p:nvSpPr>
          <p:cNvPr id="82" name="Segnaposto contenuto 2">
            <a:extLst>
              <a:ext uri="{FF2B5EF4-FFF2-40B4-BE49-F238E27FC236}">
                <a16:creationId xmlns:a16="http://schemas.microsoft.com/office/drawing/2014/main" id="{1B0869F4-77C6-73CB-045B-C3B6C3DFAC54}"/>
              </a:ext>
            </a:extLst>
          </p:cNvPr>
          <p:cNvSpPr txBox="1">
            <a:spLocks/>
          </p:cNvSpPr>
          <p:nvPr/>
        </p:nvSpPr>
        <p:spPr>
          <a:xfrm>
            <a:off x="7453958" y="2115386"/>
            <a:ext cx="4208859" cy="1274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sz="1600" b="1" dirty="0">
                <a:solidFill>
                  <a:srgbClr val="1B3C70"/>
                </a:solidFill>
              </a:rPr>
              <a:t>1</a:t>
            </a:r>
            <a:r>
              <a:rPr lang="en-US" sz="1600" b="1" baseline="30000" dirty="0">
                <a:solidFill>
                  <a:srgbClr val="1B3C70"/>
                </a:solidFill>
              </a:rPr>
              <a:t>st</a:t>
            </a:r>
            <a:r>
              <a:rPr lang="en-US" sz="1600" b="1" dirty="0">
                <a:solidFill>
                  <a:srgbClr val="1B3C70"/>
                </a:solidFill>
              </a:rPr>
              <a:t> IB Review: </a:t>
            </a:r>
            <a:r>
              <a:rPr lang="it-IT" sz="1600" dirty="0">
                <a:solidFill>
                  <a:srgbClr val="1B3C70"/>
                </a:solidFill>
              </a:rPr>
              <a:t>Industrial Review</a:t>
            </a:r>
            <a:endParaRPr lang="en-US" sz="1600" i="1" dirty="0">
              <a:solidFill>
                <a:srgbClr val="A4C137"/>
              </a:solidFill>
            </a:endParaRPr>
          </a:p>
          <a:p>
            <a:pPr marL="0" indent="0">
              <a:lnSpc>
                <a:spcPts val="1000"/>
              </a:lnSpc>
              <a:buNone/>
            </a:pPr>
            <a:r>
              <a:rPr lang="en-US" sz="1600" b="1" dirty="0">
                <a:solidFill>
                  <a:srgbClr val="1B3C70"/>
                </a:solidFill>
              </a:rPr>
              <a:t>2</a:t>
            </a:r>
            <a:r>
              <a:rPr lang="en-US" sz="1600" b="1" baseline="30000" dirty="0">
                <a:solidFill>
                  <a:srgbClr val="1B3C70"/>
                </a:solidFill>
              </a:rPr>
              <a:t>nd</a:t>
            </a:r>
            <a:r>
              <a:rPr lang="en-US" sz="1600" b="1" dirty="0">
                <a:solidFill>
                  <a:srgbClr val="1B3C70"/>
                </a:solidFill>
              </a:rPr>
              <a:t> IB Review: </a:t>
            </a:r>
            <a:r>
              <a:rPr lang="it-IT" sz="1600" dirty="0">
                <a:solidFill>
                  <a:srgbClr val="1B3C70"/>
                </a:solidFill>
              </a:rPr>
              <a:t>Industrial Review</a:t>
            </a:r>
          </a:p>
          <a:p>
            <a:pPr marL="0" indent="0">
              <a:lnSpc>
                <a:spcPts val="1000"/>
              </a:lnSpc>
              <a:buNone/>
            </a:pPr>
            <a:r>
              <a:rPr lang="en-US" sz="1600" b="1" dirty="0">
                <a:solidFill>
                  <a:srgbClr val="1B3C70"/>
                </a:solidFill>
              </a:rPr>
              <a:t>3</a:t>
            </a:r>
            <a:r>
              <a:rPr lang="en-US" sz="1600" b="1" baseline="30000" dirty="0">
                <a:solidFill>
                  <a:srgbClr val="1B3C70"/>
                </a:solidFill>
              </a:rPr>
              <a:t>rd</a:t>
            </a:r>
            <a:r>
              <a:rPr lang="en-US" sz="1600" b="1" dirty="0">
                <a:solidFill>
                  <a:srgbClr val="1B3C70"/>
                </a:solidFill>
              </a:rPr>
              <a:t> IB Review: </a:t>
            </a:r>
            <a:r>
              <a:rPr lang="it-IT" sz="1600" dirty="0">
                <a:solidFill>
                  <a:srgbClr val="1B3C70"/>
                </a:solidFill>
              </a:rPr>
              <a:t>Industrial Review</a:t>
            </a:r>
          </a:p>
          <a:p>
            <a:pPr marL="0" indent="0">
              <a:lnSpc>
                <a:spcPts val="1000"/>
              </a:lnSpc>
              <a:buNone/>
            </a:pPr>
            <a:r>
              <a:rPr lang="en-US" sz="1600" b="1" dirty="0">
                <a:solidFill>
                  <a:srgbClr val="1B3C70"/>
                </a:solidFill>
              </a:rPr>
              <a:t>4</a:t>
            </a:r>
            <a:r>
              <a:rPr lang="en-US" sz="1600" b="1" baseline="30000" dirty="0">
                <a:solidFill>
                  <a:srgbClr val="1B3C70"/>
                </a:solidFill>
              </a:rPr>
              <a:t>th</a:t>
            </a:r>
            <a:r>
              <a:rPr lang="en-US" sz="1600" b="1" dirty="0">
                <a:solidFill>
                  <a:srgbClr val="1B3C70"/>
                </a:solidFill>
              </a:rPr>
              <a:t> IB Review: </a:t>
            </a:r>
            <a:r>
              <a:rPr lang="it-IT" sz="1600" dirty="0">
                <a:solidFill>
                  <a:srgbClr val="1B3C70"/>
                </a:solidFill>
              </a:rPr>
              <a:t>Industrial Review</a:t>
            </a:r>
          </a:p>
          <a:p>
            <a:pPr marL="0" indent="0">
              <a:lnSpc>
                <a:spcPts val="1000"/>
              </a:lnSpc>
              <a:buNone/>
            </a:pPr>
            <a:endParaRPr lang="en-US" sz="1600" i="1" dirty="0">
              <a:solidFill>
                <a:srgbClr val="A4C137"/>
              </a:solidFill>
            </a:endParaRPr>
          </a:p>
        </p:txBody>
      </p:sp>
      <p:pic>
        <p:nvPicPr>
          <p:cNvPr id="4" name="Immagine 3">
            <a:extLst>
              <a:ext uri="{FF2B5EF4-FFF2-40B4-BE49-F238E27FC236}">
                <a16:creationId xmlns:a16="http://schemas.microsoft.com/office/drawing/2014/main" id="{C0FB7C69-F979-337B-31E6-0AC7D1EBAB92}"/>
              </a:ext>
            </a:extLst>
          </p:cNvPr>
          <p:cNvPicPr>
            <a:picLocks noChangeAspect="1"/>
          </p:cNvPicPr>
          <p:nvPr/>
        </p:nvPicPr>
        <p:blipFill>
          <a:blip r:embed="rId4"/>
          <a:stretch>
            <a:fillRect/>
          </a:stretch>
        </p:blipFill>
        <p:spPr>
          <a:xfrm>
            <a:off x="445082" y="1048915"/>
            <a:ext cx="5300958" cy="5398621"/>
          </a:xfrm>
          <a:prstGeom prst="rect">
            <a:avLst/>
          </a:prstGeom>
        </p:spPr>
      </p:pic>
      <p:pic>
        <p:nvPicPr>
          <p:cNvPr id="8" name="Elemento grafico 7" descr="Freccia: rotazione a destra con riempimento a tinta unita">
            <a:extLst>
              <a:ext uri="{FF2B5EF4-FFF2-40B4-BE49-F238E27FC236}">
                <a16:creationId xmlns:a16="http://schemas.microsoft.com/office/drawing/2014/main" id="{A8307A79-F721-2EA8-8FCA-46BA292556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285604">
            <a:off x="4601958" y="4727777"/>
            <a:ext cx="1769741" cy="1769741"/>
          </a:xfrm>
          <a:prstGeom prst="rect">
            <a:avLst/>
          </a:prstGeom>
        </p:spPr>
      </p:pic>
    </p:spTree>
    <p:extLst>
      <p:ext uri="{BB962C8B-B14F-4D97-AF65-F5344CB8AC3E}">
        <p14:creationId xmlns:p14="http://schemas.microsoft.com/office/powerpoint/2010/main" val="373139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6C02-C4FB-5E89-0EA1-3AA8026FB2E0}"/>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0B3A6D3B-92FC-3E7E-6080-4891A1B6F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8436FDB2-D7D9-6F02-6D07-1FDAA2115C6D}"/>
              </a:ext>
            </a:extLst>
          </p:cNvPr>
          <p:cNvSpPr>
            <a:spLocks noGrp="1"/>
          </p:cNvSpPr>
          <p:nvPr>
            <p:ph idx="1"/>
          </p:nvPr>
        </p:nvSpPr>
        <p:spPr>
          <a:xfrm>
            <a:off x="838200" y="1825625"/>
            <a:ext cx="4845050" cy="4351338"/>
          </a:xfrm>
        </p:spPr>
        <p:txBody>
          <a:bodyPr/>
          <a:lstStyle/>
          <a:p>
            <a:pPr marL="0" indent="0">
              <a:buNone/>
            </a:pPr>
            <a:r>
              <a:rPr lang="en-US" sz="2000" b="1" dirty="0">
                <a:solidFill>
                  <a:srgbClr val="002060"/>
                </a:solidFill>
              </a:rPr>
              <a:t>Past developments </a:t>
            </a:r>
          </a:p>
          <a:p>
            <a:pPr lvl="1"/>
            <a:r>
              <a:rPr lang="en-US" sz="1800" dirty="0"/>
              <a:t>Create an </a:t>
            </a:r>
            <a:r>
              <a:rPr lang="en-US" sz="1800" dirty="0" err="1"/>
              <a:t>iSAS</a:t>
            </a:r>
            <a:r>
              <a:rPr lang="en-US" sz="1800" dirty="0"/>
              <a:t> project repository </a:t>
            </a:r>
            <a:r>
              <a:rPr lang="en-US" sz="1800" b="1" dirty="0"/>
              <a:t>(hosted at STFC)</a:t>
            </a:r>
          </a:p>
          <a:p>
            <a:pPr marL="0" indent="0">
              <a:buNone/>
            </a:pPr>
            <a:endParaRPr lang="en-US" dirty="0"/>
          </a:p>
          <a:p>
            <a:endParaRPr lang="en-GB" dirty="0"/>
          </a:p>
        </p:txBody>
      </p:sp>
      <p:pic>
        <p:nvPicPr>
          <p:cNvPr id="2" name="Immagine 1">
            <a:extLst>
              <a:ext uri="{FF2B5EF4-FFF2-40B4-BE49-F238E27FC236}">
                <a16:creationId xmlns:a16="http://schemas.microsoft.com/office/drawing/2014/main" id="{D1F8171F-D311-DAB6-9E03-6191D3DEFEA8}"/>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C6815FDA-DCFF-2F0E-9BC2-D4DE638BB336}"/>
              </a:ext>
            </a:extLst>
          </p:cNvPr>
          <p:cNvSpPr>
            <a:spLocks noGrp="1"/>
          </p:cNvSpPr>
          <p:nvPr>
            <p:ph type="sldNum" sz="quarter" idx="12"/>
          </p:nvPr>
        </p:nvSpPr>
        <p:spPr/>
        <p:txBody>
          <a:bodyPr/>
          <a:lstStyle/>
          <a:p>
            <a:fld id="{4068FCCF-9A80-B240-8D85-84F960565AFA}" type="slidenum">
              <a:rPr lang="en-BE" smtClean="0"/>
              <a:t>17</a:t>
            </a:fld>
            <a:endParaRPr lang="en-BE"/>
          </a:p>
        </p:txBody>
      </p:sp>
      <p:sp>
        <p:nvSpPr>
          <p:cNvPr id="7" name="Segnaposto piè di pagina 6">
            <a:extLst>
              <a:ext uri="{FF2B5EF4-FFF2-40B4-BE49-F238E27FC236}">
                <a16:creationId xmlns:a16="http://schemas.microsoft.com/office/drawing/2014/main" id="{D63EC9CA-5037-6F04-B9F4-2B7F2854D202}"/>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3388C835-CFBD-94DA-A972-025180B2BBA8}"/>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7.3</a:t>
            </a:r>
          </a:p>
        </p:txBody>
      </p:sp>
      <p:pic>
        <p:nvPicPr>
          <p:cNvPr id="12" name="Immagine 11">
            <a:extLst>
              <a:ext uri="{FF2B5EF4-FFF2-40B4-BE49-F238E27FC236}">
                <a16:creationId xmlns:a16="http://schemas.microsoft.com/office/drawing/2014/main" id="{9753B4FD-5FD1-EC89-2071-B87E85A5C53F}"/>
              </a:ext>
            </a:extLst>
          </p:cNvPr>
          <p:cNvPicPr>
            <a:picLocks noChangeAspect="1"/>
          </p:cNvPicPr>
          <p:nvPr/>
        </p:nvPicPr>
        <p:blipFill>
          <a:blip r:embed="rId4"/>
          <a:stretch>
            <a:fillRect/>
          </a:stretch>
        </p:blipFill>
        <p:spPr>
          <a:xfrm>
            <a:off x="837994" y="3023319"/>
            <a:ext cx="4213107" cy="3243338"/>
          </a:xfrm>
          <a:prstGeom prst="rect">
            <a:avLst/>
          </a:prstGeom>
        </p:spPr>
      </p:pic>
      <p:pic>
        <p:nvPicPr>
          <p:cNvPr id="8" name="Immagine 7">
            <a:extLst>
              <a:ext uri="{FF2B5EF4-FFF2-40B4-BE49-F238E27FC236}">
                <a16:creationId xmlns:a16="http://schemas.microsoft.com/office/drawing/2014/main" id="{167CB4E0-FC68-AC7A-EF0E-4FE5723EDA48}"/>
              </a:ext>
            </a:extLst>
          </p:cNvPr>
          <p:cNvPicPr>
            <a:picLocks noChangeAspect="1"/>
          </p:cNvPicPr>
          <p:nvPr/>
        </p:nvPicPr>
        <p:blipFill>
          <a:blip r:embed="rId5"/>
          <a:stretch>
            <a:fillRect/>
          </a:stretch>
        </p:blipFill>
        <p:spPr>
          <a:xfrm>
            <a:off x="5772908" y="1913504"/>
            <a:ext cx="5826663" cy="3675832"/>
          </a:xfrm>
          <a:prstGeom prst="rect">
            <a:avLst/>
          </a:prstGeom>
        </p:spPr>
      </p:pic>
    </p:spTree>
    <p:extLst>
      <p:ext uri="{BB962C8B-B14F-4D97-AF65-F5344CB8AC3E}">
        <p14:creationId xmlns:p14="http://schemas.microsoft.com/office/powerpoint/2010/main" val="2942533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E0DE-F1EE-9E83-1AFB-D0B5E584FC11}"/>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4DD18472-35C1-CFB4-236F-5C0D9F615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726FACC6-172B-6E9E-6E53-2C110E2543C7}"/>
              </a:ext>
            </a:extLst>
          </p:cNvPr>
          <p:cNvSpPr>
            <a:spLocks noGrp="1"/>
          </p:cNvSpPr>
          <p:nvPr>
            <p:ph idx="1"/>
          </p:nvPr>
        </p:nvSpPr>
        <p:spPr>
          <a:xfrm>
            <a:off x="381000" y="1682952"/>
            <a:ext cx="6819089" cy="4620571"/>
          </a:xfrm>
        </p:spPr>
        <p:txBody>
          <a:bodyPr>
            <a:normAutofit lnSpcReduction="10000"/>
          </a:bodyPr>
          <a:lstStyle/>
          <a:p>
            <a:pPr marL="0" indent="0">
              <a:buNone/>
            </a:pPr>
            <a:r>
              <a:rPr lang="en-US" sz="2000" b="1" dirty="0">
                <a:solidFill>
                  <a:srgbClr val="002060"/>
                </a:solidFill>
              </a:rPr>
              <a:t>Past developments </a:t>
            </a:r>
          </a:p>
          <a:p>
            <a:pPr marL="0" indent="0">
              <a:buNone/>
            </a:pPr>
            <a:r>
              <a:rPr lang="en-US" sz="2000" b="1" dirty="0">
                <a:solidFill>
                  <a:srgbClr val="002060"/>
                </a:solidFill>
              </a:rPr>
              <a:t>Dissemination in collaboration with WP8: </a:t>
            </a:r>
            <a:r>
              <a:rPr lang="en-US" sz="1600" dirty="0"/>
              <a:t>sharing of the promotional gadgets produced for the kick-off meeting with </a:t>
            </a:r>
            <a:r>
              <a:rPr lang="en-US" sz="1600" b="1" dirty="0"/>
              <a:t>students of Padua University</a:t>
            </a:r>
            <a:r>
              <a:rPr lang="en-US" sz="1600" dirty="0"/>
              <a:t>, and with the INFN technology transfer service, with the aim of promoting ISAS activities within the community and the industrial sector. Furthermore, to raise awareness of the activities developed within ISAS, WP7 facilitated the publication of informative </a:t>
            </a:r>
            <a:r>
              <a:rPr lang="en-US" sz="1600" b="1" dirty="0"/>
              <a:t>articles in national newspapers</a:t>
            </a:r>
            <a:r>
              <a:rPr lang="en-US" sz="1600" dirty="0"/>
              <a:t>, institutional websites, and social media posts about ISAS activities, which emerged from the interaction between companies and research entities during the ISAS industrial meeting at the National Laboratories of INFN in </a:t>
            </a:r>
            <a:r>
              <a:rPr lang="en-US" sz="1600" dirty="0" err="1"/>
              <a:t>Legnaro</a:t>
            </a:r>
            <a:r>
              <a:rPr lang="en-US" sz="1600" dirty="0"/>
              <a:t>.</a:t>
            </a:r>
          </a:p>
          <a:p>
            <a:pPr marL="0" indent="0">
              <a:buNone/>
            </a:pPr>
            <a:r>
              <a:rPr lang="en-US" sz="1100" dirty="0">
                <a:solidFill>
                  <a:srgbClr val="002060"/>
                </a:solidFill>
              </a:rPr>
              <a:t>1.web.infn.it/</a:t>
            </a:r>
            <a:r>
              <a:rPr lang="en-US" sz="1100" dirty="0" err="1">
                <a:solidFill>
                  <a:srgbClr val="002060"/>
                </a:solidFill>
              </a:rPr>
              <a:t>TechTransfer</a:t>
            </a:r>
            <a:r>
              <a:rPr lang="en-US" sz="1100" dirty="0">
                <a:solidFill>
                  <a:srgbClr val="002060"/>
                </a:solidFill>
              </a:rPr>
              <a:t>/innovazione-e-sostenibilita-il-contributo-di-infn-per-il-futuro-degli-acceleratori/</a:t>
            </a:r>
          </a:p>
          <a:p>
            <a:pPr marL="0" indent="0">
              <a:buNone/>
            </a:pPr>
            <a:r>
              <a:rPr lang="en-US" sz="1100" dirty="0">
                <a:solidFill>
                  <a:srgbClr val="002060"/>
                </a:solidFill>
              </a:rPr>
              <a:t>2.https://www.dire.it/02-04-2025/1136797-appello-dellinfn-di-padova-serve-maggior-contatto-diretto-fra-ricerca-e-industria/amp/</a:t>
            </a:r>
          </a:p>
          <a:p>
            <a:pPr marL="0" indent="0">
              <a:buNone/>
            </a:pPr>
            <a:r>
              <a:rPr lang="en-US" sz="1100" dirty="0">
                <a:solidFill>
                  <a:srgbClr val="002060"/>
                </a:solidFill>
              </a:rPr>
              <a:t>3.www.altovicentinonline.it/altri-comuni/imprese-lappello-serve-maggior-contatto-diretto-fra-ricerca-e-industria/</a:t>
            </a:r>
          </a:p>
          <a:p>
            <a:pPr marL="0" indent="0">
              <a:buNone/>
            </a:pPr>
            <a:r>
              <a:rPr lang="en-US" sz="1100" dirty="0">
                <a:solidFill>
                  <a:srgbClr val="002060"/>
                </a:solidFill>
              </a:rPr>
              <a:t>4.www.linkedin.com/posts/infn_isas-innovate-for-sustainable-accelerating-activity-7313576038502940672--K9E?utm_source=social_share_send&amp;utm_medium=member_desktop_web&amp;rcm=ACoAAATlEKkBV3_UnwAob2HffxInoRT-Wff9ZoY</a:t>
            </a:r>
          </a:p>
          <a:p>
            <a:pPr marL="0" indent="0">
              <a:buNone/>
            </a:pPr>
            <a:r>
              <a:rPr lang="en-US" sz="1100" dirty="0">
                <a:solidFill>
                  <a:srgbClr val="002060"/>
                </a:solidFill>
              </a:rPr>
              <a:t>5.www.linkedin.com/posts/eurollscoatingdivision_isas-infn-sustainableaccelerators-activity-7309846539345059840-QkE2?utm_source=social_share_send&amp;utm_medium=member_desktop_web&amp;rcm=ACoAAATlEKkBV3_UnwAob2HffxInoRT-Wff9ZoY</a:t>
            </a:r>
          </a:p>
        </p:txBody>
      </p:sp>
      <p:pic>
        <p:nvPicPr>
          <p:cNvPr id="2" name="Immagine 1">
            <a:extLst>
              <a:ext uri="{FF2B5EF4-FFF2-40B4-BE49-F238E27FC236}">
                <a16:creationId xmlns:a16="http://schemas.microsoft.com/office/drawing/2014/main" id="{5E08291C-A85F-EA76-F7A1-560497E9B20B}"/>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DE9BA2F2-5D3B-C61B-BBC2-FFBC1BA98B02}"/>
              </a:ext>
            </a:extLst>
          </p:cNvPr>
          <p:cNvSpPr>
            <a:spLocks noGrp="1"/>
          </p:cNvSpPr>
          <p:nvPr>
            <p:ph type="sldNum" sz="quarter" idx="12"/>
          </p:nvPr>
        </p:nvSpPr>
        <p:spPr/>
        <p:txBody>
          <a:bodyPr/>
          <a:lstStyle/>
          <a:p>
            <a:fld id="{4068FCCF-9A80-B240-8D85-84F960565AFA}" type="slidenum">
              <a:rPr lang="en-BE" smtClean="0"/>
              <a:t>18</a:t>
            </a:fld>
            <a:endParaRPr lang="en-BE"/>
          </a:p>
        </p:txBody>
      </p:sp>
      <p:sp>
        <p:nvSpPr>
          <p:cNvPr id="7" name="Segnaposto piè di pagina 6">
            <a:extLst>
              <a:ext uri="{FF2B5EF4-FFF2-40B4-BE49-F238E27FC236}">
                <a16:creationId xmlns:a16="http://schemas.microsoft.com/office/drawing/2014/main" id="{00D5676E-346E-C1DD-EBCE-CA73013FEFD2}"/>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F5321480-2F7E-1EBF-630F-67CE6547A3A4}"/>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7.3</a:t>
            </a:r>
          </a:p>
        </p:txBody>
      </p:sp>
      <p:pic>
        <p:nvPicPr>
          <p:cNvPr id="4" name="Immagine 3">
            <a:extLst>
              <a:ext uri="{FF2B5EF4-FFF2-40B4-BE49-F238E27FC236}">
                <a16:creationId xmlns:a16="http://schemas.microsoft.com/office/drawing/2014/main" id="{9BCCAFD1-9D2D-5F54-D962-C6A0813B7FC9}"/>
              </a:ext>
            </a:extLst>
          </p:cNvPr>
          <p:cNvPicPr>
            <a:picLocks noChangeAspect="1"/>
          </p:cNvPicPr>
          <p:nvPr/>
        </p:nvPicPr>
        <p:blipFill>
          <a:blip r:embed="rId4"/>
          <a:srcRect t="1897"/>
          <a:stretch>
            <a:fillRect/>
          </a:stretch>
        </p:blipFill>
        <p:spPr>
          <a:xfrm>
            <a:off x="7553528" y="1359088"/>
            <a:ext cx="3536005" cy="5362387"/>
          </a:xfrm>
          <a:prstGeom prst="rect">
            <a:avLst/>
          </a:prstGeom>
        </p:spPr>
      </p:pic>
    </p:spTree>
    <p:extLst>
      <p:ext uri="{BB962C8B-B14F-4D97-AF65-F5344CB8AC3E}">
        <p14:creationId xmlns:p14="http://schemas.microsoft.com/office/powerpoint/2010/main" val="87138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14D2D-EFD4-18EA-2469-CC10415C8AD5}"/>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23C39839-6B46-0A40-3D99-35AB44F7B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47ADC7BA-9FD3-4844-DAE6-33BCF1320388}"/>
              </a:ext>
            </a:extLst>
          </p:cNvPr>
          <p:cNvSpPr>
            <a:spLocks noGrp="1"/>
          </p:cNvSpPr>
          <p:nvPr>
            <p:ph idx="1"/>
          </p:nvPr>
        </p:nvSpPr>
        <p:spPr>
          <a:xfrm>
            <a:off x="1553917" y="1540500"/>
            <a:ext cx="6853137" cy="4351338"/>
          </a:xfrm>
        </p:spPr>
        <p:txBody>
          <a:bodyPr>
            <a:normAutofit/>
          </a:bodyPr>
          <a:lstStyle/>
          <a:p>
            <a:pPr marL="0" indent="0">
              <a:buNone/>
            </a:pPr>
            <a:r>
              <a:rPr lang="en-US" sz="2000" b="1" dirty="0">
                <a:solidFill>
                  <a:srgbClr val="002060"/>
                </a:solidFill>
              </a:rPr>
              <a:t>List of companies from WPs survey:</a:t>
            </a:r>
          </a:p>
          <a:p>
            <a:pPr marL="457200" lvl="1" indent="0">
              <a:buNone/>
            </a:pPr>
            <a:endParaRPr lang="en-GB" dirty="0"/>
          </a:p>
        </p:txBody>
      </p:sp>
      <p:pic>
        <p:nvPicPr>
          <p:cNvPr id="2" name="Immagine 1">
            <a:extLst>
              <a:ext uri="{FF2B5EF4-FFF2-40B4-BE49-F238E27FC236}">
                <a16:creationId xmlns:a16="http://schemas.microsoft.com/office/drawing/2014/main" id="{062B4E1D-8279-35BA-E5D5-6A707AA132C1}"/>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94956B6B-C39A-43C3-A9B8-5D72CFF513A2}"/>
              </a:ext>
            </a:extLst>
          </p:cNvPr>
          <p:cNvSpPr>
            <a:spLocks noGrp="1"/>
          </p:cNvSpPr>
          <p:nvPr>
            <p:ph type="sldNum" sz="quarter" idx="12"/>
          </p:nvPr>
        </p:nvSpPr>
        <p:spPr/>
        <p:txBody>
          <a:bodyPr/>
          <a:lstStyle/>
          <a:p>
            <a:fld id="{4068FCCF-9A80-B240-8D85-84F960565AFA}" type="slidenum">
              <a:rPr lang="en-BE" smtClean="0"/>
              <a:t>19</a:t>
            </a:fld>
            <a:endParaRPr lang="en-BE"/>
          </a:p>
        </p:txBody>
      </p:sp>
      <p:sp>
        <p:nvSpPr>
          <p:cNvPr id="7" name="Segnaposto piè di pagina 6">
            <a:extLst>
              <a:ext uri="{FF2B5EF4-FFF2-40B4-BE49-F238E27FC236}">
                <a16:creationId xmlns:a16="http://schemas.microsoft.com/office/drawing/2014/main" id="{C8D2E57C-2F98-4351-7664-27D34AED08F4}"/>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633A62A9-9C3C-E9CA-F677-F656EABEB897}"/>
              </a:ext>
            </a:extLst>
          </p:cNvPr>
          <p:cNvSpPr txBox="1"/>
          <p:nvPr/>
        </p:nvSpPr>
        <p:spPr>
          <a:xfrm>
            <a:off x="3418115" y="315684"/>
            <a:ext cx="4694940"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Next steps</a:t>
            </a:r>
          </a:p>
        </p:txBody>
      </p:sp>
      <p:sp>
        <p:nvSpPr>
          <p:cNvPr id="4" name="TextBox 4">
            <a:extLst>
              <a:ext uri="{FF2B5EF4-FFF2-40B4-BE49-F238E27FC236}">
                <a16:creationId xmlns:a16="http://schemas.microsoft.com/office/drawing/2014/main" id="{AD4FAC41-2B17-0A2C-DA33-AAB54F87C1BA}"/>
              </a:ext>
            </a:extLst>
          </p:cNvPr>
          <p:cNvSpPr txBox="1"/>
          <p:nvPr/>
        </p:nvSpPr>
        <p:spPr>
          <a:xfrm>
            <a:off x="1591977" y="1906743"/>
            <a:ext cx="8606777" cy="4770537"/>
          </a:xfrm>
          <a:prstGeom prst="rect">
            <a:avLst/>
          </a:prstGeom>
          <a:noFill/>
        </p:spPr>
        <p:txBody>
          <a:bodyPr wrap="square" numCol="1" rtlCol="0">
            <a:spAutoFit/>
          </a:bodyPr>
          <a:lstStyle/>
          <a:p>
            <a:pPr marL="285750" indent="-285750" algn="just">
              <a:buFont typeface="Montserrat" panose="00000500000000000000" pitchFamily="2" charset="0"/>
              <a:buChar char="▶"/>
            </a:pPr>
            <a:r>
              <a:rPr lang="en-US" sz="1600" i="1" dirty="0">
                <a:effectLst/>
                <a:latin typeface="Helvetica" pitchFamily="2" charset="0"/>
              </a:rPr>
              <a:t>PMB </a:t>
            </a:r>
            <a:r>
              <a:rPr lang="en-US" sz="1600" i="1" dirty="0" err="1">
                <a:effectLst/>
                <a:latin typeface="Helvetica" pitchFamily="2" charset="0"/>
              </a:rPr>
              <a:t>Alcen</a:t>
            </a:r>
            <a:r>
              <a:rPr lang="en-US" sz="1600" i="1" dirty="0">
                <a:latin typeface="Helvetica" pitchFamily="2" charset="0"/>
              </a:rPr>
              <a:t>: </a:t>
            </a:r>
            <a:r>
              <a:rPr lang="en-US" sz="1600" i="1" dirty="0" err="1">
                <a:latin typeface="Helvetica" pitchFamily="2" charset="0"/>
              </a:rPr>
              <a:t>Avelion</a:t>
            </a:r>
            <a:r>
              <a:rPr lang="en-US" sz="1600" i="1" dirty="0">
                <a:latin typeface="Helvetica" pitchFamily="2" charset="0"/>
              </a:rPr>
              <a:t> </a:t>
            </a:r>
            <a:r>
              <a:rPr lang="en-US" sz="1600" i="1" dirty="0">
                <a:latin typeface="Helvetica" pitchFamily="2" charset="0"/>
                <a:hlinkClick r:id="rId4"/>
              </a:rPr>
              <a:t>https://www.avelion-alcen.com/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VITAVE GmbH:  </a:t>
            </a:r>
            <a:r>
              <a:rPr lang="en-US" sz="1600" i="1" dirty="0">
                <a:latin typeface="Helvetica" pitchFamily="2" charset="0"/>
                <a:hlinkClick r:id="rId5"/>
              </a:rPr>
              <a:t>https://vitave.com/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JEMA France: </a:t>
            </a:r>
            <a:r>
              <a:rPr lang="en-US" sz="1600" i="1" dirty="0">
                <a:latin typeface="Helvetica" pitchFamily="2" charset="0"/>
                <a:hlinkClick r:id="rId6"/>
              </a:rPr>
              <a:t>http://www.jema-power.com/</a:t>
            </a:r>
            <a:endParaRPr lang="en-US" sz="1600" i="1" dirty="0">
              <a:latin typeface="Helvetica" pitchFamily="2" charset="0"/>
            </a:endParaRPr>
          </a:p>
          <a:p>
            <a:pPr marL="285750" indent="-285750" algn="just">
              <a:buFont typeface="Montserrat" panose="00000500000000000000" pitchFamily="2" charset="0"/>
              <a:buChar char="▶"/>
            </a:pPr>
            <a:r>
              <a:rPr lang="it-IT" sz="1600" dirty="0" err="1"/>
              <a:t>Struck</a:t>
            </a:r>
            <a:r>
              <a:rPr lang="it-IT" sz="1600" dirty="0"/>
              <a:t>: </a:t>
            </a:r>
            <a:r>
              <a:rPr lang="it-IT" sz="1600" dirty="0">
                <a:hlinkClick r:id="rId7"/>
              </a:rPr>
              <a:t>https://www.struck.de/index.html</a:t>
            </a:r>
            <a:endParaRPr lang="it-IT" sz="1600" dirty="0"/>
          </a:p>
          <a:p>
            <a:pPr marL="285750" indent="-285750" algn="just">
              <a:buFont typeface="Montserrat" panose="00000500000000000000" pitchFamily="2" charset="0"/>
              <a:buChar char="▶"/>
            </a:pPr>
            <a:r>
              <a:rPr lang="it-IT" sz="1600" dirty="0"/>
              <a:t>NAT: </a:t>
            </a:r>
            <a:r>
              <a:rPr lang="it-IT" sz="1600" dirty="0">
                <a:hlinkClick r:id="rId8"/>
              </a:rPr>
              <a:t>https://nateurope.com/products/</a:t>
            </a:r>
            <a:endParaRPr lang="it-IT" sz="1600" dirty="0"/>
          </a:p>
          <a:p>
            <a:pPr marL="285750" indent="-285750" algn="just">
              <a:buFont typeface="Montserrat" panose="00000500000000000000" pitchFamily="2" charset="0"/>
              <a:buChar char="▶"/>
            </a:pPr>
            <a:r>
              <a:rPr lang="it-IT" sz="1600" dirty="0"/>
              <a:t>CAEN ELS: </a:t>
            </a:r>
            <a:r>
              <a:rPr lang="it-IT" sz="1600" dirty="0">
                <a:hlinkClick r:id="rId9"/>
              </a:rPr>
              <a:t>https://www.caenels.com/products/amc-microtca/</a:t>
            </a:r>
            <a:endParaRPr lang="it-IT" sz="1600" dirty="0"/>
          </a:p>
          <a:p>
            <a:pPr marL="285750" indent="-285750" algn="just">
              <a:buFont typeface="Montserrat" panose="00000500000000000000" pitchFamily="2" charset="0"/>
              <a:buChar char="▶"/>
            </a:pPr>
            <a:r>
              <a:rPr lang="it-IT" sz="1600" dirty="0"/>
              <a:t>D-</a:t>
            </a:r>
            <a:r>
              <a:rPr lang="it-IT" sz="1600" dirty="0" err="1"/>
              <a:t>tAcq</a:t>
            </a:r>
            <a:r>
              <a:rPr lang="it-IT" sz="1600" dirty="0"/>
              <a:t>: </a:t>
            </a:r>
            <a:r>
              <a:rPr lang="it-IT" sz="1600" dirty="0">
                <a:hlinkClick r:id="rId10"/>
              </a:rPr>
              <a:t>https://www.d-tacq.com/</a:t>
            </a:r>
            <a:endParaRPr lang="it-IT" sz="1600" dirty="0"/>
          </a:p>
          <a:p>
            <a:pPr marL="285750" indent="-285750" algn="just">
              <a:buFont typeface="Montserrat" panose="00000500000000000000" pitchFamily="2" charset="0"/>
              <a:buChar char="▶"/>
            </a:pPr>
            <a:r>
              <a:rPr lang="it-IT" sz="1600" dirty="0" err="1"/>
              <a:t>nVent</a:t>
            </a:r>
            <a:r>
              <a:rPr lang="it-IT" sz="1600" dirty="0"/>
              <a:t>: </a:t>
            </a:r>
            <a:r>
              <a:rPr lang="it-IT" sz="1600" dirty="0">
                <a:hlinkClick r:id="rId11"/>
              </a:rPr>
              <a:t>https://www.nvent.com/en-us/schroff</a:t>
            </a:r>
            <a:endParaRPr lang="it-IT" sz="1600" dirty="0"/>
          </a:p>
          <a:p>
            <a:pPr marL="285750" indent="-285750" algn="just">
              <a:buFont typeface="Montserrat" panose="00000500000000000000" pitchFamily="2" charset="0"/>
              <a:buChar char="▶"/>
            </a:pPr>
            <a:r>
              <a:rPr lang="it-IT" sz="1600" dirty="0" err="1"/>
              <a:t>iTech</a:t>
            </a:r>
            <a:r>
              <a:rPr lang="it-IT" sz="1600" dirty="0"/>
              <a:t>: </a:t>
            </a:r>
            <a:r>
              <a:rPr lang="it-IT" sz="1600" dirty="0">
                <a:hlinkClick r:id="rId12"/>
              </a:rPr>
              <a:t>https://www.i-tech.si/</a:t>
            </a:r>
            <a:endParaRPr lang="en-US" sz="1600" i="1" dirty="0">
              <a:latin typeface="Helvetica" pitchFamily="2" charset="0"/>
            </a:endParaRPr>
          </a:p>
          <a:p>
            <a:pPr marL="285750" indent="-285750" algn="just">
              <a:buFont typeface="Montserrat" panose="00000500000000000000" pitchFamily="2" charset="0"/>
              <a:buChar char="▶"/>
            </a:pPr>
            <a:r>
              <a:rPr lang="da-DK" sz="1600" dirty="0"/>
              <a:t>elspec: </a:t>
            </a:r>
            <a:r>
              <a:rPr lang="da-DK" sz="1600" dirty="0">
                <a:hlinkClick r:id="rId13"/>
              </a:rPr>
              <a:t>https://www.elspecgroup.de/</a:t>
            </a:r>
            <a:endParaRPr lang="da-DK" sz="1600" dirty="0"/>
          </a:p>
          <a:p>
            <a:pPr marL="285750" indent="-285750" algn="just">
              <a:buFont typeface="Montserrat" panose="00000500000000000000" pitchFamily="2" charset="0"/>
              <a:buChar char="▶"/>
            </a:pPr>
            <a:r>
              <a:rPr lang="da-DK" sz="1600" dirty="0"/>
              <a:t>KVG: </a:t>
            </a:r>
            <a:r>
              <a:rPr lang="da-DK" sz="1600" dirty="0">
                <a:hlinkClick r:id="rId14"/>
              </a:rPr>
              <a:t>https://kvg-gmbh.de/</a:t>
            </a:r>
            <a:endParaRPr lang="da-DK" sz="1600" dirty="0"/>
          </a:p>
          <a:p>
            <a:pPr marL="285750" indent="-285750" algn="just">
              <a:buFont typeface="Montserrat" panose="00000500000000000000" pitchFamily="2" charset="0"/>
              <a:buChar char="▶"/>
            </a:pPr>
            <a:r>
              <a:rPr lang="da-DK" sz="1600" dirty="0"/>
              <a:t>AZ Concept: </a:t>
            </a:r>
            <a:r>
              <a:rPr lang="da-DK" sz="1600" dirty="0">
                <a:hlinkClick r:id="rId15"/>
              </a:rPr>
              <a:t>https://www.az-cpt.com/</a:t>
            </a:r>
            <a:endParaRPr lang="da-DK" sz="1600" dirty="0"/>
          </a:p>
          <a:p>
            <a:pPr marL="285750" indent="-285750" algn="just">
              <a:buFont typeface="Montserrat" panose="00000500000000000000" pitchFamily="2" charset="0"/>
              <a:buChar char="▶"/>
            </a:pPr>
            <a:r>
              <a:rPr lang="da-DK" sz="1600" dirty="0"/>
              <a:t>Mallard: </a:t>
            </a:r>
            <a:r>
              <a:rPr lang="da-DK" sz="1600" dirty="0">
                <a:hlinkClick r:id="rId16"/>
              </a:rPr>
              <a:t>https://www.mallard-sa.fr/thermal-spray-coating-metallizing</a:t>
            </a:r>
            <a:endParaRPr lang="da-DK" sz="1600" dirty="0"/>
          </a:p>
          <a:p>
            <a:pPr marL="285750" indent="-285750" algn="just">
              <a:buFont typeface="Montserrat" panose="00000500000000000000" pitchFamily="2" charset="0"/>
              <a:buChar char="▶"/>
            </a:pPr>
            <a:r>
              <a:rPr lang="da-DK" sz="1600" dirty="0"/>
              <a:t>Shakespeare Engineering: </a:t>
            </a:r>
            <a:r>
              <a:rPr lang="da-DK" sz="1600" dirty="0">
                <a:hlinkClick r:id="rId17"/>
              </a:rPr>
              <a:t>https://www.shakespeareengineering.co.uk/</a:t>
            </a:r>
            <a:endParaRPr lang="da-DK" sz="1600" dirty="0"/>
          </a:p>
          <a:p>
            <a:pPr marL="285750" indent="-285750" algn="just">
              <a:buFont typeface="Montserrat" panose="00000500000000000000" pitchFamily="2" charset="0"/>
              <a:buChar char="▶"/>
            </a:pPr>
            <a:r>
              <a:rPr lang="da-DK" sz="1600" dirty="0"/>
              <a:t>Piccoli: </a:t>
            </a:r>
            <a:r>
              <a:rPr lang="da-DK" sz="1600" dirty="0">
                <a:hlinkClick r:id="rId18"/>
              </a:rPr>
              <a:t>https://www.piccolisrl.it/</a:t>
            </a:r>
            <a:endParaRPr lang="da-DK" sz="1600" dirty="0"/>
          </a:p>
          <a:p>
            <a:pPr marL="285750" indent="-285750" algn="just">
              <a:buFont typeface="Montserrat" panose="00000500000000000000" pitchFamily="2" charset="0"/>
              <a:buChar char="▶"/>
            </a:pPr>
            <a:r>
              <a:rPr lang="da-DK" sz="1600" dirty="0"/>
              <a:t>Thales: </a:t>
            </a:r>
            <a:r>
              <a:rPr lang="da-DK" sz="1600" dirty="0">
                <a:hlinkClick r:id="rId19"/>
              </a:rPr>
              <a:t>https://www.thalesgroup.com/it/worldwide/italia</a:t>
            </a:r>
            <a:endParaRPr lang="da-DK" sz="1600" dirty="0"/>
          </a:p>
          <a:p>
            <a:pPr marL="285750" indent="-285750" algn="just">
              <a:buFont typeface="Montserrat" panose="00000500000000000000" pitchFamily="2" charset="0"/>
              <a:buChar char="▶"/>
            </a:pPr>
            <a:r>
              <a:rPr lang="da-DK" sz="1600" dirty="0"/>
              <a:t>Comeb: </a:t>
            </a:r>
            <a:r>
              <a:rPr lang="da-DK" sz="1600" dirty="0">
                <a:hlinkClick r:id="rId20"/>
              </a:rPr>
              <a:t>http://www.comeb.it/?m=referenze&amp;l=it_IT</a:t>
            </a:r>
            <a:endParaRPr lang="da-DK" sz="1600" dirty="0"/>
          </a:p>
          <a:p>
            <a:pPr marL="285750" indent="-285750" algn="just">
              <a:buFont typeface="Montserrat" panose="00000500000000000000" pitchFamily="2" charset="0"/>
              <a:buChar char="▶"/>
            </a:pPr>
            <a:r>
              <a:rPr lang="da-DK" sz="1600" dirty="0"/>
              <a:t>Sienna Technologies: </a:t>
            </a:r>
            <a:r>
              <a:rPr lang="da-DK" sz="1600" dirty="0">
                <a:hlinkClick r:id="rId21"/>
              </a:rPr>
              <a:t>https://siennatech.com/</a:t>
            </a:r>
            <a:endParaRPr lang="da-DK" sz="1600" dirty="0"/>
          </a:p>
          <a:p>
            <a:pPr marL="285750" indent="-285750" algn="just">
              <a:buFont typeface="Montserrat" panose="00000500000000000000" pitchFamily="2" charset="0"/>
              <a:buChar char="▶"/>
            </a:pPr>
            <a:endParaRPr lang="en-US" sz="1600" i="1" dirty="0">
              <a:effectLst/>
              <a:latin typeface="Helvetica" pitchFamily="2" charset="0"/>
            </a:endParaRPr>
          </a:p>
        </p:txBody>
      </p:sp>
      <p:pic>
        <p:nvPicPr>
          <p:cNvPr id="4098" name="Picture 2" descr="Work in progress stamp immagini e fotografie stock ad alta risoluzione -  Alamy">
            <a:extLst>
              <a:ext uri="{FF2B5EF4-FFF2-40B4-BE49-F238E27FC236}">
                <a16:creationId xmlns:a16="http://schemas.microsoft.com/office/drawing/2014/main" id="{DE7C0EAE-BB77-A53A-EAE1-B34F48C753D5}"/>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426" b="19523"/>
          <a:stretch>
            <a:fillRect/>
          </a:stretch>
        </p:blipFill>
        <p:spPr bwMode="auto">
          <a:xfrm>
            <a:off x="5579446" y="2705352"/>
            <a:ext cx="3834610" cy="144729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CCF205C9-1EFD-DD50-8D54-A19AEC38C9E7}"/>
              </a:ext>
            </a:extLst>
          </p:cNvPr>
          <p:cNvPicPr>
            <a:picLocks noChangeAspect="1"/>
          </p:cNvPicPr>
          <p:nvPr/>
        </p:nvPicPr>
        <p:blipFill>
          <a:blip r:embed="rId23"/>
          <a:srcRect b="45295"/>
          <a:stretch>
            <a:fillRect/>
          </a:stretch>
        </p:blipFill>
        <p:spPr>
          <a:xfrm>
            <a:off x="7087940" y="4049731"/>
            <a:ext cx="4265860" cy="2306619"/>
          </a:xfrm>
          <a:prstGeom prst="rect">
            <a:avLst/>
          </a:prstGeom>
        </p:spPr>
      </p:pic>
      <p:pic>
        <p:nvPicPr>
          <p:cNvPr id="9" name="Elemento grafico 8" descr="Freccia: rotazione a destra con riempimento a tinta unita">
            <a:extLst>
              <a:ext uri="{FF2B5EF4-FFF2-40B4-BE49-F238E27FC236}">
                <a16:creationId xmlns:a16="http://schemas.microsoft.com/office/drawing/2014/main" id="{2070AB6C-CF40-8BDC-27E1-3EA60A8EC75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868342" y="2481738"/>
            <a:ext cx="1769741" cy="1769741"/>
          </a:xfrm>
          <a:prstGeom prst="rect">
            <a:avLst/>
          </a:prstGeom>
        </p:spPr>
      </p:pic>
    </p:spTree>
    <p:extLst>
      <p:ext uri="{BB962C8B-B14F-4D97-AF65-F5344CB8AC3E}">
        <p14:creationId xmlns:p14="http://schemas.microsoft.com/office/powerpoint/2010/main" val="316911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5" y="226449"/>
            <a:ext cx="5919634" cy="1292662"/>
          </a:xfrm>
          <a:prstGeom prst="rect">
            <a:avLst/>
          </a:prstGeom>
          <a:noFill/>
        </p:spPr>
        <p:txBody>
          <a:bodyPr wrap="none" rtlCol="0">
            <a:spAutoFit/>
          </a:bodyPr>
          <a:lstStyle/>
          <a:p>
            <a:r>
              <a:rPr lang="en-US" sz="2400" b="1" dirty="0">
                <a:solidFill>
                  <a:schemeClr val="bg2">
                    <a:lumMod val="50000"/>
                  </a:schemeClr>
                </a:solidFill>
              </a:rPr>
              <a:t>WP7: Integration into Industrial Solutions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INFN LNL, CNRS, industrial partners</a:t>
            </a:r>
          </a:p>
          <a:p>
            <a:r>
              <a:rPr lang="en-US" b="1" dirty="0">
                <a:solidFill>
                  <a:schemeClr val="bg2">
                    <a:lumMod val="50000"/>
                  </a:schemeClr>
                </a:solidFill>
                <a:latin typeface="Calibri"/>
                <a:ea typeface="ＭＳ Ｐゴシック" charset="0"/>
              </a:rPr>
              <a:t>Conveners: Oscar Azzolini and Giorgio Keppel (INFN-LNL)</a:t>
            </a:r>
          </a:p>
          <a:p>
            <a:endParaRPr lang="en-BE" b="1" dirty="0">
              <a:solidFill>
                <a:schemeClr val="bg2">
                  <a:lumMod val="50000"/>
                </a:schemeClr>
              </a:solidFill>
            </a:endParaRPr>
          </a:p>
        </p:txBody>
      </p:sp>
      <p:sp>
        <p:nvSpPr>
          <p:cNvPr id="2" name="TextBox 4">
            <a:extLst>
              <a:ext uri="{FF2B5EF4-FFF2-40B4-BE49-F238E27FC236}">
                <a16:creationId xmlns:a16="http://schemas.microsoft.com/office/drawing/2014/main" id="{DD12B9BB-6004-2069-0C0C-9F19DC43E9AB}"/>
              </a:ext>
            </a:extLst>
          </p:cNvPr>
          <p:cNvSpPr txBox="1"/>
          <p:nvPr/>
        </p:nvSpPr>
        <p:spPr>
          <a:xfrm>
            <a:off x="538844" y="1833622"/>
            <a:ext cx="10611756" cy="3970318"/>
          </a:xfrm>
          <a:prstGeom prst="rect">
            <a:avLst/>
          </a:prstGeom>
          <a:noFill/>
        </p:spPr>
        <p:txBody>
          <a:bodyPr wrap="square" rtlCol="0">
            <a:spAutoFit/>
          </a:bodyPr>
          <a:lstStyle/>
          <a:p>
            <a:r>
              <a:rPr lang="en-GB" b="1" i="1" dirty="0">
                <a:effectLst/>
                <a:latin typeface="Helvetica" pitchFamily="2" charset="0"/>
              </a:rPr>
              <a:t>Task 7.1: </a:t>
            </a:r>
            <a:r>
              <a:rPr lang="en-US" b="1" i="1" dirty="0">
                <a:effectLst/>
                <a:latin typeface="Helvetica" pitchFamily="2" charset="0"/>
              </a:rPr>
              <a:t>Coordination with industry and Dissemination </a:t>
            </a:r>
            <a:r>
              <a:rPr lang="en-GB" b="1" i="1" dirty="0">
                <a:effectLst/>
                <a:latin typeface="Helvetica" pitchFamily="2" charset="0"/>
              </a:rPr>
              <a:t>– M1-M48</a:t>
            </a:r>
            <a:endParaRPr lang="en-GB" b="1" dirty="0">
              <a:effectLst/>
              <a:latin typeface="Helvetica" pitchFamily="2" charset="0"/>
            </a:endParaRPr>
          </a:p>
          <a:p>
            <a:r>
              <a:rPr lang="en-US" i="1" dirty="0">
                <a:latin typeface="Helvetica" pitchFamily="2" charset="0"/>
              </a:rPr>
              <a:t>• General coordination (INFN)</a:t>
            </a:r>
          </a:p>
          <a:p>
            <a:r>
              <a:rPr lang="en-US" i="1" dirty="0">
                <a:latin typeface="Helvetica" pitchFamily="2" charset="0"/>
              </a:rPr>
              <a:t>• Integrate (WP9 interaction) and update the </a:t>
            </a:r>
            <a:r>
              <a:rPr lang="en-US" i="1" dirty="0" err="1">
                <a:latin typeface="Helvetica" pitchFamily="2" charset="0"/>
              </a:rPr>
              <a:t>iSAS</a:t>
            </a:r>
            <a:r>
              <a:rPr lang="en-US" i="1" dirty="0">
                <a:latin typeface="Helvetica" pitchFamily="2" charset="0"/>
              </a:rPr>
              <a:t> website -&gt; </a:t>
            </a:r>
            <a:r>
              <a:rPr lang="en-US" b="1" i="1" dirty="0">
                <a:latin typeface="Helvetica" pitchFamily="2" charset="0"/>
              </a:rPr>
              <a:t>section on industrial aspects</a:t>
            </a:r>
          </a:p>
          <a:p>
            <a:r>
              <a:rPr lang="en-US" i="1" dirty="0">
                <a:latin typeface="Helvetica" pitchFamily="2" charset="0"/>
              </a:rPr>
              <a:t>• Organize </a:t>
            </a:r>
            <a:r>
              <a:rPr lang="en-US" i="1" dirty="0" err="1">
                <a:latin typeface="Helvetica" pitchFamily="2" charset="0"/>
              </a:rPr>
              <a:t>iSAS</a:t>
            </a:r>
            <a:r>
              <a:rPr lang="en-US" i="1" dirty="0">
                <a:latin typeface="Helvetica" pitchFamily="2" charset="0"/>
              </a:rPr>
              <a:t> industrial workshops (12 and 36 months) and online meetings with industrial partners </a:t>
            </a:r>
          </a:p>
          <a:p>
            <a:endParaRPr lang="en-US" b="1" i="1" dirty="0">
              <a:effectLst/>
              <a:latin typeface="Helvetica" pitchFamily="2" charset="0"/>
            </a:endParaRPr>
          </a:p>
          <a:p>
            <a:r>
              <a:rPr lang="en-GB" b="1" i="1" dirty="0">
                <a:effectLst/>
                <a:latin typeface="Helvetica" pitchFamily="2" charset="0"/>
              </a:rPr>
              <a:t>Task 7.2: Relations with industries – M1-M48</a:t>
            </a:r>
            <a:endParaRPr lang="en-GB" b="1" dirty="0">
              <a:effectLst/>
              <a:latin typeface="Helvetica" pitchFamily="2" charset="0"/>
            </a:endParaRPr>
          </a:p>
          <a:p>
            <a:r>
              <a:rPr lang="en-US" i="1" dirty="0">
                <a:latin typeface="Helvetica" pitchFamily="2" charset="0"/>
              </a:rPr>
              <a:t>• </a:t>
            </a:r>
            <a:r>
              <a:rPr lang="en-US" i="1" dirty="0">
                <a:effectLst/>
                <a:latin typeface="Helvetica" pitchFamily="2" charset="0"/>
              </a:rPr>
              <a:t>Establish and coordinate the activities of the </a:t>
            </a:r>
            <a:r>
              <a:rPr lang="en-US" i="1" dirty="0" err="1">
                <a:effectLst/>
                <a:latin typeface="Helvetica" pitchFamily="2" charset="0"/>
              </a:rPr>
              <a:t>iSAS</a:t>
            </a:r>
            <a:r>
              <a:rPr lang="en-US" i="1" dirty="0">
                <a:effectLst/>
                <a:latin typeface="Helvetica" pitchFamily="2" charset="0"/>
              </a:rPr>
              <a:t> Industry Board (IB) </a:t>
            </a:r>
            <a:r>
              <a:rPr lang="en-US" b="1" i="1" dirty="0">
                <a:effectLst/>
                <a:latin typeface="Helvetica" pitchFamily="2" charset="0"/>
              </a:rPr>
              <a:t>30</a:t>
            </a:r>
            <a:r>
              <a:rPr lang="en-US" b="1" i="1" baseline="30000" dirty="0">
                <a:effectLst/>
                <a:latin typeface="Helvetica" pitchFamily="2" charset="0"/>
              </a:rPr>
              <a:t>th</a:t>
            </a:r>
            <a:r>
              <a:rPr lang="en-US" b="1" i="1" dirty="0">
                <a:effectLst/>
                <a:latin typeface="Helvetica" pitchFamily="2" charset="0"/>
              </a:rPr>
              <a:t> October 2024 </a:t>
            </a:r>
          </a:p>
          <a:p>
            <a:r>
              <a:rPr lang="en-US" i="1" dirty="0">
                <a:latin typeface="Helvetica" pitchFamily="2" charset="0"/>
              </a:rPr>
              <a:t>• </a:t>
            </a:r>
            <a:r>
              <a:rPr lang="en-US" i="1" dirty="0">
                <a:effectLst/>
                <a:latin typeface="Helvetica" pitchFamily="2" charset="0"/>
              </a:rPr>
              <a:t>Involve companies from the earliest stages of R&amp;D (engagement in low TRL developments)</a:t>
            </a:r>
          </a:p>
          <a:p>
            <a:r>
              <a:rPr lang="en-US" i="1" dirty="0">
                <a:latin typeface="Helvetica" pitchFamily="2" charset="0"/>
              </a:rPr>
              <a:t>• </a:t>
            </a:r>
            <a:r>
              <a:rPr lang="en-US" i="1" dirty="0">
                <a:effectLst/>
                <a:latin typeface="Helvetica" pitchFamily="2" charset="0"/>
              </a:rPr>
              <a:t>Promote Knowledge Transfer to industry to stimulate creation of new shared IPs</a:t>
            </a:r>
          </a:p>
          <a:p>
            <a:endParaRPr lang="en-GB" dirty="0">
              <a:effectLst/>
              <a:latin typeface="Helvetica" pitchFamily="2" charset="0"/>
            </a:endParaRPr>
          </a:p>
          <a:p>
            <a:r>
              <a:rPr lang="en-GB" b="1" i="1" dirty="0">
                <a:effectLst/>
                <a:latin typeface="Helvetica" pitchFamily="2" charset="0"/>
              </a:rPr>
              <a:t>Task 7.3: Business opportunities – M24-M48</a:t>
            </a:r>
            <a:endParaRPr lang="en-GB" b="1" dirty="0">
              <a:effectLst/>
              <a:latin typeface="Helvetica" pitchFamily="2" charset="0"/>
            </a:endParaRPr>
          </a:p>
          <a:p>
            <a:r>
              <a:rPr lang="en-GB" i="1" dirty="0">
                <a:effectLst/>
                <a:latin typeface="Helvetica" pitchFamily="2" charset="0"/>
              </a:rPr>
              <a:t>• </a:t>
            </a:r>
            <a:r>
              <a:rPr lang="en-US" i="1" dirty="0">
                <a:effectLst/>
                <a:latin typeface="Helvetica" pitchFamily="2" charset="0"/>
              </a:rPr>
              <a:t>Disseminate the developed </a:t>
            </a:r>
            <a:r>
              <a:rPr lang="en-US" i="1" dirty="0" err="1">
                <a:effectLst/>
                <a:latin typeface="Helvetica" pitchFamily="2" charset="0"/>
              </a:rPr>
              <a:t>iSAS</a:t>
            </a:r>
            <a:r>
              <a:rPr lang="en-US" i="1" dirty="0">
                <a:effectLst/>
                <a:latin typeface="Helvetica" pitchFamily="2" charset="0"/>
              </a:rPr>
              <a:t> technologies</a:t>
            </a:r>
          </a:p>
          <a:p>
            <a:r>
              <a:rPr lang="en-GB" i="1" dirty="0">
                <a:effectLst/>
                <a:latin typeface="Helvetica" pitchFamily="2" charset="0"/>
              </a:rPr>
              <a:t>• </a:t>
            </a:r>
            <a:r>
              <a:rPr lang="en-US" i="1" dirty="0">
                <a:effectLst/>
                <a:latin typeface="Helvetica" pitchFamily="2" charset="0"/>
              </a:rPr>
              <a:t>Create an </a:t>
            </a:r>
            <a:r>
              <a:rPr lang="en-US" i="1" dirty="0" err="1">
                <a:effectLst/>
                <a:latin typeface="Helvetica" pitchFamily="2" charset="0"/>
              </a:rPr>
              <a:t>iSAS</a:t>
            </a:r>
            <a:r>
              <a:rPr lang="en-US" i="1" dirty="0">
                <a:effectLst/>
                <a:latin typeface="Helvetica" pitchFamily="2" charset="0"/>
              </a:rPr>
              <a:t> project repository </a:t>
            </a:r>
            <a:r>
              <a:rPr lang="en-US" b="1" i="1" dirty="0">
                <a:effectLst/>
                <a:latin typeface="Helvetica" pitchFamily="2" charset="0"/>
              </a:rPr>
              <a:t>(hosted at STFC)</a:t>
            </a:r>
          </a:p>
          <a:p>
            <a:r>
              <a:rPr lang="en-GB" i="1" dirty="0">
                <a:effectLst/>
                <a:latin typeface="Helvetica" pitchFamily="2" charset="0"/>
              </a:rPr>
              <a:t>• </a:t>
            </a:r>
            <a:r>
              <a:rPr lang="en-US" i="1" dirty="0">
                <a:effectLst/>
                <a:latin typeface="Helvetica" pitchFamily="2" charset="0"/>
              </a:rPr>
              <a:t>Create new business opportunities, spin-offs, etc.</a:t>
            </a:r>
          </a:p>
        </p:txBody>
      </p:sp>
      <p:pic>
        <p:nvPicPr>
          <p:cNvPr id="3" name="Immagine 2">
            <a:extLst>
              <a:ext uri="{FF2B5EF4-FFF2-40B4-BE49-F238E27FC236}">
                <a16:creationId xmlns:a16="http://schemas.microsoft.com/office/drawing/2014/main" id="{8F2D9A44-EE82-E2F1-BBD6-988BEF9190F8}"/>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5877F8E-71EB-2F2C-E5BA-C595E8FC4961}"/>
              </a:ext>
            </a:extLst>
          </p:cNvPr>
          <p:cNvSpPr>
            <a:spLocks noGrp="1"/>
          </p:cNvSpPr>
          <p:nvPr>
            <p:ph type="sldNum" sz="quarter" idx="12"/>
          </p:nvPr>
        </p:nvSpPr>
        <p:spPr/>
        <p:txBody>
          <a:bodyPr/>
          <a:lstStyle/>
          <a:p>
            <a:fld id="{4068FCCF-9A80-B240-8D85-84F960565AFA}" type="slidenum">
              <a:rPr lang="en-BE" smtClean="0"/>
              <a:t>2</a:t>
            </a:fld>
            <a:endParaRPr lang="en-BE"/>
          </a:p>
        </p:txBody>
      </p:sp>
      <p:sp>
        <p:nvSpPr>
          <p:cNvPr id="7" name="Segnaposto piè di pagina 6">
            <a:extLst>
              <a:ext uri="{FF2B5EF4-FFF2-40B4-BE49-F238E27FC236}">
                <a16:creationId xmlns:a16="http://schemas.microsoft.com/office/drawing/2014/main" id="{D0E3686F-6219-60E8-BF40-99367E1C5067}"/>
              </a:ext>
            </a:extLst>
          </p:cNvPr>
          <p:cNvSpPr>
            <a:spLocks noGrp="1"/>
          </p:cNvSpPr>
          <p:nvPr>
            <p:ph type="ftr" sz="quarter" idx="11"/>
          </p:nvPr>
        </p:nvSpPr>
        <p:spPr/>
        <p:txBody>
          <a:bodyPr/>
          <a:lstStyle/>
          <a:p>
            <a:r>
              <a:rPr lang="it-IT"/>
              <a:t>azzolini@infn.it        https://web.infn.it/isas/</a:t>
            </a:r>
            <a:endParaRPr lang="en-BE"/>
          </a:p>
        </p:txBody>
      </p:sp>
    </p:spTree>
    <p:extLst>
      <p:ext uri="{BB962C8B-B14F-4D97-AF65-F5344CB8AC3E}">
        <p14:creationId xmlns:p14="http://schemas.microsoft.com/office/powerpoint/2010/main" val="302264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7CFC7-649D-B438-541F-328599DA77F9}"/>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6C7DE6-1CD6-C440-B084-918DD1FD5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0769804-5743-50FF-2B25-8956F6D0FB9E}"/>
              </a:ext>
            </a:extLst>
          </p:cNvPr>
          <p:cNvSpPr>
            <a:spLocks noGrp="1"/>
          </p:cNvSpPr>
          <p:nvPr>
            <p:ph idx="1"/>
          </p:nvPr>
        </p:nvSpPr>
        <p:spPr>
          <a:xfrm>
            <a:off x="1553917" y="1923121"/>
            <a:ext cx="9392943" cy="4351338"/>
          </a:xfrm>
        </p:spPr>
        <p:txBody>
          <a:bodyPr>
            <a:normAutofit/>
          </a:bodyPr>
          <a:lstStyle/>
          <a:p>
            <a:pPr marL="0" indent="0" algn="just">
              <a:buNone/>
            </a:pPr>
            <a:r>
              <a:rPr lang="en-US" sz="2000" b="1" dirty="0">
                <a:solidFill>
                  <a:srgbClr val="002060"/>
                </a:solidFill>
              </a:rPr>
              <a:t>Future improvements in WP7:</a:t>
            </a:r>
          </a:p>
          <a:p>
            <a:pPr algn="just"/>
            <a:r>
              <a:rPr lang="en-US" sz="2000" dirty="0"/>
              <a:t>Involve Industrial Liaison Offices (ILOs) from major </a:t>
            </a:r>
            <a:r>
              <a:rPr lang="en-US" sz="2000" dirty="0" err="1"/>
              <a:t>iSAS</a:t>
            </a:r>
            <a:r>
              <a:rPr lang="en-US" sz="2000" dirty="0"/>
              <a:t> partner institutions</a:t>
            </a:r>
          </a:p>
          <a:p>
            <a:pPr algn="just"/>
            <a:r>
              <a:rPr lang="en-US" sz="2000" dirty="0"/>
              <a:t>Engage existing industrial partners through a short survey to better understand their sustainability goals, constraints, and expectation in sustainability objectives</a:t>
            </a:r>
          </a:p>
          <a:p>
            <a:pPr algn="just"/>
            <a:r>
              <a:rPr lang="en-US" sz="2000" dirty="0"/>
              <a:t>Investigate through a dedicated survey the supply chain robustness and the long-term availability of critical accelerators components developed or procured by industry </a:t>
            </a:r>
            <a:endParaRPr lang="en-GB" sz="2000" dirty="0"/>
          </a:p>
        </p:txBody>
      </p:sp>
      <p:pic>
        <p:nvPicPr>
          <p:cNvPr id="2" name="Immagine 1">
            <a:extLst>
              <a:ext uri="{FF2B5EF4-FFF2-40B4-BE49-F238E27FC236}">
                <a16:creationId xmlns:a16="http://schemas.microsoft.com/office/drawing/2014/main" id="{25568463-C84A-3CB0-DB21-7BAF3BDD20CF}"/>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A6A1D5BD-9C22-18B1-B6A3-66A1804B6EC9}"/>
              </a:ext>
            </a:extLst>
          </p:cNvPr>
          <p:cNvSpPr>
            <a:spLocks noGrp="1"/>
          </p:cNvSpPr>
          <p:nvPr>
            <p:ph type="sldNum" sz="quarter" idx="12"/>
          </p:nvPr>
        </p:nvSpPr>
        <p:spPr/>
        <p:txBody>
          <a:bodyPr/>
          <a:lstStyle/>
          <a:p>
            <a:fld id="{4068FCCF-9A80-B240-8D85-84F960565AFA}" type="slidenum">
              <a:rPr lang="en-BE" smtClean="0"/>
              <a:t>20</a:t>
            </a:fld>
            <a:endParaRPr lang="en-BE"/>
          </a:p>
        </p:txBody>
      </p:sp>
      <p:sp>
        <p:nvSpPr>
          <p:cNvPr id="7" name="Segnaposto piè di pagina 6">
            <a:extLst>
              <a:ext uri="{FF2B5EF4-FFF2-40B4-BE49-F238E27FC236}">
                <a16:creationId xmlns:a16="http://schemas.microsoft.com/office/drawing/2014/main" id="{8E93088A-7966-2866-F063-EB2FF9517F00}"/>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92C81045-B647-A9CC-5654-30EDB03602FB}"/>
              </a:ext>
            </a:extLst>
          </p:cNvPr>
          <p:cNvSpPr txBox="1"/>
          <p:nvPr/>
        </p:nvSpPr>
        <p:spPr>
          <a:xfrm>
            <a:off x="3418115" y="315684"/>
            <a:ext cx="4694940"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Next steps of Task 7.2</a:t>
            </a:r>
          </a:p>
        </p:txBody>
      </p:sp>
    </p:spTree>
    <p:extLst>
      <p:ext uri="{BB962C8B-B14F-4D97-AF65-F5344CB8AC3E}">
        <p14:creationId xmlns:p14="http://schemas.microsoft.com/office/powerpoint/2010/main" val="289737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1CE89-A7E4-C74F-02B1-79A53FF48575}"/>
            </a:ext>
          </a:extLst>
        </p:cNvPr>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E0633017-44BE-9568-E92C-2763C825C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1E11B-5E55-3754-7E89-0A9EA78FC9B4}"/>
              </a:ext>
            </a:extLst>
          </p:cNvPr>
          <p:cNvSpPr txBox="1"/>
          <p:nvPr/>
        </p:nvSpPr>
        <p:spPr>
          <a:xfrm>
            <a:off x="3910655" y="226449"/>
            <a:ext cx="4694940" cy="1107996"/>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Key outcomes</a:t>
            </a:r>
          </a:p>
          <a:p>
            <a:endParaRPr lang="en-BE" b="1" dirty="0">
              <a:solidFill>
                <a:schemeClr val="bg2">
                  <a:lumMod val="50000"/>
                </a:schemeClr>
              </a:solidFill>
            </a:endParaRPr>
          </a:p>
        </p:txBody>
      </p:sp>
      <p:pic>
        <p:nvPicPr>
          <p:cNvPr id="3" name="Immagine 2">
            <a:extLst>
              <a:ext uri="{FF2B5EF4-FFF2-40B4-BE49-F238E27FC236}">
                <a16:creationId xmlns:a16="http://schemas.microsoft.com/office/drawing/2014/main" id="{AF2F3039-84A4-1472-A9EE-7F342AA9EDB3}"/>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867BBAB-0D65-357A-66CC-425793C55BFB}"/>
              </a:ext>
            </a:extLst>
          </p:cNvPr>
          <p:cNvSpPr>
            <a:spLocks noGrp="1"/>
          </p:cNvSpPr>
          <p:nvPr>
            <p:ph type="sldNum" sz="quarter" idx="12"/>
          </p:nvPr>
        </p:nvSpPr>
        <p:spPr/>
        <p:txBody>
          <a:bodyPr/>
          <a:lstStyle/>
          <a:p>
            <a:fld id="{4068FCCF-9A80-B240-8D85-84F960565AFA}" type="slidenum">
              <a:rPr lang="en-BE" smtClean="0"/>
              <a:t>3</a:t>
            </a:fld>
            <a:endParaRPr lang="en-BE"/>
          </a:p>
        </p:txBody>
      </p:sp>
      <p:sp>
        <p:nvSpPr>
          <p:cNvPr id="7" name="Segnaposto piè di pagina 6">
            <a:extLst>
              <a:ext uri="{FF2B5EF4-FFF2-40B4-BE49-F238E27FC236}">
                <a16:creationId xmlns:a16="http://schemas.microsoft.com/office/drawing/2014/main" id="{6ADDEE8E-A344-F596-1C76-5AB7EC1E1C85}"/>
              </a:ext>
            </a:extLst>
          </p:cNvPr>
          <p:cNvSpPr>
            <a:spLocks noGrp="1"/>
          </p:cNvSpPr>
          <p:nvPr>
            <p:ph type="ftr" sz="quarter" idx="11"/>
          </p:nvPr>
        </p:nvSpPr>
        <p:spPr/>
        <p:txBody>
          <a:bodyPr/>
          <a:lstStyle/>
          <a:p>
            <a:r>
              <a:rPr lang="it-IT"/>
              <a:t>azzolini@infn.it        https://web.infn.it/isas/</a:t>
            </a:r>
            <a:endParaRPr lang="en-BE"/>
          </a:p>
        </p:txBody>
      </p:sp>
      <p:sp>
        <p:nvSpPr>
          <p:cNvPr id="9" name="TextBox 4">
            <a:extLst>
              <a:ext uri="{FF2B5EF4-FFF2-40B4-BE49-F238E27FC236}">
                <a16:creationId xmlns:a16="http://schemas.microsoft.com/office/drawing/2014/main" id="{489D42EC-4382-6BAC-88F2-9C72841840CC}"/>
              </a:ext>
            </a:extLst>
          </p:cNvPr>
          <p:cNvSpPr txBox="1"/>
          <p:nvPr/>
        </p:nvSpPr>
        <p:spPr>
          <a:xfrm>
            <a:off x="538844" y="1853077"/>
            <a:ext cx="1061175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Task 7.1- D22: Creation of website for the </a:t>
            </a:r>
            <a:r>
              <a:rPr lang="en-US" dirty="0" err="1"/>
              <a:t>iSAS</a:t>
            </a:r>
            <a:r>
              <a:rPr lang="en-US" dirty="0"/>
              <a:t> - industrial section</a:t>
            </a:r>
          </a:p>
          <a:p>
            <a:pPr marL="285750" indent="-285750">
              <a:buFont typeface="Arial" panose="020B0604020202020204" pitchFamily="34" charset="0"/>
              <a:buChar char="•"/>
            </a:pPr>
            <a:r>
              <a:rPr lang="en-US" dirty="0"/>
              <a:t>PhD fellow fully financed by Zanon for research activities related to </a:t>
            </a:r>
            <a:r>
              <a:rPr lang="en-US" dirty="0" err="1"/>
              <a:t>iSAS</a:t>
            </a:r>
            <a:r>
              <a:rPr lang="en-US" dirty="0"/>
              <a:t> project</a:t>
            </a:r>
          </a:p>
          <a:p>
            <a:pPr marL="285750" indent="-285750">
              <a:buFont typeface="Arial" panose="020B0604020202020204" pitchFamily="34" charset="0"/>
              <a:buChar char="•"/>
            </a:pPr>
            <a:r>
              <a:rPr lang="en-US" dirty="0"/>
              <a:t>RI and Zanon pass from Partners status in </a:t>
            </a:r>
            <a:r>
              <a:rPr lang="en-US" dirty="0" err="1"/>
              <a:t>iSAS</a:t>
            </a:r>
            <a:r>
              <a:rPr lang="en-US" dirty="0"/>
              <a:t> to Beneficiary status in EPITA project</a:t>
            </a:r>
            <a:endParaRPr lang="it-IT" dirty="0"/>
          </a:p>
          <a:p>
            <a:pPr algn="just"/>
            <a:endParaRPr lang="en-US" i="1" dirty="0">
              <a:effectLst/>
              <a:latin typeface="Helvetica" pitchFamily="2" charset="0"/>
            </a:endParaRPr>
          </a:p>
        </p:txBody>
      </p:sp>
    </p:spTree>
    <p:extLst>
      <p:ext uri="{BB962C8B-B14F-4D97-AF65-F5344CB8AC3E}">
        <p14:creationId xmlns:p14="http://schemas.microsoft.com/office/powerpoint/2010/main" val="77696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6D6BD-67DE-9119-2B93-56A2E7C7B5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7EFE6A-6A3C-F9B0-16BB-EE456873C5F0}"/>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AB395FAC-2D01-4F38-AAC7-CD0FEA43B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546AAFEC-6A8F-3B3F-35C7-71CDF7A6FF84}"/>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6BB3ADA1-98CF-8E42-67DF-6A37DC22B39F}"/>
              </a:ext>
            </a:extLst>
          </p:cNvPr>
          <p:cNvSpPr>
            <a:spLocks noGrp="1"/>
          </p:cNvSpPr>
          <p:nvPr>
            <p:ph type="sldNum" sz="quarter" idx="12"/>
          </p:nvPr>
        </p:nvSpPr>
        <p:spPr/>
        <p:txBody>
          <a:bodyPr/>
          <a:lstStyle/>
          <a:p>
            <a:fld id="{4068FCCF-9A80-B240-8D85-84F960565AFA}" type="slidenum">
              <a:rPr lang="en-BE" smtClean="0"/>
              <a:t>4</a:t>
            </a:fld>
            <a:endParaRPr lang="en-BE" dirty="0"/>
          </a:p>
        </p:txBody>
      </p:sp>
      <p:sp>
        <p:nvSpPr>
          <p:cNvPr id="11" name="Segnaposto piè di pagina 10">
            <a:extLst>
              <a:ext uri="{FF2B5EF4-FFF2-40B4-BE49-F238E27FC236}">
                <a16:creationId xmlns:a16="http://schemas.microsoft.com/office/drawing/2014/main" id="{D20D54EC-0B61-4DEC-2D47-9FB3078B907B}"/>
              </a:ext>
            </a:extLst>
          </p:cNvPr>
          <p:cNvSpPr>
            <a:spLocks noGrp="1"/>
          </p:cNvSpPr>
          <p:nvPr>
            <p:ph type="ftr" sz="quarter" idx="11"/>
          </p:nvPr>
        </p:nvSpPr>
        <p:spPr/>
        <p:txBody>
          <a:bodyPr/>
          <a:lstStyle/>
          <a:p>
            <a:r>
              <a:rPr lang="it-IT"/>
              <a:t>azzolini@infn.it        https://web.infn.it/isas/</a:t>
            </a:r>
            <a:endParaRPr lang="en-BE"/>
          </a:p>
        </p:txBody>
      </p:sp>
      <p:sp>
        <p:nvSpPr>
          <p:cNvPr id="9" name="Segnaposto contenuto 8">
            <a:extLst>
              <a:ext uri="{FF2B5EF4-FFF2-40B4-BE49-F238E27FC236}">
                <a16:creationId xmlns:a16="http://schemas.microsoft.com/office/drawing/2014/main" id="{9D5DB7D7-F057-B665-4C24-41C1120040FD}"/>
              </a:ext>
            </a:extLst>
          </p:cNvPr>
          <p:cNvSpPr>
            <a:spLocks noGrp="1"/>
          </p:cNvSpPr>
          <p:nvPr>
            <p:ph idx="1"/>
          </p:nvPr>
        </p:nvSpPr>
        <p:spPr>
          <a:xfrm>
            <a:off x="550133" y="2187574"/>
            <a:ext cx="3365500" cy="4351338"/>
          </a:xfrm>
        </p:spPr>
        <p:txBody>
          <a:bodyPr/>
          <a:lstStyle/>
          <a:p>
            <a:pPr marL="0" indent="0">
              <a:buNone/>
            </a:pPr>
            <a:r>
              <a:rPr lang="en-US" dirty="0"/>
              <a:t>Task 7.1- D22: </a:t>
            </a:r>
          </a:p>
          <a:p>
            <a:pPr marL="0" indent="0">
              <a:buNone/>
            </a:pPr>
            <a:r>
              <a:rPr lang="en-US" dirty="0"/>
              <a:t>Creation of website for the </a:t>
            </a:r>
            <a:r>
              <a:rPr lang="en-US" dirty="0" err="1"/>
              <a:t>iSAS</a:t>
            </a:r>
            <a:r>
              <a:rPr lang="en-US" dirty="0"/>
              <a:t> - industrial section </a:t>
            </a:r>
            <a:endParaRPr lang="it-IT" dirty="0"/>
          </a:p>
        </p:txBody>
      </p:sp>
      <p:pic>
        <p:nvPicPr>
          <p:cNvPr id="13" name="Immagine 12">
            <a:extLst>
              <a:ext uri="{FF2B5EF4-FFF2-40B4-BE49-F238E27FC236}">
                <a16:creationId xmlns:a16="http://schemas.microsoft.com/office/drawing/2014/main" id="{E6EE70AE-B37C-B2DC-9169-3BB61EA1A8A9}"/>
              </a:ext>
            </a:extLst>
          </p:cNvPr>
          <p:cNvPicPr>
            <a:picLocks noChangeAspect="1"/>
          </p:cNvPicPr>
          <p:nvPr/>
        </p:nvPicPr>
        <p:blipFill>
          <a:blip r:embed="rId4"/>
          <a:stretch>
            <a:fillRect/>
          </a:stretch>
        </p:blipFill>
        <p:spPr>
          <a:xfrm>
            <a:off x="3915633" y="1419994"/>
            <a:ext cx="7438167" cy="4889099"/>
          </a:xfrm>
          <a:prstGeom prst="rect">
            <a:avLst/>
          </a:prstGeom>
        </p:spPr>
      </p:pic>
      <p:pic>
        <p:nvPicPr>
          <p:cNvPr id="15" name="Immagine 14">
            <a:extLst>
              <a:ext uri="{FF2B5EF4-FFF2-40B4-BE49-F238E27FC236}">
                <a16:creationId xmlns:a16="http://schemas.microsoft.com/office/drawing/2014/main" id="{88C48430-0706-FAE1-A197-6211FB8E7C00}"/>
              </a:ext>
            </a:extLst>
          </p:cNvPr>
          <p:cNvPicPr>
            <a:picLocks noChangeAspect="1"/>
          </p:cNvPicPr>
          <p:nvPr/>
        </p:nvPicPr>
        <p:blipFill>
          <a:blip r:embed="rId5"/>
          <a:srcRect l="8359" t="18196" r="7492" b="16916"/>
          <a:stretch/>
        </p:blipFill>
        <p:spPr>
          <a:xfrm>
            <a:off x="742951" y="4203700"/>
            <a:ext cx="1803400" cy="1390650"/>
          </a:xfrm>
          <a:prstGeom prst="rect">
            <a:avLst/>
          </a:prstGeom>
        </p:spPr>
      </p:pic>
    </p:spTree>
    <p:extLst>
      <p:ext uri="{BB962C8B-B14F-4D97-AF65-F5344CB8AC3E}">
        <p14:creationId xmlns:p14="http://schemas.microsoft.com/office/powerpoint/2010/main" val="112694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0FF1956C-E8E3-4636-24B3-4CECD20FB86E}"/>
              </a:ext>
            </a:extLst>
          </p:cNvPr>
          <p:cNvPicPr>
            <a:picLocks noChangeAspect="1"/>
          </p:cNvPicPr>
          <p:nvPr/>
        </p:nvPicPr>
        <p:blipFill>
          <a:blip r:embed="rId2"/>
          <a:stretch>
            <a:fillRect/>
          </a:stretch>
        </p:blipFill>
        <p:spPr>
          <a:xfrm>
            <a:off x="280502" y="1190158"/>
            <a:ext cx="5414830" cy="5352158"/>
          </a:xfrm>
          <a:prstGeom prst="rect">
            <a:avLst/>
          </a:prstGeom>
        </p:spPr>
      </p:pic>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AF679108-AB79-170F-5241-9767EB2A0954}"/>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D3220E30-F29F-3233-6E9D-8B43760C398F}"/>
              </a:ext>
            </a:extLst>
          </p:cNvPr>
          <p:cNvSpPr>
            <a:spLocks noGrp="1"/>
          </p:cNvSpPr>
          <p:nvPr>
            <p:ph type="sldNum" sz="quarter" idx="12"/>
          </p:nvPr>
        </p:nvSpPr>
        <p:spPr>
          <a:xfrm>
            <a:off x="8591145" y="6356350"/>
            <a:ext cx="2743200" cy="365125"/>
          </a:xfrm>
        </p:spPr>
        <p:txBody>
          <a:bodyPr/>
          <a:lstStyle/>
          <a:p>
            <a:fld id="{4068FCCF-9A80-B240-8D85-84F960565AFA}" type="slidenum">
              <a:rPr lang="en-BE" smtClean="0"/>
              <a:t>5</a:t>
            </a:fld>
            <a:endParaRPr lang="en-BE" dirty="0"/>
          </a:p>
        </p:txBody>
      </p:sp>
      <p:sp>
        <p:nvSpPr>
          <p:cNvPr id="10" name="CasellaDiTesto 9">
            <a:extLst>
              <a:ext uri="{FF2B5EF4-FFF2-40B4-BE49-F238E27FC236}">
                <a16:creationId xmlns:a16="http://schemas.microsoft.com/office/drawing/2014/main" id="{746F3BB0-4C9C-F606-E382-2C7136A86357}"/>
              </a:ext>
            </a:extLst>
          </p:cNvPr>
          <p:cNvSpPr txBox="1"/>
          <p:nvPr/>
        </p:nvSpPr>
        <p:spPr>
          <a:xfrm>
            <a:off x="1617224" y="4255344"/>
            <a:ext cx="2741385" cy="369332"/>
          </a:xfrm>
          <a:prstGeom prst="rect">
            <a:avLst/>
          </a:prstGeom>
          <a:noFill/>
        </p:spPr>
        <p:txBody>
          <a:bodyPr wrap="square">
            <a:spAutoFit/>
          </a:bodyPr>
          <a:lstStyle/>
          <a:p>
            <a:r>
              <a:rPr lang="it-IT" b="1" dirty="0">
                <a:hlinkClick r:id="rId5"/>
              </a:rPr>
              <a:t>https://web.infn.it/isas/</a:t>
            </a:r>
            <a:r>
              <a:rPr lang="it-IT" b="1" dirty="0"/>
              <a:t> </a:t>
            </a:r>
          </a:p>
        </p:txBody>
      </p:sp>
      <p:sp>
        <p:nvSpPr>
          <p:cNvPr id="11" name="Segnaposto piè di pagina 10">
            <a:extLst>
              <a:ext uri="{FF2B5EF4-FFF2-40B4-BE49-F238E27FC236}">
                <a16:creationId xmlns:a16="http://schemas.microsoft.com/office/drawing/2014/main" id="{8ED9A330-76A4-AA34-E88C-A160AB9EA85B}"/>
              </a:ext>
            </a:extLst>
          </p:cNvPr>
          <p:cNvSpPr>
            <a:spLocks noGrp="1"/>
          </p:cNvSpPr>
          <p:nvPr>
            <p:ph type="ftr" sz="quarter" idx="11"/>
          </p:nvPr>
        </p:nvSpPr>
        <p:spPr/>
        <p:txBody>
          <a:bodyPr/>
          <a:lstStyle/>
          <a:p>
            <a:r>
              <a:rPr lang="it-IT"/>
              <a:t>azzolini@infn.it        https://web.infn.it/isas/</a:t>
            </a:r>
            <a:endParaRPr lang="en-BE"/>
          </a:p>
        </p:txBody>
      </p:sp>
      <p:pic>
        <p:nvPicPr>
          <p:cNvPr id="15" name="Immagine 14">
            <a:extLst>
              <a:ext uri="{FF2B5EF4-FFF2-40B4-BE49-F238E27FC236}">
                <a16:creationId xmlns:a16="http://schemas.microsoft.com/office/drawing/2014/main" id="{B8C24DF7-3DBF-9CED-5FF3-08899FFF2591}"/>
              </a:ext>
            </a:extLst>
          </p:cNvPr>
          <p:cNvPicPr>
            <a:picLocks noChangeAspect="1"/>
          </p:cNvPicPr>
          <p:nvPr/>
        </p:nvPicPr>
        <p:blipFill>
          <a:blip r:embed="rId6"/>
          <a:srcRect t="11357"/>
          <a:stretch>
            <a:fillRect/>
          </a:stretch>
        </p:blipFill>
        <p:spPr>
          <a:xfrm>
            <a:off x="6569412" y="1516013"/>
            <a:ext cx="5158220" cy="4912053"/>
          </a:xfrm>
          <a:prstGeom prst="rect">
            <a:avLst/>
          </a:prstGeom>
        </p:spPr>
      </p:pic>
    </p:spTree>
    <p:extLst>
      <p:ext uri="{BB962C8B-B14F-4D97-AF65-F5344CB8AC3E}">
        <p14:creationId xmlns:p14="http://schemas.microsoft.com/office/powerpoint/2010/main" val="80575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C9653-1912-EB0F-EE54-972A686FACA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5ED8E7-1FB1-C73E-B8C7-7DDB7CC07700}"/>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A691F80B-D81C-034D-6A38-7FF3B4468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0C8C70B8-3F3F-001B-4296-ECA0AE327A50}"/>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63AEB817-0A69-7868-A8FB-08422C449631}"/>
              </a:ext>
            </a:extLst>
          </p:cNvPr>
          <p:cNvSpPr>
            <a:spLocks noGrp="1"/>
          </p:cNvSpPr>
          <p:nvPr>
            <p:ph type="sldNum" sz="quarter" idx="12"/>
          </p:nvPr>
        </p:nvSpPr>
        <p:spPr/>
        <p:txBody>
          <a:bodyPr/>
          <a:lstStyle/>
          <a:p>
            <a:fld id="{4068FCCF-9A80-B240-8D85-84F960565AFA}" type="slidenum">
              <a:rPr lang="en-BE" smtClean="0"/>
              <a:t>6</a:t>
            </a:fld>
            <a:endParaRPr lang="en-BE" dirty="0"/>
          </a:p>
        </p:txBody>
      </p:sp>
      <p:sp>
        <p:nvSpPr>
          <p:cNvPr id="7" name="Segnaposto piè di pagina 6">
            <a:extLst>
              <a:ext uri="{FF2B5EF4-FFF2-40B4-BE49-F238E27FC236}">
                <a16:creationId xmlns:a16="http://schemas.microsoft.com/office/drawing/2014/main" id="{8F9FEC4B-A673-5636-4596-CA91180BA905}"/>
              </a:ext>
            </a:extLst>
          </p:cNvPr>
          <p:cNvSpPr>
            <a:spLocks noGrp="1"/>
          </p:cNvSpPr>
          <p:nvPr>
            <p:ph type="ftr" sz="quarter" idx="11"/>
          </p:nvPr>
        </p:nvSpPr>
        <p:spPr/>
        <p:txBody>
          <a:bodyPr/>
          <a:lstStyle/>
          <a:p>
            <a:r>
              <a:rPr lang="it-IT"/>
              <a:t>azzolini@infn.it        https://web.infn.it/isas/</a:t>
            </a:r>
            <a:endParaRPr lang="en-BE"/>
          </a:p>
        </p:txBody>
      </p:sp>
      <p:pic>
        <p:nvPicPr>
          <p:cNvPr id="9" name="Immagine 8">
            <a:extLst>
              <a:ext uri="{FF2B5EF4-FFF2-40B4-BE49-F238E27FC236}">
                <a16:creationId xmlns:a16="http://schemas.microsoft.com/office/drawing/2014/main" id="{D0E26DC7-529F-BF7F-22AF-B145FAA1D1A8}"/>
              </a:ext>
            </a:extLst>
          </p:cNvPr>
          <p:cNvPicPr>
            <a:picLocks noChangeAspect="1"/>
          </p:cNvPicPr>
          <p:nvPr/>
        </p:nvPicPr>
        <p:blipFill>
          <a:blip r:embed="rId4"/>
          <a:srcRect r="52753"/>
          <a:stretch/>
        </p:blipFill>
        <p:spPr>
          <a:xfrm>
            <a:off x="99747" y="1659289"/>
            <a:ext cx="5689601" cy="4697061"/>
          </a:xfrm>
          <a:prstGeom prst="rect">
            <a:avLst/>
          </a:prstGeom>
        </p:spPr>
      </p:pic>
      <p:pic>
        <p:nvPicPr>
          <p:cNvPr id="14" name="Immagine 13">
            <a:extLst>
              <a:ext uri="{FF2B5EF4-FFF2-40B4-BE49-F238E27FC236}">
                <a16:creationId xmlns:a16="http://schemas.microsoft.com/office/drawing/2014/main" id="{0D38F4F6-29EB-02C8-69A4-E399B2C8D1C0}"/>
              </a:ext>
            </a:extLst>
          </p:cNvPr>
          <p:cNvPicPr>
            <a:picLocks noChangeAspect="1"/>
          </p:cNvPicPr>
          <p:nvPr/>
        </p:nvPicPr>
        <p:blipFill>
          <a:blip r:embed="rId5"/>
          <a:srcRect t="56730" r="37343" b="6920"/>
          <a:stretch/>
        </p:blipFill>
        <p:spPr>
          <a:xfrm>
            <a:off x="4453203" y="3875167"/>
            <a:ext cx="7639050" cy="2409545"/>
          </a:xfrm>
          <a:prstGeom prst="rect">
            <a:avLst/>
          </a:prstGeom>
        </p:spPr>
      </p:pic>
      <p:sp>
        <p:nvSpPr>
          <p:cNvPr id="16" name="CasellaDiTesto 15">
            <a:extLst>
              <a:ext uri="{FF2B5EF4-FFF2-40B4-BE49-F238E27FC236}">
                <a16:creationId xmlns:a16="http://schemas.microsoft.com/office/drawing/2014/main" id="{232EEA36-B180-DDAB-10EF-187A1360ADBF}"/>
              </a:ext>
            </a:extLst>
          </p:cNvPr>
          <p:cNvSpPr txBox="1"/>
          <p:nvPr/>
        </p:nvSpPr>
        <p:spPr>
          <a:xfrm>
            <a:off x="6723235" y="2379634"/>
            <a:ext cx="4116230" cy="923330"/>
          </a:xfrm>
          <a:prstGeom prst="rect">
            <a:avLst/>
          </a:prstGeom>
          <a:noFill/>
        </p:spPr>
        <p:txBody>
          <a:bodyPr wrap="square" rtlCol="0">
            <a:spAutoFit/>
          </a:bodyPr>
          <a:lstStyle/>
          <a:p>
            <a:pPr algn="just"/>
            <a:r>
              <a:rPr lang="it-IT" b="1" dirty="0" err="1"/>
              <a:t>Competencies</a:t>
            </a:r>
            <a:r>
              <a:rPr lang="it-IT" b="1" dirty="0"/>
              <a:t> survey </a:t>
            </a:r>
            <a:r>
              <a:rPr lang="it-IT" b="1" dirty="0" err="1"/>
              <a:t>has</a:t>
            </a:r>
            <a:r>
              <a:rPr lang="it-IT" b="1" dirty="0"/>
              <a:t> </a:t>
            </a:r>
            <a:r>
              <a:rPr lang="it-IT" b="1" dirty="0" err="1"/>
              <a:t>been</a:t>
            </a:r>
            <a:r>
              <a:rPr lang="it-IT" b="1" dirty="0"/>
              <a:t> </a:t>
            </a:r>
            <a:r>
              <a:rPr lang="it-IT" b="1" dirty="0" err="1"/>
              <a:t>completed</a:t>
            </a:r>
            <a:r>
              <a:rPr lang="it-IT" b="1" dirty="0"/>
              <a:t> </a:t>
            </a:r>
            <a:r>
              <a:rPr lang="it-IT" dirty="0"/>
              <a:t>and the </a:t>
            </a:r>
            <a:r>
              <a:rPr lang="it-IT" dirty="0" err="1"/>
              <a:t>related</a:t>
            </a:r>
            <a:r>
              <a:rPr lang="it-IT" dirty="0"/>
              <a:t> </a:t>
            </a:r>
            <a:r>
              <a:rPr lang="it-IT" dirty="0" err="1"/>
              <a:t>webapge</a:t>
            </a:r>
            <a:r>
              <a:rPr lang="it-IT" dirty="0"/>
              <a:t> </a:t>
            </a:r>
            <a:r>
              <a:rPr lang="it-IT" dirty="0" err="1"/>
              <a:t>is</a:t>
            </a:r>
            <a:r>
              <a:rPr lang="it-IT" dirty="0"/>
              <a:t> </a:t>
            </a:r>
            <a:r>
              <a:rPr lang="it-IT" dirty="0" err="1"/>
              <a:t>now</a:t>
            </a:r>
            <a:r>
              <a:rPr lang="it-IT" dirty="0"/>
              <a:t> online</a:t>
            </a:r>
          </a:p>
        </p:txBody>
      </p:sp>
    </p:spTree>
    <p:extLst>
      <p:ext uri="{BB962C8B-B14F-4D97-AF65-F5344CB8AC3E}">
        <p14:creationId xmlns:p14="http://schemas.microsoft.com/office/powerpoint/2010/main" val="196603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0A80-46ED-AAF1-18EA-BF72CC41D7A6}"/>
            </a:ext>
          </a:extLst>
        </p:cNvPr>
        <p:cNvGrpSpPr/>
        <p:nvPr/>
      </p:nvGrpSpPr>
      <p:grpSpPr>
        <a:xfrm>
          <a:off x="0" y="0"/>
          <a:ext cx="0" cy="0"/>
          <a:chOff x="0" y="0"/>
          <a:chExt cx="0" cy="0"/>
        </a:xfrm>
      </p:grpSpPr>
      <p:pic>
        <p:nvPicPr>
          <p:cNvPr id="12" name="Immagine 11">
            <a:extLst>
              <a:ext uri="{FF2B5EF4-FFF2-40B4-BE49-F238E27FC236}">
                <a16:creationId xmlns:a16="http://schemas.microsoft.com/office/drawing/2014/main" id="{4870A4D6-8809-24F9-EDEC-F73650B8E013}"/>
              </a:ext>
            </a:extLst>
          </p:cNvPr>
          <p:cNvPicPr>
            <a:picLocks noChangeAspect="1"/>
          </p:cNvPicPr>
          <p:nvPr/>
        </p:nvPicPr>
        <p:blipFill>
          <a:blip r:embed="rId2"/>
          <a:stretch>
            <a:fillRect/>
          </a:stretch>
        </p:blipFill>
        <p:spPr>
          <a:xfrm>
            <a:off x="19455" y="1102634"/>
            <a:ext cx="5362954" cy="5755366"/>
          </a:xfrm>
          <a:prstGeom prst="rect">
            <a:avLst/>
          </a:prstGeom>
        </p:spPr>
      </p:pic>
      <p:sp>
        <p:nvSpPr>
          <p:cNvPr id="4" name="TextBox 3">
            <a:extLst>
              <a:ext uri="{FF2B5EF4-FFF2-40B4-BE49-F238E27FC236}">
                <a16:creationId xmlns:a16="http://schemas.microsoft.com/office/drawing/2014/main" id="{D19946EF-D0D8-41C7-66C0-6AE63BAEB67B}"/>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7BB74F44-26E9-5C06-9C32-3C6D22C06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8DC0F70F-8FA2-97E6-7436-D3BCF1286A70}"/>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B0110854-77D6-40A0-04E0-3B4677CA4EE0}"/>
              </a:ext>
            </a:extLst>
          </p:cNvPr>
          <p:cNvSpPr>
            <a:spLocks noGrp="1"/>
          </p:cNvSpPr>
          <p:nvPr>
            <p:ph type="sldNum" sz="quarter" idx="12"/>
          </p:nvPr>
        </p:nvSpPr>
        <p:spPr/>
        <p:txBody>
          <a:bodyPr/>
          <a:lstStyle/>
          <a:p>
            <a:fld id="{4068FCCF-9A80-B240-8D85-84F960565AFA}" type="slidenum">
              <a:rPr lang="en-BE" smtClean="0"/>
              <a:t>7</a:t>
            </a:fld>
            <a:endParaRPr lang="en-BE" dirty="0"/>
          </a:p>
        </p:txBody>
      </p:sp>
      <p:sp>
        <p:nvSpPr>
          <p:cNvPr id="7" name="Segnaposto piè di pagina 6">
            <a:extLst>
              <a:ext uri="{FF2B5EF4-FFF2-40B4-BE49-F238E27FC236}">
                <a16:creationId xmlns:a16="http://schemas.microsoft.com/office/drawing/2014/main" id="{876CABA7-3871-B15B-B698-835CC8548058}"/>
              </a:ext>
            </a:extLst>
          </p:cNvPr>
          <p:cNvSpPr>
            <a:spLocks noGrp="1"/>
          </p:cNvSpPr>
          <p:nvPr>
            <p:ph type="ftr" sz="quarter" idx="11"/>
          </p:nvPr>
        </p:nvSpPr>
        <p:spPr/>
        <p:txBody>
          <a:bodyPr/>
          <a:lstStyle/>
          <a:p>
            <a:r>
              <a:rPr lang="it-IT"/>
              <a:t>azzolini@infn.it        https://web.infn.it/isas/</a:t>
            </a:r>
            <a:endParaRPr lang="en-BE"/>
          </a:p>
        </p:txBody>
      </p:sp>
      <p:pic>
        <p:nvPicPr>
          <p:cNvPr id="14" name="Immagine 13">
            <a:extLst>
              <a:ext uri="{FF2B5EF4-FFF2-40B4-BE49-F238E27FC236}">
                <a16:creationId xmlns:a16="http://schemas.microsoft.com/office/drawing/2014/main" id="{2085FB12-441D-3D77-6B9D-4C5946591864}"/>
              </a:ext>
            </a:extLst>
          </p:cNvPr>
          <p:cNvPicPr>
            <a:picLocks noChangeAspect="1"/>
          </p:cNvPicPr>
          <p:nvPr/>
        </p:nvPicPr>
        <p:blipFill>
          <a:blip r:embed="rId5"/>
          <a:srcRect t="22681"/>
          <a:stretch>
            <a:fillRect/>
          </a:stretch>
        </p:blipFill>
        <p:spPr>
          <a:xfrm>
            <a:off x="5362954" y="1635074"/>
            <a:ext cx="6656715" cy="4216266"/>
          </a:xfrm>
          <a:prstGeom prst="rect">
            <a:avLst/>
          </a:prstGeom>
        </p:spPr>
      </p:pic>
    </p:spTree>
    <p:extLst>
      <p:ext uri="{BB962C8B-B14F-4D97-AF65-F5344CB8AC3E}">
        <p14:creationId xmlns:p14="http://schemas.microsoft.com/office/powerpoint/2010/main" val="261303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4F011-FF45-63C5-F0C1-C29D68F12B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985C7D-EE7B-64D7-79FC-1177C241AF9F}"/>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581D1D1C-A417-E6D2-5053-E2374FF8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20DCF143-4510-74A2-9F96-8F9806112E88}"/>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7F6FC7EE-7A79-308A-6137-55046AC71E3E}"/>
              </a:ext>
            </a:extLst>
          </p:cNvPr>
          <p:cNvSpPr>
            <a:spLocks noGrp="1"/>
          </p:cNvSpPr>
          <p:nvPr>
            <p:ph type="sldNum" sz="quarter" idx="12"/>
          </p:nvPr>
        </p:nvSpPr>
        <p:spPr/>
        <p:txBody>
          <a:bodyPr/>
          <a:lstStyle/>
          <a:p>
            <a:fld id="{4068FCCF-9A80-B240-8D85-84F960565AFA}" type="slidenum">
              <a:rPr lang="en-BE" smtClean="0"/>
              <a:t>8</a:t>
            </a:fld>
            <a:endParaRPr lang="en-BE" dirty="0"/>
          </a:p>
        </p:txBody>
      </p:sp>
      <p:sp>
        <p:nvSpPr>
          <p:cNvPr id="7" name="Segnaposto piè di pagina 6">
            <a:extLst>
              <a:ext uri="{FF2B5EF4-FFF2-40B4-BE49-F238E27FC236}">
                <a16:creationId xmlns:a16="http://schemas.microsoft.com/office/drawing/2014/main" id="{F56F7732-EC6A-5409-D821-D8CF61B99A1B}"/>
              </a:ext>
            </a:extLst>
          </p:cNvPr>
          <p:cNvSpPr>
            <a:spLocks noGrp="1"/>
          </p:cNvSpPr>
          <p:nvPr>
            <p:ph type="ftr" sz="quarter" idx="11"/>
          </p:nvPr>
        </p:nvSpPr>
        <p:spPr/>
        <p:txBody>
          <a:bodyPr/>
          <a:lstStyle/>
          <a:p>
            <a:r>
              <a:rPr lang="it-IT"/>
              <a:t>azzolini@infn.it        https://web.infn.it/isas/</a:t>
            </a:r>
            <a:endParaRPr lang="en-BE"/>
          </a:p>
        </p:txBody>
      </p:sp>
      <p:pic>
        <p:nvPicPr>
          <p:cNvPr id="16" name="Immagine 15">
            <a:extLst>
              <a:ext uri="{FF2B5EF4-FFF2-40B4-BE49-F238E27FC236}">
                <a16:creationId xmlns:a16="http://schemas.microsoft.com/office/drawing/2014/main" id="{F955E567-8283-E74D-1D74-C2168D51CDDC}"/>
              </a:ext>
            </a:extLst>
          </p:cNvPr>
          <p:cNvPicPr>
            <a:picLocks noChangeAspect="1"/>
          </p:cNvPicPr>
          <p:nvPr/>
        </p:nvPicPr>
        <p:blipFill>
          <a:blip r:embed="rId4"/>
          <a:srcRect b="1456"/>
          <a:stretch>
            <a:fillRect/>
          </a:stretch>
        </p:blipFill>
        <p:spPr>
          <a:xfrm>
            <a:off x="449992" y="1479706"/>
            <a:ext cx="11292016" cy="4912951"/>
          </a:xfrm>
          <a:prstGeom prst="rect">
            <a:avLst/>
          </a:prstGeom>
        </p:spPr>
      </p:pic>
    </p:spTree>
    <p:extLst>
      <p:ext uri="{BB962C8B-B14F-4D97-AF65-F5344CB8AC3E}">
        <p14:creationId xmlns:p14="http://schemas.microsoft.com/office/powerpoint/2010/main" val="149358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7A820-B726-0CDB-6DDE-C63F50FB86EB}"/>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7487ACE5-FFF8-F792-4C5A-FF04D9273A1D}"/>
              </a:ext>
            </a:extLst>
          </p:cNvPr>
          <p:cNvPicPr>
            <a:picLocks noChangeAspect="1"/>
          </p:cNvPicPr>
          <p:nvPr/>
        </p:nvPicPr>
        <p:blipFill>
          <a:blip r:embed="rId2"/>
          <a:stretch>
            <a:fillRect/>
          </a:stretch>
        </p:blipFill>
        <p:spPr>
          <a:xfrm>
            <a:off x="7863191" y="1452664"/>
            <a:ext cx="4154515" cy="5405336"/>
          </a:xfrm>
          <a:prstGeom prst="rect">
            <a:avLst/>
          </a:prstGeom>
        </p:spPr>
      </p:pic>
      <p:pic>
        <p:nvPicPr>
          <p:cNvPr id="5" name="Picture 2" descr="Innovate for Sustainable Accelerating Systems: Kick-Off Meeting">
            <a:extLst>
              <a:ext uri="{FF2B5EF4-FFF2-40B4-BE49-F238E27FC236}">
                <a16:creationId xmlns:a16="http://schemas.microsoft.com/office/drawing/2014/main" id="{F98B0A82-011A-AE7D-2D85-E800ECBB1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8A9C429-99D4-130A-FC1C-69C192B7D29F}"/>
              </a:ext>
            </a:extLst>
          </p:cNvPr>
          <p:cNvSpPr>
            <a:spLocks noGrp="1"/>
          </p:cNvSpPr>
          <p:nvPr>
            <p:ph idx="1"/>
          </p:nvPr>
        </p:nvSpPr>
        <p:spPr>
          <a:xfrm>
            <a:off x="838199" y="1825625"/>
            <a:ext cx="6853137" cy="4351338"/>
          </a:xfrm>
        </p:spPr>
        <p:txBody>
          <a:bodyPr>
            <a:normAutofit/>
          </a:bodyPr>
          <a:lstStyle/>
          <a:p>
            <a:pPr marL="0" indent="0">
              <a:buNone/>
            </a:pPr>
            <a:r>
              <a:rPr lang="en-US" sz="2000" b="1" dirty="0">
                <a:solidFill>
                  <a:srgbClr val="002060"/>
                </a:solidFill>
              </a:rPr>
              <a:t>First Industrial workshop in </a:t>
            </a:r>
            <a:r>
              <a:rPr lang="en-US" sz="2000" b="1" dirty="0" err="1">
                <a:solidFill>
                  <a:srgbClr val="002060"/>
                </a:solidFill>
              </a:rPr>
              <a:t>Legnaro</a:t>
            </a:r>
            <a:r>
              <a:rPr lang="en-US" sz="2000" b="1" dirty="0">
                <a:solidFill>
                  <a:srgbClr val="002060"/>
                </a:solidFill>
              </a:rPr>
              <a:t> 2025:</a:t>
            </a:r>
          </a:p>
          <a:p>
            <a:pPr marL="457200" lvl="1" indent="0">
              <a:buNone/>
            </a:pPr>
            <a:r>
              <a:rPr lang="en-US" sz="1400" dirty="0"/>
              <a:t>WP7 has also organized the dedicated industrial workshops (https://indico.ijclab.in2p3.fr/event/11291/timetable/#20250314) within the first annual meeting at </a:t>
            </a:r>
            <a:r>
              <a:rPr lang="en-US" sz="1400" dirty="0" err="1"/>
              <a:t>Legnaro</a:t>
            </a:r>
            <a:r>
              <a:rPr lang="en-US" sz="1400" dirty="0"/>
              <a:t> National Laboratories of INFN. The workshop also included the participation of new industrial entities with a potential interest in accelerator technologies:</a:t>
            </a:r>
          </a:p>
          <a:p>
            <a:pPr marL="914400" lvl="2" indent="0">
              <a:buNone/>
            </a:pPr>
            <a:r>
              <a:rPr lang="en-US" sz="1100" dirty="0"/>
              <a:t>‣</a:t>
            </a:r>
            <a:r>
              <a:rPr lang="en-US" sz="1100" b="1" dirty="0"/>
              <a:t>DB Science </a:t>
            </a:r>
            <a:r>
              <a:rPr lang="en-US" sz="1100" dirty="0"/>
              <a:t>(Power Supplies): Presented their accelerator-related applications, emphasizing energy-saving aspects through the use of </a:t>
            </a:r>
            <a:r>
              <a:rPr lang="en-US" sz="1100" dirty="0" err="1"/>
              <a:t>GaN</a:t>
            </a:r>
            <a:r>
              <a:rPr lang="en-US" sz="1100" dirty="0"/>
              <a:t> for high-efficiency power transistors and integrated circuit chips.</a:t>
            </a:r>
          </a:p>
          <a:p>
            <a:pPr marL="914400" lvl="2" indent="0">
              <a:buNone/>
            </a:pPr>
            <a:r>
              <a:rPr lang="en-US" sz="1100" dirty="0"/>
              <a:t>‣</a:t>
            </a:r>
            <a:r>
              <a:rPr lang="en-US" sz="1100" b="1" dirty="0" err="1"/>
              <a:t>Novatec</a:t>
            </a:r>
            <a:r>
              <a:rPr lang="en-US" sz="1100" dirty="0"/>
              <a:t> (Surface Treatments): A global leader in surface treatments, they introduced their company and customized products. From an </a:t>
            </a:r>
            <a:r>
              <a:rPr lang="en-US" sz="1100" dirty="0" err="1"/>
              <a:t>iSAS</a:t>
            </a:r>
            <a:r>
              <a:rPr lang="en-US" sz="1100" dirty="0"/>
              <a:t> perspective, effective surface preparation is crucial (e.g., reducing coating failures), which in turn lowers energy consumption. They also possess an in-house R&amp;D team capable of developing customized surface treatment plants.</a:t>
            </a:r>
          </a:p>
          <a:p>
            <a:pPr marL="914400" lvl="2" indent="0">
              <a:buNone/>
            </a:pPr>
            <a:r>
              <a:rPr lang="en-US" sz="1100" dirty="0"/>
              <a:t>‣</a:t>
            </a:r>
            <a:r>
              <a:rPr lang="en-US" sz="1100" b="1" dirty="0" err="1"/>
              <a:t>Saes</a:t>
            </a:r>
            <a:r>
              <a:rPr lang="en-US" sz="1100" b="1" dirty="0"/>
              <a:t> Getters </a:t>
            </a:r>
            <a:r>
              <a:rPr lang="en-US" sz="1100" dirty="0"/>
              <a:t>(Vacuum Technology &amp; Thin Film Coating): A global leader in vacuum technology and thin film coating, this company can facilitate the industrialization of Nb3Sn coating on copper cavities.</a:t>
            </a:r>
          </a:p>
          <a:p>
            <a:pPr marL="914400" lvl="2" indent="0">
              <a:buNone/>
            </a:pPr>
            <a:r>
              <a:rPr lang="en-US" sz="1100" dirty="0"/>
              <a:t>‣</a:t>
            </a:r>
            <a:r>
              <a:rPr lang="en-US" sz="1100" b="1" dirty="0" err="1"/>
              <a:t>Eurolls</a:t>
            </a:r>
            <a:r>
              <a:rPr lang="en-US" sz="1100" dirty="0"/>
              <a:t> (Laser Cladding): Presented laser cladding as a new technique suitable for the production of complex shape sputtering targets, such as cylindrical Nb3Sn targets. This technology could also be applied to forming copper cavities, potentially reducing energy consumption in substrate production.</a:t>
            </a:r>
          </a:p>
          <a:p>
            <a:pPr marL="914400" lvl="2" indent="0">
              <a:buNone/>
            </a:pPr>
            <a:r>
              <a:rPr lang="en-US" sz="1100" dirty="0"/>
              <a:t>‣</a:t>
            </a:r>
            <a:r>
              <a:rPr lang="en-US" sz="1100" b="1" dirty="0"/>
              <a:t>Meltio</a:t>
            </a:r>
            <a:r>
              <a:rPr lang="en-US" sz="1100" dirty="0"/>
              <a:t> (Wire 3D Printing): Introduced wire 3D printing as a novel technique applicable to complex shape structures like copper cavities. Combining this technology with CNC machining could significantly reduce the power consumption required for cavity production.</a:t>
            </a:r>
          </a:p>
          <a:p>
            <a:pPr marL="457200" lvl="1" indent="0">
              <a:buNone/>
            </a:pPr>
            <a:endParaRPr lang="en-GB" dirty="0"/>
          </a:p>
        </p:txBody>
      </p:sp>
      <p:pic>
        <p:nvPicPr>
          <p:cNvPr id="2" name="Immagine 1">
            <a:extLst>
              <a:ext uri="{FF2B5EF4-FFF2-40B4-BE49-F238E27FC236}">
                <a16:creationId xmlns:a16="http://schemas.microsoft.com/office/drawing/2014/main" id="{702F09BA-21F5-BEBC-F5AD-F401F99C0DB2}"/>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552C057E-A72E-D403-CD29-9527799788E1}"/>
              </a:ext>
            </a:extLst>
          </p:cNvPr>
          <p:cNvSpPr>
            <a:spLocks noGrp="1"/>
          </p:cNvSpPr>
          <p:nvPr>
            <p:ph type="sldNum" sz="quarter" idx="12"/>
          </p:nvPr>
        </p:nvSpPr>
        <p:spPr/>
        <p:txBody>
          <a:bodyPr/>
          <a:lstStyle/>
          <a:p>
            <a:fld id="{4068FCCF-9A80-B240-8D85-84F960565AFA}" type="slidenum">
              <a:rPr lang="en-BE" smtClean="0"/>
              <a:t>9</a:t>
            </a:fld>
            <a:endParaRPr lang="en-BE"/>
          </a:p>
        </p:txBody>
      </p:sp>
      <p:sp>
        <p:nvSpPr>
          <p:cNvPr id="7" name="Segnaposto piè di pagina 6">
            <a:extLst>
              <a:ext uri="{FF2B5EF4-FFF2-40B4-BE49-F238E27FC236}">
                <a16:creationId xmlns:a16="http://schemas.microsoft.com/office/drawing/2014/main" id="{DC91DB3E-76B1-1564-A7A0-D475875DDF6E}"/>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7172E429-5106-5C2C-AE8C-A3A72713D077}"/>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spTree>
    <p:extLst>
      <p:ext uri="{BB962C8B-B14F-4D97-AF65-F5344CB8AC3E}">
        <p14:creationId xmlns:p14="http://schemas.microsoft.com/office/powerpoint/2010/main" val="4229655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e10e44d-c7b9-43e3-b020-1292482e504a}" enabled="0" method="" siteId="{2e10e44d-c7b9-43e3-b020-1292482e504a}" removed="1"/>
</clbl:labelList>
</file>

<file path=docProps/app.xml><?xml version="1.0" encoding="utf-8"?>
<Properties xmlns="http://schemas.openxmlformats.org/officeDocument/2006/extended-properties" xmlns:vt="http://schemas.openxmlformats.org/officeDocument/2006/docPropsVTypes">
  <TotalTime>5512</TotalTime>
  <Words>2820</Words>
  <Application>Microsoft Office PowerPoint</Application>
  <PresentationFormat>Grand écran</PresentationFormat>
  <Paragraphs>374</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Aptos</vt:lpstr>
      <vt:lpstr>Aptos Display</vt:lpstr>
      <vt:lpstr>Arial</vt:lpstr>
      <vt:lpstr>Calibri</vt:lpstr>
      <vt:lpstr>Helvetica</vt:lpstr>
      <vt:lpstr>Montserrat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adele de-valera</cp:lastModifiedBy>
  <cp:revision>77</cp:revision>
  <dcterms:created xsi:type="dcterms:W3CDTF">2024-02-23T11:31:04Z</dcterms:created>
  <dcterms:modified xsi:type="dcterms:W3CDTF">2026-06-12T16:25:59Z</dcterms:modified>
</cp:coreProperties>
</file>