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65" r:id="rId3"/>
    <p:sldId id="266" r:id="rId4"/>
    <p:sldId id="257" r:id="rId5"/>
    <p:sldId id="269" r:id="rId6"/>
    <p:sldId id="272" r:id="rId7"/>
    <p:sldId id="263" r:id="rId8"/>
    <p:sldId id="273" r:id="rId9"/>
    <p:sldId id="264" r:id="rId10"/>
    <p:sldId id="275" r:id="rId11"/>
    <p:sldId id="271" r:id="rId12"/>
    <p:sldId id="274" r:id="rId13"/>
    <p:sldId id="270" r:id="rId14"/>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C1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72" d="100"/>
          <a:sy n="72" d="100"/>
        </p:scale>
        <p:origin x="4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116D0-9943-4A3F-A6C7-F7675684B2ED}" type="datetimeFigureOut">
              <a:rPr lang="en-GB" smtClean="0"/>
              <a:t>29/05/2026</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E9804D-699C-4CB0-A16F-7BE8BB638290}" type="slidenum">
              <a:rPr lang="en-GB" smtClean="0"/>
              <a:t>‹N°›</a:t>
            </a:fld>
            <a:endParaRPr lang="en-GB"/>
          </a:p>
        </p:txBody>
      </p:sp>
    </p:spTree>
    <p:extLst>
      <p:ext uri="{BB962C8B-B14F-4D97-AF65-F5344CB8AC3E}">
        <p14:creationId xmlns:p14="http://schemas.microsoft.com/office/powerpoint/2010/main" val="415675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C99A398E-FCB8-1146-8DE5-39712756FA2F}" type="datetimeFigureOut">
              <a:rPr lang="en-BE" smtClean="0"/>
              <a:t>05/29/2026</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9A398E-FCB8-1146-8DE5-39712756FA2F}" type="datetimeFigureOut">
              <a:rPr lang="en-BE" smtClean="0"/>
              <a:t>05/29/2026</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isas.ijclab.in2p3.fr/"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stfc365.sharepoint.com/sites/iSASProjectDataRepository/SitePages/ProjectHome.aspx" TargetMode="External"/><Relationship Id="rId4" Type="http://schemas.openxmlformats.org/officeDocument/2006/relationships/hyperlink" Target="https://indico.ijclab.in2p3.fr/category/519/"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1523999" y="1117995"/>
            <a:ext cx="9144000" cy="2387600"/>
          </a:xfrm>
        </p:spPr>
        <p:txBody>
          <a:bodyPr>
            <a:normAutofit/>
          </a:bodyPr>
          <a:lstStyle/>
          <a:p>
            <a:r>
              <a:rPr lang="en-US" dirty="0"/>
              <a:t>WP8: Societal impact</a:t>
            </a:r>
            <a:br>
              <a:rPr lang="en-US" dirty="0"/>
            </a:br>
            <a:r>
              <a:rPr lang="en-US" sz="4800" dirty="0"/>
              <a:t>RP1 review meeting, June 1</a:t>
            </a:r>
            <a:r>
              <a:rPr lang="en-US" sz="4800" baseline="30000" dirty="0"/>
              <a:t>st</a:t>
            </a:r>
            <a:r>
              <a:rPr lang="en-US" sz="4800" dirty="0"/>
              <a:t>, 2026</a:t>
            </a:r>
            <a:endParaRPr lang="en-US" dirty="0"/>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2959223" y="4495405"/>
            <a:ext cx="6273553" cy="1244600"/>
          </a:xfrm>
        </p:spPr>
        <p:txBody>
          <a:bodyPr>
            <a:normAutofit lnSpcReduction="10000"/>
          </a:bodyPr>
          <a:lstStyle/>
          <a:p>
            <a:endParaRPr lang="en-US" sz="2000" dirty="0"/>
          </a:p>
          <a:p>
            <a:r>
              <a:rPr lang="en-US" sz="1200" dirty="0"/>
              <a:t>All information contained in this presentation and any accompanying documents is for iSAS project only, and must be treated as strictly confidential.</a:t>
            </a:r>
          </a:p>
          <a:p>
            <a:r>
              <a:rPr lang="en-US" sz="1200" dirty="0"/>
              <a:t>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9807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4" name="ZoneTexte 13">
            <a:extLst>
              <a:ext uri="{FF2B5EF4-FFF2-40B4-BE49-F238E27FC236}">
                <a16:creationId xmlns:a16="http://schemas.microsoft.com/office/drawing/2014/main" id="{1E2AA974-1B61-4524-B53F-C39D2E7CF86D}"/>
              </a:ext>
            </a:extLst>
          </p:cNvPr>
          <p:cNvSpPr txBox="1"/>
          <p:nvPr/>
        </p:nvSpPr>
        <p:spPr>
          <a:xfrm>
            <a:off x="1130271" y="6097885"/>
            <a:ext cx="10937965" cy="461665"/>
          </a:xfrm>
          <a:prstGeom prst="rect">
            <a:avLst/>
          </a:prstGeom>
          <a:noFill/>
        </p:spPr>
        <p:txBody>
          <a:bodyPr wrap="square" rtlCol="0">
            <a:spAutoFit/>
          </a:bodyPr>
          <a:lstStyle/>
          <a:p>
            <a:r>
              <a:rPr lang="en-GB" sz="1200" dirty="0"/>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pic>
        <p:nvPicPr>
          <p:cNvPr id="5" name="Image 4">
            <a:extLst>
              <a:ext uri="{FF2B5EF4-FFF2-40B4-BE49-F238E27FC236}">
                <a16:creationId xmlns:a16="http://schemas.microsoft.com/office/drawing/2014/main" id="{C39B689B-213B-4E76-8DA9-4BAFC1282435}"/>
              </a:ext>
            </a:extLst>
          </p:cNvPr>
          <p:cNvPicPr>
            <a:picLocks noChangeAspect="1"/>
          </p:cNvPicPr>
          <p:nvPr/>
        </p:nvPicPr>
        <p:blipFill>
          <a:blip r:embed="rId3"/>
          <a:stretch>
            <a:fillRect/>
          </a:stretch>
        </p:blipFill>
        <p:spPr>
          <a:xfrm>
            <a:off x="278533" y="5879505"/>
            <a:ext cx="886730" cy="898423"/>
          </a:xfrm>
          <a:prstGeom prst="rect">
            <a:avLst/>
          </a:prstGeom>
        </p:spPr>
      </p:pic>
    </p:spTree>
    <p:extLst>
      <p:ext uri="{BB962C8B-B14F-4D97-AF65-F5344CB8AC3E}">
        <p14:creationId xmlns:p14="http://schemas.microsoft.com/office/powerpoint/2010/main" val="1948054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4" y="315684"/>
            <a:ext cx="8773885"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Achievements of Task 8.3 Diversity &amp; equity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p:txBody>
          <a:bodyPr>
            <a:normAutofit/>
          </a:bodyPr>
          <a:lstStyle/>
          <a:p>
            <a:pPr marL="0" indent="0">
              <a:buNone/>
            </a:pPr>
            <a:r>
              <a:rPr lang="en-US" sz="1800" b="1" i="1" dirty="0">
                <a:latin typeface="Helvetica" pitchFamily="2" charset="0"/>
              </a:rPr>
              <a:t>Task </a:t>
            </a:r>
            <a:r>
              <a:rPr lang="en-US" sz="1800" b="1" i="1" dirty="0">
                <a:effectLst/>
                <a:latin typeface="Helvetica" pitchFamily="2" charset="0"/>
              </a:rPr>
              <a:t>8.3 Achievements</a:t>
            </a:r>
            <a:endParaRPr lang="en-US" sz="1800" i="1" dirty="0">
              <a:effectLst/>
              <a:highlight>
                <a:srgbClr val="FFFF00"/>
              </a:highlight>
              <a:latin typeface="Helvetica" pitchFamily="2" charset="0"/>
            </a:endParaRPr>
          </a:p>
          <a:p>
            <a:r>
              <a:rPr lang="en-GB" sz="1800" dirty="0"/>
              <a:t>M#29 </a:t>
            </a:r>
            <a:r>
              <a:rPr lang="en-GB" sz="1800" b="1" dirty="0">
                <a:solidFill>
                  <a:srgbClr val="A4C137"/>
                </a:solidFill>
                <a:latin typeface="Aptos  "/>
                <a:ea typeface="Calibri" panose="020F0502020204030204" pitchFamily="34" charset="0"/>
                <a:cs typeface="Times New Roman" panose="02020603050405020304" pitchFamily="18" charset="0"/>
              </a:rPr>
              <a:t>Implement portraits of role models on iSAS website</a:t>
            </a:r>
            <a:r>
              <a:rPr lang="en-GB" sz="1800" dirty="0"/>
              <a:t>, due M36 Feb 2027</a:t>
            </a:r>
          </a:p>
          <a:p>
            <a:pPr lvl="1"/>
            <a:r>
              <a:rPr lang="en-GB" sz="1800" dirty="0"/>
              <a:t>Discussions about who to interview </a:t>
            </a:r>
          </a:p>
          <a:p>
            <a:pPr lvl="2"/>
            <a:r>
              <a:rPr lang="en-GB" sz="1600" dirty="0"/>
              <a:t>A first selection of contacts to invite for the portraits has been discussed.</a:t>
            </a:r>
          </a:p>
          <a:p>
            <a:pPr lvl="1"/>
            <a:r>
              <a:rPr lang="en-GB" sz="1800" dirty="0"/>
              <a:t>Feasibility study </a:t>
            </a:r>
          </a:p>
          <a:p>
            <a:pPr lvl="2"/>
            <a:r>
              <a:rPr lang="en-GB" sz="1600" dirty="0"/>
              <a:t>A discussion of format choices, caption &amp; editing w/ IJCLab communication team has been led in order to inform the choices of the WP8. </a:t>
            </a:r>
          </a:p>
          <a:p>
            <a:pPr lvl="1"/>
            <a:r>
              <a:rPr lang="en-GB" sz="1800" b="1" dirty="0">
                <a:solidFill>
                  <a:srgbClr val="A4C137"/>
                </a:solidFill>
              </a:rPr>
              <a:t>First portraits already on the website </a:t>
            </a:r>
          </a:p>
          <a:p>
            <a:pPr lvl="2"/>
            <a:endParaRPr lang="en-GB" sz="1000" dirty="0"/>
          </a:p>
        </p:txBody>
      </p:sp>
    </p:spTree>
    <p:extLst>
      <p:ext uri="{BB962C8B-B14F-4D97-AF65-F5344CB8AC3E}">
        <p14:creationId xmlns:p14="http://schemas.microsoft.com/office/powerpoint/2010/main" val="3347077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4" y="315684"/>
            <a:ext cx="8522351"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Achievements of Task 8.4 Open science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a:xfrm>
            <a:off x="838200" y="1825624"/>
            <a:ext cx="10515600" cy="5032375"/>
          </a:xfrm>
        </p:spPr>
        <p:txBody>
          <a:bodyPr>
            <a:normAutofit/>
          </a:bodyPr>
          <a:lstStyle/>
          <a:p>
            <a:pPr marL="0" indent="0">
              <a:buNone/>
            </a:pPr>
            <a:r>
              <a:rPr lang="en-US" sz="1800" b="1" i="1" dirty="0">
                <a:latin typeface="Helvetica" pitchFamily="2" charset="0"/>
              </a:rPr>
              <a:t>Task </a:t>
            </a:r>
            <a:r>
              <a:rPr lang="en-US" sz="1800" b="1" i="1" dirty="0">
                <a:effectLst/>
                <a:latin typeface="Helvetica" pitchFamily="2" charset="0"/>
              </a:rPr>
              <a:t>8.4 Achievements</a:t>
            </a:r>
            <a:endParaRPr lang="en-US" sz="1800" i="1" dirty="0">
              <a:effectLst/>
              <a:highlight>
                <a:srgbClr val="FFFF00"/>
              </a:highlight>
              <a:latin typeface="Helvetica" pitchFamily="2" charset="0"/>
            </a:endParaRPr>
          </a:p>
          <a:p>
            <a:r>
              <a:rPr lang="en-GB" sz="1800" dirty="0"/>
              <a:t>D#25 </a:t>
            </a:r>
            <a:r>
              <a:rPr lang="en-GB" sz="1800" b="1" dirty="0">
                <a:solidFill>
                  <a:srgbClr val="A4C137"/>
                </a:solidFill>
                <a:latin typeface="Aptos  "/>
                <a:ea typeface="Calibri" panose="020F0502020204030204" pitchFamily="34" charset="0"/>
                <a:cs typeface="Times New Roman" panose="02020603050405020304" pitchFamily="18" charset="0"/>
              </a:rPr>
              <a:t>Development of a data management plan (DMP)</a:t>
            </a:r>
          </a:p>
          <a:p>
            <a:pPr lvl="1"/>
            <a:r>
              <a:rPr lang="en-GB" sz="1600" dirty="0">
                <a:latin typeface="Aptos  "/>
                <a:ea typeface="Calibri" panose="020F0502020204030204" pitchFamily="34" charset="0"/>
                <a:cs typeface="Times New Roman" panose="02020603050405020304" pitchFamily="18" charset="0"/>
              </a:rPr>
              <a:t>Specifies expectations in terms of data types &amp; formats, volume, storage, access rights, security</a:t>
            </a:r>
          </a:p>
          <a:p>
            <a:r>
              <a:rPr lang="en-GB" sz="1800" dirty="0"/>
              <a:t>M#28 </a:t>
            </a:r>
            <a:r>
              <a:rPr lang="en-GB" sz="1800" b="1" dirty="0">
                <a:solidFill>
                  <a:srgbClr val="A4C137"/>
                </a:solidFill>
                <a:latin typeface="Aptos  "/>
                <a:ea typeface="Calibri" panose="020F0502020204030204" pitchFamily="34" charset="0"/>
                <a:cs typeface="Times New Roman" panose="02020603050405020304" pitchFamily="18" charset="0"/>
              </a:rPr>
              <a:t>Update of the DMP</a:t>
            </a:r>
          </a:p>
          <a:p>
            <a:pPr lvl="1"/>
            <a:r>
              <a:rPr lang="en-GB" sz="1600" dirty="0"/>
              <a:t>The project data repository decision was due M4 June 2024. Were used the specifications shared in the milestone #25 report. </a:t>
            </a:r>
          </a:p>
          <a:p>
            <a:pPr lvl="1"/>
            <a:r>
              <a:rPr lang="en-GB" sz="1600" dirty="0"/>
              <a:t>The structure chosen for the iSAS project data repository follows the WPs outline:</a:t>
            </a:r>
          </a:p>
          <a:p>
            <a:pPr lvl="2"/>
            <a:r>
              <a:rPr lang="en-GB" sz="1400" dirty="0"/>
              <a:t>WPs</a:t>
            </a:r>
            <a:endParaRPr lang="en-GB" sz="1600" dirty="0"/>
          </a:p>
          <a:p>
            <a:pPr lvl="3"/>
            <a:r>
              <a:rPr lang="en-GB" sz="1400" dirty="0"/>
              <a:t>Tasks </a:t>
            </a:r>
          </a:p>
          <a:p>
            <a:pPr lvl="4"/>
            <a:r>
              <a:rPr lang="en-GB" sz="1400" dirty="0"/>
              <a:t>Folders</a:t>
            </a:r>
          </a:p>
          <a:p>
            <a:pPr lvl="1"/>
            <a:r>
              <a:rPr lang="en-GB" sz="1600" dirty="0"/>
              <a:t>Milestones and deliverables are identified by the </a:t>
            </a:r>
            <a:r>
              <a:rPr lang="en-GB" sz="1600" b="1" dirty="0">
                <a:solidFill>
                  <a:srgbClr val="A4C137"/>
                </a:solidFill>
              </a:rPr>
              <a:t>metadata</a:t>
            </a:r>
            <a:r>
              <a:rPr lang="en-GB" sz="1600" dirty="0"/>
              <a:t> to respect the FAIR specifications </a:t>
            </a:r>
          </a:p>
          <a:p>
            <a:pPr lvl="1"/>
            <a:r>
              <a:rPr lang="en-GB" sz="1600" dirty="0"/>
              <a:t>The project data repository is used </a:t>
            </a:r>
            <a:r>
              <a:rPr lang="en-GB" sz="1600" b="1" dirty="0">
                <a:solidFill>
                  <a:srgbClr val="A4C137"/>
                </a:solidFill>
              </a:rPr>
              <a:t>to enable common access to project documentation</a:t>
            </a:r>
            <a:r>
              <a:rPr lang="en-GB" sz="1600" dirty="0"/>
              <a:t>, from the Part B to coordination templates and milestones and deliverables validated</a:t>
            </a:r>
          </a:p>
          <a:p>
            <a:pPr lvl="1"/>
            <a:r>
              <a:rPr lang="en-GB" sz="1600" dirty="0"/>
              <a:t>The raw data from tests is kept within institutions</a:t>
            </a:r>
            <a:endParaRPr lang="en-US" sz="1800" dirty="0"/>
          </a:p>
          <a:p>
            <a:endParaRPr lang="en-US" dirty="0"/>
          </a:p>
          <a:p>
            <a:endParaRPr lang="en-US" dirty="0"/>
          </a:p>
          <a:p>
            <a:endParaRPr lang="en-GB" dirty="0"/>
          </a:p>
        </p:txBody>
      </p:sp>
    </p:spTree>
    <p:extLst>
      <p:ext uri="{BB962C8B-B14F-4D97-AF65-F5344CB8AC3E}">
        <p14:creationId xmlns:p14="http://schemas.microsoft.com/office/powerpoint/2010/main" val="1117307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4" y="315684"/>
            <a:ext cx="8522351"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Achievements of Task 8.4 Open science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p:txBody>
          <a:bodyPr>
            <a:normAutofit/>
          </a:bodyPr>
          <a:lstStyle/>
          <a:p>
            <a:pPr marL="0" indent="0">
              <a:buNone/>
            </a:pPr>
            <a:r>
              <a:rPr lang="en-US" sz="1800" b="1" i="1" dirty="0">
                <a:latin typeface="Helvetica" pitchFamily="2" charset="0"/>
              </a:rPr>
              <a:t>Task </a:t>
            </a:r>
            <a:r>
              <a:rPr lang="en-US" sz="1800" b="1" i="1" dirty="0">
                <a:effectLst/>
                <a:latin typeface="Helvetica" pitchFamily="2" charset="0"/>
              </a:rPr>
              <a:t>8.4 Achievements</a:t>
            </a:r>
            <a:endParaRPr lang="en-US" sz="1800" i="1" dirty="0">
              <a:effectLst/>
              <a:highlight>
                <a:srgbClr val="FFFF00"/>
              </a:highlight>
              <a:latin typeface="Helvetica" pitchFamily="2" charset="0"/>
            </a:endParaRPr>
          </a:p>
          <a:p>
            <a:r>
              <a:rPr lang="en-GB" sz="1600" dirty="0"/>
              <a:t>Beyond what has been planned in the Data Management Plan (DMP) and its subsequent update, concrete steps have been taken to ensure the open access of the project results</a:t>
            </a:r>
          </a:p>
          <a:p>
            <a:r>
              <a:rPr lang="en-GB" sz="1600" dirty="0"/>
              <a:t>To make sure the project data is easy to access, the link to the project data repository is available via the iSAS website as well as via the project Indico page</a:t>
            </a:r>
          </a:p>
          <a:p>
            <a:r>
              <a:rPr lang="en-GB" sz="1600" dirty="0"/>
              <a:t>Deliverables are accessible in the project data repository, and shared widely once the review is done</a:t>
            </a:r>
          </a:p>
          <a:p>
            <a:r>
              <a:rPr lang="en-GB" sz="1600" dirty="0"/>
              <a:t>The Verifiable metric for energy-saving performances and the Compilation of ESS CM, lesson learned &amp; benchmarks, two of the main outcomes for the iSAS sustainability criteria framework are referenced and accessible in </a:t>
            </a:r>
            <a:r>
              <a:rPr lang="en-GB" sz="1600" b="1" dirty="0">
                <a:solidFill>
                  <a:srgbClr val="A4C137"/>
                </a:solidFill>
              </a:rPr>
              <a:t>ArXiv</a:t>
            </a:r>
            <a:r>
              <a:rPr lang="en-GB" sz="1600" dirty="0"/>
              <a:t>, an </a:t>
            </a:r>
            <a:r>
              <a:rPr lang="en-GB" sz="1600" b="1" dirty="0">
                <a:solidFill>
                  <a:srgbClr val="A4C137"/>
                </a:solidFill>
              </a:rPr>
              <a:t>open-access</a:t>
            </a:r>
            <a:r>
              <a:rPr lang="en-GB" sz="1600" dirty="0"/>
              <a:t> archive for nearly 2.4 million scholarly articles in the fields of physics among others. They are regularly quoted in conference talks and papers, so the source was to be found as easily as possible</a:t>
            </a:r>
          </a:p>
          <a:p>
            <a:r>
              <a:rPr lang="en-GB" sz="1600" dirty="0"/>
              <a:t>Publications are submitted under a </a:t>
            </a:r>
            <a:r>
              <a:rPr lang="en-GB" sz="1600" b="1" dirty="0">
                <a:solidFill>
                  <a:srgbClr val="A4C137"/>
                </a:solidFill>
              </a:rPr>
              <a:t>Creative commons 4.0 license</a:t>
            </a:r>
            <a:r>
              <a:rPr lang="en-GB" sz="1600" dirty="0"/>
              <a:t>, with the </a:t>
            </a:r>
            <a:r>
              <a:rPr lang="en-GB" sz="1600" b="1" dirty="0">
                <a:solidFill>
                  <a:srgbClr val="A4C137"/>
                </a:solidFill>
              </a:rPr>
              <a:t>Physical Review Accelerators and Beams</a:t>
            </a:r>
            <a:r>
              <a:rPr lang="en-GB" sz="1600" dirty="0"/>
              <a:t>, a trusted open access journal for significant developments in accelerator science, technology, and applications, or the </a:t>
            </a:r>
            <a:r>
              <a:rPr lang="en-GB" sz="1600" b="1" dirty="0">
                <a:solidFill>
                  <a:srgbClr val="A4C137"/>
                </a:solidFill>
              </a:rPr>
              <a:t>Joint Accelerator Conferences Website (JACoW)</a:t>
            </a:r>
            <a:r>
              <a:rPr lang="en-GB" sz="1600" dirty="0"/>
              <a:t>, an international collaboration that publishes proceedings for accelerator conferences around the world</a:t>
            </a:r>
          </a:p>
          <a:p>
            <a:pPr marL="0" indent="0">
              <a:buNone/>
            </a:pPr>
            <a:endParaRPr lang="en-US" sz="1800" dirty="0"/>
          </a:p>
          <a:p>
            <a:endParaRPr lang="en-US" dirty="0"/>
          </a:p>
          <a:p>
            <a:endParaRPr lang="en-US" dirty="0"/>
          </a:p>
          <a:p>
            <a:endParaRPr lang="en-GB" dirty="0"/>
          </a:p>
        </p:txBody>
      </p:sp>
    </p:spTree>
    <p:extLst>
      <p:ext uri="{BB962C8B-B14F-4D97-AF65-F5344CB8AC3E}">
        <p14:creationId xmlns:p14="http://schemas.microsoft.com/office/powerpoint/2010/main" val="696001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5193225"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Next steps</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FDDE7081-3EE5-4CDF-8DC3-040BBF988BCF}"/>
              </a:ext>
            </a:extLst>
          </p:cNvPr>
          <p:cNvSpPr>
            <a:spLocks noGrp="1"/>
          </p:cNvSpPr>
          <p:nvPr>
            <p:ph idx="1"/>
          </p:nvPr>
        </p:nvSpPr>
        <p:spPr/>
        <p:txBody>
          <a:bodyPr/>
          <a:lstStyle/>
          <a:p>
            <a:pPr marL="0" indent="0">
              <a:buNone/>
            </a:pPr>
            <a:r>
              <a:rPr lang="en-US" sz="1800" b="1" i="1" dirty="0">
                <a:effectLst/>
                <a:latin typeface="Helvetica" pitchFamily="2" charset="0"/>
              </a:rPr>
              <a:t>WP8 Next steps</a:t>
            </a:r>
            <a:endParaRPr lang="en-US" sz="1800" i="1" dirty="0">
              <a:effectLst/>
              <a:highlight>
                <a:srgbClr val="FFFF00"/>
              </a:highlight>
              <a:latin typeface="Helvetica" pitchFamily="2" charset="0"/>
            </a:endParaRPr>
          </a:p>
          <a:p>
            <a:endParaRPr lang="en-US" sz="1800" dirty="0"/>
          </a:p>
          <a:p>
            <a:endParaRPr lang="en-US" dirty="0"/>
          </a:p>
          <a:p>
            <a:endParaRPr lang="en-US" dirty="0"/>
          </a:p>
          <a:p>
            <a:endParaRPr lang="en-US" dirty="0"/>
          </a:p>
          <a:p>
            <a:endParaRPr lang="en-GB" dirty="0"/>
          </a:p>
        </p:txBody>
      </p:sp>
      <p:pic>
        <p:nvPicPr>
          <p:cNvPr id="6" name="Image 5">
            <a:extLst>
              <a:ext uri="{FF2B5EF4-FFF2-40B4-BE49-F238E27FC236}">
                <a16:creationId xmlns:a16="http://schemas.microsoft.com/office/drawing/2014/main" id="{1693C3BA-1902-4EB5-B95C-44C76AF14043}"/>
              </a:ext>
            </a:extLst>
          </p:cNvPr>
          <p:cNvPicPr/>
          <p:nvPr/>
        </p:nvPicPr>
        <p:blipFill>
          <a:blip r:embed="rId3"/>
          <a:stretch>
            <a:fillRect/>
          </a:stretch>
        </p:blipFill>
        <p:spPr>
          <a:xfrm>
            <a:off x="2047366" y="2618081"/>
            <a:ext cx="8097268" cy="2451069"/>
          </a:xfrm>
          <a:prstGeom prst="rect">
            <a:avLst/>
          </a:prstGeom>
        </p:spPr>
      </p:pic>
    </p:spTree>
    <p:extLst>
      <p:ext uri="{BB962C8B-B14F-4D97-AF65-F5344CB8AC3E}">
        <p14:creationId xmlns:p14="http://schemas.microsoft.com/office/powerpoint/2010/main" val="2450087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5CFD807-6BFA-5F75-585F-038BB87B589A}"/>
              </a:ext>
            </a:extLst>
          </p:cNvPr>
          <p:cNvSpPr txBox="1"/>
          <p:nvPr/>
        </p:nvSpPr>
        <p:spPr>
          <a:xfrm>
            <a:off x="3910655" y="226449"/>
            <a:ext cx="5857373" cy="1569660"/>
          </a:xfrm>
          <a:prstGeom prst="rect">
            <a:avLst/>
          </a:prstGeom>
          <a:noFill/>
        </p:spPr>
        <p:txBody>
          <a:bodyPr wrap="none" rtlCol="0">
            <a:spAutoFit/>
          </a:bodyPr>
          <a:lstStyle/>
          <a:p>
            <a:r>
              <a:rPr lang="en-US" sz="2400" b="1" dirty="0">
                <a:solidFill>
                  <a:schemeClr val="bg2">
                    <a:lumMod val="50000"/>
                  </a:schemeClr>
                </a:solidFill>
              </a:rPr>
              <a:t>WP8: Societal impact </a:t>
            </a:r>
            <a:endParaRPr lang="en-US" sz="2400" b="1" dirty="0">
              <a:solidFill>
                <a:schemeClr val="bg2">
                  <a:lumMod val="50000"/>
                </a:schemeClr>
              </a:solidFill>
              <a:highlight>
                <a:srgbClr val="FFFF00"/>
              </a:highlight>
            </a:endParaRP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CNRS</a:t>
            </a:r>
          </a:p>
          <a:p>
            <a:r>
              <a:rPr lang="en-US" b="1" dirty="0">
                <a:solidFill>
                  <a:schemeClr val="bg2">
                    <a:lumMod val="50000"/>
                  </a:schemeClr>
                </a:solidFill>
                <a:latin typeface="Calibri"/>
                <a:ea typeface="ＭＳ Ｐゴシック" charset="0"/>
              </a:rPr>
              <a:t>Convener: Adèle de Valera (CNRS)</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Main contacts with other partners: </a:t>
            </a:r>
            <a:r>
              <a:rPr lang="en-US" b="1" dirty="0">
                <a:solidFill>
                  <a:schemeClr val="bg2">
                    <a:lumMod val="50000"/>
                  </a:schemeClr>
                </a:solidFill>
                <a:latin typeface="Calibri"/>
                <a:ea typeface="ＭＳ Ｐゴシック" charset="0"/>
              </a:rPr>
              <a:t>Nicholas Shipman (HZB)</a:t>
            </a:r>
            <a:endParaRPr lang="en-US" b="1" dirty="0">
              <a:solidFill>
                <a:schemeClr val="bg2">
                  <a:lumMod val="50000"/>
                </a:schemeClr>
              </a:solidFill>
            </a:endParaRPr>
          </a:p>
          <a:p>
            <a:endParaRPr lang="en-BE" b="1" dirty="0">
              <a:solidFill>
                <a:schemeClr val="bg2">
                  <a:lumMod val="50000"/>
                </a:schemeClr>
              </a:solidFill>
            </a:endParaRPr>
          </a:p>
        </p:txBody>
      </p:sp>
      <p:sp>
        <p:nvSpPr>
          <p:cNvPr id="5" name="TextBox 4">
            <a:extLst>
              <a:ext uri="{FF2B5EF4-FFF2-40B4-BE49-F238E27FC236}">
                <a16:creationId xmlns:a16="http://schemas.microsoft.com/office/drawing/2014/main" id="{95F84323-17F1-884D-6FDE-73259D549291}"/>
              </a:ext>
            </a:extLst>
          </p:cNvPr>
          <p:cNvSpPr txBox="1"/>
          <p:nvPr/>
        </p:nvSpPr>
        <p:spPr>
          <a:xfrm>
            <a:off x="272144" y="1868456"/>
            <a:ext cx="11811000" cy="5422382"/>
          </a:xfrm>
          <a:prstGeom prst="rect">
            <a:avLst/>
          </a:prstGeom>
          <a:noFill/>
        </p:spPr>
        <p:txBody>
          <a:bodyPr wrap="square" rtlCol="0">
            <a:spAutoFit/>
          </a:bodyPr>
          <a:lstStyle/>
          <a:p>
            <a:r>
              <a:rPr lang="en-US" b="1" i="1" dirty="0">
                <a:effectLst/>
                <a:latin typeface="Helvetica" pitchFamily="2" charset="0"/>
              </a:rPr>
              <a:t>WP8 </a:t>
            </a:r>
            <a:r>
              <a:rPr lang="en-US" b="1" i="1" dirty="0">
                <a:latin typeface="Helvetica" pitchFamily="2" charset="0"/>
              </a:rPr>
              <a:t>M</a:t>
            </a:r>
            <a:r>
              <a:rPr lang="en-US" b="1" i="1" dirty="0">
                <a:effectLst/>
                <a:latin typeface="Helvetica" pitchFamily="2" charset="0"/>
              </a:rPr>
              <a:t>ain goal </a:t>
            </a:r>
            <a:endParaRPr lang="en-US" dirty="0">
              <a:effectLst/>
              <a:latin typeface="Helvetica" pitchFamily="2" charset="0"/>
            </a:endParaRPr>
          </a:p>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T</a:t>
            </a:r>
            <a:r>
              <a:rPr lang="en-GB" sz="1800" dirty="0">
                <a:effectLst/>
                <a:latin typeface="Calibri" panose="020F0502020204030204" pitchFamily="34" charset="0"/>
                <a:ea typeface="Calibri" panose="020F0502020204030204" pitchFamily="34" charset="0"/>
                <a:cs typeface="Times New Roman" panose="02020603050405020304" pitchFamily="18" charset="0"/>
              </a:rPr>
              <a:t>he iSAS method of achieving societal impact has four main directions: </a:t>
            </a:r>
          </a:p>
          <a:p>
            <a:pPr marL="285750" indent="-285750">
              <a:lnSpc>
                <a:spcPct val="107000"/>
              </a:lnSpc>
              <a:spcAft>
                <a:spcPts val="800"/>
              </a:spcAft>
              <a:buFont typeface="Arial" panose="020B0604020202020204" pitchFamily="34" charset="0"/>
              <a:buChar char="•"/>
            </a:pPr>
            <a:r>
              <a:rPr lang="en-GB" b="1" dirty="0">
                <a:solidFill>
                  <a:srgbClr val="A4C137"/>
                </a:solidFill>
                <a:latin typeface="Aptos  "/>
                <a:ea typeface="Calibri" panose="020F0502020204030204" pitchFamily="34" charset="0"/>
                <a:cs typeface="Times New Roman" panose="02020603050405020304" pitchFamily="18" charset="0"/>
              </a:rPr>
              <a:t>Training &amp; Early Career</a:t>
            </a:r>
          </a:p>
          <a:p>
            <a:pPr marL="742950" lvl="1" indent="-285750">
              <a:lnSpc>
                <a:spcPct val="107000"/>
              </a:lnSpc>
              <a:spcAft>
                <a:spcPts val="800"/>
              </a:spcAft>
              <a:buFont typeface="Arial" panose="020B0604020202020204" pitchFamily="34" charset="0"/>
              <a:buChar char="•"/>
            </a:pPr>
            <a:r>
              <a:rPr lang="en-GB" dirty="0">
                <a:latin typeface="Calibri" panose="020F0502020204030204" pitchFamily="34" charset="0"/>
                <a:ea typeface="Calibri" panose="020F0502020204030204" pitchFamily="34" charset="0"/>
                <a:cs typeface="Times New Roman" panose="02020603050405020304" pitchFamily="18" charset="0"/>
              </a:rPr>
              <a:t>E</a:t>
            </a:r>
            <a:r>
              <a:rPr lang="en-GB" dirty="0">
                <a:effectLst/>
                <a:latin typeface="Calibri" panose="020F0502020204030204" pitchFamily="34" charset="0"/>
                <a:ea typeface="Calibri" panose="020F0502020204030204" pitchFamily="34" charset="0"/>
                <a:cs typeface="Times New Roman" panose="02020603050405020304" pitchFamily="18" charset="0"/>
              </a:rPr>
              <a:t>ssential actions to ensure that a new generation of highly skilled accelerator </a:t>
            </a:r>
            <a:r>
              <a:rPr lang="en-GB" dirty="0"/>
              <a:t>researchers in academic and industrial sectors are trained in the iSAS energy-saving technologies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b="1" dirty="0">
                <a:solidFill>
                  <a:srgbClr val="A4C137"/>
                </a:solidFill>
                <a:latin typeface="Aptos  "/>
                <a:ea typeface="Calibri" panose="020F0502020204030204" pitchFamily="34" charset="0"/>
                <a:cs typeface="Times New Roman" panose="02020603050405020304" pitchFamily="18" charset="0"/>
              </a:rPr>
              <a:t>Outreach &amp; Dissemination</a:t>
            </a:r>
          </a:p>
          <a:p>
            <a:pPr marL="742950" lvl="1" indent="-285750">
              <a:lnSpc>
                <a:spcPct val="107000"/>
              </a:lnSpc>
              <a:spcAft>
                <a:spcPts val="800"/>
              </a:spcAft>
              <a:buFont typeface="Arial" panose="020B0604020202020204" pitchFamily="34" charset="0"/>
              <a:buChar char="•"/>
            </a:pPr>
            <a:r>
              <a:rPr lang="en-GB" dirty="0">
                <a:latin typeface="Calibri" panose="020F0502020204030204" pitchFamily="34" charset="0"/>
                <a:ea typeface="Calibri" panose="020F0502020204030204" pitchFamily="34" charset="0"/>
                <a:cs typeface="Times New Roman" panose="02020603050405020304" pitchFamily="18" charset="0"/>
              </a:rPr>
              <a:t>C</a:t>
            </a:r>
            <a:r>
              <a:rPr lang="en-GB" dirty="0">
                <a:effectLst/>
                <a:latin typeface="Calibri" panose="020F0502020204030204" pitchFamily="34" charset="0"/>
                <a:ea typeface="Calibri" panose="020F0502020204030204" pitchFamily="34" charset="0"/>
                <a:cs typeface="Times New Roman" panose="02020603050405020304" pitchFamily="18" charset="0"/>
              </a:rPr>
              <a:t>ommunication actions within society for a better acceptance of new technologies</a:t>
            </a:r>
          </a:p>
          <a:p>
            <a:pPr marL="285750" indent="-285750">
              <a:lnSpc>
                <a:spcPct val="107000"/>
              </a:lnSpc>
              <a:spcAft>
                <a:spcPts val="800"/>
              </a:spcAft>
              <a:buFont typeface="Arial" panose="020B0604020202020204" pitchFamily="34" charset="0"/>
              <a:buChar char="•"/>
            </a:pPr>
            <a:r>
              <a:rPr lang="en-GB" b="1" dirty="0">
                <a:solidFill>
                  <a:srgbClr val="A4C137"/>
                </a:solidFill>
                <a:latin typeface="Aptos  "/>
                <a:ea typeface="Calibri" panose="020F0502020204030204" pitchFamily="34" charset="0"/>
                <a:cs typeface="Times New Roman" panose="02020603050405020304" pitchFamily="18" charset="0"/>
              </a:rPr>
              <a:t>Diversity &amp; Equity</a:t>
            </a:r>
          </a:p>
          <a:p>
            <a:pPr marL="742950" lvl="1" indent="-285750">
              <a:lnSpc>
                <a:spcPct val="107000"/>
              </a:lnSpc>
              <a:spcAft>
                <a:spcPts val="800"/>
              </a:spcAft>
              <a:buFont typeface="Arial" panose="020B0604020202020204" pitchFamily="34" charset="0"/>
              <a:buChar char="•"/>
            </a:pPr>
            <a:r>
              <a:rPr lang="en-GB" dirty="0">
                <a:latin typeface="Calibri" panose="020F0502020204030204" pitchFamily="34" charset="0"/>
                <a:ea typeface="Calibri" panose="020F0502020204030204" pitchFamily="34" charset="0"/>
                <a:cs typeface="Times New Roman" panose="02020603050405020304" pitchFamily="18" charset="0"/>
              </a:rPr>
              <a:t>C</a:t>
            </a:r>
            <a:r>
              <a:rPr lang="en-GB" dirty="0">
                <a:effectLst/>
                <a:latin typeface="Calibri" panose="020F0502020204030204" pitchFamily="34" charset="0"/>
                <a:ea typeface="Calibri" panose="020F0502020204030204" pitchFamily="34" charset="0"/>
                <a:cs typeface="Times New Roman" panose="02020603050405020304" pitchFamily="18" charset="0"/>
              </a:rPr>
              <a:t>rucial actions to attract more women and other less-represented populations to the accelerator science community, which is currently highly unbalanced in terms of diversity</a:t>
            </a:r>
          </a:p>
          <a:p>
            <a:pPr marL="285750" indent="-285750">
              <a:lnSpc>
                <a:spcPct val="107000"/>
              </a:lnSpc>
              <a:spcAft>
                <a:spcPts val="800"/>
              </a:spcAft>
              <a:buFont typeface="Arial" panose="020B0604020202020204" pitchFamily="34" charset="0"/>
              <a:buChar char="•"/>
            </a:pPr>
            <a:r>
              <a:rPr lang="en-GB" b="1" dirty="0">
                <a:solidFill>
                  <a:srgbClr val="A4C137"/>
                </a:solidFill>
                <a:latin typeface="Aptos  "/>
                <a:ea typeface="Calibri" panose="020F0502020204030204" pitchFamily="34" charset="0"/>
                <a:cs typeface="Times New Roman" panose="02020603050405020304" pitchFamily="18" charset="0"/>
              </a:rPr>
              <a:t>Open Science</a:t>
            </a:r>
          </a:p>
          <a:p>
            <a:pPr marL="742950" lvl="1" indent="-285750">
              <a:lnSpc>
                <a:spcPct val="107000"/>
              </a:lnSpc>
              <a:spcAft>
                <a:spcPts val="800"/>
              </a:spcAft>
              <a:buFont typeface="Arial" panose="020B0604020202020204" pitchFamily="34" charset="0"/>
              <a:buChar char="•"/>
            </a:pPr>
            <a:r>
              <a:rPr lang="en-GB" dirty="0">
                <a:latin typeface="Calibri" panose="020F0502020204030204" pitchFamily="34" charset="0"/>
                <a:ea typeface="Calibri" panose="020F0502020204030204" pitchFamily="34" charset="0"/>
                <a:cs typeface="Times New Roman" panose="02020603050405020304" pitchFamily="18" charset="0"/>
              </a:rPr>
              <a:t>D</a:t>
            </a:r>
            <a:r>
              <a:rPr lang="en-GB" dirty="0">
                <a:effectLst/>
                <a:latin typeface="Calibri" panose="020F0502020204030204" pitchFamily="34" charset="0"/>
                <a:ea typeface="Calibri" panose="020F0502020204030204" pitchFamily="34" charset="0"/>
                <a:cs typeface="Times New Roman" panose="02020603050405020304" pitchFamily="18" charset="0"/>
              </a:rPr>
              <a:t>ecisive actions with partners in academia and industry to establish an open access collaboration on technologies that respects intellectual property and to achieve the ambition of iSAS to expedite the development and deployment of energy-saving technologies</a:t>
            </a:r>
          </a:p>
          <a:p>
            <a:endParaRPr lang="en-BE" dirty="0"/>
          </a:p>
        </p:txBody>
      </p:sp>
    </p:spTree>
    <p:extLst>
      <p:ext uri="{BB962C8B-B14F-4D97-AF65-F5344CB8AC3E}">
        <p14:creationId xmlns:p14="http://schemas.microsoft.com/office/powerpoint/2010/main" val="3022643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5CFD807-6BFA-5F75-585F-038BB87B589A}"/>
              </a:ext>
            </a:extLst>
          </p:cNvPr>
          <p:cNvSpPr txBox="1"/>
          <p:nvPr/>
        </p:nvSpPr>
        <p:spPr>
          <a:xfrm>
            <a:off x="3910655" y="226449"/>
            <a:ext cx="5857373" cy="1292662"/>
          </a:xfrm>
          <a:prstGeom prst="rect">
            <a:avLst/>
          </a:prstGeom>
          <a:noFill/>
        </p:spPr>
        <p:txBody>
          <a:bodyPr wrap="none" rtlCol="0">
            <a:spAutoFit/>
          </a:bodyPr>
          <a:lstStyle/>
          <a:p>
            <a:r>
              <a:rPr lang="en-US" sz="2400" b="1" dirty="0">
                <a:solidFill>
                  <a:schemeClr val="bg2">
                    <a:lumMod val="50000"/>
                  </a:schemeClr>
                </a:solidFill>
                <a:latin typeface="Aptos (Corps)"/>
              </a:rPr>
              <a:t>WP8: Societal impact </a:t>
            </a:r>
          </a:p>
          <a:p>
            <a:r>
              <a:rPr lang="en-US"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CNRS</a:t>
            </a:r>
          </a:p>
          <a:p>
            <a:r>
              <a:rPr lang="en-US"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Convener: Adèle de Valera (CNRS)</a:t>
            </a:r>
          </a:p>
          <a:p>
            <a:r>
              <a:rPr lang="en-US"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Main contacts with other partners: Nicholas Shipman (HZB)</a:t>
            </a:r>
          </a:p>
        </p:txBody>
      </p:sp>
      <p:sp>
        <p:nvSpPr>
          <p:cNvPr id="5" name="TextBox 4">
            <a:extLst>
              <a:ext uri="{FF2B5EF4-FFF2-40B4-BE49-F238E27FC236}">
                <a16:creationId xmlns:a16="http://schemas.microsoft.com/office/drawing/2014/main" id="{95F84323-17F1-884D-6FDE-73259D549291}"/>
              </a:ext>
            </a:extLst>
          </p:cNvPr>
          <p:cNvSpPr txBox="1"/>
          <p:nvPr/>
        </p:nvSpPr>
        <p:spPr>
          <a:xfrm>
            <a:off x="272144" y="1868456"/>
            <a:ext cx="11811000" cy="3970318"/>
          </a:xfrm>
          <a:prstGeom prst="rect">
            <a:avLst/>
          </a:prstGeom>
          <a:noFill/>
        </p:spPr>
        <p:txBody>
          <a:bodyPr wrap="square" rtlCol="0">
            <a:spAutoFit/>
          </a:bodyPr>
          <a:lstStyle/>
          <a:p>
            <a:r>
              <a:rPr lang="en-US" b="1" i="1" dirty="0">
                <a:effectLst/>
                <a:latin typeface="Helvetica" pitchFamily="2" charset="0"/>
              </a:rPr>
              <a:t>Task 8.1: </a:t>
            </a:r>
            <a:r>
              <a:rPr lang="en-US" b="1" i="1" dirty="0">
                <a:latin typeface="Helvetica" pitchFamily="2" charset="0"/>
              </a:rPr>
              <a:t>Training &amp; Early Career</a:t>
            </a:r>
            <a:r>
              <a:rPr lang="en-US" b="1" i="1" dirty="0">
                <a:effectLst/>
                <a:latin typeface="Helvetica" pitchFamily="2" charset="0"/>
              </a:rPr>
              <a:t> – M1-M</a:t>
            </a:r>
            <a:r>
              <a:rPr lang="en-US" b="1" i="1" dirty="0">
                <a:latin typeface="Helvetica" pitchFamily="2" charset="0"/>
              </a:rPr>
              <a:t>48</a:t>
            </a:r>
            <a:endParaRPr lang="en-US" b="1" dirty="0">
              <a:effectLst/>
              <a:latin typeface="Helvetica" pitchFamily="2" charset="0"/>
            </a:endParaRPr>
          </a:p>
          <a:p>
            <a:r>
              <a:rPr lang="en-GB" i="1" dirty="0">
                <a:effectLst/>
                <a:latin typeface="Helvetica" pitchFamily="2" charset="0"/>
              </a:rPr>
              <a:t>• Train early career and industrial researchers in the development and operation of iSAS technologies.</a:t>
            </a:r>
            <a:endParaRPr lang="en-US" i="1" dirty="0">
              <a:effectLst/>
              <a:latin typeface="Helvetica" pitchFamily="2" charset="0"/>
            </a:endParaRPr>
          </a:p>
          <a:p>
            <a:endParaRPr lang="en-US" dirty="0">
              <a:effectLst/>
              <a:latin typeface="Helvetica" pitchFamily="2" charset="0"/>
            </a:endParaRPr>
          </a:p>
          <a:p>
            <a:r>
              <a:rPr lang="en-US" b="1" i="1" dirty="0">
                <a:effectLst/>
                <a:latin typeface="Helvetica" pitchFamily="2" charset="0"/>
              </a:rPr>
              <a:t>Task 8.2: </a:t>
            </a:r>
            <a:r>
              <a:rPr lang="en-US" b="1" i="1" dirty="0">
                <a:latin typeface="Helvetica" pitchFamily="2" charset="0"/>
              </a:rPr>
              <a:t>8.2 Outreach &amp; Dissemination</a:t>
            </a:r>
            <a:r>
              <a:rPr lang="en-US" b="1" i="1" dirty="0">
                <a:effectLst/>
                <a:latin typeface="Helvetica" pitchFamily="2" charset="0"/>
              </a:rPr>
              <a:t> – M1-M</a:t>
            </a:r>
            <a:r>
              <a:rPr lang="en-US" b="1" i="1" dirty="0">
                <a:latin typeface="Helvetica" pitchFamily="2" charset="0"/>
              </a:rPr>
              <a:t>48</a:t>
            </a:r>
            <a:endParaRPr lang="en-US" b="1" dirty="0">
              <a:effectLst/>
              <a:latin typeface="Helvetica" pitchFamily="2" charset="0"/>
            </a:endParaRPr>
          </a:p>
          <a:p>
            <a:r>
              <a:rPr lang="en-US" i="1" dirty="0">
                <a:effectLst/>
                <a:latin typeface="Helvetica" pitchFamily="2" charset="0"/>
              </a:rPr>
              <a:t>• </a:t>
            </a:r>
            <a:r>
              <a:rPr lang="en-GB" i="1" dirty="0">
                <a:effectLst/>
                <a:latin typeface="Helvetica" pitchFamily="2" charset="0"/>
              </a:rPr>
              <a:t>To gain widespread acceptance for our deliverables, inform the community about our efforts to make </a:t>
            </a:r>
          </a:p>
          <a:p>
            <a:r>
              <a:rPr lang="en-GB" i="1" dirty="0">
                <a:effectLst/>
                <a:latin typeface="Helvetica" pitchFamily="2" charset="0"/>
              </a:rPr>
              <a:t>accelerator systems more sustainable from an energy consumption point of view.</a:t>
            </a:r>
          </a:p>
          <a:p>
            <a:endParaRPr lang="en-US" dirty="0">
              <a:latin typeface="Helvetica" pitchFamily="2" charset="0"/>
            </a:endParaRPr>
          </a:p>
          <a:p>
            <a:r>
              <a:rPr lang="en-US" b="1" i="1" dirty="0">
                <a:effectLst/>
                <a:latin typeface="Helvetica" pitchFamily="2" charset="0"/>
              </a:rPr>
              <a:t>Task 8</a:t>
            </a:r>
            <a:r>
              <a:rPr lang="en-US" b="1" i="1" dirty="0">
                <a:latin typeface="Helvetica" pitchFamily="2" charset="0"/>
              </a:rPr>
              <a:t>.3</a:t>
            </a:r>
            <a:r>
              <a:rPr lang="en-US" b="1" i="1" dirty="0">
                <a:effectLst/>
                <a:latin typeface="Helvetica" pitchFamily="2" charset="0"/>
              </a:rPr>
              <a:t>: </a:t>
            </a:r>
            <a:r>
              <a:rPr lang="en-US" b="1" i="1" dirty="0">
                <a:latin typeface="Helvetica" pitchFamily="2" charset="0"/>
              </a:rPr>
              <a:t>Diversity &amp; equity</a:t>
            </a:r>
            <a:r>
              <a:rPr lang="en-US" b="1" i="1" dirty="0">
                <a:effectLst/>
                <a:latin typeface="Helvetica" pitchFamily="2" charset="0"/>
              </a:rPr>
              <a:t> – M1-M</a:t>
            </a:r>
            <a:r>
              <a:rPr lang="en-US" b="1" i="1" dirty="0">
                <a:latin typeface="Helvetica" pitchFamily="2" charset="0"/>
              </a:rPr>
              <a:t>48</a:t>
            </a:r>
            <a:endParaRPr lang="en-US" b="1" dirty="0">
              <a:effectLst/>
              <a:latin typeface="Helvetica" pitchFamily="2" charset="0"/>
            </a:endParaRPr>
          </a:p>
          <a:p>
            <a:r>
              <a:rPr lang="en-US" i="1" dirty="0">
                <a:effectLst/>
                <a:latin typeface="Helvetica" pitchFamily="2" charset="0"/>
              </a:rPr>
              <a:t>• </a:t>
            </a:r>
            <a:r>
              <a:rPr lang="en-GB" i="1" dirty="0">
                <a:effectLst/>
                <a:latin typeface="Helvetica" pitchFamily="2" charset="0"/>
              </a:rPr>
              <a:t>The accelerator world suffers from a lack of diversity and therefore actions are taken to raise awareness and to </a:t>
            </a:r>
          </a:p>
          <a:p>
            <a:r>
              <a:rPr lang="en-GB" i="1" dirty="0">
                <a:effectLst/>
                <a:latin typeface="Helvetica" pitchFamily="2" charset="0"/>
              </a:rPr>
              <a:t>attract more diverse scientists to accelerator physics.</a:t>
            </a:r>
            <a:endParaRPr lang="en-US" i="1" dirty="0">
              <a:effectLst/>
              <a:latin typeface="Helvetica" pitchFamily="2" charset="0"/>
            </a:endParaRPr>
          </a:p>
          <a:p>
            <a:endParaRPr lang="en-US" dirty="0">
              <a:latin typeface="Helvetica" pitchFamily="2" charset="0"/>
            </a:endParaRPr>
          </a:p>
          <a:p>
            <a:r>
              <a:rPr lang="en-US" b="1" i="1" dirty="0">
                <a:effectLst/>
                <a:latin typeface="Helvetica" pitchFamily="2" charset="0"/>
              </a:rPr>
              <a:t>Task 8</a:t>
            </a:r>
            <a:r>
              <a:rPr lang="en-US" b="1" i="1" dirty="0">
                <a:latin typeface="Helvetica" pitchFamily="2" charset="0"/>
              </a:rPr>
              <a:t>.4</a:t>
            </a:r>
            <a:r>
              <a:rPr lang="en-US" b="1" i="1" dirty="0">
                <a:effectLst/>
                <a:latin typeface="Helvetica" pitchFamily="2" charset="0"/>
              </a:rPr>
              <a:t>: </a:t>
            </a:r>
            <a:r>
              <a:rPr lang="en-US" b="1" i="1" dirty="0">
                <a:latin typeface="Helvetica" pitchFamily="2" charset="0"/>
              </a:rPr>
              <a:t>Open science </a:t>
            </a:r>
            <a:r>
              <a:rPr lang="en-US" b="1" i="1" dirty="0">
                <a:effectLst/>
                <a:latin typeface="Helvetica" pitchFamily="2" charset="0"/>
              </a:rPr>
              <a:t>– M1-M</a:t>
            </a:r>
            <a:r>
              <a:rPr lang="en-US" b="1" i="1" dirty="0">
                <a:latin typeface="Helvetica" pitchFamily="2" charset="0"/>
              </a:rPr>
              <a:t>48</a:t>
            </a:r>
            <a:endParaRPr lang="en-US" b="1" dirty="0">
              <a:effectLst/>
              <a:latin typeface="Helvetica" pitchFamily="2" charset="0"/>
            </a:endParaRPr>
          </a:p>
          <a:p>
            <a:r>
              <a:rPr lang="en-US" i="1" dirty="0">
                <a:effectLst/>
                <a:latin typeface="Helvetica" pitchFamily="2" charset="0"/>
              </a:rPr>
              <a:t>• </a:t>
            </a:r>
            <a:r>
              <a:rPr lang="en-GB" i="1" dirty="0">
                <a:effectLst/>
                <a:latin typeface="Helvetica" pitchFamily="2" charset="0"/>
              </a:rPr>
              <a:t>Developed a Data Management Plan and an Open Access platform.</a:t>
            </a:r>
          </a:p>
          <a:p>
            <a:endParaRPr lang="en-BE" dirty="0"/>
          </a:p>
        </p:txBody>
      </p:sp>
    </p:spTree>
    <p:extLst>
      <p:ext uri="{BB962C8B-B14F-4D97-AF65-F5344CB8AC3E}">
        <p14:creationId xmlns:p14="http://schemas.microsoft.com/office/powerpoint/2010/main" val="394368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5681497"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Key outcomes</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FDDE7081-3EE5-4CDF-8DC3-040BBF988BCF}"/>
              </a:ext>
            </a:extLst>
          </p:cNvPr>
          <p:cNvSpPr>
            <a:spLocks noGrp="1"/>
          </p:cNvSpPr>
          <p:nvPr>
            <p:ph idx="1"/>
          </p:nvPr>
        </p:nvSpPr>
        <p:spPr/>
        <p:txBody>
          <a:bodyPr/>
          <a:lstStyle/>
          <a:p>
            <a:pPr marL="0" indent="0">
              <a:buNone/>
            </a:pPr>
            <a:r>
              <a:rPr lang="en-US" sz="1800" b="1" i="1" dirty="0">
                <a:effectLst/>
                <a:latin typeface="Helvetica" pitchFamily="2" charset="0"/>
              </a:rPr>
              <a:t>WP8 Key outcomes</a:t>
            </a:r>
          </a:p>
          <a:p>
            <a:r>
              <a:rPr lang="en-GB" sz="1800" b="1" dirty="0">
                <a:solidFill>
                  <a:srgbClr val="A4C137"/>
                </a:solidFill>
                <a:effectLst/>
                <a:ea typeface="Calibri" panose="020F0502020204030204" pitchFamily="34" charset="0"/>
                <a:cs typeface="Times New Roman" panose="02020603050405020304" pitchFamily="18" charset="0"/>
              </a:rPr>
              <a:t>7 young researcher hires </a:t>
            </a:r>
            <a:r>
              <a:rPr lang="en-GB" sz="1800" dirty="0">
                <a:effectLst/>
                <a:ea typeface="Calibri" panose="020F0502020204030204" pitchFamily="34" charset="0"/>
                <a:cs typeface="Times New Roman" panose="02020603050405020304" pitchFamily="18" charset="0"/>
              </a:rPr>
              <a:t>as yet at EPFL, HZB, ESS, IJCLab, DESY &amp; HZB</a:t>
            </a:r>
            <a:endParaRPr lang="en-US" sz="1800" b="1" dirty="0">
              <a:solidFill>
                <a:srgbClr val="A4C137"/>
              </a:solidFill>
              <a:effectLst/>
              <a:ea typeface="Calibri" panose="020F0502020204030204" pitchFamily="34" charset="0"/>
              <a:cs typeface="Times New Roman" panose="02020603050405020304" pitchFamily="18" charset="0"/>
            </a:endParaRPr>
          </a:p>
          <a:p>
            <a:r>
              <a:rPr lang="en-US" sz="1800" b="1" dirty="0">
                <a:solidFill>
                  <a:srgbClr val="A4C137"/>
                </a:solidFill>
                <a:effectLst/>
                <a:ea typeface="Calibri" panose="020F0502020204030204" pitchFamily="34" charset="0"/>
                <a:cs typeface="Times New Roman" panose="02020603050405020304" pitchFamily="18" charset="0"/>
              </a:rPr>
              <a:t>3 digital spaces</a:t>
            </a:r>
            <a:r>
              <a:rPr lang="en-US" sz="1800" dirty="0">
                <a:effectLst/>
                <a:ea typeface="Calibri" panose="020F0502020204030204" pitchFamily="34" charset="0"/>
                <a:cs typeface="Times New Roman" panose="02020603050405020304" pitchFamily="18" charset="0"/>
              </a:rPr>
              <a:t> filled as the project unfolds </a:t>
            </a:r>
          </a:p>
          <a:p>
            <a:pPr lvl="2" algn="just">
              <a:spcAft>
                <a:spcPts val="1000"/>
              </a:spcAft>
            </a:pPr>
            <a:r>
              <a:rPr lang="en-US" sz="1600" u="sng" dirty="0">
                <a:effectLst/>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iSAS website</a:t>
            </a:r>
            <a:r>
              <a:rPr lang="en-US" sz="1600" dirty="0">
                <a:effectLst/>
                <a:ea typeface="Calibri" panose="020F0502020204030204" pitchFamily="34" charset="0"/>
                <a:cs typeface="Times New Roman" panose="02020603050405020304" pitchFamily="18" charset="0"/>
              </a:rPr>
              <a:t>: to</a:t>
            </a:r>
            <a:r>
              <a:rPr lang="en-GB" sz="1600" dirty="0">
                <a:effectLst/>
                <a:ea typeface="Calibri" panose="020F0502020204030204" pitchFamily="34" charset="0"/>
                <a:cs typeface="Times New Roman" panose="02020603050405020304" pitchFamily="18" charset="0"/>
              </a:rPr>
              <a:t> showcase the project to wider audiences (communication &amp; dissemination)</a:t>
            </a:r>
          </a:p>
          <a:p>
            <a:pPr lvl="2" algn="just">
              <a:spcAft>
                <a:spcPts val="1000"/>
              </a:spcAft>
            </a:pPr>
            <a:r>
              <a:rPr lang="en-US" sz="1600" u="sng" dirty="0">
                <a:effectLst/>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Project Indico page</a:t>
            </a:r>
            <a:r>
              <a:rPr lang="en-US" sz="1600" dirty="0">
                <a:effectLst/>
                <a:ea typeface="Calibri" panose="020F0502020204030204" pitchFamily="34" charset="0"/>
                <a:cs typeface="Times New Roman" panose="02020603050405020304" pitchFamily="18" charset="0"/>
              </a:rPr>
              <a:t>:</a:t>
            </a:r>
            <a:r>
              <a:rPr lang="en-US" sz="1600" dirty="0">
                <a:ea typeface="Calibri" panose="020F0502020204030204" pitchFamily="34" charset="0"/>
                <a:cs typeface="Times New Roman" panose="02020603050405020304" pitchFamily="18" charset="0"/>
              </a:rPr>
              <a:t> </a:t>
            </a:r>
            <a:r>
              <a:rPr lang="en-GB" sz="1600" dirty="0">
                <a:ea typeface="Calibri" panose="020F0502020204030204" pitchFamily="34" charset="0"/>
                <a:cs typeface="Times New Roman" panose="02020603050405020304" pitchFamily="18" charset="0"/>
              </a:rPr>
              <a:t>t</a:t>
            </a:r>
            <a:r>
              <a:rPr lang="en-GB" sz="1600" dirty="0">
                <a:effectLst/>
                <a:ea typeface="Calibri" panose="020F0502020204030204" pitchFamily="34" charset="0"/>
                <a:cs typeface="Times New Roman" panose="02020603050405020304" pitchFamily="18" charset="0"/>
              </a:rPr>
              <a:t>o meet – to find upcoming project meetings (e.g. annual meetings invited talks)</a:t>
            </a:r>
          </a:p>
          <a:p>
            <a:pPr lvl="2" algn="just">
              <a:spcAft>
                <a:spcPts val="1000"/>
              </a:spcAft>
            </a:pPr>
            <a:r>
              <a:rPr lang="en-US" sz="1600" u="sng" dirty="0">
                <a:effectLst/>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Data repository</a:t>
            </a:r>
            <a:r>
              <a:rPr lang="en-US" sz="1600" dirty="0">
                <a:effectLst/>
                <a:ea typeface="Calibri" panose="020F0502020204030204" pitchFamily="34" charset="0"/>
                <a:cs typeface="Times New Roman" panose="02020603050405020304" pitchFamily="18" charset="0"/>
              </a:rPr>
              <a:t>:</a:t>
            </a:r>
            <a:r>
              <a:rPr lang="en-US" sz="1600" dirty="0">
                <a:ea typeface="Calibri" panose="020F0502020204030204" pitchFamily="34" charset="0"/>
                <a:cs typeface="Times New Roman" panose="02020603050405020304" pitchFamily="18" charset="0"/>
              </a:rPr>
              <a:t> t</a:t>
            </a:r>
            <a:r>
              <a:rPr lang="en-US" sz="1600" dirty="0">
                <a:effectLst/>
                <a:ea typeface="Calibri" panose="020F0502020204030204" pitchFamily="34" charset="0"/>
                <a:cs typeface="Times New Roman" panose="02020603050405020304" pitchFamily="18" charset="0"/>
              </a:rPr>
              <a:t>o </a:t>
            </a:r>
            <a:r>
              <a:rPr lang="en-GB" sz="1600" dirty="0">
                <a:effectLst/>
                <a:ea typeface="Calibri" panose="020F0502020204030204" pitchFamily="34" charset="0"/>
                <a:cs typeface="Times New Roman" panose="02020603050405020304" pitchFamily="18" charset="0"/>
              </a:rPr>
              <a:t>share project documents on SharePoint (open science)</a:t>
            </a:r>
            <a:endParaRPr lang="en-US" sz="1600" dirty="0">
              <a:solidFill>
                <a:srgbClr val="A4C137"/>
              </a:solidFill>
              <a:effectLst/>
              <a:ea typeface="Calibri" panose="020F0502020204030204" pitchFamily="34" charset="0"/>
              <a:cs typeface="Times New Roman" panose="02020603050405020304" pitchFamily="18" charset="0"/>
            </a:endParaRPr>
          </a:p>
          <a:p>
            <a:r>
              <a:rPr lang="en-GB" sz="1800" b="1" dirty="0">
                <a:solidFill>
                  <a:srgbClr val="A4C137"/>
                </a:solidFill>
                <a:latin typeface="Aptos  "/>
                <a:ea typeface="Calibri" panose="020F0502020204030204" pitchFamily="34" charset="0"/>
                <a:cs typeface="Times New Roman" panose="02020603050405020304" pitchFamily="18" charset="0"/>
              </a:rPr>
              <a:t>Conference talks &amp; papers </a:t>
            </a:r>
            <a:r>
              <a:rPr lang="en-GB" sz="1800" dirty="0">
                <a:effectLst/>
                <a:ea typeface="Calibri" panose="020F0502020204030204" pitchFamily="34" charset="0"/>
                <a:cs typeface="Times New Roman" panose="02020603050405020304" pitchFamily="18" charset="0"/>
              </a:rPr>
              <a:t>referenced</a:t>
            </a:r>
            <a:endParaRPr lang="en-GB" sz="1800" b="1" dirty="0">
              <a:solidFill>
                <a:srgbClr val="A4C137"/>
              </a:solidFill>
              <a:latin typeface="Aptos  "/>
              <a:ea typeface="Calibri" panose="020F0502020204030204" pitchFamily="34" charset="0"/>
              <a:cs typeface="Times New Roman" panose="02020603050405020304" pitchFamily="18" charset="0"/>
            </a:endParaRPr>
          </a:p>
          <a:p>
            <a:r>
              <a:rPr lang="en-GB" sz="1800" b="1" dirty="0">
                <a:solidFill>
                  <a:srgbClr val="A4C137"/>
                </a:solidFill>
                <a:latin typeface="Aptos  "/>
                <a:ea typeface="Calibri" panose="020F0502020204030204" pitchFamily="34" charset="0"/>
                <a:cs typeface="Times New Roman" panose="02020603050405020304" pitchFamily="18" charset="0"/>
              </a:rPr>
              <a:t>Portraits of role-models </a:t>
            </a:r>
            <a:r>
              <a:rPr lang="en-GB" sz="1800" dirty="0">
                <a:effectLst/>
                <a:ea typeface="Calibri" panose="020F0502020204030204" pitchFamily="34" charset="0"/>
                <a:cs typeface="Times New Roman" panose="02020603050405020304" pitchFamily="18" charset="0"/>
              </a:rPr>
              <a:t>on the iSAS website</a:t>
            </a:r>
          </a:p>
          <a:p>
            <a:endParaRPr lang="en-GB" sz="1800" i="1" dirty="0">
              <a:highlight>
                <a:srgbClr val="FFFF00"/>
              </a:highlight>
              <a:latin typeface="Helvetica" pitchFamily="2" charset="0"/>
              <a:ea typeface="Calibri" panose="020F0502020204030204" pitchFamily="34" charset="0"/>
              <a:cs typeface="Times New Roman" panose="02020603050405020304" pitchFamily="18" charset="0"/>
            </a:endParaRPr>
          </a:p>
          <a:p>
            <a:endParaRPr lang="en-GB" sz="1800" i="1" dirty="0">
              <a:effectLst/>
              <a:highlight>
                <a:srgbClr val="FFFF00"/>
              </a:highlight>
              <a:latin typeface="Helvetica" pitchFamily="2" charset="0"/>
              <a:ea typeface="Calibri" panose="020F0502020204030204" pitchFamily="34" charset="0"/>
              <a:cs typeface="Times New Roman" panose="02020603050405020304" pitchFamily="18" charset="0"/>
            </a:endParaRPr>
          </a:p>
          <a:p>
            <a:endParaRPr lang="en-GB" sz="1800" i="1" dirty="0">
              <a:highlight>
                <a:srgbClr val="FFFF00"/>
              </a:highlight>
              <a:latin typeface="Helvetica" pitchFamily="2" charset="0"/>
              <a:ea typeface="Calibri" panose="020F0502020204030204" pitchFamily="34" charset="0"/>
              <a:cs typeface="Times New Roman" panose="02020603050405020304" pitchFamily="18" charset="0"/>
            </a:endParaRPr>
          </a:p>
          <a:p>
            <a:endParaRPr lang="en-GB" sz="1800" i="1" dirty="0">
              <a:effectLst/>
              <a:highlight>
                <a:srgbClr val="FFFF00"/>
              </a:highlight>
              <a:latin typeface="Helvetica" pitchFamily="2" charset="0"/>
              <a:ea typeface="Calibri" panose="020F0502020204030204" pitchFamily="34" charset="0"/>
              <a:cs typeface="Times New Roman" panose="02020603050405020304" pitchFamily="18" charset="0"/>
            </a:endParaRPr>
          </a:p>
          <a:p>
            <a:endParaRPr lang="en-GB" sz="1800" i="1" dirty="0">
              <a:highlight>
                <a:srgbClr val="FFFF00"/>
              </a:highlight>
              <a:latin typeface="Helvetica" pitchFamily="2" charset="0"/>
              <a:ea typeface="Calibri" panose="020F0502020204030204" pitchFamily="34" charset="0"/>
              <a:cs typeface="Times New Roman" panose="02020603050405020304" pitchFamily="18" charset="0"/>
            </a:endParaRPr>
          </a:p>
          <a:p>
            <a:endParaRPr lang="en-GB" sz="1800" i="1" dirty="0">
              <a:effectLst/>
              <a:highlight>
                <a:srgbClr val="FFFF00"/>
              </a:highlight>
              <a:latin typeface="Helvetica" pitchFamily="2" charset="0"/>
              <a:ea typeface="Calibri" panose="020F0502020204030204" pitchFamily="34" charset="0"/>
              <a:cs typeface="Times New Roman" panose="02020603050405020304" pitchFamily="18" charset="0"/>
            </a:endParaRPr>
          </a:p>
          <a:p>
            <a:endParaRPr lang="en-GB" sz="1800" i="1" dirty="0">
              <a:highlight>
                <a:srgbClr val="FFFF00"/>
              </a:highlight>
              <a:latin typeface="Helvetica" pitchFamily="2" charset="0"/>
              <a:ea typeface="Calibri" panose="020F0502020204030204" pitchFamily="34" charset="0"/>
              <a:cs typeface="Times New Roman" panose="02020603050405020304" pitchFamily="18" charset="0"/>
            </a:endParaRPr>
          </a:p>
          <a:p>
            <a:endParaRPr lang="en-US" sz="1800" i="1" dirty="0">
              <a:effectLst/>
              <a:highlight>
                <a:srgbClr val="FFFF00"/>
              </a:highlight>
              <a:latin typeface="Helvetica" pitchFamily="2" charset="0"/>
            </a:endParaRPr>
          </a:p>
          <a:p>
            <a:pPr marL="0" indent="0">
              <a:buNone/>
            </a:pPr>
            <a:endParaRPr lang="en-US" sz="2400" dirty="0"/>
          </a:p>
          <a:p>
            <a:endParaRPr lang="en-US" dirty="0"/>
          </a:p>
          <a:p>
            <a:endParaRPr lang="en-US" dirty="0"/>
          </a:p>
          <a:p>
            <a:endParaRPr lang="en-US" dirty="0"/>
          </a:p>
          <a:p>
            <a:endParaRPr lang="en-GB" dirty="0"/>
          </a:p>
        </p:txBody>
      </p:sp>
    </p:spTree>
    <p:extLst>
      <p:ext uri="{BB962C8B-B14F-4D97-AF65-F5344CB8AC3E}">
        <p14:creationId xmlns:p14="http://schemas.microsoft.com/office/powerpoint/2010/main" val="805759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4" y="262418"/>
            <a:ext cx="8773886"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Achievements of Task 8.1 Training &amp; Early Career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FDDE7081-3EE5-4CDF-8DC3-040BBF988BCF}"/>
              </a:ext>
            </a:extLst>
          </p:cNvPr>
          <p:cNvSpPr>
            <a:spLocks noGrp="1"/>
          </p:cNvSpPr>
          <p:nvPr>
            <p:ph idx="1"/>
          </p:nvPr>
        </p:nvSpPr>
        <p:spPr>
          <a:xfrm>
            <a:off x="838200" y="1825624"/>
            <a:ext cx="10515600" cy="4922913"/>
          </a:xfrm>
        </p:spPr>
        <p:txBody>
          <a:bodyPr>
            <a:normAutofit/>
          </a:bodyPr>
          <a:lstStyle/>
          <a:p>
            <a:pPr marL="0" indent="0">
              <a:buNone/>
            </a:pPr>
            <a:r>
              <a:rPr lang="en-US" sz="1800" b="1" i="1" dirty="0">
                <a:latin typeface="Helvetica" pitchFamily="2" charset="0"/>
              </a:rPr>
              <a:t>Task </a:t>
            </a:r>
            <a:r>
              <a:rPr lang="en-US" sz="1800" b="1" i="1" dirty="0">
                <a:effectLst/>
                <a:latin typeface="Helvetica" pitchFamily="2" charset="0"/>
              </a:rPr>
              <a:t>8.1 Achievements</a:t>
            </a:r>
            <a:endParaRPr lang="en-US" sz="1800" i="1" dirty="0">
              <a:effectLst/>
              <a:highlight>
                <a:srgbClr val="FFFF00"/>
              </a:highlight>
              <a:latin typeface="Helvetica" pitchFamily="2" charset="0"/>
            </a:endParaRPr>
          </a:p>
          <a:p>
            <a:pPr algn="just">
              <a:spcAft>
                <a:spcPts val="1000"/>
              </a:spcAft>
              <a:tabLst>
                <a:tab pos="457200" algn="l"/>
              </a:tabLst>
            </a:pPr>
            <a:r>
              <a:rPr lang="en-GB" sz="1800" dirty="0">
                <a:effectLst/>
                <a:ea typeface="Calibri" panose="020F0502020204030204" pitchFamily="34" charset="0"/>
                <a:cs typeface="Times New Roman" panose="02020603050405020304" pitchFamily="18" charset="0"/>
              </a:rPr>
              <a:t>Train early career &amp; industrial researchers in iSAS tech with European projects EURO-LABS and I.FAST</a:t>
            </a:r>
          </a:p>
          <a:p>
            <a:pPr marL="742950" lvl="1" indent="-285750" algn="just">
              <a:spcAft>
                <a:spcPts val="1000"/>
              </a:spcAft>
              <a:buFont typeface="Arial" panose="020B0604020202020204" pitchFamily="34" charset="0"/>
              <a:buChar char="•"/>
              <a:tabLst>
                <a:tab pos="914400" algn="l"/>
              </a:tabLst>
            </a:pPr>
            <a:r>
              <a:rPr lang="en-GB" sz="1600" dirty="0">
                <a:effectLst/>
                <a:ea typeface="Calibri" panose="020F0502020204030204" pitchFamily="34" charset="0"/>
                <a:cs typeface="Times New Roman" panose="02020603050405020304" pitchFamily="18" charset="0"/>
              </a:rPr>
              <a:t>New online courses to create </a:t>
            </a:r>
          </a:p>
          <a:p>
            <a:pPr marL="1143000" lvl="2" indent="-228600" algn="just">
              <a:spcAft>
                <a:spcPts val="1000"/>
              </a:spcAft>
              <a:buFont typeface="Arial" panose="020B0604020202020204" pitchFamily="34" charset="0"/>
              <a:buChar char="•"/>
              <a:tabLst>
                <a:tab pos="1371600" algn="l"/>
              </a:tabLst>
            </a:pPr>
            <a:r>
              <a:rPr lang="en-GB" sz="1600" dirty="0">
                <a:effectLst/>
                <a:ea typeface="Calibri" panose="020F0502020204030204" pitchFamily="34" charset="0"/>
                <a:cs typeface="Times New Roman" panose="02020603050405020304" pitchFamily="18" charset="0"/>
              </a:rPr>
              <a:t>Phase 1 to develop iSAS tech</a:t>
            </a:r>
          </a:p>
          <a:p>
            <a:pPr marL="1143000" lvl="2" indent="-228600" algn="just">
              <a:spcAft>
                <a:spcPts val="1000"/>
              </a:spcAft>
              <a:buFont typeface="Arial" panose="020B0604020202020204" pitchFamily="34" charset="0"/>
              <a:buChar char="•"/>
              <a:tabLst>
                <a:tab pos="1371600" algn="l"/>
              </a:tabLst>
            </a:pPr>
            <a:r>
              <a:rPr lang="en-GB" sz="1600" dirty="0">
                <a:effectLst/>
                <a:ea typeface="Calibri" panose="020F0502020204030204" pitchFamily="34" charset="0"/>
                <a:cs typeface="Times New Roman" panose="02020603050405020304" pitchFamily="18" charset="0"/>
              </a:rPr>
              <a:t>Phase 2 to use iSAS tech</a:t>
            </a:r>
          </a:p>
          <a:p>
            <a:pPr marL="1143000" lvl="2" indent="-228600" algn="just">
              <a:spcAft>
                <a:spcPts val="1000"/>
              </a:spcAft>
              <a:buFont typeface="Arial" panose="020B0604020202020204" pitchFamily="34" charset="0"/>
              <a:buChar char="•"/>
              <a:tabLst>
                <a:tab pos="1371600" algn="l"/>
              </a:tabLst>
            </a:pPr>
            <a:r>
              <a:rPr lang="en-GB" sz="1600" dirty="0">
                <a:effectLst/>
                <a:ea typeface="Calibri" panose="020F0502020204030204" pitchFamily="34" charset="0"/>
                <a:cs typeface="Times New Roman" panose="02020603050405020304" pitchFamily="18" charset="0"/>
              </a:rPr>
              <a:t>&amp; hands-on training during validation phase </a:t>
            </a:r>
          </a:p>
          <a:p>
            <a:pPr algn="just">
              <a:spcAft>
                <a:spcPts val="1000"/>
              </a:spcAft>
            </a:pPr>
            <a:r>
              <a:rPr lang="en-GB" sz="1800" dirty="0">
                <a:effectLst/>
                <a:ea typeface="Calibri" panose="020F0502020204030204" pitchFamily="34" charset="0"/>
                <a:cs typeface="Times New Roman" panose="02020603050405020304" pitchFamily="18" charset="0"/>
              </a:rPr>
              <a:t>The online courses will be implemented during RP2, RP1 has been a pre-production phase to outline the work to be done.  </a:t>
            </a:r>
          </a:p>
          <a:p>
            <a:pPr algn="just">
              <a:spcAft>
                <a:spcPts val="1000"/>
              </a:spcAft>
            </a:pPr>
            <a:r>
              <a:rPr lang="en-US" sz="1600" dirty="0">
                <a:effectLst/>
                <a:ea typeface="Calibri" panose="020F0502020204030204" pitchFamily="34" charset="0"/>
                <a:cs typeface="Times New Roman" panose="02020603050405020304" pitchFamily="18" charset="0"/>
              </a:rPr>
              <a:t>Feasibility study </a:t>
            </a:r>
            <a:endParaRPr lang="en-GB" sz="1600" dirty="0">
              <a:ea typeface="Calibri" panose="020F0502020204030204" pitchFamily="34" charset="0"/>
              <a:cs typeface="Times New Roman" panose="02020603050405020304" pitchFamily="18" charset="0"/>
            </a:endParaRPr>
          </a:p>
          <a:p>
            <a:pPr marL="742950" lvl="1" indent="-285750" algn="just">
              <a:spcAft>
                <a:spcPts val="1000"/>
              </a:spcAft>
              <a:tabLst>
                <a:tab pos="914400" algn="l"/>
              </a:tabLst>
            </a:pPr>
            <a:r>
              <a:rPr lang="en-GB" sz="1600" dirty="0">
                <a:effectLst/>
                <a:ea typeface="Calibri" panose="020F0502020204030204" pitchFamily="34" charset="0"/>
                <a:cs typeface="Times New Roman" panose="02020603050405020304" pitchFamily="18" charset="0"/>
              </a:rPr>
              <a:t>Meetings </a:t>
            </a:r>
            <a:r>
              <a:rPr lang="en-US" sz="1600" dirty="0">
                <a:effectLst/>
                <a:ea typeface="Calibri" panose="020F0502020204030204" pitchFamily="34" charset="0"/>
                <a:cs typeface="Times New Roman" panose="02020603050405020304" pitchFamily="18" charset="0"/>
              </a:rPr>
              <a:t>on format of online courses caption &amp; editing w/ IJCLab communication team have been useful to recognize the options range that is available with the competencies and equipment at hand</a:t>
            </a:r>
            <a:endParaRPr lang="en-GB"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3352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4" y="262418"/>
            <a:ext cx="8773886"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Achievements of Task 8.1 Training &amp; Early Career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FDDE7081-3EE5-4CDF-8DC3-040BBF988BCF}"/>
              </a:ext>
            </a:extLst>
          </p:cNvPr>
          <p:cNvSpPr>
            <a:spLocks noGrp="1"/>
          </p:cNvSpPr>
          <p:nvPr>
            <p:ph idx="1"/>
          </p:nvPr>
        </p:nvSpPr>
        <p:spPr>
          <a:xfrm>
            <a:off x="838200" y="1825624"/>
            <a:ext cx="10515600" cy="4922913"/>
          </a:xfrm>
        </p:spPr>
        <p:txBody>
          <a:bodyPr>
            <a:normAutofit/>
          </a:bodyPr>
          <a:lstStyle/>
          <a:p>
            <a:pPr marL="0" indent="0">
              <a:buNone/>
            </a:pPr>
            <a:r>
              <a:rPr lang="en-US" sz="1800" b="1" i="1" dirty="0">
                <a:latin typeface="Helvetica" pitchFamily="2" charset="0"/>
              </a:rPr>
              <a:t>Task </a:t>
            </a:r>
            <a:r>
              <a:rPr lang="en-US" sz="1800" b="1" i="1" dirty="0">
                <a:effectLst/>
                <a:latin typeface="Helvetica" pitchFamily="2" charset="0"/>
              </a:rPr>
              <a:t>8.1 Achievements</a:t>
            </a:r>
            <a:endParaRPr lang="fr-FR" sz="1800" b="1" i="1" dirty="0">
              <a:latin typeface="Helvetica" pitchFamily="2" charset="0"/>
              <a:ea typeface="Calibri" panose="020F0502020204030204" pitchFamily="34" charset="0"/>
              <a:cs typeface="Times New Roman" panose="02020603050405020304" pitchFamily="18" charset="0"/>
            </a:endParaRPr>
          </a:p>
          <a:p>
            <a:r>
              <a:rPr lang="en-GB" sz="1800" dirty="0">
                <a:effectLst/>
                <a:ea typeface="Calibri" panose="020F0502020204030204" pitchFamily="34" charset="0"/>
                <a:cs typeface="Times New Roman" panose="02020603050405020304" pitchFamily="18" charset="0"/>
              </a:rPr>
              <a:t>Number of young researcher hires </a:t>
            </a:r>
          </a:p>
          <a:p>
            <a:pPr marL="1143000" lvl="2" indent="-228600" algn="just">
              <a:spcAft>
                <a:spcPts val="1000"/>
              </a:spcAft>
              <a:buFont typeface="Arial" panose="020B0604020202020204" pitchFamily="34" charset="0"/>
              <a:buChar char="•"/>
              <a:tabLst>
                <a:tab pos="1371600" algn="l"/>
              </a:tabLst>
            </a:pPr>
            <a:r>
              <a:rPr lang="en-GB" sz="1600" dirty="0">
                <a:effectLst/>
                <a:ea typeface="Calibri" panose="020F0502020204030204" pitchFamily="34" charset="0"/>
                <a:cs typeface="Times New Roman" panose="02020603050405020304" pitchFamily="18" charset="0"/>
              </a:rPr>
              <a:t>7 young researcher hires by the project as yet at EPFL, HZB, ESS, IJCLab, DESY &amp; HZB</a:t>
            </a:r>
          </a:p>
          <a:p>
            <a:pPr algn="just">
              <a:spcAft>
                <a:spcPts val="1000"/>
              </a:spcAft>
              <a:tabLst>
                <a:tab pos="457200" algn="l"/>
              </a:tabLst>
            </a:pPr>
            <a:r>
              <a:rPr lang="en-GB" sz="1800" dirty="0">
                <a:ea typeface="Calibri" panose="020F0502020204030204" pitchFamily="34" charset="0"/>
                <a:cs typeface="Times New Roman" panose="02020603050405020304" pitchFamily="18" charset="0"/>
              </a:rPr>
              <a:t>Beyond online courses, young researchers hired to work for the iSAS project get an opportunity to get a </a:t>
            </a:r>
            <a:r>
              <a:rPr lang="en-GB" sz="1800" b="1" dirty="0">
                <a:solidFill>
                  <a:srgbClr val="A4C137"/>
                </a:solidFill>
                <a:ea typeface="Calibri" panose="020F0502020204030204" pitchFamily="34" charset="0"/>
                <a:cs typeface="Times New Roman" panose="02020603050405020304" pitchFamily="18" charset="0"/>
              </a:rPr>
              <a:t>hands-on continuous training on iSAS technologies </a:t>
            </a:r>
            <a:r>
              <a:rPr lang="en-GB" sz="1800" dirty="0">
                <a:ea typeface="Calibri" panose="020F0502020204030204" pitchFamily="34" charset="0"/>
                <a:cs typeface="Times New Roman" panose="02020603050405020304" pitchFamily="18" charset="0"/>
              </a:rPr>
              <a:t>and participate to their </a:t>
            </a:r>
            <a:r>
              <a:rPr lang="en-GB" sz="1800" b="1" dirty="0">
                <a:solidFill>
                  <a:srgbClr val="A4C137"/>
                </a:solidFill>
                <a:ea typeface="Calibri" panose="020F0502020204030204" pitchFamily="34" charset="0"/>
                <a:cs typeface="Times New Roman" panose="02020603050405020304" pitchFamily="18" charset="0"/>
              </a:rPr>
              <a:t>development as a new generation of researchers familiar with iSAS technologies</a:t>
            </a:r>
            <a:endParaRPr lang="en-US" sz="1800" b="1" dirty="0">
              <a:solidFill>
                <a:srgbClr val="A4C137"/>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3694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6933248"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Achievements of Task 8.2 Outreach &amp; Dissemination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147FA713-D999-4801-881D-12DDF4D97965}"/>
              </a:ext>
            </a:extLst>
          </p:cNvPr>
          <p:cNvSpPr>
            <a:spLocks noGrp="1"/>
          </p:cNvSpPr>
          <p:nvPr>
            <p:ph idx="1"/>
          </p:nvPr>
        </p:nvSpPr>
        <p:spPr/>
        <p:txBody>
          <a:bodyPr>
            <a:normAutofit/>
          </a:bodyPr>
          <a:lstStyle/>
          <a:p>
            <a:pPr marL="0" indent="0">
              <a:buNone/>
            </a:pPr>
            <a:r>
              <a:rPr lang="en-US" sz="1800" b="1" i="1" dirty="0">
                <a:latin typeface="Helvetica" pitchFamily="2" charset="0"/>
              </a:rPr>
              <a:t>Task </a:t>
            </a:r>
            <a:r>
              <a:rPr lang="en-US" sz="1800" b="1" i="1" dirty="0">
                <a:effectLst/>
                <a:latin typeface="Helvetica" pitchFamily="2" charset="0"/>
              </a:rPr>
              <a:t>8.2 Achievements</a:t>
            </a:r>
          </a:p>
          <a:p>
            <a:r>
              <a:rPr lang="en-US" sz="1800" dirty="0">
                <a:effectLst/>
                <a:ea typeface="Calibri" panose="020F0502020204030204" pitchFamily="34" charset="0"/>
                <a:cs typeface="Times New Roman" panose="02020603050405020304" pitchFamily="18" charset="0"/>
              </a:rPr>
              <a:t>D#33 </a:t>
            </a:r>
            <a:r>
              <a:rPr lang="en-US" sz="1800" b="1" dirty="0">
                <a:solidFill>
                  <a:srgbClr val="A4C137"/>
                </a:solidFill>
                <a:latin typeface="Aptos  "/>
                <a:ea typeface="Calibri" panose="020F0502020204030204" pitchFamily="34" charset="0"/>
                <a:cs typeface="Times New Roman" panose="02020603050405020304" pitchFamily="18" charset="0"/>
              </a:rPr>
              <a:t>Creation of a Dissemination &amp; Exploitation Plan</a:t>
            </a:r>
          </a:p>
          <a:p>
            <a:r>
              <a:rPr lang="en-US" sz="1800" dirty="0">
                <a:effectLst/>
                <a:ea typeface="Calibri" panose="020F0502020204030204" pitchFamily="34" charset="0"/>
                <a:cs typeface="Times New Roman" panose="02020603050405020304" pitchFamily="18" charset="0"/>
              </a:rPr>
              <a:t>Among the </a:t>
            </a:r>
            <a:r>
              <a:rPr lang="en-US" sz="1800" b="1" dirty="0">
                <a:solidFill>
                  <a:srgbClr val="A4C137"/>
                </a:solidFill>
                <a:effectLst/>
                <a:ea typeface="Calibri" panose="020F0502020204030204" pitchFamily="34" charset="0"/>
                <a:cs typeface="Times New Roman" panose="02020603050405020304" pitchFamily="18" charset="0"/>
              </a:rPr>
              <a:t>actions taken </a:t>
            </a:r>
            <a:r>
              <a:rPr lang="en-US" sz="1800" dirty="0">
                <a:effectLst/>
                <a:ea typeface="Calibri" panose="020F0502020204030204" pitchFamily="34" charset="0"/>
                <a:cs typeface="Times New Roman" panose="02020603050405020304" pitchFamily="18" charset="0"/>
              </a:rPr>
              <a:t>to implement the plan:</a:t>
            </a:r>
            <a:endParaRPr lang="en-GB" sz="1800" dirty="0">
              <a:effectLst/>
              <a:ea typeface="Calibri" panose="020F0502020204030204" pitchFamily="34" charset="0"/>
              <a:cs typeface="Times New Roman" panose="02020603050405020304" pitchFamily="18" charset="0"/>
            </a:endParaRPr>
          </a:p>
          <a:p>
            <a:pPr lvl="1" algn="just">
              <a:spcAft>
                <a:spcPts val="1000"/>
              </a:spcAft>
              <a:tabLst>
                <a:tab pos="1371600" algn="l"/>
              </a:tabLst>
            </a:pPr>
            <a:r>
              <a:rPr lang="en-GB" sz="1600" dirty="0">
                <a:effectLst/>
                <a:ea typeface="Calibri" panose="020F0502020204030204" pitchFamily="34" charset="0"/>
                <a:cs typeface="Times New Roman" panose="02020603050405020304" pitchFamily="18" charset="0"/>
              </a:rPr>
              <a:t>Creation of iSAS logo</a:t>
            </a:r>
          </a:p>
          <a:p>
            <a:pPr lvl="1" algn="just">
              <a:spcAft>
                <a:spcPts val="1000"/>
              </a:spcAft>
              <a:tabLst>
                <a:tab pos="1371600" algn="l"/>
              </a:tabLst>
            </a:pPr>
            <a:r>
              <a:rPr lang="en-GB" sz="1600" dirty="0">
                <a:effectLst/>
                <a:ea typeface="Calibri" panose="020F0502020204030204" pitchFamily="34" charset="0"/>
                <a:cs typeface="Times New Roman" panose="02020603050405020304" pitchFamily="18" charset="0"/>
              </a:rPr>
              <a:t>Promotional mug with logo created &amp; distributed </a:t>
            </a:r>
          </a:p>
          <a:p>
            <a:pPr lvl="1" algn="just">
              <a:spcAft>
                <a:spcPts val="1000"/>
              </a:spcAft>
              <a:tabLst>
                <a:tab pos="1371600" algn="l"/>
              </a:tabLst>
            </a:pPr>
            <a:r>
              <a:rPr lang="en-GB" sz="1600" dirty="0">
                <a:effectLst/>
                <a:ea typeface="Calibri" panose="020F0502020204030204" pitchFamily="34" charset="0"/>
                <a:cs typeface="Times New Roman" panose="02020603050405020304" pitchFamily="18" charset="0"/>
              </a:rPr>
              <a:t>Database of disseminating actions, updated regularly </a:t>
            </a:r>
          </a:p>
          <a:p>
            <a:pPr lvl="1" algn="just">
              <a:spcAft>
                <a:spcPts val="1000"/>
              </a:spcAft>
              <a:tabLst>
                <a:tab pos="1371600" algn="l"/>
              </a:tabLst>
            </a:pPr>
            <a:r>
              <a:rPr lang="en-GB" sz="1600" dirty="0">
                <a:effectLst/>
                <a:ea typeface="Calibri" panose="020F0502020204030204" pitchFamily="34" charset="0"/>
                <a:cs typeface="Times New Roman" panose="02020603050405020304" pitchFamily="18" charset="0"/>
              </a:rPr>
              <a:t>Conference Coordinator nominated, Nicholas Shipman to manage publications arising from the iSAS project</a:t>
            </a:r>
          </a:p>
          <a:p>
            <a:pPr lvl="1" algn="just">
              <a:spcAft>
                <a:spcPts val="1000"/>
              </a:spcAft>
              <a:tabLst>
                <a:tab pos="1371600" algn="l"/>
              </a:tabLst>
            </a:pPr>
            <a:r>
              <a:rPr lang="en-GB" sz="1600" dirty="0">
                <a:effectLst/>
                <a:ea typeface="Calibri" panose="020F0502020204030204" pitchFamily="34" charset="0"/>
                <a:cs typeface="Times New Roman" panose="02020603050405020304" pitchFamily="18" charset="0"/>
              </a:rPr>
              <a:t>Database of conference papers in the project data repository, created and updated regularly</a:t>
            </a:r>
          </a:p>
          <a:p>
            <a:pPr lvl="1" algn="just">
              <a:spcAft>
                <a:spcPts val="1000"/>
              </a:spcAft>
              <a:tabLst>
                <a:tab pos="1371600" algn="l"/>
              </a:tabLst>
            </a:pPr>
            <a:r>
              <a:rPr lang="en-GB" sz="1600" dirty="0">
                <a:effectLst/>
                <a:ea typeface="Calibri" panose="020F0502020204030204" pitchFamily="34" charset="0"/>
                <a:cs typeface="Times New Roman" panose="02020603050405020304" pitchFamily="18" charset="0"/>
              </a:rPr>
              <a:t>News items written on iSAS website, interviews for specialised publications i.e. Accelerating News </a:t>
            </a:r>
          </a:p>
          <a:p>
            <a:pPr algn="just">
              <a:spcAft>
                <a:spcPts val="1000"/>
              </a:spcAft>
              <a:tabLst>
                <a:tab pos="1371600" algn="l"/>
              </a:tabLst>
            </a:pPr>
            <a:r>
              <a:rPr lang="en-US" sz="1800" dirty="0">
                <a:effectLst/>
                <a:ea typeface="Calibri" panose="020F0502020204030204" pitchFamily="34" charset="0"/>
                <a:cs typeface="Times New Roman" panose="02020603050405020304" pitchFamily="18" charset="0"/>
              </a:rPr>
              <a:t>M#27 </a:t>
            </a:r>
            <a:r>
              <a:rPr lang="en-US" sz="1800" b="1" dirty="0">
                <a:solidFill>
                  <a:srgbClr val="A4C137"/>
                </a:solidFill>
                <a:latin typeface="Aptos  "/>
                <a:ea typeface="Calibri" panose="020F0502020204030204" pitchFamily="34" charset="0"/>
                <a:cs typeface="Times New Roman" panose="02020603050405020304" pitchFamily="18" charset="0"/>
              </a:rPr>
              <a:t>First update of iSAS D&amp;E plan</a:t>
            </a:r>
          </a:p>
          <a:p>
            <a:endParaRPr lang="en-US" sz="5400" dirty="0"/>
          </a:p>
          <a:p>
            <a:endParaRPr lang="en-GB" dirty="0"/>
          </a:p>
        </p:txBody>
      </p:sp>
    </p:spTree>
    <p:extLst>
      <p:ext uri="{BB962C8B-B14F-4D97-AF65-F5344CB8AC3E}">
        <p14:creationId xmlns:p14="http://schemas.microsoft.com/office/powerpoint/2010/main" val="403415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6933248"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Achievements of Task 8.2 Outreach &amp; Dissemination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147FA713-D999-4801-881D-12DDF4D97965}"/>
              </a:ext>
            </a:extLst>
          </p:cNvPr>
          <p:cNvSpPr>
            <a:spLocks noGrp="1"/>
          </p:cNvSpPr>
          <p:nvPr>
            <p:ph idx="1"/>
          </p:nvPr>
        </p:nvSpPr>
        <p:spPr/>
        <p:txBody>
          <a:bodyPr>
            <a:normAutofit/>
          </a:bodyPr>
          <a:lstStyle/>
          <a:p>
            <a:pPr marL="0" indent="0">
              <a:buNone/>
            </a:pPr>
            <a:r>
              <a:rPr lang="en-US" sz="1800" b="1" i="1" dirty="0">
                <a:latin typeface="Helvetica" pitchFamily="2" charset="0"/>
              </a:rPr>
              <a:t>Task </a:t>
            </a:r>
            <a:r>
              <a:rPr lang="en-US" sz="1800" b="1" i="1" dirty="0">
                <a:effectLst/>
                <a:latin typeface="Helvetica" pitchFamily="2" charset="0"/>
              </a:rPr>
              <a:t>8.2 Achievements</a:t>
            </a:r>
          </a:p>
          <a:p>
            <a:r>
              <a:rPr lang="en-GB" sz="1800" dirty="0">
                <a:effectLst/>
                <a:ea typeface="Calibri" panose="020F0502020204030204" pitchFamily="34" charset="0"/>
                <a:cs typeface="Times New Roman" panose="02020603050405020304" pitchFamily="18" charset="0"/>
              </a:rPr>
              <a:t>Quantitative metrics</a:t>
            </a:r>
          </a:p>
          <a:p>
            <a:pPr lvl="1"/>
            <a:r>
              <a:rPr lang="en-GB" sz="1600" dirty="0">
                <a:effectLst/>
                <a:ea typeface="Calibri" panose="020F0502020204030204" pitchFamily="34" charset="0"/>
                <a:cs typeface="Times New Roman" panose="02020603050405020304" pitchFamily="18" charset="0"/>
              </a:rPr>
              <a:t>Some indicators to showcase the efforts taken:</a:t>
            </a:r>
          </a:p>
          <a:p>
            <a:pPr lvl="2"/>
            <a:r>
              <a:rPr lang="en-GB" sz="1600" dirty="0">
                <a:effectLst/>
                <a:ea typeface="Calibri" panose="020F0502020204030204" pitchFamily="34" charset="0"/>
                <a:cs typeface="Times New Roman" panose="02020603050405020304" pitchFamily="18" charset="0"/>
              </a:rPr>
              <a:t>Number of </a:t>
            </a:r>
            <a:r>
              <a:rPr lang="en-GB" sz="1600" b="1" dirty="0">
                <a:solidFill>
                  <a:srgbClr val="A4C137"/>
                </a:solidFill>
                <a:effectLst/>
                <a:ea typeface="Calibri" panose="020F0502020204030204" pitchFamily="34" charset="0"/>
                <a:cs typeface="Times New Roman" panose="02020603050405020304" pitchFamily="18" charset="0"/>
              </a:rPr>
              <a:t>news articles </a:t>
            </a:r>
            <a:r>
              <a:rPr lang="en-GB" sz="1600" dirty="0">
                <a:effectLst/>
                <a:ea typeface="Calibri" panose="020F0502020204030204" pitchFamily="34" charset="0"/>
                <a:cs typeface="Times New Roman" panose="02020603050405020304" pitchFamily="18" charset="0"/>
              </a:rPr>
              <a:t>written </a:t>
            </a:r>
            <a:r>
              <a:rPr lang="en-GB" sz="1600" b="1" dirty="0">
                <a:solidFill>
                  <a:srgbClr val="A4C137"/>
                </a:solidFill>
                <a:effectLst/>
                <a:ea typeface="Calibri" panose="020F0502020204030204" pitchFamily="34" charset="0"/>
                <a:cs typeface="Times New Roman" panose="02020603050405020304" pitchFamily="18" charset="0"/>
              </a:rPr>
              <a:t>on the iSAS website </a:t>
            </a:r>
          </a:p>
          <a:p>
            <a:pPr lvl="3"/>
            <a:r>
              <a:rPr lang="en-GB" sz="1600" dirty="0">
                <a:effectLst/>
                <a:ea typeface="Calibri" panose="020F0502020204030204" pitchFamily="34" charset="0"/>
                <a:cs typeface="Times New Roman" panose="02020603050405020304" pitchFamily="18" charset="0"/>
              </a:rPr>
              <a:t>9 as yet in external communication (plus the short-form LinkedIn posts and internal communication news articles within institutes°</a:t>
            </a:r>
          </a:p>
          <a:p>
            <a:pPr lvl="2"/>
            <a:r>
              <a:rPr lang="en-GB" sz="1600" dirty="0">
                <a:effectLst/>
                <a:ea typeface="Calibri" panose="020F0502020204030204" pitchFamily="34" charset="0"/>
                <a:cs typeface="Times New Roman" panose="02020603050405020304" pitchFamily="18" charset="0"/>
              </a:rPr>
              <a:t>Number of </a:t>
            </a:r>
            <a:r>
              <a:rPr lang="en-GB" sz="1600" b="1" dirty="0">
                <a:solidFill>
                  <a:srgbClr val="A4C137"/>
                </a:solidFill>
                <a:effectLst/>
                <a:ea typeface="Calibri" panose="020F0502020204030204" pitchFamily="34" charset="0"/>
                <a:cs typeface="Times New Roman" panose="02020603050405020304" pitchFamily="18" charset="0"/>
              </a:rPr>
              <a:t>news articles published in external sources about iSAS</a:t>
            </a:r>
            <a:r>
              <a:rPr lang="en-GB" sz="1600" dirty="0">
                <a:effectLst/>
                <a:ea typeface="Calibri" panose="020F0502020204030204" pitchFamily="34" charset="0"/>
                <a:cs typeface="Times New Roman" panose="02020603050405020304" pitchFamily="18" charset="0"/>
              </a:rPr>
              <a:t>: 4</a:t>
            </a:r>
          </a:p>
          <a:p>
            <a:pPr lvl="3"/>
            <a:r>
              <a:rPr lang="en-GB" sz="1600" dirty="0">
                <a:effectLst/>
                <a:ea typeface="Calibri" panose="020F0502020204030204" pitchFamily="34" charset="0"/>
                <a:cs typeface="Times New Roman" panose="02020603050405020304" pitchFamily="18" charset="0"/>
              </a:rPr>
              <a:t>CERN Courier</a:t>
            </a:r>
          </a:p>
          <a:p>
            <a:pPr lvl="3"/>
            <a:r>
              <a:rPr lang="en-GB" sz="1600" dirty="0">
                <a:effectLst/>
                <a:ea typeface="Calibri" panose="020F0502020204030204" pitchFamily="34" charset="0"/>
                <a:cs typeface="Times New Roman" panose="02020603050405020304" pitchFamily="18" charset="0"/>
              </a:rPr>
              <a:t>Actus in2p3</a:t>
            </a:r>
          </a:p>
          <a:p>
            <a:pPr lvl="3"/>
            <a:r>
              <a:rPr lang="en-GB" sz="1600" dirty="0">
                <a:effectLst/>
                <a:ea typeface="Calibri" panose="020F0502020204030204" pitchFamily="34" charset="0"/>
                <a:cs typeface="Times New Roman" panose="02020603050405020304" pitchFamily="18" charset="0"/>
              </a:rPr>
              <a:t>Alto </a:t>
            </a:r>
            <a:r>
              <a:rPr lang="en-GB" sz="1600" dirty="0" err="1">
                <a:effectLst/>
                <a:ea typeface="Calibri" panose="020F0502020204030204" pitchFamily="34" charset="0"/>
                <a:cs typeface="Times New Roman" panose="02020603050405020304" pitchFamily="18" charset="0"/>
              </a:rPr>
              <a:t>Vincentin</a:t>
            </a:r>
            <a:r>
              <a:rPr lang="en-GB" sz="1600" dirty="0">
                <a:effectLst/>
                <a:ea typeface="Calibri" panose="020F0502020204030204" pitchFamily="34" charset="0"/>
                <a:cs typeface="Times New Roman" panose="02020603050405020304" pitchFamily="18" charset="0"/>
              </a:rPr>
              <a:t> online</a:t>
            </a:r>
          </a:p>
          <a:p>
            <a:pPr lvl="3"/>
            <a:r>
              <a:rPr lang="en-GB" sz="1600" dirty="0">
                <a:effectLst/>
                <a:ea typeface="Calibri" panose="020F0502020204030204" pitchFamily="34" charset="0"/>
                <a:cs typeface="Times New Roman" panose="02020603050405020304" pitchFamily="18" charset="0"/>
              </a:rPr>
              <a:t>Accelerating News (pending)</a:t>
            </a:r>
          </a:p>
          <a:p>
            <a:pPr lvl="2"/>
            <a:r>
              <a:rPr lang="en-GB" sz="1600" dirty="0">
                <a:effectLst/>
                <a:ea typeface="Calibri" panose="020F0502020204030204" pitchFamily="34" charset="0"/>
                <a:cs typeface="Times New Roman" panose="02020603050405020304" pitchFamily="18" charset="0"/>
              </a:rPr>
              <a:t>Number of </a:t>
            </a:r>
            <a:r>
              <a:rPr lang="en-GB" sz="1600" b="1" dirty="0">
                <a:solidFill>
                  <a:srgbClr val="A4C137"/>
                </a:solidFill>
                <a:effectLst/>
                <a:ea typeface="Calibri" panose="020F0502020204030204" pitchFamily="34" charset="0"/>
                <a:cs typeface="Times New Roman" panose="02020603050405020304" pitchFamily="18" charset="0"/>
              </a:rPr>
              <a:t>conference talks and papers </a:t>
            </a:r>
            <a:r>
              <a:rPr lang="en-GB" sz="1600" dirty="0">
                <a:effectLst/>
                <a:ea typeface="Calibri" panose="020F0502020204030204" pitchFamily="34" charset="0"/>
                <a:cs typeface="Times New Roman" panose="02020603050405020304" pitchFamily="18" charset="0"/>
              </a:rPr>
              <a:t>in the project data repository </a:t>
            </a:r>
          </a:p>
          <a:p>
            <a:pPr lvl="3"/>
            <a:r>
              <a:rPr lang="en-GB" sz="1600" dirty="0">
                <a:effectLst/>
                <a:ea typeface="Calibri" panose="020F0502020204030204" pitchFamily="34" charset="0"/>
                <a:cs typeface="Times New Roman" panose="02020603050405020304" pitchFamily="18" charset="0"/>
              </a:rPr>
              <a:t>27 conference talks and papers referenced as yet (papers published or accepted for publication and unpublished conference talks)</a:t>
            </a:r>
          </a:p>
        </p:txBody>
      </p:sp>
    </p:spTree>
    <p:extLst>
      <p:ext uri="{BB962C8B-B14F-4D97-AF65-F5344CB8AC3E}">
        <p14:creationId xmlns:p14="http://schemas.microsoft.com/office/powerpoint/2010/main" val="908414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4" y="315684"/>
            <a:ext cx="8773885" cy="830997"/>
          </a:xfrm>
          <a:prstGeom prst="rect">
            <a:avLst/>
          </a:prstGeom>
          <a:noFill/>
        </p:spPr>
        <p:txBody>
          <a:bodyPr wrap="square" rtlCol="0">
            <a:spAutoFit/>
          </a:bodyPr>
          <a:lstStyle/>
          <a:p>
            <a:r>
              <a:rPr lang="en-US" sz="2400" b="1" dirty="0">
                <a:solidFill>
                  <a:srgbClr val="002060"/>
                </a:solidFill>
              </a:rPr>
              <a:t>WP8 – Societal impact:</a:t>
            </a:r>
            <a:r>
              <a:rPr lang="en-US" sz="2400" b="1" dirty="0">
                <a:solidFill>
                  <a:schemeClr val="bg2">
                    <a:lumMod val="50000"/>
                  </a:schemeClr>
                </a:solidFill>
              </a:rPr>
              <a:t> </a:t>
            </a:r>
          </a:p>
          <a:p>
            <a:r>
              <a:rPr lang="en-US" sz="2400" b="1" dirty="0">
                <a:solidFill>
                  <a:schemeClr val="bg2">
                    <a:lumMod val="50000"/>
                  </a:schemeClr>
                </a:solidFill>
              </a:rPr>
              <a:t>Achievements of Task 8.3 Diversity &amp; equity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0932A6A9-8E95-4884-917E-386F298748BC}"/>
              </a:ext>
            </a:extLst>
          </p:cNvPr>
          <p:cNvSpPr>
            <a:spLocks noGrp="1"/>
          </p:cNvSpPr>
          <p:nvPr>
            <p:ph idx="1"/>
          </p:nvPr>
        </p:nvSpPr>
        <p:spPr/>
        <p:txBody>
          <a:bodyPr>
            <a:normAutofit/>
          </a:bodyPr>
          <a:lstStyle/>
          <a:p>
            <a:pPr marL="0" indent="0">
              <a:buNone/>
            </a:pPr>
            <a:r>
              <a:rPr lang="en-US" sz="1800" b="1" i="1" dirty="0">
                <a:latin typeface="Helvetica" pitchFamily="2" charset="0"/>
              </a:rPr>
              <a:t>Task </a:t>
            </a:r>
            <a:r>
              <a:rPr lang="en-US" sz="1800" b="1" i="1" dirty="0">
                <a:effectLst/>
                <a:latin typeface="Helvetica" pitchFamily="2" charset="0"/>
              </a:rPr>
              <a:t>8.3 Achievements</a:t>
            </a:r>
            <a:endParaRPr lang="en-US" sz="1800" i="1" dirty="0">
              <a:effectLst/>
              <a:highlight>
                <a:srgbClr val="FFFF00"/>
              </a:highlight>
              <a:latin typeface="Helvetica" pitchFamily="2" charset="0"/>
            </a:endParaRPr>
          </a:p>
          <a:p>
            <a:r>
              <a:rPr lang="en-GB" sz="1800" dirty="0"/>
              <a:t>Genera network </a:t>
            </a:r>
          </a:p>
          <a:p>
            <a:pPr lvl="1"/>
            <a:r>
              <a:rPr lang="en-GB" sz="1600" dirty="0"/>
              <a:t>The European Genera network coordinator was consulted during the development of the iSAS project </a:t>
            </a:r>
            <a:r>
              <a:rPr lang="en-GB" sz="1600" b="1" dirty="0">
                <a:solidFill>
                  <a:srgbClr val="A4C137"/>
                </a:solidFill>
              </a:rPr>
              <a:t>to shape the Diversity and equity task.</a:t>
            </a:r>
          </a:p>
          <a:p>
            <a:pPr lvl="1"/>
            <a:r>
              <a:rPr lang="en-GB" sz="1600" dirty="0"/>
              <a:t>The network, including among its partners DESY, CERN, ESS, INFN &amp; the French National Institute of Nuclear and Particle Physics (IN2P3), has been joined by the iSAS Consortium in order to support its Diversity and equity work via tools and feedback.</a:t>
            </a:r>
          </a:p>
          <a:p>
            <a:pPr lvl="1"/>
            <a:r>
              <a:rPr lang="en-GB" sz="1600" dirty="0"/>
              <a:t>On the basis that gender diverse teams improve collective intelligence and research performance, the objectives of this network are, among others: to support, coordinate and improve EDI in physics research organisations, to establish a community of practice to support EDI progress within the Network’s institutions.</a:t>
            </a:r>
          </a:p>
          <a:p>
            <a:r>
              <a:rPr lang="en-GB" sz="1800" dirty="0"/>
              <a:t>General assembly in Sept 2025 in Limerick</a:t>
            </a:r>
          </a:p>
          <a:p>
            <a:pPr lvl="1"/>
            <a:r>
              <a:rPr lang="en-GB" sz="1600" dirty="0"/>
              <a:t>The iSAS Consortium has been represented, to discuss among other topics the new network MoU. </a:t>
            </a:r>
          </a:p>
          <a:p>
            <a:pPr lvl="1"/>
            <a:r>
              <a:rPr lang="en-GB" sz="1600" b="1" dirty="0">
                <a:solidFill>
                  <a:srgbClr val="A4C137"/>
                </a:solidFill>
              </a:rPr>
              <a:t>MoU signed </a:t>
            </a:r>
            <a:endParaRPr lang="en-US" sz="1600" b="1" dirty="0">
              <a:solidFill>
                <a:srgbClr val="A4C137"/>
              </a:solidFill>
            </a:endParaRPr>
          </a:p>
          <a:p>
            <a:endParaRPr lang="en-US" dirty="0"/>
          </a:p>
          <a:p>
            <a:endParaRPr lang="en-US" dirty="0"/>
          </a:p>
          <a:p>
            <a:endParaRPr lang="en-GB" dirty="0"/>
          </a:p>
        </p:txBody>
      </p:sp>
    </p:spTree>
    <p:extLst>
      <p:ext uri="{BB962C8B-B14F-4D97-AF65-F5344CB8AC3E}">
        <p14:creationId xmlns:p14="http://schemas.microsoft.com/office/powerpoint/2010/main" val="42480963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3090</TotalTime>
  <Words>1526</Words>
  <Application>Microsoft Office PowerPoint</Application>
  <PresentationFormat>Grand écran</PresentationFormat>
  <Paragraphs>151</Paragraphs>
  <Slides>13</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13</vt:i4>
      </vt:variant>
    </vt:vector>
  </HeadingPairs>
  <TitlesOfParts>
    <vt:vector size="21" baseType="lpstr">
      <vt:lpstr>Aptos</vt:lpstr>
      <vt:lpstr>Aptos  </vt:lpstr>
      <vt:lpstr>Aptos (Corps)</vt:lpstr>
      <vt:lpstr>Aptos Display</vt:lpstr>
      <vt:lpstr>Arial</vt:lpstr>
      <vt:lpstr>Calibri</vt:lpstr>
      <vt:lpstr>Helvetica</vt:lpstr>
      <vt:lpstr>Office Theme</vt:lpstr>
      <vt:lpstr>WP8: Societal impact RP1 review meeting, June 1st, 2026</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adele de-valera</cp:lastModifiedBy>
  <cp:revision>202</cp:revision>
  <dcterms:created xsi:type="dcterms:W3CDTF">2024-02-23T11:31:04Z</dcterms:created>
  <dcterms:modified xsi:type="dcterms:W3CDTF">2026-05-29T16:39:14Z</dcterms:modified>
</cp:coreProperties>
</file>