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5" r:id="rId3"/>
    <p:sldId id="266" r:id="rId4"/>
    <p:sldId id="257" r:id="rId5"/>
    <p:sldId id="269" r:id="rId6"/>
    <p:sldId id="277" r:id="rId7"/>
    <p:sldId id="280" r:id="rId8"/>
    <p:sldId id="282" r:id="rId9"/>
    <p:sldId id="279" r:id="rId10"/>
    <p:sldId id="284" r:id="rId11"/>
    <p:sldId id="285" r:id="rId12"/>
    <p:sldId id="287" r:id="rId13"/>
    <p:sldId id="286" r:id="rId14"/>
    <p:sldId id="288" r:id="rId15"/>
    <p:sldId id="289" r:id="rId16"/>
    <p:sldId id="281" r:id="rId17"/>
    <p:sldId id="263" r:id="rId18"/>
    <p:sldId id="264" r:id="rId19"/>
    <p:sldId id="276" r:id="rId20"/>
    <p:sldId id="290" r:id="rId21"/>
    <p:sldId id="271" r:id="rId22"/>
    <p:sldId id="275" r:id="rId23"/>
    <p:sldId id="273" r:id="rId24"/>
    <p:sldId id="272" r:id="rId25"/>
    <p:sldId id="270"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7"/>
    <a:srgbClr val="FFFFFF"/>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82" autoAdjust="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29/05/2026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TIARA Test Infrastructure and Accelerator Research Area</a:t>
            </a:r>
          </a:p>
          <a:p>
            <a:r>
              <a:rPr lang="en-GB" dirty="0"/>
              <a:t>Large Particle Physics Laboratory Directors Group (LDG)</a:t>
            </a:r>
          </a:p>
          <a:p>
            <a:r>
              <a:rPr lang="en-GB" dirty="0"/>
              <a:t>LEAPS – the </a:t>
            </a:r>
            <a:r>
              <a:rPr lang="en-GB" b="0" dirty="0"/>
              <a:t>League of European Accelerator based-Photon Sources</a:t>
            </a:r>
          </a:p>
        </p:txBody>
      </p:sp>
      <p:sp>
        <p:nvSpPr>
          <p:cNvPr id="4" name="Espace réservé du numéro de diapositive 3"/>
          <p:cNvSpPr>
            <a:spLocks noGrp="1"/>
          </p:cNvSpPr>
          <p:nvPr>
            <p:ph type="sldNum" sz="quarter" idx="5"/>
          </p:nvPr>
        </p:nvSpPr>
        <p:spPr/>
        <p:txBody>
          <a:bodyPr/>
          <a:lstStyle/>
          <a:p>
            <a:fld id="{D8E9804D-699C-4CB0-A16F-7BE8BB638290}" type="slidenum">
              <a:rPr lang="en-GB" smtClean="0"/>
              <a:t>21</a:t>
            </a:fld>
            <a:endParaRPr lang="en-GB"/>
          </a:p>
        </p:txBody>
      </p:sp>
    </p:spTree>
    <p:extLst>
      <p:ext uri="{BB962C8B-B14F-4D97-AF65-F5344CB8AC3E}">
        <p14:creationId xmlns:p14="http://schemas.microsoft.com/office/powerpoint/2010/main" val="208290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b="0" dirty="0"/>
          </a:p>
        </p:txBody>
      </p:sp>
      <p:sp>
        <p:nvSpPr>
          <p:cNvPr id="4" name="Espace réservé du numéro de diapositive 3"/>
          <p:cNvSpPr>
            <a:spLocks noGrp="1"/>
          </p:cNvSpPr>
          <p:nvPr>
            <p:ph type="sldNum" sz="quarter" idx="5"/>
          </p:nvPr>
        </p:nvSpPr>
        <p:spPr/>
        <p:txBody>
          <a:bodyPr/>
          <a:lstStyle/>
          <a:p>
            <a:fld id="{D8E9804D-699C-4CB0-A16F-7BE8BB638290}" type="slidenum">
              <a:rPr lang="en-GB" smtClean="0"/>
              <a:t>22</a:t>
            </a:fld>
            <a:endParaRPr lang="en-GB"/>
          </a:p>
        </p:txBody>
      </p:sp>
    </p:spTree>
    <p:extLst>
      <p:ext uri="{BB962C8B-B14F-4D97-AF65-F5344CB8AC3E}">
        <p14:creationId xmlns:p14="http://schemas.microsoft.com/office/powerpoint/2010/main" val="29951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Operating expenses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opex</a:t>
            </a:r>
            <a:r>
              <a:rPr lang="en-GB" sz="1400" dirty="0">
                <a:effectLst/>
                <a:latin typeface="Calibri" panose="020F0502020204030204" pitchFamily="34" charset="0"/>
                <a:ea typeface="Calibri" panose="020F0502020204030204" pitchFamily="34" charset="0"/>
                <a:cs typeface="Times New Roman" panose="02020603050405020304" pitchFamily="18" charset="0"/>
              </a:rPr>
              <a:t>) are ongoing expenses that are inherent to the operation of the asset.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Opex</a:t>
            </a:r>
            <a:r>
              <a:rPr lang="en-GB" sz="1400" dirty="0">
                <a:effectLst/>
                <a:latin typeface="Calibri" panose="020F0502020204030204" pitchFamily="34" charset="0"/>
                <a:ea typeface="Calibri" panose="020F0502020204030204" pitchFamily="34" charset="0"/>
                <a:cs typeface="Times New Roman" panose="02020603050405020304" pitchFamily="18" charset="0"/>
              </a:rPr>
              <a:t> includes items like electricity or cleaning</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Capital expenditures (capex) is the money an organization or corporate entity spends to buy, maintain, or improve its fixed assets, such as buildings, vehicles, equipment, or land</a:t>
            </a:r>
          </a:p>
        </p:txBody>
      </p:sp>
      <p:sp>
        <p:nvSpPr>
          <p:cNvPr id="4" name="Espace réservé du numéro de diapositive 3"/>
          <p:cNvSpPr>
            <a:spLocks noGrp="1"/>
          </p:cNvSpPr>
          <p:nvPr>
            <p:ph type="sldNum" sz="quarter" idx="5"/>
          </p:nvPr>
        </p:nvSpPr>
        <p:spPr/>
        <p:txBody>
          <a:bodyPr/>
          <a:lstStyle/>
          <a:p>
            <a:fld id="{D8E9804D-699C-4CB0-A16F-7BE8BB638290}" type="slidenum">
              <a:rPr lang="en-GB" smtClean="0"/>
              <a:t>23</a:t>
            </a:fld>
            <a:endParaRPr lang="en-GB"/>
          </a:p>
        </p:txBody>
      </p:sp>
    </p:spTree>
    <p:extLst>
      <p:ext uri="{BB962C8B-B14F-4D97-AF65-F5344CB8AC3E}">
        <p14:creationId xmlns:p14="http://schemas.microsoft.com/office/powerpoint/2010/main" val="209576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05/29/2026</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05/29/2026</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sas.ijclab.in2p3.fr/"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stfc365.sharepoint.com/sites/iSASProjectDataRepository/SitePages/ProjectHome.aspx" TargetMode="External"/><Relationship Id="rId4" Type="http://schemas.openxmlformats.org/officeDocument/2006/relationships/hyperlink" Target="https://indico.ijclab.in2p3.fr/category/51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iSAS%20websit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stfc365.sharepoint.com/sites/iSASProjectDataRepository/SitePages/ProjectHome.asp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1523999" y="1810454"/>
            <a:ext cx="9144000" cy="2387600"/>
          </a:xfrm>
        </p:spPr>
        <p:txBody>
          <a:bodyPr>
            <a:normAutofit fontScale="90000"/>
          </a:bodyPr>
          <a:lstStyle/>
          <a:p>
            <a:r>
              <a:rPr lang="en-US" dirty="0"/>
              <a:t>WP9: Coordination &amp; Management </a:t>
            </a:r>
            <a:br>
              <a:rPr lang="en-US" dirty="0"/>
            </a:br>
            <a:r>
              <a:rPr lang="en-US" sz="4800" dirty="0"/>
              <a:t>RP1 review meeting, June 1</a:t>
            </a:r>
            <a:r>
              <a:rPr lang="en-US" sz="4800" baseline="30000" dirty="0"/>
              <a:t>st</a:t>
            </a:r>
            <a:r>
              <a:rPr lang="en-US" sz="4800" dirty="0"/>
              <a:t>, 2026</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2959223" y="4495405"/>
            <a:ext cx="6273553" cy="1244600"/>
          </a:xfrm>
        </p:spPr>
        <p:txBody>
          <a:bodyPr>
            <a:normAutofit lnSpcReduction="10000"/>
          </a:bodyPr>
          <a:lstStyle/>
          <a:p>
            <a:endParaRPr lang="en-US" sz="2000" dirty="0"/>
          </a:p>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pic>
        <p:nvPicPr>
          <p:cNvPr id="5" name="Image 4">
            <a:extLst>
              <a:ext uri="{FF2B5EF4-FFF2-40B4-BE49-F238E27FC236}">
                <a16:creationId xmlns:a16="http://schemas.microsoft.com/office/drawing/2014/main" id="{C39B689B-213B-4E76-8DA9-4BAFC1282435}"/>
              </a:ext>
            </a:extLst>
          </p:cNvPr>
          <p:cNvPicPr>
            <a:picLocks noChangeAspect="1"/>
          </p:cNvPicPr>
          <p:nvPr/>
        </p:nvPicPr>
        <p:blipFill>
          <a:blip r:embed="rId3"/>
          <a:stretch>
            <a:fillRect/>
          </a:stretch>
        </p:blipFill>
        <p:spPr>
          <a:xfrm>
            <a:off x="278533" y="5879505"/>
            <a:ext cx="886730" cy="898423"/>
          </a:xfrm>
          <a:prstGeom prst="rect">
            <a:avLst/>
          </a:prstGeom>
        </p:spPr>
      </p:pic>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2">
            <a:extLst>
              <a:ext uri="{FF2B5EF4-FFF2-40B4-BE49-F238E27FC236}">
                <a16:creationId xmlns:a16="http://schemas.microsoft.com/office/drawing/2014/main" id="{D9AA095D-A4E2-4183-AF8B-EA48EC43C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278" y="1388932"/>
            <a:ext cx="8423444" cy="535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3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F7EBB2F-6003-4753-B615-29C58ADC5604}"/>
              </a:ext>
            </a:extLst>
          </p:cNvPr>
          <p:cNvSpPr>
            <a:spLocks noChangeArrowheads="1"/>
          </p:cNvSpPr>
          <p:nvPr/>
        </p:nvSpPr>
        <p:spPr bwMode="auto">
          <a:xfrm>
            <a:off x="426129" y="5821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Image 5">
            <a:extLst>
              <a:ext uri="{FF2B5EF4-FFF2-40B4-BE49-F238E27FC236}">
                <a16:creationId xmlns:a16="http://schemas.microsoft.com/office/drawing/2014/main" id="{8A8630BE-35DF-4BCF-925C-6A95AEA65D2A}"/>
              </a:ext>
            </a:extLst>
          </p:cNvPr>
          <p:cNvPicPr/>
          <p:nvPr/>
        </p:nvPicPr>
        <p:blipFill>
          <a:blip r:embed="rId3"/>
          <a:stretch>
            <a:fillRect/>
          </a:stretch>
        </p:blipFill>
        <p:spPr>
          <a:xfrm>
            <a:off x="3215640" y="2858191"/>
            <a:ext cx="5760720" cy="2962910"/>
          </a:xfrm>
          <a:prstGeom prst="rect">
            <a:avLst/>
          </a:prstGeom>
        </p:spPr>
      </p:pic>
      <p:sp>
        <p:nvSpPr>
          <p:cNvPr id="7" name="Espace réservé du contenu 6">
            <a:extLst>
              <a:ext uri="{FF2B5EF4-FFF2-40B4-BE49-F238E27FC236}">
                <a16:creationId xmlns:a16="http://schemas.microsoft.com/office/drawing/2014/main" id="{BE694FB9-1FAF-461B-AD7A-8F43D975E69B}"/>
              </a:ext>
            </a:extLst>
          </p:cNvPr>
          <p:cNvSpPr>
            <a:spLocks noGrp="1"/>
          </p:cNvSpPr>
          <p:nvPr>
            <p:ph idx="1"/>
          </p:nvPr>
        </p:nvSpPr>
        <p:spPr/>
        <p:txBody>
          <a:bodyPr/>
          <a:lstStyle/>
          <a:p>
            <a:r>
              <a:rPr lang="en-GB" sz="1800" b="1" dirty="0">
                <a:solidFill>
                  <a:srgbClr val="A4C137"/>
                </a:solidFill>
                <a:effectLst/>
                <a:latin typeface="Calibri" panose="020F0502020204030204" pitchFamily="34" charset="0"/>
                <a:ea typeface="Calibri" panose="020F0502020204030204" pitchFamily="34" charset="0"/>
                <a:cs typeface="Times New Roman" panose="02020603050405020304" pitchFamily="18" charset="0"/>
              </a:rPr>
              <a:t>ISAS general workplan</a:t>
            </a:r>
          </a:p>
          <a:p>
            <a:pPr lvl="1"/>
            <a:r>
              <a:rPr lang="en-GB" sz="1600" dirty="0">
                <a:effectLst/>
                <a:latin typeface="Calibri" panose="020F0502020204030204" pitchFamily="34" charset="0"/>
                <a:ea typeface="Calibri" panose="020F0502020204030204" pitchFamily="34" charset="0"/>
                <a:cs typeface="Times New Roman" panose="02020603050405020304" pitchFamily="18" charset="0"/>
              </a:rPr>
              <a:t>Example of project year 4 by timeline, with appearing in green the modifications integrated into the past amendment, in red the modifications to be made linked to the project extension foreseen</a:t>
            </a:r>
          </a:p>
          <a:p>
            <a:endParaRPr lang="en-GB" dirty="0"/>
          </a:p>
        </p:txBody>
      </p:sp>
    </p:spTree>
    <p:extLst>
      <p:ext uri="{BB962C8B-B14F-4D97-AF65-F5344CB8AC3E}">
        <p14:creationId xmlns:p14="http://schemas.microsoft.com/office/powerpoint/2010/main" val="416874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F7EBB2F-6003-4753-B615-29C58ADC5604}"/>
              </a:ext>
            </a:extLst>
          </p:cNvPr>
          <p:cNvSpPr>
            <a:spLocks noChangeArrowheads="1"/>
          </p:cNvSpPr>
          <p:nvPr/>
        </p:nvSpPr>
        <p:spPr bwMode="auto">
          <a:xfrm>
            <a:off x="426129" y="5821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Espace réservé du contenu 6">
            <a:extLst>
              <a:ext uri="{FF2B5EF4-FFF2-40B4-BE49-F238E27FC236}">
                <a16:creationId xmlns:a16="http://schemas.microsoft.com/office/drawing/2014/main" id="{BE694FB9-1FAF-461B-AD7A-8F43D975E69B}"/>
              </a:ext>
            </a:extLst>
          </p:cNvPr>
          <p:cNvSpPr>
            <a:spLocks noGrp="1"/>
          </p:cNvSpPr>
          <p:nvPr>
            <p:ph idx="1"/>
          </p:nvPr>
        </p:nvSpPr>
        <p:spPr/>
        <p:txBody>
          <a:bodyPr>
            <a:normAutofit/>
          </a:bodyPr>
          <a:lstStyle/>
          <a:p>
            <a:pPr algn="just">
              <a:lnSpc>
                <a:spcPct val="107000"/>
              </a:lnSpc>
              <a:spcAft>
                <a:spcPts val="800"/>
              </a:spcAft>
            </a:pPr>
            <a:r>
              <a:rPr lang="en-GB" sz="1800" b="1" dirty="0">
                <a:solidFill>
                  <a:srgbClr val="A4C137"/>
                </a:solidFill>
                <a:effectLst/>
                <a:latin typeface="Calibri" panose="020F0502020204030204" pitchFamily="34" charset="0"/>
                <a:ea typeface="Calibri" panose="020F0502020204030204" pitchFamily="34" charset="0"/>
                <a:cs typeface="Times New Roman" panose="02020603050405020304" pitchFamily="18" charset="0"/>
              </a:rPr>
              <a:t>WP detailed work plan </a:t>
            </a:r>
          </a:p>
          <a:p>
            <a:pPr lvl="1" algn="just">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Monitoring template outline to be updated for each Steering Committee and annual meeting:</a:t>
            </a:r>
          </a:p>
          <a:p>
            <a:pPr lvl="2" algn="just">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By timeline tab</a:t>
            </a: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Image 9">
            <a:extLst>
              <a:ext uri="{FF2B5EF4-FFF2-40B4-BE49-F238E27FC236}">
                <a16:creationId xmlns:a16="http://schemas.microsoft.com/office/drawing/2014/main" id="{6AA73E48-4AE6-46B2-AD2A-DA0AC773C952}"/>
              </a:ext>
            </a:extLst>
          </p:cNvPr>
          <p:cNvPicPr/>
          <p:nvPr/>
        </p:nvPicPr>
        <p:blipFill>
          <a:blip r:embed="rId3"/>
          <a:stretch>
            <a:fillRect/>
          </a:stretch>
        </p:blipFill>
        <p:spPr>
          <a:xfrm>
            <a:off x="2741202" y="3305020"/>
            <a:ext cx="6709595" cy="1977193"/>
          </a:xfrm>
          <a:prstGeom prst="rect">
            <a:avLst/>
          </a:prstGeom>
        </p:spPr>
      </p:pic>
    </p:spTree>
    <p:extLst>
      <p:ext uri="{BB962C8B-B14F-4D97-AF65-F5344CB8AC3E}">
        <p14:creationId xmlns:p14="http://schemas.microsoft.com/office/powerpoint/2010/main" val="160200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F7EBB2F-6003-4753-B615-29C58ADC5604}"/>
              </a:ext>
            </a:extLst>
          </p:cNvPr>
          <p:cNvSpPr>
            <a:spLocks noChangeArrowheads="1"/>
          </p:cNvSpPr>
          <p:nvPr/>
        </p:nvSpPr>
        <p:spPr bwMode="auto">
          <a:xfrm>
            <a:off x="426129" y="5821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Espace réservé du contenu 6">
            <a:extLst>
              <a:ext uri="{FF2B5EF4-FFF2-40B4-BE49-F238E27FC236}">
                <a16:creationId xmlns:a16="http://schemas.microsoft.com/office/drawing/2014/main" id="{BE694FB9-1FAF-461B-AD7A-8F43D975E69B}"/>
              </a:ext>
            </a:extLst>
          </p:cNvPr>
          <p:cNvSpPr>
            <a:spLocks noGrp="1"/>
          </p:cNvSpPr>
          <p:nvPr>
            <p:ph idx="1"/>
          </p:nvPr>
        </p:nvSpPr>
        <p:spPr>
          <a:xfrm>
            <a:off x="838200" y="1825624"/>
            <a:ext cx="10515600" cy="5356409"/>
          </a:xfrm>
        </p:spPr>
        <p:txBody>
          <a:bodyPr>
            <a:normAutofit fontScale="70000" lnSpcReduction="20000"/>
          </a:bodyPr>
          <a:lstStyle/>
          <a:p>
            <a:pPr algn="just">
              <a:lnSpc>
                <a:spcPct val="107000"/>
              </a:lnSpc>
              <a:spcAft>
                <a:spcPts val="800"/>
              </a:spcAft>
            </a:pPr>
            <a:r>
              <a:rPr lang="en-GB" sz="2900" b="1" dirty="0">
                <a:solidFill>
                  <a:srgbClr val="A4C137"/>
                </a:solidFill>
                <a:effectLst/>
                <a:ea typeface="Calibri" panose="020F0502020204030204" pitchFamily="34" charset="0"/>
                <a:cs typeface="Times New Roman" panose="02020603050405020304" pitchFamily="18" charset="0"/>
              </a:rPr>
              <a:t>WP detailed work plan </a:t>
            </a:r>
          </a:p>
          <a:p>
            <a:pPr lvl="1" algn="just">
              <a:lnSpc>
                <a:spcPct val="107000"/>
              </a:lnSpc>
              <a:spcAft>
                <a:spcPts val="800"/>
              </a:spcAft>
            </a:pPr>
            <a:r>
              <a:rPr lang="en-GB" sz="2600" dirty="0">
                <a:effectLst/>
                <a:ea typeface="Calibri" panose="020F0502020204030204" pitchFamily="34" charset="0"/>
                <a:cs typeface="Times New Roman" panose="02020603050405020304" pitchFamily="18" charset="0"/>
              </a:rPr>
              <a:t>Monitoring template outline to be updated for each Steering Committee and annual meeting:</a:t>
            </a:r>
          </a:p>
          <a:p>
            <a:pPr lvl="2" algn="just">
              <a:lnSpc>
                <a:spcPct val="107000"/>
              </a:lnSpc>
              <a:spcAft>
                <a:spcPts val="800"/>
              </a:spcAft>
            </a:pPr>
            <a:r>
              <a:rPr lang="en-GB" sz="2600" dirty="0">
                <a:effectLst/>
                <a:ea typeface="Calibri" panose="020F0502020204030204" pitchFamily="34" charset="0"/>
                <a:cs typeface="Times New Roman" panose="02020603050405020304" pitchFamily="18" charset="0"/>
              </a:rPr>
              <a:t>By (sub)tasks tab</a:t>
            </a:r>
          </a:p>
          <a:p>
            <a:pPr lvl="2"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3" algn="just">
              <a:lnSpc>
                <a:spcPct val="107000"/>
              </a:lnSpc>
              <a:spcAft>
                <a:spcPts val="800"/>
              </a:spcAft>
            </a:pPr>
            <a:r>
              <a:rPr lang="en-GB" sz="2300" dirty="0">
                <a:effectLst/>
                <a:ea typeface="Calibri" panose="020F0502020204030204" pitchFamily="34" charset="0"/>
                <a:cs typeface="Times New Roman" panose="02020603050405020304" pitchFamily="18" charset="0"/>
              </a:rPr>
              <a:t>Progress between updates seen by switching tabs from i.e. M17 tab to M19 tab</a:t>
            </a:r>
          </a:p>
          <a:p>
            <a:pPr lvl="2"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1" name="Image 10">
            <a:extLst>
              <a:ext uri="{FF2B5EF4-FFF2-40B4-BE49-F238E27FC236}">
                <a16:creationId xmlns:a16="http://schemas.microsoft.com/office/drawing/2014/main" id="{5A3DCEDA-781D-4194-BD15-1449613392A4}"/>
              </a:ext>
            </a:extLst>
          </p:cNvPr>
          <p:cNvPicPr/>
          <p:nvPr/>
        </p:nvPicPr>
        <p:blipFill>
          <a:blip r:embed="rId3"/>
          <a:stretch>
            <a:fillRect/>
          </a:stretch>
        </p:blipFill>
        <p:spPr>
          <a:xfrm>
            <a:off x="2642586" y="3077147"/>
            <a:ext cx="6906827" cy="3099816"/>
          </a:xfrm>
          <a:prstGeom prst="rect">
            <a:avLst/>
          </a:prstGeom>
        </p:spPr>
      </p:pic>
    </p:spTree>
    <p:extLst>
      <p:ext uri="{BB962C8B-B14F-4D97-AF65-F5344CB8AC3E}">
        <p14:creationId xmlns:p14="http://schemas.microsoft.com/office/powerpoint/2010/main" val="280625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F7EBB2F-6003-4753-B615-29C58ADC5604}"/>
              </a:ext>
            </a:extLst>
          </p:cNvPr>
          <p:cNvSpPr>
            <a:spLocks noChangeArrowheads="1"/>
          </p:cNvSpPr>
          <p:nvPr/>
        </p:nvSpPr>
        <p:spPr bwMode="auto">
          <a:xfrm>
            <a:off x="426129" y="5821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Espace réservé du contenu 6">
            <a:extLst>
              <a:ext uri="{FF2B5EF4-FFF2-40B4-BE49-F238E27FC236}">
                <a16:creationId xmlns:a16="http://schemas.microsoft.com/office/drawing/2014/main" id="{BE694FB9-1FAF-461B-AD7A-8F43D975E69B}"/>
              </a:ext>
            </a:extLst>
          </p:cNvPr>
          <p:cNvSpPr>
            <a:spLocks noGrp="1"/>
          </p:cNvSpPr>
          <p:nvPr>
            <p:ph idx="1"/>
          </p:nvPr>
        </p:nvSpPr>
        <p:spPr>
          <a:xfrm>
            <a:off x="838200" y="1825624"/>
            <a:ext cx="10515600" cy="4922907"/>
          </a:xfrm>
        </p:spPr>
        <p:txBody>
          <a:bodyPr>
            <a:normAutofit lnSpcReduction="10000"/>
          </a:bodyPr>
          <a:lstStyle/>
          <a:p>
            <a:pPr algn="just">
              <a:lnSpc>
                <a:spcPct val="107000"/>
              </a:lnSpc>
              <a:spcAft>
                <a:spcPts val="800"/>
              </a:spcAft>
            </a:pPr>
            <a:r>
              <a:rPr lang="en-GB" sz="1900" b="1" dirty="0">
                <a:solidFill>
                  <a:srgbClr val="A4C137"/>
                </a:solidFill>
                <a:effectLst/>
                <a:ea typeface="Calibri" panose="020F0502020204030204" pitchFamily="34" charset="0"/>
                <a:cs typeface="Times New Roman" panose="02020603050405020304" pitchFamily="18" charset="0"/>
              </a:rPr>
              <a:t>WP detailed work plan </a:t>
            </a:r>
          </a:p>
          <a:p>
            <a:pPr lvl="1" algn="just">
              <a:lnSpc>
                <a:spcPct val="107000"/>
              </a:lnSpc>
              <a:spcAft>
                <a:spcPts val="800"/>
              </a:spcAft>
            </a:pPr>
            <a:r>
              <a:rPr lang="en-GB" sz="1600" dirty="0">
                <a:effectLst/>
                <a:ea typeface="Calibri" panose="020F0502020204030204" pitchFamily="34" charset="0"/>
                <a:cs typeface="Times New Roman" panose="02020603050405020304" pitchFamily="18" charset="0"/>
              </a:rPr>
              <a:t>Monitoring template outline to be updated for each Steering Committee and annual meeting:</a:t>
            </a:r>
          </a:p>
          <a:p>
            <a:pPr lvl="2" algn="just">
              <a:lnSpc>
                <a:spcPct val="107000"/>
              </a:lnSpc>
              <a:spcAft>
                <a:spcPts val="800"/>
              </a:spcAft>
            </a:pPr>
            <a:r>
              <a:rPr lang="en-GB" sz="1600" dirty="0">
                <a:effectLst/>
                <a:ea typeface="Calibri" panose="020F0502020204030204" pitchFamily="34" charset="0"/>
                <a:cs typeface="Times New Roman" panose="02020603050405020304" pitchFamily="18" charset="0"/>
              </a:rPr>
              <a:t>By (sub)tasks tab</a:t>
            </a:r>
          </a:p>
          <a:p>
            <a:pPr lvl="2"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gn="just">
              <a:lnSpc>
                <a:spcPct val="107000"/>
              </a:lnSpc>
              <a:spcAft>
                <a:spcPts val="8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3" algn="just">
              <a:lnSpc>
                <a:spcPct val="107000"/>
              </a:lnSpc>
              <a:spcAft>
                <a:spcPts val="800"/>
              </a:spcAft>
            </a:pPr>
            <a:r>
              <a:rPr lang="en-GB" sz="1600" dirty="0">
                <a:effectLst/>
                <a:ea typeface="Calibri" panose="020F0502020204030204" pitchFamily="34" charset="0"/>
                <a:cs typeface="Times New Roman" panose="02020603050405020304" pitchFamily="18" charset="0"/>
              </a:rPr>
              <a:t>Inclusion of</a:t>
            </a:r>
            <a:r>
              <a:rPr lang="en-GB" sz="1600" b="1" dirty="0">
                <a:solidFill>
                  <a:srgbClr val="A4C137"/>
                </a:solidFill>
                <a:effectLst/>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infrastructures preparation and availability, risks by sub-task</a:t>
            </a:r>
          </a:p>
          <a:p>
            <a:pPr lvl="3" algn="just">
              <a:lnSpc>
                <a:spcPct val="107000"/>
              </a:lnSpc>
              <a:spcAft>
                <a:spcPts val="800"/>
              </a:spcAft>
            </a:pPr>
            <a:r>
              <a:rPr lang="en-GB" sz="1600" dirty="0">
                <a:effectLst/>
                <a:ea typeface="Calibri" panose="020F0502020204030204" pitchFamily="34" charset="0"/>
                <a:cs typeface="Times New Roman" panose="02020603050405020304" pitchFamily="18" charset="0"/>
              </a:rPr>
              <a:t>Risk to mitigate: if nothing changes, anticipated that we’re going to leave the tracks down the line, so periodization to get higher or creative solution to be found within the current parameters of the project</a:t>
            </a:r>
          </a:p>
          <a:p>
            <a:pPr lvl="3" algn="just">
              <a:lnSpc>
                <a:spcPct val="107000"/>
              </a:lnSpc>
              <a:spcAft>
                <a:spcPts val="800"/>
              </a:spcAft>
            </a:pPr>
            <a:r>
              <a:rPr lang="en-GB" sz="1600" dirty="0">
                <a:effectLst/>
                <a:ea typeface="Calibri" panose="020F0502020204030204" pitchFamily="34" charset="0"/>
                <a:cs typeface="Times New Roman" panose="02020603050405020304" pitchFamily="18" charset="0"/>
              </a:rPr>
              <a:t>In difficulty: tracks already left and change in current parameters of the project is necessary – to be discussed w/ PO (AMD) </a:t>
            </a:r>
          </a:p>
          <a:p>
            <a:pPr lvl="2"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Image 7">
            <a:extLst>
              <a:ext uri="{FF2B5EF4-FFF2-40B4-BE49-F238E27FC236}">
                <a16:creationId xmlns:a16="http://schemas.microsoft.com/office/drawing/2014/main" id="{7F3C46A8-4B88-4B3C-906B-918EECA07802}"/>
              </a:ext>
            </a:extLst>
          </p:cNvPr>
          <p:cNvPicPr/>
          <p:nvPr/>
        </p:nvPicPr>
        <p:blipFill>
          <a:blip r:embed="rId3"/>
          <a:stretch>
            <a:fillRect/>
          </a:stretch>
        </p:blipFill>
        <p:spPr>
          <a:xfrm>
            <a:off x="3215640" y="3130626"/>
            <a:ext cx="5760720" cy="1525905"/>
          </a:xfrm>
          <a:prstGeom prst="rect">
            <a:avLst/>
          </a:prstGeom>
        </p:spPr>
      </p:pic>
    </p:spTree>
    <p:extLst>
      <p:ext uri="{BB962C8B-B14F-4D97-AF65-F5344CB8AC3E}">
        <p14:creationId xmlns:p14="http://schemas.microsoft.com/office/powerpoint/2010/main" val="101143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F7EBB2F-6003-4753-B615-29C58ADC5604}"/>
              </a:ext>
            </a:extLst>
          </p:cNvPr>
          <p:cNvSpPr>
            <a:spLocks noChangeArrowheads="1"/>
          </p:cNvSpPr>
          <p:nvPr/>
        </p:nvSpPr>
        <p:spPr bwMode="auto">
          <a:xfrm>
            <a:off x="426129" y="5821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Espace réservé du contenu 6">
            <a:extLst>
              <a:ext uri="{FF2B5EF4-FFF2-40B4-BE49-F238E27FC236}">
                <a16:creationId xmlns:a16="http://schemas.microsoft.com/office/drawing/2014/main" id="{BE694FB9-1FAF-461B-AD7A-8F43D975E69B}"/>
              </a:ext>
            </a:extLst>
          </p:cNvPr>
          <p:cNvSpPr>
            <a:spLocks noGrp="1"/>
          </p:cNvSpPr>
          <p:nvPr>
            <p:ph idx="1"/>
          </p:nvPr>
        </p:nvSpPr>
        <p:spPr>
          <a:xfrm>
            <a:off x="838200" y="1825624"/>
            <a:ext cx="10515600" cy="4922907"/>
          </a:xfrm>
        </p:spPr>
        <p:txBody>
          <a:bodyPr>
            <a:normAutofit fontScale="92500"/>
          </a:bodyPr>
          <a:lstStyle/>
          <a:p>
            <a:pPr algn="just">
              <a:lnSpc>
                <a:spcPct val="107000"/>
              </a:lnSpc>
              <a:spcAft>
                <a:spcPts val="800"/>
              </a:spcAft>
            </a:pPr>
            <a:r>
              <a:rPr lang="en-GB" sz="1900" b="1" dirty="0">
                <a:solidFill>
                  <a:srgbClr val="A4C137"/>
                </a:solidFill>
                <a:effectLst/>
                <a:ea typeface="Calibri" panose="020F0502020204030204" pitchFamily="34" charset="0"/>
                <a:cs typeface="Times New Roman" panose="02020603050405020304" pitchFamily="18" charset="0"/>
              </a:rPr>
              <a:t>Risks management </a:t>
            </a:r>
          </a:p>
          <a:p>
            <a:pPr lvl="1" algn="just">
              <a:lnSpc>
                <a:spcPct val="107000"/>
              </a:lnSpc>
              <a:spcAft>
                <a:spcPts val="800"/>
              </a:spcAft>
            </a:pPr>
            <a:r>
              <a:rPr lang="en-GB" sz="1700" dirty="0">
                <a:effectLst/>
                <a:ea typeface="Calibri" panose="020F0502020204030204" pitchFamily="34" charset="0"/>
                <a:cs typeface="Times New Roman" panose="02020603050405020304" pitchFamily="18" charset="0"/>
              </a:rPr>
              <a:t>Monitoring template outline to be updated for each Steering Committee and annual meeting:</a:t>
            </a:r>
          </a:p>
          <a:p>
            <a:pPr lvl="1" algn="just">
              <a:lnSpc>
                <a:spcPct val="107000"/>
              </a:lnSpc>
              <a:spcAft>
                <a:spcPts val="800"/>
              </a:spcAft>
            </a:pPr>
            <a:r>
              <a:rPr lang="en-GB" sz="1700" dirty="0">
                <a:effectLst/>
                <a:ea typeface="Calibri" panose="020F0502020204030204" pitchFamily="34" charset="0"/>
                <a:cs typeface="Times New Roman" panose="02020603050405020304" pitchFamily="18" charset="0"/>
              </a:rPr>
              <a:t>The proposal risks table (with mitigation measures), the Feb impact risk analyses for WP1-6 (which updates the proposal list to add new risks arisen if applicable, adds </a:t>
            </a:r>
            <a:r>
              <a:rPr lang="en-GB" sz="1700" b="1" dirty="0">
                <a:solidFill>
                  <a:srgbClr val="A4C137"/>
                </a:solidFill>
                <a:effectLst/>
                <a:ea typeface="Calibri" panose="020F0502020204030204" pitchFamily="34" charset="0"/>
                <a:cs typeface="Times New Roman" panose="02020603050405020304" pitchFamily="18" charset="0"/>
              </a:rPr>
              <a:t>evaluation of probability, severity &amp; criticality</a:t>
            </a:r>
            <a:r>
              <a:rPr lang="en-GB" sz="1700" dirty="0">
                <a:effectLst/>
                <a:ea typeface="Calibri" panose="020F0502020204030204" pitchFamily="34" charset="0"/>
                <a:cs typeface="Times New Roman" panose="02020603050405020304" pitchFamily="18" charset="0"/>
              </a:rPr>
              <a:t>), the </a:t>
            </a:r>
            <a:r>
              <a:rPr lang="en-GB" sz="1700" b="1" dirty="0">
                <a:solidFill>
                  <a:srgbClr val="A4C137"/>
                </a:solidFill>
                <a:effectLst/>
                <a:ea typeface="Calibri" panose="020F0502020204030204" pitchFamily="34" charset="0"/>
                <a:cs typeface="Times New Roman" panose="02020603050405020304" pitchFamily="18" charset="0"/>
              </a:rPr>
              <a:t>EU portal updated on critical risks </a:t>
            </a:r>
            <a:r>
              <a:rPr lang="en-GB" sz="1700" dirty="0">
                <a:effectLst/>
                <a:ea typeface="Calibri" panose="020F0502020204030204" pitchFamily="34" charset="0"/>
                <a:cs typeface="Times New Roman" panose="02020603050405020304" pitchFamily="18" charset="0"/>
              </a:rPr>
              <a:t>for RP1 closure (which features boxes to tick like “has the risk materialised?”), the June 2026 deliverable on "Risk analysis related to impact of iSAS technologies" are the main steps planned in the project. </a:t>
            </a:r>
          </a:p>
          <a:p>
            <a:pPr lvl="1" algn="just">
              <a:lnSpc>
                <a:spcPct val="107000"/>
              </a:lnSpc>
              <a:spcAft>
                <a:spcPts val="800"/>
              </a:spcAft>
            </a:pPr>
            <a:r>
              <a:rPr lang="en-GB" sz="1700" dirty="0">
                <a:effectLst/>
                <a:ea typeface="Calibri" panose="020F0502020204030204" pitchFamily="34" charset="0"/>
                <a:cs typeface="Times New Roman" panose="02020603050405020304" pitchFamily="18" charset="0"/>
              </a:rPr>
              <a:t>The internal WPs work plans also feature a column dedicated to the </a:t>
            </a:r>
            <a:r>
              <a:rPr lang="en-GB" sz="1700" b="1" dirty="0">
                <a:solidFill>
                  <a:srgbClr val="A4C137"/>
                </a:solidFill>
                <a:effectLst/>
                <a:ea typeface="Calibri" panose="020F0502020204030204" pitchFamily="34" charset="0"/>
                <a:cs typeface="Times New Roman" panose="02020603050405020304" pitchFamily="18" charset="0"/>
              </a:rPr>
              <a:t>risk level for each sub-task</a:t>
            </a:r>
            <a:r>
              <a:rPr lang="en-GB" sz="1700" dirty="0">
                <a:effectLst/>
                <a:ea typeface="Calibri" panose="020F0502020204030204" pitchFamily="34" charset="0"/>
                <a:cs typeface="Times New Roman" panose="02020603050405020304" pitchFamily="18" charset="0"/>
              </a:rPr>
              <a:t>, updated for each Steering Committee, for a more regular check.</a:t>
            </a:r>
            <a:endParaRPr lang="en-GB" sz="1600" dirty="0">
              <a:effectLst/>
              <a:ea typeface="Calibri" panose="020F0502020204030204" pitchFamily="34" charset="0"/>
              <a:cs typeface="Times New Roman" panose="02020603050405020304" pitchFamily="18" charset="0"/>
            </a:endParaRPr>
          </a:p>
          <a:p>
            <a:pPr>
              <a:lnSpc>
                <a:spcPct val="150000"/>
              </a:lnSpc>
            </a:pPr>
            <a:r>
              <a:rPr lang="en-GB" sz="1800" b="1" dirty="0">
                <a:solidFill>
                  <a:srgbClr val="A4C137"/>
                </a:solidFill>
              </a:rPr>
              <a:t>Dialogue with the Project Officer</a:t>
            </a:r>
          </a:p>
          <a:p>
            <a:pPr lvl="1">
              <a:lnSpc>
                <a:spcPct val="150000"/>
              </a:lnSpc>
            </a:pPr>
            <a:r>
              <a:rPr lang="en-GB" sz="1700" dirty="0"/>
              <a:t>The </a:t>
            </a:r>
            <a:r>
              <a:rPr lang="en-GB" sz="1700" b="1" dirty="0">
                <a:solidFill>
                  <a:srgbClr val="A4C137"/>
                </a:solidFill>
              </a:rPr>
              <a:t>Continuous reporting portal </a:t>
            </a:r>
            <a:r>
              <a:rPr lang="en-GB" sz="1700" dirty="0"/>
              <a:t>is regularly updated to report the project’s progress as it unfolds, and comment on the context when necessary </a:t>
            </a:r>
          </a:p>
          <a:p>
            <a:pPr lvl="1">
              <a:lnSpc>
                <a:spcPct val="150000"/>
              </a:lnSpc>
            </a:pPr>
            <a:r>
              <a:rPr lang="en-GB" sz="1700" dirty="0"/>
              <a:t>The </a:t>
            </a:r>
            <a:r>
              <a:rPr lang="en-GB" sz="1700" b="1" dirty="0">
                <a:solidFill>
                  <a:srgbClr val="A4C137"/>
                </a:solidFill>
              </a:rPr>
              <a:t>anticipated and unanticipated changes occurring are discussed as they arise</a:t>
            </a:r>
            <a:r>
              <a:rPr lang="en-GB" sz="1700" dirty="0"/>
              <a:t>, to give context to for example to the amendment that will most probably be needed towards the end of the project to get an extension. </a:t>
            </a:r>
          </a:p>
          <a:p>
            <a:pPr lvl="2" algn="just">
              <a:lnSpc>
                <a:spcPct val="150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8409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lnSpcReduction="10000"/>
          </a:bodyPr>
          <a:lstStyle/>
          <a:p>
            <a:pPr marL="0" indent="0">
              <a:buNone/>
            </a:pPr>
            <a:r>
              <a:rPr lang="en-US" sz="1800" b="1" i="1" dirty="0">
                <a:latin typeface="Helvetica" pitchFamily="2" charset="0"/>
              </a:rPr>
              <a:t>Task </a:t>
            </a:r>
            <a:r>
              <a:rPr lang="en-US" sz="1800" b="1" i="1" dirty="0">
                <a:effectLst/>
                <a:latin typeface="Helvetica" pitchFamily="2" charset="0"/>
              </a:rPr>
              <a:t>9.1 Achievements</a:t>
            </a:r>
            <a:endParaRPr lang="en-US" sz="1800" i="1" dirty="0">
              <a:effectLst/>
              <a:highlight>
                <a:srgbClr val="FFFF00"/>
              </a:highlight>
              <a:latin typeface="Helvetica" pitchFamily="2" charset="0"/>
            </a:endParaRPr>
          </a:p>
          <a:p>
            <a:r>
              <a:rPr lang="en-GB" sz="1800" dirty="0"/>
              <a:t>M#30 </a:t>
            </a:r>
            <a:r>
              <a:rPr lang="en-GB" sz="1800" b="1" dirty="0">
                <a:solidFill>
                  <a:srgbClr val="A4C137"/>
                </a:solidFill>
              </a:rPr>
              <a:t>Organisation of the iSAS kick-off meeting </a:t>
            </a:r>
            <a:r>
              <a:rPr lang="en-GB" sz="1800" dirty="0"/>
              <a:t>and report due M2 April 2024</a:t>
            </a:r>
          </a:p>
          <a:p>
            <a:pPr lvl="1"/>
            <a:r>
              <a:rPr lang="en-GB" sz="1400" dirty="0"/>
              <a:t>Hosted by IJCLab, Orsay, April 2024</a:t>
            </a:r>
            <a:endParaRPr lang="en-GB" sz="1800" dirty="0"/>
          </a:p>
          <a:p>
            <a:r>
              <a:rPr lang="en-GB" sz="1800" dirty="0"/>
              <a:t>M#36 </a:t>
            </a:r>
            <a:r>
              <a:rPr lang="en-GB" sz="1800" b="1" dirty="0">
                <a:solidFill>
                  <a:srgbClr val="A4C137"/>
                </a:solidFill>
              </a:rPr>
              <a:t>Organisation of 1st project meeting </a:t>
            </a:r>
            <a:r>
              <a:rPr lang="en-GB" sz="1800" dirty="0"/>
              <a:t>and report due M12 Feb 2025</a:t>
            </a:r>
          </a:p>
          <a:p>
            <a:pPr lvl="1"/>
            <a:r>
              <a:rPr lang="en-GB" sz="1400" dirty="0"/>
              <a:t>Hosted by LNL, INFN, Padova, 12th-14th March 2025</a:t>
            </a:r>
            <a:endParaRPr lang="en-GB" sz="1800" dirty="0"/>
          </a:p>
          <a:p>
            <a:r>
              <a:rPr lang="en-GB" sz="1800" dirty="0"/>
              <a:t>M#33 </a:t>
            </a:r>
            <a:r>
              <a:rPr lang="en-GB" sz="1800" b="1" dirty="0">
                <a:solidFill>
                  <a:srgbClr val="A4C137"/>
                </a:solidFill>
              </a:rPr>
              <a:t>Organisation of 2nd project meeting</a:t>
            </a:r>
            <a:r>
              <a:rPr lang="en-GB" sz="1800" dirty="0"/>
              <a:t> and report due Feb 2025</a:t>
            </a:r>
          </a:p>
          <a:p>
            <a:pPr lvl="1"/>
            <a:r>
              <a:rPr lang="en-GB" sz="1400" dirty="0"/>
              <a:t>Hosted by HZB, Berlin, April 22-24, 2026</a:t>
            </a:r>
          </a:p>
          <a:p>
            <a:pPr marL="457200" lvl="1" indent="0">
              <a:buNone/>
            </a:pPr>
            <a:endParaRPr lang="en-GB" sz="1800" dirty="0"/>
          </a:p>
          <a:p>
            <a:r>
              <a:rPr lang="en-GB" sz="1800" dirty="0"/>
              <a:t>Annual meetings have been structured as follows: </a:t>
            </a:r>
          </a:p>
          <a:p>
            <a:pPr lvl="1"/>
            <a:r>
              <a:rPr lang="en-GB" sz="1400" dirty="0"/>
              <a:t>Day 1 </a:t>
            </a:r>
          </a:p>
          <a:p>
            <a:pPr lvl="2"/>
            <a:r>
              <a:rPr lang="en-GB" sz="1400" dirty="0"/>
              <a:t>Parallel WP meetings</a:t>
            </a:r>
          </a:p>
          <a:p>
            <a:pPr lvl="1"/>
            <a:r>
              <a:rPr lang="en-GB" sz="1400" dirty="0"/>
              <a:t>Day 2</a:t>
            </a:r>
          </a:p>
          <a:p>
            <a:pPr lvl="2"/>
            <a:r>
              <a:rPr lang="en-GB" sz="1400" dirty="0"/>
              <a:t>a plenary with an invited talk opening and dedicated to the overview of the status of the project’s WPs with the Advisory Board invited </a:t>
            </a:r>
          </a:p>
          <a:p>
            <a:pPr lvl="1"/>
            <a:r>
              <a:rPr lang="en-GB" sz="1400" dirty="0"/>
              <a:t>Day 3</a:t>
            </a:r>
          </a:p>
          <a:p>
            <a:pPr lvl="2"/>
            <a:r>
              <a:rPr lang="en-GB" sz="1400" dirty="0"/>
              <a:t>an Industry workshop, a Governing Board meeting, and a visit of the host lab </a:t>
            </a:r>
          </a:p>
          <a:p>
            <a:endParaRPr lang="en-GB" sz="1800" dirty="0"/>
          </a:p>
          <a:p>
            <a:endParaRPr lang="en-GB" sz="1000" dirty="0"/>
          </a:p>
        </p:txBody>
      </p:sp>
      <p:sp>
        <p:nvSpPr>
          <p:cNvPr id="7" name="Rectangle 4">
            <a:extLst>
              <a:ext uri="{FF2B5EF4-FFF2-40B4-BE49-F238E27FC236}">
                <a16:creationId xmlns:a16="http://schemas.microsoft.com/office/drawing/2014/main" id="{76C159E5-981F-472D-A7F8-80EC316D7BCF}"/>
              </a:ext>
            </a:extLst>
          </p:cNvPr>
          <p:cNvSpPr>
            <a:spLocks noChangeArrowheads="1"/>
          </p:cNvSpPr>
          <p:nvPr/>
        </p:nvSpPr>
        <p:spPr bwMode="auto">
          <a:xfrm>
            <a:off x="0" y="344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2722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429965"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9.2 Scientific Coordination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p:txBody>
          <a:bodyPr/>
          <a:lstStyle/>
          <a:p>
            <a:pPr marL="0" indent="0">
              <a:buNone/>
            </a:pPr>
            <a:r>
              <a:rPr lang="en-US" sz="1800" b="1" i="1" dirty="0">
                <a:latin typeface="Helvetica" pitchFamily="2" charset="0"/>
              </a:rPr>
              <a:t>Task </a:t>
            </a:r>
            <a:r>
              <a:rPr lang="en-US" sz="1800" b="1" i="1" dirty="0">
                <a:effectLst/>
                <a:latin typeface="Helvetica" pitchFamily="2" charset="0"/>
              </a:rPr>
              <a:t>9.2 Achievements</a:t>
            </a:r>
          </a:p>
          <a:p>
            <a:pPr algn="just">
              <a:spcAft>
                <a:spcPts val="1000"/>
              </a:spcAft>
              <a:tabLst>
                <a:tab pos="914400" algn="l"/>
              </a:tabLst>
            </a:pPr>
            <a:r>
              <a:rPr lang="en-GB" sz="1800" b="1" dirty="0">
                <a:solidFill>
                  <a:srgbClr val="A4C137"/>
                </a:solidFill>
                <a:effectLst/>
                <a:ea typeface="Calibri" panose="020F0502020204030204" pitchFamily="34" charset="0"/>
                <a:cs typeface="Times New Roman" panose="02020603050405020304" pitchFamily="18" charset="0"/>
              </a:rPr>
              <a:t>Steering committee </a:t>
            </a:r>
          </a:p>
          <a:p>
            <a:pPr lvl="1" algn="just">
              <a:spcAft>
                <a:spcPts val="1000"/>
              </a:spcAft>
            </a:pPr>
            <a:r>
              <a:rPr lang="en-GB" sz="1600" dirty="0">
                <a:effectLst/>
                <a:ea typeface="Calibri" panose="020F0502020204030204" pitchFamily="34" charset="0"/>
                <a:cs typeface="Times New Roman" panose="02020603050405020304" pitchFamily="18" charset="0"/>
              </a:rPr>
              <a:t>Every other meeting (so each trimester) the Coordination panel becomes the Steering committee (includes the WP leaders &amp; deputies), so as to integrate a </a:t>
            </a:r>
            <a:r>
              <a:rPr lang="en-GB" sz="1600" b="1" dirty="0">
                <a:solidFill>
                  <a:srgbClr val="A4C137"/>
                </a:solidFill>
                <a:effectLst/>
                <a:ea typeface="Calibri" panose="020F0502020204030204" pitchFamily="34" charset="0"/>
                <a:cs typeface="Times New Roman" panose="02020603050405020304" pitchFamily="18" charset="0"/>
              </a:rPr>
              <a:t>cross-coordination of feedback</a:t>
            </a:r>
          </a:p>
          <a:p>
            <a:pPr algn="just">
              <a:spcAft>
                <a:spcPts val="1000"/>
              </a:spcAft>
              <a:tabLst>
                <a:tab pos="914400" algn="l"/>
              </a:tabLst>
            </a:pPr>
            <a:r>
              <a:rPr lang="en-GB" sz="1800" b="1" dirty="0">
                <a:solidFill>
                  <a:srgbClr val="A4C137"/>
                </a:solidFill>
                <a:effectLst/>
                <a:ea typeface="Calibri" panose="020F0502020204030204" pitchFamily="34" charset="0"/>
                <a:cs typeface="Times New Roman" panose="02020603050405020304" pitchFamily="18" charset="0"/>
              </a:rPr>
              <a:t>Advisory Board</a:t>
            </a:r>
          </a:p>
          <a:p>
            <a:pPr lvl="1" algn="just">
              <a:spcAft>
                <a:spcPts val="1000"/>
              </a:spcAft>
            </a:pPr>
            <a:r>
              <a:rPr lang="en-GB" sz="1600" dirty="0">
                <a:effectLst/>
                <a:ea typeface="Calibri" panose="020F0502020204030204" pitchFamily="34" charset="0"/>
                <a:cs typeface="Times New Roman" panose="02020603050405020304" pitchFamily="18" charset="0"/>
              </a:rPr>
              <a:t>The Advisory Board Chairperson participates to the Coordination panel meetings, the Advisory Board participate to the annual meetings and provides </a:t>
            </a:r>
            <a:r>
              <a:rPr lang="en-GB" sz="1600" b="1" dirty="0">
                <a:solidFill>
                  <a:srgbClr val="A4C137"/>
                </a:solidFill>
                <a:effectLst/>
                <a:ea typeface="Calibri" panose="020F0502020204030204" pitchFamily="34" charset="0"/>
                <a:cs typeface="Times New Roman" panose="02020603050405020304" pitchFamily="18" charset="0"/>
              </a:rPr>
              <a:t>expert counsel </a:t>
            </a:r>
            <a:r>
              <a:rPr lang="en-GB" sz="1600" dirty="0">
                <a:effectLst/>
                <a:ea typeface="Calibri" panose="020F0502020204030204" pitchFamily="34" charset="0"/>
                <a:cs typeface="Times New Roman" panose="02020603050405020304" pitchFamily="18" charset="0"/>
              </a:rPr>
              <a:t>in recommendations reports bi-annually and on an ad-hoc basis</a:t>
            </a:r>
          </a:p>
          <a:p>
            <a:pPr lvl="1" algn="just">
              <a:spcAft>
                <a:spcPts val="1000"/>
              </a:spcAft>
            </a:pPr>
            <a:r>
              <a:rPr lang="en-US" sz="1600" dirty="0">
                <a:effectLst/>
                <a:ea typeface="Calibri" panose="020F0502020204030204" pitchFamily="34" charset="0"/>
                <a:cs typeface="Times New Roman" panose="02020603050405020304" pitchFamily="18" charset="0"/>
              </a:rPr>
              <a:t>As an example of their role in the iSAS project, the proposed metric (M#32) has been submitted to and approved by the advisory board of iSAS (April 2025)</a:t>
            </a:r>
            <a:endParaRPr lang="en-US" sz="2800" dirty="0"/>
          </a:p>
          <a:p>
            <a:endParaRPr lang="en-US" dirty="0"/>
          </a:p>
          <a:p>
            <a:endParaRPr lang="en-GB" dirty="0"/>
          </a:p>
        </p:txBody>
      </p:sp>
    </p:spTree>
    <p:extLst>
      <p:ext uri="{BB962C8B-B14F-4D97-AF65-F5344CB8AC3E}">
        <p14:creationId xmlns:p14="http://schemas.microsoft.com/office/powerpoint/2010/main" val="40341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603026"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9.3 Internal communication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normAutofit/>
          </a:bodyPr>
          <a:lstStyle/>
          <a:p>
            <a:pPr marL="0" indent="0">
              <a:buNone/>
            </a:pPr>
            <a:r>
              <a:rPr lang="en-US" sz="1900" b="1" i="1" dirty="0">
                <a:latin typeface="Helvetica" pitchFamily="2" charset="0"/>
              </a:rPr>
              <a:t>Task </a:t>
            </a:r>
            <a:r>
              <a:rPr lang="en-US" sz="1900" b="1" i="1" dirty="0">
                <a:effectLst/>
                <a:latin typeface="Helvetica" pitchFamily="2" charset="0"/>
              </a:rPr>
              <a:t>9.3 Achievements</a:t>
            </a:r>
            <a:endParaRPr lang="en-US" sz="2600" dirty="0"/>
          </a:p>
          <a:p>
            <a:pPr algn="just">
              <a:spcAft>
                <a:spcPts val="1000"/>
              </a:spcAft>
              <a:tabLst>
                <a:tab pos="914400" algn="l"/>
              </a:tabLst>
            </a:pPr>
            <a:r>
              <a:rPr lang="en-GB" sz="1900" dirty="0">
                <a:effectLst/>
                <a:ea typeface="Calibri" panose="020F0502020204030204" pitchFamily="34" charset="0"/>
                <a:cs typeface="Times New Roman" panose="02020603050405020304" pitchFamily="18" charset="0"/>
              </a:rPr>
              <a:t>M#31 </a:t>
            </a:r>
            <a:r>
              <a:rPr lang="en-GB" sz="1900" b="1" dirty="0">
                <a:solidFill>
                  <a:srgbClr val="A4C137"/>
                </a:solidFill>
                <a:effectLst/>
                <a:ea typeface="Calibri" panose="020F0502020204030204" pitchFamily="34" charset="0"/>
                <a:cs typeface="Times New Roman" panose="02020603050405020304" pitchFamily="18" charset="0"/>
              </a:rPr>
              <a:t>Internal communication plan</a:t>
            </a:r>
            <a:r>
              <a:rPr lang="en-GB" sz="1900" b="1" dirty="0">
                <a:effectLst/>
                <a:ea typeface="Calibri" panose="020F0502020204030204" pitchFamily="34" charset="0"/>
                <a:cs typeface="Times New Roman" panose="02020603050405020304" pitchFamily="18" charset="0"/>
              </a:rPr>
              <a:t> </a:t>
            </a:r>
            <a:endParaRPr lang="en-GB" sz="1900" dirty="0">
              <a:effectLst/>
              <a:ea typeface="Calibri" panose="020F0502020204030204" pitchFamily="34" charset="0"/>
              <a:cs typeface="Times New Roman" panose="02020603050405020304" pitchFamily="18" charset="0"/>
            </a:endParaRPr>
          </a:p>
          <a:p>
            <a:pPr lvl="1" algn="just">
              <a:spcAft>
                <a:spcPts val="1000"/>
              </a:spcAft>
            </a:pPr>
            <a:r>
              <a:rPr lang="en-GB" sz="1600" dirty="0">
                <a:effectLst/>
                <a:ea typeface="Calibri" panose="020F0502020204030204" pitchFamily="34" charset="0"/>
                <a:cs typeface="Times New Roman" panose="02020603050405020304" pitchFamily="18" charset="0"/>
              </a:rPr>
              <a:t>To ensure a </a:t>
            </a:r>
            <a:r>
              <a:rPr lang="en-GB" sz="1600" b="1" dirty="0">
                <a:solidFill>
                  <a:srgbClr val="A4C137"/>
                </a:solidFill>
                <a:effectLst/>
                <a:ea typeface="Calibri" panose="020F0502020204030204" pitchFamily="34" charset="0"/>
                <a:cs typeface="Times New Roman" panose="02020603050405020304" pitchFamily="18" charset="0"/>
              </a:rPr>
              <a:t>cross-communication</a:t>
            </a:r>
            <a:r>
              <a:rPr lang="en-GB" sz="1600" b="1" dirty="0">
                <a:effectLst/>
                <a:ea typeface="Calibri" panose="020F0502020204030204" pitchFamily="34" charset="0"/>
                <a:cs typeface="Times New Roman" panose="02020603050405020304" pitchFamily="18" charset="0"/>
              </a:rPr>
              <a:t> </a:t>
            </a:r>
            <a:r>
              <a:rPr lang="en-GB" sz="1600" b="1" dirty="0">
                <a:solidFill>
                  <a:srgbClr val="A4C137"/>
                </a:solidFill>
                <a:effectLst/>
                <a:ea typeface="Calibri" panose="020F0502020204030204" pitchFamily="34" charset="0"/>
                <a:cs typeface="Times New Roman" panose="02020603050405020304" pitchFamily="18" charset="0"/>
              </a:rPr>
              <a:t>between committees</a:t>
            </a:r>
            <a:r>
              <a:rPr lang="en-GB" sz="1600" dirty="0">
                <a:effectLst/>
                <a:ea typeface="Calibri" panose="020F0502020204030204" pitchFamily="34" charset="0"/>
                <a:cs typeface="Times New Roman" panose="02020603050405020304" pitchFamily="18" charset="0"/>
              </a:rPr>
              <a:t>, ex-officio members are part of each committee, as the Chairperson of the Advisory Board is part of the Coordination panel for example</a:t>
            </a:r>
          </a:p>
          <a:p>
            <a:pPr lvl="1" algn="just">
              <a:spcAft>
                <a:spcPts val="1000"/>
              </a:spcAft>
            </a:pPr>
            <a:r>
              <a:rPr lang="en-US" sz="1600" dirty="0">
                <a:effectLst/>
                <a:ea typeface="Calibri" panose="020F0502020204030204" pitchFamily="34" charset="0"/>
                <a:cs typeface="Times New Roman" panose="02020603050405020304" pitchFamily="18" charset="0"/>
              </a:rPr>
              <a:t>iSAS opened </a:t>
            </a:r>
            <a:r>
              <a:rPr lang="en-US" sz="1600" b="1" dirty="0">
                <a:solidFill>
                  <a:srgbClr val="A4C137"/>
                </a:solidFill>
                <a:effectLst/>
                <a:ea typeface="Calibri" panose="020F0502020204030204" pitchFamily="34" charset="0"/>
                <a:cs typeface="Times New Roman" panose="02020603050405020304" pitchFamily="18" charset="0"/>
              </a:rPr>
              <a:t>3 digital spaces </a:t>
            </a:r>
            <a:r>
              <a:rPr lang="en-US" sz="1600" dirty="0">
                <a:effectLst/>
                <a:ea typeface="Calibri" panose="020F0502020204030204" pitchFamily="34" charset="0"/>
                <a:cs typeface="Times New Roman" panose="02020603050405020304" pitchFamily="18" charset="0"/>
              </a:rPr>
              <a:t>with 3 different purposes</a:t>
            </a:r>
            <a:r>
              <a:rPr lang="en-GB" sz="1600" dirty="0">
                <a:effectLst/>
                <a:ea typeface="Calibri" panose="020F0502020204030204" pitchFamily="34" charset="0"/>
                <a:cs typeface="Times New Roman" panose="02020603050405020304" pitchFamily="18" charset="0"/>
              </a:rPr>
              <a:t>:</a:t>
            </a:r>
          </a:p>
          <a:p>
            <a:pPr lvl="2" algn="just">
              <a:spcAft>
                <a:spcPts val="1000"/>
              </a:spcAft>
            </a:pPr>
            <a:r>
              <a:rPr lang="en-US" sz="1400"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iSAS website</a:t>
            </a:r>
            <a:r>
              <a:rPr lang="en-US" sz="1400" dirty="0">
                <a:effectLst/>
                <a:ea typeface="Calibri" panose="020F0502020204030204" pitchFamily="34" charset="0"/>
                <a:cs typeface="Times New Roman" panose="02020603050405020304" pitchFamily="18" charset="0"/>
              </a:rPr>
              <a:t>: </a:t>
            </a:r>
            <a:r>
              <a:rPr lang="en-US" sz="1400" b="1" dirty="0">
                <a:effectLst/>
                <a:ea typeface="Calibri" panose="020F0502020204030204" pitchFamily="34" charset="0"/>
                <a:cs typeface="Times New Roman" panose="02020603050405020304" pitchFamily="18" charset="0"/>
              </a:rPr>
              <a:t>	To</a:t>
            </a:r>
            <a:r>
              <a:rPr lang="en-GB" sz="1400" b="1" dirty="0">
                <a:effectLst/>
                <a:ea typeface="Calibri" panose="020F0502020204030204" pitchFamily="34" charset="0"/>
                <a:cs typeface="Times New Roman" panose="02020603050405020304" pitchFamily="18" charset="0"/>
              </a:rPr>
              <a:t> showcase</a:t>
            </a:r>
            <a:r>
              <a:rPr lang="en-GB" sz="1400" dirty="0">
                <a:effectLst/>
                <a:ea typeface="Calibri" panose="020F0502020204030204" pitchFamily="34" charset="0"/>
                <a:cs typeface="Times New Roman" panose="02020603050405020304" pitchFamily="18" charset="0"/>
              </a:rPr>
              <a:t> the project to wider audiences</a:t>
            </a:r>
          </a:p>
          <a:p>
            <a:pPr lvl="2" algn="just">
              <a:spcAft>
                <a:spcPts val="1000"/>
              </a:spcAft>
            </a:pPr>
            <a:r>
              <a:rPr lang="en-US" sz="1400" u="sng" dirty="0">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Project Indico page</a:t>
            </a:r>
            <a:r>
              <a:rPr lang="en-US" sz="1400" dirty="0">
                <a:effectLst/>
                <a:ea typeface="Calibri" panose="020F0502020204030204" pitchFamily="34" charset="0"/>
                <a:cs typeface="Times New Roman" panose="02020603050405020304" pitchFamily="18" charset="0"/>
              </a:rPr>
              <a:t>:</a:t>
            </a:r>
            <a:r>
              <a:rPr lang="en-US" sz="1400" b="1" dirty="0">
                <a:effectLst/>
                <a:ea typeface="Calibri" panose="020F0502020204030204" pitchFamily="34" charset="0"/>
                <a:cs typeface="Times New Roman" panose="02020603050405020304" pitchFamily="18" charset="0"/>
              </a:rPr>
              <a:t>	</a:t>
            </a:r>
            <a:r>
              <a:rPr lang="en-GB" sz="1400" b="1" dirty="0">
                <a:effectLst/>
                <a:ea typeface="Calibri" panose="020F0502020204030204" pitchFamily="34" charset="0"/>
                <a:cs typeface="Times New Roman" panose="02020603050405020304" pitchFamily="18" charset="0"/>
              </a:rPr>
              <a:t>To meet </a:t>
            </a:r>
            <a:r>
              <a:rPr lang="en-GB" sz="1400" dirty="0">
                <a:effectLst/>
                <a:ea typeface="Calibri" panose="020F0502020204030204" pitchFamily="34" charset="0"/>
                <a:cs typeface="Times New Roman" panose="02020603050405020304" pitchFamily="18" charset="0"/>
              </a:rPr>
              <a:t>– to find upcoming project meetings</a:t>
            </a:r>
          </a:p>
          <a:p>
            <a:pPr lvl="2" algn="just">
              <a:spcAft>
                <a:spcPts val="1000"/>
              </a:spcAft>
            </a:pPr>
            <a:r>
              <a:rPr lang="en-US" sz="1400" u="sng" dirty="0">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Data repository</a:t>
            </a:r>
            <a:r>
              <a:rPr lang="en-US" sz="1400" dirty="0">
                <a:effectLst/>
                <a:ea typeface="Calibri" panose="020F0502020204030204" pitchFamily="34" charset="0"/>
                <a:cs typeface="Times New Roman" panose="02020603050405020304" pitchFamily="18" charset="0"/>
              </a:rPr>
              <a:t>:</a:t>
            </a:r>
            <a:r>
              <a:rPr lang="en-US" sz="1400" b="1" dirty="0">
                <a:effectLst/>
                <a:ea typeface="Calibri" panose="020F0502020204030204" pitchFamily="34" charset="0"/>
                <a:cs typeface="Times New Roman" panose="02020603050405020304" pitchFamily="18" charset="0"/>
              </a:rPr>
              <a:t>	To </a:t>
            </a:r>
            <a:r>
              <a:rPr lang="en-GB" sz="1400" b="1" dirty="0">
                <a:effectLst/>
                <a:ea typeface="Calibri" panose="020F0502020204030204" pitchFamily="34" charset="0"/>
                <a:cs typeface="Times New Roman" panose="02020603050405020304" pitchFamily="18" charset="0"/>
              </a:rPr>
              <a:t>share </a:t>
            </a:r>
            <a:r>
              <a:rPr lang="en-GB" sz="1400" dirty="0">
                <a:effectLst/>
                <a:ea typeface="Calibri" panose="020F0502020204030204" pitchFamily="34" charset="0"/>
                <a:cs typeface="Times New Roman" panose="02020603050405020304" pitchFamily="18" charset="0"/>
              </a:rPr>
              <a:t>project documents on SharePoint</a:t>
            </a:r>
          </a:p>
          <a:p>
            <a:pPr marL="914400" lvl="2" indent="0" algn="just">
              <a:spcAft>
                <a:spcPts val="1000"/>
              </a:spcAft>
              <a:buNone/>
            </a:pPr>
            <a:r>
              <a:rPr lang="en-US" sz="1400" b="1"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Opened on Nov 2024 by STFC</a:t>
            </a:r>
            <a:endParaRPr lang="en-GB" sz="1400" dirty="0">
              <a:effectLst/>
              <a:ea typeface="Calibri" panose="020F0502020204030204" pitchFamily="34" charset="0"/>
              <a:cs typeface="Times New Roman" panose="02020603050405020304" pitchFamily="18" charset="0"/>
            </a:endParaRPr>
          </a:p>
          <a:p>
            <a:endParaRPr lang="en-US" dirty="0"/>
          </a:p>
          <a:p>
            <a:endParaRPr lang="en-US" dirty="0"/>
          </a:p>
          <a:p>
            <a:endParaRPr lang="en-GB" dirty="0"/>
          </a:p>
        </p:txBody>
      </p:sp>
    </p:spTree>
    <p:extLst>
      <p:ext uri="{BB962C8B-B14F-4D97-AF65-F5344CB8AC3E}">
        <p14:creationId xmlns:p14="http://schemas.microsoft.com/office/powerpoint/2010/main" val="424809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603026"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9.3 Internal communication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normAutofit/>
          </a:bodyPr>
          <a:lstStyle/>
          <a:p>
            <a:pPr marL="0" indent="0">
              <a:buNone/>
            </a:pPr>
            <a:r>
              <a:rPr lang="en-US" sz="1900" b="1" i="1" dirty="0">
                <a:latin typeface="Helvetica" pitchFamily="2" charset="0"/>
              </a:rPr>
              <a:t>Task </a:t>
            </a:r>
            <a:r>
              <a:rPr lang="en-US" sz="1900" b="1" i="1" dirty="0">
                <a:effectLst/>
                <a:latin typeface="Helvetica" pitchFamily="2" charset="0"/>
              </a:rPr>
              <a:t>9.3 Achievements</a:t>
            </a:r>
            <a:endParaRPr lang="en-US" sz="2600" dirty="0"/>
          </a:p>
          <a:p>
            <a:pPr algn="just">
              <a:spcAft>
                <a:spcPts val="1000"/>
              </a:spcAft>
              <a:tabLst>
                <a:tab pos="914400" algn="l"/>
              </a:tabLst>
            </a:pPr>
            <a:r>
              <a:rPr lang="en-GB" sz="1900" dirty="0">
                <a:effectLst/>
                <a:ea typeface="Calibri" panose="020F0502020204030204" pitchFamily="34" charset="0"/>
                <a:cs typeface="Times New Roman" panose="02020603050405020304" pitchFamily="18" charset="0"/>
              </a:rPr>
              <a:t>D#29 </a:t>
            </a:r>
            <a:r>
              <a:rPr lang="en-GB" sz="1900" b="1" dirty="0">
                <a:solidFill>
                  <a:srgbClr val="A4C137"/>
                </a:solidFill>
                <a:effectLst/>
                <a:ea typeface="Calibri" panose="020F0502020204030204" pitchFamily="34" charset="0"/>
                <a:cs typeface="Times New Roman" panose="02020603050405020304" pitchFamily="18" charset="0"/>
              </a:rPr>
              <a:t>Creation of the iSAS website </a:t>
            </a:r>
            <a:endParaRPr lang="en-GB" sz="1900" dirty="0">
              <a:effectLst/>
              <a:ea typeface="Calibri" panose="020F0502020204030204" pitchFamily="34" charset="0"/>
              <a:cs typeface="Times New Roman" panose="02020603050405020304" pitchFamily="18" charset="0"/>
            </a:endParaRPr>
          </a:p>
          <a:p>
            <a:pPr lvl="1" algn="just">
              <a:spcAft>
                <a:spcPts val="1000"/>
              </a:spcAft>
              <a:tabLst>
                <a:tab pos="914400" algn="l"/>
              </a:tabLst>
            </a:pPr>
            <a:r>
              <a:rPr lang="en-GB" sz="1600" dirty="0">
                <a:effectLst/>
                <a:ea typeface="Calibri" panose="020F0502020204030204" pitchFamily="34" charset="0"/>
                <a:cs typeface="Times New Roman" panose="02020603050405020304" pitchFamily="18" charset="0"/>
              </a:rPr>
              <a:t>The creation of the </a:t>
            </a:r>
            <a:r>
              <a:rPr lang="en-GB" sz="1600" dirty="0">
                <a:effectLst/>
                <a:ea typeface="Calibri" panose="020F0502020204030204" pitchFamily="34" charset="0"/>
                <a:cs typeface="Times New Roman" panose="02020603050405020304" pitchFamily="18" charset="0"/>
                <a:hlinkClick r:id="rId3" action="ppaction://hlinkfile"/>
              </a:rPr>
              <a:t>iSAS website</a:t>
            </a:r>
            <a:r>
              <a:rPr lang="en-GB" sz="1600" dirty="0">
                <a:effectLst/>
                <a:ea typeface="Calibri" panose="020F0502020204030204" pitchFamily="34" charset="0"/>
                <a:cs typeface="Times New Roman" panose="02020603050405020304" pitchFamily="18" charset="0"/>
              </a:rPr>
              <a:t> responds to the objective to showcase the project’s results to a wider audience, to gain widespread acceptance for our deliverables, inform the community about our efforts to make accelerator systems more sustainable from an energy consumption point of view.</a:t>
            </a:r>
          </a:p>
          <a:p>
            <a:pPr lvl="1" algn="just">
              <a:spcAft>
                <a:spcPts val="1000"/>
              </a:spcAft>
              <a:tabLst>
                <a:tab pos="914400" algn="l"/>
              </a:tabLst>
            </a:pPr>
            <a:r>
              <a:rPr lang="en-GB" sz="1600" dirty="0">
                <a:effectLst/>
                <a:ea typeface="Calibri" panose="020F0502020204030204" pitchFamily="34" charset="0"/>
                <a:cs typeface="Times New Roman" panose="02020603050405020304" pitchFamily="18" charset="0"/>
              </a:rPr>
              <a:t>The website design follows the coherence of the project. The layout was created with simplicity, in order to ensure its energy low consumption and efficiency. </a:t>
            </a:r>
            <a:endParaRPr lang="en-US" sz="2800" dirty="0"/>
          </a:p>
          <a:p>
            <a:endParaRPr lang="en-GB" dirty="0"/>
          </a:p>
        </p:txBody>
      </p:sp>
    </p:spTree>
    <p:extLst>
      <p:ext uri="{BB962C8B-B14F-4D97-AF65-F5344CB8AC3E}">
        <p14:creationId xmlns:p14="http://schemas.microsoft.com/office/powerpoint/2010/main" val="302233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4" y="226449"/>
            <a:ext cx="7008879" cy="1569660"/>
          </a:xfrm>
          <a:prstGeom prst="rect">
            <a:avLst/>
          </a:prstGeom>
          <a:noFill/>
        </p:spPr>
        <p:txBody>
          <a:bodyPr wrap="square" rtlCol="0">
            <a:spAutoFit/>
          </a:bodyPr>
          <a:lstStyle/>
          <a:p>
            <a:r>
              <a:rPr lang="en-US" sz="2400" b="1" dirty="0">
                <a:solidFill>
                  <a:schemeClr val="bg2">
                    <a:lumMod val="50000"/>
                  </a:schemeClr>
                </a:solidFill>
              </a:rPr>
              <a:t>WP9: Coordination &amp; Management</a:t>
            </a:r>
          </a:p>
          <a:p>
            <a:r>
              <a:rPr kumimoji="0" lang="en-US" b="1"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CNRS </a:t>
            </a:r>
          </a:p>
          <a:p>
            <a:r>
              <a:rPr lang="en-US"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Convener: Adèle de Valera (CNRS)</a:t>
            </a:r>
          </a:p>
          <a:p>
            <a:r>
              <a:rPr kumimoji="0" lang="en-US" b="1"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Main contacts with other partners: </a:t>
            </a:r>
            <a:r>
              <a:rPr lang="en-US"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Coordination panel</a:t>
            </a:r>
          </a:p>
          <a:p>
            <a:endParaRPr lang="en-BE" b="1" dirty="0">
              <a:solidFill>
                <a:schemeClr val="bg2">
                  <a:lumMod val="50000"/>
                </a:schemeClr>
              </a:solidFill>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272144" y="1868456"/>
            <a:ext cx="11811000" cy="1754326"/>
          </a:xfrm>
          <a:prstGeom prst="rect">
            <a:avLst/>
          </a:prstGeom>
          <a:noFill/>
        </p:spPr>
        <p:txBody>
          <a:bodyPr wrap="square" rtlCol="0">
            <a:spAutoFit/>
          </a:bodyPr>
          <a:lstStyle/>
          <a:p>
            <a:r>
              <a:rPr lang="en-US" b="1" i="1" dirty="0">
                <a:effectLst/>
                <a:latin typeface="Helvetica" pitchFamily="2" charset="0"/>
              </a:rPr>
              <a:t>WP9 </a:t>
            </a:r>
            <a:r>
              <a:rPr lang="en-US" b="1" i="1" dirty="0">
                <a:latin typeface="Helvetica" pitchFamily="2" charset="0"/>
              </a:rPr>
              <a:t>M</a:t>
            </a:r>
            <a:r>
              <a:rPr lang="en-US" b="1" i="1" dirty="0">
                <a:effectLst/>
                <a:latin typeface="Helvetica" pitchFamily="2" charset="0"/>
              </a:rPr>
              <a:t>ain goal </a:t>
            </a:r>
          </a:p>
          <a:p>
            <a:r>
              <a:rPr lang="en-US" i="1" dirty="0">
                <a:effectLst/>
                <a:latin typeface="Helvetica" pitchFamily="2" charset="0"/>
              </a:rPr>
              <a:t>• </a:t>
            </a:r>
            <a:r>
              <a:rPr lang="en-US" sz="1800" dirty="0">
                <a:effectLst/>
                <a:latin typeface="Helvetica" panose="020B0604020202020204" pitchFamily="34" charset="0"/>
                <a:ea typeface="Calibri" panose="020F0502020204030204" pitchFamily="34" charset="0"/>
                <a:cs typeface="Helvetica" panose="020B0604020202020204" pitchFamily="34" charset="0"/>
              </a:rPr>
              <a:t>The main goal of the WP is to monitor the overall scientific progress, foster cross-coordination between WPs, share project results within the consortium, with the stakeholders of the accelerator landscape and beyond </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endParaRPr lang="en-US" i="1" dirty="0">
              <a:effectLst/>
              <a:highlight>
                <a:srgbClr val="FFFF00"/>
              </a:highlight>
              <a:latin typeface="Helvetica" panose="020B0604020202020204" pitchFamily="34" charset="0"/>
              <a:cs typeface="Helvetica" panose="020B0604020202020204" pitchFamily="34" charset="0"/>
            </a:endParaRPr>
          </a:p>
          <a:p>
            <a:endParaRPr lang="en-US" dirty="0">
              <a:effectLst/>
              <a:latin typeface="Helvetica" pitchFamily="2" charset="0"/>
            </a:endParaRPr>
          </a:p>
          <a:p>
            <a:endParaRPr lang="en-BE" dirty="0"/>
          </a:p>
        </p:txBody>
      </p:sp>
    </p:spTree>
    <p:extLst>
      <p:ext uri="{BB962C8B-B14F-4D97-AF65-F5344CB8AC3E}">
        <p14:creationId xmlns:p14="http://schemas.microsoft.com/office/powerpoint/2010/main" val="302264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603026"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9.3 Internal communication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C0D3FE59-5D54-4617-8586-6C49B664AD83}"/>
              </a:ext>
            </a:extLst>
          </p:cNvPr>
          <p:cNvPicPr>
            <a:picLocks noChangeAspect="1"/>
          </p:cNvPicPr>
          <p:nvPr/>
        </p:nvPicPr>
        <p:blipFill>
          <a:blip r:embed="rId3"/>
          <a:stretch>
            <a:fillRect/>
          </a:stretch>
        </p:blipFill>
        <p:spPr>
          <a:xfrm>
            <a:off x="2952588" y="1380709"/>
            <a:ext cx="6286823" cy="5410478"/>
          </a:xfrm>
          <a:prstGeom prst="rect">
            <a:avLst/>
          </a:prstGeom>
        </p:spPr>
      </p:pic>
    </p:spTree>
    <p:extLst>
      <p:ext uri="{BB962C8B-B14F-4D97-AF65-F5344CB8AC3E}">
        <p14:creationId xmlns:p14="http://schemas.microsoft.com/office/powerpoint/2010/main" val="159371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01119" cy="1200329"/>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9.4 </a:t>
            </a:r>
            <a:r>
              <a:rPr lang="en-GB" sz="2400" b="1" dirty="0">
                <a:solidFill>
                  <a:schemeClr val="bg2">
                    <a:lumMod val="50000"/>
                  </a:schemeClr>
                </a:solidFill>
              </a:rPr>
              <a:t>External relations with other projects </a:t>
            </a:r>
          </a:p>
          <a:p>
            <a:r>
              <a:rPr lang="en-GB" sz="2400" b="1" dirty="0">
                <a:solidFill>
                  <a:schemeClr val="bg2">
                    <a:lumMod val="50000"/>
                  </a:schemeClr>
                </a:solidFill>
              </a:rPr>
              <a:t>in the accelerator landscape </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838200" y="1825624"/>
            <a:ext cx="10515600" cy="4922914"/>
          </a:xfrm>
        </p:spPr>
        <p:txBody>
          <a:bodyPr>
            <a:normAutofit/>
          </a:bodyPr>
          <a:lstStyle/>
          <a:p>
            <a:pPr marL="0" indent="0">
              <a:buNone/>
            </a:pPr>
            <a:r>
              <a:rPr lang="en-US" sz="1800" b="1" i="1" dirty="0">
                <a:latin typeface="Helvetica" pitchFamily="2" charset="0"/>
              </a:rPr>
              <a:t>Task </a:t>
            </a:r>
            <a:r>
              <a:rPr lang="en-US" sz="1800" b="1" i="1" dirty="0">
                <a:effectLst/>
                <a:latin typeface="Helvetica" pitchFamily="2" charset="0"/>
              </a:rPr>
              <a:t>9.4 Achievements</a:t>
            </a:r>
            <a:endParaRPr lang="en-US" sz="1800" i="1" dirty="0">
              <a:effectLst/>
              <a:highlight>
                <a:srgbClr val="FFFF00"/>
              </a:highlight>
              <a:latin typeface="Helvetica" pitchFamily="2" charset="0"/>
            </a:endParaRPr>
          </a:p>
          <a:p>
            <a:r>
              <a:rPr lang="en-GB" sz="1900" dirty="0">
                <a:effectLst/>
                <a:latin typeface="Aptos  "/>
              </a:rPr>
              <a:t>The </a:t>
            </a:r>
            <a:r>
              <a:rPr lang="en-GB" sz="1900" b="1" dirty="0">
                <a:solidFill>
                  <a:srgbClr val="A4C137"/>
                </a:solidFill>
                <a:effectLst/>
                <a:latin typeface="Aptos  "/>
              </a:rPr>
              <a:t>External relations </a:t>
            </a:r>
            <a:r>
              <a:rPr lang="en-GB" sz="1900" dirty="0">
                <a:effectLst/>
                <a:latin typeface="Aptos  "/>
              </a:rPr>
              <a:t>role </a:t>
            </a:r>
            <a:endParaRPr lang="en-GB" sz="1900" dirty="0">
              <a:latin typeface="Aptos  "/>
            </a:endParaRPr>
          </a:p>
          <a:p>
            <a:pPr lvl="1"/>
            <a:r>
              <a:rPr lang="en-GB" sz="1500" dirty="0">
                <a:latin typeface="Aptos  "/>
              </a:rPr>
              <a:t>A</a:t>
            </a:r>
            <a:r>
              <a:rPr lang="en-GB" sz="1500" dirty="0">
                <a:effectLst/>
                <a:latin typeface="Aptos  "/>
              </a:rPr>
              <a:t>ttributed to Maud Baylac, and as such participates to the Coordination panel</a:t>
            </a:r>
          </a:p>
          <a:p>
            <a:pPr lvl="1"/>
            <a:r>
              <a:rPr lang="en-GB" sz="1500" dirty="0">
                <a:effectLst/>
                <a:latin typeface="Aptos  "/>
              </a:rPr>
              <a:t>As an example of her contributions in this role, she led the Policy briefing report discussions</a:t>
            </a:r>
          </a:p>
          <a:p>
            <a:r>
              <a:rPr lang="en-GB" sz="1900" dirty="0">
                <a:effectLst/>
                <a:latin typeface="Aptos  "/>
              </a:rPr>
              <a:t>The Advisory Board links the project to the accelerator landscape </a:t>
            </a:r>
          </a:p>
          <a:p>
            <a:pPr lvl="1"/>
            <a:r>
              <a:rPr lang="en-GB" sz="1500" b="1" dirty="0">
                <a:solidFill>
                  <a:srgbClr val="A4C137"/>
                </a:solidFill>
                <a:effectLst/>
                <a:latin typeface="Aptos  "/>
              </a:rPr>
              <a:t>CERN</a:t>
            </a:r>
            <a:r>
              <a:rPr lang="en-GB" sz="1500" dirty="0">
                <a:effectLst/>
                <a:latin typeface="Aptos  "/>
              </a:rPr>
              <a:t> accelerators for Frederic Bordry &amp; Roberto Losito</a:t>
            </a:r>
          </a:p>
          <a:p>
            <a:pPr lvl="1"/>
            <a:r>
              <a:rPr lang="en-GB" sz="1500" b="1" dirty="0">
                <a:solidFill>
                  <a:srgbClr val="A4C137"/>
                </a:solidFill>
                <a:effectLst/>
                <a:latin typeface="Aptos  "/>
              </a:rPr>
              <a:t>TIARA</a:t>
            </a:r>
            <a:r>
              <a:rPr lang="en-GB" sz="1500" dirty="0">
                <a:effectLst/>
                <a:latin typeface="Aptos  "/>
              </a:rPr>
              <a:t> for Eugenio Nappi</a:t>
            </a:r>
          </a:p>
          <a:p>
            <a:pPr lvl="1"/>
            <a:r>
              <a:rPr lang="en-GB" sz="1500" b="1" dirty="0">
                <a:solidFill>
                  <a:srgbClr val="A4C137"/>
                </a:solidFill>
                <a:effectLst/>
                <a:latin typeface="Aptos  "/>
              </a:rPr>
              <a:t>LDG</a:t>
            </a:r>
            <a:r>
              <a:rPr lang="en-GB" sz="1500" dirty="0">
                <a:effectLst/>
                <a:latin typeface="Aptos  "/>
              </a:rPr>
              <a:t> for Maxim Titov &amp; Roberto Losito</a:t>
            </a:r>
          </a:p>
          <a:p>
            <a:pPr lvl="1"/>
            <a:r>
              <a:rPr lang="en-GB" sz="1500" b="1" dirty="0">
                <a:solidFill>
                  <a:srgbClr val="A4C137"/>
                </a:solidFill>
                <a:effectLst/>
                <a:latin typeface="Aptos  "/>
              </a:rPr>
              <a:t>LEAPS</a:t>
            </a:r>
            <a:r>
              <a:rPr lang="en-GB" sz="1500" dirty="0">
                <a:effectLst/>
                <a:latin typeface="Aptos  "/>
              </a:rPr>
              <a:t> for Wim Leemans </a:t>
            </a:r>
          </a:p>
          <a:p>
            <a:r>
              <a:rPr lang="en-GB" sz="1900" dirty="0">
                <a:effectLst/>
                <a:latin typeface="Aptos  "/>
              </a:rPr>
              <a:t>Invited talks to the annual meetings opportunities taken to connect the project beyond</a:t>
            </a:r>
          </a:p>
          <a:p>
            <a:pPr lvl="1"/>
            <a:r>
              <a:rPr lang="en-GB" sz="1500" dirty="0">
                <a:effectLst/>
                <a:latin typeface="Aptos  "/>
              </a:rPr>
              <a:t>At the Kick-off meeting, 3 invited speakers provided </a:t>
            </a:r>
            <a:r>
              <a:rPr lang="en-GB" sz="1500" b="1" dirty="0">
                <a:solidFill>
                  <a:srgbClr val="A4C137"/>
                </a:solidFill>
                <a:effectLst/>
                <a:latin typeface="Aptos  "/>
              </a:rPr>
              <a:t>keynote talks </a:t>
            </a:r>
            <a:r>
              <a:rPr lang="en-GB" sz="1500" dirty="0">
                <a:effectLst/>
                <a:latin typeface="Aptos  "/>
              </a:rPr>
              <a:t>to frame the objectives and potential impact of the iSAS project in the </a:t>
            </a:r>
            <a:r>
              <a:rPr lang="en-GB" sz="1500" b="1" dirty="0">
                <a:solidFill>
                  <a:srgbClr val="A4C137"/>
                </a:solidFill>
                <a:effectLst/>
                <a:latin typeface="Aptos  "/>
              </a:rPr>
              <a:t>broader context of the accelerator R&amp;D landscape</a:t>
            </a:r>
            <a:r>
              <a:rPr lang="en-GB" sz="1500" dirty="0">
                <a:effectLst/>
                <a:latin typeface="Aptos  "/>
              </a:rPr>
              <a:t>. The focus was on addressing the energy efficiency of future SRF accelerators</a:t>
            </a:r>
          </a:p>
          <a:p>
            <a:pPr lvl="1"/>
            <a:r>
              <a:rPr lang="en-GB" sz="1500" dirty="0">
                <a:effectLst/>
                <a:latin typeface="Aptos  "/>
              </a:rPr>
              <a:t>In Padova, the </a:t>
            </a:r>
            <a:r>
              <a:rPr lang="en-GB" sz="1500" b="1" dirty="0">
                <a:solidFill>
                  <a:srgbClr val="A4C137"/>
                </a:solidFill>
                <a:effectLst/>
                <a:latin typeface="Aptos  "/>
              </a:rPr>
              <a:t>iFAST project Coordinator </a:t>
            </a:r>
            <a:r>
              <a:rPr lang="en-GB" sz="1500" dirty="0">
                <a:effectLst/>
                <a:latin typeface="Aptos  "/>
              </a:rPr>
              <a:t>at CERN has been invited to present in-person in the plenary meeting the developments towards the continuation of the IFAST project</a:t>
            </a:r>
          </a:p>
          <a:p>
            <a:pPr lvl="1"/>
            <a:r>
              <a:rPr lang="en-GB" sz="1500" dirty="0">
                <a:effectLst/>
                <a:latin typeface="Aptos  "/>
              </a:rPr>
              <a:t>In Berlin, </a:t>
            </a:r>
            <a:r>
              <a:rPr lang="en-GB" sz="1500" b="1" dirty="0">
                <a:solidFill>
                  <a:srgbClr val="A4C137"/>
                </a:solidFill>
                <a:effectLst/>
                <a:latin typeface="Aptos  "/>
              </a:rPr>
              <a:t>Oliver Brüning at CERN </a:t>
            </a:r>
            <a:r>
              <a:rPr lang="en-GB" sz="1500" dirty="0">
                <a:effectLst/>
                <a:latin typeface="Aptos  "/>
              </a:rPr>
              <a:t>has been invited to present in-person in the plenary meeting the </a:t>
            </a:r>
            <a:r>
              <a:rPr lang="en-GB" sz="1500" b="1" dirty="0">
                <a:solidFill>
                  <a:srgbClr val="A4C137"/>
                </a:solidFill>
                <a:effectLst/>
                <a:latin typeface="Aptos  "/>
              </a:rPr>
              <a:t>European strategy goals for accelerators and colliders</a:t>
            </a:r>
            <a:r>
              <a:rPr lang="en-GB" sz="1500" dirty="0">
                <a:effectLst/>
                <a:latin typeface="Aptos  "/>
              </a:rPr>
              <a:t> latest developments to inform the continuation of the iSAS project</a:t>
            </a:r>
            <a:endParaRPr lang="en-US" sz="2000" dirty="0"/>
          </a:p>
          <a:p>
            <a:endParaRPr lang="en-US" dirty="0"/>
          </a:p>
          <a:p>
            <a:endParaRPr lang="en-US" dirty="0"/>
          </a:p>
          <a:p>
            <a:endParaRPr lang="en-GB" dirty="0"/>
          </a:p>
        </p:txBody>
      </p:sp>
    </p:spTree>
    <p:extLst>
      <p:ext uri="{BB962C8B-B14F-4D97-AF65-F5344CB8AC3E}">
        <p14:creationId xmlns:p14="http://schemas.microsoft.com/office/powerpoint/2010/main" val="223535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01119" cy="1200329"/>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9.4 </a:t>
            </a:r>
            <a:r>
              <a:rPr lang="en-GB" sz="2400" b="1" dirty="0">
                <a:solidFill>
                  <a:schemeClr val="bg2">
                    <a:lumMod val="50000"/>
                  </a:schemeClr>
                </a:solidFill>
              </a:rPr>
              <a:t>External relations with other projects </a:t>
            </a:r>
          </a:p>
          <a:p>
            <a:r>
              <a:rPr lang="en-GB" sz="2400" b="1" dirty="0">
                <a:solidFill>
                  <a:schemeClr val="bg2">
                    <a:lumMod val="50000"/>
                  </a:schemeClr>
                </a:solidFill>
              </a:rPr>
              <a:t>in the accelerator landscape </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838200" y="1825624"/>
            <a:ext cx="10515600" cy="4922914"/>
          </a:xfrm>
        </p:spPr>
        <p:txBody>
          <a:bodyPr>
            <a:normAutofit/>
          </a:bodyPr>
          <a:lstStyle/>
          <a:p>
            <a:pPr marL="0" indent="0">
              <a:buNone/>
            </a:pPr>
            <a:r>
              <a:rPr lang="en-US" sz="1800" b="1" i="1" dirty="0">
                <a:latin typeface="Helvetica" pitchFamily="2" charset="0"/>
              </a:rPr>
              <a:t>Task </a:t>
            </a:r>
            <a:r>
              <a:rPr lang="en-US" sz="1800" b="1" i="1" dirty="0">
                <a:effectLst/>
                <a:latin typeface="Helvetica" pitchFamily="2" charset="0"/>
              </a:rPr>
              <a:t>9.4 Achievements</a:t>
            </a:r>
            <a:endParaRPr lang="en-US" sz="1800" i="1" dirty="0">
              <a:effectLst/>
              <a:highlight>
                <a:srgbClr val="FFFF00"/>
              </a:highlight>
              <a:latin typeface="Helvetica" pitchFamily="2" charset="0"/>
            </a:endParaRPr>
          </a:p>
          <a:p>
            <a:r>
              <a:rPr lang="en-GB" sz="1900" dirty="0">
                <a:effectLst/>
                <a:latin typeface="Aptos  "/>
              </a:rPr>
              <a:t>D#32 </a:t>
            </a:r>
            <a:r>
              <a:rPr lang="en-GB" sz="1900" b="1" dirty="0">
                <a:solidFill>
                  <a:srgbClr val="A4C137"/>
                </a:solidFill>
                <a:effectLst/>
                <a:latin typeface="Aptos  "/>
              </a:rPr>
              <a:t>Policy briefing report </a:t>
            </a:r>
            <a:r>
              <a:rPr lang="en-GB" sz="1900" dirty="0">
                <a:effectLst/>
                <a:latin typeface="Aptos  "/>
              </a:rPr>
              <a:t>due M24 Feb 2026 </a:t>
            </a:r>
          </a:p>
          <a:p>
            <a:pPr lvl="1"/>
            <a:r>
              <a:rPr lang="en-GB" sz="1600" dirty="0">
                <a:latin typeface="Aptos  "/>
              </a:rPr>
              <a:t>To inform EU policy for Research Infrastructures </a:t>
            </a:r>
          </a:p>
          <a:p>
            <a:pPr lvl="1"/>
            <a:r>
              <a:rPr lang="en-GB" sz="1600" dirty="0">
                <a:latin typeface="Aptos  "/>
              </a:rPr>
              <a:t>To inform policymakers of the relevance of the project for policy purposes</a:t>
            </a:r>
            <a:endParaRPr lang="en-GB" sz="1500" dirty="0">
              <a:effectLst/>
              <a:latin typeface="Aptos  "/>
            </a:endParaRPr>
          </a:p>
          <a:p>
            <a:pPr lvl="1"/>
            <a:r>
              <a:rPr lang="en-GB" sz="1600" dirty="0">
                <a:effectLst/>
                <a:latin typeface="Aptos  "/>
              </a:rPr>
              <a:t>Highlight policy recommendations: </a:t>
            </a:r>
          </a:p>
          <a:p>
            <a:pPr lvl="2"/>
            <a:r>
              <a:rPr lang="en-GB" sz="1600" dirty="0">
                <a:effectLst/>
                <a:latin typeface="Aptos  "/>
              </a:rPr>
              <a:t>Most accelerator-driven research infrastructures use superconducting radiofrequency accelerating systems, which is one of the 2 main sources of energy consumption of the accelerators. Developing technologies to minimize their energy consumption while maintaining performances is essential for future accelerators.  </a:t>
            </a:r>
          </a:p>
          <a:p>
            <a:pPr lvl="1"/>
            <a:r>
              <a:rPr lang="en-GB" sz="1600" dirty="0">
                <a:effectLst/>
                <a:latin typeface="Aptos  "/>
              </a:rPr>
              <a:t>Key potential impacts of recommendations: </a:t>
            </a:r>
          </a:p>
          <a:p>
            <a:pPr lvl="2"/>
            <a:r>
              <a:rPr lang="en-GB" sz="1600" dirty="0">
                <a:effectLst/>
                <a:latin typeface="Aptos  "/>
              </a:rPr>
              <a:t>Energy-efficient technologies of the building block of superconducting radiofrequency accelerators can dramatically reduce the energy consumption of these large-scale infrastructures. If </a:t>
            </a:r>
            <a:r>
              <a:rPr lang="en-GB" sz="1600" b="1" dirty="0">
                <a:solidFill>
                  <a:srgbClr val="A4C137"/>
                </a:solidFill>
                <a:effectLst/>
                <a:latin typeface="Aptos  "/>
              </a:rPr>
              <a:t>efficiently developed and combined together</a:t>
            </a:r>
            <a:r>
              <a:rPr lang="en-GB" sz="1600" dirty="0">
                <a:effectLst/>
                <a:latin typeface="Aptos  "/>
              </a:rPr>
              <a:t>, they could lower the energy bills of accelerators by a factor of 2. </a:t>
            </a:r>
            <a:endParaRPr lang="en-US" sz="3200" dirty="0"/>
          </a:p>
        </p:txBody>
      </p:sp>
    </p:spTree>
    <p:extLst>
      <p:ext uri="{BB962C8B-B14F-4D97-AF65-F5344CB8AC3E}">
        <p14:creationId xmlns:p14="http://schemas.microsoft.com/office/powerpoint/2010/main" val="229408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151107" cy="1200329"/>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9.5 </a:t>
            </a:r>
          </a:p>
          <a:p>
            <a:r>
              <a:rPr lang="en-GB" sz="2400" b="1" dirty="0">
                <a:solidFill>
                  <a:schemeClr val="bg2">
                    <a:lumMod val="50000"/>
                  </a:schemeClr>
                </a:solidFill>
              </a:rPr>
              <a:t>Peer review of the energy-saving performance </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normAutofit/>
          </a:bodyPr>
          <a:lstStyle/>
          <a:p>
            <a:pPr marL="0" indent="0">
              <a:buNone/>
            </a:pPr>
            <a:r>
              <a:rPr lang="en-US" sz="1800" b="1" i="1" dirty="0">
                <a:latin typeface="Helvetica" pitchFamily="2" charset="0"/>
              </a:rPr>
              <a:t>Task </a:t>
            </a:r>
            <a:r>
              <a:rPr lang="en-US" sz="1800" b="1" i="1" dirty="0">
                <a:effectLst/>
                <a:latin typeface="Helvetica" pitchFamily="2" charset="0"/>
              </a:rPr>
              <a:t>9.5 Achievements</a:t>
            </a:r>
          </a:p>
          <a:p>
            <a:r>
              <a:rPr lang="en-GB" sz="1800" dirty="0">
                <a:effectLst/>
                <a:latin typeface="Aptos  "/>
                <a:ea typeface="Calibri" panose="020F0502020204030204" pitchFamily="34" charset="0"/>
                <a:cs typeface="Times New Roman" panose="02020603050405020304" pitchFamily="18" charset="0"/>
              </a:rPr>
              <a:t>The milestone "</a:t>
            </a:r>
            <a:r>
              <a:rPr lang="en-GB" sz="1800" dirty="0">
                <a:latin typeface="Aptos  "/>
                <a:ea typeface="Calibri" panose="020F0502020204030204" pitchFamily="34" charset="0"/>
                <a:cs typeface="Times New Roman" panose="02020603050405020304" pitchFamily="18" charset="0"/>
              </a:rPr>
              <a:t>Verifiable metric for energy-saving performances</a:t>
            </a:r>
            <a:r>
              <a:rPr lang="en-GB" sz="1800" dirty="0">
                <a:effectLst/>
                <a:latin typeface="Aptos  "/>
                <a:ea typeface="Calibri" panose="020F0502020204030204" pitchFamily="34" charset="0"/>
                <a:cs typeface="Times New Roman" panose="02020603050405020304" pitchFamily="18" charset="0"/>
              </a:rPr>
              <a:t>" has been </a:t>
            </a:r>
            <a:r>
              <a:rPr lang="en-GB" sz="1800" b="1" dirty="0">
                <a:solidFill>
                  <a:srgbClr val="A4C137"/>
                </a:solidFill>
                <a:effectLst/>
                <a:latin typeface="Aptos  "/>
                <a:ea typeface="Calibri" panose="020F0502020204030204" pitchFamily="34" charset="0"/>
                <a:cs typeface="Times New Roman" panose="02020603050405020304" pitchFamily="18" charset="0"/>
              </a:rPr>
              <a:t>presented in the 1st annual meeting </a:t>
            </a:r>
            <a:r>
              <a:rPr lang="en-GB" sz="1800" dirty="0">
                <a:effectLst/>
                <a:latin typeface="Aptos  "/>
                <a:ea typeface="Calibri" panose="020F0502020204030204" pitchFamily="34" charset="0"/>
                <a:cs typeface="Times New Roman" panose="02020603050405020304" pitchFamily="18" charset="0"/>
              </a:rPr>
              <a:t>in Padova (March 2025)</a:t>
            </a:r>
          </a:p>
          <a:p>
            <a:r>
              <a:rPr lang="en-GB" sz="1800" dirty="0">
                <a:effectLst/>
                <a:latin typeface="Aptos  "/>
                <a:ea typeface="Calibri" panose="020F0502020204030204" pitchFamily="34" charset="0"/>
                <a:cs typeface="Times New Roman" panose="02020603050405020304" pitchFamily="18" charset="0"/>
              </a:rPr>
              <a:t>In its review report, the iSAS </a:t>
            </a:r>
            <a:r>
              <a:rPr lang="en-GB" sz="1800" b="1" dirty="0">
                <a:solidFill>
                  <a:srgbClr val="A4C137"/>
                </a:solidFill>
                <a:effectLst/>
                <a:latin typeface="Aptos  "/>
                <a:ea typeface="Calibri" panose="020F0502020204030204" pitchFamily="34" charset="0"/>
                <a:cs typeface="Times New Roman" panose="02020603050405020304" pitchFamily="18" charset="0"/>
              </a:rPr>
              <a:t>Advisory </a:t>
            </a:r>
            <a:r>
              <a:rPr lang="en-GB" sz="1800" b="1" dirty="0">
                <a:solidFill>
                  <a:srgbClr val="A4C137"/>
                </a:solidFill>
                <a:latin typeface="Aptos  "/>
                <a:ea typeface="Calibri" panose="020F0502020204030204" pitchFamily="34" charset="0"/>
                <a:cs typeface="Times New Roman" panose="02020603050405020304" pitchFamily="18" charset="0"/>
              </a:rPr>
              <a:t>B</a:t>
            </a:r>
            <a:r>
              <a:rPr lang="en-GB" sz="1800" b="1" dirty="0">
                <a:solidFill>
                  <a:srgbClr val="A4C137"/>
                </a:solidFill>
                <a:effectLst/>
                <a:latin typeface="Aptos  "/>
                <a:ea typeface="Calibri" panose="020F0502020204030204" pitchFamily="34" charset="0"/>
                <a:cs typeface="Times New Roman" panose="02020603050405020304" pitchFamily="18" charset="0"/>
              </a:rPr>
              <a:t>oard confirmed its support</a:t>
            </a:r>
            <a:r>
              <a:rPr lang="en-GB" sz="1800" b="1" dirty="0">
                <a:effectLst/>
                <a:latin typeface="Aptos  "/>
                <a:ea typeface="Calibri" panose="020F0502020204030204" pitchFamily="34" charset="0"/>
                <a:cs typeface="Times New Roman" panose="02020603050405020304" pitchFamily="18" charset="0"/>
              </a:rPr>
              <a:t> </a:t>
            </a:r>
            <a:r>
              <a:rPr lang="en-GB" sz="1800" dirty="0">
                <a:effectLst/>
                <a:latin typeface="Aptos  "/>
                <a:ea typeface="Calibri" panose="020F0502020204030204" pitchFamily="34" charset="0"/>
                <a:cs typeface="Times New Roman" panose="02020603050405020304" pitchFamily="18" charset="0"/>
              </a:rPr>
              <a:t>of the presented </a:t>
            </a:r>
            <a:r>
              <a:rPr lang="en-GB" sz="1800" b="1" dirty="0">
                <a:solidFill>
                  <a:srgbClr val="A4C137"/>
                </a:solidFill>
                <a:effectLst/>
                <a:latin typeface="Aptos  "/>
                <a:ea typeface="Calibri" panose="020F0502020204030204" pitchFamily="34" charset="0"/>
                <a:cs typeface="Times New Roman" panose="02020603050405020304" pitchFamily="18" charset="0"/>
              </a:rPr>
              <a:t>approach focused on OPEX</a:t>
            </a:r>
            <a:r>
              <a:rPr lang="en-GB" sz="1800" dirty="0">
                <a:solidFill>
                  <a:srgbClr val="A4C137"/>
                </a:solidFill>
                <a:effectLst/>
                <a:latin typeface="Aptos  "/>
                <a:ea typeface="Calibri" panose="020F0502020204030204" pitchFamily="34" charset="0"/>
                <a:cs typeface="Times New Roman" panose="02020603050405020304" pitchFamily="18" charset="0"/>
              </a:rPr>
              <a:t> </a:t>
            </a:r>
            <a:r>
              <a:rPr lang="en-GB" sz="1800" dirty="0">
                <a:effectLst/>
                <a:latin typeface="Aptos  "/>
                <a:ea typeface="Calibri" panose="020F0502020204030204" pitchFamily="34" charset="0"/>
                <a:cs typeface="Times New Roman" panose="02020603050405020304" pitchFamily="18" charset="0"/>
              </a:rPr>
              <a:t>(instead of CAPEX). </a:t>
            </a:r>
          </a:p>
          <a:p>
            <a:pPr algn="just">
              <a:lnSpc>
                <a:spcPct val="107000"/>
              </a:lnSpc>
              <a:spcAft>
                <a:spcPts val="800"/>
              </a:spcAft>
            </a:pPr>
            <a:r>
              <a:rPr lang="en-GB" sz="1800" dirty="0">
                <a:effectLst/>
                <a:latin typeface="Aptos  "/>
                <a:ea typeface="Calibri" panose="020F0502020204030204" pitchFamily="34" charset="0"/>
                <a:cs typeface="Times New Roman" panose="02020603050405020304" pitchFamily="18" charset="0"/>
              </a:rPr>
              <a:t>The report </a:t>
            </a:r>
            <a:r>
              <a:rPr lang="en-US" sz="1800" dirty="0">
                <a:effectLst/>
                <a:latin typeface="Aptos  "/>
                <a:ea typeface="Calibri" panose="020F0502020204030204" pitchFamily="34" charset="0"/>
                <a:cs typeface="Times New Roman" panose="02020603050405020304" pitchFamily="18" charset="0"/>
              </a:rPr>
              <a:t>details a fully </a:t>
            </a:r>
            <a:r>
              <a:rPr lang="en-US" sz="1800" b="1" dirty="0">
                <a:solidFill>
                  <a:srgbClr val="A4C137"/>
                </a:solidFill>
                <a:effectLst/>
                <a:latin typeface="Aptos  "/>
                <a:ea typeface="Calibri" panose="020F0502020204030204" pitchFamily="34" charset="0"/>
                <a:cs typeface="Times New Roman" panose="02020603050405020304" pitchFamily="18" charset="0"/>
              </a:rPr>
              <a:t>quantitative</a:t>
            </a:r>
            <a:r>
              <a:rPr lang="en-US" sz="1800" b="1" dirty="0">
                <a:effectLst/>
                <a:latin typeface="Aptos  "/>
                <a:ea typeface="Calibri" panose="020F0502020204030204" pitchFamily="34" charset="0"/>
                <a:cs typeface="Times New Roman" panose="02020603050405020304" pitchFamily="18" charset="0"/>
              </a:rPr>
              <a:t> </a:t>
            </a:r>
            <a:r>
              <a:rPr lang="en-US" sz="1800" b="1" dirty="0">
                <a:solidFill>
                  <a:srgbClr val="A4C137"/>
                </a:solidFill>
                <a:latin typeface="Aptos  "/>
                <a:ea typeface="Calibri" panose="020F0502020204030204" pitchFamily="34" charset="0"/>
                <a:cs typeface="Times New Roman" panose="02020603050405020304" pitchFamily="18" charset="0"/>
              </a:rPr>
              <a:t>metric</a:t>
            </a:r>
            <a:r>
              <a:rPr lang="en-US" sz="1800" b="1" dirty="0">
                <a:effectLst/>
                <a:latin typeface="Aptos  "/>
                <a:ea typeface="Calibri" panose="020F0502020204030204" pitchFamily="34" charset="0"/>
                <a:cs typeface="Times New Roman" panose="02020603050405020304" pitchFamily="18" charset="0"/>
              </a:rPr>
              <a:t> </a:t>
            </a:r>
            <a:r>
              <a:rPr lang="en-US" sz="1800" dirty="0">
                <a:effectLst/>
                <a:latin typeface="Aptos  "/>
                <a:ea typeface="Calibri" panose="020F0502020204030204" pitchFamily="34" charset="0"/>
                <a:cs typeface="Times New Roman" panose="02020603050405020304" pitchFamily="18" charset="0"/>
              </a:rPr>
              <a:t>for all the technologies developed within iSAS: </a:t>
            </a:r>
          </a:p>
          <a:p>
            <a:pPr lvl="1" algn="just">
              <a:lnSpc>
                <a:spcPct val="107000"/>
              </a:lnSpc>
              <a:spcAft>
                <a:spcPts val="800"/>
              </a:spcAft>
            </a:pPr>
            <a:r>
              <a:rPr lang="en-US" sz="1400" dirty="0">
                <a:effectLst/>
                <a:latin typeface="Aptos  "/>
                <a:ea typeface="Calibri" panose="020F0502020204030204" pitchFamily="34" charset="0"/>
                <a:cs typeface="Times New Roman" panose="02020603050405020304" pitchFamily="18" charset="0"/>
              </a:rPr>
              <a:t>FE-FRT, optimized LLRF, Nb</a:t>
            </a:r>
            <a:r>
              <a:rPr lang="en-US" sz="1400" baseline="-25000" dirty="0">
                <a:effectLst/>
                <a:latin typeface="Aptos  "/>
                <a:ea typeface="Calibri" panose="020F0502020204030204" pitchFamily="34" charset="0"/>
                <a:cs typeface="Times New Roman" panose="02020603050405020304" pitchFamily="18" charset="0"/>
              </a:rPr>
              <a:t>3</a:t>
            </a:r>
            <a:r>
              <a:rPr lang="en-US" sz="1400" dirty="0">
                <a:effectLst/>
                <a:latin typeface="Aptos  "/>
                <a:ea typeface="Calibri" panose="020F0502020204030204" pitchFamily="34" charset="0"/>
                <a:cs typeface="Times New Roman" panose="02020603050405020304" pitchFamily="18" charset="0"/>
              </a:rPr>
              <a:t>Sn films on Cu and couplers, that is for WP1 to WP4. The indicator is the power consumption: the consumption will be measured for each use case with the iSAS device and without it (or without the specific option or optimization) for all devices which will be operational at the project’s end. When measurements are not possible, for example, for couplers, calculations of different cooling schemes will be compared. </a:t>
            </a:r>
            <a:endParaRPr lang="en-GB" sz="1400" dirty="0">
              <a:effectLst/>
              <a:latin typeface="Aptos  "/>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Aptos  "/>
                <a:ea typeface="Calibri" panose="020F0502020204030204" pitchFamily="34" charset="0"/>
                <a:cs typeface="Times New Roman" panose="02020603050405020304" pitchFamily="18" charset="0"/>
              </a:rPr>
              <a:t>In addition, regarding the cryomodule design, a broader approach is proposed within WP5 to include sustainability criteria such as </a:t>
            </a:r>
            <a:r>
              <a:rPr lang="en-US" sz="1800" b="1" dirty="0">
                <a:solidFill>
                  <a:srgbClr val="A4C137"/>
                </a:solidFill>
                <a:effectLst/>
                <a:latin typeface="Aptos  "/>
                <a:ea typeface="Calibri" panose="020F0502020204030204" pitchFamily="34" charset="0"/>
                <a:cs typeface="Times New Roman" panose="02020603050405020304" pitchFamily="18" charset="0"/>
              </a:rPr>
              <a:t>life cycle analysis, availability, reparability and maintainability</a:t>
            </a:r>
            <a:r>
              <a:rPr lang="en-US" sz="1800" dirty="0">
                <a:effectLst/>
                <a:latin typeface="Aptos  "/>
                <a:ea typeface="Calibri" panose="020F0502020204030204" pitchFamily="34" charset="0"/>
                <a:cs typeface="Times New Roman" panose="02020603050405020304" pitchFamily="18" charset="0"/>
              </a:rPr>
              <a:t>.   </a:t>
            </a:r>
            <a:endParaRPr lang="en-GB" sz="1800" dirty="0">
              <a:effectLst/>
              <a:latin typeface="Aptos  "/>
              <a:ea typeface="Calibri" panose="020F0502020204030204" pitchFamily="34" charset="0"/>
              <a:cs typeface="Times New Roman" panose="02020603050405020304" pitchFamily="18" charset="0"/>
            </a:endParaRPr>
          </a:p>
          <a:p>
            <a:pPr marL="0" indent="0">
              <a:buNone/>
            </a:pPr>
            <a:endParaRPr lang="en-US" sz="2400" dirty="0"/>
          </a:p>
          <a:p>
            <a:endParaRPr lang="en-US" dirty="0"/>
          </a:p>
          <a:p>
            <a:endParaRPr lang="en-US" dirty="0"/>
          </a:p>
          <a:p>
            <a:endParaRPr lang="en-GB" dirty="0"/>
          </a:p>
        </p:txBody>
      </p:sp>
    </p:spTree>
    <p:extLst>
      <p:ext uri="{BB962C8B-B14F-4D97-AF65-F5344CB8AC3E}">
        <p14:creationId xmlns:p14="http://schemas.microsoft.com/office/powerpoint/2010/main" val="100360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151107" cy="1200329"/>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9.5 </a:t>
            </a:r>
          </a:p>
          <a:p>
            <a:r>
              <a:rPr lang="en-GB" sz="2400" b="1" dirty="0">
                <a:solidFill>
                  <a:schemeClr val="bg2">
                    <a:lumMod val="50000"/>
                  </a:schemeClr>
                </a:solidFill>
              </a:rPr>
              <a:t>Peer review of the energy-saving performance </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838200" y="1825624"/>
            <a:ext cx="10515600" cy="4922913"/>
          </a:xfrm>
        </p:spPr>
        <p:txBody>
          <a:bodyPr>
            <a:normAutofit lnSpcReduction="10000"/>
          </a:bodyPr>
          <a:lstStyle/>
          <a:p>
            <a:pPr marL="0" indent="0">
              <a:buNone/>
            </a:pPr>
            <a:r>
              <a:rPr lang="en-US" sz="1800" b="1" i="1" dirty="0">
                <a:latin typeface="Helvetica" pitchFamily="2" charset="0"/>
              </a:rPr>
              <a:t>Task </a:t>
            </a:r>
            <a:r>
              <a:rPr lang="en-US" sz="1800" b="1" i="1" dirty="0">
                <a:effectLst/>
                <a:latin typeface="Helvetica" pitchFamily="2" charset="0"/>
              </a:rPr>
              <a:t>9.5 Achievements</a:t>
            </a:r>
          </a:p>
          <a:p>
            <a:r>
              <a:rPr lang="en-GB" sz="1800" dirty="0">
                <a:effectLst/>
                <a:latin typeface="Aptos  "/>
                <a:ea typeface="Calibri" panose="020F0502020204030204" pitchFamily="34" charset="0"/>
                <a:cs typeface="Times New Roman" panose="02020603050405020304" pitchFamily="18" charset="0"/>
              </a:rPr>
              <a:t>M#32 </a:t>
            </a:r>
            <a:r>
              <a:rPr lang="en-GB" sz="1800" b="1" dirty="0">
                <a:solidFill>
                  <a:srgbClr val="A4C137"/>
                </a:solidFill>
                <a:latin typeface="Aptos  "/>
                <a:ea typeface="Calibri" panose="020F0502020204030204" pitchFamily="34" charset="0"/>
                <a:cs typeface="Times New Roman" panose="02020603050405020304" pitchFamily="18" charset="0"/>
              </a:rPr>
              <a:t>Verifiable metric for energy-saving performances </a:t>
            </a:r>
            <a:r>
              <a:rPr lang="en-GB" sz="1800" dirty="0">
                <a:effectLst/>
                <a:latin typeface="Aptos  "/>
                <a:ea typeface="Calibri" panose="020F0502020204030204" pitchFamily="34" charset="0"/>
                <a:cs typeface="Times New Roman" panose="02020603050405020304" pitchFamily="18" charset="0"/>
              </a:rPr>
              <a:t>due M15 May 2025</a:t>
            </a:r>
          </a:p>
          <a:p>
            <a:r>
              <a:rPr lang="en-GB" sz="1800" dirty="0">
                <a:effectLst/>
                <a:latin typeface="Aptos  "/>
                <a:ea typeface="Calibri" panose="020F0502020204030204" pitchFamily="34" charset="0"/>
                <a:cs typeface="Times New Roman" panose="02020603050405020304" pitchFamily="18" charset="0"/>
              </a:rPr>
              <a:t>For this energy saving metric, the selected approach is </a:t>
            </a:r>
            <a:r>
              <a:rPr lang="en-GB" sz="1800" b="1" dirty="0">
                <a:solidFill>
                  <a:srgbClr val="A4C137"/>
                </a:solidFill>
                <a:effectLst/>
                <a:latin typeface="Aptos  "/>
                <a:ea typeface="Calibri" panose="020F0502020204030204" pitchFamily="34" charset="0"/>
                <a:cs typeface="Times New Roman" panose="02020603050405020304" pitchFamily="18" charset="0"/>
              </a:rPr>
              <a:t>focused on operational costs</a:t>
            </a:r>
            <a:r>
              <a:rPr lang="en-GB" sz="1800" dirty="0">
                <a:effectLst/>
                <a:latin typeface="Aptos  "/>
                <a:ea typeface="Calibri" panose="020F0502020204030204" pitchFamily="34" charset="0"/>
                <a:cs typeface="Times New Roman" panose="02020603050405020304" pitchFamily="18" charset="0"/>
              </a:rPr>
              <a:t>. We will evaluate and </a:t>
            </a:r>
            <a:r>
              <a:rPr lang="en-GB" sz="1800" b="1" dirty="0">
                <a:solidFill>
                  <a:srgbClr val="A4C137"/>
                </a:solidFill>
                <a:effectLst/>
                <a:latin typeface="Aptos  "/>
                <a:ea typeface="Calibri" panose="020F0502020204030204" pitchFamily="34" charset="0"/>
                <a:cs typeface="Times New Roman" panose="02020603050405020304" pitchFamily="18" charset="0"/>
              </a:rPr>
              <a:t>compare the power consumption with and without the « iSAS technology » under similar conditions</a:t>
            </a:r>
            <a:r>
              <a:rPr lang="en-GB" sz="1800" dirty="0">
                <a:effectLst/>
                <a:latin typeface="Aptos  "/>
                <a:ea typeface="Calibri" panose="020F0502020204030204" pitchFamily="34" charset="0"/>
                <a:cs typeface="Times New Roman" panose="02020603050405020304" pitchFamily="18" charset="0"/>
              </a:rPr>
              <a:t>:  </a:t>
            </a:r>
          </a:p>
          <a:p>
            <a:pPr lvl="1"/>
            <a:r>
              <a:rPr lang="en-GB" sz="1600" dirty="0">
                <a:effectLst/>
                <a:latin typeface="Aptos  "/>
                <a:ea typeface="Calibri" panose="020F0502020204030204" pitchFamily="34" charset="0"/>
                <a:cs typeface="Times New Roman" panose="02020603050405020304" pitchFamily="18" charset="0"/>
              </a:rPr>
              <a:t>We will measure (or calculate) the electrical power consumption </a:t>
            </a:r>
          </a:p>
          <a:p>
            <a:pPr lvl="1"/>
            <a:r>
              <a:rPr lang="en-GB" sz="1600" dirty="0">
                <a:effectLst/>
                <a:latin typeface="Aptos  "/>
                <a:ea typeface="Calibri" panose="020F0502020204030204" pitchFamily="34" charset="0"/>
                <a:cs typeface="Times New Roman" panose="02020603050405020304" pitchFamily="18" charset="0"/>
              </a:rPr>
              <a:t>We will compare this consumption with and without the iSAS technology (or iSAS option)  </a:t>
            </a:r>
          </a:p>
          <a:p>
            <a:pPr lvl="1"/>
            <a:r>
              <a:rPr lang="en-GB" sz="1600" dirty="0">
                <a:effectLst/>
                <a:latin typeface="Aptos  "/>
                <a:ea typeface="Calibri" panose="020F0502020204030204" pitchFamily="34" charset="0"/>
                <a:cs typeface="Times New Roman" panose="02020603050405020304" pitchFamily="18" charset="0"/>
              </a:rPr>
              <a:t>The comparison will be performed for different use cases (specific to each technology) but always under similar conditions for each technology. </a:t>
            </a:r>
          </a:p>
          <a:p>
            <a:r>
              <a:rPr lang="en-GB" sz="1800" dirty="0">
                <a:effectLst/>
                <a:latin typeface="Aptos  "/>
                <a:ea typeface="Calibri" panose="020F0502020204030204" pitchFamily="34" charset="0"/>
                <a:cs typeface="Times New Roman" panose="02020603050405020304" pitchFamily="18" charset="0"/>
              </a:rPr>
              <a:t>The metric to </a:t>
            </a:r>
            <a:r>
              <a:rPr lang="en-GB" sz="1800" b="1" dirty="0">
                <a:solidFill>
                  <a:srgbClr val="A4C137"/>
                </a:solidFill>
                <a:effectLst/>
                <a:latin typeface="Aptos  "/>
                <a:ea typeface="Calibri" panose="020F0502020204030204" pitchFamily="34" charset="0"/>
                <a:cs typeface="Times New Roman" panose="02020603050405020304" pitchFamily="18" charset="0"/>
              </a:rPr>
              <a:t>be defined for all the iSAS technologies</a:t>
            </a:r>
            <a:r>
              <a:rPr lang="en-GB" sz="1800" dirty="0">
                <a:effectLst/>
                <a:latin typeface="Aptos  "/>
                <a:ea typeface="Calibri" panose="020F0502020204030204" pitchFamily="34" charset="0"/>
                <a:cs typeface="Times New Roman" panose="02020603050405020304" pitchFamily="18" charset="0"/>
              </a:rPr>
              <a:t>, that is: </a:t>
            </a:r>
          </a:p>
          <a:p>
            <a:pPr lvl="1"/>
            <a:r>
              <a:rPr lang="en-GB" sz="1600" dirty="0">
                <a:effectLst/>
                <a:latin typeface="Aptos  "/>
                <a:ea typeface="Calibri" panose="020F0502020204030204" pitchFamily="34" charset="0"/>
                <a:cs typeface="Times New Roman" panose="02020603050405020304" pitchFamily="18" charset="0"/>
              </a:rPr>
              <a:t>FE-FRT (Ferro-Electric Fast Reactive Tuners) </a:t>
            </a:r>
          </a:p>
          <a:p>
            <a:pPr lvl="1"/>
            <a:r>
              <a:rPr lang="en-GB" sz="1600" dirty="0">
                <a:effectLst/>
                <a:latin typeface="Aptos  "/>
                <a:ea typeface="Calibri" panose="020F0502020204030204" pitchFamily="34" charset="0"/>
                <a:cs typeface="Times New Roman" panose="02020603050405020304" pitchFamily="18" charset="0"/>
              </a:rPr>
              <a:t>LLRF (Low Level Radio Frequency) control system   </a:t>
            </a:r>
          </a:p>
          <a:p>
            <a:pPr lvl="1"/>
            <a:r>
              <a:rPr lang="en-GB" sz="1600" dirty="0">
                <a:effectLst/>
                <a:latin typeface="Aptos  "/>
                <a:ea typeface="Calibri" panose="020F0502020204030204" pitchFamily="34" charset="0"/>
                <a:cs typeface="Times New Roman" panose="02020603050405020304" pitchFamily="18" charset="0"/>
              </a:rPr>
              <a:t>Nb3Sn on Cu films cavity  </a:t>
            </a:r>
          </a:p>
          <a:p>
            <a:pPr lvl="1"/>
            <a:r>
              <a:rPr lang="en-GB" sz="1600" dirty="0">
                <a:effectLst/>
                <a:latin typeface="Aptos  "/>
                <a:ea typeface="Calibri" panose="020F0502020204030204" pitchFamily="34" charset="0"/>
                <a:cs typeface="Times New Roman" panose="02020603050405020304" pitchFamily="18" charset="0"/>
              </a:rPr>
              <a:t>Couplers  </a:t>
            </a:r>
          </a:p>
          <a:p>
            <a:pPr lvl="2"/>
            <a:r>
              <a:rPr lang="en-GB" sz="1400" dirty="0">
                <a:effectLst/>
                <a:latin typeface="Aptos  "/>
                <a:ea typeface="Calibri" panose="020F0502020204030204" pitchFamily="34" charset="0"/>
                <a:cs typeface="Times New Roman" panose="02020603050405020304" pitchFamily="18" charset="0"/>
              </a:rPr>
              <a:t>FPC (Fundamental Power Coupler) </a:t>
            </a:r>
          </a:p>
          <a:p>
            <a:pPr lvl="2"/>
            <a:r>
              <a:rPr lang="en-GB" sz="1400" dirty="0">
                <a:effectLst/>
                <a:latin typeface="Aptos  "/>
                <a:ea typeface="Calibri" panose="020F0502020204030204" pitchFamily="34" charset="0"/>
                <a:cs typeface="Times New Roman" panose="02020603050405020304" pitchFamily="18" charset="0"/>
              </a:rPr>
              <a:t>HOM (Higher Order Mode) </a:t>
            </a:r>
          </a:p>
          <a:p>
            <a:pPr lvl="2"/>
            <a:r>
              <a:rPr lang="en-GB" sz="1400" dirty="0">
                <a:effectLst/>
                <a:latin typeface="Aptos  "/>
                <a:ea typeface="Calibri" panose="020F0502020204030204" pitchFamily="34" charset="0"/>
                <a:cs typeface="Times New Roman" panose="02020603050405020304" pitchFamily="18" charset="0"/>
              </a:rPr>
              <a:t>BLA (Beam Line Absorber) </a:t>
            </a:r>
          </a:p>
          <a:p>
            <a:r>
              <a:rPr lang="en-GB" sz="1800" dirty="0">
                <a:effectLst/>
                <a:latin typeface="Aptos  "/>
                <a:ea typeface="Calibri" panose="020F0502020204030204" pitchFamily="34" charset="0"/>
                <a:cs typeface="Times New Roman" panose="02020603050405020304" pitchFamily="18" charset="0"/>
              </a:rPr>
              <a:t>In addition, a </a:t>
            </a:r>
            <a:r>
              <a:rPr lang="en-GB" sz="1800" b="1" dirty="0">
                <a:solidFill>
                  <a:srgbClr val="A4C137"/>
                </a:solidFill>
                <a:effectLst/>
                <a:latin typeface="Aptos  "/>
                <a:ea typeface="Calibri" panose="020F0502020204030204" pitchFamily="34" charset="0"/>
                <a:cs typeface="Times New Roman" panose="02020603050405020304" pitchFamily="18" charset="0"/>
              </a:rPr>
              <a:t>consumption model of the PERLE ERL </a:t>
            </a:r>
            <a:r>
              <a:rPr lang="en-GB" sz="1800" dirty="0">
                <a:effectLst/>
                <a:latin typeface="Aptos  "/>
                <a:ea typeface="Calibri" panose="020F0502020204030204" pitchFamily="34" charset="0"/>
                <a:cs typeface="Times New Roman" panose="02020603050405020304" pitchFamily="18" charset="0"/>
              </a:rPr>
              <a:t>will be developed to evaluate the accelerator efficiency</a:t>
            </a:r>
          </a:p>
        </p:txBody>
      </p:sp>
    </p:spTree>
    <p:extLst>
      <p:ext uri="{BB962C8B-B14F-4D97-AF65-F5344CB8AC3E}">
        <p14:creationId xmlns:p14="http://schemas.microsoft.com/office/powerpoint/2010/main" val="48789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4961551"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Next steps</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lstStyle/>
          <a:p>
            <a:pPr marL="0" indent="0">
              <a:buNone/>
            </a:pPr>
            <a:r>
              <a:rPr lang="en-US" sz="1800" b="1" i="1" dirty="0">
                <a:effectLst/>
                <a:latin typeface="Helvetica" pitchFamily="2" charset="0"/>
              </a:rPr>
              <a:t>WP9 Next steps</a:t>
            </a:r>
            <a:endParaRPr lang="en-US" sz="1800" i="1" dirty="0">
              <a:effectLst/>
              <a:highlight>
                <a:srgbClr val="FFFF00"/>
              </a:highlight>
              <a:latin typeface="Helvetica" pitchFamily="2" charset="0"/>
            </a:endParaRPr>
          </a:p>
          <a:p>
            <a:endParaRPr lang="en-US" sz="2400" dirty="0"/>
          </a:p>
          <a:p>
            <a:endParaRPr lang="en-US" dirty="0"/>
          </a:p>
          <a:p>
            <a:endParaRPr lang="en-US" dirty="0"/>
          </a:p>
          <a:p>
            <a:endParaRPr lang="en-US" dirty="0"/>
          </a:p>
          <a:p>
            <a:endParaRPr lang="en-GB" dirty="0"/>
          </a:p>
        </p:txBody>
      </p:sp>
      <p:pic>
        <p:nvPicPr>
          <p:cNvPr id="6" name="Image 5">
            <a:extLst>
              <a:ext uri="{FF2B5EF4-FFF2-40B4-BE49-F238E27FC236}">
                <a16:creationId xmlns:a16="http://schemas.microsoft.com/office/drawing/2014/main" id="{77CB8B83-624E-4BBD-AB70-9918ABE56588}"/>
              </a:ext>
            </a:extLst>
          </p:cNvPr>
          <p:cNvPicPr/>
          <p:nvPr/>
        </p:nvPicPr>
        <p:blipFill>
          <a:blip r:embed="rId3"/>
          <a:stretch>
            <a:fillRect/>
          </a:stretch>
        </p:blipFill>
        <p:spPr>
          <a:xfrm>
            <a:off x="2160086" y="2715535"/>
            <a:ext cx="7871827" cy="2875502"/>
          </a:xfrm>
          <a:prstGeom prst="rect">
            <a:avLst/>
          </a:prstGeom>
        </p:spPr>
      </p:pic>
    </p:spTree>
    <p:extLst>
      <p:ext uri="{BB962C8B-B14F-4D97-AF65-F5344CB8AC3E}">
        <p14:creationId xmlns:p14="http://schemas.microsoft.com/office/powerpoint/2010/main" val="245008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5" y="226449"/>
            <a:ext cx="5401992" cy="1569660"/>
          </a:xfrm>
          <a:prstGeom prst="rect">
            <a:avLst/>
          </a:prstGeom>
          <a:noFill/>
        </p:spPr>
        <p:txBody>
          <a:bodyPr wrap="none" rtlCol="0">
            <a:spAutoFit/>
          </a:bodyPr>
          <a:lstStyle/>
          <a:p>
            <a:r>
              <a:rPr lang="en-US" sz="2400" b="1" dirty="0">
                <a:solidFill>
                  <a:schemeClr val="bg2">
                    <a:lumMod val="50000"/>
                  </a:schemeClr>
                </a:solidFill>
              </a:rPr>
              <a:t>WP9: Coordination &amp; Management</a:t>
            </a:r>
          </a:p>
          <a:p>
            <a:r>
              <a:rPr kumimoji="0" lang="en-US" b="1"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CNRS </a:t>
            </a:r>
          </a:p>
          <a:p>
            <a:r>
              <a:rPr lang="en-US"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Convener: Adèle de Valera (CNRS)</a:t>
            </a:r>
          </a:p>
          <a:p>
            <a:r>
              <a:rPr kumimoji="0" lang="en-US" b="1"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Main contacts with other partners: </a:t>
            </a:r>
            <a:r>
              <a:rPr lang="en-US"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Coordination panel</a:t>
            </a:r>
          </a:p>
          <a:p>
            <a:endParaRPr lang="en-BE" b="1" dirty="0">
              <a:solidFill>
                <a:schemeClr val="bg2">
                  <a:lumMod val="50000"/>
                </a:schemeClr>
              </a:solidFill>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272144" y="1868456"/>
            <a:ext cx="11811000" cy="4770537"/>
          </a:xfrm>
          <a:prstGeom prst="rect">
            <a:avLst/>
          </a:prstGeom>
          <a:noFill/>
        </p:spPr>
        <p:txBody>
          <a:bodyPr wrap="square" rtlCol="0">
            <a:spAutoFit/>
          </a:bodyPr>
          <a:lstStyle/>
          <a:p>
            <a:r>
              <a:rPr lang="en-US" sz="1600" b="1" dirty="0">
                <a:latin typeface="Helvetica" panose="020B0604020202020204" pitchFamily="34" charset="0"/>
                <a:ea typeface="Calibri" panose="020F0502020204030204" pitchFamily="34" charset="0"/>
                <a:cs typeface="Helvetica" panose="020B0604020202020204" pitchFamily="34" charset="0"/>
              </a:rPr>
              <a:t>Task 9.1: Project Coordination and Management – M1-M48</a:t>
            </a:r>
          </a:p>
          <a:p>
            <a:r>
              <a:rPr lang="en-US" sz="1600" dirty="0">
                <a:latin typeface="Helvetica" panose="020B0604020202020204" pitchFamily="34" charset="0"/>
                <a:ea typeface="Calibri" panose="020F0502020204030204" pitchFamily="34" charset="0"/>
                <a:cs typeface="Helvetica" panose="020B0604020202020204" pitchFamily="34" charset="0"/>
              </a:rPr>
              <a:t>• Management of the project, monitoring of the overall scientific and technical progress.</a:t>
            </a:r>
          </a:p>
          <a:p>
            <a:r>
              <a:rPr lang="en-US" sz="1600" dirty="0">
                <a:latin typeface="Helvetica" panose="020B0604020202020204" pitchFamily="34" charset="0"/>
                <a:ea typeface="Calibri" panose="020F0502020204030204" pitchFamily="34" charset="0"/>
                <a:cs typeface="Helvetica" panose="020B0604020202020204" pitchFamily="34" charset="0"/>
              </a:rPr>
              <a:t>• Contractual and financial follow-up of the project and the use of resources.</a:t>
            </a:r>
          </a:p>
          <a:p>
            <a:endParaRPr lang="en-US" sz="1600" dirty="0">
              <a:latin typeface="Helvetica" panose="020B0604020202020204" pitchFamily="34" charset="0"/>
              <a:ea typeface="Calibri" panose="020F0502020204030204" pitchFamily="34" charset="0"/>
              <a:cs typeface="Helvetica" panose="020B0604020202020204" pitchFamily="34" charset="0"/>
            </a:endParaRPr>
          </a:p>
          <a:p>
            <a:r>
              <a:rPr lang="en-US" sz="1600" b="1" dirty="0">
                <a:latin typeface="Helvetica" panose="020B0604020202020204" pitchFamily="34" charset="0"/>
                <a:ea typeface="Calibri" panose="020F0502020204030204" pitchFamily="34" charset="0"/>
                <a:cs typeface="Helvetica" panose="020B0604020202020204" pitchFamily="34" charset="0"/>
              </a:rPr>
              <a:t>Task 9.2: Scientific Coordination – M1-M48</a:t>
            </a:r>
          </a:p>
          <a:p>
            <a:r>
              <a:rPr lang="en-US" sz="1600" dirty="0">
                <a:latin typeface="Helvetica" panose="020B0604020202020204" pitchFamily="34" charset="0"/>
                <a:ea typeface="Calibri" panose="020F0502020204030204" pitchFamily="34" charset="0"/>
                <a:cs typeface="Helvetica" panose="020B0604020202020204" pitchFamily="34" charset="0"/>
              </a:rPr>
              <a:t>• Foster general and targeted information flows between iSAS WPs, Governing and Advisory Boards.</a:t>
            </a:r>
          </a:p>
          <a:p>
            <a:r>
              <a:rPr lang="en-US" sz="1600" dirty="0">
                <a:latin typeface="Helvetica" panose="020B0604020202020204" pitchFamily="34" charset="0"/>
                <a:ea typeface="Calibri" panose="020F0502020204030204" pitchFamily="34" charset="0"/>
                <a:cs typeface="Helvetica" panose="020B0604020202020204" pitchFamily="34" charset="0"/>
              </a:rPr>
              <a:t>• Establish effective and transparent cross-coordination between the technology-oriented, integration oriented, and societal impact WPs.</a:t>
            </a:r>
          </a:p>
          <a:p>
            <a:endParaRPr lang="en-US" sz="1600" dirty="0">
              <a:latin typeface="Helvetica" panose="020B0604020202020204" pitchFamily="34" charset="0"/>
              <a:ea typeface="Calibri" panose="020F0502020204030204" pitchFamily="34" charset="0"/>
              <a:cs typeface="Helvetica" panose="020B0604020202020204" pitchFamily="34" charset="0"/>
            </a:endParaRPr>
          </a:p>
          <a:p>
            <a:r>
              <a:rPr lang="en-US" sz="1600" b="1" dirty="0">
                <a:latin typeface="Helvetica" panose="020B0604020202020204" pitchFamily="34" charset="0"/>
                <a:ea typeface="Calibri" panose="020F0502020204030204" pitchFamily="34" charset="0"/>
                <a:cs typeface="Helvetica" panose="020B0604020202020204" pitchFamily="34" charset="0"/>
              </a:rPr>
              <a:t>Task 9.3: Internal communication – M1-M48</a:t>
            </a:r>
          </a:p>
          <a:p>
            <a:r>
              <a:rPr lang="en-US" sz="1600" dirty="0">
                <a:latin typeface="Helvetica" panose="020B0604020202020204" pitchFamily="34" charset="0"/>
                <a:ea typeface="Calibri" panose="020F0502020204030204" pitchFamily="34" charset="0"/>
                <a:cs typeface="Helvetica" panose="020B0604020202020204" pitchFamily="34" charset="0"/>
              </a:rPr>
              <a:t>• Establish an internal communication plan.</a:t>
            </a:r>
          </a:p>
          <a:p>
            <a:r>
              <a:rPr lang="en-US" sz="1600" dirty="0">
                <a:latin typeface="Helvetica" panose="020B0604020202020204" pitchFamily="34" charset="0"/>
                <a:ea typeface="Calibri" panose="020F0502020204030204" pitchFamily="34" charset="0"/>
                <a:cs typeface="Helvetica" panose="020B0604020202020204" pitchFamily="34" charset="0"/>
              </a:rPr>
              <a:t>• Organise project events and share project information and results.</a:t>
            </a:r>
          </a:p>
          <a:p>
            <a:endParaRPr lang="en-US" sz="1600" dirty="0">
              <a:latin typeface="Helvetica" panose="020B0604020202020204" pitchFamily="34" charset="0"/>
              <a:ea typeface="Calibri" panose="020F0502020204030204" pitchFamily="34" charset="0"/>
              <a:cs typeface="Helvetica" panose="020B0604020202020204" pitchFamily="34" charset="0"/>
            </a:endParaRPr>
          </a:p>
          <a:p>
            <a:r>
              <a:rPr lang="en-US" sz="1600" b="1" dirty="0">
                <a:latin typeface="Helvetica" panose="020B0604020202020204" pitchFamily="34" charset="0"/>
                <a:ea typeface="Calibri" panose="020F0502020204030204" pitchFamily="34" charset="0"/>
                <a:cs typeface="Helvetica" panose="020B0604020202020204" pitchFamily="34" charset="0"/>
              </a:rPr>
              <a:t>Task 9.4: External relations with other projects in the accelerator landscape – M1-M48</a:t>
            </a:r>
          </a:p>
          <a:p>
            <a:r>
              <a:rPr lang="en-US" sz="1600" dirty="0">
                <a:latin typeface="Helvetica" panose="020B0604020202020204" pitchFamily="34" charset="0"/>
                <a:ea typeface="Calibri" panose="020F0502020204030204" pitchFamily="34" charset="0"/>
                <a:cs typeface="Helvetica" panose="020B0604020202020204" pitchFamily="34" charset="0"/>
              </a:rPr>
              <a:t>• Liaise with current major European R&amp;D projects (I.FAST, EURO-LABS, AIDA Innova) and collaborations (TIARA),</a:t>
            </a:r>
          </a:p>
          <a:p>
            <a:r>
              <a:rPr lang="en-US" sz="1600" dirty="0">
                <a:latin typeface="Helvetica" panose="020B0604020202020204" pitchFamily="34" charset="0"/>
                <a:ea typeface="Calibri" panose="020F0502020204030204" pitchFamily="34" charset="0"/>
                <a:cs typeface="Helvetica" panose="020B0604020202020204" pitchFamily="34" charset="0"/>
              </a:rPr>
              <a:t>and international experts</a:t>
            </a:r>
          </a:p>
          <a:p>
            <a:endParaRPr lang="en-US" sz="1600" dirty="0">
              <a:latin typeface="Helvetica" panose="020B0604020202020204" pitchFamily="34" charset="0"/>
              <a:ea typeface="Calibri" panose="020F0502020204030204" pitchFamily="34" charset="0"/>
              <a:cs typeface="Helvetica" panose="020B0604020202020204" pitchFamily="34" charset="0"/>
            </a:endParaRPr>
          </a:p>
          <a:p>
            <a:r>
              <a:rPr lang="en-US" sz="1600" b="1" dirty="0">
                <a:latin typeface="Helvetica" panose="020B0604020202020204" pitchFamily="34" charset="0"/>
                <a:ea typeface="Calibri" panose="020F0502020204030204" pitchFamily="34" charset="0"/>
                <a:cs typeface="Helvetica" panose="020B0604020202020204" pitchFamily="34" charset="0"/>
              </a:rPr>
              <a:t>Task 9.5: Peer review of the energy-saving performance – M43-M48</a:t>
            </a:r>
          </a:p>
          <a:p>
            <a:r>
              <a:rPr lang="en-US" sz="1600" dirty="0">
                <a:latin typeface="Helvetica" panose="020B0604020202020204" pitchFamily="34" charset="0"/>
                <a:ea typeface="Calibri" panose="020F0502020204030204" pitchFamily="34" charset="0"/>
                <a:cs typeface="Helvetica" panose="020B0604020202020204" pitchFamily="34" charset="0"/>
              </a:rPr>
              <a:t>• Report on the energy-saving performance of iSAS technologies.</a:t>
            </a:r>
          </a:p>
        </p:txBody>
      </p:sp>
    </p:spTree>
    <p:extLst>
      <p:ext uri="{BB962C8B-B14F-4D97-AF65-F5344CB8AC3E}">
        <p14:creationId xmlns:p14="http://schemas.microsoft.com/office/powerpoint/2010/main" val="39436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4961551" cy="830997"/>
          </a:xfrm>
          <a:prstGeom prst="rect">
            <a:avLst/>
          </a:prstGeom>
          <a:noFill/>
        </p:spPr>
        <p:txBody>
          <a:bodyPr wrap="none" rtlCol="0">
            <a:spAutoFit/>
          </a:bodyPr>
          <a:lstStyle/>
          <a:p>
            <a:r>
              <a:rPr lang="en-US" sz="2400" b="1" dirty="0">
                <a:solidFill>
                  <a:srgbClr val="002060"/>
                </a:solidFill>
              </a:rPr>
              <a:t>WP9 – Coordination &amp; Management:</a:t>
            </a:r>
            <a:r>
              <a:rPr lang="en-US" sz="2400" b="1" dirty="0">
                <a:solidFill>
                  <a:schemeClr val="bg2">
                    <a:lumMod val="50000"/>
                  </a:schemeClr>
                </a:solidFill>
              </a:rPr>
              <a:t> </a:t>
            </a:r>
          </a:p>
          <a:p>
            <a:r>
              <a:rPr lang="en-US" sz="2400" b="1" dirty="0">
                <a:solidFill>
                  <a:schemeClr val="bg2">
                    <a:lumMod val="50000"/>
                  </a:schemeClr>
                </a:solidFill>
              </a:rPr>
              <a:t>Key outcomes</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lstStyle/>
          <a:p>
            <a:pPr marL="0" indent="0">
              <a:buNone/>
            </a:pPr>
            <a:r>
              <a:rPr lang="en-US" sz="1800" b="1" i="1" dirty="0">
                <a:effectLst/>
                <a:latin typeface="Helvetica" pitchFamily="2" charset="0"/>
              </a:rPr>
              <a:t>WP9 Key outcomes</a:t>
            </a:r>
            <a:endParaRPr lang="en-US" sz="1800" i="1" dirty="0">
              <a:effectLst/>
              <a:highlight>
                <a:srgbClr val="FFFF00"/>
              </a:highlight>
              <a:latin typeface="Helvetica" pitchFamily="2" charset="0"/>
            </a:endParaRPr>
          </a:p>
          <a:p>
            <a:r>
              <a:rPr lang="en-GB" sz="1800" b="1" dirty="0">
                <a:solidFill>
                  <a:srgbClr val="A4C137"/>
                </a:solidFill>
                <a:latin typeface="Aptos  "/>
                <a:ea typeface="Calibri" panose="020F0502020204030204" pitchFamily="34" charset="0"/>
                <a:cs typeface="Times New Roman" panose="02020603050405020304" pitchFamily="18" charset="0"/>
              </a:rPr>
              <a:t>Committees set up &amp; running</a:t>
            </a:r>
          </a:p>
          <a:p>
            <a:r>
              <a:rPr lang="en-GB" sz="1800" dirty="0">
                <a:latin typeface="Aptos  "/>
                <a:ea typeface="Calibri" panose="020F0502020204030204" pitchFamily="34" charset="0"/>
                <a:cs typeface="Times New Roman" panose="02020603050405020304" pitchFamily="18" charset="0"/>
              </a:rPr>
              <a:t>Consortium Agreement signed</a:t>
            </a:r>
          </a:p>
          <a:p>
            <a:r>
              <a:rPr lang="en-GB" sz="1800" dirty="0">
                <a:latin typeface="Aptos  "/>
                <a:ea typeface="Calibri" panose="020F0502020204030204" pitchFamily="34" charset="0"/>
                <a:cs typeface="Times New Roman" panose="02020603050405020304" pitchFamily="18" charset="0"/>
              </a:rPr>
              <a:t>Amendment done</a:t>
            </a:r>
          </a:p>
          <a:p>
            <a:r>
              <a:rPr lang="en-GB" sz="1800" b="1" dirty="0">
                <a:solidFill>
                  <a:srgbClr val="A4C137"/>
                </a:solidFill>
                <a:latin typeface="Aptos  "/>
                <a:ea typeface="Calibri" panose="020F0502020204030204" pitchFamily="34" charset="0"/>
                <a:cs typeface="Times New Roman" panose="02020603050405020304" pitchFamily="18" charset="0"/>
              </a:rPr>
              <a:t>Kick-off meeting at IJCLab (CNRS) Orsay, 1</a:t>
            </a:r>
            <a:r>
              <a:rPr lang="en-GB" sz="1800" b="1" baseline="30000" dirty="0">
                <a:solidFill>
                  <a:srgbClr val="A4C137"/>
                </a:solidFill>
                <a:latin typeface="Aptos  "/>
                <a:ea typeface="Calibri" panose="020F0502020204030204" pitchFamily="34" charset="0"/>
                <a:cs typeface="Times New Roman" panose="02020603050405020304" pitchFamily="18" charset="0"/>
              </a:rPr>
              <a:t>st</a:t>
            </a:r>
            <a:r>
              <a:rPr lang="en-GB" sz="1800" b="1" dirty="0">
                <a:solidFill>
                  <a:srgbClr val="A4C137"/>
                </a:solidFill>
                <a:latin typeface="Aptos  "/>
                <a:ea typeface="Calibri" panose="020F0502020204030204" pitchFamily="34" charset="0"/>
                <a:cs typeface="Times New Roman" panose="02020603050405020304" pitchFamily="18" charset="0"/>
              </a:rPr>
              <a:t> annual meeting at INFN Padova, 2</a:t>
            </a:r>
            <a:r>
              <a:rPr lang="en-GB" sz="1800" b="1" baseline="30000" dirty="0">
                <a:solidFill>
                  <a:srgbClr val="A4C137"/>
                </a:solidFill>
                <a:latin typeface="Aptos  "/>
                <a:ea typeface="Calibri" panose="020F0502020204030204" pitchFamily="34" charset="0"/>
                <a:cs typeface="Times New Roman" panose="02020603050405020304" pitchFamily="18" charset="0"/>
              </a:rPr>
              <a:t>nd</a:t>
            </a:r>
            <a:r>
              <a:rPr lang="en-GB" sz="1800" b="1" dirty="0">
                <a:solidFill>
                  <a:srgbClr val="A4C137"/>
                </a:solidFill>
                <a:latin typeface="Aptos  "/>
                <a:ea typeface="Calibri" panose="020F0502020204030204" pitchFamily="34" charset="0"/>
                <a:cs typeface="Times New Roman" panose="02020603050405020304" pitchFamily="18" charset="0"/>
              </a:rPr>
              <a:t> annual meeting at HZB Berlin organised</a:t>
            </a:r>
          </a:p>
          <a:p>
            <a:r>
              <a:rPr lang="en-GB" sz="1800" b="1" dirty="0">
                <a:solidFill>
                  <a:srgbClr val="A4C137"/>
                </a:solidFill>
                <a:latin typeface="Aptos  "/>
                <a:ea typeface="Calibri" panose="020F0502020204030204" pitchFamily="34" charset="0"/>
                <a:cs typeface="Times New Roman" panose="02020603050405020304" pitchFamily="18" charset="0"/>
              </a:rPr>
              <a:t>Verifiable metric for energy-saving performances </a:t>
            </a:r>
            <a:r>
              <a:rPr lang="en-GB" sz="1800" dirty="0">
                <a:latin typeface="Aptos  "/>
                <a:ea typeface="Calibri" panose="020F0502020204030204" pitchFamily="34" charset="0"/>
                <a:cs typeface="Times New Roman" panose="02020603050405020304" pitchFamily="18" charset="0"/>
              </a:rPr>
              <a:t>created</a:t>
            </a:r>
            <a:endParaRPr lang="en-US" sz="3200" dirty="0"/>
          </a:p>
          <a:p>
            <a:pPr marL="0" indent="0">
              <a:buNone/>
            </a:pPr>
            <a:endParaRPr lang="en-US" dirty="0"/>
          </a:p>
          <a:p>
            <a:endParaRPr lang="en-GB" dirty="0"/>
          </a:p>
        </p:txBody>
      </p:sp>
    </p:spTree>
    <p:extLst>
      <p:ext uri="{BB962C8B-B14F-4D97-AF65-F5344CB8AC3E}">
        <p14:creationId xmlns:p14="http://schemas.microsoft.com/office/powerpoint/2010/main" val="80575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838200" y="1825624"/>
            <a:ext cx="10515600" cy="4716691"/>
          </a:xfrm>
        </p:spPr>
        <p:txBody>
          <a:bodyPr>
            <a:normAutofit lnSpcReduction="10000"/>
          </a:bodyPr>
          <a:lstStyle/>
          <a:p>
            <a:pPr marL="0" indent="0">
              <a:buNone/>
            </a:pPr>
            <a:r>
              <a:rPr lang="en-US" sz="1800" b="1" i="1" dirty="0">
                <a:latin typeface="Helvetica" pitchFamily="2" charset="0"/>
              </a:rPr>
              <a:t>Task </a:t>
            </a:r>
            <a:r>
              <a:rPr lang="en-US" sz="1800" b="1" i="1" dirty="0">
                <a:effectLst/>
                <a:latin typeface="Helvetica" pitchFamily="2" charset="0"/>
              </a:rPr>
              <a:t>9.1 Achievements</a:t>
            </a:r>
            <a:endParaRPr lang="en-US" sz="1800" i="1" dirty="0">
              <a:effectLst/>
              <a:highlight>
                <a:srgbClr val="FFFF00"/>
              </a:highlight>
              <a:latin typeface="Helvetica" pitchFamily="2" charset="0"/>
            </a:endParaRPr>
          </a:p>
          <a:p>
            <a:r>
              <a:rPr lang="en-GB" sz="1800" b="1" dirty="0">
                <a:solidFill>
                  <a:srgbClr val="A4C137"/>
                </a:solidFill>
              </a:rPr>
              <a:t>Contractual follow-up</a:t>
            </a:r>
            <a:endParaRPr lang="en-GB" sz="1700" b="1" dirty="0">
              <a:solidFill>
                <a:srgbClr val="A4C137"/>
              </a:solidFill>
            </a:endParaRPr>
          </a:p>
          <a:p>
            <a:pPr lvl="1"/>
            <a:r>
              <a:rPr lang="en-GB" sz="1600" dirty="0"/>
              <a:t>Grant Agreement (GA) </a:t>
            </a:r>
          </a:p>
          <a:p>
            <a:pPr lvl="2"/>
            <a:r>
              <a:rPr lang="en-GB" sz="1600" dirty="0"/>
              <a:t>Signed during the contractualisation phase with the support and recommendations from the Project Officer</a:t>
            </a:r>
          </a:p>
          <a:p>
            <a:pPr lvl="1"/>
            <a:r>
              <a:rPr lang="en-GB" sz="1600" dirty="0"/>
              <a:t>NDA for industrial partners</a:t>
            </a:r>
          </a:p>
          <a:p>
            <a:pPr lvl="2"/>
            <a:r>
              <a:rPr lang="en-GB" sz="1600" dirty="0"/>
              <a:t>Signed by the industrial Associated Partners to cover the collaboration within the Industry Board and the technical Reviews conducted in partnership with the WPs they have been paired with</a:t>
            </a:r>
          </a:p>
          <a:p>
            <a:pPr lvl="1"/>
            <a:r>
              <a:rPr lang="en-GB" sz="1600" dirty="0"/>
              <a:t>Consortium Agreement (CA)</a:t>
            </a:r>
          </a:p>
          <a:p>
            <a:pPr lvl="2"/>
            <a:r>
              <a:rPr lang="en-GB" sz="1600" dirty="0"/>
              <a:t>Negotiated and signed to organise the cooperation within the iSAS Consortium, settle disputes, IP issues, etc</a:t>
            </a:r>
            <a:r>
              <a:rPr lang="en-GB" sz="1050" dirty="0"/>
              <a:t>.</a:t>
            </a:r>
          </a:p>
          <a:p>
            <a:pPr lvl="1"/>
            <a:r>
              <a:rPr lang="en-GB" sz="1600" dirty="0"/>
              <a:t>Amendment to the Grant Agreement (AMD)</a:t>
            </a:r>
          </a:p>
          <a:p>
            <a:pPr lvl="2"/>
            <a:r>
              <a:rPr lang="en-GB" sz="1600" dirty="0"/>
              <a:t>Finalised to address a reworking of WP4 to introduce 3 tasks on Beam Line Absorbers (BLAs)</a:t>
            </a:r>
          </a:p>
          <a:p>
            <a:pPr lvl="2"/>
            <a:r>
              <a:rPr lang="en-GB" sz="1600" dirty="0"/>
              <a:t>To enable a young researcher’s hire at IJCLab instead of at INFN within the same WP4 via a lump sum transfer between institutes.</a:t>
            </a:r>
          </a:p>
          <a:p>
            <a:pPr lvl="2"/>
            <a:r>
              <a:rPr lang="en-GB" sz="1600" dirty="0"/>
              <a:t>To withdraw TFE as an industrial Associated Partner</a:t>
            </a:r>
          </a:p>
          <a:p>
            <a:pPr lvl="1"/>
            <a:r>
              <a:rPr lang="en-GB" sz="1600" dirty="0"/>
              <a:t>Project extension Amendment to the Grant Agreement</a:t>
            </a:r>
          </a:p>
          <a:p>
            <a:pPr lvl="2"/>
            <a:r>
              <a:rPr lang="en-GB" sz="1600" dirty="0"/>
              <a:t>An Amendment to the Grant Agreement is anticipated to become needed towards the end of the project to get a 1-year project extension, because of extensive procurement delays (cf. WP6 section) </a:t>
            </a:r>
          </a:p>
          <a:p>
            <a:pPr lvl="2"/>
            <a:endParaRPr lang="en-GB" sz="1000" dirty="0"/>
          </a:p>
        </p:txBody>
      </p:sp>
    </p:spTree>
    <p:extLst>
      <p:ext uri="{BB962C8B-B14F-4D97-AF65-F5344CB8AC3E}">
        <p14:creationId xmlns:p14="http://schemas.microsoft.com/office/powerpoint/2010/main" val="362335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pPr marL="0" indent="0">
              <a:buNone/>
            </a:pPr>
            <a:r>
              <a:rPr lang="en-US" sz="1800" b="1" i="1" dirty="0">
                <a:latin typeface="Helvetica" pitchFamily="2" charset="0"/>
              </a:rPr>
              <a:t>Task </a:t>
            </a:r>
            <a:r>
              <a:rPr lang="en-US" sz="1800" b="1" i="1" dirty="0">
                <a:effectLst/>
                <a:latin typeface="Helvetica" pitchFamily="2" charset="0"/>
              </a:rPr>
              <a:t>9.1 Achievements</a:t>
            </a:r>
            <a:endParaRPr lang="en-US" sz="1800" i="1" dirty="0">
              <a:effectLst/>
              <a:highlight>
                <a:srgbClr val="FFFF00"/>
              </a:highlight>
              <a:latin typeface="Helvetica" pitchFamily="2" charset="0"/>
            </a:endParaRPr>
          </a:p>
          <a:p>
            <a:r>
              <a:rPr lang="en-GB" sz="1800" b="1" dirty="0">
                <a:solidFill>
                  <a:srgbClr val="A4C137"/>
                </a:solidFill>
              </a:rPr>
              <a:t>Instances organisation</a:t>
            </a:r>
          </a:p>
          <a:p>
            <a:pPr lvl="1"/>
            <a:r>
              <a:rPr lang="en-GB" sz="1600" dirty="0"/>
              <a:t>The committees have been created and organised as follows</a:t>
            </a:r>
          </a:p>
          <a:p>
            <a:r>
              <a:rPr lang="en-GB" sz="1800" dirty="0"/>
              <a:t>To ensure an effective management of the iSAS project, three levels are defined: </a:t>
            </a:r>
          </a:p>
          <a:p>
            <a:pPr lvl="1"/>
            <a:r>
              <a:rPr lang="en-GB" sz="1600" dirty="0"/>
              <a:t>An operational level with WP leaders &amp; deputies </a:t>
            </a:r>
          </a:p>
          <a:p>
            <a:pPr lvl="1"/>
            <a:r>
              <a:rPr lang="en-GB" sz="1600" dirty="0"/>
              <a:t>A management level with the Cross-coordination between WPs in the Steering committee, and the Coordination panel supported by the European project manager </a:t>
            </a:r>
          </a:p>
          <a:p>
            <a:pPr lvl="1"/>
            <a:r>
              <a:rPr lang="en-GB" sz="1600" dirty="0"/>
              <a:t>The ultimate decision-making level of the project, performed by the Governing Board with the support of the Advisory Board.</a:t>
            </a:r>
          </a:p>
          <a:p>
            <a:endParaRPr lang="en-GB" sz="1800" dirty="0"/>
          </a:p>
          <a:p>
            <a:endParaRPr lang="en-GB" sz="1700" dirty="0"/>
          </a:p>
          <a:p>
            <a:pPr lvl="1"/>
            <a:endParaRPr lang="en-GB" sz="1300" dirty="0"/>
          </a:p>
          <a:p>
            <a:endParaRPr lang="en-GB" sz="1700" dirty="0"/>
          </a:p>
          <a:p>
            <a:pPr lvl="2"/>
            <a:endParaRPr lang="en-GB" sz="1000" dirty="0"/>
          </a:p>
        </p:txBody>
      </p:sp>
      <p:sp>
        <p:nvSpPr>
          <p:cNvPr id="7" name="Rectangle 4">
            <a:extLst>
              <a:ext uri="{FF2B5EF4-FFF2-40B4-BE49-F238E27FC236}">
                <a16:creationId xmlns:a16="http://schemas.microsoft.com/office/drawing/2014/main" id="{76C159E5-981F-472D-A7F8-80EC316D7BCF}"/>
              </a:ext>
            </a:extLst>
          </p:cNvPr>
          <p:cNvSpPr>
            <a:spLocks noChangeArrowheads="1"/>
          </p:cNvSpPr>
          <p:nvPr/>
        </p:nvSpPr>
        <p:spPr bwMode="auto">
          <a:xfrm>
            <a:off x="0" y="344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6604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76C159E5-981F-472D-A7F8-80EC316D7BCF}"/>
              </a:ext>
            </a:extLst>
          </p:cNvPr>
          <p:cNvSpPr>
            <a:spLocks noChangeArrowheads="1"/>
          </p:cNvSpPr>
          <p:nvPr/>
        </p:nvSpPr>
        <p:spPr bwMode="auto">
          <a:xfrm>
            <a:off x="0" y="344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Image 9">
            <a:extLst>
              <a:ext uri="{FF2B5EF4-FFF2-40B4-BE49-F238E27FC236}">
                <a16:creationId xmlns:a16="http://schemas.microsoft.com/office/drawing/2014/main" id="{7251C678-CA74-40AA-A4E7-98474AB8A4A9}"/>
              </a:ext>
            </a:extLst>
          </p:cNvPr>
          <p:cNvPicPr>
            <a:picLocks noChangeAspect="1"/>
          </p:cNvPicPr>
          <p:nvPr/>
        </p:nvPicPr>
        <p:blipFill>
          <a:blip r:embed="rId3"/>
          <a:stretch>
            <a:fillRect/>
          </a:stretch>
        </p:blipFill>
        <p:spPr>
          <a:xfrm>
            <a:off x="1235190" y="1363762"/>
            <a:ext cx="9721619" cy="5178554"/>
          </a:xfrm>
          <a:prstGeom prst="rect">
            <a:avLst/>
          </a:prstGeom>
        </p:spPr>
      </p:pic>
    </p:spTree>
    <p:extLst>
      <p:ext uri="{BB962C8B-B14F-4D97-AF65-F5344CB8AC3E}">
        <p14:creationId xmlns:p14="http://schemas.microsoft.com/office/powerpoint/2010/main" val="188924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2E5F6931-C2AD-4567-8517-630D813DDB2A}"/>
              </a:ext>
            </a:extLst>
          </p:cNvPr>
          <p:cNvPicPr/>
          <p:nvPr/>
        </p:nvPicPr>
        <p:blipFill>
          <a:blip r:embed="rId3"/>
          <a:stretch>
            <a:fillRect/>
          </a:stretch>
        </p:blipFill>
        <p:spPr>
          <a:xfrm>
            <a:off x="335279" y="1266146"/>
            <a:ext cx="6695835" cy="4104843"/>
          </a:xfrm>
          <a:prstGeom prst="rect">
            <a:avLst/>
          </a:prstGeom>
        </p:spPr>
      </p:pic>
      <p:pic>
        <p:nvPicPr>
          <p:cNvPr id="8" name="Image 7">
            <a:extLst>
              <a:ext uri="{FF2B5EF4-FFF2-40B4-BE49-F238E27FC236}">
                <a16:creationId xmlns:a16="http://schemas.microsoft.com/office/drawing/2014/main" id="{C5E153F4-78F6-4F7D-92AF-28C3F6C23967}"/>
              </a:ext>
            </a:extLst>
          </p:cNvPr>
          <p:cNvPicPr/>
          <p:nvPr/>
        </p:nvPicPr>
        <p:blipFill>
          <a:blip r:embed="rId4"/>
          <a:stretch>
            <a:fillRect/>
          </a:stretch>
        </p:blipFill>
        <p:spPr>
          <a:xfrm>
            <a:off x="7182035" y="4518735"/>
            <a:ext cx="4882244" cy="2232734"/>
          </a:xfrm>
          <a:prstGeom prst="rect">
            <a:avLst/>
          </a:prstGeom>
        </p:spPr>
      </p:pic>
    </p:spTree>
    <p:extLst>
      <p:ext uri="{BB962C8B-B14F-4D97-AF65-F5344CB8AC3E}">
        <p14:creationId xmlns:p14="http://schemas.microsoft.com/office/powerpoint/2010/main" val="360918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14767" cy="830997"/>
          </a:xfrm>
          <a:prstGeom prst="rect">
            <a:avLst/>
          </a:prstGeom>
          <a:noFill/>
        </p:spPr>
        <p:txBody>
          <a:bodyPr wrap="none" rtlCol="0">
            <a:spAutoFit/>
          </a:bodyPr>
          <a:lstStyle/>
          <a:p>
            <a:r>
              <a:rPr lang="en-US" sz="2400" b="1" dirty="0">
                <a:solidFill>
                  <a:srgbClr val="002060"/>
                </a:solidFill>
              </a:rPr>
              <a:t>WP9 – Coordination &amp; Management: </a:t>
            </a:r>
          </a:p>
          <a:p>
            <a:r>
              <a:rPr lang="en-US" sz="2400" b="1" dirty="0">
                <a:solidFill>
                  <a:schemeClr val="bg2">
                    <a:lumMod val="50000"/>
                  </a:schemeClr>
                </a:solidFill>
              </a:rPr>
              <a:t>Achievements of Task 9.1 Project Coordination and Management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pPr marL="0" indent="0">
              <a:buNone/>
            </a:pPr>
            <a:r>
              <a:rPr lang="en-US" sz="1800" b="1" i="1" dirty="0">
                <a:latin typeface="Helvetica" pitchFamily="2" charset="0"/>
              </a:rPr>
              <a:t>Task </a:t>
            </a:r>
            <a:r>
              <a:rPr lang="en-US" sz="1800" b="1" i="1" dirty="0">
                <a:effectLst/>
                <a:latin typeface="Helvetica" pitchFamily="2" charset="0"/>
              </a:rPr>
              <a:t>9.1 Achievements</a:t>
            </a:r>
            <a:endParaRPr lang="en-US" sz="1800" i="1" dirty="0">
              <a:effectLst/>
              <a:highlight>
                <a:srgbClr val="FFFF00"/>
              </a:highlight>
              <a:latin typeface="Helvetica" pitchFamily="2" charset="0"/>
            </a:endParaRPr>
          </a:p>
          <a:p>
            <a:r>
              <a:rPr lang="en-GB" sz="1800" b="1" dirty="0">
                <a:solidFill>
                  <a:srgbClr val="A4C137"/>
                </a:solidFill>
              </a:rPr>
              <a:t>Follow-up of milestones and deliverables </a:t>
            </a:r>
          </a:p>
          <a:p>
            <a:pPr lvl="1"/>
            <a:r>
              <a:rPr lang="en-GB" altLang="en-US" sz="1600" b="1" dirty="0">
                <a:solidFill>
                  <a:srgbClr val="A4C137"/>
                </a:solidFill>
                <a:ea typeface="Calibri" panose="020F0502020204030204" pitchFamily="34" charset="0"/>
                <a:cs typeface="Times New Roman" panose="02020603050405020304" pitchFamily="18" charset="0"/>
              </a:rPr>
              <a:t>Monitoring tools </a:t>
            </a:r>
          </a:p>
          <a:p>
            <a:pPr lvl="1"/>
            <a:r>
              <a:rPr kumimoji="0" lang="en-GB" altLang="en-US" sz="1600" i="0" u="none" strike="noStrike" cap="none" normalizeH="0" baseline="0" dirty="0">
                <a:ln>
                  <a:noFill/>
                </a:ln>
                <a:effectLst/>
                <a:ea typeface="Calibri" panose="020F0502020204030204" pitchFamily="34" charset="0"/>
                <a:cs typeface="Times New Roman" panose="02020603050405020304" pitchFamily="18" charset="0"/>
              </a:rPr>
              <a:t>U</a:t>
            </a:r>
            <a:r>
              <a:rPr kumimoji="0" lang="en-GB" altLang="en-US"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pdated regularly and is recorded in the </a:t>
            </a:r>
            <a:r>
              <a:rPr kumimoji="0" lang="en-GB" altLang="en-US"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3"/>
              </a:rPr>
              <a:t>project data repository</a:t>
            </a:r>
            <a:endParaRPr kumimoji="0" lang="en-GB" altLang="en-US"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lvl="2"/>
            <a:r>
              <a:rPr lang="en-GB" sz="1600" dirty="0"/>
              <a:t>iSAS workplan </a:t>
            </a:r>
          </a:p>
          <a:p>
            <a:pPr lvl="3"/>
            <a:r>
              <a:rPr lang="en-GB" sz="1600" dirty="0"/>
              <a:t>An iSAS workplan by timeline and by WP created to </a:t>
            </a:r>
            <a:r>
              <a:rPr lang="en-GB" sz="1600" dirty="0">
                <a:solidFill>
                  <a:srgbClr val="A4C137"/>
                </a:solidFill>
              </a:rPr>
              <a:t>follow-up on the overall progress </a:t>
            </a:r>
            <a:r>
              <a:rPr lang="en-GB" sz="1600" dirty="0"/>
              <a:t>of the achievement of milestones and deliverables, including status, risk-levels and comments has been created and is updated regularly and at least for every upcoming instance</a:t>
            </a:r>
          </a:p>
          <a:p>
            <a:pPr lvl="2"/>
            <a:r>
              <a:rPr lang="en-GB" sz="1600" dirty="0"/>
              <a:t>WPs work plans </a:t>
            </a:r>
          </a:p>
          <a:p>
            <a:pPr lvl="3"/>
            <a:r>
              <a:rPr lang="en-GB" sz="1600" dirty="0"/>
              <a:t>Detailed WPs work plans have also been created and updated regularly, to get a more granular follow-up at the WP level, including WPs interconnexions </a:t>
            </a:r>
            <a:r>
              <a:rPr lang="en-GB" sz="1600" dirty="0">
                <a:solidFill>
                  <a:srgbClr val="A4C137"/>
                </a:solidFill>
              </a:rPr>
              <a:t>to show the interdependencies, test infrastructure to be prepared / available for the relevant tasks to plan adequately, and participants involved in the sub-tasks</a:t>
            </a:r>
          </a:p>
          <a:p>
            <a:pPr lvl="2"/>
            <a:r>
              <a:rPr lang="en-GB" sz="1600" dirty="0"/>
              <a:t>GANTT Chart</a:t>
            </a:r>
          </a:p>
          <a:p>
            <a:pPr lvl="2"/>
            <a:endParaRPr lang="en-GB" sz="1600" dirty="0"/>
          </a:p>
          <a:p>
            <a:pPr marL="914400" lvl="2" indent="0">
              <a:buNone/>
            </a:pPr>
            <a:endParaRPr lang="en-GB" sz="1600" dirty="0"/>
          </a:p>
          <a:p>
            <a:pPr marL="914400" lvl="2" indent="0">
              <a:buNone/>
            </a:pPr>
            <a:endParaRPr lang="en-GB" sz="1000" dirty="0"/>
          </a:p>
          <a:p>
            <a:endParaRPr lang="en-GB" sz="1000" dirty="0"/>
          </a:p>
        </p:txBody>
      </p:sp>
      <p:sp>
        <p:nvSpPr>
          <p:cNvPr id="7" name="Rectangle 4">
            <a:extLst>
              <a:ext uri="{FF2B5EF4-FFF2-40B4-BE49-F238E27FC236}">
                <a16:creationId xmlns:a16="http://schemas.microsoft.com/office/drawing/2014/main" id="{76C159E5-981F-472D-A7F8-80EC316D7BCF}"/>
              </a:ext>
            </a:extLst>
          </p:cNvPr>
          <p:cNvSpPr>
            <a:spLocks noChangeArrowheads="1"/>
          </p:cNvSpPr>
          <p:nvPr/>
        </p:nvSpPr>
        <p:spPr bwMode="auto">
          <a:xfrm>
            <a:off x="0" y="344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96086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3146</TotalTime>
  <Words>2652</Words>
  <Application>Microsoft Office PowerPoint</Application>
  <PresentationFormat>Grand écran</PresentationFormat>
  <Paragraphs>282</Paragraphs>
  <Slides>25</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Aptos</vt:lpstr>
      <vt:lpstr>Aptos  </vt:lpstr>
      <vt:lpstr>Aptos Display</vt:lpstr>
      <vt:lpstr>Arial</vt:lpstr>
      <vt:lpstr>Calibri</vt:lpstr>
      <vt:lpstr>Helvetica</vt:lpstr>
      <vt:lpstr>Office Theme</vt:lpstr>
      <vt:lpstr>WP9: Coordination &amp; Management  RP1 review meeting, June 1st,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286</cp:revision>
  <dcterms:created xsi:type="dcterms:W3CDTF">2024-02-23T11:31:04Z</dcterms:created>
  <dcterms:modified xsi:type="dcterms:W3CDTF">2026-05-29T17:24:55Z</dcterms:modified>
</cp:coreProperties>
</file>