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77" r:id="rId2"/>
    <p:sldId id="2896" r:id="rId3"/>
    <p:sldId id="2439" r:id="rId4"/>
    <p:sldId id="1650" r:id="rId5"/>
    <p:sldId id="2893" r:id="rId6"/>
    <p:sldId id="2009" r:id="rId7"/>
    <p:sldId id="2168" r:id="rId8"/>
    <p:sldId id="2435" r:id="rId9"/>
    <p:sldId id="1986" r:id="rId10"/>
    <p:sldId id="1997" r:id="rId11"/>
    <p:sldId id="2011" r:id="rId12"/>
    <p:sldId id="2012" r:id="rId13"/>
    <p:sldId id="2013" r:id="rId14"/>
    <p:sldId id="2362" r:id="rId15"/>
    <p:sldId id="2366" r:id="rId16"/>
    <p:sldId id="2898" r:id="rId17"/>
    <p:sldId id="2901" r:id="rId18"/>
    <p:sldId id="2897" r:id="rId19"/>
    <p:sldId id="2895" r:id="rId20"/>
    <p:sldId id="2902" r:id="rId21"/>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BB7"/>
    <a:srgbClr val="A4C137"/>
    <a:srgbClr val="5B6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4694"/>
  </p:normalViewPr>
  <p:slideViewPr>
    <p:cSldViewPr snapToGrid="0">
      <p:cViewPr varScale="1">
        <p:scale>
          <a:sx n="72" d="100"/>
          <a:sy n="72" d="100"/>
        </p:scale>
        <p:origin x="500" y="60"/>
      </p:cViewPr>
      <p:guideLst/>
    </p:cSldViewPr>
  </p:slideViewPr>
  <p:notesTextViewPr>
    <p:cViewPr>
      <p:scale>
        <a:sx n="1" d="1"/>
        <a:sy n="1" d="1"/>
      </p:scale>
      <p:origin x="0" y="0"/>
    </p:cViewPr>
  </p:notesTextViewPr>
  <p:sorterViewPr>
    <p:cViewPr>
      <p:scale>
        <a:sx n="100" d="100"/>
        <a:sy n="100" d="100"/>
      </p:scale>
      <p:origin x="0" y="-2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5F04F-81A0-4E73-96DD-5CFBF9B60B75}" type="doc">
      <dgm:prSet loTypeId="urn:microsoft.com/office/officeart/2005/8/layout/chevron2" loCatId="process" qsTypeId="urn:microsoft.com/office/officeart/2005/8/quickstyle/simple1" qsCatId="simple" csTypeId="urn:microsoft.com/office/officeart/2005/8/colors/accent6_5" csCatId="accent6" phldr="1"/>
      <dgm:spPr/>
      <dgm:t>
        <a:bodyPr/>
        <a:lstStyle/>
        <a:p>
          <a:endParaRPr lang="en-GB"/>
        </a:p>
      </dgm:t>
    </dgm:pt>
    <dgm:pt modelId="{B6CD6242-1624-40FA-A725-5B61D337BFFC}">
      <dgm:prSet phldrT="[Texte]" custT="1"/>
      <dgm:spPr/>
      <dgm:t>
        <a:bodyPr/>
        <a:lstStyle/>
        <a:p>
          <a:r>
            <a:rPr lang="en-US" sz="1400" b="1" noProof="0" dirty="0">
              <a:solidFill>
                <a:schemeClr val="tx1"/>
              </a:solidFill>
            </a:rPr>
            <a:t>Kick-off</a:t>
          </a:r>
        </a:p>
      </dgm:t>
    </dgm:pt>
    <dgm:pt modelId="{4834DA98-267E-477C-B847-20EB621FF452}" type="parTrans" cxnId="{6D90E689-3515-485B-8B3B-0EB1FE563B3C}">
      <dgm:prSet/>
      <dgm:spPr/>
      <dgm:t>
        <a:bodyPr/>
        <a:lstStyle/>
        <a:p>
          <a:endParaRPr lang="en-US" sz="1600" noProof="0" dirty="0"/>
        </a:p>
      </dgm:t>
    </dgm:pt>
    <dgm:pt modelId="{299D7CCE-246C-4A22-8564-0EC135A07555}" type="sibTrans" cxnId="{6D90E689-3515-485B-8B3B-0EB1FE563B3C}">
      <dgm:prSet/>
      <dgm:spPr/>
      <dgm:t>
        <a:bodyPr/>
        <a:lstStyle/>
        <a:p>
          <a:endParaRPr lang="en-US" sz="1600" noProof="0" dirty="0"/>
        </a:p>
      </dgm:t>
    </dgm:pt>
    <dgm:pt modelId="{6CEE21F6-BCE1-40AB-9EB6-412057C83487}">
      <dgm:prSet phldrT="[Texte]" custT="1"/>
      <dgm:spPr/>
      <dgm:t>
        <a:bodyPr/>
        <a:lstStyle/>
        <a:p>
          <a:r>
            <a:rPr lang="en-US" sz="1600" noProof="0" dirty="0"/>
            <a:t>March 2024 project start date</a:t>
          </a:r>
        </a:p>
      </dgm:t>
    </dgm:pt>
    <dgm:pt modelId="{CA6A62AC-A4F8-4DFF-A128-A0D44F3E3222}" type="parTrans" cxnId="{C4F8D808-BD29-42F0-AC19-960A9F176BF3}">
      <dgm:prSet/>
      <dgm:spPr/>
      <dgm:t>
        <a:bodyPr/>
        <a:lstStyle/>
        <a:p>
          <a:endParaRPr lang="en-US" sz="1600" noProof="0" dirty="0"/>
        </a:p>
      </dgm:t>
    </dgm:pt>
    <dgm:pt modelId="{ED2B53A3-4877-4D62-9733-F90593C97AA4}" type="sibTrans" cxnId="{C4F8D808-BD29-42F0-AC19-960A9F176BF3}">
      <dgm:prSet/>
      <dgm:spPr/>
      <dgm:t>
        <a:bodyPr/>
        <a:lstStyle/>
        <a:p>
          <a:endParaRPr lang="en-US" sz="1600" noProof="0" dirty="0"/>
        </a:p>
      </dgm:t>
    </dgm:pt>
    <dgm:pt modelId="{9BE99A35-F35C-4261-BD8F-30075CE82C3B}">
      <dgm:prSet phldrT="[Texte]" custT="1"/>
      <dgm:spPr/>
      <dgm:t>
        <a:bodyPr/>
        <a:lstStyle/>
        <a:p>
          <a:r>
            <a:rPr lang="en-US" sz="1600" noProof="0" dirty="0"/>
            <a:t>April Kick-off meeting</a:t>
          </a:r>
        </a:p>
      </dgm:t>
    </dgm:pt>
    <dgm:pt modelId="{D0398ECD-C666-4D1D-A37B-7F6369EFDB76}" type="parTrans" cxnId="{7576C335-4E29-4072-9180-C7B750FC658D}">
      <dgm:prSet/>
      <dgm:spPr/>
      <dgm:t>
        <a:bodyPr/>
        <a:lstStyle/>
        <a:p>
          <a:endParaRPr lang="en-US" sz="1600" noProof="0" dirty="0"/>
        </a:p>
      </dgm:t>
    </dgm:pt>
    <dgm:pt modelId="{FA00E9B5-F057-4431-AA3A-23714672CF71}" type="sibTrans" cxnId="{7576C335-4E29-4072-9180-C7B750FC658D}">
      <dgm:prSet/>
      <dgm:spPr/>
      <dgm:t>
        <a:bodyPr/>
        <a:lstStyle/>
        <a:p>
          <a:endParaRPr lang="en-US" sz="1600" noProof="0" dirty="0"/>
        </a:p>
      </dgm:t>
    </dgm:pt>
    <dgm:pt modelId="{484530FC-53EC-4083-B436-E2DB1449C508}">
      <dgm:prSet phldrT="[Texte]" custT="1"/>
      <dgm:spPr/>
      <dgm:t>
        <a:bodyPr/>
        <a:lstStyle/>
        <a:p>
          <a:r>
            <a:rPr lang="en-US" sz="1400" b="1" noProof="0" dirty="0">
              <a:solidFill>
                <a:schemeClr val="tx1"/>
              </a:solidFill>
            </a:rPr>
            <a:t>2024</a:t>
          </a:r>
        </a:p>
      </dgm:t>
    </dgm:pt>
    <dgm:pt modelId="{A23D9779-6C9D-47E8-95F2-1724FD98594E}" type="parTrans" cxnId="{4824FADF-082B-4DCC-9782-888ED22BBD9C}">
      <dgm:prSet/>
      <dgm:spPr/>
      <dgm:t>
        <a:bodyPr/>
        <a:lstStyle/>
        <a:p>
          <a:endParaRPr lang="en-US" sz="1600" noProof="0" dirty="0"/>
        </a:p>
      </dgm:t>
    </dgm:pt>
    <dgm:pt modelId="{AE9C950F-5495-4FC9-A7F7-C981C7488C4C}" type="sibTrans" cxnId="{4824FADF-082B-4DCC-9782-888ED22BBD9C}">
      <dgm:prSet/>
      <dgm:spPr/>
      <dgm:t>
        <a:bodyPr/>
        <a:lstStyle/>
        <a:p>
          <a:endParaRPr lang="en-US" sz="1600" noProof="0" dirty="0"/>
        </a:p>
      </dgm:t>
    </dgm:pt>
    <dgm:pt modelId="{5874C8F3-76FF-4F63-BDF7-AE9D0CD80763}">
      <dgm:prSet phldrT="[Texte]" custT="1"/>
      <dgm:spPr/>
      <dgm:t>
        <a:bodyPr/>
        <a:lstStyle/>
        <a:p>
          <a:r>
            <a:rPr lang="en-US" sz="1600" noProof="0" dirty="0"/>
            <a:t>iSAS website, industrial section, data repository </a:t>
          </a:r>
        </a:p>
      </dgm:t>
    </dgm:pt>
    <dgm:pt modelId="{D3742596-33FA-4D37-8F6B-E9BD02BB4036}" type="parTrans" cxnId="{25D3AD3D-BFA4-4C89-A095-AC814DFFA4C9}">
      <dgm:prSet/>
      <dgm:spPr/>
      <dgm:t>
        <a:bodyPr/>
        <a:lstStyle/>
        <a:p>
          <a:endParaRPr lang="en-US" sz="1600" noProof="0" dirty="0"/>
        </a:p>
      </dgm:t>
    </dgm:pt>
    <dgm:pt modelId="{F827534F-8F2A-4486-B6F8-FD4CB004BE42}" type="sibTrans" cxnId="{25D3AD3D-BFA4-4C89-A095-AC814DFFA4C9}">
      <dgm:prSet/>
      <dgm:spPr/>
      <dgm:t>
        <a:bodyPr/>
        <a:lstStyle/>
        <a:p>
          <a:endParaRPr lang="en-US" sz="1600" noProof="0" dirty="0"/>
        </a:p>
      </dgm:t>
    </dgm:pt>
    <dgm:pt modelId="{02645579-F2B7-402E-A328-D0DE1455BB7F}">
      <dgm:prSet phldrT="[Texte]" custT="1"/>
      <dgm:spPr/>
      <dgm:t>
        <a:bodyPr/>
        <a:lstStyle/>
        <a:p>
          <a:r>
            <a:rPr lang="en-US" sz="1600" noProof="0" dirty="0"/>
            <a:t>Dissemination plan, internal communication plan, DMP</a:t>
          </a:r>
        </a:p>
      </dgm:t>
    </dgm:pt>
    <dgm:pt modelId="{20A60162-1ECA-4D73-8B0E-E8DBA8F536DB}" type="parTrans" cxnId="{7C9EB358-8064-43BD-82F5-6CC5D4C0D153}">
      <dgm:prSet/>
      <dgm:spPr/>
      <dgm:t>
        <a:bodyPr/>
        <a:lstStyle/>
        <a:p>
          <a:endParaRPr lang="en-US" sz="1600" noProof="0" dirty="0"/>
        </a:p>
      </dgm:t>
    </dgm:pt>
    <dgm:pt modelId="{A4509348-9681-403E-A3CF-D88B42A7AF5C}" type="sibTrans" cxnId="{7C9EB358-8064-43BD-82F5-6CC5D4C0D153}">
      <dgm:prSet/>
      <dgm:spPr/>
      <dgm:t>
        <a:bodyPr/>
        <a:lstStyle/>
        <a:p>
          <a:endParaRPr lang="en-US" sz="1600" noProof="0" dirty="0"/>
        </a:p>
      </dgm:t>
    </dgm:pt>
    <dgm:pt modelId="{1419C73F-C60C-45B0-8C77-EC55DA3DFA5A}">
      <dgm:prSet phldrT="[Texte]" custT="1"/>
      <dgm:spPr/>
      <dgm:t>
        <a:bodyPr/>
        <a:lstStyle/>
        <a:p>
          <a:r>
            <a:rPr lang="en-US" sz="1400" b="1" noProof="0" dirty="0">
              <a:solidFill>
                <a:schemeClr val="tx1"/>
              </a:solidFill>
            </a:rPr>
            <a:t>Y1</a:t>
          </a:r>
        </a:p>
      </dgm:t>
    </dgm:pt>
    <dgm:pt modelId="{56AF986F-3C07-4568-9442-E4A3FA3714E3}" type="parTrans" cxnId="{C694357B-BD50-4160-91DA-23F179421BF7}">
      <dgm:prSet/>
      <dgm:spPr/>
      <dgm:t>
        <a:bodyPr/>
        <a:lstStyle/>
        <a:p>
          <a:endParaRPr lang="en-US" sz="1600" noProof="0" dirty="0"/>
        </a:p>
      </dgm:t>
    </dgm:pt>
    <dgm:pt modelId="{CC988B67-DAFA-4157-9E88-07F1DE065DD5}" type="sibTrans" cxnId="{C694357B-BD50-4160-91DA-23F179421BF7}">
      <dgm:prSet/>
      <dgm:spPr/>
      <dgm:t>
        <a:bodyPr/>
        <a:lstStyle/>
        <a:p>
          <a:endParaRPr lang="en-US" sz="1600" noProof="0" dirty="0"/>
        </a:p>
      </dgm:t>
    </dgm:pt>
    <dgm:pt modelId="{6FBB6204-DECD-4288-9296-D1792C42309F}">
      <dgm:prSet phldrT="[Texte]" custT="1"/>
      <dgm:spPr/>
      <dgm:t>
        <a:bodyPr/>
        <a:lstStyle/>
        <a:p>
          <a:r>
            <a:rPr lang="en-US" sz="1600" b="1" noProof="0" dirty="0">
              <a:solidFill>
                <a:srgbClr val="A4C137"/>
              </a:solidFill>
            </a:rPr>
            <a:t>30</a:t>
          </a:r>
          <a:r>
            <a:rPr lang="en-US" sz="1600" b="1" baseline="30000" noProof="0" dirty="0">
              <a:solidFill>
                <a:srgbClr val="A4C137"/>
              </a:solidFill>
            </a:rPr>
            <a:t>th</a:t>
          </a:r>
          <a:r>
            <a:rPr lang="en-US" sz="1600" b="1" noProof="0" dirty="0">
              <a:solidFill>
                <a:srgbClr val="A4C137"/>
              </a:solidFill>
            </a:rPr>
            <a:t> April RP1 report </a:t>
          </a:r>
        </a:p>
      </dgm:t>
    </dgm:pt>
    <dgm:pt modelId="{F4364D0E-9457-47EB-83B8-F06EB8F2E54B}" type="parTrans" cxnId="{84166569-1FF6-42F9-81E2-6B5E01A8076F}">
      <dgm:prSet/>
      <dgm:spPr/>
      <dgm:t>
        <a:bodyPr/>
        <a:lstStyle/>
        <a:p>
          <a:endParaRPr lang="en-US" sz="1600" noProof="0" dirty="0"/>
        </a:p>
      </dgm:t>
    </dgm:pt>
    <dgm:pt modelId="{D395CAC9-5841-482D-827E-3A14F0904512}" type="sibTrans" cxnId="{84166569-1FF6-42F9-81E2-6B5E01A8076F}">
      <dgm:prSet/>
      <dgm:spPr/>
      <dgm:t>
        <a:bodyPr/>
        <a:lstStyle/>
        <a:p>
          <a:endParaRPr lang="en-US" sz="1600" noProof="0" dirty="0"/>
        </a:p>
      </dgm:t>
    </dgm:pt>
    <dgm:pt modelId="{2208477C-768B-4CF9-8A63-E3B20E296709}">
      <dgm:prSet phldrT="[Texte]" custT="1"/>
      <dgm:spPr/>
      <dgm:t>
        <a:bodyPr/>
        <a:lstStyle/>
        <a:p>
          <a:r>
            <a:rPr lang="en-US" sz="1600" b="1" noProof="0" dirty="0">
              <a:solidFill>
                <a:srgbClr val="FF0000"/>
              </a:solidFill>
            </a:rPr>
            <a:t>1</a:t>
          </a:r>
          <a:r>
            <a:rPr lang="en-US" sz="1600" b="1" baseline="30000" noProof="0" dirty="0">
              <a:solidFill>
                <a:srgbClr val="FF0000"/>
              </a:solidFill>
            </a:rPr>
            <a:t>st</a:t>
          </a:r>
          <a:r>
            <a:rPr lang="en-US" sz="1600" b="1" noProof="0" dirty="0">
              <a:solidFill>
                <a:srgbClr val="FF0000"/>
              </a:solidFill>
            </a:rPr>
            <a:t> June RP1 review meeting</a:t>
          </a:r>
        </a:p>
      </dgm:t>
    </dgm:pt>
    <dgm:pt modelId="{DF10EF10-2EC0-40CF-A9AE-B9084DA01AF0}" type="parTrans" cxnId="{3A0F6F7A-D8DF-43B7-A7A9-E5C6D10EAC1A}">
      <dgm:prSet/>
      <dgm:spPr/>
      <dgm:t>
        <a:bodyPr/>
        <a:lstStyle/>
        <a:p>
          <a:endParaRPr lang="en-GB" sz="1600"/>
        </a:p>
      </dgm:t>
    </dgm:pt>
    <dgm:pt modelId="{62635D51-6BE5-4EA5-8321-16EB87DE6FAA}" type="sibTrans" cxnId="{3A0F6F7A-D8DF-43B7-A7A9-E5C6D10EAC1A}">
      <dgm:prSet/>
      <dgm:spPr/>
      <dgm:t>
        <a:bodyPr/>
        <a:lstStyle/>
        <a:p>
          <a:endParaRPr lang="en-GB" sz="1600"/>
        </a:p>
      </dgm:t>
    </dgm:pt>
    <dgm:pt modelId="{8E731660-C552-4F7B-BAE9-B343A4CA5BB0}">
      <dgm:prSet phldrT="[Texte]" custT="1"/>
      <dgm:spPr/>
      <dgm:t>
        <a:bodyPr/>
        <a:lstStyle/>
        <a:p>
          <a:r>
            <a:rPr lang="en-US" sz="1600" noProof="0" dirty="0"/>
            <a:t>1</a:t>
          </a:r>
          <a:r>
            <a:rPr lang="en-US" sz="1600" baseline="30000" noProof="0" dirty="0"/>
            <a:t>st</a:t>
          </a:r>
          <a:r>
            <a:rPr lang="en-US" sz="1600" noProof="0" dirty="0"/>
            <a:t> yearly meeting at INFN in Padova</a:t>
          </a:r>
        </a:p>
      </dgm:t>
    </dgm:pt>
    <dgm:pt modelId="{3C3BCAE5-4A65-4E62-B741-1DD77AA9FE43}" type="parTrans" cxnId="{1F67CA0B-94E3-4267-B148-2574A36E7A66}">
      <dgm:prSet/>
      <dgm:spPr/>
      <dgm:t>
        <a:bodyPr/>
        <a:lstStyle/>
        <a:p>
          <a:endParaRPr lang="en-GB" sz="1600"/>
        </a:p>
      </dgm:t>
    </dgm:pt>
    <dgm:pt modelId="{E2615EC8-A0E6-45E6-923B-310F06A453F4}" type="sibTrans" cxnId="{1F67CA0B-94E3-4267-B148-2574A36E7A66}">
      <dgm:prSet/>
      <dgm:spPr/>
      <dgm:t>
        <a:bodyPr/>
        <a:lstStyle/>
        <a:p>
          <a:endParaRPr lang="en-GB" sz="1600"/>
        </a:p>
      </dgm:t>
    </dgm:pt>
    <dgm:pt modelId="{6C34F727-3AC3-4253-B698-E0F9AED29BA7}">
      <dgm:prSet phldrT="[Texte]" custT="1"/>
      <dgm:spPr/>
      <dgm:t>
        <a:bodyPr/>
        <a:lstStyle/>
        <a:p>
          <a:r>
            <a:rPr lang="en-US" sz="1400" b="1" noProof="0" dirty="0">
              <a:solidFill>
                <a:schemeClr val="tx1"/>
              </a:solidFill>
            </a:rPr>
            <a:t>2025</a:t>
          </a:r>
        </a:p>
      </dgm:t>
    </dgm:pt>
    <dgm:pt modelId="{B948F5CA-43F5-42B6-8BC9-152D76344132}" type="parTrans" cxnId="{3F4F8C94-BAA1-4466-991C-90AD8E0260E8}">
      <dgm:prSet/>
      <dgm:spPr/>
      <dgm:t>
        <a:bodyPr/>
        <a:lstStyle/>
        <a:p>
          <a:endParaRPr lang="en-GB" sz="1600"/>
        </a:p>
      </dgm:t>
    </dgm:pt>
    <dgm:pt modelId="{734C7886-BD2B-4BC8-A02D-EFA912592DD8}" type="sibTrans" cxnId="{3F4F8C94-BAA1-4466-991C-90AD8E0260E8}">
      <dgm:prSet/>
      <dgm:spPr/>
      <dgm:t>
        <a:bodyPr/>
        <a:lstStyle/>
        <a:p>
          <a:endParaRPr lang="en-GB" sz="1600"/>
        </a:p>
      </dgm:t>
    </dgm:pt>
    <dgm:pt modelId="{21846403-BFF3-44F8-A588-741E55EB35C3}">
      <dgm:prSet phldrT="[Texte]" custT="1"/>
      <dgm:spPr/>
      <dgm:t>
        <a:bodyPr/>
        <a:lstStyle/>
        <a:p>
          <a:r>
            <a:rPr lang="en-GB" sz="1600" noProof="0" dirty="0">
              <a:solidFill>
                <a:srgbClr val="A4C137"/>
              </a:solidFill>
            </a:rPr>
            <a:t>WP9 Verifiable metric for energy-saving performances</a:t>
          </a:r>
          <a:endParaRPr lang="en-US" sz="1600" noProof="0" dirty="0">
            <a:solidFill>
              <a:srgbClr val="A4C137"/>
            </a:solidFill>
          </a:endParaRPr>
        </a:p>
      </dgm:t>
    </dgm:pt>
    <dgm:pt modelId="{D024ED83-B42F-4D6A-AE1B-88594C0995C1}" type="parTrans" cxnId="{EAE44362-AB31-4FB7-A7A0-00697E60302C}">
      <dgm:prSet/>
      <dgm:spPr/>
      <dgm:t>
        <a:bodyPr/>
        <a:lstStyle/>
        <a:p>
          <a:endParaRPr lang="en-GB" sz="1600"/>
        </a:p>
      </dgm:t>
    </dgm:pt>
    <dgm:pt modelId="{DC6DA4E6-729B-4517-8981-FD38FFD54CBE}" type="sibTrans" cxnId="{EAE44362-AB31-4FB7-A7A0-00697E60302C}">
      <dgm:prSet/>
      <dgm:spPr/>
      <dgm:t>
        <a:bodyPr/>
        <a:lstStyle/>
        <a:p>
          <a:endParaRPr lang="en-GB" sz="1600"/>
        </a:p>
      </dgm:t>
    </dgm:pt>
    <dgm:pt modelId="{9EA97A58-9E6B-470D-96E0-9D0150AFFFB3}">
      <dgm:prSet phldrT="[Texte]" custT="1"/>
      <dgm:spPr/>
      <dgm:t>
        <a:bodyPr/>
        <a:lstStyle/>
        <a:p>
          <a:r>
            <a:rPr lang="en-US" sz="1400" b="1" noProof="0" dirty="0">
              <a:solidFill>
                <a:schemeClr val="tx1"/>
              </a:solidFill>
            </a:rPr>
            <a:t>2026</a:t>
          </a:r>
        </a:p>
      </dgm:t>
    </dgm:pt>
    <dgm:pt modelId="{3F9B8C75-114E-4CEB-868C-CB4A4D7D2F5C}" type="parTrans" cxnId="{6C7C92D7-EF3E-4CAC-8670-31C605744C2C}">
      <dgm:prSet/>
      <dgm:spPr/>
      <dgm:t>
        <a:bodyPr/>
        <a:lstStyle/>
        <a:p>
          <a:endParaRPr lang="en-GB" sz="1600"/>
        </a:p>
      </dgm:t>
    </dgm:pt>
    <dgm:pt modelId="{DFE0359B-EEB0-411C-95FF-3DDE0AEE8B8D}" type="sibTrans" cxnId="{6C7C92D7-EF3E-4CAC-8670-31C605744C2C}">
      <dgm:prSet/>
      <dgm:spPr/>
      <dgm:t>
        <a:bodyPr/>
        <a:lstStyle/>
        <a:p>
          <a:endParaRPr lang="en-GB" sz="1600"/>
        </a:p>
      </dgm:t>
    </dgm:pt>
    <dgm:pt modelId="{FE3A1D2D-65F5-4E14-BC13-FDD1DB7D67AF}">
      <dgm:prSet phldrT="[Texte]" custT="1"/>
      <dgm:spPr/>
      <dgm:t>
        <a:bodyPr/>
        <a:lstStyle/>
        <a:p>
          <a:r>
            <a:rPr lang="en-GB" sz="1600" noProof="0" dirty="0">
              <a:solidFill>
                <a:srgbClr val="A4C137"/>
              </a:solidFill>
            </a:rPr>
            <a:t>WP1 Characterisation of 400 MHz cavity with FE-FRT</a:t>
          </a:r>
          <a:endParaRPr lang="en-US" sz="1600" noProof="0" dirty="0"/>
        </a:p>
      </dgm:t>
    </dgm:pt>
    <dgm:pt modelId="{ABA594EE-22D0-482A-B692-467C1EEFBC3D}" type="parTrans" cxnId="{03973196-21D5-4023-9BB9-13B372B3DEBE}">
      <dgm:prSet/>
      <dgm:spPr/>
      <dgm:t>
        <a:bodyPr/>
        <a:lstStyle/>
        <a:p>
          <a:endParaRPr lang="en-GB" sz="1600"/>
        </a:p>
      </dgm:t>
    </dgm:pt>
    <dgm:pt modelId="{E877E0CC-7B20-4F19-8300-014ACE555E4D}" type="sibTrans" cxnId="{03973196-21D5-4023-9BB9-13B372B3DEBE}">
      <dgm:prSet/>
      <dgm:spPr/>
      <dgm:t>
        <a:bodyPr/>
        <a:lstStyle/>
        <a:p>
          <a:endParaRPr lang="en-GB" sz="1600"/>
        </a:p>
      </dgm:t>
    </dgm:pt>
    <dgm:pt modelId="{D7E9A1C4-EF66-4D9E-B33A-F6EEA66CC023}">
      <dgm:prSet phldrT="[Texte]" custT="1"/>
      <dgm:spPr/>
      <dgm:t>
        <a:bodyPr/>
        <a:lstStyle/>
        <a:p>
          <a:r>
            <a:rPr lang="en-US" sz="1400" b="1" noProof="0" dirty="0">
              <a:solidFill>
                <a:schemeClr val="tx1"/>
              </a:solidFill>
            </a:rPr>
            <a:t>Y2</a:t>
          </a:r>
        </a:p>
      </dgm:t>
    </dgm:pt>
    <dgm:pt modelId="{E88C9155-FE23-43ED-A230-98327BFED4C2}" type="parTrans" cxnId="{9F9EB592-638A-4BEE-9667-B18D72D0A36E}">
      <dgm:prSet/>
      <dgm:spPr/>
      <dgm:t>
        <a:bodyPr/>
        <a:lstStyle/>
        <a:p>
          <a:endParaRPr lang="en-GB" sz="1600"/>
        </a:p>
      </dgm:t>
    </dgm:pt>
    <dgm:pt modelId="{535C24F7-193D-4838-8871-F21FDA9EAC2C}" type="sibTrans" cxnId="{9F9EB592-638A-4BEE-9667-B18D72D0A36E}">
      <dgm:prSet/>
      <dgm:spPr/>
      <dgm:t>
        <a:bodyPr/>
        <a:lstStyle/>
        <a:p>
          <a:endParaRPr lang="en-GB" sz="1600"/>
        </a:p>
      </dgm:t>
    </dgm:pt>
    <dgm:pt modelId="{BF3F42B0-04D3-47E9-8D36-2527523B97EA}">
      <dgm:prSet phldrT="[Texte]" custT="1"/>
      <dgm:spPr/>
      <dgm:t>
        <a:bodyPr/>
        <a:lstStyle/>
        <a:p>
          <a:r>
            <a:rPr lang="en-US" sz="1600" noProof="0" dirty="0"/>
            <a:t>2</a:t>
          </a:r>
          <a:r>
            <a:rPr lang="en-US" sz="1600" baseline="30000" noProof="0" dirty="0"/>
            <a:t>nd</a:t>
          </a:r>
          <a:r>
            <a:rPr lang="en-US" sz="1600" noProof="0" dirty="0"/>
            <a:t> yearly meeting at HZB in Berlin</a:t>
          </a:r>
        </a:p>
      </dgm:t>
    </dgm:pt>
    <dgm:pt modelId="{80C66621-840B-4D76-BAED-E6434DEA48C9}" type="parTrans" cxnId="{1647BAB4-9933-429F-98BC-400A542926BF}">
      <dgm:prSet/>
      <dgm:spPr/>
      <dgm:t>
        <a:bodyPr/>
        <a:lstStyle/>
        <a:p>
          <a:endParaRPr lang="en-GB" sz="1600"/>
        </a:p>
      </dgm:t>
    </dgm:pt>
    <dgm:pt modelId="{7F1440D5-EDC6-48F5-BA1C-93476419F05A}" type="sibTrans" cxnId="{1647BAB4-9933-429F-98BC-400A542926BF}">
      <dgm:prSet/>
      <dgm:spPr/>
      <dgm:t>
        <a:bodyPr/>
        <a:lstStyle/>
        <a:p>
          <a:endParaRPr lang="en-GB" sz="1600"/>
        </a:p>
      </dgm:t>
    </dgm:pt>
    <dgm:pt modelId="{3AB322B1-E13B-4B75-A7B9-58EB364DA027}">
      <dgm:prSet phldrT="[Texte]" custT="1"/>
      <dgm:spPr/>
      <dgm:t>
        <a:bodyPr/>
        <a:lstStyle/>
        <a:p>
          <a:r>
            <a:rPr lang="en-US" sz="1400" b="1" noProof="0" dirty="0">
              <a:solidFill>
                <a:schemeClr val="tx1"/>
              </a:solidFill>
            </a:rPr>
            <a:t>next</a:t>
          </a:r>
        </a:p>
      </dgm:t>
    </dgm:pt>
    <dgm:pt modelId="{60AFCBAB-4DC1-427C-8F12-9AC2E1FC82A2}" type="parTrans" cxnId="{FF0CC0CD-ABC9-45C6-B01A-9F4AE944C0EE}">
      <dgm:prSet/>
      <dgm:spPr/>
      <dgm:t>
        <a:bodyPr/>
        <a:lstStyle/>
        <a:p>
          <a:endParaRPr lang="en-GB" sz="1600"/>
        </a:p>
      </dgm:t>
    </dgm:pt>
    <dgm:pt modelId="{1C8289C7-FC37-4656-88C0-381AAADE8194}" type="sibTrans" cxnId="{FF0CC0CD-ABC9-45C6-B01A-9F4AE944C0EE}">
      <dgm:prSet/>
      <dgm:spPr/>
      <dgm:t>
        <a:bodyPr/>
        <a:lstStyle/>
        <a:p>
          <a:endParaRPr lang="en-GB" sz="1600"/>
        </a:p>
      </dgm:t>
    </dgm:pt>
    <dgm:pt modelId="{0AD742F9-35D8-4608-B346-F77AE4DE97A7}">
      <dgm:prSet phldrT="[Texte]" custT="1"/>
      <dgm:spPr/>
      <dgm:t>
        <a:bodyPr/>
        <a:lstStyle/>
        <a:p>
          <a:r>
            <a:rPr lang="en-GB" sz="1600" noProof="0" dirty="0">
              <a:solidFill>
                <a:srgbClr val="A4C137"/>
              </a:solidFill>
            </a:rPr>
            <a:t>WP2 ML implementation plan</a:t>
          </a:r>
          <a:endParaRPr lang="en-US" sz="1600" noProof="0" dirty="0">
            <a:solidFill>
              <a:srgbClr val="A4C137"/>
            </a:solidFill>
          </a:endParaRPr>
        </a:p>
      </dgm:t>
    </dgm:pt>
    <dgm:pt modelId="{21D17515-0296-443B-9E96-54974C5575C4}" type="parTrans" cxnId="{267CBFCC-5171-4ACD-B7D6-F342D85E022E}">
      <dgm:prSet/>
      <dgm:spPr/>
      <dgm:t>
        <a:bodyPr/>
        <a:lstStyle/>
        <a:p>
          <a:endParaRPr lang="en-GB" sz="1600"/>
        </a:p>
      </dgm:t>
    </dgm:pt>
    <dgm:pt modelId="{B1EFC05A-518F-493F-B04D-A517691C0909}" type="sibTrans" cxnId="{267CBFCC-5171-4ACD-B7D6-F342D85E022E}">
      <dgm:prSet/>
      <dgm:spPr/>
      <dgm:t>
        <a:bodyPr/>
        <a:lstStyle/>
        <a:p>
          <a:endParaRPr lang="en-GB" sz="1600"/>
        </a:p>
      </dgm:t>
    </dgm:pt>
    <dgm:pt modelId="{0EC7849C-35A9-4A47-ACCC-4154F43CB848}">
      <dgm:prSet phldrT="[Texte]" custT="1"/>
      <dgm:spPr/>
      <dgm:t>
        <a:bodyPr/>
        <a:lstStyle/>
        <a:p>
          <a:r>
            <a:rPr lang="en-GB" sz="1600" noProof="0" dirty="0">
              <a:solidFill>
                <a:srgbClr val="A4C137"/>
              </a:solidFill>
            </a:rPr>
            <a:t>WP3 Modification of choke cavity for flux trapping study</a:t>
          </a:r>
          <a:endParaRPr lang="en-US" sz="1600" noProof="0" dirty="0">
            <a:solidFill>
              <a:srgbClr val="A4C137"/>
            </a:solidFill>
          </a:endParaRPr>
        </a:p>
      </dgm:t>
    </dgm:pt>
    <dgm:pt modelId="{B1596966-20CD-4DD8-9F78-62CAA2A83201}" type="parTrans" cxnId="{096D9189-49E3-42A2-8F05-CB49EEF070B9}">
      <dgm:prSet/>
      <dgm:spPr/>
      <dgm:t>
        <a:bodyPr/>
        <a:lstStyle/>
        <a:p>
          <a:endParaRPr lang="en-GB" sz="1600"/>
        </a:p>
      </dgm:t>
    </dgm:pt>
    <dgm:pt modelId="{32BAFD3C-8944-406F-8873-A935FFE14147}" type="sibTrans" cxnId="{096D9189-49E3-42A2-8F05-CB49EEF070B9}">
      <dgm:prSet/>
      <dgm:spPr/>
      <dgm:t>
        <a:bodyPr/>
        <a:lstStyle/>
        <a:p>
          <a:endParaRPr lang="en-GB" sz="1600"/>
        </a:p>
      </dgm:t>
    </dgm:pt>
    <dgm:pt modelId="{D3571508-CF70-4164-BB06-99027CA22CD7}">
      <dgm:prSet phldrT="[Texte]" custT="1"/>
      <dgm:spPr/>
      <dgm:t>
        <a:bodyPr/>
        <a:lstStyle/>
        <a:p>
          <a:r>
            <a:rPr lang="en-GB" sz="1600" noProof="0" dirty="0">
              <a:solidFill>
                <a:srgbClr val="A4C137"/>
              </a:solidFill>
            </a:rPr>
            <a:t>WP4 Design of FPC &amp; HOM coupler</a:t>
          </a:r>
          <a:endParaRPr lang="en-US" sz="1600" noProof="0" dirty="0">
            <a:solidFill>
              <a:srgbClr val="A4C137"/>
            </a:solidFill>
          </a:endParaRPr>
        </a:p>
      </dgm:t>
    </dgm:pt>
    <dgm:pt modelId="{898E303D-2A14-4963-A271-FD1E75B03183}" type="parTrans" cxnId="{9F642A31-1212-4F73-A7F9-C8BF250462EE}">
      <dgm:prSet/>
      <dgm:spPr/>
      <dgm:t>
        <a:bodyPr/>
        <a:lstStyle/>
        <a:p>
          <a:endParaRPr lang="en-GB" sz="1600"/>
        </a:p>
      </dgm:t>
    </dgm:pt>
    <dgm:pt modelId="{4904E540-D919-42CD-8B59-49078A1F0BA4}" type="sibTrans" cxnId="{9F642A31-1212-4F73-A7F9-C8BF250462EE}">
      <dgm:prSet/>
      <dgm:spPr/>
      <dgm:t>
        <a:bodyPr/>
        <a:lstStyle/>
        <a:p>
          <a:endParaRPr lang="en-GB" sz="1600"/>
        </a:p>
      </dgm:t>
    </dgm:pt>
    <dgm:pt modelId="{2EB97E39-CB10-4796-ACCD-98F1BF5EB237}">
      <dgm:prSet phldrT="[Texte]" custT="1"/>
      <dgm:spPr/>
      <dgm:t>
        <a:bodyPr/>
        <a:lstStyle/>
        <a:p>
          <a:r>
            <a:rPr lang="en-US" sz="1600" noProof="0" dirty="0">
              <a:solidFill>
                <a:srgbClr val="A4C137"/>
              </a:solidFill>
            </a:rPr>
            <a:t>WP5 </a:t>
          </a:r>
          <a:r>
            <a:rPr lang="en-GB" sz="1600" noProof="0" dirty="0">
              <a:solidFill>
                <a:srgbClr val="A4C137"/>
              </a:solidFill>
            </a:rPr>
            <a:t>Configure ESS CM</a:t>
          </a:r>
          <a:endParaRPr lang="en-US" sz="1600" noProof="0" dirty="0">
            <a:solidFill>
              <a:srgbClr val="A4C137"/>
            </a:solidFill>
          </a:endParaRPr>
        </a:p>
      </dgm:t>
    </dgm:pt>
    <dgm:pt modelId="{2AA6C7E6-1124-4410-8ECA-B337050F259C}" type="parTrans" cxnId="{4EE68BE6-C0CB-4BD4-B6A9-AD5908AA3DFD}">
      <dgm:prSet/>
      <dgm:spPr/>
      <dgm:t>
        <a:bodyPr/>
        <a:lstStyle/>
        <a:p>
          <a:endParaRPr lang="en-GB" sz="1600"/>
        </a:p>
      </dgm:t>
    </dgm:pt>
    <dgm:pt modelId="{34419B61-96EE-4F69-A206-BA6FD52C5487}" type="sibTrans" cxnId="{4EE68BE6-C0CB-4BD4-B6A9-AD5908AA3DFD}">
      <dgm:prSet/>
      <dgm:spPr/>
      <dgm:t>
        <a:bodyPr/>
        <a:lstStyle/>
        <a:p>
          <a:endParaRPr lang="en-GB" sz="1600"/>
        </a:p>
      </dgm:t>
    </dgm:pt>
    <dgm:pt modelId="{F513E32D-4684-4369-99E0-B4FDCD7523C6}">
      <dgm:prSet custT="1"/>
      <dgm:spPr/>
      <dgm:t>
        <a:bodyPr/>
        <a:lstStyle/>
        <a:p>
          <a:r>
            <a:rPr lang="en-US" sz="1600" noProof="0" dirty="0">
              <a:solidFill>
                <a:srgbClr val="A4C137"/>
              </a:solidFill>
            </a:rPr>
            <a:t>WP1 </a:t>
          </a:r>
          <a:r>
            <a:rPr lang="en-GB" sz="1600" noProof="0" dirty="0">
              <a:solidFill>
                <a:srgbClr val="A4C137"/>
              </a:solidFill>
            </a:rPr>
            <a:t>FE material characterised</a:t>
          </a:r>
          <a:endParaRPr lang="en-US" sz="1600" noProof="0" dirty="0">
            <a:solidFill>
              <a:srgbClr val="A4C137"/>
            </a:solidFill>
          </a:endParaRPr>
        </a:p>
      </dgm:t>
    </dgm:pt>
    <dgm:pt modelId="{FB6B9C44-03F3-4045-85EC-8250B3A9D4AE}" type="parTrans" cxnId="{863E6A1E-F79C-488A-B558-07A936E16B5C}">
      <dgm:prSet/>
      <dgm:spPr/>
      <dgm:t>
        <a:bodyPr/>
        <a:lstStyle/>
        <a:p>
          <a:endParaRPr lang="en-GB" sz="1600"/>
        </a:p>
      </dgm:t>
    </dgm:pt>
    <dgm:pt modelId="{5686E31E-B09E-41BE-A855-909A9FB6F227}" type="sibTrans" cxnId="{863E6A1E-F79C-488A-B558-07A936E16B5C}">
      <dgm:prSet/>
      <dgm:spPr/>
      <dgm:t>
        <a:bodyPr/>
        <a:lstStyle/>
        <a:p>
          <a:endParaRPr lang="en-GB" sz="1600"/>
        </a:p>
      </dgm:t>
    </dgm:pt>
    <dgm:pt modelId="{95217672-8446-4A7B-8404-DD3CF113DE24}">
      <dgm:prSet custT="1"/>
      <dgm:spPr/>
      <dgm:t>
        <a:bodyPr/>
        <a:lstStyle/>
        <a:p>
          <a:r>
            <a:rPr lang="en-US" sz="1600" noProof="0" dirty="0">
              <a:solidFill>
                <a:srgbClr val="A4C137"/>
              </a:solidFill>
            </a:rPr>
            <a:t>WP3 </a:t>
          </a:r>
          <a:r>
            <a:rPr lang="en-GB" sz="1600" noProof="0" dirty="0">
              <a:solidFill>
                <a:srgbClr val="A4C137"/>
              </a:solidFill>
            </a:rPr>
            <a:t>Report on implementation of cavity Q vs F tuning tool</a:t>
          </a:r>
          <a:endParaRPr lang="en-US" sz="1600" noProof="0" dirty="0">
            <a:solidFill>
              <a:srgbClr val="A4C137"/>
            </a:solidFill>
          </a:endParaRPr>
        </a:p>
      </dgm:t>
    </dgm:pt>
    <dgm:pt modelId="{0E65C3CB-5F5A-4294-99C6-6729EC521371}" type="parTrans" cxnId="{792EFC64-5F25-4BFF-853A-ED560192B30C}">
      <dgm:prSet/>
      <dgm:spPr/>
      <dgm:t>
        <a:bodyPr/>
        <a:lstStyle/>
        <a:p>
          <a:endParaRPr lang="en-GB" sz="1600"/>
        </a:p>
      </dgm:t>
    </dgm:pt>
    <dgm:pt modelId="{4CF0948A-4B73-4603-8848-B16127F994EC}" type="sibTrans" cxnId="{792EFC64-5F25-4BFF-853A-ED560192B30C}">
      <dgm:prSet/>
      <dgm:spPr/>
      <dgm:t>
        <a:bodyPr/>
        <a:lstStyle/>
        <a:p>
          <a:endParaRPr lang="en-GB" sz="1600"/>
        </a:p>
      </dgm:t>
    </dgm:pt>
    <dgm:pt modelId="{FD623A13-0C6D-4921-A52D-E50E76CB0D13}">
      <dgm:prSet custT="1"/>
      <dgm:spPr/>
      <dgm:t>
        <a:bodyPr/>
        <a:lstStyle/>
        <a:p>
          <a:r>
            <a:rPr lang="en-GB" sz="1600" noProof="0" dirty="0">
              <a:solidFill>
                <a:srgbClr val="A4C137"/>
              </a:solidFill>
            </a:rPr>
            <a:t>WP3 Developed ALD adaptive layers on Cu</a:t>
          </a:r>
          <a:endParaRPr lang="en-US" sz="1600" noProof="0" dirty="0">
            <a:solidFill>
              <a:srgbClr val="A4C137"/>
            </a:solidFill>
          </a:endParaRPr>
        </a:p>
      </dgm:t>
    </dgm:pt>
    <dgm:pt modelId="{0BFE1BCE-F515-4DC2-89C2-EE88D2AD25F7}" type="parTrans" cxnId="{321BD8D5-BDF2-4DCC-B715-B042C8EA8ADF}">
      <dgm:prSet/>
      <dgm:spPr/>
      <dgm:t>
        <a:bodyPr/>
        <a:lstStyle/>
        <a:p>
          <a:endParaRPr lang="en-GB" sz="1600"/>
        </a:p>
      </dgm:t>
    </dgm:pt>
    <dgm:pt modelId="{83DBB21C-398B-4AFC-9456-5286B1A576FE}" type="sibTrans" cxnId="{321BD8D5-BDF2-4DCC-B715-B042C8EA8ADF}">
      <dgm:prSet/>
      <dgm:spPr/>
      <dgm:t>
        <a:bodyPr/>
        <a:lstStyle/>
        <a:p>
          <a:endParaRPr lang="en-GB" sz="1600"/>
        </a:p>
      </dgm:t>
    </dgm:pt>
    <dgm:pt modelId="{31879645-FAD5-42B7-AB8D-2CCC52D6ABF5}">
      <dgm:prSet custT="1"/>
      <dgm:spPr/>
      <dgm:t>
        <a:bodyPr/>
        <a:lstStyle/>
        <a:p>
          <a:r>
            <a:rPr lang="en-US" sz="1600" noProof="0" dirty="0">
              <a:solidFill>
                <a:srgbClr val="A4C137"/>
              </a:solidFill>
            </a:rPr>
            <a:t>WP5 </a:t>
          </a:r>
          <a:r>
            <a:rPr lang="en-GB" sz="1600" noProof="0" dirty="0">
              <a:solidFill>
                <a:srgbClr val="A4C137"/>
              </a:solidFill>
            </a:rPr>
            <a:t>Compilation of ESS CM, lesson learned &amp; benchmarks</a:t>
          </a:r>
          <a:endParaRPr lang="en-US" sz="1600" noProof="0" dirty="0">
            <a:solidFill>
              <a:srgbClr val="A4C137"/>
            </a:solidFill>
          </a:endParaRPr>
        </a:p>
      </dgm:t>
    </dgm:pt>
    <dgm:pt modelId="{3E94680D-DC13-4BE8-9F83-66B2F5C76776}" type="parTrans" cxnId="{55805621-1B11-4A8E-AC3E-35F9E49B62F4}">
      <dgm:prSet/>
      <dgm:spPr/>
      <dgm:t>
        <a:bodyPr/>
        <a:lstStyle/>
        <a:p>
          <a:endParaRPr lang="en-GB" sz="1600"/>
        </a:p>
      </dgm:t>
    </dgm:pt>
    <dgm:pt modelId="{E8DCD3A3-75AB-49D2-9990-EA99622B929C}" type="sibTrans" cxnId="{55805621-1B11-4A8E-AC3E-35F9E49B62F4}">
      <dgm:prSet/>
      <dgm:spPr/>
      <dgm:t>
        <a:bodyPr/>
        <a:lstStyle/>
        <a:p>
          <a:endParaRPr lang="en-GB" sz="1600"/>
        </a:p>
      </dgm:t>
    </dgm:pt>
    <dgm:pt modelId="{0DDCFBE9-6163-42E1-BD3C-8A8DA42AFB7F}" type="pres">
      <dgm:prSet presAssocID="{9105F04F-81A0-4E73-96DD-5CFBF9B60B75}" presName="linearFlow" presStyleCnt="0">
        <dgm:presLayoutVars>
          <dgm:dir/>
          <dgm:animLvl val="lvl"/>
          <dgm:resizeHandles val="exact"/>
        </dgm:presLayoutVars>
      </dgm:prSet>
      <dgm:spPr/>
    </dgm:pt>
    <dgm:pt modelId="{7FB67157-78E9-4E4E-B748-8482C068BA7D}" type="pres">
      <dgm:prSet presAssocID="{B6CD6242-1624-40FA-A725-5B61D337BFFC}" presName="composite" presStyleCnt="0"/>
      <dgm:spPr/>
    </dgm:pt>
    <dgm:pt modelId="{F963F380-DD8E-42F5-8ED0-40E71BE985AD}" type="pres">
      <dgm:prSet presAssocID="{B6CD6242-1624-40FA-A725-5B61D337BFFC}" presName="parentText" presStyleLbl="alignNode1" presStyleIdx="0" presStyleCnt="7" custScaleX="153942" custScaleY="130616" custLinFactNeighborY="-36006">
        <dgm:presLayoutVars>
          <dgm:chMax val="1"/>
          <dgm:bulletEnabled val="1"/>
        </dgm:presLayoutVars>
      </dgm:prSet>
      <dgm:spPr/>
    </dgm:pt>
    <dgm:pt modelId="{7EB8A9AB-5BB4-4D05-9EA4-948A76CCBCA7}" type="pres">
      <dgm:prSet presAssocID="{B6CD6242-1624-40FA-A725-5B61D337BFFC}" presName="descendantText" presStyleLbl="alignAcc1" presStyleIdx="0" presStyleCnt="7" custScaleX="100000" custScaleY="200292" custLinFactNeighborX="2235" custLinFactNeighborY="-43833">
        <dgm:presLayoutVars>
          <dgm:bulletEnabled val="1"/>
        </dgm:presLayoutVars>
      </dgm:prSet>
      <dgm:spPr/>
    </dgm:pt>
    <dgm:pt modelId="{D62B3DCC-AACD-4F3E-AF81-3534DABF3908}" type="pres">
      <dgm:prSet presAssocID="{299D7CCE-246C-4A22-8564-0EC135A07555}" presName="sp" presStyleCnt="0"/>
      <dgm:spPr/>
    </dgm:pt>
    <dgm:pt modelId="{64549DC7-8BC0-4EA3-AE81-F9BAE8444E70}" type="pres">
      <dgm:prSet presAssocID="{484530FC-53EC-4083-B436-E2DB1449C508}" presName="composite" presStyleCnt="0"/>
      <dgm:spPr/>
    </dgm:pt>
    <dgm:pt modelId="{424A2ABF-AD8D-49D7-A0DF-A3DB617F729A}" type="pres">
      <dgm:prSet presAssocID="{484530FC-53EC-4083-B436-E2DB1449C508}" presName="parentText" presStyleLbl="alignNode1" presStyleIdx="1" presStyleCnt="7" custScaleX="146562" custScaleY="177034" custLinFactNeighborY="-34983">
        <dgm:presLayoutVars>
          <dgm:chMax val="1"/>
          <dgm:bulletEnabled val="1"/>
        </dgm:presLayoutVars>
      </dgm:prSet>
      <dgm:spPr/>
    </dgm:pt>
    <dgm:pt modelId="{2E11EA67-334D-4089-AEFE-AC44C7A7929E}" type="pres">
      <dgm:prSet presAssocID="{484530FC-53EC-4083-B436-E2DB1449C508}" presName="descendantText" presStyleLbl="alignAcc1" presStyleIdx="1" presStyleCnt="7" custScaleX="100000" custScaleY="359507" custLinFactNeighborX="2341" custLinFactNeighborY="-30693">
        <dgm:presLayoutVars>
          <dgm:bulletEnabled val="1"/>
        </dgm:presLayoutVars>
      </dgm:prSet>
      <dgm:spPr/>
    </dgm:pt>
    <dgm:pt modelId="{C8D3CD8C-659A-4A04-B6B4-AB5509AE2FBF}" type="pres">
      <dgm:prSet presAssocID="{AE9C950F-5495-4FC9-A7F7-C981C7488C4C}" presName="sp" presStyleCnt="0"/>
      <dgm:spPr/>
    </dgm:pt>
    <dgm:pt modelId="{D8D64351-B87F-494F-A8A2-88BDD236D51B}" type="pres">
      <dgm:prSet presAssocID="{1419C73F-C60C-45B0-8C77-EC55DA3DFA5A}" presName="composite" presStyleCnt="0"/>
      <dgm:spPr/>
    </dgm:pt>
    <dgm:pt modelId="{05B1ADD9-4B7F-4FEC-AC25-77E6D45444D3}" type="pres">
      <dgm:prSet presAssocID="{1419C73F-C60C-45B0-8C77-EC55DA3DFA5A}" presName="parentText" presStyleLbl="alignNode1" presStyleIdx="2" presStyleCnt="7" custScaleX="128119" custScaleY="134307">
        <dgm:presLayoutVars>
          <dgm:chMax val="1"/>
          <dgm:bulletEnabled val="1"/>
        </dgm:presLayoutVars>
      </dgm:prSet>
      <dgm:spPr/>
    </dgm:pt>
    <dgm:pt modelId="{8E1B9776-A61B-494E-A76D-8DC7A320E527}" type="pres">
      <dgm:prSet presAssocID="{1419C73F-C60C-45B0-8C77-EC55DA3DFA5A}" presName="descendantText" presStyleLbl="alignAcc1" presStyleIdx="2" presStyleCnt="7" custScaleX="100000" custScaleY="100000" custLinFactNeighborX="2961" custLinFactNeighborY="-982">
        <dgm:presLayoutVars>
          <dgm:bulletEnabled val="1"/>
        </dgm:presLayoutVars>
      </dgm:prSet>
      <dgm:spPr/>
    </dgm:pt>
    <dgm:pt modelId="{9D62F140-7C7A-4454-8179-08E523A71D6D}" type="pres">
      <dgm:prSet presAssocID="{CC988B67-DAFA-4157-9E88-07F1DE065DD5}" presName="sp" presStyleCnt="0"/>
      <dgm:spPr/>
    </dgm:pt>
    <dgm:pt modelId="{61B5F319-43B6-4900-9C0C-374E3D837BA4}" type="pres">
      <dgm:prSet presAssocID="{6C34F727-3AC3-4253-B698-E0F9AED29BA7}" presName="composite" presStyleCnt="0"/>
      <dgm:spPr/>
    </dgm:pt>
    <dgm:pt modelId="{60F0A196-D24D-46D1-B1F7-0092C190442B}" type="pres">
      <dgm:prSet presAssocID="{6C34F727-3AC3-4253-B698-E0F9AED29BA7}" presName="parentText" presStyleLbl="alignNode1" presStyleIdx="3" presStyleCnt="7" custScaleX="139301" custScaleY="131004" custLinFactNeighborY="-17340">
        <dgm:presLayoutVars>
          <dgm:chMax val="1"/>
          <dgm:bulletEnabled val="1"/>
        </dgm:presLayoutVars>
      </dgm:prSet>
      <dgm:spPr/>
    </dgm:pt>
    <dgm:pt modelId="{688F6EDA-722C-4484-89A8-3777026215F4}" type="pres">
      <dgm:prSet presAssocID="{6C34F727-3AC3-4253-B698-E0F9AED29BA7}" presName="descendantText" presStyleLbl="alignAcc1" presStyleIdx="3" presStyleCnt="7" custScaleY="248973" custLinFactNeighborX="2783" custLinFactNeighborY="-32979">
        <dgm:presLayoutVars>
          <dgm:bulletEnabled val="1"/>
        </dgm:presLayoutVars>
      </dgm:prSet>
      <dgm:spPr/>
    </dgm:pt>
    <dgm:pt modelId="{516E04AE-BA3A-4CEF-B3CF-1FF2796B748D}" type="pres">
      <dgm:prSet presAssocID="{734C7886-BD2B-4BC8-A02D-EFA912592DD8}" presName="sp" presStyleCnt="0"/>
      <dgm:spPr/>
    </dgm:pt>
    <dgm:pt modelId="{F1302BBC-38ED-4B9D-941B-780AD5ECC896}" type="pres">
      <dgm:prSet presAssocID="{9EA97A58-9E6B-470D-96E0-9D0150AFFFB3}" presName="composite" presStyleCnt="0"/>
      <dgm:spPr/>
    </dgm:pt>
    <dgm:pt modelId="{EF4B1AA9-CB0C-477B-A8CB-C5200E73B01D}" type="pres">
      <dgm:prSet presAssocID="{9EA97A58-9E6B-470D-96E0-9D0150AFFFB3}" presName="parentText" presStyleLbl="alignNode1" presStyleIdx="4" presStyleCnt="7" custScaleX="138832" custScaleY="156745">
        <dgm:presLayoutVars>
          <dgm:chMax val="1"/>
          <dgm:bulletEnabled val="1"/>
        </dgm:presLayoutVars>
      </dgm:prSet>
      <dgm:spPr/>
    </dgm:pt>
    <dgm:pt modelId="{692C9B56-DCDB-4311-B766-24FFC691F1ED}" type="pres">
      <dgm:prSet presAssocID="{9EA97A58-9E6B-470D-96E0-9D0150AFFFB3}" presName="descendantText" presStyleLbl="alignAcc1" presStyleIdx="4" presStyleCnt="7" custScaleX="100000" custScaleY="449897" custLinFactNeighborX="2533" custLinFactNeighborY="20350">
        <dgm:presLayoutVars>
          <dgm:bulletEnabled val="1"/>
        </dgm:presLayoutVars>
      </dgm:prSet>
      <dgm:spPr/>
    </dgm:pt>
    <dgm:pt modelId="{CB132E9E-B246-4FDB-8F6C-ADEEC1BA9D6B}" type="pres">
      <dgm:prSet presAssocID="{DFE0359B-EEB0-411C-95FF-3DDE0AEE8B8D}" presName="sp" presStyleCnt="0"/>
      <dgm:spPr/>
    </dgm:pt>
    <dgm:pt modelId="{943A3BBE-D2D1-4511-B67B-6A0DAA81F381}" type="pres">
      <dgm:prSet presAssocID="{D7E9A1C4-EF66-4D9E-B33A-F6EEA66CC023}" presName="composite" presStyleCnt="0"/>
      <dgm:spPr/>
    </dgm:pt>
    <dgm:pt modelId="{7AB2F14B-A5BA-436B-AC12-6740730FD7D0}" type="pres">
      <dgm:prSet presAssocID="{D7E9A1C4-EF66-4D9E-B33A-F6EEA66CC023}" presName="parentText" presStyleLbl="alignNode1" presStyleIdx="5" presStyleCnt="7" custScaleX="118619" custLinFactNeighborY="36524">
        <dgm:presLayoutVars>
          <dgm:chMax val="1"/>
          <dgm:bulletEnabled val="1"/>
        </dgm:presLayoutVars>
      </dgm:prSet>
      <dgm:spPr/>
    </dgm:pt>
    <dgm:pt modelId="{89D717E3-CE6D-4D7C-A0B1-1EB81C6A1BFB}" type="pres">
      <dgm:prSet presAssocID="{D7E9A1C4-EF66-4D9E-B33A-F6EEA66CC023}" presName="descendantText" presStyleLbl="alignAcc1" presStyleIdx="5" presStyleCnt="7" custScaleX="100000" custScaleY="100000" custLinFactNeighborX="3635" custLinFactNeighborY="85382">
        <dgm:presLayoutVars>
          <dgm:bulletEnabled val="1"/>
        </dgm:presLayoutVars>
      </dgm:prSet>
      <dgm:spPr/>
    </dgm:pt>
    <dgm:pt modelId="{8AD8EC5C-D2E7-4954-A7B6-BBF07E17DA7F}" type="pres">
      <dgm:prSet presAssocID="{535C24F7-193D-4838-8871-F21FDA9EAC2C}" presName="sp" presStyleCnt="0"/>
      <dgm:spPr/>
    </dgm:pt>
    <dgm:pt modelId="{2F541749-F7BF-4187-B22B-989BAAA70B4A}" type="pres">
      <dgm:prSet presAssocID="{3AB322B1-E13B-4B75-A7B9-58EB364DA027}" presName="composite" presStyleCnt="0"/>
      <dgm:spPr/>
    </dgm:pt>
    <dgm:pt modelId="{A57C3FAD-59D0-4CFD-9836-FD1B93209381}" type="pres">
      <dgm:prSet presAssocID="{3AB322B1-E13B-4B75-A7B9-58EB364DA027}" presName="parentText" presStyleLbl="alignNode1" presStyleIdx="6" presStyleCnt="7" custScaleX="123427" custScaleY="134049" custLinFactNeighborY="35820">
        <dgm:presLayoutVars>
          <dgm:chMax val="1"/>
          <dgm:bulletEnabled val="1"/>
        </dgm:presLayoutVars>
      </dgm:prSet>
      <dgm:spPr/>
    </dgm:pt>
    <dgm:pt modelId="{D90473B3-1303-4F5B-9875-0D4872D82796}" type="pres">
      <dgm:prSet presAssocID="{3AB322B1-E13B-4B75-A7B9-58EB364DA027}" presName="descendantText" presStyleLbl="alignAcc1" presStyleIdx="6" presStyleCnt="7" custScaleX="94802" custScaleY="159357" custLinFactNeighborX="495" custLinFactNeighborY="79887">
        <dgm:presLayoutVars>
          <dgm:bulletEnabled val="1"/>
        </dgm:presLayoutVars>
      </dgm:prSet>
      <dgm:spPr/>
    </dgm:pt>
  </dgm:ptLst>
  <dgm:cxnLst>
    <dgm:cxn modelId="{D7D50D03-9CB1-4B10-8179-CD3842851C53}" type="presOf" srcId="{0EC7849C-35A9-4A47-ACCC-4154F43CB848}" destId="{2E11EA67-334D-4089-AEFE-AC44C7A7929E}" srcOrd="0" destOrd="3" presId="urn:microsoft.com/office/officeart/2005/8/layout/chevron2"/>
    <dgm:cxn modelId="{CB439304-5CFD-4EA6-8AD3-4F24ADEE9B12}" type="presOf" srcId="{6C34F727-3AC3-4253-B698-E0F9AED29BA7}" destId="{60F0A196-D24D-46D1-B1F7-0092C190442B}" srcOrd="0" destOrd="0" presId="urn:microsoft.com/office/officeart/2005/8/layout/chevron2"/>
    <dgm:cxn modelId="{EC419E04-6E2D-4ACA-9F85-8EA41FB211F9}" type="presOf" srcId="{FE3A1D2D-65F5-4E14-BC13-FDD1DB7D67AF}" destId="{692C9B56-DCDB-4311-B766-24FFC691F1ED}" srcOrd="0" destOrd="0" presId="urn:microsoft.com/office/officeart/2005/8/layout/chevron2"/>
    <dgm:cxn modelId="{C4F8D808-BD29-42F0-AC19-960A9F176BF3}" srcId="{B6CD6242-1624-40FA-A725-5B61D337BFFC}" destId="{6CEE21F6-BCE1-40AB-9EB6-412057C83487}" srcOrd="0" destOrd="0" parTransId="{CA6A62AC-A4F8-4DFF-A128-A0D44F3E3222}" sibTransId="{ED2B53A3-4877-4D62-9733-F90593C97AA4}"/>
    <dgm:cxn modelId="{1F67CA0B-94E3-4267-B148-2574A36E7A66}" srcId="{1419C73F-C60C-45B0-8C77-EC55DA3DFA5A}" destId="{8E731660-C552-4F7B-BAE9-B343A4CA5BB0}" srcOrd="0" destOrd="0" parTransId="{3C3BCAE5-4A65-4E62-B741-1DD77AA9FE43}" sibTransId="{E2615EC8-A0E6-45E6-923B-310F06A453F4}"/>
    <dgm:cxn modelId="{A1DC9C0C-1FCE-4653-9511-A6EE0B045D49}" type="presOf" srcId="{2208477C-768B-4CF9-8A63-E3B20E296709}" destId="{D90473B3-1303-4F5B-9875-0D4872D82796}" srcOrd="0" destOrd="1" presId="urn:microsoft.com/office/officeart/2005/8/layout/chevron2"/>
    <dgm:cxn modelId="{DA22F615-6FF8-44C5-93A4-9357DAEEC92C}" type="presOf" srcId="{F513E32D-4684-4369-99E0-B4FDCD7523C6}" destId="{692C9B56-DCDB-4311-B766-24FFC691F1ED}" srcOrd="0" destOrd="1" presId="urn:microsoft.com/office/officeart/2005/8/layout/chevron2"/>
    <dgm:cxn modelId="{D233D218-2209-4949-B30E-DA555E13E77A}" type="presOf" srcId="{9EA97A58-9E6B-470D-96E0-9D0150AFFFB3}" destId="{EF4B1AA9-CB0C-477B-A8CB-C5200E73B01D}" srcOrd="0" destOrd="0" presId="urn:microsoft.com/office/officeart/2005/8/layout/chevron2"/>
    <dgm:cxn modelId="{AAA0B519-213D-4CCF-88E1-F5EE6B139699}" type="presOf" srcId="{3AB322B1-E13B-4B75-A7B9-58EB364DA027}" destId="{A57C3FAD-59D0-4CFD-9836-FD1B93209381}" srcOrd="0" destOrd="0" presId="urn:microsoft.com/office/officeart/2005/8/layout/chevron2"/>
    <dgm:cxn modelId="{740E1D1A-19BA-424F-802D-978FC381095F}" type="presOf" srcId="{1419C73F-C60C-45B0-8C77-EC55DA3DFA5A}" destId="{05B1ADD9-4B7F-4FEC-AC25-77E6D45444D3}" srcOrd="0" destOrd="0" presId="urn:microsoft.com/office/officeart/2005/8/layout/chevron2"/>
    <dgm:cxn modelId="{863E6A1E-F79C-488A-B558-07A936E16B5C}" srcId="{9EA97A58-9E6B-470D-96E0-9D0150AFFFB3}" destId="{F513E32D-4684-4369-99E0-B4FDCD7523C6}" srcOrd="1" destOrd="0" parTransId="{FB6B9C44-03F3-4045-85EC-8250B3A9D4AE}" sibTransId="{5686E31E-B09E-41BE-A855-909A9FB6F227}"/>
    <dgm:cxn modelId="{55805621-1B11-4A8E-AC3E-35F9E49B62F4}" srcId="{9EA97A58-9E6B-470D-96E0-9D0150AFFFB3}" destId="{31879645-FAD5-42B7-AB8D-2CCC52D6ABF5}" srcOrd="4" destOrd="0" parTransId="{3E94680D-DC13-4BE8-9F83-66B2F5C76776}" sibTransId="{E8DCD3A3-75AB-49D2-9990-EA99622B929C}"/>
    <dgm:cxn modelId="{BD30DE2B-CEA5-4A72-A2E9-DAABB45F7340}" type="presOf" srcId="{31879645-FAD5-42B7-AB8D-2CCC52D6ABF5}" destId="{692C9B56-DCDB-4311-B766-24FFC691F1ED}" srcOrd="0" destOrd="4" presId="urn:microsoft.com/office/officeart/2005/8/layout/chevron2"/>
    <dgm:cxn modelId="{45DFB72E-0417-4B76-A062-531A05F38D7F}" type="presOf" srcId="{6FBB6204-DECD-4288-9296-D1792C42309F}" destId="{D90473B3-1303-4F5B-9875-0D4872D82796}" srcOrd="0" destOrd="0" presId="urn:microsoft.com/office/officeart/2005/8/layout/chevron2"/>
    <dgm:cxn modelId="{9F642A31-1212-4F73-A7F9-C8BF250462EE}" srcId="{6C34F727-3AC3-4253-B698-E0F9AED29BA7}" destId="{D3571508-CF70-4164-BB06-99027CA22CD7}" srcOrd="1" destOrd="0" parTransId="{898E303D-2A14-4963-A271-FD1E75B03183}" sibTransId="{4904E540-D919-42CD-8B59-49078A1F0BA4}"/>
    <dgm:cxn modelId="{7576C335-4E29-4072-9180-C7B750FC658D}" srcId="{B6CD6242-1624-40FA-A725-5B61D337BFFC}" destId="{9BE99A35-F35C-4261-BD8F-30075CE82C3B}" srcOrd="1" destOrd="0" parTransId="{D0398ECD-C666-4D1D-A37B-7F6369EFDB76}" sibTransId="{FA00E9B5-F057-4431-AA3A-23714672CF71}"/>
    <dgm:cxn modelId="{DDC59C39-FA6F-4A9B-8158-5E6A540A995E}" type="presOf" srcId="{D3571508-CF70-4164-BB06-99027CA22CD7}" destId="{688F6EDA-722C-4484-89A8-3777026215F4}" srcOrd="0" destOrd="1" presId="urn:microsoft.com/office/officeart/2005/8/layout/chevron2"/>
    <dgm:cxn modelId="{8345403D-3977-420E-A35F-96573A7E600B}" type="presOf" srcId="{B6CD6242-1624-40FA-A725-5B61D337BFFC}" destId="{F963F380-DD8E-42F5-8ED0-40E71BE985AD}" srcOrd="0" destOrd="0" presId="urn:microsoft.com/office/officeart/2005/8/layout/chevron2"/>
    <dgm:cxn modelId="{25D3AD3D-BFA4-4C89-A095-AC814DFFA4C9}" srcId="{484530FC-53EC-4083-B436-E2DB1449C508}" destId="{5874C8F3-76FF-4F63-BDF7-AE9D0CD80763}" srcOrd="0" destOrd="0" parTransId="{D3742596-33FA-4D37-8F6B-E9BD02BB4036}" sibTransId="{F827534F-8F2A-4486-B6F8-FD4CB004BE42}"/>
    <dgm:cxn modelId="{EAE44362-AB31-4FB7-A7A0-00697E60302C}" srcId="{6C34F727-3AC3-4253-B698-E0F9AED29BA7}" destId="{21846403-BFF3-44F8-A588-741E55EB35C3}" srcOrd="0" destOrd="0" parTransId="{D024ED83-B42F-4D6A-AE1B-88594C0995C1}" sibTransId="{DC6DA4E6-729B-4517-8981-FD38FFD54CBE}"/>
    <dgm:cxn modelId="{792EFC64-5F25-4BFF-853A-ED560192B30C}" srcId="{9EA97A58-9E6B-470D-96E0-9D0150AFFFB3}" destId="{95217672-8446-4A7B-8404-DD3CF113DE24}" srcOrd="2" destOrd="0" parTransId="{0E65C3CB-5F5A-4294-99C6-6729EC521371}" sibTransId="{4CF0948A-4B73-4603-8848-B16127F994EC}"/>
    <dgm:cxn modelId="{84166569-1FF6-42F9-81E2-6B5E01A8076F}" srcId="{3AB322B1-E13B-4B75-A7B9-58EB364DA027}" destId="{6FBB6204-DECD-4288-9296-D1792C42309F}" srcOrd="0" destOrd="0" parTransId="{F4364D0E-9457-47EB-83B8-F06EB8F2E54B}" sibTransId="{D395CAC9-5841-482D-827E-3A14F0904512}"/>
    <dgm:cxn modelId="{B344266E-C4A2-4663-A296-726536327654}" type="presOf" srcId="{95217672-8446-4A7B-8404-DD3CF113DE24}" destId="{692C9B56-DCDB-4311-B766-24FFC691F1ED}" srcOrd="0" destOrd="2" presId="urn:microsoft.com/office/officeart/2005/8/layout/chevron2"/>
    <dgm:cxn modelId="{7C9EB358-8064-43BD-82F5-6CC5D4C0D153}" srcId="{484530FC-53EC-4083-B436-E2DB1449C508}" destId="{02645579-F2B7-402E-A328-D0DE1455BB7F}" srcOrd="1" destOrd="0" parTransId="{20A60162-1ECA-4D73-8B0E-E8DBA8F536DB}" sibTransId="{A4509348-9681-403E-A3CF-D88B42A7AF5C}"/>
    <dgm:cxn modelId="{3A0F6F7A-D8DF-43B7-A7A9-E5C6D10EAC1A}" srcId="{3AB322B1-E13B-4B75-A7B9-58EB364DA027}" destId="{2208477C-768B-4CF9-8A63-E3B20E296709}" srcOrd="1" destOrd="0" parTransId="{DF10EF10-2EC0-40CF-A9AE-B9084DA01AF0}" sibTransId="{62635D51-6BE5-4EA5-8321-16EB87DE6FAA}"/>
    <dgm:cxn modelId="{C694357B-BD50-4160-91DA-23F179421BF7}" srcId="{9105F04F-81A0-4E73-96DD-5CFBF9B60B75}" destId="{1419C73F-C60C-45B0-8C77-EC55DA3DFA5A}" srcOrd="2" destOrd="0" parTransId="{56AF986F-3C07-4568-9442-E4A3FA3714E3}" sibTransId="{CC988B67-DAFA-4157-9E88-07F1DE065DD5}"/>
    <dgm:cxn modelId="{34910F88-DCEE-42F0-A22A-1A55E85DD943}" type="presOf" srcId="{21846403-BFF3-44F8-A588-741E55EB35C3}" destId="{688F6EDA-722C-4484-89A8-3777026215F4}" srcOrd="0" destOrd="0" presId="urn:microsoft.com/office/officeart/2005/8/layout/chevron2"/>
    <dgm:cxn modelId="{096D9189-49E3-42A2-8F05-CB49EEF070B9}" srcId="{484530FC-53EC-4083-B436-E2DB1449C508}" destId="{0EC7849C-35A9-4A47-ACCC-4154F43CB848}" srcOrd="3" destOrd="0" parTransId="{B1596966-20CD-4DD8-9F78-62CAA2A83201}" sibTransId="{32BAFD3C-8944-406F-8873-A935FFE14147}"/>
    <dgm:cxn modelId="{6D90E689-3515-485B-8B3B-0EB1FE563B3C}" srcId="{9105F04F-81A0-4E73-96DD-5CFBF9B60B75}" destId="{B6CD6242-1624-40FA-A725-5B61D337BFFC}" srcOrd="0" destOrd="0" parTransId="{4834DA98-267E-477C-B847-20EB621FF452}" sibTransId="{299D7CCE-246C-4A22-8564-0EC135A07555}"/>
    <dgm:cxn modelId="{BE77A58E-ED6F-4234-99D9-59FD537DA91A}" type="presOf" srcId="{9BE99A35-F35C-4261-BD8F-30075CE82C3B}" destId="{7EB8A9AB-5BB4-4D05-9EA4-948A76CCBCA7}" srcOrd="0" destOrd="1" presId="urn:microsoft.com/office/officeart/2005/8/layout/chevron2"/>
    <dgm:cxn modelId="{9F9EB592-638A-4BEE-9667-B18D72D0A36E}" srcId="{9105F04F-81A0-4E73-96DD-5CFBF9B60B75}" destId="{D7E9A1C4-EF66-4D9E-B33A-F6EEA66CC023}" srcOrd="5" destOrd="0" parTransId="{E88C9155-FE23-43ED-A230-98327BFED4C2}" sibTransId="{535C24F7-193D-4838-8871-F21FDA9EAC2C}"/>
    <dgm:cxn modelId="{3F4F8C94-BAA1-4466-991C-90AD8E0260E8}" srcId="{9105F04F-81A0-4E73-96DD-5CFBF9B60B75}" destId="{6C34F727-3AC3-4253-B698-E0F9AED29BA7}" srcOrd="3" destOrd="0" parTransId="{B948F5CA-43F5-42B6-8BC9-152D76344132}" sibTransId="{734C7886-BD2B-4BC8-A02D-EFA912592DD8}"/>
    <dgm:cxn modelId="{03973196-21D5-4023-9BB9-13B372B3DEBE}" srcId="{9EA97A58-9E6B-470D-96E0-9D0150AFFFB3}" destId="{FE3A1D2D-65F5-4E14-BC13-FDD1DB7D67AF}" srcOrd="0" destOrd="0" parTransId="{ABA594EE-22D0-482A-B692-467C1EEFBC3D}" sibTransId="{E877E0CC-7B20-4F19-8300-014ACE555E4D}"/>
    <dgm:cxn modelId="{CDD564A3-AF26-4799-BC4A-097FFD7A62A1}" type="presOf" srcId="{02645579-F2B7-402E-A328-D0DE1455BB7F}" destId="{2E11EA67-334D-4089-AEFE-AC44C7A7929E}" srcOrd="0" destOrd="1" presId="urn:microsoft.com/office/officeart/2005/8/layout/chevron2"/>
    <dgm:cxn modelId="{AFC37DA5-4C4F-4223-9212-0A3BCC8F1F07}" type="presOf" srcId="{484530FC-53EC-4083-B436-E2DB1449C508}" destId="{424A2ABF-AD8D-49D7-A0DF-A3DB617F729A}" srcOrd="0" destOrd="0" presId="urn:microsoft.com/office/officeart/2005/8/layout/chevron2"/>
    <dgm:cxn modelId="{1647BAB4-9933-429F-98BC-400A542926BF}" srcId="{D7E9A1C4-EF66-4D9E-B33A-F6EEA66CC023}" destId="{BF3F42B0-04D3-47E9-8D36-2527523B97EA}" srcOrd="0" destOrd="0" parTransId="{80C66621-840B-4D76-BAED-E6434DEA48C9}" sibTransId="{7F1440D5-EDC6-48F5-BA1C-93476419F05A}"/>
    <dgm:cxn modelId="{58E874B7-2E13-46DD-8B8C-74862A29DFE2}" type="presOf" srcId="{BF3F42B0-04D3-47E9-8D36-2527523B97EA}" destId="{89D717E3-CE6D-4D7C-A0B1-1EB81C6A1BFB}" srcOrd="0" destOrd="0" presId="urn:microsoft.com/office/officeart/2005/8/layout/chevron2"/>
    <dgm:cxn modelId="{34FA7FB8-2583-4269-BFF8-AEE7BBEBD9CB}" type="presOf" srcId="{5874C8F3-76FF-4F63-BDF7-AE9D0CD80763}" destId="{2E11EA67-334D-4089-AEFE-AC44C7A7929E}" srcOrd="0" destOrd="0" presId="urn:microsoft.com/office/officeart/2005/8/layout/chevron2"/>
    <dgm:cxn modelId="{F41705B9-A3FA-49C9-BBDF-037F54172047}" type="presOf" srcId="{0AD742F9-35D8-4608-B346-F77AE4DE97A7}" destId="{2E11EA67-334D-4089-AEFE-AC44C7A7929E}" srcOrd="0" destOrd="2" presId="urn:microsoft.com/office/officeart/2005/8/layout/chevron2"/>
    <dgm:cxn modelId="{60474EBE-58D0-4B57-BA03-1394CFF04B15}" type="presOf" srcId="{D7E9A1C4-EF66-4D9E-B33A-F6EEA66CC023}" destId="{7AB2F14B-A5BA-436B-AC12-6740730FD7D0}" srcOrd="0" destOrd="0" presId="urn:microsoft.com/office/officeart/2005/8/layout/chevron2"/>
    <dgm:cxn modelId="{267CBFCC-5171-4ACD-B7D6-F342D85E022E}" srcId="{484530FC-53EC-4083-B436-E2DB1449C508}" destId="{0AD742F9-35D8-4608-B346-F77AE4DE97A7}" srcOrd="2" destOrd="0" parTransId="{21D17515-0296-443B-9E96-54974C5575C4}" sibTransId="{B1EFC05A-518F-493F-B04D-A517691C0909}"/>
    <dgm:cxn modelId="{FF0CC0CD-ABC9-45C6-B01A-9F4AE944C0EE}" srcId="{9105F04F-81A0-4E73-96DD-5CFBF9B60B75}" destId="{3AB322B1-E13B-4B75-A7B9-58EB364DA027}" srcOrd="6" destOrd="0" parTransId="{60AFCBAB-4DC1-427C-8F12-9AC2E1FC82A2}" sibTransId="{1C8289C7-FC37-4656-88C0-381AAADE8194}"/>
    <dgm:cxn modelId="{745E0AD0-AE0E-4542-B1A8-5BA40BECEA5F}" type="presOf" srcId="{FD623A13-0C6D-4921-A52D-E50E76CB0D13}" destId="{692C9B56-DCDB-4311-B766-24FFC691F1ED}" srcOrd="0" destOrd="3" presId="urn:microsoft.com/office/officeart/2005/8/layout/chevron2"/>
    <dgm:cxn modelId="{321BD8D5-BDF2-4DCC-B715-B042C8EA8ADF}" srcId="{9EA97A58-9E6B-470D-96E0-9D0150AFFFB3}" destId="{FD623A13-0C6D-4921-A52D-E50E76CB0D13}" srcOrd="3" destOrd="0" parTransId="{0BFE1BCE-F515-4DC2-89C2-EE88D2AD25F7}" sibTransId="{83DBB21C-398B-4AFC-9456-5286B1A576FE}"/>
    <dgm:cxn modelId="{6C7C92D7-EF3E-4CAC-8670-31C605744C2C}" srcId="{9105F04F-81A0-4E73-96DD-5CFBF9B60B75}" destId="{9EA97A58-9E6B-470D-96E0-9D0150AFFFB3}" srcOrd="4" destOrd="0" parTransId="{3F9B8C75-114E-4CEB-868C-CB4A4D7D2F5C}" sibTransId="{DFE0359B-EEB0-411C-95FF-3DDE0AEE8B8D}"/>
    <dgm:cxn modelId="{4824FADF-082B-4DCC-9782-888ED22BBD9C}" srcId="{9105F04F-81A0-4E73-96DD-5CFBF9B60B75}" destId="{484530FC-53EC-4083-B436-E2DB1449C508}" srcOrd="1" destOrd="0" parTransId="{A23D9779-6C9D-47E8-95F2-1724FD98594E}" sibTransId="{AE9C950F-5495-4FC9-A7F7-C981C7488C4C}"/>
    <dgm:cxn modelId="{4EE68BE6-C0CB-4BD4-B6A9-AD5908AA3DFD}" srcId="{6C34F727-3AC3-4253-B698-E0F9AED29BA7}" destId="{2EB97E39-CB10-4796-ACCD-98F1BF5EB237}" srcOrd="2" destOrd="0" parTransId="{2AA6C7E6-1124-4410-8ECA-B337050F259C}" sibTransId="{34419B61-96EE-4F69-A206-BA6FD52C5487}"/>
    <dgm:cxn modelId="{C9074AED-2660-4537-9363-CBBBA3A060A4}" type="presOf" srcId="{9105F04F-81A0-4E73-96DD-5CFBF9B60B75}" destId="{0DDCFBE9-6163-42E1-BD3C-8A8DA42AFB7F}" srcOrd="0" destOrd="0" presId="urn:microsoft.com/office/officeart/2005/8/layout/chevron2"/>
    <dgm:cxn modelId="{F71FA4F0-9DD6-4EBA-83D7-AE76E2151FF5}" type="presOf" srcId="{8E731660-C552-4F7B-BAE9-B343A4CA5BB0}" destId="{8E1B9776-A61B-494E-A76D-8DC7A320E527}" srcOrd="0" destOrd="0" presId="urn:microsoft.com/office/officeart/2005/8/layout/chevron2"/>
    <dgm:cxn modelId="{AB80F2F4-D117-4C22-A415-1211CBBA2306}" type="presOf" srcId="{2EB97E39-CB10-4796-ACCD-98F1BF5EB237}" destId="{688F6EDA-722C-4484-89A8-3777026215F4}" srcOrd="0" destOrd="2" presId="urn:microsoft.com/office/officeart/2005/8/layout/chevron2"/>
    <dgm:cxn modelId="{F001BDFC-12B6-4664-8706-5B888DA669A5}" type="presOf" srcId="{6CEE21F6-BCE1-40AB-9EB6-412057C83487}" destId="{7EB8A9AB-5BB4-4D05-9EA4-948A76CCBCA7}" srcOrd="0" destOrd="0" presId="urn:microsoft.com/office/officeart/2005/8/layout/chevron2"/>
    <dgm:cxn modelId="{550DD83B-9AB3-4232-B2EC-959497C7CBA4}" type="presParOf" srcId="{0DDCFBE9-6163-42E1-BD3C-8A8DA42AFB7F}" destId="{7FB67157-78E9-4E4E-B748-8482C068BA7D}" srcOrd="0" destOrd="0" presId="urn:microsoft.com/office/officeart/2005/8/layout/chevron2"/>
    <dgm:cxn modelId="{C4596A6B-5E35-405A-97D6-2C1B06CB4EF5}" type="presParOf" srcId="{7FB67157-78E9-4E4E-B748-8482C068BA7D}" destId="{F963F380-DD8E-42F5-8ED0-40E71BE985AD}" srcOrd="0" destOrd="0" presId="urn:microsoft.com/office/officeart/2005/8/layout/chevron2"/>
    <dgm:cxn modelId="{8E3BEAB6-4562-4154-8C43-4BE0D1D132B8}" type="presParOf" srcId="{7FB67157-78E9-4E4E-B748-8482C068BA7D}" destId="{7EB8A9AB-5BB4-4D05-9EA4-948A76CCBCA7}" srcOrd="1" destOrd="0" presId="urn:microsoft.com/office/officeart/2005/8/layout/chevron2"/>
    <dgm:cxn modelId="{6D7C2E36-56EC-407D-AA13-81E336A06098}" type="presParOf" srcId="{0DDCFBE9-6163-42E1-BD3C-8A8DA42AFB7F}" destId="{D62B3DCC-AACD-4F3E-AF81-3534DABF3908}" srcOrd="1" destOrd="0" presId="urn:microsoft.com/office/officeart/2005/8/layout/chevron2"/>
    <dgm:cxn modelId="{796748D1-2503-4ECB-A4B7-FED73B271145}" type="presParOf" srcId="{0DDCFBE9-6163-42E1-BD3C-8A8DA42AFB7F}" destId="{64549DC7-8BC0-4EA3-AE81-F9BAE8444E70}" srcOrd="2" destOrd="0" presId="urn:microsoft.com/office/officeart/2005/8/layout/chevron2"/>
    <dgm:cxn modelId="{073F9F8D-C5DD-4890-AE82-395A2B5BC016}" type="presParOf" srcId="{64549DC7-8BC0-4EA3-AE81-F9BAE8444E70}" destId="{424A2ABF-AD8D-49D7-A0DF-A3DB617F729A}" srcOrd="0" destOrd="0" presId="urn:microsoft.com/office/officeart/2005/8/layout/chevron2"/>
    <dgm:cxn modelId="{32E1D28B-F3DC-47B7-928B-6E3EAD6BC7E5}" type="presParOf" srcId="{64549DC7-8BC0-4EA3-AE81-F9BAE8444E70}" destId="{2E11EA67-334D-4089-AEFE-AC44C7A7929E}" srcOrd="1" destOrd="0" presId="urn:microsoft.com/office/officeart/2005/8/layout/chevron2"/>
    <dgm:cxn modelId="{16DEFB82-3D06-4DE0-B9C5-37C0BA8EEEFD}" type="presParOf" srcId="{0DDCFBE9-6163-42E1-BD3C-8A8DA42AFB7F}" destId="{C8D3CD8C-659A-4A04-B6B4-AB5509AE2FBF}" srcOrd="3" destOrd="0" presId="urn:microsoft.com/office/officeart/2005/8/layout/chevron2"/>
    <dgm:cxn modelId="{36DD3737-BDC9-436D-8BE1-66D805833273}" type="presParOf" srcId="{0DDCFBE9-6163-42E1-BD3C-8A8DA42AFB7F}" destId="{D8D64351-B87F-494F-A8A2-88BDD236D51B}" srcOrd="4" destOrd="0" presId="urn:microsoft.com/office/officeart/2005/8/layout/chevron2"/>
    <dgm:cxn modelId="{A081A789-6511-47D5-8EB4-D5F887D6F170}" type="presParOf" srcId="{D8D64351-B87F-494F-A8A2-88BDD236D51B}" destId="{05B1ADD9-4B7F-4FEC-AC25-77E6D45444D3}" srcOrd="0" destOrd="0" presId="urn:microsoft.com/office/officeart/2005/8/layout/chevron2"/>
    <dgm:cxn modelId="{1EC25F73-556B-4F20-AFA9-AB07C2DA7A20}" type="presParOf" srcId="{D8D64351-B87F-494F-A8A2-88BDD236D51B}" destId="{8E1B9776-A61B-494E-A76D-8DC7A320E527}" srcOrd="1" destOrd="0" presId="urn:microsoft.com/office/officeart/2005/8/layout/chevron2"/>
    <dgm:cxn modelId="{6A6FE783-9550-4B96-A0EC-1730350AB8C1}" type="presParOf" srcId="{0DDCFBE9-6163-42E1-BD3C-8A8DA42AFB7F}" destId="{9D62F140-7C7A-4454-8179-08E523A71D6D}" srcOrd="5" destOrd="0" presId="urn:microsoft.com/office/officeart/2005/8/layout/chevron2"/>
    <dgm:cxn modelId="{2566A7DF-B303-4CFA-9D25-9F774C926A24}" type="presParOf" srcId="{0DDCFBE9-6163-42E1-BD3C-8A8DA42AFB7F}" destId="{61B5F319-43B6-4900-9C0C-374E3D837BA4}" srcOrd="6" destOrd="0" presId="urn:microsoft.com/office/officeart/2005/8/layout/chevron2"/>
    <dgm:cxn modelId="{24300786-C4B1-43C7-B90F-DE926E3B5F92}" type="presParOf" srcId="{61B5F319-43B6-4900-9C0C-374E3D837BA4}" destId="{60F0A196-D24D-46D1-B1F7-0092C190442B}" srcOrd="0" destOrd="0" presId="urn:microsoft.com/office/officeart/2005/8/layout/chevron2"/>
    <dgm:cxn modelId="{02CBA73C-774D-4911-9621-4CCC18A68E49}" type="presParOf" srcId="{61B5F319-43B6-4900-9C0C-374E3D837BA4}" destId="{688F6EDA-722C-4484-89A8-3777026215F4}" srcOrd="1" destOrd="0" presId="urn:microsoft.com/office/officeart/2005/8/layout/chevron2"/>
    <dgm:cxn modelId="{039C5882-4DB8-4776-904D-90AF508F011D}" type="presParOf" srcId="{0DDCFBE9-6163-42E1-BD3C-8A8DA42AFB7F}" destId="{516E04AE-BA3A-4CEF-B3CF-1FF2796B748D}" srcOrd="7" destOrd="0" presId="urn:microsoft.com/office/officeart/2005/8/layout/chevron2"/>
    <dgm:cxn modelId="{29FAB5A8-B0D4-4F69-9CF9-0AD063A6752C}" type="presParOf" srcId="{0DDCFBE9-6163-42E1-BD3C-8A8DA42AFB7F}" destId="{F1302BBC-38ED-4B9D-941B-780AD5ECC896}" srcOrd="8" destOrd="0" presId="urn:microsoft.com/office/officeart/2005/8/layout/chevron2"/>
    <dgm:cxn modelId="{4B7DB888-F1FC-4DB0-8C5E-EDBCEAE20404}" type="presParOf" srcId="{F1302BBC-38ED-4B9D-941B-780AD5ECC896}" destId="{EF4B1AA9-CB0C-477B-A8CB-C5200E73B01D}" srcOrd="0" destOrd="0" presId="urn:microsoft.com/office/officeart/2005/8/layout/chevron2"/>
    <dgm:cxn modelId="{7ACF8CE5-91EC-4400-B308-F4C9A5B90664}" type="presParOf" srcId="{F1302BBC-38ED-4B9D-941B-780AD5ECC896}" destId="{692C9B56-DCDB-4311-B766-24FFC691F1ED}" srcOrd="1" destOrd="0" presId="urn:microsoft.com/office/officeart/2005/8/layout/chevron2"/>
    <dgm:cxn modelId="{C28400E6-F542-4E21-A81F-C5946148170E}" type="presParOf" srcId="{0DDCFBE9-6163-42E1-BD3C-8A8DA42AFB7F}" destId="{CB132E9E-B246-4FDB-8F6C-ADEEC1BA9D6B}" srcOrd="9" destOrd="0" presId="urn:microsoft.com/office/officeart/2005/8/layout/chevron2"/>
    <dgm:cxn modelId="{95DB0E02-E419-415C-943E-51E6ABCF9249}" type="presParOf" srcId="{0DDCFBE9-6163-42E1-BD3C-8A8DA42AFB7F}" destId="{943A3BBE-D2D1-4511-B67B-6A0DAA81F381}" srcOrd="10" destOrd="0" presId="urn:microsoft.com/office/officeart/2005/8/layout/chevron2"/>
    <dgm:cxn modelId="{C2DE354C-6732-4D9F-BD50-191E2F922409}" type="presParOf" srcId="{943A3BBE-D2D1-4511-B67B-6A0DAA81F381}" destId="{7AB2F14B-A5BA-436B-AC12-6740730FD7D0}" srcOrd="0" destOrd="0" presId="urn:microsoft.com/office/officeart/2005/8/layout/chevron2"/>
    <dgm:cxn modelId="{0B1FBBE9-8EA3-4BE9-BB5F-D35435F8CB40}" type="presParOf" srcId="{943A3BBE-D2D1-4511-B67B-6A0DAA81F381}" destId="{89D717E3-CE6D-4D7C-A0B1-1EB81C6A1BFB}" srcOrd="1" destOrd="0" presId="urn:microsoft.com/office/officeart/2005/8/layout/chevron2"/>
    <dgm:cxn modelId="{C9140136-DC09-4F63-A070-C0DBCC1E75AD}" type="presParOf" srcId="{0DDCFBE9-6163-42E1-BD3C-8A8DA42AFB7F}" destId="{8AD8EC5C-D2E7-4954-A7B6-BBF07E17DA7F}" srcOrd="11" destOrd="0" presId="urn:microsoft.com/office/officeart/2005/8/layout/chevron2"/>
    <dgm:cxn modelId="{C098A9BA-96C8-4B79-A816-3D461C2A2E92}" type="presParOf" srcId="{0DDCFBE9-6163-42E1-BD3C-8A8DA42AFB7F}" destId="{2F541749-F7BF-4187-B22B-989BAAA70B4A}" srcOrd="12" destOrd="0" presId="urn:microsoft.com/office/officeart/2005/8/layout/chevron2"/>
    <dgm:cxn modelId="{109A5937-FE65-4A1A-A16A-900E5F1DF5EF}" type="presParOf" srcId="{2F541749-F7BF-4187-B22B-989BAAA70B4A}" destId="{A57C3FAD-59D0-4CFD-9836-FD1B93209381}" srcOrd="0" destOrd="0" presId="urn:microsoft.com/office/officeart/2005/8/layout/chevron2"/>
    <dgm:cxn modelId="{C9247F47-D1C1-476D-A981-07C2CEBAA26D}" type="presParOf" srcId="{2F541749-F7BF-4187-B22B-989BAAA70B4A}" destId="{D90473B3-1303-4F5B-9875-0D4872D8279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3F380-DD8E-42F5-8ED0-40E71BE985AD}">
      <dsp:nvSpPr>
        <dsp:cNvPr id="0" name=""/>
        <dsp:cNvSpPr/>
      </dsp:nvSpPr>
      <dsp:spPr>
        <a:xfrm rot="5400000">
          <a:off x="41092" y="233952"/>
          <a:ext cx="583095" cy="481059"/>
        </a:xfrm>
        <a:prstGeom prst="chevron">
          <a:avLst/>
        </a:prstGeom>
        <a:solidFill>
          <a:schemeClr val="accent6">
            <a:alpha val="90000"/>
            <a:hueOff val="0"/>
            <a:satOff val="0"/>
            <a:lumOff val="0"/>
            <a:alphaOff val="0"/>
          </a:scheme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Kick-off</a:t>
          </a:r>
        </a:p>
      </dsp:txBody>
      <dsp:txXfrm rot="-5400000">
        <a:off x="92111" y="423464"/>
        <a:ext cx="481059" cy="102036"/>
      </dsp:txXfrm>
    </dsp:sp>
    <dsp:sp modelId="{7EB8A9AB-5BB4-4D05-9EA4-948A76CCBCA7}">
      <dsp:nvSpPr>
        <dsp:cNvPr id="0" name=""/>
        <dsp:cNvSpPr/>
      </dsp:nvSpPr>
      <dsp:spPr>
        <a:xfrm rot="5400000">
          <a:off x="3502228" y="-2737932"/>
          <a:ext cx="581193"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March 2024 project start date</a:t>
          </a:r>
        </a:p>
        <a:p>
          <a:pPr marL="171450" lvl="1" indent="-171450" algn="l" defTabSz="711200">
            <a:lnSpc>
              <a:spcPct val="90000"/>
            </a:lnSpc>
            <a:spcBef>
              <a:spcPct val="0"/>
            </a:spcBef>
            <a:spcAft>
              <a:spcPct val="15000"/>
            </a:spcAft>
            <a:buChar char="•"/>
          </a:pPr>
          <a:r>
            <a:rPr lang="en-US" sz="1600" kern="1200" noProof="0" dirty="0"/>
            <a:t>April Kick-off meeting</a:t>
          </a:r>
        </a:p>
      </dsp:txBody>
      <dsp:txXfrm rot="-5400000">
        <a:off x="624987" y="167681"/>
        <a:ext cx="6307303" cy="524449"/>
      </dsp:txXfrm>
    </dsp:sp>
    <dsp:sp modelId="{424A2ABF-AD8D-49D7-A0DF-A3DB617F729A}">
      <dsp:nvSpPr>
        <dsp:cNvPr id="0" name=""/>
        <dsp:cNvSpPr/>
      </dsp:nvSpPr>
      <dsp:spPr>
        <a:xfrm rot="5400000">
          <a:off x="-74048" y="1099182"/>
          <a:ext cx="790314" cy="457997"/>
        </a:xfrm>
        <a:prstGeom prst="chevron">
          <a:avLst/>
        </a:prstGeom>
        <a:solidFill>
          <a:schemeClr val="accent6">
            <a:alpha val="90000"/>
            <a:hueOff val="0"/>
            <a:satOff val="0"/>
            <a:lumOff val="0"/>
            <a:alphaOff val="-6667"/>
          </a:schemeClr>
        </a:solidFill>
        <a:ln w="19050" cap="flat" cmpd="sng" algn="ctr">
          <a:solidFill>
            <a:schemeClr val="accent6">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2024</a:t>
          </a:r>
        </a:p>
      </dsp:txBody>
      <dsp:txXfrm rot="-5400000">
        <a:off x="92111" y="1162023"/>
        <a:ext cx="457997" cy="332317"/>
      </dsp:txXfrm>
    </dsp:sp>
    <dsp:sp modelId="{2E11EA67-334D-4089-AEFE-AC44C7A7929E}">
      <dsp:nvSpPr>
        <dsp:cNvPr id="0" name=""/>
        <dsp:cNvSpPr/>
      </dsp:nvSpPr>
      <dsp:spPr>
        <a:xfrm rot="5400000">
          <a:off x="3271229" y="-1850672"/>
          <a:ext cx="1043191"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iSAS website, industrial section, data repository </a:t>
          </a:r>
        </a:p>
        <a:p>
          <a:pPr marL="171450" lvl="1" indent="-171450" algn="l" defTabSz="711200">
            <a:lnSpc>
              <a:spcPct val="90000"/>
            </a:lnSpc>
            <a:spcBef>
              <a:spcPct val="0"/>
            </a:spcBef>
            <a:spcAft>
              <a:spcPct val="15000"/>
            </a:spcAft>
            <a:buChar char="•"/>
          </a:pPr>
          <a:r>
            <a:rPr lang="en-US" sz="1600" kern="1200" noProof="0" dirty="0"/>
            <a:t>Dissemination plan, internal communication plan, DMP</a:t>
          </a:r>
        </a:p>
        <a:p>
          <a:pPr marL="171450" lvl="1" indent="-171450" algn="l" defTabSz="711200">
            <a:lnSpc>
              <a:spcPct val="90000"/>
            </a:lnSpc>
            <a:spcBef>
              <a:spcPct val="0"/>
            </a:spcBef>
            <a:spcAft>
              <a:spcPct val="15000"/>
            </a:spcAft>
            <a:buChar char="•"/>
          </a:pPr>
          <a:r>
            <a:rPr lang="en-GB" sz="1600" kern="1200" noProof="0" dirty="0">
              <a:solidFill>
                <a:srgbClr val="A4C137"/>
              </a:solidFill>
            </a:rPr>
            <a:t>WP2 ML implementation plan</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GB" sz="1600" kern="1200" noProof="0" dirty="0">
              <a:solidFill>
                <a:srgbClr val="A4C137"/>
              </a:solidFill>
            </a:rPr>
            <a:t>WP3 Modification of choke cavity for flux trapping study</a:t>
          </a:r>
          <a:endParaRPr lang="en-US" sz="1600" kern="1200" noProof="0" dirty="0">
            <a:solidFill>
              <a:srgbClr val="A4C137"/>
            </a:solidFill>
          </a:endParaRPr>
        </a:p>
      </dsp:txBody>
      <dsp:txXfrm rot="-5400000">
        <a:off x="624987" y="846494"/>
        <a:ext cx="6284751" cy="941343"/>
      </dsp:txXfrm>
    </dsp:sp>
    <dsp:sp modelId="{05B1ADD9-4B7F-4FEC-AC25-77E6D45444D3}">
      <dsp:nvSpPr>
        <dsp:cNvPr id="0" name=""/>
        <dsp:cNvSpPr/>
      </dsp:nvSpPr>
      <dsp:spPr>
        <a:xfrm rot="5400000">
          <a:off x="-7493" y="1985293"/>
          <a:ext cx="599573" cy="400364"/>
        </a:xfrm>
        <a:prstGeom prst="chevron">
          <a:avLst/>
        </a:prstGeom>
        <a:solidFill>
          <a:schemeClr val="accent6">
            <a:alpha val="90000"/>
            <a:hueOff val="0"/>
            <a:satOff val="0"/>
            <a:lumOff val="0"/>
            <a:alphaOff val="-13333"/>
          </a:schemeClr>
        </a:solidFill>
        <a:ln w="1905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Y1</a:t>
          </a:r>
        </a:p>
      </dsp:txBody>
      <dsp:txXfrm rot="-5400000">
        <a:off x="92112" y="2085870"/>
        <a:ext cx="400364" cy="199209"/>
      </dsp:txXfrm>
    </dsp:sp>
    <dsp:sp modelId="{8E1B9776-A61B-494E-A76D-8DC7A320E527}">
      <dsp:nvSpPr>
        <dsp:cNvPr id="0" name=""/>
        <dsp:cNvSpPr/>
      </dsp:nvSpPr>
      <dsp:spPr>
        <a:xfrm rot="5400000">
          <a:off x="3647738" y="-1063335"/>
          <a:ext cx="290172"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1</a:t>
          </a:r>
          <a:r>
            <a:rPr lang="en-US" sz="1600" kern="1200" baseline="30000" noProof="0" dirty="0"/>
            <a:t>st</a:t>
          </a:r>
          <a:r>
            <a:rPr lang="en-US" sz="1600" kern="1200" noProof="0" dirty="0"/>
            <a:t> yearly meeting at INFN in Padova</a:t>
          </a:r>
        </a:p>
      </dsp:txBody>
      <dsp:txXfrm rot="-5400000">
        <a:off x="624987" y="1973581"/>
        <a:ext cx="6321510" cy="261842"/>
      </dsp:txXfrm>
    </dsp:sp>
    <dsp:sp modelId="{60F0A196-D24D-46D1-B1F7-0092C190442B}">
      <dsp:nvSpPr>
        <dsp:cNvPr id="0" name=""/>
        <dsp:cNvSpPr/>
      </dsp:nvSpPr>
      <dsp:spPr>
        <a:xfrm rot="5400000">
          <a:off x="17350" y="2587412"/>
          <a:ext cx="584827" cy="435307"/>
        </a:xfrm>
        <a:prstGeom prst="chevron">
          <a:avLst/>
        </a:prstGeom>
        <a:solidFill>
          <a:schemeClr val="accent6">
            <a:alpha val="90000"/>
            <a:hueOff val="0"/>
            <a:satOff val="0"/>
            <a:lumOff val="0"/>
            <a:alphaOff val="-20000"/>
          </a:schemeClr>
        </a:solidFill>
        <a:ln w="1905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2025</a:t>
          </a:r>
        </a:p>
      </dsp:txBody>
      <dsp:txXfrm rot="-5400000">
        <a:off x="92111" y="2730306"/>
        <a:ext cx="435307" cy="149520"/>
      </dsp:txXfrm>
    </dsp:sp>
    <dsp:sp modelId="{688F6EDA-722C-4484-89A8-3777026215F4}">
      <dsp:nvSpPr>
        <dsp:cNvPr id="0" name=""/>
        <dsp:cNvSpPr/>
      </dsp:nvSpPr>
      <dsp:spPr>
        <a:xfrm rot="5400000">
          <a:off x="3431599" y="-459181"/>
          <a:ext cx="722452"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solidFill>
                <a:srgbClr val="A4C137"/>
              </a:solidFill>
            </a:rPr>
            <a:t>WP9 Verifiable metric for energy-saving performances</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GB" sz="1600" kern="1200" noProof="0" dirty="0">
              <a:solidFill>
                <a:srgbClr val="A4C137"/>
              </a:solidFill>
            </a:rPr>
            <a:t>WP4 Design of FPC &amp; HOM coupler</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US" sz="1600" kern="1200" noProof="0" dirty="0">
              <a:solidFill>
                <a:srgbClr val="A4C137"/>
              </a:solidFill>
            </a:rPr>
            <a:t>WP5 </a:t>
          </a:r>
          <a:r>
            <a:rPr lang="en-GB" sz="1600" kern="1200" noProof="0" dirty="0">
              <a:solidFill>
                <a:srgbClr val="A4C137"/>
              </a:solidFill>
            </a:rPr>
            <a:t>Configure ESS CM</a:t>
          </a:r>
          <a:endParaRPr lang="en-US" sz="1600" kern="1200" noProof="0" dirty="0">
            <a:solidFill>
              <a:srgbClr val="A4C137"/>
            </a:solidFill>
          </a:endParaRPr>
        </a:p>
      </dsp:txBody>
      <dsp:txXfrm rot="-5400000">
        <a:off x="624988" y="2382697"/>
        <a:ext cx="6300408" cy="651918"/>
      </dsp:txXfrm>
    </dsp:sp>
    <dsp:sp modelId="{EF4B1AA9-CB0C-477B-A8CB-C5200E73B01D}">
      <dsp:nvSpPr>
        <dsp:cNvPr id="0" name=""/>
        <dsp:cNvSpPr/>
      </dsp:nvSpPr>
      <dsp:spPr>
        <a:xfrm rot="5400000">
          <a:off x="-40838" y="3646696"/>
          <a:ext cx="699740" cy="433841"/>
        </a:xfrm>
        <a:prstGeom prst="chevron">
          <a:avLst/>
        </a:prstGeom>
        <a:solidFill>
          <a:schemeClr val="accent6">
            <a:alpha val="90000"/>
            <a:hueOff val="0"/>
            <a:satOff val="0"/>
            <a:lumOff val="0"/>
            <a:alphaOff val="-26667"/>
          </a:schemeClr>
        </a:solidFill>
        <a:ln w="1905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2026</a:t>
          </a:r>
        </a:p>
      </dsp:txBody>
      <dsp:txXfrm rot="-5400000">
        <a:off x="92112" y="3730668"/>
        <a:ext cx="433841" cy="265899"/>
      </dsp:txXfrm>
    </dsp:sp>
    <dsp:sp modelId="{692C9B56-DCDB-4311-B766-24FFC691F1ED}">
      <dsp:nvSpPr>
        <dsp:cNvPr id="0" name=""/>
        <dsp:cNvSpPr/>
      </dsp:nvSpPr>
      <dsp:spPr>
        <a:xfrm rot="5400000">
          <a:off x="3140085" y="676705"/>
          <a:ext cx="1305479"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noProof="0" dirty="0">
              <a:solidFill>
                <a:srgbClr val="A4C137"/>
              </a:solidFill>
            </a:rPr>
            <a:t>WP1 Characterisation of 400 MHz cavity with FE-FRT</a:t>
          </a:r>
          <a:endParaRPr lang="en-US" sz="1600" kern="1200" noProof="0" dirty="0"/>
        </a:p>
        <a:p>
          <a:pPr marL="171450" lvl="1" indent="-171450" algn="l" defTabSz="711200">
            <a:lnSpc>
              <a:spcPct val="90000"/>
            </a:lnSpc>
            <a:spcBef>
              <a:spcPct val="0"/>
            </a:spcBef>
            <a:spcAft>
              <a:spcPct val="15000"/>
            </a:spcAft>
            <a:buChar char="•"/>
          </a:pPr>
          <a:r>
            <a:rPr lang="en-US" sz="1600" kern="1200" noProof="0" dirty="0">
              <a:solidFill>
                <a:srgbClr val="A4C137"/>
              </a:solidFill>
            </a:rPr>
            <a:t>WP1 </a:t>
          </a:r>
          <a:r>
            <a:rPr lang="en-GB" sz="1600" kern="1200" noProof="0" dirty="0">
              <a:solidFill>
                <a:srgbClr val="A4C137"/>
              </a:solidFill>
            </a:rPr>
            <a:t>FE material characterised</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US" sz="1600" kern="1200" noProof="0" dirty="0">
              <a:solidFill>
                <a:srgbClr val="A4C137"/>
              </a:solidFill>
            </a:rPr>
            <a:t>WP3 </a:t>
          </a:r>
          <a:r>
            <a:rPr lang="en-GB" sz="1600" kern="1200" noProof="0" dirty="0">
              <a:solidFill>
                <a:srgbClr val="A4C137"/>
              </a:solidFill>
            </a:rPr>
            <a:t>Report on implementation of cavity Q vs F tuning tool</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GB" sz="1600" kern="1200" noProof="0" dirty="0">
              <a:solidFill>
                <a:srgbClr val="A4C137"/>
              </a:solidFill>
            </a:rPr>
            <a:t>WP3 Developed ALD adaptive layers on Cu</a:t>
          </a:r>
          <a:endParaRPr lang="en-US" sz="1600" kern="1200" noProof="0" dirty="0">
            <a:solidFill>
              <a:srgbClr val="A4C137"/>
            </a:solidFill>
          </a:endParaRPr>
        </a:p>
        <a:p>
          <a:pPr marL="171450" lvl="1" indent="-171450" algn="l" defTabSz="711200">
            <a:lnSpc>
              <a:spcPct val="90000"/>
            </a:lnSpc>
            <a:spcBef>
              <a:spcPct val="0"/>
            </a:spcBef>
            <a:spcAft>
              <a:spcPct val="15000"/>
            </a:spcAft>
            <a:buChar char="•"/>
          </a:pPr>
          <a:r>
            <a:rPr lang="en-US" sz="1600" kern="1200" noProof="0" dirty="0">
              <a:solidFill>
                <a:srgbClr val="A4C137"/>
              </a:solidFill>
            </a:rPr>
            <a:t>WP5 </a:t>
          </a:r>
          <a:r>
            <a:rPr lang="en-GB" sz="1600" kern="1200" noProof="0" dirty="0">
              <a:solidFill>
                <a:srgbClr val="A4C137"/>
              </a:solidFill>
            </a:rPr>
            <a:t>Compilation of ESS CM, lesson learned &amp; benchmarks</a:t>
          </a:r>
          <a:endParaRPr lang="en-US" sz="1600" kern="1200" noProof="0" dirty="0">
            <a:solidFill>
              <a:srgbClr val="A4C137"/>
            </a:solidFill>
          </a:endParaRPr>
        </a:p>
      </dsp:txBody>
      <dsp:txXfrm rot="-5400000">
        <a:off x="624987" y="3255531"/>
        <a:ext cx="6271947" cy="1178023"/>
      </dsp:txXfrm>
    </dsp:sp>
    <dsp:sp modelId="{7AB2F14B-A5BA-436B-AC12-6740730FD7D0}">
      <dsp:nvSpPr>
        <dsp:cNvPr id="0" name=""/>
        <dsp:cNvSpPr/>
      </dsp:nvSpPr>
      <dsp:spPr>
        <a:xfrm rot="5400000">
          <a:off x="54239" y="4597018"/>
          <a:ext cx="446419" cy="370677"/>
        </a:xfrm>
        <a:prstGeom prst="chevron">
          <a:avLst/>
        </a:prstGeom>
        <a:solidFill>
          <a:schemeClr val="accent6">
            <a:alpha val="90000"/>
            <a:hueOff val="0"/>
            <a:satOff val="0"/>
            <a:lumOff val="0"/>
            <a:alphaOff val="-33333"/>
          </a:schemeClr>
        </a:solidFill>
        <a:ln w="19050" cap="flat" cmpd="sng" algn="ctr">
          <a:solidFill>
            <a:schemeClr val="accent6">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Y2</a:t>
          </a:r>
        </a:p>
      </dsp:txBody>
      <dsp:txXfrm rot="-5400000">
        <a:off x="92111" y="4744486"/>
        <a:ext cx="370677" cy="75742"/>
      </dsp:txXfrm>
    </dsp:sp>
    <dsp:sp modelId="{89D717E3-CE6D-4D7C-A0B1-1EB81C6A1BFB}">
      <dsp:nvSpPr>
        <dsp:cNvPr id="0" name=""/>
        <dsp:cNvSpPr/>
      </dsp:nvSpPr>
      <dsp:spPr>
        <a:xfrm rot="5400000">
          <a:off x="3647738" y="1621101"/>
          <a:ext cx="290172" cy="6335675"/>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3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noProof="0" dirty="0"/>
            <a:t>2</a:t>
          </a:r>
          <a:r>
            <a:rPr lang="en-US" sz="1600" kern="1200" baseline="30000" noProof="0" dirty="0"/>
            <a:t>nd</a:t>
          </a:r>
          <a:r>
            <a:rPr lang="en-US" sz="1600" kern="1200" noProof="0" dirty="0"/>
            <a:t> yearly meeting at HZB in Berlin</a:t>
          </a:r>
        </a:p>
      </dsp:txBody>
      <dsp:txXfrm rot="-5400000">
        <a:off x="624987" y="4658018"/>
        <a:ext cx="6321510" cy="261842"/>
      </dsp:txXfrm>
    </dsp:sp>
    <dsp:sp modelId="{A57C3FAD-59D0-4CFD-9836-FD1B93209381}">
      <dsp:nvSpPr>
        <dsp:cNvPr id="0" name=""/>
        <dsp:cNvSpPr/>
      </dsp:nvSpPr>
      <dsp:spPr>
        <a:xfrm rot="5400000">
          <a:off x="-14249" y="5076766"/>
          <a:ext cx="598421" cy="385701"/>
        </a:xfrm>
        <a:prstGeom prst="chevron">
          <a:avLst/>
        </a:prstGeom>
        <a:solidFill>
          <a:schemeClr val="accent6">
            <a:alpha val="90000"/>
            <a:hueOff val="0"/>
            <a:satOff val="0"/>
            <a:lumOff val="0"/>
            <a:alphaOff val="-40000"/>
          </a:schemeClr>
        </a:solidFill>
        <a:ln w="1905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solidFill>
                <a:schemeClr val="tx1"/>
              </a:solidFill>
            </a:rPr>
            <a:t>next</a:t>
          </a:r>
        </a:p>
      </dsp:txBody>
      <dsp:txXfrm rot="-5400000">
        <a:off x="92112" y="5163257"/>
        <a:ext cx="385701" cy="212720"/>
      </dsp:txXfrm>
    </dsp:sp>
    <dsp:sp modelId="{D90473B3-1303-4F5B-9875-0D4872D82796}">
      <dsp:nvSpPr>
        <dsp:cNvPr id="0" name=""/>
        <dsp:cNvSpPr/>
      </dsp:nvSpPr>
      <dsp:spPr>
        <a:xfrm rot="5400000">
          <a:off x="3542091" y="2135477"/>
          <a:ext cx="462410" cy="6255839"/>
        </a:xfrm>
        <a:prstGeom prst="round2SameRect">
          <a:avLst/>
        </a:prstGeom>
        <a:solidFill>
          <a:schemeClr val="lt1">
            <a:alpha val="90000"/>
            <a:hueOff val="0"/>
            <a:satOff val="0"/>
            <a:lumOff val="0"/>
            <a:alphaOff val="0"/>
          </a:schemeClr>
        </a:solidFill>
        <a:ln w="1905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noProof="0" dirty="0">
              <a:solidFill>
                <a:srgbClr val="A4C137"/>
              </a:solidFill>
            </a:rPr>
            <a:t>30</a:t>
          </a:r>
          <a:r>
            <a:rPr lang="en-US" sz="1600" b="1" kern="1200" baseline="30000" noProof="0" dirty="0">
              <a:solidFill>
                <a:srgbClr val="A4C137"/>
              </a:solidFill>
            </a:rPr>
            <a:t>th</a:t>
          </a:r>
          <a:r>
            <a:rPr lang="en-US" sz="1600" b="1" kern="1200" noProof="0" dirty="0">
              <a:solidFill>
                <a:srgbClr val="A4C137"/>
              </a:solidFill>
            </a:rPr>
            <a:t> April RP1 report </a:t>
          </a:r>
        </a:p>
        <a:p>
          <a:pPr marL="171450" lvl="1" indent="-171450" algn="l" defTabSz="711200">
            <a:lnSpc>
              <a:spcPct val="90000"/>
            </a:lnSpc>
            <a:spcBef>
              <a:spcPct val="0"/>
            </a:spcBef>
            <a:spcAft>
              <a:spcPct val="15000"/>
            </a:spcAft>
            <a:buChar char="•"/>
          </a:pPr>
          <a:r>
            <a:rPr lang="en-US" sz="1600" b="1" kern="1200" noProof="0" dirty="0">
              <a:solidFill>
                <a:srgbClr val="FF0000"/>
              </a:solidFill>
            </a:rPr>
            <a:t>1</a:t>
          </a:r>
          <a:r>
            <a:rPr lang="en-US" sz="1600" b="1" kern="1200" baseline="30000" noProof="0" dirty="0">
              <a:solidFill>
                <a:srgbClr val="FF0000"/>
              </a:solidFill>
            </a:rPr>
            <a:t>st</a:t>
          </a:r>
          <a:r>
            <a:rPr lang="en-US" sz="1600" b="1" kern="1200" noProof="0" dirty="0">
              <a:solidFill>
                <a:srgbClr val="FF0000"/>
              </a:solidFill>
            </a:rPr>
            <a:t> June RP1 review meeting</a:t>
          </a:r>
        </a:p>
      </dsp:txBody>
      <dsp:txXfrm rot="-5400000">
        <a:off x="645377" y="5054765"/>
        <a:ext cx="6233266" cy="4172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29/05/2026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‹N°›</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38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110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1645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33921-15B8-9846-9687-F8BD6C725A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873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F68781-0196-4F7E-91AA-22A72E360A9E}" type="slidenum">
              <a:rPr lang="fr-FR" smtClean="0"/>
              <a:t>14</a:t>
            </a:fld>
            <a:endParaRPr lang="fr-FR"/>
          </a:p>
        </p:txBody>
      </p:sp>
    </p:spTree>
    <p:extLst>
      <p:ext uri="{BB962C8B-B14F-4D97-AF65-F5344CB8AC3E}">
        <p14:creationId xmlns:p14="http://schemas.microsoft.com/office/powerpoint/2010/main" val="297042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r>
              <a:rPr lang="en-US"/>
              <a:t>1/06/2026</a:t>
            </a:r>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r>
              <a:rPr lang="en-US"/>
              <a:t>1/06/2026</a:t>
            </a:r>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GB"/>
              <a:t>1st Reporting Period Review Meeting</a:t>
            </a:r>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r>
              <a:rPr lang="en-US"/>
              <a:t>1/06/2026</a:t>
            </a:r>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GB"/>
              <a:t>1st Reporting Period Review Meeting</a:t>
            </a:r>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r>
              <a:rPr lang="en-US"/>
              <a:t>1/06/2026</a:t>
            </a:r>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GB"/>
              <a:t>1st Reporting Period Review Meeting</a:t>
            </a:r>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r>
              <a:rPr lang="en-US"/>
              <a:t>1/06/2026</a:t>
            </a:r>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GB"/>
              <a:t>1st Reporting Period Review Meeting</a:t>
            </a:r>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r>
              <a:rPr lang="en-US"/>
              <a:t>1/06/2026</a:t>
            </a:r>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GB"/>
              <a:t>1st Reporting Period Review Meeting</a:t>
            </a:r>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r>
              <a:rPr lang="en-US"/>
              <a:t>1/06/2026</a:t>
            </a:r>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GB"/>
              <a:t>1st Reporting Period Review Meeting</a:t>
            </a:r>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1/06/2026</a:t>
            </a:r>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1st Reporting Period Review Meeting</a:t>
            </a:r>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31.emf"/><Relationship Id="rId7" Type="http://schemas.openxmlformats.org/officeDocument/2006/relationships/image" Target="../media/image32.png"/><Relationship Id="rId2"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7.jpeg"/><Relationship Id="rId3" Type="http://schemas.openxmlformats.org/officeDocument/2006/relationships/image" Target="../media/image31.emf"/><Relationship Id="rId7" Type="http://schemas.openxmlformats.org/officeDocument/2006/relationships/image" Target="../media/image32.png"/><Relationship Id="rId12" Type="http://schemas.microsoft.com/office/2007/relationships/hdphoto" Target="../media/hdphoto2.wdp"/><Relationship Id="rId2" Type="http://schemas.openxmlformats.org/officeDocument/2006/relationships/image" Target="../media/image30.emf"/><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6.png"/><Relationship Id="rId5" Type="http://schemas.openxmlformats.org/officeDocument/2006/relationships/image" Target="../media/image28.pn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hyperlink" Target="https://indico.ijclab.in2p3.fr/event/11291/registrations/892/" TargetMode="External"/><Relationship Id="rId5" Type="http://schemas.openxmlformats.org/officeDocument/2006/relationships/hyperlink" Target="https://indico.ijclab.in2p3.fr/event/10302/https:/isas.ijclab.in2p3.fr" TargetMode="Externa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54B7E4-984C-4AF9-9F6A-BA4C3935E43E}"/>
              </a:ext>
            </a:extLst>
          </p:cNvPr>
          <p:cNvSpPr>
            <a:spLocks noGrp="1"/>
          </p:cNvSpPr>
          <p:nvPr>
            <p:ph type="ctrTitle"/>
          </p:nvPr>
        </p:nvSpPr>
        <p:spPr>
          <a:xfrm>
            <a:off x="1524000" y="1276949"/>
            <a:ext cx="9144000" cy="1725551"/>
          </a:xfrm>
          <a:solidFill>
            <a:srgbClr val="E0EBB7"/>
          </a:solidFill>
        </p:spPr>
        <p:txBody>
          <a:bodyPr>
            <a:normAutofit fontScale="90000"/>
          </a:bodyPr>
          <a:lstStyle/>
          <a:p>
            <a:r>
              <a:rPr lang="en-GB" b="1" dirty="0" err="1"/>
              <a:t>iSAS</a:t>
            </a:r>
            <a:r>
              <a:rPr lang="en-GB" b="1" dirty="0"/>
              <a:t> 1st reporting period review meeting</a:t>
            </a:r>
          </a:p>
        </p:txBody>
      </p:sp>
      <p:sp>
        <p:nvSpPr>
          <p:cNvPr id="5" name="Sous-titre 4">
            <a:extLst>
              <a:ext uri="{FF2B5EF4-FFF2-40B4-BE49-F238E27FC236}">
                <a16:creationId xmlns:a16="http://schemas.microsoft.com/office/drawing/2014/main" id="{8758D61F-C602-40EE-B9C8-D3E438272DD7}"/>
              </a:ext>
            </a:extLst>
          </p:cNvPr>
          <p:cNvSpPr>
            <a:spLocks noGrp="1"/>
          </p:cNvSpPr>
          <p:nvPr>
            <p:ph type="subTitle" idx="1"/>
          </p:nvPr>
        </p:nvSpPr>
        <p:spPr>
          <a:xfrm>
            <a:off x="1524000" y="3076140"/>
            <a:ext cx="9144000" cy="461665"/>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1</a:t>
            </a:r>
            <a:r>
              <a:rPr lang="en-US" baseline="30000" dirty="0">
                <a:latin typeface="Calibri" panose="020F0502020204030204" pitchFamily="34" charset="0"/>
                <a:ea typeface="Calibri" panose="020F0502020204030204" pitchFamily="34" charset="0"/>
                <a:cs typeface="Calibri" panose="020F0502020204030204" pitchFamily="34" charset="0"/>
              </a:rPr>
              <a:t>st</a:t>
            </a:r>
            <a:r>
              <a:rPr lang="en-US" dirty="0">
                <a:latin typeface="Calibri" panose="020F0502020204030204" pitchFamily="34" charset="0"/>
                <a:ea typeface="Calibri" panose="020F0502020204030204" pitchFamily="34" charset="0"/>
                <a:cs typeface="Calibri" panose="020F0502020204030204" pitchFamily="34" charset="0"/>
              </a:rPr>
              <a:t> June, 2026</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2" descr="Innovate for Sustainable Accelerating Systems: Kick-Off Meeting">
            <a:extLst>
              <a:ext uri="{FF2B5EF4-FFF2-40B4-BE49-F238E27FC236}">
                <a16:creationId xmlns:a16="http://schemas.microsoft.com/office/drawing/2014/main" id="{678772D7-BD3E-4C2D-8800-296732ACE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909" y="142597"/>
            <a:ext cx="3867722" cy="12155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2">
            <a:extLst>
              <a:ext uri="{FF2B5EF4-FFF2-40B4-BE49-F238E27FC236}">
                <a16:creationId xmlns:a16="http://schemas.microsoft.com/office/drawing/2014/main" id="{AB089DB8-2CAB-4A12-93B7-E28DDDCE7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582698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25F4196B-193E-4515-948D-319896BE321D}"/>
              </a:ext>
            </a:extLst>
          </p:cNvPr>
          <p:cNvSpPr txBox="1"/>
          <p:nvPr/>
        </p:nvSpPr>
        <p:spPr>
          <a:xfrm>
            <a:off x="1060599" y="5860836"/>
            <a:ext cx="10937965" cy="461665"/>
          </a:xfrm>
          <a:prstGeom prst="rect">
            <a:avLst/>
          </a:prstGeom>
          <a:noFill/>
        </p:spPr>
        <p:txBody>
          <a:bodyPr wrap="square" rtlCol="0">
            <a:spAutoFit/>
          </a:bodyPr>
          <a:lstStyle/>
          <a:p>
            <a:r>
              <a:rPr lang="en-GB" sz="1200" dirty="0">
                <a:latin typeface="Calibri" panose="020F0502020204030204" pitchFamily="34" charset="0"/>
                <a:ea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2" name="Espace réservé de la date 1">
            <a:extLst>
              <a:ext uri="{FF2B5EF4-FFF2-40B4-BE49-F238E27FC236}">
                <a16:creationId xmlns:a16="http://schemas.microsoft.com/office/drawing/2014/main" id="{A761D3D2-89C6-4AB2-B1FB-E23CEFC4A49F}"/>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0178932E-1DD8-4CC1-943E-25724AC2BE58}"/>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BFAA6D4E-4222-465D-8C4F-9CB58AA1A0AF}"/>
              </a:ext>
            </a:extLst>
          </p:cNvPr>
          <p:cNvSpPr txBox="1"/>
          <p:nvPr/>
        </p:nvSpPr>
        <p:spPr>
          <a:xfrm>
            <a:off x="1524000" y="3551027"/>
            <a:ext cx="9061174" cy="2123658"/>
          </a:xfrm>
          <a:prstGeom prst="rect">
            <a:avLst/>
          </a:prstGeom>
          <a:noFill/>
        </p:spPr>
        <p:txBody>
          <a:bodyPr wrap="square">
            <a:spAutoFit/>
          </a:bodyPr>
          <a:lstStyle/>
          <a:p>
            <a:r>
              <a:rPr lang="en-US" sz="1800" dirty="0">
                <a:latin typeface="Calibri" panose="020F0502020204030204" pitchFamily="34" charset="0"/>
                <a:ea typeface="Calibri" panose="020F0502020204030204" pitchFamily="34" charset="0"/>
                <a:cs typeface="Calibri" panose="020F0502020204030204" pitchFamily="34" charset="0"/>
              </a:rPr>
              <a:t>Jorgen </a:t>
            </a:r>
            <a:r>
              <a:rPr lang="en-US" sz="1800" dirty="0" err="1">
                <a:latin typeface="Calibri" panose="020F0502020204030204" pitchFamily="34" charset="0"/>
                <a:ea typeface="Calibri" panose="020F0502020204030204" pitchFamily="34" charset="0"/>
                <a:cs typeface="Calibri" panose="020F0502020204030204" pitchFamily="34" charset="0"/>
              </a:rPr>
              <a:t>D’Hondt</a:t>
            </a:r>
            <a:r>
              <a:rPr lang="en-US" sz="1800" dirty="0">
                <a:latin typeface="Calibri" panose="020F0502020204030204" pitchFamily="34" charset="0"/>
                <a:ea typeface="Calibri" panose="020F0502020204030204" pitchFamily="34" charset="0"/>
                <a:cs typeface="Calibri" panose="020F0502020204030204" pitchFamily="34" charset="0"/>
              </a:rPr>
              <a:t>  (Scientific coordinator) </a:t>
            </a:r>
          </a:p>
          <a:p>
            <a:r>
              <a:rPr lang="en-US" sz="1800" b="1" dirty="0">
                <a:latin typeface="Calibri" panose="020F0502020204030204" pitchFamily="34" charset="0"/>
                <a:ea typeface="Calibri" panose="020F0502020204030204" pitchFamily="34" charset="0"/>
                <a:cs typeface="Calibri" panose="020F0502020204030204" pitchFamily="34" charset="0"/>
              </a:rPr>
              <a:t>Achille Stocchi (Project coordinator)</a:t>
            </a:r>
          </a:p>
          <a:p>
            <a:r>
              <a:rPr lang="en-US" dirty="0">
                <a:latin typeface="Calibri" panose="020F0502020204030204" pitchFamily="34" charset="0"/>
                <a:ea typeface="Calibri" panose="020F0502020204030204" pitchFamily="34" charset="0"/>
                <a:cs typeface="Calibri" panose="020F0502020204030204" pitchFamily="34" charset="0"/>
              </a:rPr>
              <a:t>Adele De Valera (Project Manager)</a:t>
            </a:r>
            <a:endParaRPr lang="en-US" sz="1800" b="1"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Maud </a:t>
            </a:r>
            <a:r>
              <a:rPr lang="en-US" sz="1800" dirty="0" err="1">
                <a:latin typeface="Calibri" panose="020F0502020204030204" pitchFamily="34" charset="0"/>
                <a:ea typeface="Calibri" panose="020F0502020204030204" pitchFamily="34" charset="0"/>
                <a:cs typeface="Calibri" panose="020F0502020204030204" pitchFamily="34" charset="0"/>
              </a:rPr>
              <a:t>Baylac</a:t>
            </a:r>
            <a:r>
              <a:rPr lang="en-US" sz="1800" dirty="0">
                <a:latin typeface="Calibri" panose="020F0502020204030204" pitchFamily="34" charset="0"/>
                <a:ea typeface="Calibri" panose="020F0502020204030204" pitchFamily="34" charset="0"/>
                <a:cs typeface="Calibri" panose="020F0502020204030204" pitchFamily="34" charset="0"/>
              </a:rPr>
              <a:t> (External Relations coordinator), </a:t>
            </a:r>
          </a:p>
          <a:p>
            <a:r>
              <a:rPr lang="en-US" sz="1800" dirty="0">
                <a:latin typeface="Calibri" panose="020F0502020204030204" pitchFamily="34" charset="0"/>
                <a:ea typeface="Calibri" panose="020F0502020204030204" pitchFamily="34" charset="0"/>
                <a:cs typeface="Calibri" panose="020F0502020204030204" pitchFamily="34" charset="0"/>
              </a:rPr>
              <a:t>Jens Knobloch (Deputy SC), </a:t>
            </a:r>
          </a:p>
          <a:p>
            <a:r>
              <a:rPr lang="en-US" sz="1800" dirty="0">
                <a:latin typeface="Calibri" panose="020F0502020204030204" pitchFamily="34" charset="0"/>
                <a:ea typeface="Calibri" panose="020F0502020204030204" pitchFamily="34" charset="0"/>
                <a:cs typeface="Calibri" panose="020F0502020204030204" pitchFamily="34" charset="0"/>
              </a:rPr>
              <a:t>Christian Pira (Deputy SC) </a:t>
            </a:r>
          </a:p>
          <a:p>
            <a:pPr algn="ctr"/>
            <a:r>
              <a:rPr lang="en-US" sz="2400" i="1" dirty="0">
                <a:latin typeface="Calibri" panose="020F0502020204030204" pitchFamily="34" charset="0"/>
                <a:ea typeface="Calibri" panose="020F0502020204030204" pitchFamily="34" charset="0"/>
                <a:cs typeface="Calibri" panose="020F0502020204030204" pitchFamily="34" charset="0"/>
              </a:rPr>
              <a:t>the </a:t>
            </a:r>
            <a:r>
              <a:rPr lang="en-US" sz="2400" i="1" dirty="0" err="1">
                <a:latin typeface="Calibri" panose="020F0502020204030204" pitchFamily="34" charset="0"/>
                <a:ea typeface="Calibri" panose="020F0502020204030204" pitchFamily="34" charset="0"/>
                <a:cs typeface="Calibri" panose="020F0502020204030204" pitchFamily="34" charset="0"/>
              </a:rPr>
              <a:t>iSAS</a:t>
            </a:r>
            <a:r>
              <a:rPr lang="en-US" sz="2400" i="1" dirty="0">
                <a:latin typeface="Calibri" panose="020F0502020204030204" pitchFamily="34" charset="0"/>
                <a:ea typeface="Calibri" panose="020F0502020204030204" pitchFamily="34" charset="0"/>
                <a:cs typeface="Calibri" panose="020F0502020204030204" pitchFamily="34" charset="0"/>
              </a:rPr>
              <a:t> Coordination Panel</a:t>
            </a:r>
            <a:endParaRPr lang="fr-FR" sz="2400" i="1" dirty="0">
              <a:latin typeface="Calibri" panose="020F0502020204030204" pitchFamily="34" charset="0"/>
              <a:ea typeface="Calibri" panose="020F0502020204030204" pitchFamily="34" charset="0"/>
              <a:cs typeface="Calibri" panose="020F0502020204030204" pitchFamily="34" charset="0"/>
            </a:endParaRPr>
          </a:p>
        </p:txBody>
      </p:sp>
      <p:sp>
        <p:nvSpPr>
          <p:cNvPr id="12" name="Espace réservé du pied de page 11">
            <a:extLst>
              <a:ext uri="{FF2B5EF4-FFF2-40B4-BE49-F238E27FC236}">
                <a16:creationId xmlns:a16="http://schemas.microsoft.com/office/drawing/2014/main" id="{DD438795-E82E-4FBC-8BD3-DA9C766A04CC}"/>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1184001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5F71AB7-074B-1F52-4525-E622288B37B8}"/>
              </a:ext>
            </a:extLst>
          </p:cNvPr>
          <p:cNvGrpSpPr/>
          <p:nvPr/>
        </p:nvGrpSpPr>
        <p:grpSpPr>
          <a:xfrm>
            <a:off x="289876" y="601313"/>
            <a:ext cx="11725315" cy="5140500"/>
            <a:chOff x="217407" y="450984"/>
            <a:chExt cx="8793986" cy="3855375"/>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494363" y="450984"/>
              <a:ext cx="3230319" cy="3855375"/>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609600" y="520534"/>
              <a:ext cx="3048000" cy="577226"/>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381000" y="2027050"/>
              <a:ext cx="1145457" cy="74655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592743" y="1190248"/>
              <a:ext cx="3033557" cy="2831817"/>
            </a:xfrm>
            <a:prstGeom prst="rect">
              <a:avLst/>
            </a:prstGeom>
          </p:spPr>
        </p:pic>
      </p:grpSp>
      <p:sp>
        <p:nvSpPr>
          <p:cNvPr id="2" name="TextBox 1">
            <a:extLst>
              <a:ext uri="{FF2B5EF4-FFF2-40B4-BE49-F238E27FC236}">
                <a16:creationId xmlns:a16="http://schemas.microsoft.com/office/drawing/2014/main" id="{3B848501-72FF-E935-ADEA-BF028A3B6EFE}"/>
              </a:ext>
            </a:extLst>
          </p:cNvPr>
          <p:cNvSpPr txBox="1"/>
          <p:nvPr/>
        </p:nvSpPr>
        <p:spPr>
          <a:xfrm>
            <a:off x="659151" y="5866878"/>
            <a:ext cx="2007281"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TA: Technology Area</a:t>
            </a:r>
          </a:p>
        </p:txBody>
      </p:sp>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CE6314-8D8E-D26F-1797-F19F1714F045}"/>
              </a:ext>
            </a:extLst>
          </p:cNvPr>
          <p:cNvSpPr txBox="1"/>
          <p:nvPr/>
        </p:nvSpPr>
        <p:spPr>
          <a:xfrm>
            <a:off x="5418074" y="283407"/>
            <a:ext cx="6484049" cy="1827295"/>
          </a:xfrm>
          <a:prstGeom prst="rect">
            <a:avLst/>
          </a:prstGeom>
          <a:noFill/>
        </p:spPr>
        <p:txBody>
          <a:bodyPr wrap="square" rtlCol="0">
            <a:spAutoFit/>
          </a:bodyPr>
          <a:lstStyle/>
          <a:p>
            <a:pPr defTabSz="1219170" fontAlgn="base">
              <a:lnSpc>
                <a:spcPts val="2667"/>
              </a:lnSpc>
              <a:spcBef>
                <a:spcPct val="0"/>
              </a:spcBef>
              <a:spcAft>
                <a:spcPct val="0"/>
              </a:spcAft>
              <a:defRPr/>
            </a:pPr>
            <a:endParaRPr lang="en-GB" sz="800" dirty="0">
              <a:solidFill>
                <a:srgbClr val="0070C0"/>
              </a:solidFill>
              <a:latin typeface="Calibri"/>
              <a:ea typeface="ＭＳ Ｐゴシック" charset="0"/>
            </a:endParaRPr>
          </a:p>
          <a:p>
            <a:pPr defTabSz="1219170" fontAlgn="base">
              <a:lnSpc>
                <a:spcPts val="2667"/>
              </a:lnSpc>
              <a:spcBef>
                <a:spcPct val="0"/>
              </a:spcBef>
              <a:spcAft>
                <a:spcPct val="0"/>
              </a:spcAft>
              <a:defRPr/>
            </a:pPr>
            <a:r>
              <a:rPr lang="en-GB" sz="2667" b="1" dirty="0">
                <a:solidFill>
                  <a:srgbClr val="FF0000"/>
                </a:solidFill>
                <a:latin typeface="Calibri"/>
                <a:ea typeface="ＭＳ Ｐゴシック" charset="0"/>
              </a:rPr>
              <a:t>METHODOLOGY</a:t>
            </a:r>
            <a:r>
              <a:rPr lang="en-GB" sz="2667" dirty="0">
                <a:solidFill>
                  <a:srgbClr val="0070C0"/>
                </a:solidFill>
                <a:latin typeface="Calibri"/>
                <a:ea typeface="ＭＳ Ｐゴシック" charset="0"/>
              </a:rPr>
              <a:t> –</a:t>
            </a:r>
            <a:r>
              <a:rPr lang="en-GB" sz="2000" dirty="0">
                <a:solidFill>
                  <a:srgbClr val="0070C0"/>
                </a:solidFill>
                <a:latin typeface="Calibri"/>
              </a:rPr>
              <a:t> </a:t>
            </a:r>
            <a:r>
              <a:rPr lang="en-GB" sz="2667" dirty="0">
                <a:solidFill>
                  <a:srgbClr val="0070C0"/>
                </a:solidFill>
                <a:latin typeface="Calibri"/>
              </a:rPr>
              <a:t>S</a:t>
            </a:r>
            <a:r>
              <a:rPr lang="en-GB" sz="2667" dirty="0" err="1">
                <a:solidFill>
                  <a:srgbClr val="0070C0"/>
                </a:solidFill>
                <a:latin typeface="Calibri"/>
                <a:ea typeface="ＭＳ Ｐゴシック" charset="0"/>
              </a:rPr>
              <a:t>everal</a:t>
            </a:r>
            <a:r>
              <a:rPr lang="en-GB" sz="2667" dirty="0">
                <a:solidFill>
                  <a:srgbClr val="0070C0"/>
                </a:solidFill>
                <a:latin typeface="Calibri"/>
                <a:ea typeface="ＭＳ Ｐゴシック" charset="0"/>
              </a:rPr>
              <a:t> interconnected technologies will be developed, prototyped, and tested, each enabling significant energy savings. </a:t>
            </a:r>
            <a:endParaRPr lang="en-GB" sz="800" dirty="0">
              <a:solidFill>
                <a:srgbClr val="0070C0"/>
              </a:solidFill>
              <a:latin typeface="Calibri"/>
              <a:ea typeface="ＭＳ Ｐゴシック" charset="0"/>
            </a:endParaRPr>
          </a:p>
        </p:txBody>
      </p:sp>
      <p:sp>
        <p:nvSpPr>
          <p:cNvPr id="16" name="ZoneTexte 15">
            <a:extLst>
              <a:ext uri="{FF2B5EF4-FFF2-40B4-BE49-F238E27FC236}">
                <a16:creationId xmlns:a16="http://schemas.microsoft.com/office/drawing/2014/main" id="{61507CF9-CEC9-475B-A9BD-BD6B6B11A700}"/>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17" name="ZoneTexte 16">
            <a:extLst>
              <a:ext uri="{FF2B5EF4-FFF2-40B4-BE49-F238E27FC236}">
                <a16:creationId xmlns:a16="http://schemas.microsoft.com/office/drawing/2014/main" id="{F96BFDB1-833F-48E1-9349-E34CA48F0A1C}"/>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18" name="ZoneTexte 17">
            <a:extLst>
              <a:ext uri="{FF2B5EF4-FFF2-40B4-BE49-F238E27FC236}">
                <a16:creationId xmlns:a16="http://schemas.microsoft.com/office/drawing/2014/main" id="{810368CA-334B-414C-980F-7F58B1187C93}"/>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5" name="Espace réservé du pied de page 4">
            <a:extLst>
              <a:ext uri="{FF2B5EF4-FFF2-40B4-BE49-F238E27FC236}">
                <a16:creationId xmlns:a16="http://schemas.microsoft.com/office/drawing/2014/main" id="{1F7DADB8-3C1D-4D68-9B84-C4E975A55DE2}"/>
              </a:ext>
            </a:extLst>
          </p:cNvPr>
          <p:cNvSpPr>
            <a:spLocks noGrp="1"/>
          </p:cNvSpPr>
          <p:nvPr>
            <p:ph type="ftr" sz="quarter" idx="11"/>
          </p:nvPr>
        </p:nvSpPr>
        <p:spPr/>
        <p:txBody>
          <a:bodyPr/>
          <a:lstStyle/>
          <a:p>
            <a:r>
              <a:rPr lang="en-GB"/>
              <a:t>1st Reporting Period Review Meeting</a:t>
            </a:r>
            <a:endParaRPr lang="en-US"/>
          </a:p>
        </p:txBody>
      </p:sp>
      <p:sp>
        <p:nvSpPr>
          <p:cNvPr id="6" name="Espace réservé du numéro de diapositive 5">
            <a:extLst>
              <a:ext uri="{FF2B5EF4-FFF2-40B4-BE49-F238E27FC236}">
                <a16:creationId xmlns:a16="http://schemas.microsoft.com/office/drawing/2014/main" id="{22A6A51B-7172-422A-95DC-8611EBABA9E4}"/>
              </a:ext>
            </a:extLst>
          </p:cNvPr>
          <p:cNvSpPr>
            <a:spLocks noGrp="1"/>
          </p:cNvSpPr>
          <p:nvPr>
            <p:ph type="sldNum" sz="quarter" idx="12"/>
          </p:nvPr>
        </p:nvSpPr>
        <p:spPr/>
        <p:txBody>
          <a:bodyPr/>
          <a:lstStyle/>
          <a:p>
            <a:fld id="{D47CF28C-F735-C843-9143-DAF799FFF232}" type="slidenum">
              <a:rPr lang="en-US" smtClean="0"/>
              <a:t>10</a:t>
            </a:fld>
            <a:endParaRPr lang="en-US"/>
          </a:p>
        </p:txBody>
      </p:sp>
      <p:sp>
        <p:nvSpPr>
          <p:cNvPr id="7" name="Espace réservé de la date 6">
            <a:extLst>
              <a:ext uri="{FF2B5EF4-FFF2-40B4-BE49-F238E27FC236}">
                <a16:creationId xmlns:a16="http://schemas.microsoft.com/office/drawing/2014/main" id="{C88DE693-A961-4980-BAB7-FF6691047FC6}"/>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93247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659151" y="601313"/>
            <a:ext cx="4307092" cy="5140500"/>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89876" y="2370163"/>
            <a:ext cx="11725315" cy="1727200"/>
          </a:xfrm>
          <a:prstGeom prst="roundRect">
            <a:avLst>
              <a:gd name="adj" fmla="val 11160"/>
            </a:avLst>
          </a:prstGeom>
          <a:solidFill>
            <a:srgbClr val="E0EBB7"/>
          </a:solidFill>
          <a:ln w="57150">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6396459" y="650067"/>
            <a:ext cx="1394997" cy="318100"/>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7586446" y="1533685"/>
            <a:ext cx="1397947" cy="543867"/>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812800" y="694046"/>
            <a:ext cx="4064000" cy="769634"/>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508001" y="2702734"/>
            <a:ext cx="1527276" cy="99540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790325" y="1586998"/>
            <a:ext cx="4044743" cy="3775756"/>
          </a:xfrm>
          <a:prstGeom prst="rect">
            <a:avLst/>
          </a:prstGeom>
        </p:spPr>
      </p:pic>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
            <a:extLst>
              <a:ext uri="{FF2B5EF4-FFF2-40B4-BE49-F238E27FC236}">
                <a16:creationId xmlns:a16="http://schemas.microsoft.com/office/drawing/2014/main" id="{E23B4121-0924-84A2-7B30-03915756A5A7}"/>
              </a:ext>
            </a:extLst>
          </p:cNvPr>
          <p:cNvSpPr/>
          <p:nvPr/>
        </p:nvSpPr>
        <p:spPr>
          <a:xfrm rot="8971364" flipH="1">
            <a:off x="5084526" y="2554617"/>
            <a:ext cx="3374943" cy="1738511"/>
          </a:xfrm>
          <a:prstGeom prst="swooshArrow">
            <a:avLst>
              <a:gd name="adj1" fmla="val 6719"/>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1219170" fontAlgn="base">
              <a:spcBef>
                <a:spcPct val="0"/>
              </a:spcBef>
              <a:spcAft>
                <a:spcPct val="0"/>
              </a:spcAft>
              <a:defRPr/>
            </a:pPr>
            <a:endParaRPr lang="en-BE" sz="2400">
              <a:solidFill>
                <a:prstClr val="black">
                  <a:hueOff val="0"/>
                  <a:satOff val="0"/>
                  <a:lumOff val="0"/>
                  <a:alphaOff val="0"/>
                </a:prstClr>
              </a:solidFill>
              <a:latin typeface="Calibri"/>
            </a:endParaRPr>
          </a:p>
        </p:txBody>
      </p:sp>
      <p:sp>
        <p:nvSpPr>
          <p:cNvPr id="5" name="TextBox 4">
            <a:extLst>
              <a:ext uri="{FF2B5EF4-FFF2-40B4-BE49-F238E27FC236}">
                <a16:creationId xmlns:a16="http://schemas.microsoft.com/office/drawing/2014/main" id="{6A6A45F7-2791-CB7F-26C0-5DD4970F84EC}"/>
              </a:ext>
            </a:extLst>
          </p:cNvPr>
          <p:cNvSpPr txBox="1"/>
          <p:nvPr/>
        </p:nvSpPr>
        <p:spPr>
          <a:xfrm rot="20355405">
            <a:off x="6350365" y="2982415"/>
            <a:ext cx="2340504" cy="416607"/>
          </a:xfrm>
          <a:prstGeom prst="rect">
            <a:avLst/>
          </a:prstGeom>
          <a:noFill/>
        </p:spPr>
        <p:txBody>
          <a:bodyPr wrap="none" rtlCol="0">
            <a:prstTxWarp prst="textArchDown">
              <a:avLst>
                <a:gd name="adj" fmla="val 1529382"/>
              </a:avLst>
            </a:prstTxWarp>
            <a:spAutoFit/>
          </a:bodyPr>
          <a:lstStyle/>
          <a:p>
            <a:pPr algn="ctr" defTabSz="1219170" fontAlgn="base">
              <a:lnSpc>
                <a:spcPts val="1227"/>
              </a:lnSpc>
              <a:spcBef>
                <a:spcPct val="0"/>
              </a:spcBef>
              <a:spcAft>
                <a:spcPct val="0"/>
              </a:spcAft>
              <a:defRPr/>
            </a:pPr>
            <a:r>
              <a:rPr lang="en-US" sz="1867" b="1" dirty="0">
                <a:solidFill>
                  <a:srgbClr val="5B9BD5">
                    <a:lumMod val="75000"/>
                  </a:srgbClr>
                </a:solidFill>
                <a:latin typeface="Calibri"/>
                <a:ea typeface="ＭＳ Ｐゴシック" charset="0"/>
              </a:rPr>
              <a:t>INTEGRATING</a:t>
            </a:r>
            <a:endParaRPr lang="en-BE" sz="1867" b="1" dirty="0">
              <a:solidFill>
                <a:srgbClr val="5B9BD5">
                  <a:lumMod val="75000"/>
                </a:srgbClr>
              </a:solidFill>
              <a:latin typeface="Calibri"/>
              <a:ea typeface="ＭＳ Ｐゴシック" charset="0"/>
            </a:endParaRPr>
          </a:p>
        </p:txBody>
      </p:sp>
      <p:pic>
        <p:nvPicPr>
          <p:cNvPr id="6" name="Picture 4" descr="The 1rst ESS prototype cryomodule successfully passes the RF power test!">
            <a:extLst>
              <a:ext uri="{FF2B5EF4-FFF2-40B4-BE49-F238E27FC236}">
                <a16:creationId xmlns:a16="http://schemas.microsoft.com/office/drawing/2014/main" id="{E1AE4FA5-F8E6-A69F-FF59-8C7490E5587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347201" y="2510119"/>
            <a:ext cx="1677788" cy="10256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2F1EC-6355-C67B-9413-B9F515B2A1D7}"/>
              </a:ext>
            </a:extLst>
          </p:cNvPr>
          <p:cNvSpPr txBox="1"/>
          <p:nvPr/>
        </p:nvSpPr>
        <p:spPr>
          <a:xfrm>
            <a:off x="8515516" y="2421720"/>
            <a:ext cx="764953" cy="379656"/>
          </a:xfrm>
          <a:prstGeom prst="rect">
            <a:avLst/>
          </a:prstGeom>
          <a:noFill/>
        </p:spPr>
        <p:txBody>
          <a:bodyPr wrap="none" rtlCol="0">
            <a:spAutoFit/>
          </a:bodyPr>
          <a:lstStyle/>
          <a:p>
            <a:pPr defTabSz="1219170" fontAlgn="base">
              <a:spcBef>
                <a:spcPct val="0"/>
              </a:spcBef>
              <a:spcAft>
                <a:spcPct val="0"/>
              </a:spcAft>
              <a:defRPr/>
            </a:pPr>
            <a:r>
              <a:rPr lang="en-BE" sz="1867" b="1" dirty="0">
                <a:solidFill>
                  <a:srgbClr val="C00000"/>
                </a:solidFill>
                <a:highlight>
                  <a:srgbClr val="F6A914"/>
                </a:highlight>
                <a:latin typeface="Calibri"/>
                <a:ea typeface="ＭＳ Ｐゴシック" charset="0"/>
              </a:rPr>
              <a:t>INT#1</a:t>
            </a:r>
          </a:p>
        </p:txBody>
      </p:sp>
      <p:sp>
        <p:nvSpPr>
          <p:cNvPr id="8" name="TextBox 7">
            <a:extLst>
              <a:ext uri="{FF2B5EF4-FFF2-40B4-BE49-F238E27FC236}">
                <a16:creationId xmlns:a16="http://schemas.microsoft.com/office/drawing/2014/main" id="{0245A810-7A82-22E7-16F4-3ED1E1EA533D}"/>
              </a:ext>
            </a:extLst>
          </p:cNvPr>
          <p:cNvSpPr txBox="1"/>
          <p:nvPr/>
        </p:nvSpPr>
        <p:spPr>
          <a:xfrm>
            <a:off x="8428016" y="3530600"/>
            <a:ext cx="3474109" cy="543867"/>
          </a:xfrm>
          <a:prstGeom prst="rect">
            <a:avLst/>
          </a:prstGeom>
          <a:noFill/>
        </p:spPr>
        <p:txBody>
          <a:bodyPr wrap="square" rtlCol="0">
            <a:spAutoFit/>
          </a:bodyPr>
          <a:lstStyle/>
          <a:p>
            <a:pPr algn="ctr" defTabSz="1219170" fontAlgn="base">
              <a:spcBef>
                <a:spcPct val="0"/>
              </a:spcBef>
              <a:spcAft>
                <a:spcPct val="0"/>
              </a:spcAft>
              <a:defRPr/>
            </a:pPr>
            <a:r>
              <a:rPr lang="en-US" sz="1467" i="1" dirty="0">
                <a:solidFill>
                  <a:srgbClr val="00B0F0"/>
                </a:solidFill>
                <a:latin typeface="Calibri"/>
                <a:ea typeface="ＭＳ Ｐゴシック" charset="0"/>
              </a:rPr>
              <a:t>i</a:t>
            </a:r>
            <a:r>
              <a:rPr lang="en-US" sz="1467" i="1" dirty="0" err="1">
                <a:solidFill>
                  <a:srgbClr val="00B0F0"/>
                </a:solidFill>
                <a:latin typeface="Calibri"/>
                <a:ea typeface="ＭＳ Ｐゴシック" charset="0"/>
              </a:rPr>
              <a:t>ntegrating</a:t>
            </a:r>
            <a:r>
              <a:rPr lang="en-US" sz="1467" i="1" dirty="0">
                <a:solidFill>
                  <a:srgbClr val="00B0F0"/>
                </a:solidFill>
                <a:latin typeface="Calibri"/>
                <a:ea typeface="ＭＳ Ｐゴシック" charset="0"/>
              </a:rPr>
              <a:t> new technologies </a:t>
            </a:r>
            <a:r>
              <a:rPr lang="en-US" sz="1467" i="1" dirty="0" err="1">
                <a:solidFill>
                  <a:srgbClr val="00B0F0"/>
                </a:solidFill>
                <a:latin typeface="Calibri"/>
                <a:ea typeface="ＭＳ Ｐゴシック" charset="0"/>
              </a:rPr>
              <a:t>i</a:t>
            </a:r>
            <a:r>
              <a:rPr lang="en-US" sz="1467" i="1" dirty="0">
                <a:solidFill>
                  <a:srgbClr val="00B0F0"/>
                </a:solidFill>
                <a:latin typeface="Calibri"/>
                <a:ea typeface="ＭＳ Ｐゴシック" charset="0"/>
              </a:rPr>
              <a:t>n the design of a new sustainable LINAC cryomodule</a:t>
            </a:r>
            <a:endParaRPr lang="en-BE" sz="1467" i="1" dirty="0">
              <a:solidFill>
                <a:srgbClr val="00B0F0"/>
              </a:solidFill>
              <a:latin typeface="Calibri"/>
              <a:ea typeface="ＭＳ Ｐゴシック" charset="0"/>
            </a:endParaRPr>
          </a:p>
        </p:txBody>
      </p:sp>
      <p:sp>
        <p:nvSpPr>
          <p:cNvPr id="9" name="TextBox 8">
            <a:extLst>
              <a:ext uri="{FF2B5EF4-FFF2-40B4-BE49-F238E27FC236}">
                <a16:creationId xmlns:a16="http://schemas.microsoft.com/office/drawing/2014/main" id="{68FF21AF-99C6-F6D5-7DA1-5548A72A44E1}"/>
              </a:ext>
            </a:extLst>
          </p:cNvPr>
          <p:cNvSpPr txBox="1"/>
          <p:nvPr/>
        </p:nvSpPr>
        <p:spPr>
          <a:xfrm>
            <a:off x="327990" y="5882403"/>
            <a:ext cx="4447051"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TA: Technology Area, INT: Integration Activities</a:t>
            </a:r>
          </a:p>
        </p:txBody>
      </p:sp>
      <p:sp>
        <p:nvSpPr>
          <p:cNvPr id="2" name="TextBox 1">
            <a:extLst>
              <a:ext uri="{FF2B5EF4-FFF2-40B4-BE49-F238E27FC236}">
                <a16:creationId xmlns:a16="http://schemas.microsoft.com/office/drawing/2014/main" id="{7182044B-23DD-8B3F-68D9-5FFF6DB7BA47}"/>
              </a:ext>
            </a:extLst>
          </p:cNvPr>
          <p:cNvSpPr txBox="1"/>
          <p:nvPr/>
        </p:nvSpPr>
        <p:spPr>
          <a:xfrm>
            <a:off x="5406464" y="4061596"/>
            <a:ext cx="6484049" cy="2456635"/>
          </a:xfrm>
          <a:prstGeom prst="rect">
            <a:avLst/>
          </a:prstGeom>
          <a:noFill/>
        </p:spPr>
        <p:txBody>
          <a:bodyPr wrap="square" rtlCol="0">
            <a:spAutoFit/>
          </a:bodyPr>
          <a:lstStyle/>
          <a:p>
            <a:pPr defTabSz="1219170" fontAlgn="base">
              <a:lnSpc>
                <a:spcPts val="2667"/>
              </a:lnSpc>
              <a:spcBef>
                <a:spcPct val="0"/>
              </a:spcBef>
              <a:spcAft>
                <a:spcPct val="0"/>
              </a:spcAft>
              <a:defRPr/>
            </a:pPr>
            <a:endParaRPr lang="en-GB" sz="800" dirty="0">
              <a:solidFill>
                <a:srgbClr val="0070C0"/>
              </a:solidFill>
              <a:latin typeface="Calibri"/>
              <a:ea typeface="ＭＳ Ｐゴシック" charset="0"/>
            </a:endParaRPr>
          </a:p>
          <a:p>
            <a:pPr defTabSz="1219170" fontAlgn="base">
              <a:lnSpc>
                <a:spcPts val="2667"/>
              </a:lnSpc>
              <a:spcBef>
                <a:spcPct val="0"/>
              </a:spcBef>
              <a:spcAft>
                <a:spcPct val="0"/>
              </a:spcAft>
              <a:defRPr/>
            </a:pPr>
            <a:r>
              <a:rPr lang="en-GB" sz="2667" b="1" dirty="0">
                <a:solidFill>
                  <a:srgbClr val="FF0000"/>
                </a:solidFill>
                <a:latin typeface="Calibri"/>
                <a:ea typeface="ＭＳ Ｐゴシック" charset="0"/>
              </a:rPr>
              <a:t>METHODOLOGY</a:t>
            </a:r>
            <a:r>
              <a:rPr lang="en-GB" sz="2667" dirty="0">
                <a:solidFill>
                  <a:srgbClr val="0070C0"/>
                </a:solidFill>
                <a:latin typeface="Calibri"/>
                <a:ea typeface="ＭＳ Ｐゴシック" charset="0"/>
              </a:rPr>
              <a:t> – Integration into the parametric design of a new LINAC SRF cryomodule optimised to achieve high beam-power in accelerators with an as low as reasonably possible energy consumption. </a:t>
            </a:r>
            <a:endParaRPr lang="en-GB" sz="2000" dirty="0">
              <a:solidFill>
                <a:srgbClr val="0070C0"/>
              </a:solidFill>
              <a:latin typeface="Calibri"/>
              <a:ea typeface="ＭＳ Ｐゴシック" charset="0"/>
            </a:endParaRPr>
          </a:p>
          <a:p>
            <a:pPr defTabSz="1219170" fontAlgn="base">
              <a:lnSpc>
                <a:spcPts val="2667"/>
              </a:lnSpc>
              <a:spcBef>
                <a:spcPct val="0"/>
              </a:spcBef>
              <a:spcAft>
                <a:spcPct val="0"/>
              </a:spcAft>
              <a:defRPr/>
            </a:pPr>
            <a:endParaRPr lang="en-GB" sz="800" dirty="0">
              <a:solidFill>
                <a:srgbClr val="0070C0"/>
              </a:solidFill>
              <a:latin typeface="Calibri"/>
              <a:ea typeface="ＭＳ Ｐゴシック" charset="0"/>
            </a:endParaRPr>
          </a:p>
        </p:txBody>
      </p:sp>
      <p:sp>
        <p:nvSpPr>
          <p:cNvPr id="19" name="ZoneTexte 18">
            <a:extLst>
              <a:ext uri="{FF2B5EF4-FFF2-40B4-BE49-F238E27FC236}">
                <a16:creationId xmlns:a16="http://schemas.microsoft.com/office/drawing/2014/main" id="{34F0C6D2-3C68-4D9F-B610-F3EBCA4BF89F}"/>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20" name="ZoneTexte 19">
            <a:extLst>
              <a:ext uri="{FF2B5EF4-FFF2-40B4-BE49-F238E27FC236}">
                <a16:creationId xmlns:a16="http://schemas.microsoft.com/office/drawing/2014/main" id="{2CC68845-A31C-43C5-91CE-16539ADE2358}"/>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21" name="ZoneTexte 20">
            <a:extLst>
              <a:ext uri="{FF2B5EF4-FFF2-40B4-BE49-F238E27FC236}">
                <a16:creationId xmlns:a16="http://schemas.microsoft.com/office/drawing/2014/main" id="{AC919D4F-9E63-42D8-B884-78662D16C1FF}"/>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28" name="ZoneTexte 27">
            <a:extLst>
              <a:ext uri="{FF2B5EF4-FFF2-40B4-BE49-F238E27FC236}">
                <a16:creationId xmlns:a16="http://schemas.microsoft.com/office/drawing/2014/main" id="{55C8B1F8-63D9-4C37-8A9A-D3094B0D3C5A}"/>
              </a:ext>
            </a:extLst>
          </p:cNvPr>
          <p:cNvSpPr txBox="1"/>
          <p:nvPr/>
        </p:nvSpPr>
        <p:spPr>
          <a:xfrm>
            <a:off x="8580703" y="2762978"/>
            <a:ext cx="577402" cy="338554"/>
          </a:xfrm>
          <a:prstGeom prst="rect">
            <a:avLst/>
          </a:prstGeom>
          <a:solidFill>
            <a:srgbClr val="00B0F0"/>
          </a:solidFill>
          <a:ln>
            <a:solidFill>
              <a:srgbClr val="0070C0"/>
            </a:solidFill>
          </a:ln>
        </p:spPr>
        <p:txBody>
          <a:bodyPr wrap="none" rtlCol="0">
            <a:spAutoFit/>
          </a:bodyPr>
          <a:lstStyle/>
          <a:p>
            <a:r>
              <a:rPr lang="fr-FR" sz="1600" dirty="0"/>
              <a:t>WP5</a:t>
            </a:r>
            <a:endParaRPr lang="en-GB" sz="1600" dirty="0"/>
          </a:p>
        </p:txBody>
      </p:sp>
      <p:sp>
        <p:nvSpPr>
          <p:cNvPr id="10" name="Espace réservé du pied de page 9">
            <a:extLst>
              <a:ext uri="{FF2B5EF4-FFF2-40B4-BE49-F238E27FC236}">
                <a16:creationId xmlns:a16="http://schemas.microsoft.com/office/drawing/2014/main" id="{3A97B667-8662-458D-9E65-9579CD84F590}"/>
              </a:ext>
            </a:extLst>
          </p:cNvPr>
          <p:cNvSpPr>
            <a:spLocks noGrp="1"/>
          </p:cNvSpPr>
          <p:nvPr>
            <p:ph type="ftr" sz="quarter" idx="11"/>
          </p:nvPr>
        </p:nvSpPr>
        <p:spPr/>
        <p:txBody>
          <a:bodyPr/>
          <a:lstStyle/>
          <a:p>
            <a:r>
              <a:rPr lang="en-GB"/>
              <a:t>1st Reporting Period Review Meeting</a:t>
            </a:r>
            <a:endParaRPr lang="en-US"/>
          </a:p>
        </p:txBody>
      </p:sp>
      <p:sp>
        <p:nvSpPr>
          <p:cNvPr id="11" name="Espace réservé du numéro de diapositive 10">
            <a:extLst>
              <a:ext uri="{FF2B5EF4-FFF2-40B4-BE49-F238E27FC236}">
                <a16:creationId xmlns:a16="http://schemas.microsoft.com/office/drawing/2014/main" id="{E53F3427-350C-4248-B3EB-3347D16267A3}"/>
              </a:ext>
            </a:extLst>
          </p:cNvPr>
          <p:cNvSpPr>
            <a:spLocks noGrp="1"/>
          </p:cNvSpPr>
          <p:nvPr>
            <p:ph type="sldNum" sz="quarter" idx="12"/>
          </p:nvPr>
        </p:nvSpPr>
        <p:spPr/>
        <p:txBody>
          <a:bodyPr/>
          <a:lstStyle/>
          <a:p>
            <a:fld id="{D47CF28C-F735-C843-9143-DAF799FFF232}" type="slidenum">
              <a:rPr lang="en-US" smtClean="0"/>
              <a:t>11</a:t>
            </a:fld>
            <a:endParaRPr lang="en-US"/>
          </a:p>
        </p:txBody>
      </p:sp>
      <p:sp>
        <p:nvSpPr>
          <p:cNvPr id="12" name="Espace réservé de la date 11">
            <a:extLst>
              <a:ext uri="{FF2B5EF4-FFF2-40B4-BE49-F238E27FC236}">
                <a16:creationId xmlns:a16="http://schemas.microsoft.com/office/drawing/2014/main" id="{1093A8E2-16E3-407D-A67A-C3F5B5E36ADA}"/>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269611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AFAB6395-7693-25BB-7278-A6CCEB1A2040}"/>
              </a:ext>
            </a:extLst>
          </p:cNvPr>
          <p:cNvSpPr/>
          <p:nvPr/>
        </p:nvSpPr>
        <p:spPr>
          <a:xfrm>
            <a:off x="4958306" y="4843199"/>
            <a:ext cx="693397" cy="566308"/>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 name="Pentagon 9">
            <a:extLst>
              <a:ext uri="{FF2B5EF4-FFF2-40B4-BE49-F238E27FC236}">
                <a16:creationId xmlns:a16="http://schemas.microsoft.com/office/drawing/2014/main" id="{F9F9034F-BDAF-DEA2-77CC-69CB919CB760}"/>
              </a:ext>
            </a:extLst>
          </p:cNvPr>
          <p:cNvSpPr/>
          <p:nvPr/>
        </p:nvSpPr>
        <p:spPr>
          <a:xfrm rot="16200000">
            <a:off x="9997541" y="3508887"/>
            <a:ext cx="2563936" cy="566400"/>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1" name="Pentagon 10">
            <a:extLst>
              <a:ext uri="{FF2B5EF4-FFF2-40B4-BE49-F238E27FC236}">
                <a16:creationId xmlns:a16="http://schemas.microsoft.com/office/drawing/2014/main" id="{A8F93BE3-C97E-5AEC-B867-756538956314}"/>
              </a:ext>
            </a:extLst>
          </p:cNvPr>
          <p:cNvSpPr/>
          <p:nvPr/>
        </p:nvSpPr>
        <p:spPr>
          <a:xfrm rot="10800000">
            <a:off x="10064955" y="4839471"/>
            <a:ext cx="1497755" cy="566308"/>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grpSp>
        <p:nvGrpSpPr>
          <p:cNvPr id="40" name="Group 39">
            <a:extLst>
              <a:ext uri="{FF2B5EF4-FFF2-40B4-BE49-F238E27FC236}">
                <a16:creationId xmlns:a16="http://schemas.microsoft.com/office/drawing/2014/main" id="{25F71AB7-074B-1F52-4525-E622288B37B8}"/>
              </a:ext>
            </a:extLst>
          </p:cNvPr>
          <p:cNvGrpSpPr/>
          <p:nvPr/>
        </p:nvGrpSpPr>
        <p:grpSpPr>
          <a:xfrm>
            <a:off x="289876" y="584201"/>
            <a:ext cx="11725315" cy="5140500"/>
            <a:chOff x="217407" y="450984"/>
            <a:chExt cx="8793986" cy="3855375"/>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494363" y="450984"/>
              <a:ext cx="3230319" cy="3855375"/>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609600" y="520534"/>
              <a:ext cx="3048000" cy="577226"/>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381000" y="2027050"/>
              <a:ext cx="1145457" cy="74655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592743" y="1190248"/>
              <a:ext cx="3033557" cy="2831817"/>
            </a:xfrm>
            <a:prstGeom prst="rect">
              <a:avLst/>
            </a:prstGeom>
          </p:spPr>
        </p:pic>
      </p:grpSp>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
            <a:extLst>
              <a:ext uri="{FF2B5EF4-FFF2-40B4-BE49-F238E27FC236}">
                <a16:creationId xmlns:a16="http://schemas.microsoft.com/office/drawing/2014/main" id="{E23B4121-0924-84A2-7B30-03915756A5A7}"/>
              </a:ext>
            </a:extLst>
          </p:cNvPr>
          <p:cNvSpPr/>
          <p:nvPr/>
        </p:nvSpPr>
        <p:spPr>
          <a:xfrm rot="8971364" flipH="1">
            <a:off x="5084526" y="2554617"/>
            <a:ext cx="3374943" cy="1738511"/>
          </a:xfrm>
          <a:prstGeom prst="swooshArrow">
            <a:avLst>
              <a:gd name="adj1" fmla="val 6719"/>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1219170" fontAlgn="base">
              <a:spcBef>
                <a:spcPct val="0"/>
              </a:spcBef>
              <a:spcAft>
                <a:spcPct val="0"/>
              </a:spcAft>
              <a:defRPr/>
            </a:pPr>
            <a:endParaRPr lang="en-BE" sz="2400">
              <a:solidFill>
                <a:prstClr val="black">
                  <a:hueOff val="0"/>
                  <a:satOff val="0"/>
                  <a:lumOff val="0"/>
                  <a:alphaOff val="0"/>
                </a:prstClr>
              </a:solidFill>
              <a:latin typeface="Calibri"/>
            </a:endParaRPr>
          </a:p>
        </p:txBody>
      </p:sp>
      <p:sp>
        <p:nvSpPr>
          <p:cNvPr id="5" name="TextBox 4">
            <a:extLst>
              <a:ext uri="{FF2B5EF4-FFF2-40B4-BE49-F238E27FC236}">
                <a16:creationId xmlns:a16="http://schemas.microsoft.com/office/drawing/2014/main" id="{6A6A45F7-2791-CB7F-26C0-5DD4970F84EC}"/>
              </a:ext>
            </a:extLst>
          </p:cNvPr>
          <p:cNvSpPr txBox="1"/>
          <p:nvPr/>
        </p:nvSpPr>
        <p:spPr>
          <a:xfrm rot="20355405">
            <a:off x="6350365" y="2982415"/>
            <a:ext cx="2340504" cy="416607"/>
          </a:xfrm>
          <a:prstGeom prst="rect">
            <a:avLst/>
          </a:prstGeom>
          <a:noFill/>
        </p:spPr>
        <p:txBody>
          <a:bodyPr wrap="none" rtlCol="0">
            <a:prstTxWarp prst="textArchDown">
              <a:avLst>
                <a:gd name="adj" fmla="val 1529382"/>
              </a:avLst>
            </a:prstTxWarp>
            <a:spAutoFit/>
          </a:bodyPr>
          <a:lstStyle/>
          <a:p>
            <a:pPr algn="ctr" defTabSz="1219170" fontAlgn="base">
              <a:lnSpc>
                <a:spcPts val="1227"/>
              </a:lnSpc>
              <a:spcBef>
                <a:spcPct val="0"/>
              </a:spcBef>
              <a:spcAft>
                <a:spcPct val="0"/>
              </a:spcAft>
              <a:defRPr/>
            </a:pPr>
            <a:r>
              <a:rPr lang="en-US" sz="1867" b="1" dirty="0">
                <a:solidFill>
                  <a:srgbClr val="5B9BD5">
                    <a:lumMod val="75000"/>
                  </a:srgbClr>
                </a:solidFill>
                <a:latin typeface="Calibri"/>
                <a:ea typeface="ＭＳ Ｐゴシック" charset="0"/>
              </a:rPr>
              <a:t>INTEGRATING</a:t>
            </a:r>
            <a:endParaRPr lang="en-BE" sz="1867" b="1" dirty="0">
              <a:solidFill>
                <a:srgbClr val="5B9BD5">
                  <a:lumMod val="75000"/>
                </a:srgbClr>
              </a:solidFill>
              <a:latin typeface="Calibri"/>
              <a:ea typeface="ＭＳ Ｐゴシック" charset="0"/>
            </a:endParaRPr>
          </a:p>
        </p:txBody>
      </p:sp>
      <p:pic>
        <p:nvPicPr>
          <p:cNvPr id="6" name="Picture 4" descr="The 1rst ESS prototype cryomodule successfully passes the RF power test!">
            <a:extLst>
              <a:ext uri="{FF2B5EF4-FFF2-40B4-BE49-F238E27FC236}">
                <a16:creationId xmlns:a16="http://schemas.microsoft.com/office/drawing/2014/main" id="{E1AE4FA5-F8E6-A69F-FF59-8C7490E5587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347201" y="2510119"/>
            <a:ext cx="1677788" cy="10256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2F1EC-6355-C67B-9413-B9F515B2A1D7}"/>
              </a:ext>
            </a:extLst>
          </p:cNvPr>
          <p:cNvSpPr txBox="1"/>
          <p:nvPr/>
        </p:nvSpPr>
        <p:spPr>
          <a:xfrm>
            <a:off x="8515516" y="2421720"/>
            <a:ext cx="764953" cy="379656"/>
          </a:xfrm>
          <a:prstGeom prst="rect">
            <a:avLst/>
          </a:prstGeom>
          <a:noFill/>
        </p:spPr>
        <p:txBody>
          <a:bodyPr wrap="none" rtlCol="0">
            <a:spAutoFit/>
          </a:bodyPr>
          <a:lstStyle/>
          <a:p>
            <a:pPr defTabSz="1219170" fontAlgn="base">
              <a:spcBef>
                <a:spcPct val="0"/>
              </a:spcBef>
              <a:spcAft>
                <a:spcPct val="0"/>
              </a:spcAft>
              <a:defRPr/>
            </a:pPr>
            <a:r>
              <a:rPr lang="en-BE" sz="1867" b="1" dirty="0">
                <a:solidFill>
                  <a:srgbClr val="C00000"/>
                </a:solidFill>
                <a:latin typeface="Calibri"/>
                <a:ea typeface="ＭＳ Ｐゴシック" charset="0"/>
              </a:rPr>
              <a:t>INT#1</a:t>
            </a:r>
          </a:p>
        </p:txBody>
      </p:sp>
      <p:sp>
        <p:nvSpPr>
          <p:cNvPr id="8" name="TextBox 7">
            <a:extLst>
              <a:ext uri="{FF2B5EF4-FFF2-40B4-BE49-F238E27FC236}">
                <a16:creationId xmlns:a16="http://schemas.microsoft.com/office/drawing/2014/main" id="{0245A810-7A82-22E7-16F4-3ED1E1EA533D}"/>
              </a:ext>
            </a:extLst>
          </p:cNvPr>
          <p:cNvSpPr txBox="1"/>
          <p:nvPr/>
        </p:nvSpPr>
        <p:spPr>
          <a:xfrm>
            <a:off x="8428016" y="3530600"/>
            <a:ext cx="3474109" cy="543867"/>
          </a:xfrm>
          <a:prstGeom prst="rect">
            <a:avLst/>
          </a:prstGeom>
          <a:noFill/>
        </p:spPr>
        <p:txBody>
          <a:bodyPr wrap="square" rtlCol="0">
            <a:spAutoFit/>
          </a:bodyPr>
          <a:lstStyle/>
          <a:p>
            <a:pPr algn="ctr" defTabSz="1219170" fontAlgn="base">
              <a:spcBef>
                <a:spcPct val="0"/>
              </a:spcBef>
              <a:spcAft>
                <a:spcPct val="0"/>
              </a:spcAft>
              <a:defRPr/>
            </a:pPr>
            <a:r>
              <a:rPr lang="en-US" sz="1467" i="1" dirty="0">
                <a:solidFill>
                  <a:srgbClr val="00B0F0"/>
                </a:solidFill>
                <a:latin typeface="Calibri"/>
                <a:ea typeface="ＭＳ Ｐゴシック" charset="0"/>
              </a:rPr>
              <a:t>i</a:t>
            </a:r>
            <a:r>
              <a:rPr lang="en-US" sz="1467" i="1" dirty="0" err="1">
                <a:solidFill>
                  <a:srgbClr val="00B0F0"/>
                </a:solidFill>
                <a:latin typeface="Calibri"/>
                <a:ea typeface="ＭＳ Ｐゴシック" charset="0"/>
              </a:rPr>
              <a:t>ntegrating</a:t>
            </a:r>
            <a:r>
              <a:rPr lang="en-US" sz="1467" i="1" dirty="0">
                <a:solidFill>
                  <a:srgbClr val="00B0F0"/>
                </a:solidFill>
                <a:latin typeface="Calibri"/>
                <a:ea typeface="ＭＳ Ｐゴシック" charset="0"/>
              </a:rPr>
              <a:t> new technologies </a:t>
            </a:r>
            <a:r>
              <a:rPr lang="en-US" sz="1467" i="1" dirty="0" err="1">
                <a:solidFill>
                  <a:srgbClr val="00B0F0"/>
                </a:solidFill>
                <a:latin typeface="Calibri"/>
                <a:ea typeface="ＭＳ Ｐゴシック" charset="0"/>
              </a:rPr>
              <a:t>i</a:t>
            </a:r>
            <a:r>
              <a:rPr lang="en-US" sz="1467" i="1" dirty="0">
                <a:solidFill>
                  <a:srgbClr val="00B0F0"/>
                </a:solidFill>
                <a:latin typeface="Calibri"/>
                <a:ea typeface="ＭＳ Ｐゴシック" charset="0"/>
              </a:rPr>
              <a:t>n the design of a new sustainable LINAC cryomodule</a:t>
            </a:r>
            <a:endParaRPr lang="en-BE" sz="1467" i="1" dirty="0">
              <a:solidFill>
                <a:srgbClr val="00B0F0"/>
              </a:solidFill>
              <a:latin typeface="Calibri"/>
              <a:ea typeface="ＭＳ Ｐゴシック" charset="0"/>
            </a:endParaRPr>
          </a:p>
        </p:txBody>
      </p:sp>
      <p:sp>
        <p:nvSpPr>
          <p:cNvPr id="9" name="TextBox 8">
            <a:extLst>
              <a:ext uri="{FF2B5EF4-FFF2-40B4-BE49-F238E27FC236}">
                <a16:creationId xmlns:a16="http://schemas.microsoft.com/office/drawing/2014/main" id="{68FF21AF-99C6-F6D5-7DA1-5548A72A44E1}"/>
              </a:ext>
            </a:extLst>
          </p:cNvPr>
          <p:cNvSpPr txBox="1"/>
          <p:nvPr/>
        </p:nvSpPr>
        <p:spPr>
          <a:xfrm>
            <a:off x="0" y="5879852"/>
            <a:ext cx="4447051"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TA: Technology Area, INT: Integration Activities</a:t>
            </a:r>
          </a:p>
        </p:txBody>
      </p:sp>
      <p:pic>
        <p:nvPicPr>
          <p:cNvPr id="12" name="Picture 11">
            <a:extLst>
              <a:ext uri="{FF2B5EF4-FFF2-40B4-BE49-F238E27FC236}">
                <a16:creationId xmlns:a16="http://schemas.microsoft.com/office/drawing/2014/main" id="{FB7C418A-DDA0-51C8-8F4C-75084279F150}"/>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797299" y="4929203"/>
            <a:ext cx="1267056" cy="1125344"/>
          </a:xfrm>
          <a:prstGeom prst="snip2DiagRect">
            <a:avLst>
              <a:gd name="adj1" fmla="val 0"/>
              <a:gd name="adj2" fmla="val 0"/>
            </a:avLst>
          </a:prstGeom>
          <a:noFill/>
          <a:ln w="28575">
            <a:solidFill>
              <a:srgbClr val="FF67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0C2FA3B-9BF4-48C9-F67B-FB35A8C0CD52}"/>
              </a:ext>
            </a:extLst>
          </p:cNvPr>
          <p:cNvPicPr>
            <a:picLocks noChangeAspect="1"/>
          </p:cNvPicPr>
          <p:nvPr/>
        </p:nvPicPr>
        <p:blipFill>
          <a:blip r:embed="rId8"/>
          <a:stretch>
            <a:fillRect/>
          </a:stretch>
        </p:blipFill>
        <p:spPr>
          <a:xfrm>
            <a:off x="8331200" y="4548877"/>
            <a:ext cx="1670739" cy="1121012"/>
          </a:xfrm>
          <a:prstGeom prst="rect">
            <a:avLst/>
          </a:prstGeom>
        </p:spPr>
      </p:pic>
      <p:pic>
        <p:nvPicPr>
          <p:cNvPr id="14" name="Picture 4" descr="Operation of the XFEL Accelerator">
            <a:extLst>
              <a:ext uri="{FF2B5EF4-FFF2-40B4-BE49-F238E27FC236}">
                <a16:creationId xmlns:a16="http://schemas.microsoft.com/office/drawing/2014/main" id="{67198F39-6F6B-ED95-29FD-440BBB242CC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577653" y="4445000"/>
            <a:ext cx="1855148" cy="724667"/>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31D607B-D29F-3980-A0CF-5F51CE4ACFC0}"/>
              </a:ext>
            </a:extLst>
          </p:cNvPr>
          <p:cNvGrpSpPr/>
          <p:nvPr/>
        </p:nvGrpSpPr>
        <p:grpSpPr>
          <a:xfrm>
            <a:off x="7315200" y="5079352"/>
            <a:ext cx="1650101" cy="825051"/>
            <a:chOff x="7463202" y="3952938"/>
            <a:chExt cx="1237576" cy="618788"/>
          </a:xfrm>
        </p:grpSpPr>
        <p:pic>
          <p:nvPicPr>
            <p:cNvPr id="16" name="Picture 15" descr="Joint UK seminar: Building the European Spallation Source Accelerator |  John Adams Institute for Accelerator Science">
              <a:extLst>
                <a:ext uri="{FF2B5EF4-FFF2-40B4-BE49-F238E27FC236}">
                  <a16:creationId xmlns:a16="http://schemas.microsoft.com/office/drawing/2014/main" id="{9E3A73C2-B474-9CB4-2966-D5D46B3A760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63202" y="3952938"/>
              <a:ext cx="1237576" cy="618788"/>
            </a:xfrm>
            <a:prstGeom prst="rect">
              <a:avLst/>
            </a:prstGeom>
            <a:noFill/>
            <a:ln w="19050">
              <a:solidFill>
                <a:srgbClr val="FF6700"/>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96FB22-1BBB-6446-66B7-ECEB79B69866}"/>
                </a:ext>
              </a:extLst>
            </p:cNvPr>
            <p:cNvSpPr txBox="1"/>
            <p:nvPr/>
          </p:nvSpPr>
          <p:spPr>
            <a:xfrm>
              <a:off x="7748746" y="4318350"/>
              <a:ext cx="925034" cy="238575"/>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67" b="1" dirty="0">
                  <a:solidFill>
                    <a:srgbClr val="E7E6E6">
                      <a:lumMod val="50000"/>
                    </a:srgbClr>
                  </a:solidFill>
                  <a:latin typeface="Calibri"/>
                  <a:ea typeface="ＭＳ Ｐゴシック" charset="0"/>
                </a:rPr>
                <a:t>ESS upgrade</a:t>
              </a:r>
            </a:p>
          </p:txBody>
        </p:sp>
      </p:grpSp>
      <p:sp>
        <p:nvSpPr>
          <p:cNvPr id="18" name="TextBox 17">
            <a:extLst>
              <a:ext uri="{FF2B5EF4-FFF2-40B4-BE49-F238E27FC236}">
                <a16:creationId xmlns:a16="http://schemas.microsoft.com/office/drawing/2014/main" id="{0877C567-1CAB-3156-572E-F2C2E0D08EEC}"/>
              </a:ext>
            </a:extLst>
          </p:cNvPr>
          <p:cNvSpPr txBox="1"/>
          <p:nvPr/>
        </p:nvSpPr>
        <p:spPr>
          <a:xfrm>
            <a:off x="6604001" y="4447723"/>
            <a:ext cx="933463" cy="307777"/>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SC XFELs</a:t>
            </a:r>
          </a:p>
        </p:txBody>
      </p:sp>
      <p:sp>
        <p:nvSpPr>
          <p:cNvPr id="19" name="TextBox 18">
            <a:extLst>
              <a:ext uri="{FF2B5EF4-FFF2-40B4-BE49-F238E27FC236}">
                <a16:creationId xmlns:a16="http://schemas.microsoft.com/office/drawing/2014/main" id="{D47537EF-101A-1053-9856-9985C6559F55}"/>
              </a:ext>
            </a:extLst>
          </p:cNvPr>
          <p:cNvSpPr txBox="1"/>
          <p:nvPr/>
        </p:nvSpPr>
        <p:spPr>
          <a:xfrm>
            <a:off x="5780537" y="4929203"/>
            <a:ext cx="787955" cy="307777"/>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HL-LHC</a:t>
            </a:r>
          </a:p>
        </p:txBody>
      </p:sp>
      <p:sp>
        <p:nvSpPr>
          <p:cNvPr id="20" name="Pentagon 19">
            <a:extLst>
              <a:ext uri="{FF2B5EF4-FFF2-40B4-BE49-F238E27FC236}">
                <a16:creationId xmlns:a16="http://schemas.microsoft.com/office/drawing/2014/main" id="{EE752773-817B-0223-6E2C-44D51702E16E}"/>
              </a:ext>
            </a:extLst>
          </p:cNvPr>
          <p:cNvSpPr/>
          <p:nvPr/>
        </p:nvSpPr>
        <p:spPr>
          <a:xfrm rot="10800000">
            <a:off x="10064955" y="4839471"/>
            <a:ext cx="1497755" cy="566308"/>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1" name="TextBox 20">
            <a:extLst>
              <a:ext uri="{FF2B5EF4-FFF2-40B4-BE49-F238E27FC236}">
                <a16:creationId xmlns:a16="http://schemas.microsoft.com/office/drawing/2014/main" id="{FF7BAC2F-718B-24D2-60CB-9DFCCA926D72}"/>
              </a:ext>
            </a:extLst>
          </p:cNvPr>
          <p:cNvSpPr txBox="1"/>
          <p:nvPr/>
        </p:nvSpPr>
        <p:spPr>
          <a:xfrm>
            <a:off x="0" y="6128123"/>
            <a:ext cx="2779928" cy="318100"/>
          </a:xfrm>
          <a:prstGeom prst="rect">
            <a:avLst/>
          </a:prstGeom>
          <a:noFill/>
        </p:spPr>
        <p:txBody>
          <a:bodyPr wrap="none" rtlCol="0">
            <a:spAutoFit/>
          </a:bodyPr>
          <a:lstStyle/>
          <a:p>
            <a:pPr defTabSz="1219170" fontAlgn="base">
              <a:spcBef>
                <a:spcPct val="0"/>
              </a:spcBef>
              <a:spcAft>
                <a:spcPct val="0"/>
              </a:spcAft>
              <a:defRPr/>
            </a:pPr>
            <a:r>
              <a:rPr lang="en-BE" sz="1467" dirty="0">
                <a:solidFill>
                  <a:srgbClr val="70AD47">
                    <a:lumMod val="75000"/>
                  </a:srgbClr>
                </a:solidFill>
                <a:latin typeface="Century Schoolbook" charset="0"/>
                <a:ea typeface="ＭＳ Ｐゴシック" charset="0"/>
              </a:rPr>
              <a:t>R</a:t>
            </a:r>
            <a:r>
              <a:rPr lang="en-GB" sz="1467" dirty="0">
                <a:solidFill>
                  <a:srgbClr val="70AD47">
                    <a:lumMod val="75000"/>
                  </a:srgbClr>
                </a:solidFill>
                <a:latin typeface="Century Schoolbook" charset="0"/>
                <a:ea typeface="ＭＳ Ｐゴシック" charset="0"/>
              </a:rPr>
              <a:t>I</a:t>
            </a:r>
            <a:r>
              <a:rPr lang="en-BE" sz="1467" dirty="0">
                <a:solidFill>
                  <a:srgbClr val="70AD47">
                    <a:lumMod val="75000"/>
                  </a:srgbClr>
                </a:solidFill>
                <a:latin typeface="Century Schoolbook" charset="0"/>
                <a:ea typeface="ＭＳ Ｐゴシック" charset="0"/>
              </a:rPr>
              <a:t>s: Research Infrastructures</a:t>
            </a:r>
          </a:p>
        </p:txBody>
      </p:sp>
      <p:sp>
        <p:nvSpPr>
          <p:cNvPr id="22" name="TextBox 21">
            <a:extLst>
              <a:ext uri="{FF2B5EF4-FFF2-40B4-BE49-F238E27FC236}">
                <a16:creationId xmlns:a16="http://schemas.microsoft.com/office/drawing/2014/main" id="{2F14111B-4851-01BC-8D7F-7AA4C4128CDE}"/>
              </a:ext>
            </a:extLst>
          </p:cNvPr>
          <p:cNvSpPr txBox="1"/>
          <p:nvPr/>
        </p:nvSpPr>
        <p:spPr>
          <a:xfrm>
            <a:off x="4848981" y="6107669"/>
            <a:ext cx="6733420" cy="338554"/>
          </a:xfrm>
          <a:prstGeom prst="rect">
            <a:avLst/>
          </a:prstGeom>
          <a:noFill/>
        </p:spPr>
        <p:txBody>
          <a:bodyPr wrap="square" rtlCol="0">
            <a:spAutoFit/>
          </a:bodyPr>
          <a:lstStyle/>
          <a:p>
            <a:pPr algn="ctr" defTabSz="1219170" fontAlgn="base">
              <a:spcBef>
                <a:spcPct val="0"/>
              </a:spcBef>
              <a:spcAft>
                <a:spcPct val="0"/>
              </a:spcAft>
              <a:defRPr/>
            </a:pPr>
            <a:r>
              <a:rPr lang="en-US" sz="1600" b="1" dirty="0">
                <a:solidFill>
                  <a:srgbClr val="C00000"/>
                </a:solidFill>
                <a:highlight>
                  <a:srgbClr val="F6A914"/>
                </a:highlight>
                <a:latin typeface="Calibri"/>
                <a:ea typeface="ＭＳ Ｐゴシック" charset="0"/>
              </a:rPr>
              <a:t>INT#2</a:t>
            </a:r>
            <a:r>
              <a:rPr lang="en-US" sz="1600" b="1" i="1" dirty="0">
                <a:solidFill>
                  <a:srgbClr val="FF6700"/>
                </a:solidFill>
                <a:latin typeface="Calibri"/>
                <a:ea typeface="ＭＳ Ｐゴシック" charset="0"/>
              </a:rPr>
              <a:t>: full deployment of energy saving in current and future accelerator RIs</a:t>
            </a:r>
            <a:endParaRPr lang="en-BE" sz="1600" b="1" i="1" dirty="0">
              <a:solidFill>
                <a:srgbClr val="FF6700"/>
              </a:solidFill>
              <a:latin typeface="Calibri"/>
              <a:ea typeface="ＭＳ Ｐゴシック" charset="0"/>
            </a:endParaRPr>
          </a:p>
        </p:txBody>
      </p:sp>
      <p:sp>
        <p:nvSpPr>
          <p:cNvPr id="23" name="TextBox 22">
            <a:extLst>
              <a:ext uri="{FF2B5EF4-FFF2-40B4-BE49-F238E27FC236}">
                <a16:creationId xmlns:a16="http://schemas.microsoft.com/office/drawing/2014/main" id="{1CFCA800-A579-5248-3171-B9E595CAC47D}"/>
              </a:ext>
            </a:extLst>
          </p:cNvPr>
          <p:cNvSpPr txBox="1"/>
          <p:nvPr/>
        </p:nvSpPr>
        <p:spPr>
          <a:xfrm>
            <a:off x="5294468" y="370239"/>
            <a:ext cx="6720723" cy="2146485"/>
          </a:xfrm>
          <a:prstGeom prst="rect">
            <a:avLst/>
          </a:prstGeom>
          <a:noFill/>
        </p:spPr>
        <p:txBody>
          <a:bodyPr wrap="square" rtlCol="0">
            <a:spAutoFit/>
          </a:bodyPr>
          <a:lstStyle/>
          <a:p>
            <a:pPr defTabSz="1219170" fontAlgn="base">
              <a:lnSpc>
                <a:spcPts val="2667"/>
              </a:lnSpc>
              <a:spcBef>
                <a:spcPct val="0"/>
              </a:spcBef>
              <a:spcAft>
                <a:spcPct val="0"/>
              </a:spcAft>
              <a:defRPr/>
            </a:pPr>
            <a:r>
              <a:rPr lang="en-GB" sz="2667" b="1" dirty="0">
                <a:solidFill>
                  <a:srgbClr val="FF0000"/>
                </a:solidFill>
                <a:latin typeface="Calibri"/>
                <a:ea typeface="ＭＳ Ｐゴシック" charset="0"/>
              </a:rPr>
              <a:t>IMPACT</a:t>
            </a:r>
            <a:r>
              <a:rPr lang="en-GB" sz="2667" dirty="0">
                <a:solidFill>
                  <a:srgbClr val="0070C0"/>
                </a:solidFill>
                <a:latin typeface="Calibri"/>
                <a:ea typeface="ＭＳ Ｐゴシック" charset="0"/>
              </a:rPr>
              <a:t> –</a:t>
            </a:r>
            <a:r>
              <a:rPr lang="en-GB" sz="2000" dirty="0">
                <a:solidFill>
                  <a:srgbClr val="0070C0"/>
                </a:solidFill>
                <a:latin typeface="Calibri"/>
                <a:ea typeface="ＭＳ Ｐゴシック" charset="0"/>
              </a:rPr>
              <a:t>  </a:t>
            </a:r>
            <a:r>
              <a:rPr lang="en-GB" sz="2667" dirty="0">
                <a:solidFill>
                  <a:srgbClr val="0070C0"/>
                </a:solidFill>
                <a:latin typeface="Calibri"/>
                <a:ea typeface="ＭＳ Ｐゴシック" charset="0"/>
              </a:rPr>
              <a:t>The long-term ambition is to reduce the energy footprint of SRF accelerators in future research infrastructures by half, and even more when the systems are integrated in Energy-Recovery LINACs.</a:t>
            </a:r>
          </a:p>
          <a:p>
            <a:pPr defTabSz="1219170" fontAlgn="base">
              <a:lnSpc>
                <a:spcPts val="2667"/>
              </a:lnSpc>
              <a:spcBef>
                <a:spcPct val="0"/>
              </a:spcBef>
              <a:spcAft>
                <a:spcPct val="0"/>
              </a:spcAft>
              <a:defRPr/>
            </a:pPr>
            <a:endParaRPr lang="en-GB" sz="1867" dirty="0">
              <a:solidFill>
                <a:srgbClr val="0070C0"/>
              </a:solidFill>
              <a:latin typeface="Calibri"/>
              <a:ea typeface="ＭＳ Ｐゴシック" charset="0"/>
            </a:endParaRPr>
          </a:p>
        </p:txBody>
      </p:sp>
      <p:sp>
        <p:nvSpPr>
          <p:cNvPr id="32" name="ZoneTexte 31">
            <a:extLst>
              <a:ext uri="{FF2B5EF4-FFF2-40B4-BE49-F238E27FC236}">
                <a16:creationId xmlns:a16="http://schemas.microsoft.com/office/drawing/2014/main" id="{92F8E0EA-103F-4CDE-8ACF-74B9EEAF8A35}"/>
              </a:ext>
            </a:extLst>
          </p:cNvPr>
          <p:cNvSpPr txBox="1"/>
          <p:nvPr/>
        </p:nvSpPr>
        <p:spPr>
          <a:xfrm>
            <a:off x="8580703" y="2762978"/>
            <a:ext cx="577402" cy="338554"/>
          </a:xfrm>
          <a:prstGeom prst="rect">
            <a:avLst/>
          </a:prstGeom>
          <a:solidFill>
            <a:srgbClr val="00B0F0"/>
          </a:solidFill>
          <a:ln>
            <a:solidFill>
              <a:srgbClr val="0070C0"/>
            </a:solidFill>
          </a:ln>
        </p:spPr>
        <p:txBody>
          <a:bodyPr wrap="none" rtlCol="0">
            <a:spAutoFit/>
          </a:bodyPr>
          <a:lstStyle/>
          <a:p>
            <a:r>
              <a:rPr lang="fr-FR" sz="1600" dirty="0"/>
              <a:t>WP5</a:t>
            </a:r>
            <a:endParaRPr lang="en-GB" sz="1600" dirty="0"/>
          </a:p>
        </p:txBody>
      </p:sp>
      <p:sp>
        <p:nvSpPr>
          <p:cNvPr id="34" name="ZoneTexte 33">
            <a:extLst>
              <a:ext uri="{FF2B5EF4-FFF2-40B4-BE49-F238E27FC236}">
                <a16:creationId xmlns:a16="http://schemas.microsoft.com/office/drawing/2014/main" id="{E6E14EE2-926A-49A5-9DB4-5620B51F105A}"/>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35" name="ZoneTexte 34">
            <a:extLst>
              <a:ext uri="{FF2B5EF4-FFF2-40B4-BE49-F238E27FC236}">
                <a16:creationId xmlns:a16="http://schemas.microsoft.com/office/drawing/2014/main" id="{6BE10C2C-31EE-4415-8BD5-EE5B96C8E25B}"/>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37" name="ZoneTexte 36">
            <a:extLst>
              <a:ext uri="{FF2B5EF4-FFF2-40B4-BE49-F238E27FC236}">
                <a16:creationId xmlns:a16="http://schemas.microsoft.com/office/drawing/2014/main" id="{AC1B7AAA-133C-41CE-A203-4773A86A9642}"/>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49" name="ZoneTexte 48">
            <a:extLst>
              <a:ext uri="{FF2B5EF4-FFF2-40B4-BE49-F238E27FC236}">
                <a16:creationId xmlns:a16="http://schemas.microsoft.com/office/drawing/2014/main" id="{130F37ED-FCC2-49AF-B35B-18C560BE56A8}"/>
              </a:ext>
            </a:extLst>
          </p:cNvPr>
          <p:cNvSpPr txBox="1"/>
          <p:nvPr/>
        </p:nvSpPr>
        <p:spPr>
          <a:xfrm>
            <a:off x="5693163" y="4470570"/>
            <a:ext cx="577402" cy="338554"/>
          </a:xfrm>
          <a:prstGeom prst="rect">
            <a:avLst/>
          </a:prstGeom>
          <a:solidFill>
            <a:srgbClr val="E7ED03"/>
          </a:solidFill>
          <a:ln>
            <a:solidFill>
              <a:srgbClr val="7030A0"/>
            </a:solidFill>
          </a:ln>
        </p:spPr>
        <p:txBody>
          <a:bodyPr wrap="none" rtlCol="0">
            <a:spAutoFit/>
          </a:bodyPr>
          <a:lstStyle/>
          <a:p>
            <a:r>
              <a:rPr lang="fr-FR" sz="1600" dirty="0"/>
              <a:t>WP6</a:t>
            </a:r>
            <a:endParaRPr lang="en-GB" sz="1600" dirty="0"/>
          </a:p>
        </p:txBody>
      </p:sp>
      <p:sp>
        <p:nvSpPr>
          <p:cNvPr id="26" name="Espace réservé de la date 25">
            <a:extLst>
              <a:ext uri="{FF2B5EF4-FFF2-40B4-BE49-F238E27FC236}">
                <a16:creationId xmlns:a16="http://schemas.microsoft.com/office/drawing/2014/main" id="{2677C96D-61A9-4DE2-9004-A9190DBE91B9}"/>
              </a:ext>
            </a:extLst>
          </p:cNvPr>
          <p:cNvSpPr>
            <a:spLocks noGrp="1"/>
          </p:cNvSpPr>
          <p:nvPr>
            <p:ph type="dt" sz="half" idx="10"/>
          </p:nvPr>
        </p:nvSpPr>
        <p:spPr/>
        <p:txBody>
          <a:bodyPr/>
          <a:lstStyle/>
          <a:p>
            <a:r>
              <a:rPr lang="en-US"/>
              <a:t>1/06/2026</a:t>
            </a:r>
            <a:endParaRPr lang="en-BE"/>
          </a:p>
        </p:txBody>
      </p:sp>
      <p:sp>
        <p:nvSpPr>
          <p:cNvPr id="27" name="Espace réservé du pied de page 26">
            <a:extLst>
              <a:ext uri="{FF2B5EF4-FFF2-40B4-BE49-F238E27FC236}">
                <a16:creationId xmlns:a16="http://schemas.microsoft.com/office/drawing/2014/main" id="{BDB50B47-C753-4C12-A0F3-68CAB7BD7583}"/>
              </a:ext>
            </a:extLst>
          </p:cNvPr>
          <p:cNvSpPr>
            <a:spLocks noGrp="1"/>
          </p:cNvSpPr>
          <p:nvPr>
            <p:ph type="ftr" sz="quarter" idx="11"/>
          </p:nvPr>
        </p:nvSpPr>
        <p:spPr/>
        <p:txBody>
          <a:bodyPr/>
          <a:lstStyle/>
          <a:p>
            <a:r>
              <a:rPr lang="en-GB"/>
              <a:t>1st Reporting Period Review Meeting</a:t>
            </a:r>
            <a:endParaRPr lang="en-BE"/>
          </a:p>
        </p:txBody>
      </p:sp>
      <p:sp>
        <p:nvSpPr>
          <p:cNvPr id="28" name="Espace réservé du numéro de diapositive 27">
            <a:extLst>
              <a:ext uri="{FF2B5EF4-FFF2-40B4-BE49-F238E27FC236}">
                <a16:creationId xmlns:a16="http://schemas.microsoft.com/office/drawing/2014/main" id="{18A6188B-163C-4E30-8502-0D6ED7DD3CBC}"/>
              </a:ext>
            </a:extLst>
          </p:cNvPr>
          <p:cNvSpPr>
            <a:spLocks noGrp="1"/>
          </p:cNvSpPr>
          <p:nvPr>
            <p:ph type="sldNum" sz="quarter" idx="12"/>
          </p:nvPr>
        </p:nvSpPr>
        <p:spPr/>
        <p:txBody>
          <a:bodyPr/>
          <a:lstStyle/>
          <a:p>
            <a:fld id="{4068FCCF-9A80-B240-8D85-84F960565AFA}" type="slidenum">
              <a:rPr lang="en-BE" smtClean="0"/>
              <a:t>12</a:t>
            </a:fld>
            <a:endParaRPr lang="en-BE"/>
          </a:p>
        </p:txBody>
      </p:sp>
    </p:spTree>
    <p:extLst>
      <p:ext uri="{BB962C8B-B14F-4D97-AF65-F5344CB8AC3E}">
        <p14:creationId xmlns:p14="http://schemas.microsoft.com/office/powerpoint/2010/main" val="939011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1A8870A-FA50-C392-322E-FFE0E00F5C3B}"/>
              </a:ext>
            </a:extLst>
          </p:cNvPr>
          <p:cNvGrpSpPr/>
          <p:nvPr/>
        </p:nvGrpSpPr>
        <p:grpSpPr>
          <a:xfrm>
            <a:off x="289876" y="279400"/>
            <a:ext cx="11725315" cy="6166823"/>
            <a:chOff x="217407" y="209550"/>
            <a:chExt cx="8793986" cy="4625117"/>
          </a:xfrm>
        </p:grpSpPr>
        <p:sp>
          <p:nvSpPr>
            <p:cNvPr id="30" name="Pentagon 29">
              <a:extLst>
                <a:ext uri="{FF2B5EF4-FFF2-40B4-BE49-F238E27FC236}">
                  <a16:creationId xmlns:a16="http://schemas.microsoft.com/office/drawing/2014/main" id="{49F31008-84D3-FE7B-4F62-C68B8F11868A}"/>
                </a:ext>
              </a:extLst>
            </p:cNvPr>
            <p:cNvSpPr/>
            <p:nvPr/>
          </p:nvSpPr>
          <p:spPr>
            <a:xfrm rot="5400000">
              <a:off x="7632431" y="1690989"/>
              <a:ext cx="1641421" cy="424800"/>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3" name="Pentagon 22">
              <a:extLst>
                <a:ext uri="{FF2B5EF4-FFF2-40B4-BE49-F238E27FC236}">
                  <a16:creationId xmlns:a16="http://schemas.microsoft.com/office/drawing/2014/main" id="{7BD4E20D-A482-A2E7-BE15-65BDF0BA1A10}"/>
                </a:ext>
              </a:extLst>
            </p:cNvPr>
            <p:cNvSpPr/>
            <p:nvPr/>
          </p:nvSpPr>
          <p:spPr>
            <a:xfrm>
              <a:off x="3707017" y="819150"/>
              <a:ext cx="531760" cy="424082"/>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dirty="0">
                <a:solidFill>
                  <a:prstClr val="white"/>
                </a:solidFill>
                <a:latin typeface="Calibri"/>
              </a:endParaRPr>
            </a:p>
          </p:txBody>
        </p:sp>
        <p:sp>
          <p:nvSpPr>
            <p:cNvPr id="2" name="Pentagon 1">
              <a:extLst>
                <a:ext uri="{FF2B5EF4-FFF2-40B4-BE49-F238E27FC236}">
                  <a16:creationId xmlns:a16="http://schemas.microsoft.com/office/drawing/2014/main" id="{AFAB6395-7693-25BB-7278-A6CCEB1A2040}"/>
                </a:ext>
              </a:extLst>
            </p:cNvPr>
            <p:cNvSpPr/>
            <p:nvPr/>
          </p:nvSpPr>
          <p:spPr>
            <a:xfrm>
              <a:off x="3718729" y="3632399"/>
              <a:ext cx="520048" cy="424731"/>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 name="Pentagon 9">
              <a:extLst>
                <a:ext uri="{FF2B5EF4-FFF2-40B4-BE49-F238E27FC236}">
                  <a16:creationId xmlns:a16="http://schemas.microsoft.com/office/drawing/2014/main" id="{F9F9034F-BDAF-DEA2-77CC-69CB919CB760}"/>
                </a:ext>
              </a:extLst>
            </p:cNvPr>
            <p:cNvSpPr/>
            <p:nvPr/>
          </p:nvSpPr>
          <p:spPr>
            <a:xfrm rot="16200000">
              <a:off x="7498156" y="2631665"/>
              <a:ext cx="1922952" cy="424800"/>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1" name="Pentagon 10">
              <a:extLst>
                <a:ext uri="{FF2B5EF4-FFF2-40B4-BE49-F238E27FC236}">
                  <a16:creationId xmlns:a16="http://schemas.microsoft.com/office/drawing/2014/main" id="{A8F93BE3-C97E-5AEC-B867-756538956314}"/>
                </a:ext>
              </a:extLst>
            </p:cNvPr>
            <p:cNvSpPr/>
            <p:nvPr/>
          </p:nvSpPr>
          <p:spPr>
            <a:xfrm rot="10800000">
              <a:off x="7548716" y="3629603"/>
              <a:ext cx="1123316" cy="424731"/>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grpSp>
          <p:nvGrpSpPr>
            <p:cNvPr id="40" name="Group 39">
              <a:extLst>
                <a:ext uri="{FF2B5EF4-FFF2-40B4-BE49-F238E27FC236}">
                  <a16:creationId xmlns:a16="http://schemas.microsoft.com/office/drawing/2014/main" id="{25F71AB7-074B-1F52-4525-E622288B37B8}"/>
                </a:ext>
              </a:extLst>
            </p:cNvPr>
            <p:cNvGrpSpPr/>
            <p:nvPr/>
          </p:nvGrpSpPr>
          <p:grpSpPr>
            <a:xfrm>
              <a:off x="217407" y="450984"/>
              <a:ext cx="8793986" cy="3855375"/>
              <a:chOff x="217407" y="450984"/>
              <a:chExt cx="8793986" cy="3855375"/>
            </a:xfrm>
          </p:grpSpPr>
          <p:pic>
            <p:nvPicPr>
              <p:cNvPr id="41" name="Picture 40">
                <a:extLst>
                  <a:ext uri="{FF2B5EF4-FFF2-40B4-BE49-F238E27FC236}">
                    <a16:creationId xmlns:a16="http://schemas.microsoft.com/office/drawing/2014/main" id="{30B9689E-2C60-6C49-BF29-91A3E295D587}"/>
                  </a:ext>
                </a:extLst>
              </p:cNvPr>
              <p:cNvPicPr>
                <a:picLocks noChangeAspect="1"/>
              </p:cNvPicPr>
              <p:nvPr/>
            </p:nvPicPr>
            <p:blipFill>
              <a:blip r:embed="rId2"/>
              <a:stretch>
                <a:fillRect/>
              </a:stretch>
            </p:blipFill>
            <p:spPr>
              <a:xfrm>
                <a:off x="494363" y="450984"/>
                <a:ext cx="3230319" cy="3855375"/>
              </a:xfrm>
              <a:prstGeom prst="roundRect">
                <a:avLst>
                  <a:gd name="adj" fmla="val 8423"/>
                </a:avLst>
              </a:prstGeom>
              <a:solidFill>
                <a:schemeClr val="accent6">
                  <a:lumMod val="40000"/>
                  <a:lumOff val="60000"/>
                </a:schemeClr>
              </a:solidFill>
            </p:spPr>
          </p:pic>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sp>
            <p:nvSpPr>
              <p:cNvPr id="31" name="TextBox 30">
                <a:extLst>
                  <a:ext uri="{FF2B5EF4-FFF2-40B4-BE49-F238E27FC236}">
                    <a16:creationId xmlns:a16="http://schemas.microsoft.com/office/drawing/2014/main" id="{A6B40A72-06C1-8FDC-563E-5909B754394E}"/>
                  </a:ext>
                </a:extLst>
              </p:cNvPr>
              <p:cNvSpPr txBox="1"/>
              <p:nvPr/>
            </p:nvSpPr>
            <p:spPr>
              <a:xfrm>
                <a:off x="609600" y="520534"/>
                <a:ext cx="3048000" cy="577226"/>
              </a:xfrm>
              <a:prstGeom prst="rect">
                <a:avLst/>
              </a:prstGeom>
              <a:noFill/>
            </p:spPr>
            <p:txBody>
              <a:bodyPr wrap="square" rtlCol="0">
                <a:spAutoFit/>
              </a:bodyPr>
              <a:lstStyle/>
              <a:p>
                <a:pPr algn="ctr" defTabSz="1219170" fontAlgn="base">
                  <a:spcBef>
                    <a:spcPct val="0"/>
                  </a:spcBef>
                  <a:spcAft>
                    <a:spcPct val="0"/>
                  </a:spcAft>
                  <a:defRPr/>
                </a:pPr>
                <a:r>
                  <a:rPr lang="en-BE" sz="1467" b="1" dirty="0">
                    <a:solidFill>
                      <a:srgbClr val="70AD47">
                        <a:lumMod val="75000"/>
                      </a:srgbClr>
                    </a:solidFill>
                    <a:latin typeface="Calibri"/>
                    <a:ea typeface="ＭＳ Ｐゴシック" charset="0"/>
                  </a:rPr>
                  <a:t>DEVELOP ENERGY-SAVING TECHNOLOGIES ESSENTIAL </a:t>
                </a:r>
                <a:r>
                  <a:rPr lang="en-GB" sz="1467" b="1" dirty="0">
                    <a:solidFill>
                      <a:srgbClr val="70AD47">
                        <a:lumMod val="75000"/>
                      </a:srgbClr>
                    </a:solidFill>
                    <a:latin typeface="Calibri"/>
                    <a:ea typeface="ＭＳ Ｐゴシック" charset="0"/>
                  </a:rPr>
                  <a:t>TO INTEGRATE IN</a:t>
                </a:r>
                <a:r>
                  <a:rPr lang="en-BE" sz="1467" b="1" dirty="0">
                    <a:solidFill>
                      <a:srgbClr val="70AD47">
                        <a:lumMod val="75000"/>
                      </a:srgbClr>
                    </a:solidFill>
                    <a:latin typeface="Calibri"/>
                    <a:ea typeface="ＭＳ Ｐゴシック" charset="0"/>
                  </a:rPr>
                  <a:t> T</a:t>
                </a:r>
                <a:r>
                  <a:rPr lang="en-GB" sz="1467" b="1" dirty="0">
                    <a:solidFill>
                      <a:srgbClr val="70AD47">
                        <a:lumMod val="75000"/>
                      </a:srgbClr>
                    </a:solidFill>
                    <a:latin typeface="Calibri"/>
                    <a:ea typeface="ＭＳ Ｐゴシック" charset="0"/>
                  </a:rPr>
                  <a:t>HE</a:t>
                </a:r>
                <a:r>
                  <a:rPr lang="en-BE" sz="1467" b="1" dirty="0">
                    <a:solidFill>
                      <a:srgbClr val="70AD47">
                        <a:lumMod val="75000"/>
                      </a:srgbClr>
                    </a:solidFill>
                    <a:latin typeface="Calibri"/>
                    <a:ea typeface="ＭＳ Ｐゴシック" charset="0"/>
                  </a:rPr>
                  <a:t> DESIGN OF A SUSTAINABLE LINAC CRYOMODULE</a:t>
                </a:r>
              </a:p>
            </p:txBody>
          </p:sp>
          <p:sp>
            <p:nvSpPr>
              <p:cNvPr id="33" name="TextBox 32">
                <a:extLst>
                  <a:ext uri="{FF2B5EF4-FFF2-40B4-BE49-F238E27FC236}">
                    <a16:creationId xmlns:a16="http://schemas.microsoft.com/office/drawing/2014/main" id="{E9D53343-4372-BCEE-545E-B6B8C52CA537}"/>
                  </a:ext>
                </a:extLst>
              </p:cNvPr>
              <p:cNvSpPr txBox="1"/>
              <p:nvPr/>
            </p:nvSpPr>
            <p:spPr>
              <a:xfrm>
                <a:off x="381000" y="2027050"/>
                <a:ext cx="1145457" cy="746551"/>
              </a:xfrm>
              <a:prstGeom prst="rect">
                <a:avLst/>
              </a:prstGeom>
              <a:noFill/>
            </p:spPr>
            <p:txBody>
              <a:bodyPr wrap="square" rtlCol="0">
                <a:spAutoFit/>
              </a:bodyPr>
              <a:lstStyle/>
              <a:p>
                <a:pPr algn="ctr" defTabSz="1219170" fontAlgn="base">
                  <a:spcBef>
                    <a:spcPct val="0"/>
                  </a:spcBef>
                  <a:spcAft>
                    <a:spcPct val="0"/>
                  </a:spcAft>
                  <a:defRPr/>
                </a:pPr>
                <a:r>
                  <a:rPr lang="en-GB" sz="1467" i="1" dirty="0">
                    <a:latin typeface="Calibri"/>
                    <a:ea typeface="ＭＳ Ｐゴシック" charset="0"/>
                  </a:rPr>
                  <a:t>R&amp;D Pathfinders for n</a:t>
                </a:r>
                <a:r>
                  <a:rPr lang="en-GB" sz="1467" i="1" dirty="0" err="1">
                    <a:latin typeface="Calibri"/>
                    <a:ea typeface="ＭＳ Ｐゴシック" charset="0"/>
                  </a:rPr>
                  <a:t>ew</a:t>
                </a:r>
                <a:r>
                  <a:rPr lang="en-GB" sz="1467" i="1" dirty="0">
                    <a:latin typeface="Calibri"/>
                    <a:ea typeface="ＭＳ Ｐゴシック" charset="0"/>
                  </a:rPr>
                  <a:t> </a:t>
                </a:r>
              </a:p>
              <a:p>
                <a:pPr algn="ctr" defTabSz="1219170" fontAlgn="base">
                  <a:spcBef>
                    <a:spcPct val="0"/>
                  </a:spcBef>
                  <a:spcAft>
                    <a:spcPct val="0"/>
                  </a:spcAft>
                  <a:defRPr/>
                </a:pPr>
                <a:r>
                  <a:rPr lang="en-GB" sz="1467" i="1" dirty="0">
                    <a:latin typeface="Calibri"/>
                    <a:ea typeface="ＭＳ Ｐゴシック" charset="0"/>
                  </a:rPr>
                  <a:t>energy-saving technologies</a:t>
                </a:r>
                <a:endParaRPr lang="en-BE" sz="1467" i="1" dirty="0">
                  <a:latin typeface="Calibri"/>
                  <a:ea typeface="ＭＳ Ｐゴシック" charset="0"/>
                </a:endParaRPr>
              </a:p>
            </p:txBody>
          </p:sp>
          <p:pic>
            <p:nvPicPr>
              <p:cNvPr id="36" name="Picture 35">
                <a:extLst>
                  <a:ext uri="{FF2B5EF4-FFF2-40B4-BE49-F238E27FC236}">
                    <a16:creationId xmlns:a16="http://schemas.microsoft.com/office/drawing/2014/main" id="{26D6FC37-602C-12FC-CA3D-492693AE6AD4}"/>
                  </a:ext>
                </a:extLst>
              </p:cNvPr>
              <p:cNvPicPr>
                <a:picLocks noChangeAspect="1"/>
              </p:cNvPicPr>
              <p:nvPr/>
            </p:nvPicPr>
            <p:blipFill>
              <a:blip r:embed="rId3"/>
              <a:stretch>
                <a:fillRect/>
              </a:stretch>
            </p:blipFill>
            <p:spPr>
              <a:xfrm>
                <a:off x="592743" y="1190248"/>
                <a:ext cx="3033557" cy="2831817"/>
              </a:xfrm>
              <a:prstGeom prst="rect">
                <a:avLst/>
              </a:prstGeom>
            </p:spPr>
          </p:pic>
        </p:grpSp>
        <p:pic>
          <p:nvPicPr>
            <p:cNvPr id="3" name="Picture 3" descr="page16image3199176336">
              <a:extLst>
                <a:ext uri="{FF2B5EF4-FFF2-40B4-BE49-F238E27FC236}">
                  <a16:creationId xmlns:a16="http://schemas.microsoft.com/office/drawing/2014/main" id="{AFC41091-082A-0C21-848F-3163C98C7C87}"/>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7539" y="1903948"/>
              <a:ext cx="1947661" cy="962448"/>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
              <a:extLst>
                <a:ext uri="{FF2B5EF4-FFF2-40B4-BE49-F238E27FC236}">
                  <a16:creationId xmlns:a16="http://schemas.microsoft.com/office/drawing/2014/main" id="{E23B4121-0924-84A2-7B30-03915756A5A7}"/>
                </a:ext>
              </a:extLst>
            </p:cNvPr>
            <p:cNvSpPr/>
            <p:nvPr/>
          </p:nvSpPr>
          <p:spPr>
            <a:xfrm rot="8971364" flipH="1">
              <a:off x="3813394" y="1915962"/>
              <a:ext cx="2531207" cy="1303883"/>
            </a:xfrm>
            <a:prstGeom prst="swooshArrow">
              <a:avLst>
                <a:gd name="adj1" fmla="val 6719"/>
                <a:gd name="adj2" fmla="val 14491"/>
              </a:avLst>
            </a:prstGeom>
            <a:solidFill>
              <a:srgbClr val="00B0F0"/>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defTabSz="1219170" fontAlgn="base">
                <a:spcBef>
                  <a:spcPct val="0"/>
                </a:spcBef>
                <a:spcAft>
                  <a:spcPct val="0"/>
                </a:spcAft>
                <a:defRPr/>
              </a:pPr>
              <a:endParaRPr lang="en-BE" sz="2400">
                <a:solidFill>
                  <a:prstClr val="black">
                    <a:hueOff val="0"/>
                    <a:satOff val="0"/>
                    <a:lumOff val="0"/>
                    <a:alphaOff val="0"/>
                  </a:prstClr>
                </a:solidFill>
                <a:latin typeface="Calibri"/>
              </a:endParaRPr>
            </a:p>
          </p:txBody>
        </p:sp>
        <p:sp>
          <p:nvSpPr>
            <p:cNvPr id="5" name="TextBox 4">
              <a:extLst>
                <a:ext uri="{FF2B5EF4-FFF2-40B4-BE49-F238E27FC236}">
                  <a16:creationId xmlns:a16="http://schemas.microsoft.com/office/drawing/2014/main" id="{6A6A45F7-2791-CB7F-26C0-5DD4970F84EC}"/>
                </a:ext>
              </a:extLst>
            </p:cNvPr>
            <p:cNvSpPr txBox="1"/>
            <p:nvPr/>
          </p:nvSpPr>
          <p:spPr>
            <a:xfrm rot="20355405">
              <a:off x="4762774" y="2236811"/>
              <a:ext cx="1755378" cy="312455"/>
            </a:xfrm>
            <a:prstGeom prst="rect">
              <a:avLst/>
            </a:prstGeom>
            <a:noFill/>
          </p:spPr>
          <p:txBody>
            <a:bodyPr wrap="none" rtlCol="0">
              <a:prstTxWarp prst="textArchDown">
                <a:avLst>
                  <a:gd name="adj" fmla="val 1529382"/>
                </a:avLst>
              </a:prstTxWarp>
              <a:spAutoFit/>
            </a:bodyPr>
            <a:lstStyle/>
            <a:p>
              <a:pPr algn="ctr" defTabSz="1219170" fontAlgn="base">
                <a:lnSpc>
                  <a:spcPts val="1227"/>
                </a:lnSpc>
                <a:spcBef>
                  <a:spcPct val="0"/>
                </a:spcBef>
                <a:spcAft>
                  <a:spcPct val="0"/>
                </a:spcAft>
                <a:defRPr/>
              </a:pPr>
              <a:r>
                <a:rPr lang="en-US" sz="1867" b="1" dirty="0">
                  <a:solidFill>
                    <a:srgbClr val="5B9BD5">
                      <a:lumMod val="75000"/>
                    </a:srgbClr>
                  </a:solidFill>
                  <a:latin typeface="Calibri"/>
                  <a:ea typeface="ＭＳ Ｐゴシック" charset="0"/>
                </a:rPr>
                <a:t>INTEGRATING</a:t>
              </a:r>
              <a:endParaRPr lang="en-BE" sz="1867" b="1" dirty="0">
                <a:solidFill>
                  <a:srgbClr val="5B9BD5">
                    <a:lumMod val="75000"/>
                  </a:srgbClr>
                </a:solidFill>
                <a:latin typeface="Calibri"/>
                <a:ea typeface="ＭＳ Ｐゴシック" charset="0"/>
              </a:endParaRPr>
            </a:p>
          </p:txBody>
        </p:sp>
        <p:pic>
          <p:nvPicPr>
            <p:cNvPr id="6" name="Picture 4" descr="The 1rst ESS prototype cryomodule successfully passes the RF power test!">
              <a:extLst>
                <a:ext uri="{FF2B5EF4-FFF2-40B4-BE49-F238E27FC236}">
                  <a16:creationId xmlns:a16="http://schemas.microsoft.com/office/drawing/2014/main" id="{E1AE4FA5-F8E6-A69F-FF59-8C7490E55871}"/>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7010400" y="1882589"/>
              <a:ext cx="1258341" cy="76925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E2F1EC-6355-C67B-9413-B9F515B2A1D7}"/>
                </a:ext>
              </a:extLst>
            </p:cNvPr>
            <p:cNvSpPr txBox="1"/>
            <p:nvPr/>
          </p:nvSpPr>
          <p:spPr>
            <a:xfrm>
              <a:off x="6386636" y="1816290"/>
              <a:ext cx="573715" cy="284742"/>
            </a:xfrm>
            <a:prstGeom prst="rect">
              <a:avLst/>
            </a:prstGeom>
            <a:noFill/>
          </p:spPr>
          <p:txBody>
            <a:bodyPr wrap="none" rtlCol="0">
              <a:spAutoFit/>
            </a:bodyPr>
            <a:lstStyle/>
            <a:p>
              <a:pPr defTabSz="1219170" fontAlgn="base">
                <a:spcBef>
                  <a:spcPct val="0"/>
                </a:spcBef>
                <a:spcAft>
                  <a:spcPct val="0"/>
                </a:spcAft>
                <a:defRPr/>
              </a:pPr>
              <a:r>
                <a:rPr lang="en-BE" sz="1867" b="1" dirty="0">
                  <a:solidFill>
                    <a:srgbClr val="C00000"/>
                  </a:solidFill>
                  <a:latin typeface="Calibri"/>
                  <a:ea typeface="ＭＳ Ｐゴシック" charset="0"/>
                </a:rPr>
                <a:t>INT#1</a:t>
              </a:r>
            </a:p>
          </p:txBody>
        </p:sp>
        <p:sp>
          <p:nvSpPr>
            <p:cNvPr id="8" name="TextBox 7">
              <a:extLst>
                <a:ext uri="{FF2B5EF4-FFF2-40B4-BE49-F238E27FC236}">
                  <a16:creationId xmlns:a16="http://schemas.microsoft.com/office/drawing/2014/main" id="{0245A810-7A82-22E7-16F4-3ED1E1EA533D}"/>
                </a:ext>
              </a:extLst>
            </p:cNvPr>
            <p:cNvSpPr txBox="1"/>
            <p:nvPr/>
          </p:nvSpPr>
          <p:spPr>
            <a:xfrm>
              <a:off x="6321012" y="2647950"/>
              <a:ext cx="2605582" cy="407900"/>
            </a:xfrm>
            <a:prstGeom prst="rect">
              <a:avLst/>
            </a:prstGeom>
            <a:noFill/>
          </p:spPr>
          <p:txBody>
            <a:bodyPr wrap="square" rtlCol="0">
              <a:spAutoFit/>
            </a:bodyPr>
            <a:lstStyle/>
            <a:p>
              <a:pPr algn="ctr" defTabSz="1219170" fontAlgn="base">
                <a:spcBef>
                  <a:spcPct val="0"/>
                </a:spcBef>
                <a:spcAft>
                  <a:spcPct val="0"/>
                </a:spcAft>
                <a:defRPr/>
              </a:pPr>
              <a:r>
                <a:rPr lang="en-US" sz="1467" i="1" dirty="0">
                  <a:solidFill>
                    <a:srgbClr val="00B0F0"/>
                  </a:solidFill>
                  <a:latin typeface="Calibri"/>
                  <a:ea typeface="ＭＳ Ｐゴシック" charset="0"/>
                </a:rPr>
                <a:t>i</a:t>
              </a:r>
              <a:r>
                <a:rPr lang="en-US" sz="1467" i="1" dirty="0" err="1">
                  <a:solidFill>
                    <a:srgbClr val="00B0F0"/>
                  </a:solidFill>
                  <a:latin typeface="Calibri"/>
                  <a:ea typeface="ＭＳ Ｐゴシック" charset="0"/>
                </a:rPr>
                <a:t>ntegrating</a:t>
              </a:r>
              <a:r>
                <a:rPr lang="en-US" sz="1467" i="1" dirty="0">
                  <a:solidFill>
                    <a:srgbClr val="00B0F0"/>
                  </a:solidFill>
                  <a:latin typeface="Calibri"/>
                  <a:ea typeface="ＭＳ Ｐゴシック" charset="0"/>
                </a:rPr>
                <a:t> new technologies </a:t>
              </a:r>
              <a:r>
                <a:rPr lang="en-US" sz="1467" i="1" dirty="0" err="1">
                  <a:solidFill>
                    <a:srgbClr val="00B0F0"/>
                  </a:solidFill>
                  <a:latin typeface="Calibri"/>
                  <a:ea typeface="ＭＳ Ｐゴシック" charset="0"/>
                </a:rPr>
                <a:t>i</a:t>
              </a:r>
              <a:r>
                <a:rPr lang="en-US" sz="1467" i="1" dirty="0">
                  <a:solidFill>
                    <a:srgbClr val="00B0F0"/>
                  </a:solidFill>
                  <a:latin typeface="Calibri"/>
                  <a:ea typeface="ＭＳ Ｐゴシック" charset="0"/>
                </a:rPr>
                <a:t>n the design of a new sustainable LINAC cryomodule</a:t>
              </a:r>
              <a:endParaRPr lang="en-BE" sz="1467" i="1" dirty="0">
                <a:solidFill>
                  <a:srgbClr val="00B0F0"/>
                </a:solidFill>
                <a:latin typeface="Calibri"/>
                <a:ea typeface="ＭＳ Ｐゴシック" charset="0"/>
              </a:endParaRPr>
            </a:p>
          </p:txBody>
        </p:sp>
        <p:pic>
          <p:nvPicPr>
            <p:cNvPr id="12" name="Picture 11">
              <a:extLst>
                <a:ext uri="{FF2B5EF4-FFF2-40B4-BE49-F238E27FC236}">
                  <a16:creationId xmlns:a16="http://schemas.microsoft.com/office/drawing/2014/main" id="{FB7C418A-DDA0-51C8-8F4C-75084279F150}"/>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347974" y="3696902"/>
              <a:ext cx="950292" cy="844008"/>
            </a:xfrm>
            <a:prstGeom prst="snip2DiagRect">
              <a:avLst>
                <a:gd name="adj1" fmla="val 0"/>
                <a:gd name="adj2" fmla="val 0"/>
              </a:avLst>
            </a:prstGeom>
            <a:noFill/>
            <a:ln w="28575">
              <a:solidFill>
                <a:srgbClr val="FF67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0C2FA3B-9BF4-48C9-F67B-FB35A8C0CD52}"/>
                </a:ext>
              </a:extLst>
            </p:cNvPr>
            <p:cNvPicPr>
              <a:picLocks noChangeAspect="1"/>
            </p:cNvPicPr>
            <p:nvPr/>
          </p:nvPicPr>
          <p:blipFill>
            <a:blip r:embed="rId8"/>
            <a:stretch>
              <a:fillRect/>
            </a:stretch>
          </p:blipFill>
          <p:spPr>
            <a:xfrm>
              <a:off x="6248400" y="3411657"/>
              <a:ext cx="1253054" cy="840759"/>
            </a:xfrm>
            <a:prstGeom prst="rect">
              <a:avLst/>
            </a:prstGeom>
          </p:spPr>
        </p:pic>
        <p:pic>
          <p:nvPicPr>
            <p:cNvPr id="14" name="Picture 4" descr="Operation of the XFEL Accelerator">
              <a:extLst>
                <a:ext uri="{FF2B5EF4-FFF2-40B4-BE49-F238E27FC236}">
                  <a16:creationId xmlns:a16="http://schemas.microsoft.com/office/drawing/2014/main" id="{67198F39-6F6B-ED95-29FD-440BBB242CC8}"/>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933239" y="3333750"/>
              <a:ext cx="1391361" cy="543500"/>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31D607B-D29F-3980-A0CF-5F51CE4ACFC0}"/>
                </a:ext>
              </a:extLst>
            </p:cNvPr>
            <p:cNvGrpSpPr/>
            <p:nvPr/>
          </p:nvGrpSpPr>
          <p:grpSpPr>
            <a:xfrm>
              <a:off x="5486400" y="3809512"/>
              <a:ext cx="1237576" cy="618788"/>
              <a:chOff x="7463202" y="3952938"/>
              <a:chExt cx="1237576" cy="618788"/>
            </a:xfrm>
          </p:grpSpPr>
          <p:pic>
            <p:nvPicPr>
              <p:cNvPr id="16" name="Picture 15" descr="Joint UK seminar: Building the European Spallation Source Accelerator |  John Adams Institute for Accelerator Science">
                <a:extLst>
                  <a:ext uri="{FF2B5EF4-FFF2-40B4-BE49-F238E27FC236}">
                    <a16:creationId xmlns:a16="http://schemas.microsoft.com/office/drawing/2014/main" id="{9E3A73C2-B474-9CB4-2966-D5D46B3A760D}"/>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63202" y="3952938"/>
                <a:ext cx="1237576" cy="618788"/>
              </a:xfrm>
              <a:prstGeom prst="rect">
                <a:avLst/>
              </a:prstGeom>
              <a:noFill/>
              <a:ln w="19050">
                <a:solidFill>
                  <a:srgbClr val="FF6700"/>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196FB22-1BBB-6446-66B7-ECEB79B69866}"/>
                  </a:ext>
                </a:extLst>
              </p:cNvPr>
              <p:cNvSpPr txBox="1"/>
              <p:nvPr/>
            </p:nvSpPr>
            <p:spPr>
              <a:xfrm>
                <a:off x="7748746" y="4318350"/>
                <a:ext cx="925034" cy="238575"/>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67" b="1" dirty="0">
                    <a:solidFill>
                      <a:srgbClr val="E7E6E6">
                        <a:lumMod val="50000"/>
                      </a:srgbClr>
                    </a:solidFill>
                    <a:latin typeface="Calibri"/>
                    <a:ea typeface="ＭＳ Ｐゴシック" charset="0"/>
                  </a:rPr>
                  <a:t>ESS upgrade</a:t>
                </a:r>
              </a:p>
            </p:txBody>
          </p:sp>
        </p:grpSp>
        <p:sp>
          <p:nvSpPr>
            <p:cNvPr id="18" name="TextBox 17">
              <a:extLst>
                <a:ext uri="{FF2B5EF4-FFF2-40B4-BE49-F238E27FC236}">
                  <a16:creationId xmlns:a16="http://schemas.microsoft.com/office/drawing/2014/main" id="{0877C567-1CAB-3156-572E-F2C2E0D08EEC}"/>
                </a:ext>
              </a:extLst>
            </p:cNvPr>
            <p:cNvSpPr txBox="1"/>
            <p:nvPr/>
          </p:nvSpPr>
          <p:spPr>
            <a:xfrm>
              <a:off x="4953000" y="3335792"/>
              <a:ext cx="700097" cy="230833"/>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SC XFELs</a:t>
              </a:r>
            </a:p>
          </p:txBody>
        </p:sp>
        <p:sp>
          <p:nvSpPr>
            <p:cNvPr id="19" name="TextBox 18">
              <a:extLst>
                <a:ext uri="{FF2B5EF4-FFF2-40B4-BE49-F238E27FC236}">
                  <a16:creationId xmlns:a16="http://schemas.microsoft.com/office/drawing/2014/main" id="{D47537EF-101A-1053-9856-9985C6559F55}"/>
                </a:ext>
              </a:extLst>
            </p:cNvPr>
            <p:cNvSpPr txBox="1"/>
            <p:nvPr/>
          </p:nvSpPr>
          <p:spPr>
            <a:xfrm>
              <a:off x="4335403" y="3696902"/>
              <a:ext cx="590966" cy="230833"/>
            </a:xfrm>
            <a:prstGeom prst="rect">
              <a:avLst/>
            </a:prstGeom>
            <a:solidFill>
              <a:srgbClr val="FFE7D2"/>
            </a:solidFill>
            <a:effectLst>
              <a:softEdge rad="46374"/>
            </a:effectLst>
          </p:spPr>
          <p:txBody>
            <a:bodyPr wrap="square" rtlCol="0">
              <a:spAutoFit/>
            </a:bodyPr>
            <a:lstStyle/>
            <a:p>
              <a:pPr algn="ctr" defTabSz="1219170" fontAlgn="base">
                <a:spcBef>
                  <a:spcPct val="0"/>
                </a:spcBef>
                <a:spcAft>
                  <a:spcPct val="0"/>
                </a:spcAft>
                <a:defRPr/>
              </a:pPr>
              <a:r>
                <a:rPr lang="en-BE" sz="1400" b="1" dirty="0">
                  <a:solidFill>
                    <a:srgbClr val="E7E6E6">
                      <a:lumMod val="50000"/>
                    </a:srgbClr>
                  </a:solidFill>
                  <a:latin typeface="Calibri"/>
                  <a:ea typeface="ＭＳ Ｐゴシック" charset="0"/>
                </a:rPr>
                <a:t>HL-LHC</a:t>
              </a:r>
            </a:p>
          </p:txBody>
        </p:sp>
        <p:sp>
          <p:nvSpPr>
            <p:cNvPr id="20" name="Pentagon 19">
              <a:extLst>
                <a:ext uri="{FF2B5EF4-FFF2-40B4-BE49-F238E27FC236}">
                  <a16:creationId xmlns:a16="http://schemas.microsoft.com/office/drawing/2014/main" id="{EE752773-817B-0223-6E2C-44D51702E16E}"/>
                </a:ext>
              </a:extLst>
            </p:cNvPr>
            <p:cNvSpPr/>
            <p:nvPr/>
          </p:nvSpPr>
          <p:spPr>
            <a:xfrm rot="10800000">
              <a:off x="7548716" y="3629603"/>
              <a:ext cx="1123316" cy="424731"/>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2" name="TextBox 21">
              <a:extLst>
                <a:ext uri="{FF2B5EF4-FFF2-40B4-BE49-F238E27FC236}">
                  <a16:creationId xmlns:a16="http://schemas.microsoft.com/office/drawing/2014/main" id="{2F14111B-4851-01BC-8D7F-7AA4C4128CDE}"/>
                </a:ext>
              </a:extLst>
            </p:cNvPr>
            <p:cNvSpPr txBox="1"/>
            <p:nvPr/>
          </p:nvSpPr>
          <p:spPr>
            <a:xfrm>
              <a:off x="3636735" y="4580751"/>
              <a:ext cx="5050065" cy="253916"/>
            </a:xfrm>
            <a:prstGeom prst="rect">
              <a:avLst/>
            </a:prstGeom>
            <a:noFill/>
          </p:spPr>
          <p:txBody>
            <a:bodyPr wrap="square" rtlCol="0">
              <a:spAutoFit/>
            </a:bodyPr>
            <a:lstStyle/>
            <a:p>
              <a:pPr algn="ctr" defTabSz="1219170" fontAlgn="base">
                <a:spcBef>
                  <a:spcPct val="0"/>
                </a:spcBef>
                <a:spcAft>
                  <a:spcPct val="0"/>
                </a:spcAft>
                <a:defRPr/>
              </a:pPr>
              <a:r>
                <a:rPr lang="en-US" sz="1600" b="1" dirty="0">
                  <a:solidFill>
                    <a:srgbClr val="C00000"/>
                  </a:solidFill>
                  <a:latin typeface="Calibri"/>
                  <a:ea typeface="ＭＳ Ｐゴシック" charset="0"/>
                </a:rPr>
                <a:t>INT#2</a:t>
              </a:r>
              <a:r>
                <a:rPr lang="en-US" sz="1600" b="1" i="1" dirty="0">
                  <a:solidFill>
                    <a:srgbClr val="FF6700"/>
                  </a:solidFill>
                  <a:latin typeface="Calibri"/>
                  <a:ea typeface="ＭＳ Ｐゴシック" charset="0"/>
                </a:rPr>
                <a:t>: full deployment of energy saving in current and future accelerator RIs</a:t>
              </a:r>
              <a:endParaRPr lang="en-BE" sz="1600" b="1" i="1" dirty="0">
                <a:solidFill>
                  <a:srgbClr val="FF6700"/>
                </a:solidFill>
                <a:latin typeface="Calibri"/>
                <a:ea typeface="ＭＳ Ｐゴシック" charset="0"/>
              </a:endParaRPr>
            </a:p>
          </p:txBody>
        </p:sp>
        <p:sp>
          <p:nvSpPr>
            <p:cNvPr id="24" name="Pentagon 23">
              <a:extLst>
                <a:ext uri="{FF2B5EF4-FFF2-40B4-BE49-F238E27FC236}">
                  <a16:creationId xmlns:a16="http://schemas.microsoft.com/office/drawing/2014/main" id="{8DF9130A-C6F3-F8E8-F30A-76CF873C45CD}"/>
                </a:ext>
              </a:extLst>
            </p:cNvPr>
            <p:cNvSpPr/>
            <p:nvPr/>
          </p:nvSpPr>
          <p:spPr>
            <a:xfrm rot="10800000">
              <a:off x="7551961" y="819150"/>
              <a:ext cx="1113581" cy="425432"/>
            </a:xfrm>
            <a:prstGeom prst="homePlate">
              <a:avLst/>
            </a:prstGeom>
            <a:solidFill>
              <a:srgbClr val="FF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dirty="0">
                <a:solidFill>
                  <a:prstClr val="white"/>
                </a:solidFill>
                <a:latin typeface="Calibri"/>
              </a:endParaRPr>
            </a:p>
          </p:txBody>
        </p:sp>
        <p:sp>
          <p:nvSpPr>
            <p:cNvPr id="25" name="TextBox 24">
              <a:extLst>
                <a:ext uri="{FF2B5EF4-FFF2-40B4-BE49-F238E27FC236}">
                  <a16:creationId xmlns:a16="http://schemas.microsoft.com/office/drawing/2014/main" id="{9D171962-2CF2-DE02-C6C6-F79392E0FF98}"/>
                </a:ext>
              </a:extLst>
            </p:cNvPr>
            <p:cNvSpPr txBox="1"/>
            <p:nvPr/>
          </p:nvSpPr>
          <p:spPr>
            <a:xfrm>
              <a:off x="3574089" y="209550"/>
              <a:ext cx="5366997" cy="253915"/>
            </a:xfrm>
            <a:prstGeom prst="rect">
              <a:avLst/>
            </a:prstGeom>
            <a:noFill/>
            <a:ln w="28575" cap="rnd">
              <a:noFill/>
            </a:ln>
            <a:effectLst>
              <a:softEdge rad="133302"/>
            </a:effectLst>
            <a:scene3d>
              <a:camera prst="orthographicFront"/>
              <a:lightRig rig="threePt" dir="t"/>
            </a:scene3d>
            <a:sp3d extrusionH="82550">
              <a:extrusionClr>
                <a:schemeClr val="accent2">
                  <a:lumMod val="60000"/>
                  <a:lumOff val="40000"/>
                </a:schemeClr>
              </a:extrusionClr>
            </a:sp3d>
          </p:spPr>
          <p:txBody>
            <a:bodyPr wrap="square" rtlCol="0">
              <a:spAutoFit/>
            </a:bodyPr>
            <a:lstStyle/>
            <a:p>
              <a:pPr algn="ctr" defTabSz="1219170" fontAlgn="base">
                <a:spcBef>
                  <a:spcPct val="0"/>
                </a:spcBef>
                <a:spcAft>
                  <a:spcPct val="0"/>
                </a:spcAft>
                <a:defRPr/>
              </a:pPr>
              <a:r>
                <a:rPr lang="en-US" sz="1600" b="1" dirty="0">
                  <a:solidFill>
                    <a:srgbClr val="C00000"/>
                  </a:solidFill>
                  <a:highlight>
                    <a:srgbClr val="F6A914"/>
                  </a:highlight>
                  <a:latin typeface="Calibri"/>
                  <a:ea typeface="ＭＳ Ｐゴシック" charset="0"/>
                </a:rPr>
                <a:t>INT#3</a:t>
              </a:r>
              <a:r>
                <a:rPr lang="en-US" sz="1600" b="1" i="1" dirty="0">
                  <a:solidFill>
                    <a:srgbClr val="FF6700"/>
                  </a:solidFill>
                  <a:latin typeface="Calibri"/>
                  <a:ea typeface="ＭＳ Ｐゴシック" charset="0"/>
                </a:rPr>
                <a:t>: accelerator turn-key solutions with breakthrough applications</a:t>
              </a:r>
            </a:p>
          </p:txBody>
        </p:sp>
        <p:pic>
          <p:nvPicPr>
            <p:cNvPr id="26" name="Picture 2" descr="Therapeutic particles – CERN Courier">
              <a:extLst>
                <a:ext uri="{FF2B5EF4-FFF2-40B4-BE49-F238E27FC236}">
                  <a16:creationId xmlns:a16="http://schemas.microsoft.com/office/drawing/2014/main" id="{9D235F74-DA30-5620-7FB1-4CF675CFE84C}"/>
                </a:ext>
              </a:extLst>
            </p:cNvPr>
            <p:cNvPicPr>
              <a:picLocks noChangeAspect="1" noChangeArrowheads="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015036" y="565007"/>
              <a:ext cx="968408" cy="673747"/>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29960D0E-408B-52F1-B70B-44D30B452E8E}"/>
                </a:ext>
              </a:extLst>
            </p:cNvPr>
            <p:cNvSpPr txBox="1"/>
            <p:nvPr/>
          </p:nvSpPr>
          <p:spPr>
            <a:xfrm>
              <a:off x="4949744" y="5143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pic>
          <p:nvPicPr>
            <p:cNvPr id="28" name="Picture 6" descr="Nanometer chips, the next big global industry - BusinessLine on Campus">
              <a:extLst>
                <a:ext uri="{FF2B5EF4-FFF2-40B4-BE49-F238E27FC236}">
                  <a16:creationId xmlns:a16="http://schemas.microsoft.com/office/drawing/2014/main" id="{161A738C-3B72-300A-9545-244B3F86DE9B}"/>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901755" y="853377"/>
              <a:ext cx="950059" cy="710693"/>
            </a:xfrm>
            <a:prstGeom prst="rect">
              <a:avLst/>
            </a:prstGeom>
            <a:noFill/>
            <a:ln w="28575">
              <a:solidFill>
                <a:srgbClr val="FF6700"/>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54778B8B-C502-E825-B829-DB19A69304FA}"/>
                </a:ext>
              </a:extLst>
            </p:cNvPr>
            <p:cNvSpPr txBox="1"/>
            <p:nvPr/>
          </p:nvSpPr>
          <p:spPr>
            <a:xfrm>
              <a:off x="5842234" y="11770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grpSp>
      <p:sp>
        <p:nvSpPr>
          <p:cNvPr id="43" name="ZoneTexte 42">
            <a:extLst>
              <a:ext uri="{FF2B5EF4-FFF2-40B4-BE49-F238E27FC236}">
                <a16:creationId xmlns:a16="http://schemas.microsoft.com/office/drawing/2014/main" id="{C17EF576-F231-4642-9FCD-BBD48DB1EE2B}"/>
              </a:ext>
            </a:extLst>
          </p:cNvPr>
          <p:cNvSpPr txBox="1"/>
          <p:nvPr/>
        </p:nvSpPr>
        <p:spPr>
          <a:xfrm>
            <a:off x="5710492" y="820923"/>
            <a:ext cx="577402" cy="338554"/>
          </a:xfrm>
          <a:prstGeom prst="rect">
            <a:avLst/>
          </a:prstGeom>
          <a:solidFill>
            <a:srgbClr val="FFC000"/>
          </a:solidFill>
          <a:ln>
            <a:solidFill>
              <a:schemeClr val="accent2">
                <a:lumMod val="50000"/>
              </a:schemeClr>
            </a:solidFill>
          </a:ln>
        </p:spPr>
        <p:txBody>
          <a:bodyPr wrap="none" rtlCol="0">
            <a:spAutoFit/>
          </a:bodyPr>
          <a:lstStyle/>
          <a:p>
            <a:r>
              <a:rPr lang="fr-FR" sz="1600" dirty="0"/>
              <a:t>WP7</a:t>
            </a:r>
            <a:endParaRPr lang="en-GB" sz="1600" dirty="0"/>
          </a:p>
        </p:txBody>
      </p:sp>
      <p:sp>
        <p:nvSpPr>
          <p:cNvPr id="46" name="ZoneTexte 45">
            <a:extLst>
              <a:ext uri="{FF2B5EF4-FFF2-40B4-BE49-F238E27FC236}">
                <a16:creationId xmlns:a16="http://schemas.microsoft.com/office/drawing/2014/main" id="{AD90D7EC-BDC2-4C7F-ABFB-E38A765D0C3D}"/>
              </a:ext>
            </a:extLst>
          </p:cNvPr>
          <p:cNvSpPr txBox="1"/>
          <p:nvPr/>
        </p:nvSpPr>
        <p:spPr>
          <a:xfrm>
            <a:off x="3048001" y="1903015"/>
            <a:ext cx="1067921" cy="338554"/>
          </a:xfrm>
          <a:prstGeom prst="rect">
            <a:avLst/>
          </a:prstGeom>
          <a:solidFill>
            <a:schemeClr val="accent2">
              <a:lumMod val="60000"/>
              <a:lumOff val="40000"/>
            </a:schemeClr>
          </a:solidFill>
          <a:ln>
            <a:solidFill>
              <a:schemeClr val="accent2">
                <a:lumMod val="50000"/>
              </a:schemeClr>
            </a:solidFill>
          </a:ln>
        </p:spPr>
        <p:txBody>
          <a:bodyPr wrap="none" rtlCol="0">
            <a:spAutoFit/>
          </a:bodyPr>
          <a:lstStyle/>
          <a:p>
            <a:r>
              <a:rPr lang="fr-FR" sz="1600" dirty="0"/>
              <a:t>WP1, WP2</a:t>
            </a:r>
            <a:endParaRPr lang="en-GB" sz="1600" dirty="0"/>
          </a:p>
        </p:txBody>
      </p:sp>
      <p:sp>
        <p:nvSpPr>
          <p:cNvPr id="47" name="ZoneTexte 46">
            <a:extLst>
              <a:ext uri="{FF2B5EF4-FFF2-40B4-BE49-F238E27FC236}">
                <a16:creationId xmlns:a16="http://schemas.microsoft.com/office/drawing/2014/main" id="{7C524DF6-F7AD-470F-9637-0DA3D01DB4C9}"/>
              </a:ext>
            </a:extLst>
          </p:cNvPr>
          <p:cNvSpPr txBox="1"/>
          <p:nvPr/>
        </p:nvSpPr>
        <p:spPr>
          <a:xfrm>
            <a:off x="816074" y="4190096"/>
            <a:ext cx="577402" cy="338554"/>
          </a:xfrm>
          <a:prstGeom prst="rect">
            <a:avLst/>
          </a:prstGeom>
          <a:solidFill>
            <a:schemeClr val="accent6">
              <a:lumMod val="60000"/>
              <a:lumOff val="40000"/>
            </a:schemeClr>
          </a:solidFill>
          <a:ln>
            <a:solidFill>
              <a:schemeClr val="accent6">
                <a:lumMod val="50000"/>
              </a:schemeClr>
            </a:solidFill>
          </a:ln>
        </p:spPr>
        <p:txBody>
          <a:bodyPr wrap="none" rtlCol="0">
            <a:spAutoFit/>
          </a:bodyPr>
          <a:lstStyle/>
          <a:p>
            <a:r>
              <a:rPr lang="fr-FR" sz="1600" dirty="0"/>
              <a:t>WP4</a:t>
            </a:r>
            <a:endParaRPr lang="en-GB" sz="1600" dirty="0"/>
          </a:p>
        </p:txBody>
      </p:sp>
      <p:sp>
        <p:nvSpPr>
          <p:cNvPr id="48" name="ZoneTexte 47">
            <a:extLst>
              <a:ext uri="{FF2B5EF4-FFF2-40B4-BE49-F238E27FC236}">
                <a16:creationId xmlns:a16="http://schemas.microsoft.com/office/drawing/2014/main" id="{E323040B-1DA5-4B7E-A01B-425185BB45A9}"/>
              </a:ext>
            </a:extLst>
          </p:cNvPr>
          <p:cNvSpPr txBox="1"/>
          <p:nvPr/>
        </p:nvSpPr>
        <p:spPr>
          <a:xfrm>
            <a:off x="3997347" y="4170255"/>
            <a:ext cx="577402" cy="338554"/>
          </a:xfrm>
          <a:prstGeom prst="rect">
            <a:avLst/>
          </a:prstGeom>
          <a:solidFill>
            <a:schemeClr val="bg2"/>
          </a:solidFill>
          <a:ln>
            <a:solidFill>
              <a:srgbClr val="002060"/>
            </a:solidFill>
          </a:ln>
        </p:spPr>
        <p:txBody>
          <a:bodyPr wrap="none" rtlCol="0">
            <a:spAutoFit/>
          </a:bodyPr>
          <a:lstStyle/>
          <a:p>
            <a:r>
              <a:rPr lang="fr-FR" sz="1600" dirty="0"/>
              <a:t>WP3</a:t>
            </a:r>
            <a:endParaRPr lang="en-GB" sz="1600" dirty="0"/>
          </a:p>
        </p:txBody>
      </p:sp>
      <p:sp>
        <p:nvSpPr>
          <p:cNvPr id="49" name="ZoneTexte 48">
            <a:extLst>
              <a:ext uri="{FF2B5EF4-FFF2-40B4-BE49-F238E27FC236}">
                <a16:creationId xmlns:a16="http://schemas.microsoft.com/office/drawing/2014/main" id="{E7DEE07C-252C-4D18-9C35-E5E0F817E89D}"/>
              </a:ext>
            </a:extLst>
          </p:cNvPr>
          <p:cNvSpPr txBox="1"/>
          <p:nvPr/>
        </p:nvSpPr>
        <p:spPr>
          <a:xfrm>
            <a:off x="5693163" y="4470570"/>
            <a:ext cx="577402" cy="338554"/>
          </a:xfrm>
          <a:prstGeom prst="rect">
            <a:avLst/>
          </a:prstGeom>
          <a:solidFill>
            <a:srgbClr val="E7ED03"/>
          </a:solidFill>
          <a:ln>
            <a:solidFill>
              <a:srgbClr val="7030A0"/>
            </a:solidFill>
          </a:ln>
        </p:spPr>
        <p:txBody>
          <a:bodyPr wrap="none" rtlCol="0">
            <a:spAutoFit/>
          </a:bodyPr>
          <a:lstStyle/>
          <a:p>
            <a:r>
              <a:rPr lang="fr-FR" sz="1600" dirty="0"/>
              <a:t>WP6</a:t>
            </a:r>
            <a:endParaRPr lang="en-GB" sz="1600" dirty="0"/>
          </a:p>
        </p:txBody>
      </p:sp>
      <p:sp>
        <p:nvSpPr>
          <p:cNvPr id="50" name="ZoneTexte 49">
            <a:extLst>
              <a:ext uri="{FF2B5EF4-FFF2-40B4-BE49-F238E27FC236}">
                <a16:creationId xmlns:a16="http://schemas.microsoft.com/office/drawing/2014/main" id="{42E5928B-D70B-42F6-B72F-BB1D8C958348}"/>
              </a:ext>
            </a:extLst>
          </p:cNvPr>
          <p:cNvSpPr txBox="1"/>
          <p:nvPr/>
        </p:nvSpPr>
        <p:spPr>
          <a:xfrm>
            <a:off x="8580703" y="2762978"/>
            <a:ext cx="577402" cy="338554"/>
          </a:xfrm>
          <a:prstGeom prst="rect">
            <a:avLst/>
          </a:prstGeom>
          <a:solidFill>
            <a:srgbClr val="00B0F0"/>
          </a:solidFill>
          <a:ln>
            <a:solidFill>
              <a:srgbClr val="0070C0"/>
            </a:solidFill>
          </a:ln>
        </p:spPr>
        <p:txBody>
          <a:bodyPr wrap="none" rtlCol="0">
            <a:spAutoFit/>
          </a:bodyPr>
          <a:lstStyle/>
          <a:p>
            <a:r>
              <a:rPr lang="fr-FR" sz="1600" dirty="0"/>
              <a:t>WP5</a:t>
            </a:r>
            <a:endParaRPr lang="en-GB" sz="1600" dirty="0"/>
          </a:p>
        </p:txBody>
      </p:sp>
      <p:sp>
        <p:nvSpPr>
          <p:cNvPr id="21" name="Espace réservé du pied de page 20">
            <a:extLst>
              <a:ext uri="{FF2B5EF4-FFF2-40B4-BE49-F238E27FC236}">
                <a16:creationId xmlns:a16="http://schemas.microsoft.com/office/drawing/2014/main" id="{8225304B-AACC-451A-B52A-4CC2479FEEEF}"/>
              </a:ext>
            </a:extLst>
          </p:cNvPr>
          <p:cNvSpPr>
            <a:spLocks noGrp="1"/>
          </p:cNvSpPr>
          <p:nvPr>
            <p:ph type="ftr" sz="quarter" idx="11"/>
          </p:nvPr>
        </p:nvSpPr>
        <p:spPr/>
        <p:txBody>
          <a:bodyPr/>
          <a:lstStyle/>
          <a:p>
            <a:r>
              <a:rPr lang="en-GB"/>
              <a:t>1st Reporting Period Review Meeting</a:t>
            </a:r>
            <a:endParaRPr lang="en-US"/>
          </a:p>
        </p:txBody>
      </p:sp>
      <p:sp>
        <p:nvSpPr>
          <p:cNvPr id="32" name="Espace réservé du numéro de diapositive 31">
            <a:extLst>
              <a:ext uri="{FF2B5EF4-FFF2-40B4-BE49-F238E27FC236}">
                <a16:creationId xmlns:a16="http://schemas.microsoft.com/office/drawing/2014/main" id="{4E983361-ED09-40F4-9289-222AD655CF9F}"/>
              </a:ext>
            </a:extLst>
          </p:cNvPr>
          <p:cNvSpPr>
            <a:spLocks noGrp="1"/>
          </p:cNvSpPr>
          <p:nvPr>
            <p:ph type="sldNum" sz="quarter" idx="12"/>
          </p:nvPr>
        </p:nvSpPr>
        <p:spPr/>
        <p:txBody>
          <a:bodyPr/>
          <a:lstStyle/>
          <a:p>
            <a:fld id="{D47CF28C-F735-C843-9143-DAF799FFF232}" type="slidenum">
              <a:rPr lang="en-US" smtClean="0"/>
              <a:t>13</a:t>
            </a:fld>
            <a:endParaRPr lang="en-US"/>
          </a:p>
        </p:txBody>
      </p:sp>
      <p:sp>
        <p:nvSpPr>
          <p:cNvPr id="34" name="Espace réservé de la date 33">
            <a:extLst>
              <a:ext uri="{FF2B5EF4-FFF2-40B4-BE49-F238E27FC236}">
                <a16:creationId xmlns:a16="http://schemas.microsoft.com/office/drawing/2014/main" id="{866D6624-7315-437B-B11E-59BE02DDB984}"/>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133825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2763000" y="250179"/>
            <a:ext cx="9475312" cy="584775"/>
          </a:xfrm>
          <a:prstGeom prst="rect">
            <a:avLst/>
          </a:prstGeom>
          <a:solidFill>
            <a:srgbClr val="E0EBB7"/>
          </a:solidFill>
        </p:spPr>
        <p:txBody>
          <a:bodyPr wrap="square" rtlCol="0">
            <a:spAutoFit/>
          </a:bodyPr>
          <a:lstStyle/>
          <a:p>
            <a:r>
              <a:rPr lang="en-GB" sz="3200" b="1" dirty="0">
                <a:latin typeface="Calibri" panose="020F0502020204030204" pitchFamily="34" charset="0"/>
                <a:ea typeface="Calibri" panose="020F0502020204030204" pitchFamily="34" charset="0"/>
                <a:cs typeface="Calibri" panose="020F0502020204030204" pitchFamily="34" charset="0"/>
              </a:rPr>
              <a:t>iSAS project outcomes at half-time (very concise view)</a:t>
            </a:r>
          </a:p>
        </p:txBody>
      </p:sp>
      <p:graphicFrame>
        <p:nvGraphicFramePr>
          <p:cNvPr id="2" name="Diagramme 1">
            <a:extLst>
              <a:ext uri="{FF2B5EF4-FFF2-40B4-BE49-F238E27FC236}">
                <a16:creationId xmlns:a16="http://schemas.microsoft.com/office/drawing/2014/main" id="{C9883350-8501-4AE5-835B-3F3E07DCE6A4}"/>
              </a:ext>
            </a:extLst>
          </p:cNvPr>
          <p:cNvGraphicFramePr/>
          <p:nvPr>
            <p:extLst>
              <p:ext uri="{D42A27DB-BD31-4B8C-83A1-F6EECF244321}">
                <p14:modId xmlns:p14="http://schemas.microsoft.com/office/powerpoint/2010/main" val="3705850040"/>
              </p:ext>
            </p:extLst>
          </p:nvPr>
        </p:nvGraphicFramePr>
        <p:xfrm>
          <a:off x="36474" y="924129"/>
          <a:ext cx="6960663" cy="5675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a:extLst>
              <a:ext uri="{FF2B5EF4-FFF2-40B4-BE49-F238E27FC236}">
                <a16:creationId xmlns:a16="http://schemas.microsoft.com/office/drawing/2014/main" id="{E844C5D2-A699-44B7-BAD2-99132D3DED16}"/>
              </a:ext>
            </a:extLst>
          </p:cNvPr>
          <p:cNvSpPr txBox="1"/>
          <p:nvPr/>
        </p:nvSpPr>
        <p:spPr>
          <a:xfrm>
            <a:off x="7500656" y="3472859"/>
            <a:ext cx="4093582" cy="338554"/>
          </a:xfrm>
          <a:prstGeom prst="rect">
            <a:avLst/>
          </a:prstGeom>
          <a:noFill/>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sng"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e la date 2">
            <a:extLst>
              <a:ext uri="{FF2B5EF4-FFF2-40B4-BE49-F238E27FC236}">
                <a16:creationId xmlns:a16="http://schemas.microsoft.com/office/drawing/2014/main" id="{9B28F897-5B40-4B31-A4C6-F52DA6BBEB86}"/>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BE37EDC2-40D0-4F4E-B897-C187C06603E1}"/>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14</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8" name="TextBox 4">
            <a:extLst>
              <a:ext uri="{FF2B5EF4-FFF2-40B4-BE49-F238E27FC236}">
                <a16:creationId xmlns:a16="http://schemas.microsoft.com/office/drawing/2014/main" id="{4D2C34C3-89D9-4861-BD2A-212B1607F307}"/>
              </a:ext>
            </a:extLst>
          </p:cNvPr>
          <p:cNvSpPr txBox="1"/>
          <p:nvPr/>
        </p:nvSpPr>
        <p:spPr>
          <a:xfrm>
            <a:off x="7155403" y="1442789"/>
            <a:ext cx="4909350" cy="2308324"/>
          </a:xfrm>
          <a:prstGeom prst="rect">
            <a:avLst/>
          </a:prstGeom>
          <a:noFill/>
          <a:ln w="28575">
            <a:solidFill>
              <a:srgbClr val="A4C137"/>
            </a:solidFill>
          </a:ln>
        </p:spPr>
        <p:txBody>
          <a:bodyPr wrap="square" rtlCol="0">
            <a:spAutoFit/>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1600" b="1" dirty="0">
                <a:highlight>
                  <a:srgbClr val="E0EBB7"/>
                </a:highlight>
                <a:latin typeface="Calibri" panose="020F0502020204030204" pitchFamily="34" charset="0"/>
                <a:ea typeface="Calibri" panose="020F0502020204030204" pitchFamily="34" charset="0"/>
                <a:cs typeface="Calibri" panose="020F0502020204030204" pitchFamily="34" charset="0"/>
              </a:rPr>
              <a:t>Shared NDA </a:t>
            </a:r>
            <a:r>
              <a:rPr lang="en-GB" sz="1600" dirty="0">
                <a:highlight>
                  <a:srgbClr val="E0EBB7"/>
                </a:highlight>
                <a:latin typeface="Calibri" panose="020F0502020204030204" pitchFamily="34" charset="0"/>
                <a:ea typeface="Calibri" panose="020F0502020204030204" pitchFamily="34" charset="0"/>
                <a:cs typeface="Calibri" panose="020F0502020204030204" pitchFamily="34" charset="0"/>
              </a:rPr>
              <a:t>for industrial partners </a:t>
            </a:r>
            <a:r>
              <a:rPr lang="en-GB" sz="1600" dirty="0">
                <a:solidFill>
                  <a:srgbClr val="00B050"/>
                </a:solidFill>
                <a:highlight>
                  <a:srgbClr val="E0EBB7"/>
                </a:highlight>
                <a:latin typeface="Calibri" panose="020F0502020204030204" pitchFamily="34" charset="0"/>
                <a:ea typeface="Calibri" panose="020F0502020204030204" pitchFamily="34" charset="0"/>
                <a:cs typeface="Calibri" panose="020F0502020204030204" pitchFamily="34" charset="0"/>
              </a:rPr>
              <a:t>done</a:t>
            </a:r>
          </a:p>
          <a:p>
            <a:pPr marL="342900" indent="-342900">
              <a:buFont typeface="Wingdings" panose="05000000000000000000" pitchFamily="2" charset="2"/>
              <a:buChar char="Ø"/>
            </a:pPr>
            <a:r>
              <a:rPr lang="en-GB" sz="1600" b="1" dirty="0">
                <a:highlight>
                  <a:srgbClr val="E0EBB7"/>
                </a:highlight>
                <a:latin typeface="Calibri" panose="020F0502020204030204" pitchFamily="34" charset="0"/>
                <a:ea typeface="Calibri" panose="020F0502020204030204" pitchFamily="34" charset="0"/>
                <a:cs typeface="Calibri" panose="020F0502020204030204" pitchFamily="34" charset="0"/>
              </a:rPr>
              <a:t>Amendment (AMD) to  Grant Agreement (GA)</a:t>
            </a:r>
            <a:r>
              <a:rPr lang="en-GB" sz="1600" dirty="0">
                <a:solidFill>
                  <a:srgbClr val="A4C137"/>
                </a:solidFill>
                <a:highlight>
                  <a:srgbClr val="E0EBB7"/>
                </a:highligh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B050"/>
                </a:solidFill>
                <a:highlight>
                  <a:srgbClr val="E0EBB7"/>
                </a:highlight>
                <a:latin typeface="Calibri" panose="020F0502020204030204" pitchFamily="34" charset="0"/>
                <a:ea typeface="Calibri" panose="020F0502020204030204" pitchFamily="34" charset="0"/>
                <a:cs typeface="Calibri" panose="020F0502020204030204" pitchFamily="34" charset="0"/>
              </a:rPr>
              <a:t>done</a:t>
            </a:r>
          </a:p>
          <a:p>
            <a:pPr marL="342900" indent="-342900">
              <a:buFont typeface="Wingdings" panose="05000000000000000000" pitchFamily="2" charset="2"/>
              <a:buChar char="Ø"/>
            </a:pPr>
            <a:r>
              <a:rPr lang="en-GB" sz="1600" b="1" dirty="0">
                <a:highlight>
                  <a:srgbClr val="E0EBB7"/>
                </a:highlight>
                <a:latin typeface="Calibri" panose="020F0502020204030204" pitchFamily="34" charset="0"/>
                <a:ea typeface="Calibri" panose="020F0502020204030204" pitchFamily="34" charset="0"/>
                <a:cs typeface="Calibri" panose="020F0502020204030204" pitchFamily="34" charset="0"/>
              </a:rPr>
              <a:t>Consortium Agreement (CA)</a:t>
            </a:r>
            <a:r>
              <a:rPr lang="en-GB" sz="1600" dirty="0">
                <a:solidFill>
                  <a:srgbClr val="A4C137"/>
                </a:solidFill>
                <a:highlight>
                  <a:srgbClr val="E0EBB7"/>
                </a:highlight>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00B050"/>
                </a:solidFill>
                <a:highlight>
                  <a:srgbClr val="E0EBB7"/>
                </a:highlight>
                <a:latin typeface="Calibri" panose="020F0502020204030204" pitchFamily="34" charset="0"/>
                <a:ea typeface="Calibri" panose="020F0502020204030204" pitchFamily="34" charset="0"/>
                <a:cs typeface="Calibri" panose="020F0502020204030204" pitchFamily="34" charset="0"/>
              </a:rPr>
              <a:t>done</a:t>
            </a:r>
          </a:p>
          <a:p>
            <a:endParaRPr lang="en-GB" sz="1600"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GB" sz="1600" b="1" dirty="0">
                <a:latin typeface="Calibri" panose="020F0502020204030204" pitchFamily="34" charset="0"/>
                <a:ea typeface="Calibri" panose="020F0502020204030204" pitchFamily="34" charset="0"/>
                <a:cs typeface="Calibri" panose="020F0502020204030204" pitchFamily="34" charset="0"/>
              </a:rPr>
              <a:t>AMD to GA </a:t>
            </a:r>
            <a:r>
              <a:rPr lang="en-GB" sz="1600" dirty="0">
                <a:latin typeface="Calibri" panose="020F0502020204030204" pitchFamily="34" charset="0"/>
                <a:ea typeface="Calibri" panose="020F0502020204030204" pitchFamily="34" charset="0"/>
                <a:cs typeface="Calibri" panose="020F0502020204030204" pitchFamily="34" charset="0"/>
              </a:rPr>
              <a:t>request to be started ~first half of Y4</a:t>
            </a:r>
          </a:p>
          <a:p>
            <a:pPr marL="800100" lvl="1" indent="-342900">
              <a:buFont typeface="Wingdings" panose="05000000000000000000" pitchFamily="2" charset="2"/>
              <a:buChar char="v"/>
            </a:pPr>
            <a:r>
              <a:rPr lang="en-GB" sz="1600" dirty="0">
                <a:latin typeface="Calibri" panose="020F0502020204030204" pitchFamily="34" charset="0"/>
                <a:ea typeface="Calibri" panose="020F0502020204030204" pitchFamily="34" charset="0"/>
                <a:cs typeface="Calibri" panose="020F0502020204030204" pitchFamily="34" charset="0"/>
              </a:rPr>
              <a:t>A 1 year project extension to expect</a:t>
            </a:r>
          </a:p>
          <a:p>
            <a:pPr marL="800100" lvl="1" indent="-342900">
              <a:buFont typeface="Wingdings" panose="05000000000000000000" pitchFamily="2" charset="2"/>
              <a:buChar char="v"/>
            </a:pPr>
            <a:endParaRPr lang="en-GB" sz="1600" dirty="0">
              <a:latin typeface="Calibri" panose="020F0502020204030204" pitchFamily="34" charset="0"/>
              <a:ea typeface="Calibri" panose="020F0502020204030204" pitchFamily="34" charset="0"/>
              <a:cs typeface="Calibri" panose="020F0502020204030204" pitchFamily="34" charset="0"/>
            </a:endParaRPr>
          </a:p>
          <a:p>
            <a:pPr lvl="1"/>
            <a:r>
              <a:rPr lang="en-GB" sz="1600" dirty="0">
                <a:latin typeface="Calibri" panose="020F0502020204030204" pitchFamily="34" charset="0"/>
                <a:ea typeface="Calibri" panose="020F0502020204030204" pitchFamily="34" charset="0"/>
                <a:cs typeface="Calibri" panose="020F0502020204030204" pitchFamily="34" charset="0"/>
              </a:rPr>
              <a:t>(Presentation/Discussion during the meeting)</a:t>
            </a:r>
            <a:endParaRPr lang="en-GB" sz="1600" dirty="0">
              <a:solidFill>
                <a:srgbClr val="A4C137"/>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0360BC84-A357-4019-84CD-E67A1097F4B1}"/>
              </a:ext>
            </a:extLst>
          </p:cNvPr>
          <p:cNvSpPr txBox="1"/>
          <p:nvPr/>
        </p:nvSpPr>
        <p:spPr>
          <a:xfrm>
            <a:off x="7155404" y="3999213"/>
            <a:ext cx="4909350" cy="1569660"/>
          </a:xfrm>
          <a:prstGeom prst="rect">
            <a:avLst/>
          </a:prstGeom>
          <a:noFill/>
          <a:ln w="28575">
            <a:solidFill>
              <a:srgbClr val="A4C137"/>
            </a:solidFill>
          </a:ln>
        </p:spPr>
        <p:txBody>
          <a:bodyPr wrap="square">
            <a:spAutoFit/>
          </a:bodyPr>
          <a:lstStyle/>
          <a:p>
            <a:r>
              <a:rPr lang="en-GB" sz="1600" b="1" kern="1200" dirty="0">
                <a:solidFill>
                  <a:srgbClr val="000000"/>
                </a:solidFill>
                <a:effectLst/>
                <a:latin typeface="Calibri" panose="020F0502020204030204" pitchFamily="34" charset="0"/>
                <a:ea typeface="Calibri" panose="020F0502020204030204" pitchFamily="34" charset="0"/>
              </a:rPr>
              <a:t>All the milestones / deliverable released in time</a:t>
            </a:r>
            <a:endParaRPr lang="en-GB" sz="1600" b="1" dirty="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tabLst>
                <a:tab pos="457200" algn="l"/>
              </a:tabLst>
            </a:pP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Delays/modifications were anticipated and treated in the 1st  AMD of the GA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Procurements</a:t>
            </a: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issues already identified and treated we will imply a 2</a:t>
            </a:r>
            <a:r>
              <a:rPr lang="en-GB" sz="1600" kern="1200" baseline="30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nd</a:t>
            </a:r>
            <a:r>
              <a:rPr lang="en-GB"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AMD to GA for the request of 1y extension</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12" name="Espace réservé du pied de page 11">
            <a:extLst>
              <a:ext uri="{FF2B5EF4-FFF2-40B4-BE49-F238E27FC236}">
                <a16:creationId xmlns:a16="http://schemas.microsoft.com/office/drawing/2014/main" id="{E2F2490B-A7CF-40DC-943B-3DC14FCAFFD4}"/>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76484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15</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72248" y="136525"/>
            <a:ext cx="11647503" cy="6389763"/>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Some already visible objectives reached by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a:t>
            </a:r>
          </a:p>
          <a:p>
            <a:pPr algn="ctr">
              <a:lnSpc>
                <a:spcPct val="115000"/>
              </a:lnSpc>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WP1, WP2</a:t>
            </a:r>
            <a:r>
              <a:rPr lang="en-GB" sz="2400" u="sng"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Significant progress in the development of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FE-FRTs, particularly in material characterization </a:t>
            </a:r>
            <a:r>
              <a:rPr lang="en-GB" sz="2000" dirty="0">
                <a:effectLst/>
                <a:latin typeface="Calibri" panose="020F0502020204030204" pitchFamily="34" charset="0"/>
                <a:ea typeface="Calibri" panose="020F0502020204030204" pitchFamily="34" charset="0"/>
                <a:cs typeface="Arial" panose="020B0604020202020204" pitchFamily="34" charset="0"/>
              </a:rPr>
              <a:t>and the exploration of potential applications.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Innovative iterative learning techniques for the control of high-loaded quality factor cavities </a:t>
            </a:r>
            <a:r>
              <a:rPr lang="en-GB" sz="2000" dirty="0">
                <a:effectLst/>
                <a:latin typeface="Calibri" panose="020F0502020204030204" pitchFamily="34" charset="0"/>
                <a:ea typeface="Calibri" panose="020F0502020204030204" pitchFamily="34" charset="0"/>
                <a:cs typeface="Arial" panose="020B0604020202020204" pitchFamily="34" charset="0"/>
              </a:rPr>
              <a:t>have been successfully demonstrated experimentally. New methods to increase </a:t>
            </a:r>
            <a:r>
              <a:rPr lang="en-GB" sz="2000" dirty="0" err="1">
                <a:effectLst/>
                <a:latin typeface="Calibri" panose="020F0502020204030204" pitchFamily="34" charset="0"/>
                <a:ea typeface="Calibri" panose="020F0502020204030204" pitchFamily="34" charset="0"/>
                <a:cs typeface="Arial" panose="020B0604020202020204" pitchFamily="34" charset="0"/>
              </a:rPr>
              <a:t>Qext</a:t>
            </a:r>
            <a:r>
              <a:rPr lang="en-GB" sz="2000" dirty="0">
                <a:effectLst/>
                <a:latin typeface="Calibri" panose="020F0502020204030204" pitchFamily="34" charset="0"/>
                <a:ea typeface="Calibri" panose="020F0502020204030204" pitchFamily="34" charset="0"/>
                <a:cs typeface="Arial" panose="020B0604020202020204" pitchFamily="34" charset="0"/>
              </a:rPr>
              <a:t> and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improve vibration and detuning control of SRF cavities</a:t>
            </a:r>
            <a:r>
              <a:rPr lang="en-GB" sz="2000" dirty="0">
                <a:effectLst/>
                <a:latin typeface="Calibri" panose="020F0502020204030204" pitchFamily="34" charset="0"/>
                <a:ea typeface="Calibri" panose="020F0502020204030204" pitchFamily="34" charset="0"/>
                <a:cs typeface="Arial" panose="020B0604020202020204" pitchFamily="34" charset="0"/>
              </a:rPr>
              <a:t> have also shown promising initial power reduction results</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WP3 </a:t>
            </a:r>
            <a:r>
              <a:rPr lang="en-GB" sz="2000" dirty="0">
                <a:effectLst/>
                <a:latin typeface="Calibri" panose="020F0502020204030204" pitchFamily="34" charset="0"/>
                <a:ea typeface="Calibri" panose="020F0502020204030204" pitchFamily="34" charset="0"/>
                <a:cs typeface="Arial" panose="020B0604020202020204" pitchFamily="34" charset="0"/>
              </a:rPr>
              <a:t>Significant progress in the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development of </a:t>
            </a:r>
            <a:r>
              <a:rPr lang="en-GB" sz="2000" b="1" dirty="0" err="1">
                <a:solidFill>
                  <a:srgbClr val="A4C137"/>
                </a:solidFill>
                <a:effectLst/>
                <a:latin typeface="Calibri" panose="020F0502020204030204" pitchFamily="34" charset="0"/>
                <a:ea typeface="Calibri" panose="020F0502020204030204" pitchFamily="34" charset="0"/>
                <a:cs typeface="Arial" panose="020B0604020202020204" pitchFamily="34" charset="0"/>
              </a:rPr>
              <a:t>Nb₃Sn-coated</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 copper SRF technologies</a:t>
            </a:r>
            <a:r>
              <a:rPr lang="en-GB" sz="2000" dirty="0">
                <a:effectLst/>
                <a:latin typeface="Calibri" panose="020F0502020204030204" pitchFamily="34" charset="0"/>
                <a:ea typeface="Calibri" panose="020F0502020204030204" pitchFamily="34" charset="0"/>
                <a:cs typeface="Arial" panose="020B0604020202020204" pitchFamily="34" charset="0"/>
              </a:rPr>
              <a:t>, building on the results of the I.FAST project. Key milestones include the successful commissioning of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dedicated measurement and coating facilities</a:t>
            </a:r>
            <a:r>
              <a:rPr lang="en-GB" sz="2000" dirty="0">
                <a:effectLst/>
                <a:latin typeface="Calibri" panose="020F0502020204030204" pitchFamily="34" charset="0"/>
                <a:ea typeface="Calibri" panose="020F0502020204030204" pitchFamily="34" charset="0"/>
                <a:cs typeface="Arial" panose="020B0604020202020204" pitchFamily="34" charset="0"/>
              </a:rPr>
              <a:t>, as well as the </a:t>
            </a:r>
            <a:r>
              <a:rPr lang="en-GB" sz="2000" dirty="0">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A4C137"/>
                </a:solidFill>
                <a:effectLst/>
                <a:latin typeface="calibri" panose="020F0502020204030204" pitchFamily="34" charset="0"/>
              </a:rPr>
              <a:t>validation of innovative tuning and flux-trapping investigation</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The developed infrastructures and coating solutions are now entering the testing phase, paving the way for further optimization and experimental validation.</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WP4.</a:t>
            </a:r>
            <a:r>
              <a:rPr lang="en-GB" sz="2400" u="sng"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Successful completion of the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design of the FPCs and HOMCs</a:t>
            </a:r>
            <a:r>
              <a:rPr lang="en-GB" sz="2000" dirty="0">
                <a:effectLst/>
                <a:latin typeface="Calibri" panose="020F0502020204030204" pitchFamily="34" charset="0"/>
                <a:ea typeface="Calibri" panose="020F0502020204030204" pitchFamily="34" charset="0"/>
                <a:cs typeface="Arial" panose="020B0604020202020204" pitchFamily="34" charset="0"/>
              </a:rPr>
              <a:t>, enabling the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manufacturing </a:t>
            </a:r>
            <a:r>
              <a:rPr lang="en-GB" sz="2000" dirty="0">
                <a:effectLst/>
                <a:latin typeface="Calibri" panose="020F0502020204030204" pitchFamily="34" charset="0"/>
                <a:ea typeface="Calibri" panose="020F0502020204030204" pitchFamily="34" charset="0"/>
                <a:cs typeface="Arial" panose="020B0604020202020204" pitchFamily="34" charset="0"/>
              </a:rPr>
              <a:t>of four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prototypes</a:t>
            </a:r>
            <a:r>
              <a:rPr lang="en-GB" sz="2000" dirty="0">
                <a:effectLst/>
                <a:latin typeface="Calibri" panose="020F0502020204030204" pitchFamily="34" charset="0"/>
                <a:ea typeface="Calibri" panose="020F0502020204030204" pitchFamily="34" charset="0"/>
                <a:cs typeface="Arial" panose="020B0604020202020204" pitchFamily="34" charset="0"/>
              </a:rPr>
              <a:t> of each component underway at CERN. </a:t>
            </a:r>
            <a:r>
              <a:rPr lang="en-GB" sz="2000" dirty="0">
                <a:latin typeface="Calibri" panose="020F0502020204030204" pitchFamily="34" charset="0"/>
                <a:ea typeface="Calibri" panose="020F0502020204030204" pitchFamily="34" charset="0"/>
                <a:cs typeface="Arial" panose="020B0604020202020204" pitchFamily="34" charset="0"/>
              </a:rPr>
              <a:t>P</a:t>
            </a:r>
            <a:r>
              <a:rPr lang="en-GB" sz="2000" dirty="0">
                <a:effectLst/>
                <a:latin typeface="Calibri" panose="020F0502020204030204" pitchFamily="34" charset="0"/>
                <a:ea typeface="Calibri" panose="020F0502020204030204" pitchFamily="34" charset="0"/>
                <a:cs typeface="Arial" panose="020B0604020202020204" pitchFamily="34" charset="0"/>
              </a:rPr>
              <a:t>erformance will be tested before integration into a cryomodule for ERL operation. From studies made an additional activity was launched for the design/ development of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Beam Line Absorbers (BLA), </a:t>
            </a:r>
            <a:r>
              <a:rPr lang="en-GB" sz="2000" dirty="0">
                <a:effectLst/>
                <a:latin typeface="Calibri" panose="020F0502020204030204" pitchFamily="34" charset="0"/>
                <a:ea typeface="Calibri" panose="020F0502020204030204" pitchFamily="34" charset="0"/>
                <a:cs typeface="Arial" panose="020B0604020202020204" pitchFamily="34" charset="0"/>
              </a:rPr>
              <a:t>under development to improve HOM power management.</a:t>
            </a:r>
          </a:p>
        </p:txBody>
      </p:sp>
      <p:pic>
        <p:nvPicPr>
          <p:cNvPr id="8" name="Picture 2" descr="Innovate for Sustainable Accelerating Systems: Kick-Off Meeting">
            <a:extLst>
              <a:ext uri="{FF2B5EF4-FFF2-40B4-BE49-F238E27FC236}">
                <a16:creationId xmlns:a16="http://schemas.microsoft.com/office/drawing/2014/main" id="{220416F2-40CD-448D-931E-4D8CCA293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0" y="136525"/>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D91B4EA1-AD9D-4D16-891A-54E300004335}"/>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236097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16</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66330" y="272056"/>
            <a:ext cx="11647503" cy="5628529"/>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Some already visible objectives reached by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endParaRPr lang="en-GB" sz="3200" b="1" dirty="0">
              <a:highlight>
                <a:srgbClr val="E0EBB7"/>
              </a:highlight>
              <a:latin typeface="Calibri" panose="020F0502020204030204" pitchFamily="34" charset="0"/>
              <a:ea typeface="Calibri" panose="020F0502020204030204" pitchFamily="34" charset="0"/>
              <a:cs typeface="Calibri" panose="020F0502020204030204" pitchFamily="34" charset="0"/>
            </a:endParaRPr>
          </a:p>
          <a:p>
            <a:pPr algn="ctr">
              <a:lnSpc>
                <a:spcPct val="115000"/>
              </a:lnSpc>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WP5. </a:t>
            </a:r>
            <a:r>
              <a:rPr lang="en-GB" sz="2000" dirty="0">
                <a:effectLst/>
                <a:latin typeface="Calibri" panose="020F0502020204030204" pitchFamily="34" charset="0"/>
                <a:ea typeface="Calibri" panose="020F0502020204030204" pitchFamily="34" charset="0"/>
                <a:cs typeface="Arial" panose="020B0604020202020204" pitchFamily="34" charset="0"/>
              </a:rPr>
              <a:t>Strong progress in consolidating expertise and preparing the next generation of superconducting cryomodules.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Lessons learned from previous cryomodule designs and operations was collected, leading to the dissemination of a dedicated report</a:t>
            </a:r>
            <a:r>
              <a:rPr lang="en-GB" sz="2000" dirty="0">
                <a:effectLst/>
                <a:latin typeface="Calibri" panose="020F0502020204030204" pitchFamily="34" charset="0"/>
                <a:ea typeface="Calibri" panose="020F0502020204030204" pitchFamily="34" charset="0"/>
                <a:cs typeface="Arial" panose="020B0604020202020204" pitchFamily="34" charset="0"/>
              </a:rPr>
              <a:t>. The roadmap for the development of a new cryomodule parametric design is currently progressing</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WP6. </a:t>
            </a:r>
            <a:r>
              <a:rPr lang="en-GB" sz="2000" dirty="0">
                <a:effectLst/>
                <a:latin typeface="Calibri" panose="020F0502020204030204" pitchFamily="34" charset="0"/>
                <a:ea typeface="Calibri" panose="020F0502020204030204" pitchFamily="34" charset="0"/>
                <a:cs typeface="Arial" panose="020B0604020202020204" pitchFamily="34" charset="0"/>
              </a:rPr>
              <a:t>Successful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completion of the engineering design required to adapt the existing ESS medium-beta </a:t>
            </a:r>
            <a:r>
              <a:rPr lang="en-GB" sz="2000" b="1" dirty="0" err="1">
                <a:solidFill>
                  <a:srgbClr val="A4C137"/>
                </a:solidFill>
                <a:effectLst/>
                <a:latin typeface="Calibri" panose="020F0502020204030204" pitchFamily="34" charset="0"/>
                <a:ea typeface="Calibri" panose="020F0502020204030204" pitchFamily="34" charset="0"/>
                <a:cs typeface="Arial" panose="020B0604020202020204" pitchFamily="34" charset="0"/>
              </a:rPr>
              <a:t>cryovessel</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 into a new LINAC cryomodule compatible with </a:t>
            </a:r>
            <a:r>
              <a:rPr lang="en-GB" sz="2000" b="1" dirty="0" err="1">
                <a:solidFill>
                  <a:srgbClr val="A4C137"/>
                </a:solidFill>
                <a:effectLst/>
                <a:latin typeface="Calibri" panose="020F0502020204030204" pitchFamily="34" charset="0"/>
                <a:ea typeface="Calibri" panose="020F0502020204030204" pitchFamily="34" charset="0"/>
                <a:cs typeface="Arial" panose="020B0604020202020204" pitchFamily="34" charset="0"/>
              </a:rPr>
              <a:t>iSAS</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 technologies and PERLE operation</a:t>
            </a:r>
            <a:r>
              <a:rPr lang="en-GB" sz="2000" dirty="0">
                <a:effectLst/>
                <a:latin typeface="Calibri" panose="020F0502020204030204" pitchFamily="34" charset="0"/>
                <a:ea typeface="Calibri" panose="020F0502020204030204" pitchFamily="34" charset="0"/>
                <a:cs typeface="Arial" panose="020B0604020202020204" pitchFamily="34" charset="0"/>
              </a:rPr>
              <a:t>. Procurement of the necessary components is currently ongoing. Although some delays have been encountered during the procurement phase, they are being managed and do not compromise the overall project objectives or planned deliverables.</a:t>
            </a: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WP7.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The Industrial Board has been successfully established </a:t>
            </a:r>
            <a:r>
              <a:rPr lang="en-GB" sz="2000" dirty="0">
                <a:effectLst/>
                <a:latin typeface="Calibri" panose="020F0502020204030204" pitchFamily="34" charset="0"/>
                <a:ea typeface="Calibri" panose="020F0502020204030204" pitchFamily="34" charset="0"/>
                <a:cs typeface="Arial" panose="020B0604020202020204" pitchFamily="34" charset="0"/>
              </a:rPr>
              <a:t>and briefed on ongoing and planned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developments. It is now fully operational, providing continuous monitoring and review of all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technologies to ensure their industrial feasibility. </a:t>
            </a:r>
          </a:p>
        </p:txBody>
      </p:sp>
      <p:pic>
        <p:nvPicPr>
          <p:cNvPr id="6" name="Picture 2" descr="Innovate for Sustainable Accelerating Systems: Kick-Off Meeting">
            <a:extLst>
              <a:ext uri="{FF2B5EF4-FFF2-40B4-BE49-F238E27FC236}">
                <a16:creationId xmlns:a16="http://schemas.microsoft.com/office/drawing/2014/main" id="{ADE929B8-2D99-43FD-BE16-82E146023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08" y="136525"/>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E5B7DD65-9A0E-4CC0-B7AB-86F9F2DBB08E}"/>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2189662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17</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72248" y="136525"/>
            <a:ext cx="11647503" cy="6061275"/>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Some already visible objectives reached by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endParaRPr lang="en-GB" sz="2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WP8.  </a:t>
            </a:r>
          </a:p>
          <a:p>
            <a:pPr marL="342900" indent="-342900" algn="just">
              <a:lnSpc>
                <a:spcPct val="107000"/>
              </a:lnSpc>
              <a:spcAft>
                <a:spcPts val="800"/>
              </a:spcAft>
              <a:buFont typeface="Arial" panose="020B0604020202020204" pitchFamily="34" charset="0"/>
              <a:buChar char="•"/>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Training and Early Career : </a:t>
            </a:r>
            <a:endParaRPr lang="en-GB" sz="2000" b="1" dirty="0">
              <a:latin typeface="Calibri" panose="020F0502020204030204" pitchFamily="34" charset="0"/>
              <a:ea typeface="Calibri" panose="020F0502020204030204" pitchFamily="34" charset="0"/>
              <a:cs typeface="Arial" panose="020B0604020202020204" pitchFamily="34" charset="0"/>
            </a:endParaRPr>
          </a:p>
          <a:p>
            <a:pPr marL="800100" lvl="1" indent="-342900" algn="just">
              <a:lnSpc>
                <a:spcPct val="107000"/>
              </a:lnSpc>
              <a:spcAft>
                <a:spcPts val="800"/>
              </a:spcAft>
              <a:buFont typeface="Wingdings" panose="05000000000000000000" pitchFamily="2" charset="2"/>
              <a:buChar char="ü"/>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7</a:t>
            </a:r>
            <a:r>
              <a:rPr lang="en-GB" sz="2000" b="1" dirty="0">
                <a:effectLst/>
                <a:latin typeface="Calibri" panose="020F0502020204030204" pitchFamily="34" charset="0"/>
                <a:ea typeface="Calibri" panose="020F0502020204030204" pitchFamily="34" charset="0"/>
                <a:cs typeface="Arial" panose="020B0604020202020204" pitchFamily="34" charset="0"/>
              </a:rPr>
              <a:t>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people hired </a:t>
            </a:r>
            <a:r>
              <a:rPr lang="en-GB" sz="2000" dirty="0">
                <a:effectLst/>
                <a:latin typeface="Calibri" panose="020F0502020204030204" pitchFamily="34" charset="0"/>
                <a:ea typeface="Calibri" panose="020F0502020204030204" pitchFamily="34" charset="0"/>
                <a:cs typeface="Arial" panose="020B0604020202020204" pitchFamily="34" charset="0"/>
              </a:rPr>
              <a:t>(within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budget)    </a:t>
            </a:r>
          </a:p>
          <a:p>
            <a:pPr marL="800100" lvl="1" indent="-342900" algn="just">
              <a:spcAft>
                <a:spcPts val="800"/>
              </a:spcAft>
              <a:buFont typeface="Wingdings" panose="05000000000000000000" pitchFamily="2" charset="2"/>
              <a:buChar char="ü"/>
            </a:pPr>
            <a:r>
              <a:rPr lang="en-GB" sz="2000" dirty="0"/>
              <a:t>In total, </a:t>
            </a:r>
            <a:r>
              <a:rPr lang="en-GB" sz="2000" b="1" dirty="0">
                <a:solidFill>
                  <a:srgbClr val="A4C137"/>
                </a:solidFill>
              </a:rPr>
              <a:t>~100 people are involved, including 20 young researchers (&lt;PhD+7y).</a:t>
            </a:r>
            <a:endPar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endParaRPr>
          </a:p>
          <a:p>
            <a:pPr marL="342900" lvl="1" indent="-342900" algn="just">
              <a:lnSpc>
                <a:spcPct val="107000"/>
              </a:lnSpc>
              <a:spcAft>
                <a:spcPts val="800"/>
              </a:spcAft>
              <a:buFont typeface="Arial" panose="020B0604020202020204" pitchFamily="34" charset="0"/>
              <a:buChar char="•"/>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Dissemination :</a:t>
            </a:r>
            <a:r>
              <a:rPr lang="en-GB" sz="2000" dirty="0">
                <a:effectLst/>
                <a:latin typeface="Calibri" panose="020F0502020204030204" pitchFamily="34" charset="0"/>
                <a:ea typeface="Calibri" panose="020F0502020204030204" pitchFamily="34" charset="0"/>
                <a:cs typeface="Arial" panose="020B0604020202020204" pitchFamily="34" charset="0"/>
              </a:rPr>
              <a:t> about </a:t>
            </a: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30 talks/proceeding/publications </a:t>
            </a:r>
            <a:r>
              <a:rPr lang="en-GB" sz="2000" dirty="0">
                <a:effectLst/>
                <a:latin typeface="Calibri" panose="020F0502020204030204" pitchFamily="34" charset="0"/>
                <a:ea typeface="Calibri" panose="020F0502020204030204" pitchFamily="34" charset="0"/>
                <a:cs typeface="Arial" panose="020B0604020202020204" pitchFamily="34" charset="0"/>
              </a:rPr>
              <a:t>referenced and available on repository/indico pages.  </a:t>
            </a:r>
            <a:r>
              <a:rPr lang="en-US" sz="2000" dirty="0">
                <a:latin typeface="Calibri" panose="020F0502020204030204" pitchFamily="34" charset="0"/>
                <a:ea typeface="Calibri" panose="020F0502020204030204" pitchFamily="34" charset="0"/>
                <a:cs typeface="Arial" panose="020B0604020202020204" pitchFamily="34" charset="0"/>
              </a:rPr>
              <a:t>Remarkable</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example at the last IPAC 2026.   ~10 </a:t>
            </a:r>
            <a:r>
              <a:rPr lang="en-GB" sz="2000" dirty="0">
                <a:latin typeface="Calibri" panose="020F0502020204030204" pitchFamily="34" charset="0"/>
                <a:ea typeface="Calibri" panose="020F0502020204030204" pitchFamily="34" charset="0"/>
                <a:cs typeface="Arial" panose="020B0604020202020204" pitchFamily="34" charset="0"/>
              </a:rPr>
              <a:t>n</a:t>
            </a:r>
            <a:r>
              <a:rPr lang="en-GB" sz="2000" dirty="0">
                <a:effectLst/>
                <a:latin typeface="Calibri" panose="020F0502020204030204" pitchFamily="34" charset="0"/>
                <a:ea typeface="Calibri" panose="020F0502020204030204" pitchFamily="34" charset="0"/>
                <a:cs typeface="Arial" panose="020B0604020202020204" pitchFamily="34" charset="0"/>
              </a:rPr>
              <a:t>ews/articles in </a:t>
            </a:r>
            <a:r>
              <a:rPr lang="en-GB" sz="2000" dirty="0" err="1">
                <a:effectLst/>
                <a:latin typeface="Calibri" panose="020F0502020204030204" pitchFamily="34" charset="0"/>
                <a:ea typeface="Calibri" panose="020F0502020204030204" pitchFamily="34" charset="0"/>
                <a:cs typeface="Arial" panose="020B0604020202020204" pitchFamily="34" charset="0"/>
              </a:rPr>
              <a:t>iSAS</a:t>
            </a:r>
            <a:r>
              <a:rPr lang="en-GB" sz="2000" dirty="0">
                <a:effectLst/>
                <a:latin typeface="Calibri" panose="020F0502020204030204" pitchFamily="34" charset="0"/>
                <a:ea typeface="Calibri" panose="020F0502020204030204" pitchFamily="34" charset="0"/>
                <a:cs typeface="Arial" panose="020B0604020202020204" pitchFamily="34" charset="0"/>
              </a:rPr>
              <a:t> Website + Several </a:t>
            </a:r>
            <a:r>
              <a:rPr lang="en-GB" sz="2000" dirty="0">
                <a:latin typeface="Calibri" panose="020F0502020204030204" pitchFamily="34" charset="0"/>
                <a:ea typeface="Calibri" panose="020F0502020204030204" pitchFamily="34" charset="0"/>
                <a:cs typeface="Arial" panose="020B0604020202020204" pitchFamily="34" charset="0"/>
              </a:rPr>
              <a:t>i</a:t>
            </a:r>
            <a:r>
              <a:rPr lang="en-GB" sz="2000" dirty="0">
                <a:effectLst/>
                <a:latin typeface="Calibri" panose="020F0502020204030204" pitchFamily="34" charset="0"/>
                <a:ea typeface="Calibri" panose="020F0502020204030204" pitchFamily="34" charset="0"/>
                <a:cs typeface="Arial" panose="020B0604020202020204" pitchFamily="34" charset="0"/>
              </a:rPr>
              <a:t>nterviews</a:t>
            </a:r>
            <a:r>
              <a:rPr lang="en-GB" sz="2000" dirty="0">
                <a:latin typeface="Calibri" panose="020F0502020204030204" pitchFamily="34" charset="0"/>
                <a:ea typeface="Calibri" panose="020F0502020204030204" pitchFamily="34" charset="0"/>
                <a:cs typeface="Arial" panose="020B0604020202020204" pitchFamily="34" charset="0"/>
              </a:rPr>
              <a:t>/posts in external communication (CERN courier, </a:t>
            </a:r>
            <a:r>
              <a:rPr lang="en-GB" sz="2000" dirty="0" err="1">
                <a:latin typeface="Calibri" panose="020F0502020204030204" pitchFamily="34" charset="0"/>
                <a:ea typeface="Calibri" panose="020F0502020204030204" pitchFamily="34" charset="0"/>
                <a:cs typeface="Arial" panose="020B0604020202020204" pitchFamily="34" charset="0"/>
              </a:rPr>
              <a:t>Actu</a:t>
            </a:r>
            <a:r>
              <a:rPr lang="en-GB" sz="2000" dirty="0">
                <a:latin typeface="Calibri" panose="020F0502020204030204" pitchFamily="34" charset="0"/>
                <a:ea typeface="Calibri" panose="020F0502020204030204" pitchFamily="34" charset="0"/>
                <a:cs typeface="Arial" panose="020B0604020202020204" pitchFamily="34" charset="0"/>
              </a:rPr>
              <a:t> CNRS, …) and social media</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07000"/>
              </a:lnSpc>
              <a:spcAft>
                <a:spcPts val="800"/>
              </a:spcAft>
              <a:buFont typeface="Arial" panose="020B0604020202020204" pitchFamily="34" charset="0"/>
              <a:buChar char="•"/>
            </a:pP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Diversity </a:t>
            </a:r>
            <a:r>
              <a:rPr lang="en-GB" sz="2000" dirty="0">
                <a:latin typeface="Calibri" panose="020F0502020204030204" pitchFamily="34" charset="0"/>
                <a:ea typeface="Calibri" panose="020F0502020204030204" pitchFamily="34" charset="0"/>
                <a:cs typeface="Arial" panose="020B0604020202020204" pitchFamily="34" charset="0"/>
              </a:rPr>
              <a:t>: we signed </a:t>
            </a:r>
            <a:r>
              <a:rPr lang="en-GB" sz="2000" dirty="0" err="1">
                <a:latin typeface="Calibri" panose="020F0502020204030204" pitchFamily="34" charset="0"/>
                <a:ea typeface="Calibri" panose="020F0502020204030204" pitchFamily="34" charset="0"/>
                <a:cs typeface="Arial" panose="020B0604020202020204" pitchFamily="34" charset="0"/>
              </a:rPr>
              <a:t>Mou</a:t>
            </a:r>
            <a:r>
              <a:rPr lang="en-GB" sz="2000" dirty="0">
                <a:latin typeface="Calibri" panose="020F0502020204030204" pitchFamily="34" charset="0"/>
                <a:ea typeface="Calibri" panose="020F0502020204030204" pitchFamily="34" charset="0"/>
                <a:cs typeface="Arial" panose="020B0604020202020204" pitchFamily="34" charset="0"/>
              </a:rPr>
              <a:t> to enter </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Genera network / Three portraits of role models </a:t>
            </a:r>
            <a:r>
              <a:rPr lang="en-GB" sz="2000" dirty="0">
                <a:latin typeface="Calibri" panose="020F0502020204030204" pitchFamily="34" charset="0"/>
                <a:ea typeface="Calibri" panose="020F0502020204030204" pitchFamily="34" charset="0"/>
                <a:cs typeface="Arial" panose="020B0604020202020204" pitchFamily="34" charset="0"/>
              </a:rPr>
              <a:t>(women researchers)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400" b="1" u="sng" dirty="0">
                <a:effectLst/>
                <a:latin typeface="Calibri" panose="020F0502020204030204" pitchFamily="34" charset="0"/>
                <a:ea typeface="Calibri" panose="020F0502020204030204" pitchFamily="34" charset="0"/>
                <a:cs typeface="Arial" panose="020B0604020202020204" pitchFamily="34" charset="0"/>
              </a:rPr>
              <a:t>WP9.</a:t>
            </a:r>
          </a:p>
          <a:p>
            <a:pPr marL="342900" indent="-342900" algn="just">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Arial" panose="020B0604020202020204" pitchFamily="34" charset="0"/>
              </a:rPr>
              <a:t>All the project structure set and working with regular meetings : </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Coordination Panel, Steering Committee, Advisory and Governing Boards</a:t>
            </a:r>
          </a:p>
          <a:p>
            <a:pPr marL="342900" indent="-342900" algn="just">
              <a:lnSpc>
                <a:spcPct val="107000"/>
              </a:lnSpc>
              <a:spcAft>
                <a:spcPts val="800"/>
              </a:spcAft>
              <a:buFont typeface="Arial" panose="020B0604020202020204" pitchFamily="34" charset="0"/>
              <a:buChar char="•"/>
            </a:pP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Grant, Consortium Agreements, NDA signed, + 1</a:t>
            </a:r>
            <a:r>
              <a:rPr lang="en-GB" sz="2000" b="1" baseline="30000" dirty="0">
                <a:solidFill>
                  <a:srgbClr val="A4C137"/>
                </a:solidFill>
                <a:latin typeface="Calibri" panose="020F0502020204030204" pitchFamily="34" charset="0"/>
                <a:ea typeface="Calibri" panose="020F0502020204030204" pitchFamily="34" charset="0"/>
                <a:cs typeface="Arial" panose="020B0604020202020204" pitchFamily="34" charset="0"/>
              </a:rPr>
              <a:t>st</a:t>
            </a:r>
            <a:r>
              <a:rPr lang="en-GB" sz="2000" b="1" dirty="0">
                <a:solidFill>
                  <a:srgbClr val="A4C137"/>
                </a:solidFill>
                <a:latin typeface="Calibri" panose="020F0502020204030204" pitchFamily="34" charset="0"/>
                <a:ea typeface="Calibri" panose="020F0502020204030204" pitchFamily="34" charset="0"/>
                <a:cs typeface="Arial" panose="020B0604020202020204" pitchFamily="34" charset="0"/>
              </a:rPr>
              <a:t> GA Amendment</a:t>
            </a:r>
          </a:p>
          <a:p>
            <a:pPr marL="342900" indent="-342900" algn="just">
              <a:lnSpc>
                <a:spcPct val="107000"/>
              </a:lnSpc>
              <a:spcAft>
                <a:spcPts val="800"/>
              </a:spcAft>
              <a:buFont typeface="Arial" panose="020B0604020202020204" pitchFamily="34" charset="0"/>
              <a:buChar char="•"/>
            </a:pPr>
            <a:r>
              <a:rPr lang="en-GB" sz="2000" b="1" dirty="0">
                <a:solidFill>
                  <a:srgbClr val="A4C137"/>
                </a:solidFill>
                <a:effectLst/>
                <a:latin typeface="Calibri" panose="020F0502020204030204" pitchFamily="34" charset="0"/>
                <a:ea typeface="Calibri" panose="020F0502020204030204" pitchFamily="34" charset="0"/>
                <a:cs typeface="Arial" panose="020B0604020202020204" pitchFamily="34" charset="0"/>
              </a:rPr>
              <a:t>A  verifiable metric for energy-saving performance was produced </a:t>
            </a:r>
            <a:endParaRPr lang="en-GB" sz="2400" b="1" u="sng" dirty="0">
              <a:solidFill>
                <a:srgbClr val="A4C137"/>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2" descr="Innovate for Sustainable Accelerating Systems: Kick-Off Meeting">
            <a:extLst>
              <a:ext uri="{FF2B5EF4-FFF2-40B4-BE49-F238E27FC236}">
                <a16:creationId xmlns:a16="http://schemas.microsoft.com/office/drawing/2014/main" id="{ADE929B8-2D99-43FD-BE16-82E146023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5" y="0"/>
            <a:ext cx="2940079" cy="92402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68D908C2-8C06-4E7B-8DD6-11DB7A4F4011}"/>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129939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D722A4-6C3B-43C3-B5A4-1B46EC1A6AD4}"/>
              </a:ext>
            </a:extLst>
          </p:cNvPr>
          <p:cNvSpPr>
            <a:spLocks noGrp="1"/>
          </p:cNvSpPr>
          <p:nvPr>
            <p:ph type="dt" sz="half"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1/06/2026</a:t>
            </a:r>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4AB39FE-8452-4B72-8893-B30D1549EF83}"/>
              </a:ext>
            </a:extLst>
          </p:cNvPr>
          <p:cNvSpPr>
            <a:spLocks noGrp="1"/>
          </p:cNvSpPr>
          <p:nvPr>
            <p:ph type="sldNum" sz="quarter" idx="12"/>
          </p:nvPr>
        </p:nvSpPr>
        <p:spPr/>
        <p:txBody>
          <a:bodyPr/>
          <a:lstStyle/>
          <a:p>
            <a:fld id="{4068FCCF-9A80-B240-8D85-84F960565AFA}" type="slidenum">
              <a:rPr lang="en-BE" smtClean="0">
                <a:latin typeface="Calibri" panose="020F0502020204030204" pitchFamily="34" charset="0"/>
                <a:ea typeface="Calibri" panose="020F0502020204030204" pitchFamily="34" charset="0"/>
                <a:cs typeface="Calibri" panose="020F0502020204030204" pitchFamily="34" charset="0"/>
              </a:rPr>
              <a:t>18</a:t>
            </a:fld>
            <a:endParaRPr lang="en-BE">
              <a:latin typeface="Calibri" panose="020F0502020204030204" pitchFamily="34" charset="0"/>
              <a:ea typeface="Calibri" panose="020F0502020204030204" pitchFamily="34" charset="0"/>
              <a:cs typeface="Calibri" panose="020F0502020204030204" pitchFamily="34" charset="0"/>
            </a:endParaRPr>
          </a:p>
        </p:txBody>
      </p:sp>
      <p:sp>
        <p:nvSpPr>
          <p:cNvPr id="7" name="ZoneTexte 6">
            <a:extLst>
              <a:ext uri="{FF2B5EF4-FFF2-40B4-BE49-F238E27FC236}">
                <a16:creationId xmlns:a16="http://schemas.microsoft.com/office/drawing/2014/main" id="{85DEB493-8733-4CB6-B93C-31D4157E0A7E}"/>
              </a:ext>
            </a:extLst>
          </p:cNvPr>
          <p:cNvSpPr txBox="1"/>
          <p:nvPr/>
        </p:nvSpPr>
        <p:spPr>
          <a:xfrm>
            <a:off x="266330" y="193842"/>
            <a:ext cx="11780140" cy="6663619"/>
          </a:xfrm>
          <a:prstGeom prst="rect">
            <a:avLst/>
          </a:prstGeom>
          <a:noFill/>
        </p:spPr>
        <p:txBody>
          <a:bodyPr wrap="square">
            <a:spAutoFit/>
          </a:bodyPr>
          <a:lstStyle/>
          <a:p>
            <a:pPr algn="ctr">
              <a:lnSpc>
                <a:spcPct val="115000"/>
              </a:lnSpc>
              <a:spcAft>
                <a:spcPts val="800"/>
              </a:spcAft>
            </a:pPr>
            <a:r>
              <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Very concise : Some already visible impact from </a:t>
            </a:r>
            <a:r>
              <a:rPr lang="en-GB" sz="3200"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iSAS</a:t>
            </a:r>
            <a:endParaRPr lang="en-GB" sz="3200" b="1" dirty="0">
              <a:effectLst/>
              <a:highlight>
                <a:srgbClr val="E0EBB7"/>
              </a:highlight>
              <a:latin typeface="Calibri" panose="020F0502020204030204" pitchFamily="34" charset="0"/>
              <a:ea typeface="Calibri" panose="020F0502020204030204" pitchFamily="34" charset="0"/>
              <a:cs typeface="Calibri" panose="020F0502020204030204" pitchFamily="34" charset="0"/>
            </a:endParaRPr>
          </a:p>
          <a:p>
            <a:pPr algn="ctr">
              <a:spcAft>
                <a:spcPts val="800"/>
              </a:spcAft>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lang="en-GB" dirty="0">
                <a:latin typeface="Calibri" panose="020F0502020204030204" pitchFamily="34" charset="0"/>
                <a:ea typeface="Calibri" panose="020F0502020204030204" pitchFamily="34" charset="0"/>
                <a:cs typeface="Calibri" panose="020F0502020204030204" pitchFamily="34" charset="0"/>
              </a:rPr>
              <a:t>The </a:t>
            </a:r>
            <a:r>
              <a:rPr lang="en-GB" dirty="0">
                <a:effectLst/>
                <a:latin typeface="Calibri" panose="020F0502020204030204" pitchFamily="34" charset="0"/>
                <a:ea typeface="Calibri" panose="020F0502020204030204" pitchFamily="34" charset="0"/>
                <a:cs typeface="Calibri" panose="020F0502020204030204" pitchFamily="34" charset="0"/>
              </a:rPr>
              <a:t>design of a cryomodule integrating the innovations developed within </a:t>
            </a:r>
            <a:r>
              <a:rPr lang="en-GB" dirty="0" err="1">
                <a:effectLst/>
                <a:latin typeface="Calibri" panose="020F0502020204030204" pitchFamily="34" charset="0"/>
                <a:ea typeface="Calibri" panose="020F0502020204030204" pitchFamily="34" charset="0"/>
                <a:cs typeface="Calibri" panose="020F0502020204030204" pitchFamily="34" charset="0"/>
              </a:rPr>
              <a:t>iSAS</a:t>
            </a:r>
            <a:r>
              <a:rPr lang="en-GB" dirty="0">
                <a:effectLst/>
                <a:latin typeface="Calibri" panose="020F0502020204030204" pitchFamily="34" charset="0"/>
                <a:ea typeface="Calibri" panose="020F0502020204030204" pitchFamily="34" charset="0"/>
                <a:cs typeface="Calibri" panose="020F0502020204030204" pitchFamily="34" charset="0"/>
              </a:rPr>
              <a:t> </a:t>
            </a:r>
            <a:r>
              <a:rPr lang="en-GB" b="1" dirty="0">
                <a:effectLst/>
                <a:latin typeface="Calibri" panose="020F0502020204030204" pitchFamily="34" charset="0"/>
                <a:ea typeface="Calibri" panose="020F0502020204030204" pitchFamily="34" charset="0"/>
                <a:cs typeface="Calibri" panose="020F0502020204030204" pitchFamily="34" charset="0"/>
              </a:rPr>
              <a:t>(</a:t>
            </a:r>
            <a:r>
              <a:rPr lang="en-GB" b="1" u="sng"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WP4,WP5,WP6</a:t>
            </a:r>
            <a:r>
              <a:rPr lang="en-GB" dirty="0">
                <a:effectLst/>
                <a:latin typeface="Calibri" panose="020F0502020204030204" pitchFamily="34" charset="0"/>
                <a:ea typeface="Calibri" panose="020F0502020204030204" pitchFamily="34" charset="0"/>
                <a:cs typeface="Calibri" panose="020F0502020204030204" pitchFamily="34" charset="0"/>
              </a:rPr>
              <a:t>)</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dirty="0">
                <a:effectLst/>
                <a:latin typeface="Calibri" panose="020F0502020204030204" pitchFamily="34" charset="0"/>
                <a:ea typeface="Calibri" panose="020F0502020204030204" pitchFamily="34" charset="0"/>
                <a:cs typeface="Calibri" panose="020F0502020204030204" pitchFamily="34" charset="0"/>
              </a:rPr>
              <a:t>has made substantial advances and is on track to be adopted </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for the future 800 MHz cavity cryomodule for the FCC-</a:t>
            </a:r>
            <a:r>
              <a:rPr lang="en-GB" b="1" dirty="0" err="1">
                <a:effectLst/>
                <a:highlight>
                  <a:srgbClr val="E0EBB7"/>
                </a:highlight>
                <a:latin typeface="Calibri" panose="020F0502020204030204" pitchFamily="34" charset="0"/>
                <a:ea typeface="Calibri" panose="020F0502020204030204" pitchFamily="34" charset="0"/>
                <a:cs typeface="Calibri" panose="020F0502020204030204" pitchFamily="34" charset="0"/>
              </a:rPr>
              <a:t>ee</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booster</a:t>
            </a:r>
            <a:r>
              <a:rPr lang="en-GB" dirty="0">
                <a:effectLst/>
                <a:latin typeface="Calibri" panose="020F0502020204030204" pitchFamily="34" charset="0"/>
                <a:ea typeface="Calibri" panose="020F0502020204030204" pitchFamily="34" charset="0"/>
                <a:cs typeface="Calibri" panose="020F0502020204030204" pitchFamily="34" charset="0"/>
              </a:rPr>
              <a:t>, and subsequently for the higher-energy stage up to the top production threshold </a:t>
            </a:r>
          </a:p>
          <a:p>
            <a:pPr marL="285750" indent="-285750" algn="just">
              <a:lnSpc>
                <a:spcPct val="115000"/>
              </a:lnSpc>
              <a:spcAft>
                <a:spcPts val="800"/>
              </a:spcAft>
              <a:buFont typeface="Wingdings" panose="05000000000000000000" pitchFamily="2" charset="2"/>
              <a:buChar char="Ø"/>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lang="en-GB" dirty="0"/>
              <a:t>existing accelerators can already benefit from reduced energy consumption, if </a:t>
            </a:r>
            <a:r>
              <a:rPr lang="en-GB" b="1" dirty="0">
                <a:highlight>
                  <a:srgbClr val="E0EBB7"/>
                </a:highlight>
              </a:rPr>
              <a:t>retrofitted with digital RF control system with AI-optimization, developed in </a:t>
            </a:r>
            <a:r>
              <a:rPr lang="en-GB" b="1" u="sng" dirty="0">
                <a:highlight>
                  <a:srgbClr val="E0EBB7"/>
                </a:highlight>
              </a:rPr>
              <a:t>WP2</a:t>
            </a:r>
            <a:r>
              <a:rPr lang="en-GB" dirty="0">
                <a:highlight>
                  <a:srgbClr val="E0EBB7"/>
                </a:highlight>
              </a:rPr>
              <a:t>. </a:t>
            </a:r>
            <a:r>
              <a:rPr lang="en-GB" dirty="0"/>
              <a:t>Furthermore, whenever </a:t>
            </a:r>
            <a:r>
              <a:rPr lang="en-GB" b="1" dirty="0">
                <a:highlight>
                  <a:srgbClr val="E0EBB7"/>
                </a:highlight>
              </a:rPr>
              <a:t>FE-FRT can be implemented, it could reduce it even further (</a:t>
            </a:r>
            <a:r>
              <a:rPr lang="en-GB" b="1" u="sng" dirty="0">
                <a:highlight>
                  <a:srgbClr val="E0EBB7"/>
                </a:highlight>
              </a:rPr>
              <a:t>WP1</a:t>
            </a:r>
            <a:r>
              <a:rPr lang="en-GB" b="1" dirty="0">
                <a:highlight>
                  <a:srgbClr val="E0EBB7"/>
                </a:highlight>
              </a:rPr>
              <a:t>)</a:t>
            </a:r>
            <a:endParaRPr lang="en-US" b="1" dirty="0">
              <a:solidFill>
                <a:srgbClr val="000000"/>
              </a:solidFill>
              <a:highlight>
                <a:srgbClr val="E0EBB7"/>
              </a:highligh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endParaRPr lang="en-GB" b="1" dirty="0">
              <a:highlight>
                <a:srgbClr val="E0EBB7"/>
              </a:highligh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lang="en-GB" b="1" dirty="0">
                <a:highlight>
                  <a:srgbClr val="E0EBB7"/>
                </a:highlight>
                <a:latin typeface="Calibri" panose="020F0502020204030204" pitchFamily="34" charset="0"/>
                <a:ea typeface="Calibri" panose="020F0502020204030204" pitchFamily="34" charset="0"/>
                <a:cs typeface="Calibri" panose="020F0502020204030204" pitchFamily="34" charset="0"/>
              </a:rPr>
              <a:t>T</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hin-film-on-copper technologies for accelerating cavities were developed in </a:t>
            </a:r>
            <a:r>
              <a:rPr lang="en-GB" u="sng"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WP3</a:t>
            </a:r>
            <a:r>
              <a:rPr lang="en-GB" b="1" u="sng"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 </a:t>
            </a:r>
            <a:r>
              <a:rPr lang="en-GB" b="1"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collaboration with I-FAST</a:t>
            </a:r>
            <a:r>
              <a:rPr lang="en-GB" dirty="0">
                <a:effectLst/>
                <a:highlight>
                  <a:srgbClr val="E0EBB7"/>
                </a:highlight>
                <a:latin typeface="Calibri" panose="020F0502020204030204" pitchFamily="34" charset="0"/>
                <a:ea typeface="Calibri" panose="020F0502020204030204" pitchFamily="34" charset="0"/>
                <a:cs typeface="Calibri" panose="020F0502020204030204" pitchFamily="34" charset="0"/>
              </a:rPr>
              <a:t>.</a:t>
            </a:r>
            <a:r>
              <a:rPr lang="en-GB" dirty="0">
                <a:effectLst/>
                <a:latin typeface="Calibri" panose="020F0502020204030204" pitchFamily="34" charset="0"/>
                <a:ea typeface="Calibri" panose="020F0502020204030204" pitchFamily="34" charset="0"/>
                <a:cs typeface="Calibri" panose="020F0502020204030204" pitchFamily="34" charset="0"/>
              </a:rPr>
              <a:t> T</a:t>
            </a:r>
            <a:r>
              <a:rPr lang="en-GB" dirty="0"/>
              <a:t>his technology is about to be tested on some accelerating cavities. If successful and validated, it could be deployed on future accelerators for substantial energy reduction.</a:t>
            </a:r>
            <a:endParaRPr lang="en-GB" b="1"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15000"/>
              </a:lnSpc>
              <a:spcAft>
                <a:spcPts val="800"/>
              </a:spcAft>
              <a:buFont typeface="Wingdings" panose="05000000000000000000" pitchFamily="2" charset="2"/>
              <a:buChar char="Ø"/>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 </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Industry Board (IB) from </a:t>
            </a:r>
            <a:r>
              <a:rPr kumimoji="0" lang="en-GB" b="1" i="0" u="sng"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WP7</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composed of WP leaders, company representatives (one for each WP) and Technology Transfer offices at research infrastructures, has been established to advise on maximizing the TRL of each R&amp;D activity to foster direct industry involvement in future EU projects and support the industrialization of </a:t>
            </a:r>
            <a:r>
              <a:rPr kumimoji="0" lang="en-GB"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iSAS</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technologies.</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2" descr="Innovate for Sustainable Accelerating Systems: Kick-Off Meeting">
            <a:extLst>
              <a:ext uri="{FF2B5EF4-FFF2-40B4-BE49-F238E27FC236}">
                <a16:creationId xmlns:a16="http://schemas.microsoft.com/office/drawing/2014/main" id="{220416F2-40CD-448D-931E-4D8CCA293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30" y="136525"/>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A38D7F9B-461E-4554-AE66-186801C60A54}"/>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4063943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22C26C3-3E4C-4E07-89A1-1079C3E07B71}"/>
              </a:ext>
            </a:extLst>
          </p:cNvPr>
          <p:cNvSpPr>
            <a:spLocks noGrp="1"/>
          </p:cNvSpPr>
          <p:nvPr>
            <p:ph type="dt" sz="half" idx="10"/>
          </p:nvPr>
        </p:nvSpPr>
        <p:spPr/>
        <p:txBody>
          <a:bodyPr/>
          <a:lstStyle/>
          <a:p>
            <a:r>
              <a:rPr lang="en-US"/>
              <a:t>1/06/2026</a:t>
            </a:r>
            <a:endParaRPr lang="en-BE"/>
          </a:p>
        </p:txBody>
      </p:sp>
      <p:sp>
        <p:nvSpPr>
          <p:cNvPr id="5" name="Espace réservé du numéro de diapositive 4">
            <a:extLst>
              <a:ext uri="{FF2B5EF4-FFF2-40B4-BE49-F238E27FC236}">
                <a16:creationId xmlns:a16="http://schemas.microsoft.com/office/drawing/2014/main" id="{F6E912EE-CE25-41E5-81CC-692A08D9C56A}"/>
              </a:ext>
            </a:extLst>
          </p:cNvPr>
          <p:cNvSpPr>
            <a:spLocks noGrp="1"/>
          </p:cNvSpPr>
          <p:nvPr>
            <p:ph type="sldNum" sz="quarter" idx="12"/>
          </p:nvPr>
        </p:nvSpPr>
        <p:spPr/>
        <p:txBody>
          <a:bodyPr/>
          <a:lstStyle/>
          <a:p>
            <a:fld id="{4068FCCF-9A80-B240-8D85-84F960565AFA}" type="slidenum">
              <a:rPr lang="en-BE" smtClean="0"/>
              <a:t>19</a:t>
            </a:fld>
            <a:endParaRPr lang="en-BE"/>
          </a:p>
        </p:txBody>
      </p:sp>
      <p:sp>
        <p:nvSpPr>
          <p:cNvPr id="9" name="ZoneTexte 8">
            <a:extLst>
              <a:ext uri="{FF2B5EF4-FFF2-40B4-BE49-F238E27FC236}">
                <a16:creationId xmlns:a16="http://schemas.microsoft.com/office/drawing/2014/main" id="{ACD5936F-44FD-4A77-8992-6B4B49D5836A}"/>
              </a:ext>
            </a:extLst>
          </p:cNvPr>
          <p:cNvSpPr txBox="1"/>
          <p:nvPr/>
        </p:nvSpPr>
        <p:spPr>
          <a:xfrm>
            <a:off x="239697" y="694207"/>
            <a:ext cx="11754035" cy="486210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000"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The project has benefited from excellent synergies and is already opening new perspectives</a:t>
            </a:r>
          </a:p>
          <a:p>
            <a:pPr marL="0" marR="0" lvl="0" indent="0" algn="ctr" defTabSz="914400" rtl="0" eaLnBrk="1" fontAlgn="auto" latinLnBrk="0" hangingPunct="1">
              <a:lnSpc>
                <a:spcPct val="115000"/>
              </a:lnSpc>
              <a:spcBef>
                <a:spcPts val="0"/>
              </a:spcBef>
              <a:spcAft>
                <a:spcPts val="800"/>
              </a:spcAft>
              <a:buClrTx/>
              <a:buSzTx/>
              <a:buFontTx/>
              <a:buNone/>
              <a:tabLst/>
              <a:defRPr/>
            </a:pPr>
            <a:endParaRPr kumimoji="0" lang="en-GB" sz="2400"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work done in WP3 is in </a:t>
            </a:r>
            <a:r>
              <a:rPr lang="en-GB" dirty="0">
                <a:solidFill>
                  <a:prstClr val="black"/>
                </a:solidFill>
                <a:latin typeface="Calibri" panose="020F0502020204030204" pitchFamily="34" charset="0"/>
                <a:ea typeface="Calibri" panose="020F0502020204030204" pitchFamily="34" charset="0"/>
                <a:cs typeface="Calibri" panose="020F0502020204030204" pitchFamily="34" charset="0"/>
              </a:rPr>
              <a:t>excellent synergy/complementing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European </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project </a:t>
            </a:r>
            <a:r>
              <a:rPr kumimoji="0" lang="en-GB" b="1" i="0" u="none" strike="noStrike" kern="1200" cap="none" spc="0" normalizeH="0" baseline="0" noProof="0" dirty="0" err="1">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iFAST</a:t>
            </a:r>
            <a:r>
              <a:rPr lang="en-GB" b="1" dirty="0">
                <a:solidFill>
                  <a:prstClr val="black"/>
                </a:solidFill>
                <a:highlight>
                  <a:srgbClr val="E0EBB7"/>
                </a:highlight>
                <a:latin typeface="Calibri" panose="020F0502020204030204" pitchFamily="34" charset="0"/>
                <a:ea typeface="Calibri" panose="020F0502020204030204" pitchFamily="34" charset="0"/>
                <a:cs typeface="Calibri" panose="020F0502020204030204" pitchFamily="34" charset="0"/>
              </a:rPr>
              <a:t>.</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 natural continuation has recently emerged in the newly approved European </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project EPITA</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a:t>
            </a:r>
          </a:p>
          <a:p>
            <a:pPr marR="0" lvl="0" algn="just" defTabSz="914400" rtl="0" eaLnBrk="1" fontAlgn="auto" latinLnBrk="0" hangingPunct="1">
              <a:lnSpc>
                <a:spcPct val="115000"/>
              </a:lnSpc>
              <a:spcBef>
                <a:spcPts val="0"/>
              </a:spcBef>
              <a:spcAft>
                <a:spcPts val="800"/>
              </a:spcAft>
              <a:buClrTx/>
              <a:buSzTx/>
              <a:tabLst/>
              <a:defRPr/>
            </a:pPr>
            <a:endPar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FE-FRT</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developments in </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WP1</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got a great momentum with an extension of initial partners and inclusion in the </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EPITA project. </a:t>
            </a: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v"/>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 established contacts with project RF 2.0 and </a:t>
            </a:r>
            <a:r>
              <a:rPr kumimoji="0" lang="en-GB" b="0" i="0" u="sng"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will propose a new European project </a:t>
            </a:r>
            <a:r>
              <a:rPr kumimoji="0" lang="en-GB" b="1" i="0" u="sng"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(RF 2.0+iSAS). </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results already achieved across these projects demonstrate significant synergies and pave the way </a:t>
            </a:r>
            <a:r>
              <a:rPr kumimoji="0" lang="en-GB" b="1"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for a future integration project aimed at systematically optimizing energy usage, from the electrical grid all the way to the particle beam</a:t>
            </a:r>
            <a:r>
              <a:rPr kumimoji="0" lang="en-GB" b="0" i="0" u="none" strike="noStrike" kern="1200" cap="none" spc="0" normalizeH="0" baseline="0" noProof="0" dirty="0">
                <a:ln>
                  <a:noFill/>
                </a:ln>
                <a:solidFill>
                  <a:prstClr val="black"/>
                </a:solidFill>
                <a:effectLst/>
                <a:highlight>
                  <a:srgbClr val="E0EBB7"/>
                </a:highlight>
                <a:uLnTx/>
                <a:uFillTx/>
                <a:latin typeface="Calibri" panose="020F0502020204030204" pitchFamily="34" charset="0"/>
                <a:ea typeface="Calibri" panose="020F0502020204030204" pitchFamily="34" charset="0"/>
                <a:cs typeface="Calibri" panose="020F0502020204030204" pitchFamily="34" charset="0"/>
              </a:rPr>
              <a:t>. </a:t>
            </a: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Picture 2" descr="Innovate for Sustainable Accelerating Systems: Kick-Off Meeting">
            <a:extLst>
              <a:ext uri="{FF2B5EF4-FFF2-40B4-BE49-F238E27FC236}">
                <a16:creationId xmlns:a16="http://schemas.microsoft.com/office/drawing/2014/main" id="{EF09E0E9-2FC2-42CD-9B4F-B1A994D04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97" y="257151"/>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a:extLst>
              <a:ext uri="{FF2B5EF4-FFF2-40B4-BE49-F238E27FC236}">
                <a16:creationId xmlns:a16="http://schemas.microsoft.com/office/drawing/2014/main" id="{836AD5B9-B753-469F-AB15-081D39974BB5}"/>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157087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97826E5-B109-4670-93F5-2EE126EC20D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1193" y="655659"/>
            <a:ext cx="4527856" cy="3236475"/>
          </a:xfrm>
          <a:prstGeom prst="rect">
            <a:avLst/>
          </a:prstGeom>
        </p:spPr>
      </p:pic>
      <p:cxnSp>
        <p:nvCxnSpPr>
          <p:cNvPr id="11" name="Connecteur : en angle 10">
            <a:extLst>
              <a:ext uri="{FF2B5EF4-FFF2-40B4-BE49-F238E27FC236}">
                <a16:creationId xmlns:a16="http://schemas.microsoft.com/office/drawing/2014/main" id="{44B8402D-B8A0-489E-BCFE-32C37389B0B2}"/>
              </a:ext>
            </a:extLst>
          </p:cNvPr>
          <p:cNvCxnSpPr>
            <a:cxnSpLocks/>
          </p:cNvCxnSpPr>
          <p:nvPr/>
        </p:nvCxnSpPr>
        <p:spPr>
          <a:xfrm>
            <a:off x="3497036" y="1506732"/>
            <a:ext cx="637694" cy="91361"/>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Picture 4" descr="Home | ESS">
            <a:extLst>
              <a:ext uri="{FF2B5EF4-FFF2-40B4-BE49-F238E27FC236}">
                <a16:creationId xmlns:a16="http://schemas.microsoft.com/office/drawing/2014/main" id="{C7328DE1-3545-4A83-A1DA-DE349857FFF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50330" y="1385120"/>
            <a:ext cx="607414" cy="3345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UKRI+logo - Z-arts">
            <a:extLst>
              <a:ext uri="{FF2B5EF4-FFF2-40B4-BE49-F238E27FC236}">
                <a16:creationId xmlns:a16="http://schemas.microsoft.com/office/drawing/2014/main" id="{4EBACC69-BF09-4657-B285-ED9CF1C74796}"/>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8027" y="1506246"/>
            <a:ext cx="693895" cy="21092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 en angle 13">
            <a:extLst>
              <a:ext uri="{FF2B5EF4-FFF2-40B4-BE49-F238E27FC236}">
                <a16:creationId xmlns:a16="http://schemas.microsoft.com/office/drawing/2014/main" id="{BD04D48F-CF7A-4A5D-9D64-361FCA519BC9}"/>
              </a:ext>
            </a:extLst>
          </p:cNvPr>
          <p:cNvCxnSpPr>
            <a:cxnSpLocks/>
          </p:cNvCxnSpPr>
          <p:nvPr/>
        </p:nvCxnSpPr>
        <p:spPr>
          <a:xfrm>
            <a:off x="1347437" y="1399608"/>
            <a:ext cx="1246620" cy="370339"/>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5" name="Picture 18" descr="Home | Lancaster University">
            <a:extLst>
              <a:ext uri="{FF2B5EF4-FFF2-40B4-BE49-F238E27FC236}">
                <a16:creationId xmlns:a16="http://schemas.microsoft.com/office/drawing/2014/main" id="{DA7CA6CB-9E79-4F78-8D21-D81A17735B4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0848" y="1305242"/>
            <a:ext cx="607414" cy="20086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eur droit 15">
            <a:extLst>
              <a:ext uri="{FF2B5EF4-FFF2-40B4-BE49-F238E27FC236}">
                <a16:creationId xmlns:a16="http://schemas.microsoft.com/office/drawing/2014/main" id="{3C03F70A-3148-46EF-A73A-0AB075177E01}"/>
              </a:ext>
            </a:extLst>
          </p:cNvPr>
          <p:cNvCxnSpPr/>
          <p:nvPr/>
        </p:nvCxnSpPr>
        <p:spPr>
          <a:xfrm flipH="1">
            <a:off x="1473476" y="2273897"/>
            <a:ext cx="1252148" cy="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pic>
        <p:nvPicPr>
          <p:cNvPr id="17" name="Picture 8">
            <a:extLst>
              <a:ext uri="{FF2B5EF4-FFF2-40B4-BE49-F238E27FC236}">
                <a16:creationId xmlns:a16="http://schemas.microsoft.com/office/drawing/2014/main" id="{9AAB99A5-2F88-4D4B-81BF-C274AD11BE3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88634" y="2147499"/>
            <a:ext cx="279000" cy="28768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17">
            <a:extLst>
              <a:ext uri="{FF2B5EF4-FFF2-40B4-BE49-F238E27FC236}">
                <a16:creationId xmlns:a16="http://schemas.microsoft.com/office/drawing/2014/main" id="{3F155CCA-EA39-404E-A014-6CBAAEA200A4}"/>
              </a:ext>
            </a:extLst>
          </p:cNvPr>
          <p:cNvCxnSpPr>
            <a:cxnSpLocks/>
          </p:cNvCxnSpPr>
          <p:nvPr/>
        </p:nvCxnSpPr>
        <p:spPr>
          <a:xfrm flipH="1">
            <a:off x="1529375" y="2513635"/>
            <a:ext cx="1296867" cy="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pic>
        <p:nvPicPr>
          <p:cNvPr id="19" name="Picture 8">
            <a:extLst>
              <a:ext uri="{FF2B5EF4-FFF2-40B4-BE49-F238E27FC236}">
                <a16:creationId xmlns:a16="http://schemas.microsoft.com/office/drawing/2014/main" id="{AC0CC5A9-89B2-49CF-86A7-83EAFA739056}"/>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02284" y="2417740"/>
            <a:ext cx="279000" cy="287687"/>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857D6A71-E854-49DB-8115-0AF166BB094D}"/>
              </a:ext>
            </a:extLst>
          </p:cNvPr>
          <p:cNvPicPr>
            <a:picLocks noChangeAspect="1"/>
          </p:cNvPicPr>
          <p:nvPr/>
        </p:nvPicPr>
        <p:blipFill>
          <a:blip r:embed="rId7"/>
          <a:stretch>
            <a:fillRect/>
          </a:stretch>
        </p:blipFill>
        <p:spPr>
          <a:xfrm>
            <a:off x="1267634" y="2178001"/>
            <a:ext cx="304330" cy="260801"/>
          </a:xfrm>
          <a:prstGeom prst="rect">
            <a:avLst/>
          </a:prstGeom>
        </p:spPr>
      </p:pic>
      <p:cxnSp>
        <p:nvCxnSpPr>
          <p:cNvPr id="21" name="Connecteur : en angle 20">
            <a:extLst>
              <a:ext uri="{FF2B5EF4-FFF2-40B4-BE49-F238E27FC236}">
                <a16:creationId xmlns:a16="http://schemas.microsoft.com/office/drawing/2014/main" id="{6A31206E-BCAC-48B5-9B52-A26C9E86FCCE}"/>
              </a:ext>
            </a:extLst>
          </p:cNvPr>
          <p:cNvCxnSpPr>
            <a:cxnSpLocks/>
          </p:cNvCxnSpPr>
          <p:nvPr/>
        </p:nvCxnSpPr>
        <p:spPr>
          <a:xfrm flipV="1">
            <a:off x="3005121" y="2438802"/>
            <a:ext cx="1129609" cy="53108"/>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AACE6448-8456-46FA-A505-CDB3FBA29FA4}"/>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106096" y="1865784"/>
            <a:ext cx="50667" cy="29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Accueil - LPSC">
            <a:extLst>
              <a:ext uri="{FF2B5EF4-FFF2-40B4-BE49-F238E27FC236}">
                <a16:creationId xmlns:a16="http://schemas.microsoft.com/office/drawing/2014/main" id="{BA72CE7B-F670-4575-9F0B-64EEDABBC160}"/>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10943" y="2450704"/>
            <a:ext cx="193454" cy="20677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 en angle 23">
            <a:extLst>
              <a:ext uri="{FF2B5EF4-FFF2-40B4-BE49-F238E27FC236}">
                <a16:creationId xmlns:a16="http://schemas.microsoft.com/office/drawing/2014/main" id="{610BD0F3-5366-49B2-8CEF-805DB6791B94}"/>
              </a:ext>
            </a:extLst>
          </p:cNvPr>
          <p:cNvCxnSpPr>
            <a:cxnSpLocks/>
          </p:cNvCxnSpPr>
          <p:nvPr/>
        </p:nvCxnSpPr>
        <p:spPr>
          <a:xfrm>
            <a:off x="1002284" y="2081303"/>
            <a:ext cx="1736924" cy="179151"/>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5" name="Picture 10">
            <a:extLst>
              <a:ext uri="{FF2B5EF4-FFF2-40B4-BE49-F238E27FC236}">
                <a16:creationId xmlns:a16="http://schemas.microsoft.com/office/drawing/2014/main" id="{3202FC3E-C91F-4F35-9682-C7E0F42728C6}"/>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7256" y="1989258"/>
            <a:ext cx="232418" cy="19558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cteur : en angle 25">
            <a:extLst>
              <a:ext uri="{FF2B5EF4-FFF2-40B4-BE49-F238E27FC236}">
                <a16:creationId xmlns:a16="http://schemas.microsoft.com/office/drawing/2014/main" id="{C22EEE2F-DC8F-4AFD-A469-395BD5CA636C}"/>
              </a:ext>
            </a:extLst>
          </p:cNvPr>
          <p:cNvCxnSpPr>
            <a:cxnSpLocks/>
          </p:cNvCxnSpPr>
          <p:nvPr/>
        </p:nvCxnSpPr>
        <p:spPr>
          <a:xfrm>
            <a:off x="3407597" y="1905551"/>
            <a:ext cx="727133" cy="136755"/>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12" descr="Helmholtz-Zentrum Berlin - Wikipedia">
            <a:extLst>
              <a:ext uri="{FF2B5EF4-FFF2-40B4-BE49-F238E27FC236}">
                <a16:creationId xmlns:a16="http://schemas.microsoft.com/office/drawing/2014/main" id="{EB1C3793-9ABA-44FC-B232-E3007E9DF151}"/>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203144" y="2017618"/>
            <a:ext cx="554600" cy="19638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95C2173-0F9C-44D5-931A-C0D03A7AD688}"/>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052960" y="2240665"/>
            <a:ext cx="483806" cy="27714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1D05494E-110C-495A-86D1-37DA0FA36CF8}"/>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923504" y="1683033"/>
            <a:ext cx="289401" cy="298412"/>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Connecteur : en angle 29">
            <a:extLst>
              <a:ext uri="{FF2B5EF4-FFF2-40B4-BE49-F238E27FC236}">
                <a16:creationId xmlns:a16="http://schemas.microsoft.com/office/drawing/2014/main" id="{724482BA-BC40-484E-87EC-4DE63808270D}"/>
              </a:ext>
            </a:extLst>
          </p:cNvPr>
          <p:cNvCxnSpPr>
            <a:cxnSpLocks/>
          </p:cNvCxnSpPr>
          <p:nvPr/>
        </p:nvCxnSpPr>
        <p:spPr>
          <a:xfrm>
            <a:off x="3318158" y="1800908"/>
            <a:ext cx="574669" cy="38582"/>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55C467AE-6235-4522-A2F4-B0071928F6F7}"/>
              </a:ext>
            </a:extLst>
          </p:cNvPr>
          <p:cNvCxnSpPr>
            <a:cxnSpLocks/>
          </p:cNvCxnSpPr>
          <p:nvPr/>
        </p:nvCxnSpPr>
        <p:spPr>
          <a:xfrm>
            <a:off x="3177800" y="2617023"/>
            <a:ext cx="916541" cy="202373"/>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Connecteur : en angle 31">
            <a:extLst>
              <a:ext uri="{FF2B5EF4-FFF2-40B4-BE49-F238E27FC236}">
                <a16:creationId xmlns:a16="http://schemas.microsoft.com/office/drawing/2014/main" id="{A26E4B54-2A89-4FE8-9678-463AF5385EEC}"/>
              </a:ext>
            </a:extLst>
          </p:cNvPr>
          <p:cNvCxnSpPr>
            <a:cxnSpLocks/>
          </p:cNvCxnSpPr>
          <p:nvPr/>
        </p:nvCxnSpPr>
        <p:spPr>
          <a:xfrm>
            <a:off x="3326941" y="2587795"/>
            <a:ext cx="745906" cy="10118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3" name="Picture 20">
            <a:extLst>
              <a:ext uri="{FF2B5EF4-FFF2-40B4-BE49-F238E27FC236}">
                <a16:creationId xmlns:a16="http://schemas.microsoft.com/office/drawing/2014/main" id="{1068C7E3-B9F2-423C-A1AD-7C7FDE48D120}"/>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529907" y="2203197"/>
            <a:ext cx="404607" cy="20027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necteur : en angle 33">
            <a:extLst>
              <a:ext uri="{FF2B5EF4-FFF2-40B4-BE49-F238E27FC236}">
                <a16:creationId xmlns:a16="http://schemas.microsoft.com/office/drawing/2014/main" id="{1587EAE9-8C5D-460A-AB44-D77ACCF5D450}"/>
              </a:ext>
            </a:extLst>
          </p:cNvPr>
          <p:cNvCxnSpPr>
            <a:cxnSpLocks/>
          </p:cNvCxnSpPr>
          <p:nvPr/>
        </p:nvCxnSpPr>
        <p:spPr>
          <a:xfrm flipV="1">
            <a:off x="3020290" y="2329367"/>
            <a:ext cx="476746" cy="12451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35" name="Picture 22">
            <a:extLst>
              <a:ext uri="{FF2B5EF4-FFF2-40B4-BE49-F238E27FC236}">
                <a16:creationId xmlns:a16="http://schemas.microsoft.com/office/drawing/2014/main" id="{C377EC27-3881-4570-9268-2B07AA374764}"/>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58088" y="1790331"/>
            <a:ext cx="607578" cy="278986"/>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Connecteur : en angle 35">
            <a:extLst>
              <a:ext uri="{FF2B5EF4-FFF2-40B4-BE49-F238E27FC236}">
                <a16:creationId xmlns:a16="http://schemas.microsoft.com/office/drawing/2014/main" id="{F95A582C-7560-4BAB-9D85-665A4B46810F}"/>
              </a:ext>
            </a:extLst>
          </p:cNvPr>
          <p:cNvCxnSpPr>
            <a:cxnSpLocks/>
          </p:cNvCxnSpPr>
          <p:nvPr/>
        </p:nvCxnSpPr>
        <p:spPr>
          <a:xfrm>
            <a:off x="1432890" y="1599251"/>
            <a:ext cx="1202581" cy="214617"/>
          </a:xfrm>
          <a:prstGeom prst="bentConnector3">
            <a:avLst>
              <a:gd name="adj1"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F7CCB69B-D567-4203-A0A4-3F4618600244}"/>
              </a:ext>
            </a:extLst>
          </p:cNvPr>
          <p:cNvCxnSpPr>
            <a:cxnSpLocks/>
          </p:cNvCxnSpPr>
          <p:nvPr/>
        </p:nvCxnSpPr>
        <p:spPr>
          <a:xfrm flipH="1">
            <a:off x="1621019" y="2012784"/>
            <a:ext cx="1252148" cy="8510"/>
          </a:xfrm>
          <a:prstGeom prst="line">
            <a:avLst/>
          </a:prstGeom>
          <a:ln w="28575">
            <a:solidFill>
              <a:srgbClr val="F6A914"/>
            </a:solidFill>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0D70FC8A-6BF5-4D27-B85C-4C00A866A43E}"/>
              </a:ext>
            </a:extLst>
          </p:cNvPr>
          <p:cNvSpPr txBox="1"/>
          <p:nvPr/>
        </p:nvSpPr>
        <p:spPr>
          <a:xfrm>
            <a:off x="4052960" y="2623102"/>
            <a:ext cx="607414" cy="527876"/>
          </a:xfrm>
          <a:prstGeom prst="rect">
            <a:avLst/>
          </a:prstGeom>
          <a:noFill/>
        </p:spPr>
        <p:txBody>
          <a:bodyPr wrap="square" rtlCol="0">
            <a:spAutoFit/>
          </a:bodyPr>
          <a:lstStyle/>
          <a:p>
            <a:r>
              <a:rPr lang="fr-FR" sz="933" dirty="0">
                <a:solidFill>
                  <a:srgbClr val="00B0F0"/>
                </a:solidFill>
              </a:rPr>
              <a:t>LNL</a:t>
            </a:r>
          </a:p>
          <a:p>
            <a:endParaRPr lang="fr-FR" sz="933" dirty="0">
              <a:solidFill>
                <a:srgbClr val="00B0F0"/>
              </a:solidFill>
            </a:endParaRPr>
          </a:p>
          <a:p>
            <a:r>
              <a:rPr lang="fr-FR" sz="933" dirty="0">
                <a:solidFill>
                  <a:srgbClr val="00B0F0"/>
                </a:solidFill>
              </a:rPr>
              <a:t>Milano</a:t>
            </a:r>
            <a:endParaRPr lang="en-GB" sz="933" dirty="0">
              <a:solidFill>
                <a:srgbClr val="00B0F0"/>
              </a:solidFill>
            </a:endParaRPr>
          </a:p>
        </p:txBody>
      </p:sp>
      <p:pic>
        <p:nvPicPr>
          <p:cNvPr id="39" name="Picture 10" descr="Istituto Nazionale di Fisica Nucleare - INFN - Sezione di ...">
            <a:extLst>
              <a:ext uri="{FF2B5EF4-FFF2-40B4-BE49-F238E27FC236}">
                <a16:creationId xmlns:a16="http://schemas.microsoft.com/office/drawing/2014/main" id="{A4B58E47-5C05-42F3-AF28-BD721620CA77}"/>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4254930" y="2688095"/>
            <a:ext cx="410861" cy="257650"/>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e 39">
            <a:extLst>
              <a:ext uri="{FF2B5EF4-FFF2-40B4-BE49-F238E27FC236}">
                <a16:creationId xmlns:a16="http://schemas.microsoft.com/office/drawing/2014/main" id="{2026FC46-7414-4C17-B9EC-1860A7D54D7D}"/>
              </a:ext>
            </a:extLst>
          </p:cNvPr>
          <p:cNvGrpSpPr/>
          <p:nvPr/>
        </p:nvGrpSpPr>
        <p:grpSpPr>
          <a:xfrm>
            <a:off x="7157453" y="298426"/>
            <a:ext cx="2612711" cy="1269228"/>
            <a:chOff x="1400144" y="514350"/>
            <a:chExt cx="2060679" cy="1167153"/>
          </a:xfrm>
        </p:grpSpPr>
        <p:pic>
          <p:nvPicPr>
            <p:cNvPr id="41" name="Picture 2" descr="Innovate for Sustainable Accelerating Systems: Kick-Off Meeting">
              <a:extLst>
                <a:ext uri="{FF2B5EF4-FFF2-40B4-BE49-F238E27FC236}">
                  <a16:creationId xmlns:a16="http://schemas.microsoft.com/office/drawing/2014/main" id="{8308C542-7B31-47F1-80CB-9F592E5751BA}"/>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524000" y="514350"/>
              <a:ext cx="1936823" cy="608716"/>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1C7BB889-F2EC-45D7-B5A7-E199F7FD9977}"/>
                </a:ext>
              </a:extLst>
            </p:cNvPr>
            <p:cNvSpPr txBox="1"/>
            <p:nvPr/>
          </p:nvSpPr>
          <p:spPr>
            <a:xfrm>
              <a:off x="1400144" y="1101913"/>
              <a:ext cx="2060679" cy="579590"/>
            </a:xfrm>
            <a:prstGeom prst="rect">
              <a:avLst/>
            </a:prstGeom>
            <a:noFill/>
          </p:spPr>
          <p:txBody>
            <a:bodyPr wrap="square">
              <a:spAutoFit/>
            </a:bodyPr>
            <a:lstStyle/>
            <a:p>
              <a:pPr algn="ctr"/>
              <a:r>
                <a:rPr lang="en-BE" sz="1100" b="1" i="1" dirty="0">
                  <a:solidFill>
                    <a:srgbClr val="92D050"/>
                  </a:solidFill>
                </a:rPr>
                <a:t>Innovate for Sustainable </a:t>
              </a:r>
              <a:endParaRPr lang="fr-FR" sz="1100" b="1" i="1" dirty="0">
                <a:solidFill>
                  <a:srgbClr val="92D050"/>
                </a:solidFill>
              </a:endParaRPr>
            </a:p>
            <a:p>
              <a:pPr algn="ctr"/>
              <a:r>
                <a:rPr lang="en-BE" sz="1100" b="1" i="1" dirty="0">
                  <a:solidFill>
                    <a:srgbClr val="92D050"/>
                  </a:solidFill>
                </a:rPr>
                <a:t>Accelerating Systems</a:t>
              </a:r>
              <a:endParaRPr lang="en-GB" sz="1100" b="1" dirty="0">
                <a:solidFill>
                  <a:srgbClr val="92D050"/>
                </a:solidFill>
              </a:endParaRPr>
            </a:p>
          </p:txBody>
        </p:sp>
      </p:grpSp>
      <p:sp>
        <p:nvSpPr>
          <p:cNvPr id="45" name="TextBox 7">
            <a:extLst>
              <a:ext uri="{FF2B5EF4-FFF2-40B4-BE49-F238E27FC236}">
                <a16:creationId xmlns:a16="http://schemas.microsoft.com/office/drawing/2014/main" id="{2D0EEFAC-BB33-40F8-804C-D1AF7CB4BD5F}"/>
              </a:ext>
            </a:extLst>
          </p:cNvPr>
          <p:cNvSpPr txBox="1"/>
          <p:nvPr/>
        </p:nvSpPr>
        <p:spPr>
          <a:xfrm>
            <a:off x="6903720" y="4100203"/>
            <a:ext cx="478817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Helvetica" pitchFamily="2" charset="0"/>
                <a:ea typeface="ＭＳ Ｐゴシック" charset="0"/>
              </a:rPr>
              <a:t>+ industrial companies: </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ACS Accelerators and Cryogenic Systems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(France), </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RI Research Instruments GmbH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(Germany), </a:t>
            </a:r>
            <a:r>
              <a:rPr kumimoji="0" lang="en-GB" sz="1200" b="0" i="1" u="none" strike="noStrike" kern="1200" cap="none" spc="0" normalizeH="0" baseline="0" noProof="0" dirty="0" err="1">
                <a:ln>
                  <a:noFill/>
                </a:ln>
                <a:solidFill>
                  <a:prstClr val="black"/>
                </a:solidFill>
                <a:effectLst/>
                <a:uLnTx/>
                <a:uFillTx/>
                <a:latin typeface="Helvetica" pitchFamily="2" charset="0"/>
                <a:ea typeface="ＭＳ Ｐゴシック" charset="0"/>
              </a:rPr>
              <a:t>Cryoelectra</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 GmbH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(Germany), </a:t>
            </a:r>
            <a:r>
              <a:rPr kumimoji="0" lang="en-GB" sz="1200" b="0" i="1" u="none" strike="noStrike" kern="1200" cap="none" spc="0" normalizeH="0" baseline="0" noProof="0" dirty="0" err="1">
                <a:ln>
                  <a:noFill/>
                </a:ln>
                <a:solidFill>
                  <a:prstClr val="black"/>
                </a:solidFill>
                <a:effectLst/>
                <a:uLnTx/>
                <a:uFillTx/>
                <a:latin typeface="Helvetica" pitchFamily="2" charset="0"/>
                <a:ea typeface="ＭＳ Ｐゴシック" charset="0"/>
              </a:rPr>
              <a:t>Zanon</a:t>
            </a:r>
            <a:r>
              <a:rPr kumimoji="0" lang="en-GB" sz="1200" b="0" i="1" u="none" strike="noStrike" kern="1200" cap="none" spc="0" normalizeH="0" baseline="0" noProof="0" dirty="0">
                <a:ln>
                  <a:noFill/>
                </a:ln>
                <a:solidFill>
                  <a:prstClr val="black"/>
                </a:solidFill>
                <a:effectLst/>
                <a:uLnTx/>
                <a:uFillTx/>
                <a:latin typeface="Helvetica" pitchFamily="2" charset="0"/>
                <a:ea typeface="ＭＳ Ｐゴシック" charset="0"/>
              </a:rPr>
              <a:t> Research </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(Italy), </a:t>
            </a:r>
            <a:r>
              <a:rPr kumimoji="0" lang="en-GB" sz="1200" b="0" i="1" u="none" strike="noStrike" kern="1200" cap="none" spc="0" normalizeH="0" baseline="0" noProof="0" dirty="0" err="1">
                <a:ln>
                  <a:noFill/>
                </a:ln>
                <a:solidFill>
                  <a:prstClr val="black"/>
                </a:solidFill>
                <a:effectLst/>
                <a:uLnTx/>
                <a:uFillTx/>
                <a:latin typeface="Helvetica" pitchFamily="2" charset="0"/>
                <a:ea typeface="ＭＳ Ｐゴシック" charset="0"/>
              </a:rPr>
              <a:t>EuclidTechLab</a:t>
            </a:r>
            <a:r>
              <a:rPr kumimoji="0" lang="en-GB" sz="1200" b="0" i="0" u="none" strike="noStrike" kern="1200" cap="none" spc="0" normalizeH="0" baseline="0" noProof="0" dirty="0">
                <a:ln>
                  <a:noFill/>
                </a:ln>
                <a:solidFill>
                  <a:prstClr val="black"/>
                </a:solidFill>
                <a:effectLst/>
                <a:uLnTx/>
                <a:uFillTx/>
                <a:latin typeface="Helvetica" pitchFamily="2" charset="0"/>
                <a:ea typeface="ＭＳ Ｐゴシック" charset="0"/>
              </a:rPr>
              <a:t> (USA)</a:t>
            </a:r>
          </a:p>
        </p:txBody>
      </p:sp>
      <p:grpSp>
        <p:nvGrpSpPr>
          <p:cNvPr id="46" name="Group 1">
            <a:extLst>
              <a:ext uri="{FF2B5EF4-FFF2-40B4-BE49-F238E27FC236}">
                <a16:creationId xmlns:a16="http://schemas.microsoft.com/office/drawing/2014/main" id="{5017AD1D-386E-48C8-BA97-3DD09F9E0336}"/>
              </a:ext>
            </a:extLst>
          </p:cNvPr>
          <p:cNvGrpSpPr/>
          <p:nvPr/>
        </p:nvGrpSpPr>
        <p:grpSpPr>
          <a:xfrm>
            <a:off x="289869" y="3975745"/>
            <a:ext cx="5915858" cy="2123276"/>
            <a:chOff x="381000" y="1219200"/>
            <a:chExt cx="8343960" cy="3249898"/>
          </a:xfrm>
        </p:grpSpPr>
        <p:pic>
          <p:nvPicPr>
            <p:cNvPr id="47" name="Picture 2" descr="Geant4 : perfectionnement">
              <a:extLst>
                <a:ext uri="{FF2B5EF4-FFF2-40B4-BE49-F238E27FC236}">
                  <a16:creationId xmlns:a16="http://schemas.microsoft.com/office/drawing/2014/main" id="{3E5DB3B8-6F72-426B-A58B-567EB76F059A}"/>
                </a:ext>
              </a:extLst>
            </p:cNvPr>
            <p:cNvPicPr>
              <a:picLocks noChangeAspect="1" noChangeArrowheads="1"/>
            </p:cNvPicPr>
            <p:nvPr/>
          </p:nvPicPr>
          <p:blipFill rotWithShape="1">
            <a:blip r:embed="rId17" cstate="email">
              <a:extLst>
                <a:ext uri="{28A0092B-C50C-407E-A947-70E740481C1C}">
                  <a14:useLocalDpi xmlns:a14="http://schemas.microsoft.com/office/drawing/2010/main" val="0"/>
                </a:ext>
              </a:extLst>
            </a:blip>
            <a:srcRect b="27630"/>
            <a:stretch/>
          </p:blipFill>
          <p:spPr bwMode="auto">
            <a:xfrm>
              <a:off x="4996434" y="3569720"/>
              <a:ext cx="1328348" cy="7493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C946A14C-95B9-4F0C-B357-97EE90D3FE1E}"/>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877079" y="3378495"/>
              <a:ext cx="1752600" cy="9736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ome | ESS">
              <a:extLst>
                <a:ext uri="{FF2B5EF4-FFF2-40B4-BE49-F238E27FC236}">
                  <a16:creationId xmlns:a16="http://schemas.microsoft.com/office/drawing/2014/main" id="{029C33DA-AC23-44B6-8BB6-495F1DB2DA9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2453926"/>
              <a:ext cx="2019360" cy="107874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a:extLst>
                <a:ext uri="{FF2B5EF4-FFF2-40B4-BE49-F238E27FC236}">
                  <a16:creationId xmlns:a16="http://schemas.microsoft.com/office/drawing/2014/main" id="{A866D7EF-7348-434E-AD70-D184839B2F4B}"/>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53919" y="1219200"/>
              <a:ext cx="112395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a:extLst>
                <a:ext uri="{FF2B5EF4-FFF2-40B4-BE49-F238E27FC236}">
                  <a16:creationId xmlns:a16="http://schemas.microsoft.com/office/drawing/2014/main" id="{443FB477-D779-47C2-A1E2-6CCA2B41F521}"/>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684096" y="3421348"/>
              <a:ext cx="1047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a:extLst>
                <a:ext uri="{FF2B5EF4-FFF2-40B4-BE49-F238E27FC236}">
                  <a16:creationId xmlns:a16="http://schemas.microsoft.com/office/drawing/2014/main" id="{C37980FD-91A5-4050-BA8C-E80BF5A5700B}"/>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61176" y="2358370"/>
              <a:ext cx="1068503" cy="87202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2" descr="Helmholtz-Zentrum Berlin - Wikipedia">
              <a:extLst>
                <a:ext uri="{FF2B5EF4-FFF2-40B4-BE49-F238E27FC236}">
                  <a16:creationId xmlns:a16="http://schemas.microsoft.com/office/drawing/2014/main" id="{BC8A5DA1-CC05-4027-A7BB-61DDEF4435D6}"/>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705600" y="1376239"/>
              <a:ext cx="2019360" cy="693454"/>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4">
              <a:extLst>
                <a:ext uri="{FF2B5EF4-FFF2-40B4-BE49-F238E27FC236}">
                  <a16:creationId xmlns:a16="http://schemas.microsoft.com/office/drawing/2014/main" id="{1EA29AED-EF08-4134-860A-EB70FFA17A6F}"/>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2514600" y="1265877"/>
              <a:ext cx="1068503" cy="105934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6" descr="UKRI+logo - Z-arts">
              <a:extLst>
                <a:ext uri="{FF2B5EF4-FFF2-40B4-BE49-F238E27FC236}">
                  <a16:creationId xmlns:a16="http://schemas.microsoft.com/office/drawing/2014/main" id="{0B75345E-2EA0-43F4-950A-ACA0CB441C7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83671" y="1410023"/>
              <a:ext cx="2133600" cy="62896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Home | Lancaster University">
              <a:extLst>
                <a:ext uri="{FF2B5EF4-FFF2-40B4-BE49-F238E27FC236}">
                  <a16:creationId xmlns:a16="http://schemas.microsoft.com/office/drawing/2014/main" id="{2DEEE75D-FB79-4829-A397-8B713E7EE31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67000" y="2637556"/>
              <a:ext cx="2133600" cy="68426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0">
              <a:extLst>
                <a:ext uri="{FF2B5EF4-FFF2-40B4-BE49-F238E27FC236}">
                  <a16:creationId xmlns:a16="http://schemas.microsoft.com/office/drawing/2014/main" id="{ACB8C236-332C-4C29-BF94-BC34923E95E1}"/>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181600" y="2320162"/>
              <a:ext cx="2028326" cy="97366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2">
              <a:extLst>
                <a:ext uri="{FF2B5EF4-FFF2-40B4-BE49-F238E27FC236}">
                  <a16:creationId xmlns:a16="http://schemas.microsoft.com/office/drawing/2014/main" id="{9FA549D0-41D7-4A3C-8BC1-81C509F4D80E}"/>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48300" y="3546036"/>
              <a:ext cx="1887217" cy="840401"/>
            </a:xfrm>
            <a:prstGeom prst="rect">
              <a:avLst/>
            </a:prstGeom>
            <a:noFill/>
            <a:extLst>
              <a:ext uri="{909E8E84-426E-40DD-AFC4-6F175D3DCCD1}">
                <a14:hiddenFill xmlns:a14="http://schemas.microsoft.com/office/drawing/2010/main">
                  <a:solidFill>
                    <a:srgbClr val="FFFFFF"/>
                  </a:solidFill>
                </a14:hiddenFill>
              </a:ext>
            </a:extLst>
          </p:spPr>
        </p:pic>
      </p:grpSp>
      <p:pic>
        <p:nvPicPr>
          <p:cNvPr id="59" name="Picture 18">
            <a:extLst>
              <a:ext uri="{FF2B5EF4-FFF2-40B4-BE49-F238E27FC236}">
                <a16:creationId xmlns:a16="http://schemas.microsoft.com/office/drawing/2014/main" id="{8B42652D-7E2E-44ED-B1DF-404DB838AF03}"/>
              </a:ext>
            </a:extLst>
          </p:cNvPr>
          <p:cNvPicPr>
            <a:picLocks noChangeAspect="1"/>
          </p:cNvPicPr>
          <p:nvPr/>
        </p:nvPicPr>
        <p:blipFill rotWithShape="1">
          <a:blip r:embed="rId19"/>
          <a:srcRect r="30955"/>
          <a:stretch/>
        </p:blipFill>
        <p:spPr>
          <a:xfrm>
            <a:off x="6868821" y="4701692"/>
            <a:ext cx="3822623" cy="447706"/>
          </a:xfrm>
          <a:prstGeom prst="rect">
            <a:avLst/>
          </a:prstGeom>
        </p:spPr>
      </p:pic>
      <p:sp>
        <p:nvSpPr>
          <p:cNvPr id="60" name="Rectangle 59">
            <a:extLst>
              <a:ext uri="{FF2B5EF4-FFF2-40B4-BE49-F238E27FC236}">
                <a16:creationId xmlns:a16="http://schemas.microsoft.com/office/drawing/2014/main" id="{709B02BD-6F48-4BA9-B321-AB8E2740BBB3}"/>
              </a:ext>
            </a:extLst>
          </p:cNvPr>
          <p:cNvSpPr/>
          <p:nvPr/>
        </p:nvSpPr>
        <p:spPr>
          <a:xfrm>
            <a:off x="3859018" y="5506863"/>
            <a:ext cx="780030" cy="751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Image 60">
            <a:extLst>
              <a:ext uri="{FF2B5EF4-FFF2-40B4-BE49-F238E27FC236}">
                <a16:creationId xmlns:a16="http://schemas.microsoft.com/office/drawing/2014/main" id="{F451FB09-F1A6-4B09-BFD7-62423FC509B9}"/>
              </a:ext>
            </a:extLst>
          </p:cNvPr>
          <p:cNvPicPr>
            <a:picLocks noChangeAspect="1"/>
          </p:cNvPicPr>
          <p:nvPr/>
        </p:nvPicPr>
        <p:blipFill>
          <a:blip r:embed="rId7"/>
          <a:stretch>
            <a:fillRect/>
          </a:stretch>
        </p:blipFill>
        <p:spPr>
          <a:xfrm>
            <a:off x="3572411" y="5414985"/>
            <a:ext cx="760240" cy="607638"/>
          </a:xfrm>
          <a:prstGeom prst="rect">
            <a:avLst/>
          </a:prstGeom>
        </p:spPr>
      </p:pic>
      <p:sp>
        <p:nvSpPr>
          <p:cNvPr id="62" name="TextBox 14">
            <a:extLst>
              <a:ext uri="{FF2B5EF4-FFF2-40B4-BE49-F238E27FC236}">
                <a16:creationId xmlns:a16="http://schemas.microsoft.com/office/drawing/2014/main" id="{8B08D211-8DCE-4076-B082-0FDDBA255284}"/>
              </a:ext>
            </a:extLst>
          </p:cNvPr>
          <p:cNvSpPr txBox="1"/>
          <p:nvPr/>
        </p:nvSpPr>
        <p:spPr>
          <a:xfrm>
            <a:off x="5791937" y="1534474"/>
            <a:ext cx="5886922"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0000"/>
                </a:solidFill>
                <a:effectLst/>
                <a:uLnTx/>
                <a:uFillTx/>
                <a:latin typeface="Calibri"/>
                <a:ea typeface="ＭＳ Ｐゴシック" charset="0"/>
              </a:rPr>
              <a:t>Spread over 4 years (2024-2028): ∼1000 person-months of researchers and ∼12.6M EUR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1" u="none" strike="noStrike" kern="1200" cap="none" spc="0" normalizeH="0" baseline="0" noProof="0" dirty="0">
                <a:ln>
                  <a:noFill/>
                </a:ln>
                <a:solidFill>
                  <a:srgbClr val="FF0000"/>
                </a:solidFill>
                <a:effectLst/>
                <a:uLnTx/>
                <a:uFillTx/>
                <a:latin typeface="Calibri"/>
                <a:ea typeface="ＭＳ Ｐゴシック" charset="0"/>
              </a:rPr>
              <a:t>(of which 5M EUR </a:t>
            </a:r>
            <a:r>
              <a:rPr lang="en-GB" sz="2000" i="1" dirty="0">
                <a:solidFill>
                  <a:srgbClr val="FF0000"/>
                </a:solidFill>
                <a:latin typeface="Calibri"/>
              </a:rPr>
              <a:t>is provided through</a:t>
            </a:r>
            <a:r>
              <a:rPr kumimoji="0" lang="en-GB" sz="2000" b="0" i="1" u="none" strike="noStrike" kern="1200" cap="none" spc="0" normalizeH="0" baseline="0" noProof="0" dirty="0">
                <a:ln>
                  <a:noFill/>
                </a:ln>
                <a:solidFill>
                  <a:srgbClr val="FF0000"/>
                </a:solidFill>
                <a:effectLst/>
                <a:uLnTx/>
                <a:uFillTx/>
                <a:latin typeface="Calibri"/>
                <a:ea typeface="ＭＳ Ｐゴシック" charset="0"/>
              </a:rPr>
              <a:t> Horizon Europe)</a:t>
            </a:r>
            <a:endParaRPr kumimoji="0" lang="en-BE" sz="2000" b="0" i="1" u="none" strike="noStrike" kern="1200" cap="none" spc="0" normalizeH="0" baseline="0" noProof="0" dirty="0">
              <a:ln>
                <a:noFill/>
              </a:ln>
              <a:solidFill>
                <a:srgbClr val="FF0000"/>
              </a:solidFill>
              <a:effectLst/>
              <a:uLnTx/>
              <a:uFillTx/>
              <a:latin typeface="Calibri"/>
              <a:ea typeface="ＭＳ Ｐゴシック" charset="0"/>
            </a:endParaRPr>
          </a:p>
        </p:txBody>
      </p:sp>
      <p:pic>
        <p:nvPicPr>
          <p:cNvPr id="63" name="Picture 6" descr="Accueil - LPSC">
            <a:extLst>
              <a:ext uri="{FF2B5EF4-FFF2-40B4-BE49-F238E27FC236}">
                <a16:creationId xmlns:a16="http://schemas.microsoft.com/office/drawing/2014/main" id="{B864832B-926B-4CBC-9EDA-04D3FC6478A1}"/>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376941" y="5386491"/>
            <a:ext cx="585492" cy="62580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8">
            <a:extLst>
              <a:ext uri="{FF2B5EF4-FFF2-40B4-BE49-F238E27FC236}">
                <a16:creationId xmlns:a16="http://schemas.microsoft.com/office/drawing/2014/main" id="{B1A439C6-2D32-47A5-B3C3-20EE35FB7C42}"/>
              </a:ext>
            </a:extLst>
          </p:cNvPr>
          <p:cNvPicPr>
            <a:picLocks noChangeAspect="1"/>
          </p:cNvPicPr>
          <p:nvPr/>
        </p:nvPicPr>
        <p:blipFill rotWithShape="1">
          <a:blip r:embed="rId19"/>
          <a:srcRect l="81538"/>
          <a:stretch/>
        </p:blipFill>
        <p:spPr>
          <a:xfrm>
            <a:off x="10545273" y="4715651"/>
            <a:ext cx="1022122" cy="447706"/>
          </a:xfrm>
          <a:prstGeom prst="rect">
            <a:avLst/>
          </a:prstGeom>
        </p:spPr>
      </p:pic>
      <p:sp>
        <p:nvSpPr>
          <p:cNvPr id="65" name="Espace réservé de la date 64">
            <a:extLst>
              <a:ext uri="{FF2B5EF4-FFF2-40B4-BE49-F238E27FC236}">
                <a16:creationId xmlns:a16="http://schemas.microsoft.com/office/drawing/2014/main" id="{02316852-856E-4335-9FA2-29CFEDF91044}"/>
              </a:ext>
            </a:extLst>
          </p:cNvPr>
          <p:cNvSpPr>
            <a:spLocks noGrp="1"/>
          </p:cNvSpPr>
          <p:nvPr>
            <p:ph type="dt" sz="half" idx="10"/>
          </p:nvPr>
        </p:nvSpPr>
        <p:spPr/>
        <p:txBody>
          <a:bodyPr/>
          <a:lstStyle/>
          <a:p>
            <a:r>
              <a:rPr lang="en-US"/>
              <a:t>1/06/2026</a:t>
            </a:r>
            <a:endParaRPr lang="en-BE"/>
          </a:p>
        </p:txBody>
      </p:sp>
      <p:sp>
        <p:nvSpPr>
          <p:cNvPr id="66" name="Espace réservé du pied de page 65">
            <a:extLst>
              <a:ext uri="{FF2B5EF4-FFF2-40B4-BE49-F238E27FC236}">
                <a16:creationId xmlns:a16="http://schemas.microsoft.com/office/drawing/2014/main" id="{A82A732D-8FD2-4F05-9269-F6C507AA4138}"/>
              </a:ext>
            </a:extLst>
          </p:cNvPr>
          <p:cNvSpPr>
            <a:spLocks noGrp="1"/>
          </p:cNvSpPr>
          <p:nvPr>
            <p:ph type="ftr" sz="quarter" idx="11"/>
          </p:nvPr>
        </p:nvSpPr>
        <p:spPr/>
        <p:txBody>
          <a:bodyPr/>
          <a:lstStyle/>
          <a:p>
            <a:r>
              <a:rPr lang="en-GB"/>
              <a:t>1st Reporting Period Review Meeting</a:t>
            </a:r>
            <a:endParaRPr lang="en-BE"/>
          </a:p>
        </p:txBody>
      </p:sp>
      <p:sp>
        <p:nvSpPr>
          <p:cNvPr id="67" name="Espace réservé du numéro de diapositive 66">
            <a:extLst>
              <a:ext uri="{FF2B5EF4-FFF2-40B4-BE49-F238E27FC236}">
                <a16:creationId xmlns:a16="http://schemas.microsoft.com/office/drawing/2014/main" id="{040CBCD1-79EA-415A-9C59-A239C2639BEF}"/>
              </a:ext>
            </a:extLst>
          </p:cNvPr>
          <p:cNvSpPr>
            <a:spLocks noGrp="1"/>
          </p:cNvSpPr>
          <p:nvPr>
            <p:ph type="sldNum" sz="quarter" idx="12"/>
          </p:nvPr>
        </p:nvSpPr>
        <p:spPr/>
        <p:txBody>
          <a:bodyPr/>
          <a:lstStyle/>
          <a:p>
            <a:fld id="{4068FCCF-9A80-B240-8D85-84F960565AFA}" type="slidenum">
              <a:rPr lang="en-BE" smtClean="0"/>
              <a:t>2</a:t>
            </a:fld>
            <a:endParaRPr lang="en-BE"/>
          </a:p>
        </p:txBody>
      </p:sp>
    </p:spTree>
    <p:extLst>
      <p:ext uri="{BB962C8B-B14F-4D97-AF65-F5344CB8AC3E}">
        <p14:creationId xmlns:p14="http://schemas.microsoft.com/office/powerpoint/2010/main" val="2918034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7925B4F-B41D-4ADB-9944-89C9D11B7C0A}"/>
              </a:ext>
            </a:extLst>
          </p:cNvPr>
          <p:cNvSpPr>
            <a:spLocks noGrp="1"/>
          </p:cNvSpPr>
          <p:nvPr>
            <p:ph type="dt" sz="half" idx="10"/>
          </p:nvPr>
        </p:nvSpPr>
        <p:spPr/>
        <p:txBody>
          <a:bodyPr/>
          <a:lstStyle/>
          <a:p>
            <a:r>
              <a:rPr lang="en-US"/>
              <a:t>1/06/2026</a:t>
            </a:r>
            <a:endParaRPr lang="en-BE"/>
          </a:p>
        </p:txBody>
      </p:sp>
      <p:sp>
        <p:nvSpPr>
          <p:cNvPr id="5" name="Espace réservé du numéro de diapositive 4">
            <a:extLst>
              <a:ext uri="{FF2B5EF4-FFF2-40B4-BE49-F238E27FC236}">
                <a16:creationId xmlns:a16="http://schemas.microsoft.com/office/drawing/2014/main" id="{6E6ABB0D-4403-4C4E-9EF2-D408B3F2EC47}"/>
              </a:ext>
            </a:extLst>
          </p:cNvPr>
          <p:cNvSpPr>
            <a:spLocks noGrp="1"/>
          </p:cNvSpPr>
          <p:nvPr>
            <p:ph type="sldNum" sz="quarter" idx="12"/>
          </p:nvPr>
        </p:nvSpPr>
        <p:spPr/>
        <p:txBody>
          <a:bodyPr/>
          <a:lstStyle/>
          <a:p>
            <a:fld id="{4068FCCF-9A80-B240-8D85-84F960565AFA}" type="slidenum">
              <a:rPr lang="en-BE" smtClean="0"/>
              <a:t>20</a:t>
            </a:fld>
            <a:endParaRPr lang="en-BE"/>
          </a:p>
        </p:txBody>
      </p:sp>
      <p:sp>
        <p:nvSpPr>
          <p:cNvPr id="6" name="ZoneTexte 5">
            <a:extLst>
              <a:ext uri="{FF2B5EF4-FFF2-40B4-BE49-F238E27FC236}">
                <a16:creationId xmlns:a16="http://schemas.microsoft.com/office/drawing/2014/main" id="{3A1496AC-0440-4B23-A315-BE220763597E}"/>
              </a:ext>
            </a:extLst>
          </p:cNvPr>
          <p:cNvSpPr txBox="1"/>
          <p:nvPr/>
        </p:nvSpPr>
        <p:spPr>
          <a:xfrm>
            <a:off x="1128578" y="2580068"/>
            <a:ext cx="9755940" cy="830997"/>
          </a:xfrm>
          <a:prstGeom prst="rect">
            <a:avLst/>
          </a:prstGeom>
          <a:solidFill>
            <a:srgbClr val="E0EBB7"/>
          </a:solidFill>
        </p:spPr>
        <p:txBody>
          <a:bodyPr wrap="none" rtlCol="0">
            <a:spAutoFit/>
          </a:bodyPr>
          <a:lstStyle/>
          <a:p>
            <a:r>
              <a:rPr lang="fr-FR" sz="4800" dirty="0"/>
              <a:t>…and </a:t>
            </a:r>
            <a:r>
              <a:rPr lang="fr-FR" sz="4800" dirty="0" err="1"/>
              <a:t>now</a:t>
            </a:r>
            <a:r>
              <a:rPr lang="fr-FR" sz="4800" dirty="0"/>
              <a:t> </a:t>
            </a:r>
            <a:r>
              <a:rPr lang="fr-FR" sz="4800" dirty="0" err="1"/>
              <a:t>let’s</a:t>
            </a:r>
            <a:r>
              <a:rPr lang="fr-FR" sz="4800" dirty="0"/>
              <a:t> move to the WP </a:t>
            </a:r>
            <a:r>
              <a:rPr lang="fr-FR" sz="4800" dirty="0" err="1"/>
              <a:t>talks</a:t>
            </a:r>
            <a:r>
              <a:rPr lang="fr-FR" sz="4800" dirty="0"/>
              <a:t> !</a:t>
            </a:r>
            <a:endParaRPr lang="en-GB" sz="4800" dirty="0"/>
          </a:p>
        </p:txBody>
      </p:sp>
      <p:sp>
        <p:nvSpPr>
          <p:cNvPr id="7" name="Espace réservé du pied de page 6">
            <a:extLst>
              <a:ext uri="{FF2B5EF4-FFF2-40B4-BE49-F238E27FC236}">
                <a16:creationId xmlns:a16="http://schemas.microsoft.com/office/drawing/2014/main" id="{C242C5D6-0600-45A5-9996-CAB921B9C775}"/>
              </a:ext>
            </a:extLst>
          </p:cNvPr>
          <p:cNvSpPr>
            <a:spLocks noGrp="1"/>
          </p:cNvSpPr>
          <p:nvPr>
            <p:ph type="ftr" sz="quarter" idx="11"/>
          </p:nvPr>
        </p:nvSpPr>
        <p:spPr/>
        <p:txBody>
          <a:bodyPr/>
          <a:lstStyle/>
          <a:p>
            <a:r>
              <a:rPr lang="en-GB"/>
              <a:t>1st Reporting Period Review Meeting</a:t>
            </a:r>
            <a:endParaRPr lang="en-BE"/>
          </a:p>
        </p:txBody>
      </p:sp>
    </p:spTree>
    <p:extLst>
      <p:ext uri="{BB962C8B-B14F-4D97-AF65-F5344CB8AC3E}">
        <p14:creationId xmlns:p14="http://schemas.microsoft.com/office/powerpoint/2010/main" val="2670236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99EAB-8E06-38D8-73A8-9200B7152AFF}"/>
              </a:ext>
            </a:extLst>
          </p:cNvPr>
          <p:cNvSpPr>
            <a:spLocks noGrp="1"/>
          </p:cNvSpPr>
          <p:nvPr>
            <p:ph type="sldNum" sz="quarter" idx="12"/>
          </p:nvPr>
        </p:nvSpPr>
        <p:spPr/>
        <p:txBody>
          <a:bodyPr/>
          <a:lstStyle/>
          <a:p>
            <a:pPr defTabSz="1219170" fontAlgn="base">
              <a:spcBef>
                <a:spcPct val="0"/>
              </a:spcBef>
              <a:spcAft>
                <a:spcPct val="0"/>
              </a:spcAft>
              <a:defRPr/>
            </a:pPr>
            <a:fld id="{D47CF28C-F735-C843-9143-DAF799FFF232}" type="slidenum">
              <a:rPr lang="en-US">
                <a:solidFill>
                  <a:prstClr val="black">
                    <a:tint val="75000"/>
                  </a:prstClr>
                </a:solidFill>
                <a:latin typeface="Century Schoolbook" charset="0"/>
                <a:ea typeface="ＭＳ Ｐゴシック" charset="0"/>
              </a:rPr>
              <a:pPr defTabSz="1219170" fontAlgn="base">
                <a:spcBef>
                  <a:spcPct val="0"/>
                </a:spcBef>
                <a:spcAft>
                  <a:spcPct val="0"/>
                </a:spcAft>
                <a:defRPr/>
              </a:pPr>
              <a:t>3</a:t>
            </a:fld>
            <a:endParaRPr lang="en-US">
              <a:solidFill>
                <a:prstClr val="black">
                  <a:tint val="75000"/>
                </a:prstClr>
              </a:solidFill>
              <a:latin typeface="Century Schoolbook" charset="0"/>
              <a:ea typeface="ＭＳ Ｐゴシック" charset="0"/>
            </a:endParaRPr>
          </a:p>
        </p:txBody>
      </p:sp>
      <p:pic>
        <p:nvPicPr>
          <p:cNvPr id="5" name="Picture 5" descr="A group of people standing in front of a building&#10;&#10;Description automatically generated">
            <a:extLst>
              <a:ext uri="{FF2B5EF4-FFF2-40B4-BE49-F238E27FC236}">
                <a16:creationId xmlns:a16="http://schemas.microsoft.com/office/drawing/2014/main" id="{62A35990-E649-43E1-B612-42F6A8126DD1}"/>
              </a:ext>
            </a:extLst>
          </p:cNvPr>
          <p:cNvPicPr>
            <a:picLocks noChangeAspect="1"/>
          </p:cNvPicPr>
          <p:nvPr/>
        </p:nvPicPr>
        <p:blipFill>
          <a:blip r:embed="rId2"/>
          <a:stretch>
            <a:fillRect/>
          </a:stretch>
        </p:blipFill>
        <p:spPr>
          <a:xfrm>
            <a:off x="2280335" y="2496505"/>
            <a:ext cx="7631329" cy="2072706"/>
          </a:xfrm>
          <a:prstGeom prst="rect">
            <a:avLst/>
          </a:prstGeom>
        </p:spPr>
      </p:pic>
      <p:pic>
        <p:nvPicPr>
          <p:cNvPr id="7" name="Picture 5" descr="A group of people standing in a line&#10;&#10;Description automatically generated">
            <a:extLst>
              <a:ext uri="{FF2B5EF4-FFF2-40B4-BE49-F238E27FC236}">
                <a16:creationId xmlns:a16="http://schemas.microsoft.com/office/drawing/2014/main" id="{3BD32C0D-F99D-4754-8603-68B1247C9F8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18889" b="25556"/>
          <a:stretch/>
        </p:blipFill>
        <p:spPr>
          <a:xfrm>
            <a:off x="2535560" y="40723"/>
            <a:ext cx="7082407" cy="2564890"/>
          </a:xfrm>
          <a:prstGeom prst="rect">
            <a:avLst/>
          </a:prstGeom>
        </p:spPr>
      </p:pic>
      <p:pic>
        <p:nvPicPr>
          <p:cNvPr id="8" name="Picture 2" descr="Innovate for Sustainable Accelerating Systems: Kick-Off Meeting">
            <a:extLst>
              <a:ext uri="{FF2B5EF4-FFF2-40B4-BE49-F238E27FC236}">
                <a16:creationId xmlns:a16="http://schemas.microsoft.com/office/drawing/2014/main" id="{C7CAEA34-5932-4E3E-8497-DDDF7E49B04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56177"/>
            <a:ext cx="2299317" cy="722643"/>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3E38404-F4C8-49A3-9A16-B1066AC3EE43}"/>
              </a:ext>
            </a:extLst>
          </p:cNvPr>
          <p:cNvSpPr txBox="1"/>
          <p:nvPr/>
        </p:nvSpPr>
        <p:spPr>
          <a:xfrm>
            <a:off x="1029812" y="2496505"/>
            <a:ext cx="9845336" cy="338554"/>
          </a:xfrm>
          <a:prstGeom prst="rect">
            <a:avLst/>
          </a:prstGeom>
          <a:solidFill>
            <a:schemeClr val="bg1">
              <a:lumMod val="95000"/>
            </a:schemeClr>
          </a:solidFill>
        </p:spPr>
        <p:txBody>
          <a:bodyPr wrap="square">
            <a:spAutoFit/>
          </a:bodyPr>
          <a:lstStyle/>
          <a:p>
            <a:pPr algn="ctr" defTabSz="1219170" fontAlgn="base">
              <a:spcBef>
                <a:spcPct val="0"/>
              </a:spcBef>
              <a:spcAft>
                <a:spcPct val="0"/>
              </a:spcAft>
              <a:defRPr/>
            </a:pPr>
            <a:r>
              <a:rPr lang="en-GB" sz="1600" b="1" i="1" dirty="0">
                <a:solidFill>
                  <a:schemeClr val="bg2">
                    <a:lumMod val="10000"/>
                  </a:schemeClr>
                </a:solidFill>
                <a:latin typeface="Calibri"/>
                <a:ea typeface="ＭＳ Ｐゴシック" charset="0"/>
              </a:rPr>
              <a:t>Kick-off meeting 15-16 April 2024 @ </a:t>
            </a:r>
            <a:r>
              <a:rPr lang="en-GB" sz="1600" b="1" i="1" dirty="0" err="1">
                <a:solidFill>
                  <a:schemeClr val="bg2">
                    <a:lumMod val="10000"/>
                  </a:schemeClr>
                </a:solidFill>
                <a:latin typeface="Calibri"/>
                <a:ea typeface="ＭＳ Ｐゴシック" charset="0"/>
              </a:rPr>
              <a:t>IJCLab</a:t>
            </a:r>
            <a:r>
              <a:rPr lang="en-GB" sz="1600" b="1" i="1" dirty="0">
                <a:solidFill>
                  <a:schemeClr val="bg2">
                    <a:lumMod val="10000"/>
                  </a:schemeClr>
                </a:solidFill>
                <a:latin typeface="Calibri"/>
                <a:ea typeface="ＭＳ Ｐゴシック" charset="0"/>
              </a:rPr>
              <a:t>: </a:t>
            </a:r>
            <a:r>
              <a:rPr lang="en-GB" sz="1600" b="1" i="1" dirty="0">
                <a:solidFill>
                  <a:schemeClr val="bg2">
                    <a:lumMod val="10000"/>
                  </a:schemeClr>
                </a:solidFill>
                <a:latin typeface="Calibri"/>
                <a:hlinkClick r:id="rId5">
                  <a:extLst>
                    <a:ext uri="{A12FA001-AC4F-418D-AE19-62706E023703}">
                      <ahyp:hlinkClr xmlns:ahyp="http://schemas.microsoft.com/office/drawing/2018/hyperlinkcolor" val="tx"/>
                    </a:ext>
                  </a:extLst>
                </a:hlinkClick>
              </a:rPr>
              <a:t>https://indico.ijclab.in2p3.fr/event/10302/https://isas.ijclab.in2p3.fr</a:t>
            </a:r>
            <a:endParaRPr lang="en-GB" sz="1600" b="1" i="1" dirty="0">
              <a:solidFill>
                <a:schemeClr val="bg2">
                  <a:lumMod val="10000"/>
                </a:schemeClr>
              </a:solidFill>
              <a:latin typeface="Calibri"/>
            </a:endParaRPr>
          </a:p>
        </p:txBody>
      </p:sp>
      <p:sp>
        <p:nvSpPr>
          <p:cNvPr id="11" name="ZoneTexte 10">
            <a:extLst>
              <a:ext uri="{FF2B5EF4-FFF2-40B4-BE49-F238E27FC236}">
                <a16:creationId xmlns:a16="http://schemas.microsoft.com/office/drawing/2014/main" id="{ADEEFC56-C1F4-42A4-835F-E8FF98DAA3EF}"/>
              </a:ext>
            </a:extLst>
          </p:cNvPr>
          <p:cNvSpPr txBox="1"/>
          <p:nvPr/>
        </p:nvSpPr>
        <p:spPr>
          <a:xfrm>
            <a:off x="1393794" y="4242596"/>
            <a:ext cx="9374820" cy="338554"/>
          </a:xfrm>
          <a:prstGeom prst="rect">
            <a:avLst/>
          </a:prstGeom>
          <a:solidFill>
            <a:schemeClr val="bg1">
              <a:lumMod val="95000"/>
            </a:schemeClr>
          </a:solidFill>
        </p:spPr>
        <p:txBody>
          <a:bodyPr wrap="square">
            <a:spAutoFit/>
          </a:bodyPr>
          <a:lstStyle/>
          <a:p>
            <a:pPr algn="ctr" defTabSz="1219170" fontAlgn="base">
              <a:spcBef>
                <a:spcPct val="0"/>
              </a:spcBef>
              <a:spcAft>
                <a:spcPct val="0"/>
              </a:spcAft>
              <a:defRPr/>
            </a:pPr>
            <a:r>
              <a:rPr lang="en-GB" sz="1600" b="1" i="1" dirty="0">
                <a:solidFill>
                  <a:schemeClr val="bg2">
                    <a:lumMod val="10000"/>
                  </a:schemeClr>
                </a:solidFill>
                <a:latin typeface="Calibri"/>
                <a:ea typeface="ＭＳ Ｐゴシック" charset="0"/>
              </a:rPr>
              <a:t> 1</a:t>
            </a:r>
            <a:r>
              <a:rPr lang="en-GB" sz="1600" b="1" i="1" baseline="30000" dirty="0">
                <a:solidFill>
                  <a:schemeClr val="bg2">
                    <a:lumMod val="10000"/>
                  </a:schemeClr>
                </a:solidFill>
                <a:latin typeface="Calibri"/>
                <a:ea typeface="ＭＳ Ｐゴシック" charset="0"/>
              </a:rPr>
              <a:t>st</a:t>
            </a:r>
            <a:r>
              <a:rPr lang="en-GB" sz="1600" b="1" i="1" dirty="0">
                <a:solidFill>
                  <a:schemeClr val="bg2">
                    <a:lumMod val="10000"/>
                  </a:schemeClr>
                </a:solidFill>
                <a:latin typeface="Calibri"/>
                <a:ea typeface="ＭＳ Ｐゴシック" charset="0"/>
              </a:rPr>
              <a:t> Annual Meeting  12-14 March 2025 @ LNL: </a:t>
            </a:r>
            <a:r>
              <a:rPr lang="en-GB" sz="1600" b="1" i="1" dirty="0">
                <a:solidFill>
                  <a:schemeClr val="bg2">
                    <a:lumMod val="10000"/>
                  </a:schemeClr>
                </a:solidFill>
                <a:latin typeface="Calibri"/>
                <a:ea typeface="ＭＳ Ｐゴシック" charset="0"/>
                <a:hlinkClick r:id="rId6">
                  <a:extLst>
                    <a:ext uri="{A12FA001-AC4F-418D-AE19-62706E023703}">
                      <ahyp:hlinkClr xmlns:ahyp="http://schemas.microsoft.com/office/drawing/2018/hyperlinkcolor" val="tx"/>
                    </a:ext>
                  </a:extLst>
                </a:hlinkClick>
              </a:rPr>
              <a:t>https://indico.ijclab.in2p3.fr/event/11291/registrations/892/</a:t>
            </a:r>
            <a:endParaRPr lang="en-GB" sz="1600" dirty="0">
              <a:solidFill>
                <a:schemeClr val="bg2">
                  <a:lumMod val="10000"/>
                </a:schemeClr>
              </a:solidFill>
            </a:endParaRPr>
          </a:p>
        </p:txBody>
      </p:sp>
      <p:sp>
        <p:nvSpPr>
          <p:cNvPr id="15" name="Espace réservé du pied de page 14">
            <a:extLst>
              <a:ext uri="{FF2B5EF4-FFF2-40B4-BE49-F238E27FC236}">
                <a16:creationId xmlns:a16="http://schemas.microsoft.com/office/drawing/2014/main" id="{CAC5CB2A-9F48-4F2D-BAC2-19D25272D4D4}"/>
              </a:ext>
            </a:extLst>
          </p:cNvPr>
          <p:cNvSpPr>
            <a:spLocks noGrp="1"/>
          </p:cNvSpPr>
          <p:nvPr>
            <p:ph type="ftr" sz="quarter" idx="11"/>
          </p:nvPr>
        </p:nvSpPr>
        <p:spPr/>
        <p:txBody>
          <a:bodyPr/>
          <a:lstStyle/>
          <a:p>
            <a:r>
              <a:rPr lang="en-GB"/>
              <a:t>1st Reporting Period Review Meeting</a:t>
            </a:r>
            <a:endParaRPr lang="en-US"/>
          </a:p>
        </p:txBody>
      </p:sp>
      <p:sp>
        <p:nvSpPr>
          <p:cNvPr id="2" name="Espace réservé de la date 1">
            <a:extLst>
              <a:ext uri="{FF2B5EF4-FFF2-40B4-BE49-F238E27FC236}">
                <a16:creationId xmlns:a16="http://schemas.microsoft.com/office/drawing/2014/main" id="{C91AC509-C645-481A-8548-3C6A66A1DDC1}"/>
              </a:ext>
            </a:extLst>
          </p:cNvPr>
          <p:cNvSpPr>
            <a:spLocks noGrp="1"/>
          </p:cNvSpPr>
          <p:nvPr>
            <p:ph type="dt" sz="half" idx="10"/>
          </p:nvPr>
        </p:nvSpPr>
        <p:spPr>
          <a:xfrm>
            <a:off x="46455" y="6436844"/>
            <a:ext cx="2743200" cy="365125"/>
          </a:xfrm>
        </p:spPr>
        <p:txBody>
          <a:bodyPr/>
          <a:lstStyle/>
          <a:p>
            <a:r>
              <a:rPr lang="en-US" dirty="0"/>
              <a:t>1/06/2026</a:t>
            </a:r>
            <a:endParaRPr lang="en-BE" dirty="0"/>
          </a:p>
        </p:txBody>
      </p:sp>
      <p:sp>
        <p:nvSpPr>
          <p:cNvPr id="3" name="AutoShape 2">
            <a:extLst>
              <a:ext uri="{FF2B5EF4-FFF2-40B4-BE49-F238E27FC236}">
                <a16:creationId xmlns:a16="http://schemas.microsoft.com/office/drawing/2014/main" id="{304720D0-B37C-49DF-A1F8-B01B0D35F634}"/>
              </a:ext>
            </a:extLst>
          </p:cNvPr>
          <p:cNvSpPr>
            <a:spLocks noChangeAspect="1" noChangeArrowheads="1"/>
          </p:cNvSpPr>
          <p:nvPr/>
        </p:nvSpPr>
        <p:spPr bwMode="auto">
          <a:xfrm>
            <a:off x="0" y="1190625"/>
            <a:ext cx="12192000" cy="4476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Image 9">
            <a:extLst>
              <a:ext uri="{FF2B5EF4-FFF2-40B4-BE49-F238E27FC236}">
                <a16:creationId xmlns:a16="http://schemas.microsoft.com/office/drawing/2014/main" id="{DAFBB2B3-7981-4373-9F2F-2A939CDEB534}"/>
              </a:ext>
            </a:extLst>
          </p:cNvPr>
          <p:cNvPicPr>
            <a:picLocks noChangeAspect="1"/>
          </p:cNvPicPr>
          <p:nvPr/>
        </p:nvPicPr>
        <p:blipFill>
          <a:blip r:embed="rId7"/>
          <a:stretch>
            <a:fillRect/>
          </a:stretch>
        </p:blipFill>
        <p:spPr>
          <a:xfrm>
            <a:off x="2789655" y="4559450"/>
            <a:ext cx="6031790" cy="2215850"/>
          </a:xfrm>
          <a:prstGeom prst="rect">
            <a:avLst/>
          </a:prstGeom>
        </p:spPr>
      </p:pic>
      <p:sp>
        <p:nvSpPr>
          <p:cNvPr id="16" name="ZoneTexte 15">
            <a:extLst>
              <a:ext uri="{FF2B5EF4-FFF2-40B4-BE49-F238E27FC236}">
                <a16:creationId xmlns:a16="http://schemas.microsoft.com/office/drawing/2014/main" id="{7DD9E96A-90AC-4D30-8EC7-8528B889B54B}"/>
              </a:ext>
            </a:extLst>
          </p:cNvPr>
          <p:cNvSpPr txBox="1"/>
          <p:nvPr/>
        </p:nvSpPr>
        <p:spPr>
          <a:xfrm>
            <a:off x="1740024" y="6516808"/>
            <a:ext cx="8286318" cy="338554"/>
          </a:xfrm>
          <a:prstGeom prst="rect">
            <a:avLst/>
          </a:prstGeom>
          <a:solidFill>
            <a:schemeClr val="bg1">
              <a:lumMod val="95000"/>
            </a:schemeClr>
          </a:solidFill>
        </p:spPr>
        <p:txBody>
          <a:bodyPr wrap="square">
            <a:spAutoFit/>
          </a:bodyPr>
          <a:lstStyle/>
          <a:p>
            <a:r>
              <a:rPr lang="en-GB" sz="1600" b="1" i="1" dirty="0">
                <a:solidFill>
                  <a:schemeClr val="bg2">
                    <a:lumMod val="10000"/>
                  </a:schemeClr>
                </a:solidFill>
                <a:latin typeface="Calibri"/>
                <a:ea typeface="ＭＳ Ｐゴシック" charset="0"/>
              </a:rPr>
              <a:t>2</a:t>
            </a:r>
            <a:r>
              <a:rPr lang="en-GB" sz="1600" b="1" i="1" baseline="30000" dirty="0">
                <a:solidFill>
                  <a:schemeClr val="bg2">
                    <a:lumMod val="10000"/>
                  </a:schemeClr>
                </a:solidFill>
                <a:latin typeface="Calibri"/>
                <a:ea typeface="ＭＳ Ｐゴシック" charset="0"/>
              </a:rPr>
              <a:t>nd</a:t>
            </a:r>
            <a:r>
              <a:rPr lang="en-GB" sz="1600" b="1" i="1" dirty="0">
                <a:solidFill>
                  <a:schemeClr val="bg2">
                    <a:lumMod val="10000"/>
                  </a:schemeClr>
                </a:solidFill>
                <a:latin typeface="Calibri"/>
                <a:ea typeface="ＭＳ Ｐゴシック" charset="0"/>
              </a:rPr>
              <a:t> Annual Meeting </a:t>
            </a:r>
            <a:r>
              <a:rPr lang="en-GB" sz="1600" b="1" dirty="0"/>
              <a:t>22–24 </a:t>
            </a:r>
            <a:r>
              <a:rPr lang="en-GB" sz="1600" b="1" dirty="0" err="1"/>
              <a:t>apr.</a:t>
            </a:r>
            <a:r>
              <a:rPr lang="en-GB" sz="1600" b="1" dirty="0"/>
              <a:t> 2026 </a:t>
            </a:r>
            <a:r>
              <a:rPr lang="en-GB" sz="1600" b="1" i="1" dirty="0">
                <a:solidFill>
                  <a:schemeClr val="bg2">
                    <a:lumMod val="10000"/>
                  </a:schemeClr>
                </a:solidFill>
                <a:latin typeface="Calibri"/>
                <a:ea typeface="ＭＳ Ｐゴシック" charset="0"/>
              </a:rPr>
              <a:t>@ HZB </a:t>
            </a:r>
            <a:r>
              <a:rPr lang="en-GB" sz="1600" dirty="0"/>
              <a:t>https://indico.ijclab.in2p3.fr/event/11960/overview</a:t>
            </a:r>
          </a:p>
        </p:txBody>
      </p:sp>
    </p:spTree>
    <p:extLst>
      <p:ext uri="{BB962C8B-B14F-4D97-AF65-F5344CB8AC3E}">
        <p14:creationId xmlns:p14="http://schemas.microsoft.com/office/powerpoint/2010/main" val="391844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9448800" y="6520735"/>
            <a:ext cx="2743200" cy="365125"/>
          </a:xfrm>
        </p:spPr>
        <p:txBody>
          <a:bodyPr/>
          <a:lstStyle/>
          <a:p>
            <a:pPr defTabSz="914377">
              <a:defRPr/>
            </a:pPr>
            <a:fld id="{C662D044-6F0C-A44C-85FD-2657997C64DC}" type="slidenum">
              <a:rPr lang="en-US">
                <a:solidFill>
                  <a:prstClr val="black">
                    <a:tint val="75000"/>
                  </a:prstClr>
                </a:solidFill>
                <a:latin typeface="Calibri" panose="020F0502020204030204" pitchFamily="34" charset="0"/>
                <a:ea typeface="Calibri" panose="020F0502020204030204" pitchFamily="34" charset="0"/>
                <a:cs typeface="Calibri" panose="020F0502020204030204" pitchFamily="34" charset="0"/>
              </a:rPr>
              <a:pPr defTabSz="914377">
                <a:defRPr/>
              </a:pPr>
              <a:t>4</a:t>
            </a:fld>
            <a:endParaRPr lang="en-US">
              <a:solidFill>
                <a:prstClr val="black">
                  <a:tint val="75000"/>
                </a:prst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pied de page 1">
            <a:extLst>
              <a:ext uri="{FF2B5EF4-FFF2-40B4-BE49-F238E27FC236}">
                <a16:creationId xmlns:a16="http://schemas.microsoft.com/office/drawing/2014/main" id="{A5C278EC-DA0D-4F41-8911-50A8AB3B036F}"/>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Calibri" panose="020F0502020204030204" pitchFamily="34" charset="0"/>
              </a:rPr>
              <a:t>1st Reporting Period Review Meeting</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descr="Innovate for Sustainable Accelerating Systems: Kick-Off Meeting">
            <a:extLst>
              <a:ext uri="{FF2B5EF4-FFF2-40B4-BE49-F238E27FC236}">
                <a16:creationId xmlns:a16="http://schemas.microsoft.com/office/drawing/2014/main" id="{0BCC7CB3-BA83-4F0A-B478-10B4FFAAE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B2150B4-9DCC-447A-88CC-946DDDBF6326}"/>
              </a:ext>
            </a:extLst>
          </p:cNvPr>
          <p:cNvSpPr txBox="1"/>
          <p:nvPr/>
        </p:nvSpPr>
        <p:spPr>
          <a:xfrm>
            <a:off x="3189302" y="254129"/>
            <a:ext cx="8382750" cy="584775"/>
          </a:xfrm>
          <a:prstGeom prst="rect">
            <a:avLst/>
          </a:prstGeom>
          <a:solidFill>
            <a:srgbClr val="E0EBB7"/>
          </a:solidFill>
        </p:spPr>
        <p:txBody>
          <a:bodyPr wrap="square">
            <a:spAutoFit/>
          </a:bodyPr>
          <a:lstStyle/>
          <a:p>
            <a:r>
              <a:rPr lang="fr-FR" sz="3200" b="1" dirty="0">
                <a:latin typeface="Calibri" panose="020F0502020204030204" pitchFamily="34" charset="0"/>
                <a:ea typeface="Calibri" panose="020F0502020204030204" pitchFamily="34" charset="0"/>
                <a:cs typeface="Calibri" panose="020F0502020204030204" pitchFamily="34" charset="0"/>
              </a:rPr>
              <a:t>i</a:t>
            </a:r>
            <a:r>
              <a:rPr lang="en-GB" sz="3200" b="1" dirty="0">
                <a:latin typeface="Calibri" panose="020F0502020204030204" pitchFamily="34" charset="0"/>
                <a:ea typeface="Calibri" panose="020F0502020204030204" pitchFamily="34" charset="0"/>
                <a:cs typeface="Calibri" panose="020F0502020204030204" pitchFamily="34" charset="0"/>
              </a:rPr>
              <a:t>SAS and the European Strategies   - ESPP2020</a:t>
            </a:r>
          </a:p>
        </p:txBody>
      </p:sp>
      <p:sp>
        <p:nvSpPr>
          <p:cNvPr id="3" name="ZoneTexte 2">
            <a:extLst>
              <a:ext uri="{FF2B5EF4-FFF2-40B4-BE49-F238E27FC236}">
                <a16:creationId xmlns:a16="http://schemas.microsoft.com/office/drawing/2014/main" id="{89F7C2DE-DA80-4AE1-9E43-E03C33D6CBD8}"/>
              </a:ext>
            </a:extLst>
          </p:cNvPr>
          <p:cNvSpPr txBox="1"/>
          <p:nvPr/>
        </p:nvSpPr>
        <p:spPr>
          <a:xfrm>
            <a:off x="732983" y="1097092"/>
            <a:ext cx="10839069" cy="830997"/>
          </a:xfrm>
          <a:prstGeom prst="rect">
            <a:avLst/>
          </a:prstGeom>
          <a:noFill/>
        </p:spPr>
        <p:txBody>
          <a:bodyPr wrap="square" rtlCol="0">
            <a:spAutoFit/>
          </a:bodyPr>
          <a:lstStyle/>
          <a:p>
            <a:pPr algn="ctr" defTabSz="1219170" fontAlgn="base">
              <a:spcBef>
                <a:spcPct val="0"/>
              </a:spcBef>
              <a:spcAft>
                <a:spcPct val="0"/>
              </a:spcAft>
              <a:defRPr/>
            </a:pPr>
            <a:r>
              <a:rPr lang="en-GB" sz="2400" dirty="0">
                <a:latin typeface="Calibri" panose="020F0502020204030204" pitchFamily="34" charset="0"/>
                <a:ea typeface="Calibri" panose="020F0502020204030204" pitchFamily="34" charset="0"/>
                <a:cs typeface="Calibri" panose="020F0502020204030204" pitchFamily="34" charset="0"/>
              </a:rPr>
              <a:t>The </a:t>
            </a:r>
            <a:r>
              <a:rPr lang="en-GB" sz="2400" dirty="0" err="1">
                <a:latin typeface="Calibri" panose="020F0502020204030204" pitchFamily="34" charset="0"/>
                <a:ea typeface="Calibri" panose="020F0502020204030204" pitchFamily="34" charset="0"/>
                <a:cs typeface="Calibri" panose="020F0502020204030204" pitchFamily="34" charset="0"/>
              </a:rPr>
              <a:t>iSAS</a:t>
            </a:r>
            <a:r>
              <a:rPr lang="en-GB" sz="2400" dirty="0">
                <a:latin typeface="Calibri" panose="020F0502020204030204" pitchFamily="34" charset="0"/>
                <a:ea typeface="Calibri" panose="020F0502020204030204" pitchFamily="34" charset="0"/>
                <a:cs typeface="Calibri" panose="020F0502020204030204" pitchFamily="34" charset="0"/>
              </a:rPr>
              <a:t> project was conceived also in response to the recommendations of the ESPP2020 to address the energy efficiency of present and future accelerators.</a:t>
            </a:r>
          </a:p>
        </p:txBody>
      </p:sp>
      <p:sp>
        <p:nvSpPr>
          <p:cNvPr id="11" name="TextBox 5">
            <a:extLst>
              <a:ext uri="{FF2B5EF4-FFF2-40B4-BE49-F238E27FC236}">
                <a16:creationId xmlns:a16="http://schemas.microsoft.com/office/drawing/2014/main" id="{FAD218A9-96A1-42B9-8891-46F45B2B74FE}"/>
              </a:ext>
            </a:extLst>
          </p:cNvPr>
          <p:cNvSpPr txBox="1"/>
          <p:nvPr/>
        </p:nvSpPr>
        <p:spPr>
          <a:xfrm>
            <a:off x="732983" y="2331394"/>
            <a:ext cx="10726033" cy="3786036"/>
          </a:xfrm>
          <a:prstGeom prst="rect">
            <a:avLst/>
          </a:prstGeom>
          <a:solidFill>
            <a:srgbClr val="E0EBB7">
              <a:alpha val="50000"/>
            </a:srgbClr>
          </a:solidFill>
          <a:ln w="57150">
            <a:solidFill>
              <a:srgbClr val="0070C0"/>
            </a:solidFill>
          </a:ln>
        </p:spPr>
        <p:txBody>
          <a:bodyPr wrap="square" rtlCol="0">
            <a:spAutoFit/>
          </a:bodyPr>
          <a:lstStyle/>
          <a:p>
            <a:pPr algn="ctr" defTabSz="1219170" fontAlgn="base">
              <a:spcBef>
                <a:spcPct val="0"/>
              </a:spcBef>
              <a:spcAft>
                <a:spcPct val="0"/>
              </a:spcAft>
              <a:defRPr/>
            </a:pPr>
            <a:endParaRPr lang="en-GB" sz="3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defTabSz="1219170" fontAlgn="base">
              <a:spcBef>
                <a:spcPct val="0"/>
              </a:spcBef>
              <a:spcAft>
                <a:spcPct val="0"/>
              </a:spcAft>
              <a:defRPr/>
            </a:pPr>
            <a:r>
              <a:rPr lang="en-GB" sz="2667" dirty="0">
                <a:solidFill>
                  <a:srgbClr val="0070C0"/>
                </a:solidFill>
                <a:latin typeface="Calibri" panose="020F0502020204030204" pitchFamily="34" charset="0"/>
                <a:ea typeface="Calibri" panose="020F0502020204030204" pitchFamily="34" charset="0"/>
                <a:cs typeface="Calibri" panose="020F0502020204030204" pitchFamily="34" charset="0"/>
              </a:rPr>
              <a:t>The energy efficiency of present and future </a:t>
            </a:r>
          </a:p>
          <a:p>
            <a:pPr algn="ctr" defTabSz="1219170" fontAlgn="base">
              <a:spcBef>
                <a:spcPct val="0"/>
              </a:spcBef>
              <a:spcAft>
                <a:spcPct val="0"/>
              </a:spcAft>
              <a:defRPr/>
            </a:pPr>
            <a:r>
              <a:rPr lang="en-GB" sz="2667" dirty="0">
                <a:solidFill>
                  <a:srgbClr val="0070C0"/>
                </a:solidFill>
                <a:latin typeface="Calibri" panose="020F0502020204030204" pitchFamily="34" charset="0"/>
                <a:ea typeface="Calibri" panose="020F0502020204030204" pitchFamily="34" charset="0"/>
                <a:cs typeface="Calibri" panose="020F0502020204030204" pitchFamily="34" charset="0"/>
              </a:rPr>
              <a:t>accelerators […] is and should remain an area </a:t>
            </a:r>
          </a:p>
          <a:p>
            <a:pPr algn="ctr" defTabSz="1219170" fontAlgn="base">
              <a:spcBef>
                <a:spcPct val="0"/>
              </a:spcBef>
              <a:spcAft>
                <a:spcPct val="0"/>
              </a:spcAft>
              <a:defRPr/>
            </a:pPr>
            <a:r>
              <a:rPr lang="en-GB" sz="2667" dirty="0">
                <a:solidFill>
                  <a:srgbClr val="0070C0"/>
                </a:solidFill>
                <a:latin typeface="Calibri" panose="020F0502020204030204" pitchFamily="34" charset="0"/>
                <a:ea typeface="Calibri" panose="020F0502020204030204" pitchFamily="34" charset="0"/>
                <a:cs typeface="Calibri" panose="020F0502020204030204" pitchFamily="34" charset="0"/>
              </a:rPr>
              <a:t>requiring constant attention. </a:t>
            </a:r>
          </a:p>
          <a:p>
            <a:pPr algn="ctr" defTabSz="1219170" fontAlgn="base">
              <a:spcBef>
                <a:spcPct val="0"/>
              </a:spcBef>
              <a:spcAft>
                <a:spcPct val="0"/>
              </a:spcAft>
              <a:defRPr/>
            </a:pPr>
            <a:endParaRPr lang="en-GB" sz="16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defTabSz="1219170" fontAlgn="base">
              <a:spcBef>
                <a:spcPct val="0"/>
              </a:spcBef>
              <a:spcAft>
                <a:spcPct val="0"/>
              </a:spcAft>
              <a:defRPr/>
            </a:pPr>
            <a:r>
              <a:rPr lang="en-GB" sz="2667" b="1" i="1" dirty="0">
                <a:solidFill>
                  <a:srgbClr val="0070C0"/>
                </a:solidFill>
                <a:latin typeface="Calibri" panose="020F0502020204030204" pitchFamily="34" charset="0"/>
                <a:ea typeface="Calibri" panose="020F0502020204030204" pitchFamily="34" charset="0"/>
                <a:cs typeface="Calibri" panose="020F0502020204030204" pitchFamily="34" charset="0"/>
              </a:rPr>
              <a:t>A detailed plan for the […] </a:t>
            </a:r>
            <a:r>
              <a:rPr lang="en-GB" sz="2667"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saving and re-use of </a:t>
            </a:r>
          </a:p>
          <a:p>
            <a:pPr algn="ctr" defTabSz="1219170" fontAlgn="base">
              <a:spcBef>
                <a:spcPct val="0"/>
              </a:spcBef>
              <a:spcAft>
                <a:spcPct val="0"/>
              </a:spcAft>
              <a:defRPr/>
            </a:pPr>
            <a:r>
              <a:rPr lang="en-GB" sz="2667" b="1" i="1" u="sng" dirty="0">
                <a:solidFill>
                  <a:srgbClr val="0070C0"/>
                </a:solidFill>
                <a:latin typeface="Calibri" panose="020F0502020204030204" pitchFamily="34" charset="0"/>
                <a:ea typeface="Calibri" panose="020F0502020204030204" pitchFamily="34" charset="0"/>
                <a:cs typeface="Calibri" panose="020F0502020204030204" pitchFamily="34" charset="0"/>
              </a:rPr>
              <a:t>energy</a:t>
            </a:r>
            <a:r>
              <a:rPr lang="en-GB" sz="2667" b="1" i="1" dirty="0">
                <a:solidFill>
                  <a:srgbClr val="0070C0"/>
                </a:solidFill>
                <a:latin typeface="Calibri" panose="020F0502020204030204" pitchFamily="34" charset="0"/>
                <a:ea typeface="Calibri" panose="020F0502020204030204" pitchFamily="34" charset="0"/>
                <a:cs typeface="Calibri" panose="020F0502020204030204" pitchFamily="34" charset="0"/>
              </a:rPr>
              <a:t> should be part of the approval process </a:t>
            </a:r>
          </a:p>
          <a:p>
            <a:pPr algn="ctr" defTabSz="1219170" fontAlgn="base">
              <a:spcBef>
                <a:spcPct val="0"/>
              </a:spcBef>
              <a:spcAft>
                <a:spcPct val="0"/>
              </a:spcAft>
              <a:defRPr/>
            </a:pPr>
            <a:r>
              <a:rPr lang="en-GB" sz="2667" b="1" i="1" dirty="0">
                <a:solidFill>
                  <a:srgbClr val="0070C0"/>
                </a:solidFill>
                <a:latin typeface="Calibri" panose="020F0502020204030204" pitchFamily="34" charset="0"/>
                <a:ea typeface="Calibri" panose="020F0502020204030204" pitchFamily="34" charset="0"/>
                <a:cs typeface="Calibri" panose="020F0502020204030204" pitchFamily="34" charset="0"/>
              </a:rPr>
              <a:t>for any major project. </a:t>
            </a:r>
          </a:p>
          <a:p>
            <a:pPr algn="ctr" defTabSz="1219170" fontAlgn="base">
              <a:spcBef>
                <a:spcPct val="0"/>
              </a:spcBef>
              <a:spcAft>
                <a:spcPct val="0"/>
              </a:spcAft>
              <a:defRPr/>
            </a:pPr>
            <a:endParaRPr lang="en-GB" sz="16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defTabSz="1219170" fontAlgn="base">
              <a:spcBef>
                <a:spcPct val="0"/>
              </a:spcBef>
              <a:spcAft>
                <a:spcPct val="0"/>
              </a:spcAft>
              <a:defRPr/>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e la date 3">
            <a:extLst>
              <a:ext uri="{FF2B5EF4-FFF2-40B4-BE49-F238E27FC236}">
                <a16:creationId xmlns:a16="http://schemas.microsoft.com/office/drawing/2014/main" id="{8C68FB49-B3EE-4F5D-A631-FFC7687B93EF}"/>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22028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2C8BE93-3995-4C56-B6CE-5F7B60AE9D8C}"/>
              </a:ext>
            </a:extLst>
          </p:cNvPr>
          <p:cNvSpPr>
            <a:spLocks noGrp="1"/>
          </p:cNvSpPr>
          <p:nvPr>
            <p:ph type="sldNum" sz="quarter" idx="12"/>
          </p:nvPr>
        </p:nvSpPr>
        <p:spPr/>
        <p:txBody>
          <a:bodyPr/>
          <a:lstStyle/>
          <a:p>
            <a:fld id="{D47CF28C-F735-C843-9143-DAF799FFF232}" type="slidenum">
              <a:rPr lang="en-US" smtClean="0">
                <a:latin typeface="Calibri" panose="020F0502020204030204" pitchFamily="34" charset="0"/>
                <a:ea typeface="Calibri" panose="020F0502020204030204" pitchFamily="34" charset="0"/>
                <a:cs typeface="Calibri" panose="020F0502020204030204" pitchFamily="34" charset="0"/>
              </a:rPr>
              <a:t>5</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1AC7C2C8-6C64-4AD3-8F6B-016E5C0197D6}"/>
              </a:ext>
            </a:extLst>
          </p:cNvPr>
          <p:cNvSpPr txBox="1"/>
          <p:nvPr/>
        </p:nvSpPr>
        <p:spPr>
          <a:xfrm>
            <a:off x="488273" y="1459050"/>
            <a:ext cx="11274640" cy="2062488"/>
          </a:xfrm>
          <a:prstGeom prst="rect">
            <a:avLst/>
          </a:prstGeom>
          <a:noFill/>
        </p:spPr>
        <p:txBody>
          <a:bodyPr wrap="square">
            <a:spAutoFit/>
          </a:bodyPr>
          <a:lstStyle/>
          <a:p>
            <a:pPr algn="just"/>
            <a:endParaRPr lang="en-GB" sz="2667" b="1" u="sng"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GB" sz="2667" b="1" u="sng"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Technologies </a:t>
            </a:r>
            <a:r>
              <a:rPr lang="en-GB" sz="2667" u="sng"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sz="2667" b="1" u="sng" dirty="0">
                <a:solidFill>
                  <a:srgbClr val="000000"/>
                </a:solidFill>
                <a:latin typeface="Calibri" panose="020F0502020204030204" pitchFamily="34" charset="0"/>
                <a:ea typeface="Calibri" panose="020F0502020204030204" pitchFamily="34" charset="0"/>
                <a:cs typeface="Calibri" panose="020F0502020204030204" pitchFamily="34" charset="0"/>
              </a:rPr>
              <a:t>Accelerator science and technology </a:t>
            </a:r>
            <a:endParaRPr lang="en-GB" sz="2667" u="sng" dirty="0">
              <a:latin typeface="Calibri" panose="020F0502020204030204" pitchFamily="34" charset="0"/>
              <a:ea typeface="Calibri" panose="020F0502020204030204" pitchFamily="34" charset="0"/>
              <a:cs typeface="Calibri" panose="020F0502020204030204" pitchFamily="34" charset="0"/>
            </a:endParaRPr>
          </a:p>
          <a:p>
            <a:pPr algn="just"/>
            <a:r>
              <a:rPr lang="en-GB" sz="1867" dirty="0">
                <a:solidFill>
                  <a:srgbClr val="000000"/>
                </a:solidFill>
                <a:latin typeface="Calibri" panose="020F0502020204030204" pitchFamily="34" charset="0"/>
                <a:ea typeface="Calibri" panose="020F0502020204030204" pitchFamily="34" charset="0"/>
                <a:cs typeface="Calibri" panose="020F0502020204030204" pitchFamily="34" charset="0"/>
              </a:rPr>
              <a:t>Several technology approaches directly </a:t>
            </a:r>
            <a:r>
              <a:rPr lang="en-GB" sz="1867" b="1" dirty="0">
                <a:solidFill>
                  <a:srgbClr val="000000"/>
                </a:solidFill>
                <a:latin typeface="Calibri" panose="020F0502020204030204" pitchFamily="34" charset="0"/>
                <a:ea typeface="Calibri" panose="020F0502020204030204" pitchFamily="34" charset="0"/>
                <a:cs typeface="Calibri" panose="020F0502020204030204" pitchFamily="34" charset="0"/>
              </a:rPr>
              <a:t>address the requirement of greater sustainability for future accelerator-based facilities</a:t>
            </a:r>
            <a:r>
              <a:rPr lang="en-GB" sz="1867" dirty="0">
                <a:solidFill>
                  <a:srgbClr val="000000"/>
                </a:solidFill>
                <a:latin typeface="Calibri" panose="020F0502020204030204" pitchFamily="34" charset="0"/>
                <a:ea typeface="Calibri" panose="020F0502020204030204" pitchFamily="34" charset="0"/>
                <a:cs typeface="Calibri" panose="020F0502020204030204" pitchFamily="34" charset="0"/>
              </a:rPr>
              <a:t>. These include </a:t>
            </a:r>
            <a:r>
              <a:rPr lang="en-GB" sz="1867" u="sng" dirty="0">
                <a:solidFill>
                  <a:srgbClr val="000000"/>
                </a:solidFill>
                <a:latin typeface="Calibri" panose="020F0502020204030204" pitchFamily="34" charset="0"/>
                <a:ea typeface="Calibri" panose="020F0502020204030204" pitchFamily="34" charset="0"/>
                <a:cs typeface="Calibri" panose="020F0502020204030204" pitchFamily="34" charset="0"/>
              </a:rPr>
              <a:t>superconducting magnets and resonators operated at higher cryogenic temperature, superconducting current links, use of permanent magnets, and more efficient RF power sources, complemented by a more extensive use of robotics and artificial intelligence. </a:t>
            </a:r>
            <a:endParaRPr lang="en-GB" sz="1867" u="sng" dirty="0">
              <a:latin typeface="Calibri" panose="020F0502020204030204" pitchFamily="34" charset="0"/>
              <a:ea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7174A92E-A536-4E05-AB49-210F614F5676}"/>
              </a:ext>
            </a:extLst>
          </p:cNvPr>
          <p:cNvSpPr txBox="1"/>
          <p:nvPr/>
        </p:nvSpPr>
        <p:spPr>
          <a:xfrm>
            <a:off x="3251200" y="3507408"/>
            <a:ext cx="7112000" cy="1077218"/>
          </a:xfrm>
          <a:prstGeom prst="rect">
            <a:avLst/>
          </a:prstGeom>
          <a:noFill/>
        </p:spPr>
        <p:txBody>
          <a:bodyPr wrap="square">
            <a:spAutoFit/>
          </a:bodyPr>
          <a:lstStyle/>
          <a:p>
            <a:r>
              <a:rPr lang="en-GB" sz="2400" b="1" i="1" dirty="0">
                <a:solidFill>
                  <a:srgbClr val="4471C4"/>
                </a:solidFill>
                <a:latin typeface="Calibri" panose="020F0502020204030204" pitchFamily="34" charset="0"/>
                <a:ea typeface="Calibri" panose="020F0502020204030204" pitchFamily="34" charset="0"/>
                <a:cs typeface="Calibri" panose="020F0502020204030204" pitchFamily="34" charset="0"/>
              </a:rPr>
              <a:t>…</a:t>
            </a:r>
            <a:r>
              <a:rPr lang="en-GB" sz="2000" b="1" i="1" dirty="0">
                <a:solidFill>
                  <a:srgbClr val="4471C4"/>
                </a:solidFill>
                <a:latin typeface="Calibri" panose="020F0502020204030204" pitchFamily="34" charset="0"/>
                <a:ea typeface="Calibri" panose="020F0502020204030204" pitchFamily="34" charset="0"/>
                <a:cs typeface="Calibri" panose="020F0502020204030204" pitchFamily="34" charset="0"/>
              </a:rPr>
              <a:t>R&amp;D efforts to enhance the sustainability and energy efficiency of accelerators from design to operation and decommissioning should be supported. </a:t>
            </a:r>
            <a:endParaRPr lang="en-GB"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77C91901-EA71-44E9-9B23-C005001D6E32}"/>
              </a:ext>
            </a:extLst>
          </p:cNvPr>
          <p:cNvSpPr txBox="1"/>
          <p:nvPr/>
        </p:nvSpPr>
        <p:spPr>
          <a:xfrm>
            <a:off x="488273" y="4619279"/>
            <a:ext cx="11176986" cy="1733873"/>
          </a:xfrm>
          <a:prstGeom prst="rect">
            <a:avLst/>
          </a:prstGeom>
          <a:noFill/>
        </p:spPr>
        <p:txBody>
          <a:bodyPr wrap="square">
            <a:spAutoFit/>
          </a:bodyPr>
          <a:lstStyle/>
          <a:p>
            <a:pPr algn="just"/>
            <a:r>
              <a:rPr lang="en-GB" sz="2667" b="1" u="sng" dirty="0">
                <a:solidFill>
                  <a:srgbClr val="000000"/>
                </a:solidFill>
                <a:latin typeface="Calibri" panose="020F0502020204030204" pitchFamily="34" charset="0"/>
                <a:ea typeface="Calibri" panose="020F0502020204030204" pitchFamily="34" charset="0"/>
                <a:cs typeface="Calibri" panose="020F0502020204030204" pitchFamily="34" charset="0"/>
              </a:rPr>
              <a:t>Sustainability and environmental impact </a:t>
            </a:r>
            <a:endParaRPr lang="en-GB" sz="2400" i="1" dirty="0">
              <a:solidFill>
                <a:srgbClr val="4471C4"/>
              </a:solidFill>
              <a:latin typeface="Calibri" panose="020F0502020204030204" pitchFamily="34" charset="0"/>
              <a:ea typeface="Calibri" panose="020F0502020204030204" pitchFamily="34" charset="0"/>
              <a:cs typeface="Calibri" panose="020F0502020204030204" pitchFamily="34" charset="0"/>
            </a:endParaRPr>
          </a:p>
          <a:p>
            <a:pPr marL="380990" indent="-380990" algn="just">
              <a:buFont typeface="Arial" panose="020B0604020202020204" pitchFamily="34" charset="0"/>
              <a:buChar char="•"/>
            </a:pPr>
            <a:r>
              <a:rPr lang="en-GB" sz="2000" b="1" i="1" dirty="0">
                <a:solidFill>
                  <a:srgbClr val="4471C4"/>
                </a:solidFill>
                <a:latin typeface="Calibri" panose="020F0502020204030204" pitchFamily="34" charset="0"/>
                <a:ea typeface="Calibri" panose="020F0502020204030204" pitchFamily="34" charset="0"/>
                <a:cs typeface="Calibri" panose="020F0502020204030204" pitchFamily="34" charset="0"/>
              </a:rPr>
              <a:t>For new proposed projects, a detailed life cycle assessment should be carried out at each stage, from concept to design and implementation, in order to quantify and minimise environmental impact. </a:t>
            </a:r>
            <a:endParaRPr lang="en-GB"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80990" indent="-380990" algn="just">
              <a:buFont typeface="Arial" panose="020B0604020202020204" pitchFamily="34" charset="0"/>
              <a:buChar char="•"/>
            </a:pPr>
            <a:r>
              <a:rPr lang="en-GB" sz="2000" b="1" i="1" dirty="0">
                <a:solidFill>
                  <a:srgbClr val="4471C4"/>
                </a:solidFill>
                <a:latin typeface="Calibri" panose="020F0502020204030204" pitchFamily="34" charset="0"/>
                <a:ea typeface="Calibri" panose="020F0502020204030204" pitchFamily="34" charset="0"/>
                <a:cs typeface="Calibri" panose="020F0502020204030204" pitchFamily="34" charset="0"/>
              </a:rPr>
              <a:t>The particle physics community should continue and intensify its efforts to develop and adopt sustainable solutions. </a:t>
            </a:r>
            <a:endParaRPr lang="en-GB" sz="20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Espace réservé du pied de page 2">
            <a:extLst>
              <a:ext uri="{FF2B5EF4-FFF2-40B4-BE49-F238E27FC236}">
                <a16:creationId xmlns:a16="http://schemas.microsoft.com/office/drawing/2014/main" id="{E20BA98E-79DF-4AE6-9811-04E5DC0C133A}"/>
              </a:ext>
            </a:extLst>
          </p:cNvPr>
          <p:cNvSpPr>
            <a:spLocks noGrp="1"/>
          </p:cNvSpPr>
          <p:nvPr>
            <p:ph type="ftr" sz="quarter" idx="11"/>
          </p:nvPr>
        </p:nvSpPr>
        <p:spPr/>
        <p:txBody>
          <a:bodyPr/>
          <a:lstStyle/>
          <a:p>
            <a:r>
              <a:rPr lang="en-GB">
                <a:latin typeface="Calibri" panose="020F0502020204030204" pitchFamily="34" charset="0"/>
                <a:ea typeface="Calibri" panose="020F0502020204030204" pitchFamily="34" charset="0"/>
                <a:cs typeface="Calibri" panose="020F0502020204030204" pitchFamily="34" charset="0"/>
              </a:rPr>
              <a:t>1st Reporting Period Review Meeting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B97D33F-BB9B-403C-B26D-B4C258C297CC}"/>
              </a:ext>
            </a:extLst>
          </p:cNvPr>
          <p:cNvSpPr/>
          <p:nvPr/>
        </p:nvSpPr>
        <p:spPr>
          <a:xfrm>
            <a:off x="488273" y="1759688"/>
            <a:ext cx="11274640" cy="4593464"/>
          </a:xfrm>
          <a:prstGeom prst="rect">
            <a:avLst/>
          </a:prstGeom>
          <a:solidFill>
            <a:srgbClr val="A4C137">
              <a:alpha val="20000"/>
            </a:srgb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ea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43C47B3F-F74B-4C3C-9D73-D28077FB38ED}"/>
              </a:ext>
            </a:extLst>
          </p:cNvPr>
          <p:cNvSpPr txBox="1"/>
          <p:nvPr/>
        </p:nvSpPr>
        <p:spPr>
          <a:xfrm>
            <a:off x="390619" y="838904"/>
            <a:ext cx="11274640" cy="830997"/>
          </a:xfrm>
          <a:prstGeom prst="rect">
            <a:avLst/>
          </a:prstGeom>
          <a:noFill/>
        </p:spPr>
        <p:txBody>
          <a:bodyPr wrap="square" rtlCol="0">
            <a:spAutoFit/>
          </a:bodyPr>
          <a:lstStyle/>
          <a:p>
            <a:pPr algn="ctr"/>
            <a:r>
              <a:rPr lang="en-GB" sz="2400" dirty="0">
                <a:latin typeface="Calibri" panose="020F0502020204030204" pitchFamily="34" charset="0"/>
                <a:ea typeface="Calibri" panose="020F0502020204030204" pitchFamily="34" charset="0"/>
                <a:cs typeface="Calibri" panose="020F0502020204030204" pitchFamily="34" charset="0"/>
              </a:rPr>
              <a:t>Strengthening the sustainability and energy efficiency of accelerators </a:t>
            </a:r>
          </a:p>
          <a:p>
            <a:pPr algn="ctr"/>
            <a:r>
              <a:rPr lang="en-GB" sz="2400" dirty="0">
                <a:latin typeface="Calibri" panose="020F0502020204030204" pitchFamily="34" charset="0"/>
                <a:ea typeface="Calibri" panose="020F0502020204030204" pitchFamily="34" charset="0"/>
                <a:cs typeface="Calibri" panose="020F0502020204030204" pitchFamily="34" charset="0"/>
              </a:rPr>
              <a:t>has become a central theme in the recommendations of ESPP2026.</a:t>
            </a:r>
          </a:p>
        </p:txBody>
      </p:sp>
      <p:pic>
        <p:nvPicPr>
          <p:cNvPr id="12" name="Picture 2" descr="Innovate for Sustainable Accelerating Systems: Kick-Off Meeting">
            <a:extLst>
              <a:ext uri="{FF2B5EF4-FFF2-40B4-BE49-F238E27FC236}">
                <a16:creationId xmlns:a16="http://schemas.microsoft.com/office/drawing/2014/main" id="{C27CD06F-F3E2-475D-91C9-15AEA8230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259A8C85-513B-4B40-A652-EF1428B805E1}"/>
              </a:ext>
            </a:extLst>
          </p:cNvPr>
          <p:cNvSpPr txBox="1"/>
          <p:nvPr/>
        </p:nvSpPr>
        <p:spPr>
          <a:xfrm>
            <a:off x="3189302" y="254129"/>
            <a:ext cx="8094216" cy="584775"/>
          </a:xfrm>
          <a:prstGeom prst="rect">
            <a:avLst/>
          </a:prstGeom>
          <a:solidFill>
            <a:srgbClr val="E0EBB7"/>
          </a:solidFill>
        </p:spPr>
        <p:txBody>
          <a:bodyPr wrap="square">
            <a:spAutoFit/>
          </a:bodyPr>
          <a:lstStyle/>
          <a:p>
            <a:r>
              <a:rPr lang="fr-FR" sz="3200" b="1" dirty="0">
                <a:latin typeface="Calibri" panose="020F0502020204030204" pitchFamily="34" charset="0"/>
                <a:ea typeface="Calibri" panose="020F0502020204030204" pitchFamily="34" charset="0"/>
                <a:cs typeface="Calibri" panose="020F0502020204030204" pitchFamily="34" charset="0"/>
              </a:rPr>
              <a:t>i</a:t>
            </a:r>
            <a:r>
              <a:rPr lang="en-GB" sz="3200" b="1" dirty="0">
                <a:latin typeface="Calibri" panose="020F0502020204030204" pitchFamily="34" charset="0"/>
                <a:ea typeface="Calibri" panose="020F0502020204030204" pitchFamily="34" charset="0"/>
                <a:cs typeface="Calibri" panose="020F0502020204030204" pitchFamily="34" charset="0"/>
              </a:rPr>
              <a:t>SAS and the European Strategies   - ESPP2026</a:t>
            </a:r>
          </a:p>
        </p:txBody>
      </p:sp>
      <p:sp>
        <p:nvSpPr>
          <p:cNvPr id="7" name="Espace réservé de la date 6">
            <a:extLst>
              <a:ext uri="{FF2B5EF4-FFF2-40B4-BE49-F238E27FC236}">
                <a16:creationId xmlns:a16="http://schemas.microsoft.com/office/drawing/2014/main" id="{B738832B-31BE-493E-BA96-789B813AF3DA}"/>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339329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a:xfrm>
            <a:off x="9448800" y="6520735"/>
            <a:ext cx="2743200" cy="365125"/>
          </a:xfrm>
        </p:spPr>
        <p:txBody>
          <a:bodyPr/>
          <a:lstStyle/>
          <a:p>
            <a:pPr defTabSz="914377">
              <a:defRPr/>
            </a:pPr>
            <a:fld id="{C662D044-6F0C-A44C-85FD-2657997C64DC}" type="slidenum">
              <a:rPr lang="en-US">
                <a:solidFill>
                  <a:prstClr val="black">
                    <a:tint val="75000"/>
                  </a:prstClr>
                </a:solidFill>
                <a:latin typeface="Calibri"/>
                <a:ea typeface="ＭＳ Ｐゴシック" charset="0"/>
              </a:rPr>
              <a:pPr defTabSz="914377">
                <a:defRPr/>
              </a:pPr>
              <a:t>6</a:t>
            </a:fld>
            <a:endParaRPr lang="en-US" dirty="0">
              <a:solidFill>
                <a:prstClr val="black">
                  <a:tint val="75000"/>
                </a:prstClr>
              </a:solidFill>
              <a:latin typeface="Calibri"/>
              <a:ea typeface="ＭＳ Ｐゴシック" charset="0"/>
            </a:endParaRPr>
          </a:p>
        </p:txBody>
      </p:sp>
      <p:sp>
        <p:nvSpPr>
          <p:cNvPr id="85" name="TextBox 84">
            <a:extLst>
              <a:ext uri="{FF2B5EF4-FFF2-40B4-BE49-F238E27FC236}">
                <a16:creationId xmlns:a16="http://schemas.microsoft.com/office/drawing/2014/main" id="{EA8D9E18-F10A-3D69-FF67-72F6B0F45E9D}"/>
              </a:ext>
            </a:extLst>
          </p:cNvPr>
          <p:cNvSpPr txBox="1"/>
          <p:nvPr/>
        </p:nvSpPr>
        <p:spPr>
          <a:xfrm>
            <a:off x="739057" y="177800"/>
            <a:ext cx="10688311" cy="872098"/>
          </a:xfrm>
          <a:prstGeom prst="rect">
            <a:avLst/>
          </a:prstGeom>
          <a:solidFill>
            <a:srgbClr val="E0EBB7"/>
          </a:solidFill>
        </p:spPr>
        <p:txBody>
          <a:bodyPr wrap="none" rtlCol="0">
            <a:spAutoFit/>
          </a:bodyPr>
          <a:lstStyle/>
          <a:p>
            <a:pPr defTabSz="1219170" fontAlgn="base">
              <a:spcBef>
                <a:spcPct val="0"/>
              </a:spcBef>
              <a:spcAft>
                <a:spcPct val="0"/>
              </a:spcAft>
              <a:defRPr/>
            </a:pPr>
            <a:r>
              <a:rPr lang="en-BE" sz="3200" b="1" dirty="0">
                <a:latin typeface="Calibri"/>
                <a:ea typeface="ＭＳ Ｐゴシック" charset="0"/>
              </a:rPr>
              <a:t>Key building block for beam acceleration: the SRF cryomodule</a:t>
            </a:r>
          </a:p>
          <a:p>
            <a:pPr algn="ctr" defTabSz="1219170" fontAlgn="base">
              <a:spcBef>
                <a:spcPct val="0"/>
              </a:spcBef>
              <a:spcAft>
                <a:spcPct val="0"/>
              </a:spcAft>
              <a:defRPr/>
            </a:pPr>
            <a:r>
              <a:rPr lang="en-BE" sz="1867" b="1" i="1" dirty="0">
                <a:latin typeface="Calibri"/>
                <a:ea typeface="ＭＳ Ｐゴシック" charset="0"/>
              </a:rPr>
              <a:t>SRF: Superconducting Radio Frequency</a:t>
            </a:r>
          </a:p>
        </p:txBody>
      </p:sp>
      <p:pic>
        <p:nvPicPr>
          <p:cNvPr id="1027" name="Picture 3" descr="page16image3199176336">
            <a:extLst>
              <a:ext uri="{FF2B5EF4-FFF2-40B4-BE49-F238E27FC236}">
                <a16:creationId xmlns:a16="http://schemas.microsoft.com/office/drawing/2014/main" id="{771F2C8A-A46C-B6EA-E22D-5C66C9873E6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1" y="990601"/>
            <a:ext cx="10496633" cy="5186977"/>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a:extLst>
              <a:ext uri="{FF2B5EF4-FFF2-40B4-BE49-F238E27FC236}">
                <a16:creationId xmlns:a16="http://schemas.microsoft.com/office/drawing/2014/main" id="{C970EAB5-1E95-67C6-DE9C-FAE9FBEAE65C}"/>
              </a:ext>
            </a:extLst>
          </p:cNvPr>
          <p:cNvCxnSpPr/>
          <p:nvPr/>
        </p:nvCxnSpPr>
        <p:spPr>
          <a:xfrm flipV="1">
            <a:off x="406400" y="2669688"/>
            <a:ext cx="11582400" cy="182880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16AFD3-CF93-D573-66C8-5E17D9A87C4D}"/>
              </a:ext>
            </a:extLst>
          </p:cNvPr>
          <p:cNvSpPr txBox="1"/>
          <p:nvPr/>
        </p:nvSpPr>
        <p:spPr>
          <a:xfrm rot="21125739">
            <a:off x="10969031" y="2393096"/>
            <a:ext cx="893193" cy="461665"/>
          </a:xfrm>
          <a:prstGeom prst="rect">
            <a:avLst/>
          </a:prstGeom>
          <a:noFill/>
        </p:spPr>
        <p:txBody>
          <a:bodyPr wrap="none" rtlCol="0">
            <a:spAutoFit/>
          </a:bodyPr>
          <a:lstStyle/>
          <a:p>
            <a:pPr defTabSz="1219170" fontAlgn="base">
              <a:spcBef>
                <a:spcPct val="0"/>
              </a:spcBef>
              <a:spcAft>
                <a:spcPct val="0"/>
              </a:spcAft>
              <a:defRPr/>
            </a:pPr>
            <a:r>
              <a:rPr lang="en-BE" sz="2400" dirty="0">
                <a:solidFill>
                  <a:srgbClr val="FF0000"/>
                </a:solidFill>
                <a:latin typeface="Calibri"/>
                <a:ea typeface="ＭＳ Ｐゴシック" charset="0"/>
              </a:rPr>
              <a:t>beam</a:t>
            </a:r>
          </a:p>
        </p:txBody>
      </p:sp>
      <p:sp>
        <p:nvSpPr>
          <p:cNvPr id="22" name="TextBox 21">
            <a:extLst>
              <a:ext uri="{FF2B5EF4-FFF2-40B4-BE49-F238E27FC236}">
                <a16:creationId xmlns:a16="http://schemas.microsoft.com/office/drawing/2014/main" id="{5D23C579-83EC-88B6-2396-73F263719BFC}"/>
              </a:ext>
            </a:extLst>
          </p:cNvPr>
          <p:cNvSpPr txBox="1"/>
          <p:nvPr/>
        </p:nvSpPr>
        <p:spPr>
          <a:xfrm>
            <a:off x="9736549" y="4639702"/>
            <a:ext cx="1362168" cy="461665"/>
          </a:xfrm>
          <a:prstGeom prst="rect">
            <a:avLst/>
          </a:prstGeom>
          <a:noFill/>
        </p:spPr>
        <p:txBody>
          <a:bodyPr wrap="none" rtlCol="0">
            <a:spAutoFit/>
          </a:bodyPr>
          <a:lstStyle/>
          <a:p>
            <a:pPr defTabSz="1219170" fontAlgn="base">
              <a:spcBef>
                <a:spcPct val="0"/>
              </a:spcBef>
              <a:spcAft>
                <a:spcPct val="0"/>
              </a:spcAft>
              <a:defRPr/>
            </a:pPr>
            <a:r>
              <a:rPr lang="en-BE" sz="2400" dirty="0">
                <a:solidFill>
                  <a:srgbClr val="FF0000"/>
                </a:solidFill>
                <a:latin typeface="Calibri"/>
                <a:ea typeface="ＭＳ Ｐゴシック" charset="0"/>
              </a:rPr>
              <a:t>RF power</a:t>
            </a:r>
          </a:p>
        </p:txBody>
      </p:sp>
      <p:sp>
        <p:nvSpPr>
          <p:cNvPr id="23" name="Freeform 22">
            <a:extLst>
              <a:ext uri="{FF2B5EF4-FFF2-40B4-BE49-F238E27FC236}">
                <a16:creationId xmlns:a16="http://schemas.microsoft.com/office/drawing/2014/main" id="{40D00410-59CE-4D90-1CF9-7009B3D6F7D5}"/>
              </a:ext>
            </a:extLst>
          </p:cNvPr>
          <p:cNvSpPr/>
          <p:nvPr/>
        </p:nvSpPr>
        <p:spPr>
          <a:xfrm>
            <a:off x="8795657" y="5041295"/>
            <a:ext cx="940892" cy="309983"/>
          </a:xfrm>
          <a:custGeom>
            <a:avLst/>
            <a:gdLst>
              <a:gd name="connsiteX0" fmla="*/ 435428 w 435428"/>
              <a:gd name="connsiteY0" fmla="*/ 0 h 232487"/>
              <a:gd name="connsiteX1" fmla="*/ 101600 w 435428"/>
              <a:gd name="connsiteY1" fmla="*/ 232229 h 232487"/>
              <a:gd name="connsiteX2" fmla="*/ 0 w 435428"/>
              <a:gd name="connsiteY2" fmla="*/ 36286 h 232487"/>
            </a:gdLst>
            <a:ahLst/>
            <a:cxnLst>
              <a:cxn ang="0">
                <a:pos x="connsiteX0" y="connsiteY0"/>
              </a:cxn>
              <a:cxn ang="0">
                <a:pos x="connsiteX1" y="connsiteY1"/>
              </a:cxn>
              <a:cxn ang="0">
                <a:pos x="connsiteX2" y="connsiteY2"/>
              </a:cxn>
            </a:cxnLst>
            <a:rect l="l" t="t" r="r" b="b"/>
            <a:pathLst>
              <a:path w="435428" h="232487">
                <a:moveTo>
                  <a:pt x="435428" y="0"/>
                </a:moveTo>
                <a:cubicBezTo>
                  <a:pt x="304799" y="113090"/>
                  <a:pt x="174171" y="226181"/>
                  <a:pt x="101600" y="232229"/>
                </a:cubicBezTo>
                <a:cubicBezTo>
                  <a:pt x="29029" y="238277"/>
                  <a:pt x="14514" y="137281"/>
                  <a:pt x="0" y="36286"/>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5" name="TextBox 24">
            <a:extLst>
              <a:ext uri="{FF2B5EF4-FFF2-40B4-BE49-F238E27FC236}">
                <a16:creationId xmlns:a16="http://schemas.microsoft.com/office/drawing/2014/main" id="{A10B5DA0-AAB0-8F1B-24B3-857F9DE34F80}"/>
              </a:ext>
            </a:extLst>
          </p:cNvPr>
          <p:cNvSpPr txBox="1"/>
          <p:nvPr/>
        </p:nvSpPr>
        <p:spPr>
          <a:xfrm>
            <a:off x="1422401" y="1148720"/>
            <a:ext cx="2346283" cy="461665"/>
          </a:xfrm>
          <a:prstGeom prst="rect">
            <a:avLst/>
          </a:prstGeom>
          <a:noFill/>
        </p:spPr>
        <p:txBody>
          <a:bodyPr wrap="none" rtlCol="0">
            <a:spAutoFit/>
          </a:bodyPr>
          <a:lstStyle/>
          <a:p>
            <a:pPr defTabSz="1219170" fontAlgn="base">
              <a:spcBef>
                <a:spcPct val="0"/>
              </a:spcBef>
              <a:spcAft>
                <a:spcPct val="0"/>
              </a:spcAft>
              <a:defRPr/>
            </a:pPr>
            <a:r>
              <a:rPr lang="en-GB" sz="2400" dirty="0">
                <a:solidFill>
                  <a:srgbClr val="FF0000"/>
                </a:solidFill>
                <a:latin typeface="Calibri"/>
                <a:ea typeface="ＭＳ Ｐゴシック" charset="0"/>
              </a:rPr>
              <a:t>c</a:t>
            </a:r>
            <a:r>
              <a:rPr lang="en-BE" sz="2400" dirty="0">
                <a:solidFill>
                  <a:srgbClr val="FF0000"/>
                </a:solidFill>
                <a:latin typeface="Calibri"/>
                <a:ea typeface="ＭＳ Ｐゴシック" charset="0"/>
              </a:rPr>
              <a:t>ryogenic cooling</a:t>
            </a:r>
          </a:p>
        </p:txBody>
      </p:sp>
      <p:sp>
        <p:nvSpPr>
          <p:cNvPr id="26" name="Freeform 25">
            <a:extLst>
              <a:ext uri="{FF2B5EF4-FFF2-40B4-BE49-F238E27FC236}">
                <a16:creationId xmlns:a16="http://schemas.microsoft.com/office/drawing/2014/main" id="{5CCB5F2D-D610-BC0C-FC52-2A5636041D3F}"/>
              </a:ext>
            </a:extLst>
          </p:cNvPr>
          <p:cNvSpPr/>
          <p:nvPr/>
        </p:nvSpPr>
        <p:spPr>
          <a:xfrm>
            <a:off x="725604" y="1414512"/>
            <a:ext cx="687121" cy="617489"/>
          </a:xfrm>
          <a:custGeom>
            <a:avLst/>
            <a:gdLst>
              <a:gd name="connsiteX0" fmla="*/ 515341 w 515341"/>
              <a:gd name="connsiteY0" fmla="*/ 5917 h 463117"/>
              <a:gd name="connsiteX1" fmla="*/ 7341 w 515341"/>
              <a:gd name="connsiteY1" fmla="*/ 63974 h 463117"/>
              <a:gd name="connsiteX2" fmla="*/ 261341 w 515341"/>
              <a:gd name="connsiteY2" fmla="*/ 463117 h 463117"/>
            </a:gdLst>
            <a:ahLst/>
            <a:cxnLst>
              <a:cxn ang="0">
                <a:pos x="connsiteX0" y="connsiteY0"/>
              </a:cxn>
              <a:cxn ang="0">
                <a:pos x="connsiteX1" y="connsiteY1"/>
              </a:cxn>
              <a:cxn ang="0">
                <a:pos x="connsiteX2" y="connsiteY2"/>
              </a:cxn>
            </a:cxnLst>
            <a:rect l="l" t="t" r="r" b="b"/>
            <a:pathLst>
              <a:path w="515341" h="463117">
                <a:moveTo>
                  <a:pt x="515341" y="5917"/>
                </a:moveTo>
                <a:cubicBezTo>
                  <a:pt x="282507" y="-3155"/>
                  <a:pt x="49674" y="-12226"/>
                  <a:pt x="7341" y="63974"/>
                </a:cubicBezTo>
                <a:cubicBezTo>
                  <a:pt x="-34992" y="140174"/>
                  <a:pt x="113174" y="301645"/>
                  <a:pt x="261341" y="463117"/>
                </a:cubicBezTo>
              </a:path>
            </a:pathLst>
          </a:custGeom>
          <a:noFill/>
          <a:ln w="254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2" name="TextBox 1">
            <a:extLst>
              <a:ext uri="{FF2B5EF4-FFF2-40B4-BE49-F238E27FC236}">
                <a16:creationId xmlns:a16="http://schemas.microsoft.com/office/drawing/2014/main" id="{35DE6328-2063-C209-3863-9E106B992871}"/>
              </a:ext>
            </a:extLst>
          </p:cNvPr>
          <p:cNvSpPr txBox="1"/>
          <p:nvPr/>
        </p:nvSpPr>
        <p:spPr>
          <a:xfrm>
            <a:off x="5170173" y="5765800"/>
            <a:ext cx="6322308" cy="502766"/>
          </a:xfrm>
          <a:prstGeom prst="rect">
            <a:avLst/>
          </a:prstGeom>
          <a:solidFill>
            <a:schemeClr val="accent2">
              <a:lumMod val="20000"/>
              <a:lumOff val="80000"/>
            </a:schemeClr>
          </a:solidFill>
        </p:spPr>
        <p:txBody>
          <a:bodyPr wrap="none" rtlCol="0">
            <a:spAutoFit/>
          </a:bodyPr>
          <a:lstStyle/>
          <a:p>
            <a:pPr algn="ctr" defTabSz="1219170" fontAlgn="base">
              <a:spcBef>
                <a:spcPct val="0"/>
              </a:spcBef>
              <a:spcAft>
                <a:spcPct val="0"/>
              </a:spcAft>
              <a:defRPr/>
            </a:pPr>
            <a:r>
              <a:rPr lang="en-GB" sz="2667" i="1" dirty="0">
                <a:solidFill>
                  <a:srgbClr val="C04300"/>
                </a:solidFill>
                <a:latin typeface="Calibri"/>
                <a:ea typeface="ＭＳ Ｐゴシック" charset="0"/>
              </a:rPr>
              <a:t>T</a:t>
            </a:r>
            <a:r>
              <a:rPr lang="en-BE" sz="2667" i="1" dirty="0">
                <a:solidFill>
                  <a:srgbClr val="C04300"/>
                </a:solidFill>
                <a:latin typeface="Calibri"/>
                <a:ea typeface="ＭＳ Ｐゴシック" charset="0"/>
              </a:rPr>
              <a:t>ransferring grid power to the particle beam</a:t>
            </a:r>
          </a:p>
        </p:txBody>
      </p:sp>
      <p:sp>
        <p:nvSpPr>
          <p:cNvPr id="3" name="Espace réservé du pied de page 2">
            <a:extLst>
              <a:ext uri="{FF2B5EF4-FFF2-40B4-BE49-F238E27FC236}">
                <a16:creationId xmlns:a16="http://schemas.microsoft.com/office/drawing/2014/main" id="{3CD32D97-2E5C-4E36-816F-513AB3F28B80}"/>
              </a:ext>
            </a:extLst>
          </p:cNvPr>
          <p:cNvSpPr>
            <a:spLocks noGrp="1"/>
          </p:cNvSpPr>
          <p:nvPr>
            <p:ph type="ftr" sz="quarter" idx="11"/>
          </p:nvPr>
        </p:nvSpPr>
        <p:spPr/>
        <p:txBody>
          <a:bodyPr/>
          <a:lstStyle/>
          <a:p>
            <a:r>
              <a:rPr lang="en-GB"/>
              <a:t>1st Reporting Period Review Meeting</a:t>
            </a:r>
            <a:endParaRPr lang="en-US"/>
          </a:p>
        </p:txBody>
      </p:sp>
      <p:sp>
        <p:nvSpPr>
          <p:cNvPr id="4" name="Espace réservé de la date 3">
            <a:extLst>
              <a:ext uri="{FF2B5EF4-FFF2-40B4-BE49-F238E27FC236}">
                <a16:creationId xmlns:a16="http://schemas.microsoft.com/office/drawing/2014/main" id="{5814F86A-9F90-4901-80B4-9F7B9429DF35}"/>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51192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a:extLst>
              <a:ext uri="{FF2B5EF4-FFF2-40B4-BE49-F238E27FC236}">
                <a16:creationId xmlns:a16="http://schemas.microsoft.com/office/drawing/2014/main" id="{658D0297-C3A7-E6DB-5BD5-A4FA513AA25D}"/>
              </a:ext>
            </a:extLst>
          </p:cNvPr>
          <p:cNvCxnSpPr>
            <a:cxnSpLocks/>
          </p:cNvCxnSpPr>
          <p:nvPr/>
        </p:nvCxnSpPr>
        <p:spPr>
          <a:xfrm flipV="1">
            <a:off x="10363200" y="381000"/>
            <a:ext cx="0" cy="5839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3" descr="page16image3199176336">
            <a:extLst>
              <a:ext uri="{FF2B5EF4-FFF2-40B4-BE49-F238E27FC236}">
                <a16:creationId xmlns:a16="http://schemas.microsoft.com/office/drawing/2014/main" id="{838CD01A-9EBA-EBAF-5C11-27AE92906F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14678">
            <a:off x="8069929" y="2112117"/>
            <a:ext cx="4661507" cy="230351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p:cNvSpPr>
            <a:spLocks noGrp="1"/>
          </p:cNvSpPr>
          <p:nvPr>
            <p:ph type="sldNum" sz="quarter" idx="12"/>
          </p:nvPr>
        </p:nvSpPr>
        <p:spPr>
          <a:xfrm>
            <a:off x="9448800" y="6520735"/>
            <a:ext cx="2743200" cy="365125"/>
          </a:xfrm>
        </p:spPr>
        <p:txBody>
          <a:bodyPr/>
          <a:lstStyle/>
          <a:p>
            <a:pPr defTabSz="914377"/>
            <a:fld id="{C662D044-6F0C-A44C-85FD-2657997C64DC}" type="slidenum">
              <a:rPr lang="en-US">
                <a:solidFill>
                  <a:prstClr val="black">
                    <a:tint val="75000"/>
                  </a:prstClr>
                </a:solidFill>
                <a:latin typeface="Calibri"/>
                <a:ea typeface="+mn-ea"/>
                <a:cs typeface="+mn-cs"/>
              </a:rPr>
              <a:pPr defTabSz="914377"/>
              <a:t>7</a:t>
            </a:fld>
            <a:endParaRPr lang="en-US">
              <a:solidFill>
                <a:prstClr val="black">
                  <a:tint val="75000"/>
                </a:prstClr>
              </a:solidFill>
              <a:latin typeface="Calibri"/>
              <a:ea typeface="+mn-ea"/>
              <a:cs typeface="+mn-cs"/>
            </a:endParaRPr>
          </a:p>
        </p:txBody>
      </p:sp>
      <p:sp>
        <p:nvSpPr>
          <p:cNvPr id="8" name="Rounded Rectangle 7">
            <a:extLst>
              <a:ext uri="{FF2B5EF4-FFF2-40B4-BE49-F238E27FC236}">
                <a16:creationId xmlns:a16="http://schemas.microsoft.com/office/drawing/2014/main" id="{16BC3A48-D03A-5F01-524F-FD1E001D9D1F}"/>
              </a:ext>
            </a:extLst>
          </p:cNvPr>
          <p:cNvSpPr/>
          <p:nvPr/>
        </p:nvSpPr>
        <p:spPr>
          <a:xfrm>
            <a:off x="9347200" y="4241800"/>
            <a:ext cx="211200" cy="20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2400"/>
          </a:p>
        </p:txBody>
      </p:sp>
      <p:sp>
        <p:nvSpPr>
          <p:cNvPr id="9" name="Shape 8">
            <a:extLst>
              <a:ext uri="{FF2B5EF4-FFF2-40B4-BE49-F238E27FC236}">
                <a16:creationId xmlns:a16="http://schemas.microsoft.com/office/drawing/2014/main" id="{ED7EF711-5CFD-0F43-8A2B-E5AE36A440B5}"/>
              </a:ext>
            </a:extLst>
          </p:cNvPr>
          <p:cNvSpPr/>
          <p:nvPr/>
        </p:nvSpPr>
        <p:spPr>
          <a:xfrm rot="12645207" flipH="1" flipV="1">
            <a:off x="3486366" y="310997"/>
            <a:ext cx="5727269" cy="3289608"/>
          </a:xfrm>
          <a:prstGeom prst="swooshArrow">
            <a:avLst>
              <a:gd name="adj1" fmla="val 7504"/>
              <a:gd name="adj2" fmla="val 19520"/>
            </a:avLst>
          </a:prstGeom>
          <a:solidFill>
            <a:srgbClr val="A4C137"/>
          </a:solidFill>
          <a:ln>
            <a:solidFill>
              <a:srgbClr val="A4C13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solidFill>
                <a:srgbClr val="A4C137"/>
              </a:solidFill>
            </a:endParaRPr>
          </a:p>
        </p:txBody>
      </p:sp>
      <p:sp>
        <p:nvSpPr>
          <p:cNvPr id="10" name="Shape 9">
            <a:extLst>
              <a:ext uri="{FF2B5EF4-FFF2-40B4-BE49-F238E27FC236}">
                <a16:creationId xmlns:a16="http://schemas.microsoft.com/office/drawing/2014/main" id="{E75D9763-DF2C-3DB1-077F-9932CBBDE32F}"/>
              </a:ext>
            </a:extLst>
          </p:cNvPr>
          <p:cNvSpPr/>
          <p:nvPr/>
        </p:nvSpPr>
        <p:spPr>
          <a:xfrm rot="10060930" flipH="1">
            <a:off x="3293225" y="3641433"/>
            <a:ext cx="2151153" cy="1793711"/>
          </a:xfrm>
          <a:prstGeom prst="swooshArrow">
            <a:avLst>
              <a:gd name="adj1" fmla="val 7504"/>
              <a:gd name="adj2" fmla="val 19520"/>
            </a:avLst>
          </a:prstGeom>
          <a:solidFill>
            <a:srgbClr val="A4C137"/>
          </a:solidFill>
          <a:ln>
            <a:solidFill>
              <a:srgbClr val="A4C13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solidFill>
                <a:srgbClr val="A4C137"/>
              </a:solidFill>
            </a:endParaRPr>
          </a:p>
        </p:txBody>
      </p:sp>
      <p:sp>
        <p:nvSpPr>
          <p:cNvPr id="11" name="TextBox 10">
            <a:extLst>
              <a:ext uri="{FF2B5EF4-FFF2-40B4-BE49-F238E27FC236}">
                <a16:creationId xmlns:a16="http://schemas.microsoft.com/office/drawing/2014/main" id="{978E26D0-3FEE-04E5-0B4A-BAB91B58805E}"/>
              </a:ext>
            </a:extLst>
          </p:cNvPr>
          <p:cNvSpPr txBox="1"/>
          <p:nvPr/>
        </p:nvSpPr>
        <p:spPr>
          <a:xfrm>
            <a:off x="3962401" y="1112813"/>
            <a:ext cx="3728457"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RF power generation</a:t>
            </a:r>
          </a:p>
        </p:txBody>
      </p:sp>
      <p:sp>
        <p:nvSpPr>
          <p:cNvPr id="13" name="Shape 12">
            <a:extLst>
              <a:ext uri="{FF2B5EF4-FFF2-40B4-BE49-F238E27FC236}">
                <a16:creationId xmlns:a16="http://schemas.microsoft.com/office/drawing/2014/main" id="{96F5FF37-938D-7135-2BD4-1A982EEB5229}"/>
              </a:ext>
            </a:extLst>
          </p:cNvPr>
          <p:cNvSpPr/>
          <p:nvPr/>
        </p:nvSpPr>
        <p:spPr>
          <a:xfrm rot="11368797">
            <a:off x="7754611" y="3491721"/>
            <a:ext cx="1556524" cy="1800736"/>
          </a:xfrm>
          <a:prstGeom prst="swooshArrow">
            <a:avLst>
              <a:gd name="adj1" fmla="val 7504"/>
              <a:gd name="adj2" fmla="val 19520"/>
            </a:avLst>
          </a:prstGeom>
          <a:solidFill>
            <a:srgbClr val="A4C137"/>
          </a:solidFill>
          <a:ln>
            <a:solidFill>
              <a:srgbClr val="A4C137"/>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solidFill>
                <a:srgbClr val="A4C137"/>
              </a:solidFill>
            </a:endParaRPr>
          </a:p>
        </p:txBody>
      </p:sp>
      <p:sp>
        <p:nvSpPr>
          <p:cNvPr id="15" name="TextBox 14">
            <a:extLst>
              <a:ext uri="{FF2B5EF4-FFF2-40B4-BE49-F238E27FC236}">
                <a16:creationId xmlns:a16="http://schemas.microsoft.com/office/drawing/2014/main" id="{1329E3E2-32BA-E547-F063-2C6EAEE15671}"/>
              </a:ext>
            </a:extLst>
          </p:cNvPr>
          <p:cNvSpPr txBox="1"/>
          <p:nvPr/>
        </p:nvSpPr>
        <p:spPr>
          <a:xfrm>
            <a:off x="5588874" y="4634029"/>
            <a:ext cx="1966564"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cryogenics</a:t>
            </a:r>
          </a:p>
        </p:txBody>
      </p:sp>
      <p:sp>
        <p:nvSpPr>
          <p:cNvPr id="22" name="TextBox 21">
            <a:extLst>
              <a:ext uri="{FF2B5EF4-FFF2-40B4-BE49-F238E27FC236}">
                <a16:creationId xmlns:a16="http://schemas.microsoft.com/office/drawing/2014/main" id="{E521553B-8B45-5FE3-9532-47653D2D1B2B}"/>
              </a:ext>
            </a:extLst>
          </p:cNvPr>
          <p:cNvSpPr txBox="1"/>
          <p:nvPr/>
        </p:nvSpPr>
        <p:spPr>
          <a:xfrm>
            <a:off x="433224" y="1854201"/>
            <a:ext cx="2614776" cy="3170099"/>
          </a:xfrm>
          <a:prstGeom prst="rect">
            <a:avLst/>
          </a:prstGeom>
          <a:solidFill>
            <a:schemeClr val="accent6">
              <a:lumMod val="20000"/>
              <a:lumOff val="80000"/>
            </a:schemeClr>
          </a:solidFill>
          <a:ln w="57150">
            <a:solidFill>
              <a:schemeClr val="accent6">
                <a:lumMod val="75000"/>
              </a:schemeClr>
            </a:solidFill>
          </a:ln>
        </p:spPr>
        <p:txBody>
          <a:bodyPr vert="horz" wrap="square" rtlCol="0">
            <a:spAutoFit/>
          </a:bodyPr>
          <a:lstStyle/>
          <a:p>
            <a:pPr algn="ctr"/>
            <a:r>
              <a:rPr lang="en-BE" sz="8000" dirty="0"/>
              <a:t>GRID</a:t>
            </a:r>
          </a:p>
          <a:p>
            <a:pPr algn="ctr"/>
            <a:endParaRPr lang="en-BE" sz="8000" dirty="0">
              <a:solidFill>
                <a:schemeClr val="accent6">
                  <a:lumMod val="75000"/>
                </a:schemeClr>
              </a:solidFill>
            </a:endParaRPr>
          </a:p>
          <a:p>
            <a:pPr algn="ctr"/>
            <a:endParaRPr lang="en-BE" sz="4000" dirty="0">
              <a:solidFill>
                <a:schemeClr val="accent6">
                  <a:lumMod val="75000"/>
                </a:schemeClr>
              </a:solidFill>
            </a:endParaRPr>
          </a:p>
        </p:txBody>
      </p:sp>
      <p:sp>
        <p:nvSpPr>
          <p:cNvPr id="26" name="Shape 25">
            <a:extLst>
              <a:ext uri="{FF2B5EF4-FFF2-40B4-BE49-F238E27FC236}">
                <a16:creationId xmlns:a16="http://schemas.microsoft.com/office/drawing/2014/main" id="{BD49FFE4-DFE7-F0AF-0D9A-9AA3809131B7}"/>
              </a:ext>
            </a:extLst>
          </p:cNvPr>
          <p:cNvSpPr/>
          <p:nvPr/>
        </p:nvSpPr>
        <p:spPr>
          <a:xfrm rot="17168678" flipV="1">
            <a:off x="7811830" y="3526940"/>
            <a:ext cx="1852137" cy="1155563"/>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pic>
        <p:nvPicPr>
          <p:cNvPr id="4" name="Picture 3" descr="Shape&#10;&#10;Description automatically generated with medium confidence">
            <a:extLst>
              <a:ext uri="{FF2B5EF4-FFF2-40B4-BE49-F238E27FC236}">
                <a16:creationId xmlns:a16="http://schemas.microsoft.com/office/drawing/2014/main" id="{D68DCD48-C96E-C0CE-52F0-9C05A92596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6678" y="3104487"/>
            <a:ext cx="1587869" cy="1854200"/>
          </a:xfrm>
          <a:prstGeom prst="rect">
            <a:avLst/>
          </a:prstGeom>
        </p:spPr>
      </p:pic>
      <p:sp>
        <p:nvSpPr>
          <p:cNvPr id="5" name="Shape 4">
            <a:extLst>
              <a:ext uri="{FF2B5EF4-FFF2-40B4-BE49-F238E27FC236}">
                <a16:creationId xmlns:a16="http://schemas.microsoft.com/office/drawing/2014/main" id="{978B6CBE-5508-98F2-AA0F-6224EB9DA773}"/>
              </a:ext>
            </a:extLst>
          </p:cNvPr>
          <p:cNvSpPr/>
          <p:nvPr/>
        </p:nvSpPr>
        <p:spPr>
          <a:xfrm rot="11238937" flipV="1">
            <a:off x="7504199" y="1906325"/>
            <a:ext cx="1556268" cy="762604"/>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3" name="TextBox 2">
            <a:extLst>
              <a:ext uri="{FF2B5EF4-FFF2-40B4-BE49-F238E27FC236}">
                <a16:creationId xmlns:a16="http://schemas.microsoft.com/office/drawing/2014/main" id="{6FDC6005-5154-8196-6E9B-93F9BE239AF4}"/>
              </a:ext>
            </a:extLst>
          </p:cNvPr>
          <p:cNvSpPr txBox="1"/>
          <p:nvPr/>
        </p:nvSpPr>
        <p:spPr>
          <a:xfrm>
            <a:off x="16828" y="6578601"/>
            <a:ext cx="2603598" cy="256545"/>
          </a:xfrm>
          <a:prstGeom prst="rect">
            <a:avLst/>
          </a:prstGeom>
          <a:noFill/>
        </p:spPr>
        <p:txBody>
          <a:bodyPr wrap="none" rtlCol="0">
            <a:spAutoFit/>
          </a:bodyPr>
          <a:lstStyle/>
          <a:p>
            <a:r>
              <a:rPr lang="en-GB" sz="1067" dirty="0">
                <a:solidFill>
                  <a:schemeClr val="accent6">
                    <a:lumMod val="75000"/>
                  </a:schemeClr>
                </a:solidFill>
              </a:rPr>
              <a:t>P</a:t>
            </a:r>
            <a:r>
              <a:rPr lang="en-BE" sz="1067" dirty="0">
                <a:solidFill>
                  <a:schemeClr val="accent6">
                    <a:lumMod val="75000"/>
                  </a:schemeClr>
                </a:solidFill>
              </a:rPr>
              <a:t>icture adopted from M. Seidel (IPAC 2022)</a:t>
            </a:r>
          </a:p>
        </p:txBody>
      </p:sp>
      <p:sp>
        <p:nvSpPr>
          <p:cNvPr id="2" name="Espace réservé du pied de page 1">
            <a:extLst>
              <a:ext uri="{FF2B5EF4-FFF2-40B4-BE49-F238E27FC236}">
                <a16:creationId xmlns:a16="http://schemas.microsoft.com/office/drawing/2014/main" id="{1E9052B4-8CD8-41D6-88DB-477E729EF1F7}"/>
              </a:ext>
            </a:extLst>
          </p:cNvPr>
          <p:cNvSpPr>
            <a:spLocks noGrp="1"/>
          </p:cNvSpPr>
          <p:nvPr>
            <p:ph type="ftr" sz="quarter" idx="11"/>
          </p:nvPr>
        </p:nvSpPr>
        <p:spPr/>
        <p:txBody>
          <a:bodyPr/>
          <a:lstStyle/>
          <a:p>
            <a:r>
              <a:rPr lang="en-GB"/>
              <a:t>1st Reporting Period Review Meeting</a:t>
            </a:r>
            <a:endParaRPr lang="en-US"/>
          </a:p>
        </p:txBody>
      </p:sp>
      <p:sp>
        <p:nvSpPr>
          <p:cNvPr id="7" name="Espace réservé de la date 6">
            <a:extLst>
              <a:ext uri="{FF2B5EF4-FFF2-40B4-BE49-F238E27FC236}">
                <a16:creationId xmlns:a16="http://schemas.microsoft.com/office/drawing/2014/main" id="{92311468-805C-497C-AED9-5B62320B749F}"/>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21783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74463B51-1AD8-29ED-2BD1-86C082F255C9}"/>
              </a:ext>
            </a:extLst>
          </p:cNvPr>
          <p:cNvCxnSpPr>
            <a:cxnSpLocks/>
          </p:cNvCxnSpPr>
          <p:nvPr/>
        </p:nvCxnSpPr>
        <p:spPr>
          <a:xfrm flipV="1">
            <a:off x="10363200" y="381000"/>
            <a:ext cx="0" cy="583963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3" descr="page16image3199176336">
            <a:extLst>
              <a:ext uri="{FF2B5EF4-FFF2-40B4-BE49-F238E27FC236}">
                <a16:creationId xmlns:a16="http://schemas.microsoft.com/office/drawing/2014/main" id="{838CD01A-9EBA-EBAF-5C11-27AE92906F5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5914678">
            <a:off x="8069929" y="2112117"/>
            <a:ext cx="4661507" cy="230351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p:cNvSpPr>
            <a:spLocks noGrp="1"/>
          </p:cNvSpPr>
          <p:nvPr>
            <p:ph type="sldNum" sz="quarter" idx="12"/>
          </p:nvPr>
        </p:nvSpPr>
        <p:spPr>
          <a:xfrm>
            <a:off x="9448800" y="6520735"/>
            <a:ext cx="2743200" cy="365125"/>
          </a:xfrm>
        </p:spPr>
        <p:txBody>
          <a:bodyPr/>
          <a:lstStyle/>
          <a:p>
            <a:pPr defTabSz="914377"/>
            <a:fld id="{C662D044-6F0C-A44C-85FD-2657997C64DC}" type="slidenum">
              <a:rPr lang="en-US">
                <a:solidFill>
                  <a:prstClr val="black">
                    <a:tint val="75000"/>
                  </a:prstClr>
                </a:solidFill>
                <a:latin typeface="Calibri"/>
                <a:ea typeface="+mn-ea"/>
                <a:cs typeface="+mn-cs"/>
              </a:rPr>
              <a:pPr defTabSz="914377"/>
              <a:t>8</a:t>
            </a:fld>
            <a:endParaRPr lang="en-US">
              <a:solidFill>
                <a:prstClr val="black">
                  <a:tint val="75000"/>
                </a:prstClr>
              </a:solidFill>
              <a:latin typeface="Calibri"/>
              <a:ea typeface="+mn-ea"/>
              <a:cs typeface="+mn-cs"/>
            </a:endParaRPr>
          </a:p>
        </p:txBody>
      </p:sp>
      <p:sp>
        <p:nvSpPr>
          <p:cNvPr id="8" name="Rounded Rectangle 7">
            <a:extLst>
              <a:ext uri="{FF2B5EF4-FFF2-40B4-BE49-F238E27FC236}">
                <a16:creationId xmlns:a16="http://schemas.microsoft.com/office/drawing/2014/main" id="{16BC3A48-D03A-5F01-524F-FD1E001D9D1F}"/>
              </a:ext>
            </a:extLst>
          </p:cNvPr>
          <p:cNvSpPr/>
          <p:nvPr/>
        </p:nvSpPr>
        <p:spPr>
          <a:xfrm>
            <a:off x="9347200" y="4241800"/>
            <a:ext cx="211200" cy="203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sz="2400"/>
          </a:p>
        </p:txBody>
      </p:sp>
      <p:sp>
        <p:nvSpPr>
          <p:cNvPr id="9" name="Shape 8">
            <a:extLst>
              <a:ext uri="{FF2B5EF4-FFF2-40B4-BE49-F238E27FC236}">
                <a16:creationId xmlns:a16="http://schemas.microsoft.com/office/drawing/2014/main" id="{ED7EF711-5CFD-0F43-8A2B-E5AE36A440B5}"/>
              </a:ext>
            </a:extLst>
          </p:cNvPr>
          <p:cNvSpPr/>
          <p:nvPr/>
        </p:nvSpPr>
        <p:spPr>
          <a:xfrm rot="12645207" flipH="1" flipV="1">
            <a:off x="3486366" y="310997"/>
            <a:ext cx="5727269" cy="3289608"/>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0" name="Shape 9">
            <a:extLst>
              <a:ext uri="{FF2B5EF4-FFF2-40B4-BE49-F238E27FC236}">
                <a16:creationId xmlns:a16="http://schemas.microsoft.com/office/drawing/2014/main" id="{E75D9763-DF2C-3DB1-077F-9932CBBDE32F}"/>
              </a:ext>
            </a:extLst>
          </p:cNvPr>
          <p:cNvSpPr/>
          <p:nvPr/>
        </p:nvSpPr>
        <p:spPr>
          <a:xfrm rot="10060930" flipH="1">
            <a:off x="3293225" y="3641433"/>
            <a:ext cx="2151153" cy="1793711"/>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1" name="TextBox 10">
            <a:extLst>
              <a:ext uri="{FF2B5EF4-FFF2-40B4-BE49-F238E27FC236}">
                <a16:creationId xmlns:a16="http://schemas.microsoft.com/office/drawing/2014/main" id="{978E26D0-3FEE-04E5-0B4A-BAB91B58805E}"/>
              </a:ext>
            </a:extLst>
          </p:cNvPr>
          <p:cNvSpPr txBox="1"/>
          <p:nvPr/>
        </p:nvSpPr>
        <p:spPr>
          <a:xfrm>
            <a:off x="3962401" y="1112813"/>
            <a:ext cx="3728457"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RF power generation</a:t>
            </a:r>
          </a:p>
        </p:txBody>
      </p:sp>
      <p:sp>
        <p:nvSpPr>
          <p:cNvPr id="13" name="Shape 12">
            <a:extLst>
              <a:ext uri="{FF2B5EF4-FFF2-40B4-BE49-F238E27FC236}">
                <a16:creationId xmlns:a16="http://schemas.microsoft.com/office/drawing/2014/main" id="{96F5FF37-938D-7135-2BD4-1A982EEB5229}"/>
              </a:ext>
            </a:extLst>
          </p:cNvPr>
          <p:cNvSpPr/>
          <p:nvPr/>
        </p:nvSpPr>
        <p:spPr>
          <a:xfrm rot="11368797">
            <a:off x="7754611" y="3491721"/>
            <a:ext cx="1556524" cy="1800736"/>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5" name="TextBox 14">
            <a:extLst>
              <a:ext uri="{FF2B5EF4-FFF2-40B4-BE49-F238E27FC236}">
                <a16:creationId xmlns:a16="http://schemas.microsoft.com/office/drawing/2014/main" id="{1329E3E2-32BA-E547-F063-2C6EAEE15671}"/>
              </a:ext>
            </a:extLst>
          </p:cNvPr>
          <p:cNvSpPr txBox="1"/>
          <p:nvPr/>
        </p:nvSpPr>
        <p:spPr>
          <a:xfrm>
            <a:off x="5588874" y="4634029"/>
            <a:ext cx="1966564" cy="584775"/>
          </a:xfrm>
          <a:prstGeom prst="rect">
            <a:avLst/>
          </a:prstGeom>
          <a:solidFill>
            <a:srgbClr val="E0EBB7"/>
          </a:solidFill>
          <a:ln w="57150">
            <a:solidFill>
              <a:srgbClr val="A4C137"/>
            </a:solidFill>
          </a:ln>
        </p:spPr>
        <p:txBody>
          <a:bodyPr wrap="none" rtlCol="0">
            <a:spAutoFit/>
          </a:bodyPr>
          <a:lstStyle/>
          <a:p>
            <a:r>
              <a:rPr lang="en-BE" sz="3200" b="1" dirty="0">
                <a:solidFill>
                  <a:srgbClr val="0070C0"/>
                </a:solidFill>
              </a:rPr>
              <a:t>cryogenics</a:t>
            </a:r>
          </a:p>
        </p:txBody>
      </p:sp>
      <p:sp>
        <p:nvSpPr>
          <p:cNvPr id="22" name="TextBox 21">
            <a:extLst>
              <a:ext uri="{FF2B5EF4-FFF2-40B4-BE49-F238E27FC236}">
                <a16:creationId xmlns:a16="http://schemas.microsoft.com/office/drawing/2014/main" id="{E521553B-8B45-5FE3-9532-47653D2D1B2B}"/>
              </a:ext>
            </a:extLst>
          </p:cNvPr>
          <p:cNvSpPr txBox="1"/>
          <p:nvPr/>
        </p:nvSpPr>
        <p:spPr>
          <a:xfrm>
            <a:off x="433224" y="1854201"/>
            <a:ext cx="2614776" cy="3170099"/>
          </a:xfrm>
          <a:prstGeom prst="rect">
            <a:avLst/>
          </a:prstGeom>
          <a:solidFill>
            <a:schemeClr val="accent6">
              <a:lumMod val="20000"/>
              <a:lumOff val="80000"/>
            </a:schemeClr>
          </a:solidFill>
          <a:ln w="57150">
            <a:solidFill>
              <a:schemeClr val="accent6">
                <a:lumMod val="75000"/>
              </a:schemeClr>
            </a:solidFill>
          </a:ln>
        </p:spPr>
        <p:txBody>
          <a:bodyPr vert="horz" wrap="square" rtlCol="0">
            <a:spAutoFit/>
          </a:bodyPr>
          <a:lstStyle/>
          <a:p>
            <a:pPr algn="ctr"/>
            <a:r>
              <a:rPr lang="en-BE" sz="8000" dirty="0"/>
              <a:t>GRID</a:t>
            </a:r>
          </a:p>
          <a:p>
            <a:pPr algn="ctr"/>
            <a:endParaRPr lang="en-BE" sz="8000" dirty="0">
              <a:solidFill>
                <a:schemeClr val="accent6">
                  <a:lumMod val="75000"/>
                </a:schemeClr>
              </a:solidFill>
            </a:endParaRPr>
          </a:p>
          <a:p>
            <a:pPr algn="ctr"/>
            <a:endParaRPr lang="en-BE" sz="4000" dirty="0">
              <a:solidFill>
                <a:schemeClr val="accent6">
                  <a:lumMod val="75000"/>
                </a:schemeClr>
              </a:solidFill>
            </a:endParaRPr>
          </a:p>
        </p:txBody>
      </p:sp>
      <p:sp>
        <p:nvSpPr>
          <p:cNvPr id="26" name="Shape 25">
            <a:extLst>
              <a:ext uri="{FF2B5EF4-FFF2-40B4-BE49-F238E27FC236}">
                <a16:creationId xmlns:a16="http://schemas.microsoft.com/office/drawing/2014/main" id="{BD49FFE4-DFE7-F0AF-0D9A-9AA3809131B7}"/>
              </a:ext>
            </a:extLst>
          </p:cNvPr>
          <p:cNvSpPr/>
          <p:nvPr/>
        </p:nvSpPr>
        <p:spPr>
          <a:xfrm rot="17168678" flipV="1">
            <a:off x="7811830" y="3526940"/>
            <a:ext cx="1852137" cy="1155563"/>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pic>
        <p:nvPicPr>
          <p:cNvPr id="4" name="Picture 3" descr="Shape&#10;&#10;Description automatically generated with medium confidence">
            <a:extLst>
              <a:ext uri="{FF2B5EF4-FFF2-40B4-BE49-F238E27FC236}">
                <a16:creationId xmlns:a16="http://schemas.microsoft.com/office/drawing/2014/main" id="{D68DCD48-C96E-C0CE-52F0-9C05A92596A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46678" y="3104487"/>
            <a:ext cx="1587869" cy="1854200"/>
          </a:xfrm>
          <a:prstGeom prst="rect">
            <a:avLst/>
          </a:prstGeom>
        </p:spPr>
      </p:pic>
      <p:sp>
        <p:nvSpPr>
          <p:cNvPr id="5" name="Shape 4">
            <a:extLst>
              <a:ext uri="{FF2B5EF4-FFF2-40B4-BE49-F238E27FC236}">
                <a16:creationId xmlns:a16="http://schemas.microsoft.com/office/drawing/2014/main" id="{978B6CBE-5508-98F2-AA0F-6224EB9DA773}"/>
              </a:ext>
            </a:extLst>
          </p:cNvPr>
          <p:cNvSpPr/>
          <p:nvPr/>
        </p:nvSpPr>
        <p:spPr>
          <a:xfrm rot="11238937" flipV="1">
            <a:off x="7504199" y="1906325"/>
            <a:ext cx="1556268" cy="762604"/>
          </a:xfrm>
          <a:prstGeom prst="swooshArrow">
            <a:avLst>
              <a:gd name="adj1" fmla="val 7504"/>
              <a:gd name="adj2" fmla="val 19520"/>
            </a:avLst>
          </a:prstGeom>
          <a:solidFill>
            <a:srgbClr val="A4C137"/>
          </a:solidFill>
          <a:ln>
            <a:no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BE" sz="2400"/>
          </a:p>
        </p:txBody>
      </p:sp>
      <p:sp>
        <p:nvSpPr>
          <p:cNvPr id="12" name="Folded Corner 11">
            <a:extLst>
              <a:ext uri="{FF2B5EF4-FFF2-40B4-BE49-F238E27FC236}">
                <a16:creationId xmlns:a16="http://schemas.microsoft.com/office/drawing/2014/main" id="{665B3CDA-F8B6-7A96-2F2D-C0CF4118D52C}"/>
              </a:ext>
            </a:extLst>
          </p:cNvPr>
          <p:cNvSpPr/>
          <p:nvPr/>
        </p:nvSpPr>
        <p:spPr>
          <a:xfrm>
            <a:off x="4433937" y="1673868"/>
            <a:ext cx="2844800" cy="948409"/>
          </a:xfrm>
          <a:prstGeom prst="foldedCorner">
            <a:avLst>
              <a:gd name="adj" fmla="val 36108"/>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defTabSz="1219170" fontAlgn="base">
              <a:spcBef>
                <a:spcPct val="0"/>
              </a:spcBef>
              <a:spcAft>
                <a:spcPct val="0"/>
              </a:spcAft>
              <a:defRPr/>
            </a:pPr>
            <a:r>
              <a:rPr lang="en-BE"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energy savings from the RF power</a:t>
            </a:r>
            <a:endParaRPr lang="en-BE" sz="2400" i="1" dirty="0">
              <a:solidFill>
                <a:srgbClr val="FF0000"/>
              </a:solidFill>
              <a:latin typeface="Century Schoolbook" charset="0"/>
              <a:ea typeface="ＭＳ Ｐゴシック" charset="0"/>
            </a:endParaRPr>
          </a:p>
        </p:txBody>
      </p:sp>
      <p:sp>
        <p:nvSpPr>
          <p:cNvPr id="14" name="Folded Corner 13">
            <a:extLst>
              <a:ext uri="{FF2B5EF4-FFF2-40B4-BE49-F238E27FC236}">
                <a16:creationId xmlns:a16="http://schemas.microsoft.com/office/drawing/2014/main" id="{2C347E2A-356B-7799-F2EE-27351BA88E4E}"/>
              </a:ext>
            </a:extLst>
          </p:cNvPr>
          <p:cNvSpPr/>
          <p:nvPr/>
        </p:nvSpPr>
        <p:spPr>
          <a:xfrm>
            <a:off x="5856337" y="5205450"/>
            <a:ext cx="2844800" cy="948409"/>
          </a:xfrm>
          <a:prstGeom prst="foldedCorner">
            <a:avLst>
              <a:gd name="adj" fmla="val 36108"/>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defTabSz="1219170" fontAlgn="base">
              <a:spcBef>
                <a:spcPct val="0"/>
              </a:spcBef>
              <a:spcAft>
                <a:spcPct val="0"/>
              </a:spcAft>
              <a:defRPr/>
            </a:pPr>
            <a:r>
              <a:rPr lang="en-BE"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energy savings from the cryogenics</a:t>
            </a:r>
            <a:endParaRPr lang="en-BE" sz="2400" i="1" dirty="0">
              <a:solidFill>
                <a:srgbClr val="FF0000"/>
              </a:solidFill>
              <a:latin typeface="Century Schoolbook" charset="0"/>
              <a:ea typeface="ＭＳ Ｐゴシック" charset="0"/>
            </a:endParaRPr>
          </a:p>
        </p:txBody>
      </p:sp>
      <p:sp>
        <p:nvSpPr>
          <p:cNvPr id="16" name="Folded Corner 15">
            <a:extLst>
              <a:ext uri="{FF2B5EF4-FFF2-40B4-BE49-F238E27FC236}">
                <a16:creationId xmlns:a16="http://schemas.microsoft.com/office/drawing/2014/main" id="{B5047446-5D5D-462E-7EEB-4BBB6294575D}"/>
              </a:ext>
            </a:extLst>
          </p:cNvPr>
          <p:cNvSpPr/>
          <p:nvPr/>
        </p:nvSpPr>
        <p:spPr>
          <a:xfrm>
            <a:off x="9042400" y="2685653"/>
            <a:ext cx="2844800" cy="948409"/>
          </a:xfrm>
          <a:prstGeom prst="foldedCorner">
            <a:avLst>
              <a:gd name="adj" fmla="val 36108"/>
            </a:avLst>
          </a:prstGeom>
          <a:solidFill>
            <a:schemeClr val="accent2">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1600" i="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ctr" defTabSz="1219170" fontAlgn="base">
              <a:spcBef>
                <a:spcPct val="0"/>
              </a:spcBef>
              <a:spcAft>
                <a:spcPct val="0"/>
              </a:spcAft>
              <a:defRPr/>
            </a:pPr>
            <a:r>
              <a:rPr lang="en-BE" sz="2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energy savings from the beam</a:t>
            </a:r>
            <a:endParaRPr lang="en-BE" sz="2400" i="1" dirty="0">
              <a:solidFill>
                <a:srgbClr val="FF0000"/>
              </a:solidFill>
              <a:latin typeface="Century Schoolbook" charset="0"/>
              <a:ea typeface="ＭＳ Ｐゴシック" charset="0"/>
            </a:endParaRPr>
          </a:p>
        </p:txBody>
      </p:sp>
      <p:sp>
        <p:nvSpPr>
          <p:cNvPr id="19" name="TextBox 18">
            <a:extLst>
              <a:ext uri="{FF2B5EF4-FFF2-40B4-BE49-F238E27FC236}">
                <a16:creationId xmlns:a16="http://schemas.microsoft.com/office/drawing/2014/main" id="{571E8A62-9074-DDCC-E093-05B6EC56CF97}"/>
              </a:ext>
            </a:extLst>
          </p:cNvPr>
          <p:cNvSpPr txBox="1"/>
          <p:nvPr/>
        </p:nvSpPr>
        <p:spPr>
          <a:xfrm>
            <a:off x="324946" y="96885"/>
            <a:ext cx="6432145" cy="666786"/>
          </a:xfrm>
          <a:prstGeom prst="rect">
            <a:avLst/>
          </a:prstGeom>
          <a:noFill/>
        </p:spPr>
        <p:txBody>
          <a:bodyPr wrap="none" rtlCol="0">
            <a:spAutoFit/>
          </a:bodyPr>
          <a:lstStyle/>
          <a:p>
            <a:pPr defTabSz="1219170" fontAlgn="base">
              <a:spcBef>
                <a:spcPct val="0"/>
              </a:spcBef>
              <a:spcAft>
                <a:spcPct val="0"/>
              </a:spcAft>
              <a:defRPr/>
            </a:pPr>
            <a:r>
              <a:rPr lang="en-BE" sz="3733" b="1" dirty="0">
                <a:solidFill>
                  <a:srgbClr val="FF0000"/>
                </a:solidFill>
                <a:highlight>
                  <a:srgbClr val="FFE7D2"/>
                </a:highlight>
                <a:latin typeface="Calibri"/>
                <a:ea typeface="ＭＳ Ｐゴシック" charset="0"/>
              </a:rPr>
              <a:t>Three key innovation directions</a:t>
            </a:r>
            <a:endParaRPr lang="en-BE" sz="3733" b="1" dirty="0">
              <a:solidFill>
                <a:srgbClr val="FF0000"/>
              </a:solidFill>
              <a:highlight>
                <a:srgbClr val="FFE7D2"/>
              </a:highlight>
              <a:latin typeface="Century Schoolbook" charset="0"/>
              <a:ea typeface="ＭＳ Ｐゴシック" charset="0"/>
            </a:endParaRPr>
          </a:p>
        </p:txBody>
      </p:sp>
      <p:sp>
        <p:nvSpPr>
          <p:cNvPr id="2" name="Espace réservé du pied de page 1">
            <a:extLst>
              <a:ext uri="{FF2B5EF4-FFF2-40B4-BE49-F238E27FC236}">
                <a16:creationId xmlns:a16="http://schemas.microsoft.com/office/drawing/2014/main" id="{670602B2-D01F-4372-A77C-6A2956F01041}"/>
              </a:ext>
            </a:extLst>
          </p:cNvPr>
          <p:cNvSpPr>
            <a:spLocks noGrp="1"/>
          </p:cNvSpPr>
          <p:nvPr>
            <p:ph type="ftr" sz="quarter" idx="11"/>
          </p:nvPr>
        </p:nvSpPr>
        <p:spPr/>
        <p:txBody>
          <a:bodyPr/>
          <a:lstStyle/>
          <a:p>
            <a:r>
              <a:rPr lang="en-GB"/>
              <a:t>1st Reporting Period Review Meeting</a:t>
            </a:r>
            <a:endParaRPr lang="en-US"/>
          </a:p>
        </p:txBody>
      </p:sp>
      <p:sp>
        <p:nvSpPr>
          <p:cNvPr id="3" name="Espace réservé de la date 2">
            <a:extLst>
              <a:ext uri="{FF2B5EF4-FFF2-40B4-BE49-F238E27FC236}">
                <a16:creationId xmlns:a16="http://schemas.microsoft.com/office/drawing/2014/main" id="{9C8E16BA-B65B-47F5-81B3-C5E867E4B967}"/>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1926569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5F71AB7-074B-1F52-4525-E622288B37B8}"/>
              </a:ext>
            </a:extLst>
          </p:cNvPr>
          <p:cNvGrpSpPr/>
          <p:nvPr/>
        </p:nvGrpSpPr>
        <p:grpSpPr>
          <a:xfrm>
            <a:off x="289876" y="650067"/>
            <a:ext cx="11725315" cy="3447296"/>
            <a:chOff x="217407" y="487550"/>
            <a:chExt cx="8793986" cy="2585472"/>
          </a:xfrm>
        </p:grpSpPr>
        <p:sp>
          <p:nvSpPr>
            <p:cNvPr id="1035" name="Rounded Rectangle 1034">
              <a:extLst>
                <a:ext uri="{FF2B5EF4-FFF2-40B4-BE49-F238E27FC236}">
                  <a16:creationId xmlns:a16="http://schemas.microsoft.com/office/drawing/2014/main" id="{2A30C292-8B24-8A23-6F3C-BAD73B8E0B76}"/>
                </a:ext>
              </a:extLst>
            </p:cNvPr>
            <p:cNvSpPr/>
            <p:nvPr/>
          </p:nvSpPr>
          <p:spPr>
            <a:xfrm>
              <a:off x="217407" y="1777622"/>
              <a:ext cx="8793986" cy="1295400"/>
            </a:xfrm>
            <a:prstGeom prst="roundRect">
              <a:avLst>
                <a:gd name="adj" fmla="val 11160"/>
              </a:avLst>
            </a:prstGeom>
            <a:solidFill>
              <a:srgbClr val="E0EBB7"/>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prstClr val="white"/>
                </a:solidFill>
                <a:latin typeface="Calibri"/>
              </a:endParaRPr>
            </a:p>
          </p:txBody>
        </p:sp>
        <p:sp>
          <p:nvSpPr>
            <p:cNvPr id="1052" name="TextBox 1051">
              <a:extLst>
                <a:ext uri="{FF2B5EF4-FFF2-40B4-BE49-F238E27FC236}">
                  <a16:creationId xmlns:a16="http://schemas.microsoft.com/office/drawing/2014/main" id="{79BB7065-C253-F814-3317-D36920E1E64E}"/>
                </a:ext>
              </a:extLst>
            </p:cNvPr>
            <p:cNvSpPr txBox="1"/>
            <p:nvPr/>
          </p:nvSpPr>
          <p:spPr>
            <a:xfrm>
              <a:off x="4797344" y="487550"/>
              <a:ext cx="1046248" cy="238575"/>
            </a:xfrm>
            <a:prstGeom prst="rect">
              <a:avLst/>
            </a:prstGeom>
            <a:noFill/>
          </p:spPr>
          <p:txBody>
            <a:bodyPr wrap="none" rtlCol="0">
              <a:spAutoFit/>
            </a:bodyPr>
            <a:lstStyle/>
            <a:p>
              <a:pPr defTabSz="1219170" fontAlgn="base">
                <a:spcBef>
                  <a:spcPct val="0"/>
                </a:spcBef>
                <a:spcAft>
                  <a:spcPct val="0"/>
                </a:spcAft>
                <a:defRPr/>
              </a:pPr>
              <a:r>
                <a:rPr lang="en-GB" sz="1467" dirty="0">
                  <a:solidFill>
                    <a:prstClr val="white"/>
                  </a:solidFill>
                  <a:latin typeface="Calibri"/>
                  <a:ea typeface="ＭＳ Ｐゴシック" charset="0"/>
                </a:rPr>
                <a:t>p</a:t>
              </a:r>
              <a:r>
                <a:rPr lang="en-BE" sz="1467" dirty="0">
                  <a:solidFill>
                    <a:prstClr val="white"/>
                  </a:solidFill>
                  <a:latin typeface="Calibri"/>
                  <a:ea typeface="ＭＳ Ｐゴシック" charset="0"/>
                </a:rPr>
                <a:t>article therapy</a:t>
              </a:r>
            </a:p>
          </p:txBody>
        </p:sp>
        <p:sp>
          <p:nvSpPr>
            <p:cNvPr id="1055" name="TextBox 1054">
              <a:extLst>
                <a:ext uri="{FF2B5EF4-FFF2-40B4-BE49-F238E27FC236}">
                  <a16:creationId xmlns:a16="http://schemas.microsoft.com/office/drawing/2014/main" id="{278A3EB8-8F4E-3EB7-2118-846B5B6A95CC}"/>
                </a:ext>
              </a:extLst>
            </p:cNvPr>
            <p:cNvSpPr txBox="1"/>
            <p:nvPr/>
          </p:nvSpPr>
          <p:spPr>
            <a:xfrm>
              <a:off x="5689834" y="1150263"/>
              <a:ext cx="1048460" cy="407900"/>
            </a:xfrm>
            <a:prstGeom prst="rect">
              <a:avLst/>
            </a:prstGeom>
            <a:noFill/>
          </p:spPr>
          <p:txBody>
            <a:bodyPr wrap="none" rtlCol="0">
              <a:spAutoFit/>
            </a:bodyPr>
            <a:lstStyle/>
            <a:p>
              <a:pPr defTabSz="1219170" fontAlgn="base">
                <a:spcBef>
                  <a:spcPct val="0"/>
                </a:spcBef>
                <a:spcAft>
                  <a:spcPct val="0"/>
                </a:spcAft>
                <a:defRPr/>
              </a:pPr>
              <a:r>
                <a:rPr lang="en-US" sz="1467" dirty="0">
                  <a:solidFill>
                    <a:prstClr val="white"/>
                  </a:solidFill>
                  <a:latin typeface="Calibri"/>
                  <a:ea typeface="ＭＳ Ｐゴシック" charset="0"/>
                </a:rPr>
                <a:t>nanometer</a:t>
              </a:r>
            </a:p>
            <a:p>
              <a:pPr defTabSz="1219170" fontAlgn="base">
                <a:spcBef>
                  <a:spcPct val="0"/>
                </a:spcBef>
                <a:spcAft>
                  <a:spcPct val="0"/>
                </a:spcAft>
                <a:defRPr/>
              </a:pPr>
              <a:r>
                <a:rPr lang="en-US" sz="1467" dirty="0">
                  <a:solidFill>
                    <a:prstClr val="white"/>
                  </a:solidFill>
                  <a:latin typeface="Calibri"/>
                  <a:ea typeface="ＭＳ Ｐゴシック" charset="0"/>
                </a:rPr>
                <a:t>semiconductors</a:t>
              </a:r>
              <a:endParaRPr lang="en-BE" sz="1467" dirty="0">
                <a:solidFill>
                  <a:prstClr val="white"/>
                </a:solidFill>
                <a:latin typeface="Calibri"/>
                <a:ea typeface="ＭＳ Ｐゴシック" charset="0"/>
              </a:endParaRPr>
            </a:p>
          </p:txBody>
        </p:sp>
      </p:grpSp>
      <p:pic>
        <p:nvPicPr>
          <p:cNvPr id="5" name="Picture 4" descr="The 1rst ESS prototype cryomodule successfully passes the RF power test!">
            <a:extLst>
              <a:ext uri="{FF2B5EF4-FFF2-40B4-BE49-F238E27FC236}">
                <a16:creationId xmlns:a16="http://schemas.microsoft.com/office/drawing/2014/main" id="{7BFF9217-5A5B-0ED0-3AD6-B9A8602D5694}"/>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550401" y="2616200"/>
            <a:ext cx="1677788" cy="1025667"/>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10" name="Right Arrow 9">
            <a:extLst>
              <a:ext uri="{FF2B5EF4-FFF2-40B4-BE49-F238E27FC236}">
                <a16:creationId xmlns:a16="http://schemas.microsoft.com/office/drawing/2014/main" id="{F577A6A5-D0DB-1DF7-2B49-94181FCA5E24}"/>
              </a:ext>
            </a:extLst>
          </p:cNvPr>
          <p:cNvSpPr/>
          <p:nvPr/>
        </p:nvSpPr>
        <p:spPr>
          <a:xfrm>
            <a:off x="4838392" y="2986024"/>
            <a:ext cx="4508808" cy="646176"/>
          </a:xfrm>
          <a:prstGeom prst="rightArrow">
            <a:avLst>
              <a:gd name="adj1" fmla="val 38208"/>
              <a:gd name="adj2" fmla="val 50000"/>
            </a:avLst>
          </a:prstGeom>
          <a:solidFill>
            <a:srgbClr val="A4C137"/>
          </a:solidFill>
          <a:ln>
            <a:solidFill>
              <a:srgbClr val="A4C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BE" sz="2400">
              <a:solidFill>
                <a:srgbClr val="00B0F0"/>
              </a:solidFill>
              <a:latin typeface="Calibri"/>
            </a:endParaRPr>
          </a:p>
        </p:txBody>
      </p:sp>
      <p:sp>
        <p:nvSpPr>
          <p:cNvPr id="13" name="TextBox 12">
            <a:extLst>
              <a:ext uri="{FF2B5EF4-FFF2-40B4-BE49-F238E27FC236}">
                <a16:creationId xmlns:a16="http://schemas.microsoft.com/office/drawing/2014/main" id="{EBBF6878-CBDA-AC62-7BEF-C68ADEDD11E5}"/>
              </a:ext>
            </a:extLst>
          </p:cNvPr>
          <p:cNvSpPr txBox="1"/>
          <p:nvPr/>
        </p:nvSpPr>
        <p:spPr>
          <a:xfrm>
            <a:off x="4876800" y="2482603"/>
            <a:ext cx="4267200" cy="666977"/>
          </a:xfrm>
          <a:prstGeom prst="rect">
            <a:avLst/>
          </a:prstGeom>
          <a:noFill/>
        </p:spPr>
        <p:txBody>
          <a:bodyPr wrap="square" rtlCol="0">
            <a:spAutoFit/>
          </a:bodyPr>
          <a:lstStyle/>
          <a:p>
            <a:pPr algn="ctr" defTabSz="1219170" fontAlgn="base">
              <a:spcBef>
                <a:spcPct val="0"/>
              </a:spcBef>
              <a:spcAft>
                <a:spcPct val="0"/>
              </a:spcAft>
              <a:defRPr/>
            </a:pPr>
            <a:r>
              <a:rPr lang="en-US" sz="1867" b="1" dirty="0">
                <a:solidFill>
                  <a:srgbClr val="5B9BD5">
                    <a:lumMod val="75000"/>
                  </a:srgbClr>
                </a:solidFill>
                <a:latin typeface="Calibri"/>
                <a:ea typeface="ＭＳ Ｐゴシック" charset="0"/>
              </a:rPr>
              <a:t>INNOVATE TECHNOLOGIES TOWARDS </a:t>
            </a:r>
          </a:p>
          <a:p>
            <a:pPr algn="ctr" defTabSz="1219170" fontAlgn="base">
              <a:spcBef>
                <a:spcPct val="0"/>
              </a:spcBef>
              <a:spcAft>
                <a:spcPct val="0"/>
              </a:spcAft>
              <a:defRPr/>
            </a:pPr>
            <a:r>
              <a:rPr lang="en-US" sz="1867" b="1" dirty="0">
                <a:solidFill>
                  <a:srgbClr val="5B9BD5">
                    <a:lumMod val="75000"/>
                  </a:srgbClr>
                </a:solidFill>
                <a:latin typeface="Calibri"/>
                <a:ea typeface="ＭＳ Ｐゴシック" charset="0"/>
              </a:rPr>
              <a:t>A SUSTAINABLE ACCELERATING SYSTEM</a:t>
            </a:r>
            <a:endParaRPr lang="en-BE" sz="1867" b="1" dirty="0">
              <a:solidFill>
                <a:srgbClr val="5B9BD5">
                  <a:lumMod val="75000"/>
                </a:srgbClr>
              </a:solidFill>
              <a:latin typeface="Calibri"/>
              <a:ea typeface="ＭＳ Ｐゴシック" charset="0"/>
            </a:endParaRPr>
          </a:p>
        </p:txBody>
      </p:sp>
      <p:sp>
        <p:nvSpPr>
          <p:cNvPr id="14" name="TextBox 13">
            <a:extLst>
              <a:ext uri="{FF2B5EF4-FFF2-40B4-BE49-F238E27FC236}">
                <a16:creationId xmlns:a16="http://schemas.microsoft.com/office/drawing/2014/main" id="{5FD12830-AE00-7EFC-E607-83246F5EBC3F}"/>
              </a:ext>
            </a:extLst>
          </p:cNvPr>
          <p:cNvSpPr txBox="1"/>
          <p:nvPr/>
        </p:nvSpPr>
        <p:spPr>
          <a:xfrm>
            <a:off x="9556810" y="3639607"/>
            <a:ext cx="1642309" cy="420564"/>
          </a:xfrm>
          <a:prstGeom prst="rect">
            <a:avLst/>
          </a:prstGeom>
          <a:noFill/>
        </p:spPr>
        <p:txBody>
          <a:bodyPr wrap="none" rtlCol="0">
            <a:spAutoFit/>
          </a:bodyPr>
          <a:lstStyle/>
          <a:p>
            <a:pPr defTabSz="1219170" fontAlgn="base">
              <a:spcBef>
                <a:spcPct val="0"/>
              </a:spcBef>
              <a:spcAft>
                <a:spcPct val="0"/>
              </a:spcAft>
              <a:defRPr/>
            </a:pPr>
            <a:r>
              <a:rPr lang="en-BE" sz="2133" dirty="0">
                <a:solidFill>
                  <a:srgbClr val="E7E6E6">
                    <a:lumMod val="50000"/>
                  </a:srgbClr>
                </a:solidFill>
                <a:latin typeface="Calibri"/>
                <a:ea typeface="ＭＳ Ｐゴシック" charset="0"/>
              </a:rPr>
              <a:t>NEW DESIGN</a:t>
            </a:r>
          </a:p>
        </p:txBody>
      </p:sp>
      <p:sp>
        <p:nvSpPr>
          <p:cNvPr id="15" name="TextBox 14">
            <a:extLst>
              <a:ext uri="{FF2B5EF4-FFF2-40B4-BE49-F238E27FC236}">
                <a16:creationId xmlns:a16="http://schemas.microsoft.com/office/drawing/2014/main" id="{62F2CB0A-6659-59FF-7DE7-F9D6C6493B61}"/>
              </a:ext>
            </a:extLst>
          </p:cNvPr>
          <p:cNvSpPr txBox="1"/>
          <p:nvPr/>
        </p:nvSpPr>
        <p:spPr>
          <a:xfrm>
            <a:off x="3583867" y="3541584"/>
            <a:ext cx="927177" cy="420564"/>
          </a:xfrm>
          <a:prstGeom prst="rect">
            <a:avLst/>
          </a:prstGeom>
          <a:noFill/>
        </p:spPr>
        <p:txBody>
          <a:bodyPr wrap="none" rtlCol="0">
            <a:spAutoFit/>
          </a:bodyPr>
          <a:lstStyle/>
          <a:p>
            <a:pPr defTabSz="1219170" fontAlgn="base">
              <a:spcBef>
                <a:spcPct val="0"/>
              </a:spcBef>
              <a:spcAft>
                <a:spcPct val="0"/>
              </a:spcAft>
              <a:defRPr/>
            </a:pPr>
            <a:r>
              <a:rPr lang="en-BE" sz="2133" dirty="0">
                <a:solidFill>
                  <a:srgbClr val="E7E6E6">
                    <a:lumMod val="50000"/>
                  </a:srgbClr>
                </a:solidFill>
                <a:latin typeface="Calibri"/>
                <a:ea typeface="ＭＳ Ｐゴシック" charset="0"/>
              </a:rPr>
              <a:t>TODAY</a:t>
            </a:r>
          </a:p>
        </p:txBody>
      </p:sp>
      <p:pic>
        <p:nvPicPr>
          <p:cNvPr id="2" name="Picture 3" descr="page16image3199176336">
            <a:extLst>
              <a:ext uri="{FF2B5EF4-FFF2-40B4-BE49-F238E27FC236}">
                <a16:creationId xmlns:a16="http://schemas.microsoft.com/office/drawing/2014/main" id="{358181DE-3D68-170B-3A36-CF108EF0B58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6720" y="2538597"/>
            <a:ext cx="2596881" cy="1283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7C2824-5303-79E3-01BB-1A53E2A99315}"/>
              </a:ext>
            </a:extLst>
          </p:cNvPr>
          <p:cNvSpPr txBox="1"/>
          <p:nvPr/>
        </p:nvSpPr>
        <p:spPr>
          <a:xfrm>
            <a:off x="513733" y="254481"/>
            <a:ext cx="11277600" cy="1827295"/>
          </a:xfrm>
          <a:prstGeom prst="rect">
            <a:avLst/>
          </a:prstGeom>
          <a:noFill/>
          <a:ln w="57150">
            <a:noFill/>
          </a:ln>
        </p:spPr>
        <p:txBody>
          <a:bodyPr wrap="square" rtlCol="0">
            <a:spAutoFit/>
          </a:bodyPr>
          <a:lstStyle/>
          <a:p>
            <a:pPr marL="182029" defTabSz="1219170" fontAlgn="base">
              <a:lnSpc>
                <a:spcPts val="2667"/>
              </a:lnSpc>
              <a:spcBef>
                <a:spcPct val="0"/>
              </a:spcBef>
              <a:spcAft>
                <a:spcPct val="0"/>
              </a:spcAft>
              <a:tabLst>
                <a:tab pos="10784148" algn="l"/>
              </a:tabLst>
              <a:defRPr/>
            </a:pPr>
            <a:r>
              <a:rPr lang="en-BE" sz="2667" b="1" dirty="0">
                <a:solidFill>
                  <a:srgbClr val="FF0000"/>
                </a:solidFill>
                <a:latin typeface="Calibri"/>
                <a:ea typeface="ＭＳ Ｐゴシック" charset="0"/>
              </a:rPr>
              <a:t>AMBITION</a:t>
            </a:r>
            <a:r>
              <a:rPr lang="en-BE" sz="2667" dirty="0">
                <a:solidFill>
                  <a:srgbClr val="0070C0"/>
                </a:solidFill>
                <a:latin typeface="Calibri"/>
                <a:ea typeface="ＭＳ Ｐゴシック" charset="0"/>
              </a:rPr>
              <a:t> – </a:t>
            </a:r>
            <a:r>
              <a:rPr lang="en-GB" sz="2667" dirty="0">
                <a:solidFill>
                  <a:srgbClr val="0070C0"/>
                </a:solidFill>
                <a:latin typeface="Calibri"/>
              </a:rPr>
              <a:t>I</a:t>
            </a:r>
            <a:r>
              <a:rPr lang="en-GB" sz="2667" dirty="0" err="1">
                <a:solidFill>
                  <a:srgbClr val="0070C0"/>
                </a:solidFill>
                <a:latin typeface="Calibri"/>
                <a:ea typeface="ＭＳ Ｐゴシック" charset="0"/>
              </a:rPr>
              <a:t>nnovate</a:t>
            </a:r>
            <a:r>
              <a:rPr lang="en-GB" sz="2667" dirty="0">
                <a:solidFill>
                  <a:srgbClr val="0070C0"/>
                </a:solidFill>
                <a:latin typeface="Calibri"/>
                <a:ea typeface="ＭＳ Ｐゴシック" charset="0"/>
              </a:rPr>
              <a:t> those technologies related to the cryomodule that have been identified as being a common core of SRF accelerating systems and that have the largest leverage for energy savings with a view to minimizing the intrinsic energy consumption in all phases of operation. </a:t>
            </a:r>
          </a:p>
          <a:p>
            <a:pPr defTabSz="1219170" fontAlgn="base">
              <a:lnSpc>
                <a:spcPts val="2667"/>
              </a:lnSpc>
              <a:spcBef>
                <a:spcPct val="0"/>
              </a:spcBef>
              <a:spcAft>
                <a:spcPct val="0"/>
              </a:spcAft>
              <a:defRPr/>
            </a:pPr>
            <a:endParaRPr lang="en-GB" sz="2667" dirty="0">
              <a:solidFill>
                <a:srgbClr val="0070C0"/>
              </a:solidFill>
              <a:latin typeface="Calibri"/>
              <a:ea typeface="ＭＳ Ｐゴシック" charset="0"/>
            </a:endParaRPr>
          </a:p>
        </p:txBody>
      </p:sp>
      <p:sp>
        <p:nvSpPr>
          <p:cNvPr id="4" name="Espace réservé du pied de page 3">
            <a:extLst>
              <a:ext uri="{FF2B5EF4-FFF2-40B4-BE49-F238E27FC236}">
                <a16:creationId xmlns:a16="http://schemas.microsoft.com/office/drawing/2014/main" id="{E2B2FC01-3282-4741-88DF-17FE88C9930C}"/>
              </a:ext>
            </a:extLst>
          </p:cNvPr>
          <p:cNvSpPr>
            <a:spLocks noGrp="1"/>
          </p:cNvSpPr>
          <p:nvPr>
            <p:ph type="ftr" sz="quarter" idx="11"/>
          </p:nvPr>
        </p:nvSpPr>
        <p:spPr/>
        <p:txBody>
          <a:bodyPr/>
          <a:lstStyle/>
          <a:p>
            <a:r>
              <a:rPr lang="en-GB"/>
              <a:t>1st Reporting Period Review Meeting</a:t>
            </a:r>
            <a:endParaRPr lang="en-US"/>
          </a:p>
        </p:txBody>
      </p:sp>
      <p:sp>
        <p:nvSpPr>
          <p:cNvPr id="6" name="Espace réservé du numéro de diapositive 5">
            <a:extLst>
              <a:ext uri="{FF2B5EF4-FFF2-40B4-BE49-F238E27FC236}">
                <a16:creationId xmlns:a16="http://schemas.microsoft.com/office/drawing/2014/main" id="{C5864829-2440-4F8D-B74E-AEA98AD380F8}"/>
              </a:ext>
            </a:extLst>
          </p:cNvPr>
          <p:cNvSpPr>
            <a:spLocks noGrp="1"/>
          </p:cNvSpPr>
          <p:nvPr>
            <p:ph type="sldNum" sz="quarter" idx="12"/>
          </p:nvPr>
        </p:nvSpPr>
        <p:spPr/>
        <p:txBody>
          <a:bodyPr/>
          <a:lstStyle/>
          <a:p>
            <a:fld id="{D47CF28C-F735-C843-9143-DAF799FFF232}" type="slidenum">
              <a:rPr lang="en-US" smtClean="0"/>
              <a:t>9</a:t>
            </a:fld>
            <a:endParaRPr lang="en-US"/>
          </a:p>
        </p:txBody>
      </p:sp>
      <p:sp>
        <p:nvSpPr>
          <p:cNvPr id="7" name="Espace réservé de la date 6">
            <a:extLst>
              <a:ext uri="{FF2B5EF4-FFF2-40B4-BE49-F238E27FC236}">
                <a16:creationId xmlns:a16="http://schemas.microsoft.com/office/drawing/2014/main" id="{CDF8C460-A14C-4D53-B4BA-E38EC9ED1C89}"/>
              </a:ext>
            </a:extLst>
          </p:cNvPr>
          <p:cNvSpPr>
            <a:spLocks noGrp="1"/>
          </p:cNvSpPr>
          <p:nvPr>
            <p:ph type="dt" sz="half" idx="10"/>
          </p:nvPr>
        </p:nvSpPr>
        <p:spPr/>
        <p:txBody>
          <a:bodyPr/>
          <a:lstStyle/>
          <a:p>
            <a:r>
              <a:rPr lang="en-US"/>
              <a:t>1/06/2026</a:t>
            </a:r>
            <a:endParaRPr lang="en-BE"/>
          </a:p>
        </p:txBody>
      </p:sp>
    </p:spTree>
    <p:extLst>
      <p:ext uri="{BB962C8B-B14F-4D97-AF65-F5344CB8AC3E}">
        <p14:creationId xmlns:p14="http://schemas.microsoft.com/office/powerpoint/2010/main" val="3447165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27574</TotalTime>
  <Words>2215</Words>
  <Application>Microsoft Office PowerPoint</Application>
  <PresentationFormat>Grand écran</PresentationFormat>
  <Paragraphs>283</Paragraphs>
  <Slides>20</Slides>
  <Notes>5</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20</vt:i4>
      </vt:variant>
    </vt:vector>
  </HeadingPairs>
  <TitlesOfParts>
    <vt:vector size="30" baseType="lpstr">
      <vt:lpstr>Aptos</vt:lpstr>
      <vt:lpstr>Aptos Display</vt:lpstr>
      <vt:lpstr>Arial</vt:lpstr>
      <vt:lpstr>Calibri</vt:lpstr>
      <vt:lpstr>Calibri</vt:lpstr>
      <vt:lpstr>Century Schoolbook</vt:lpstr>
      <vt:lpstr>Helvetica</vt:lpstr>
      <vt:lpstr>Times New Roman</vt:lpstr>
      <vt:lpstr>Wingdings</vt:lpstr>
      <vt:lpstr>Office Theme</vt:lpstr>
      <vt:lpstr>iSAS 1st reporting period review meeting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Achille Stocchi</cp:lastModifiedBy>
  <cp:revision>989</cp:revision>
  <dcterms:created xsi:type="dcterms:W3CDTF">2024-02-23T11:31:04Z</dcterms:created>
  <dcterms:modified xsi:type="dcterms:W3CDTF">2026-05-29T12:09:33Z</dcterms:modified>
</cp:coreProperties>
</file>