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312" r:id="rId3"/>
    <p:sldId id="313" r:id="rId4"/>
    <p:sldId id="31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A66BD1-0279-4619-9C36-1D9C3EF02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35ABEE-F128-4AE3-BCBF-EBDBD8B6A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6C8162-91A2-4C70-86BF-CA5E80343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CF83E8-73FE-4287-BF72-F056EE86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DE6593-9683-4E90-98A0-5E51EE810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1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1CDF5E-64C4-4B9D-98C6-61D8A8805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C8D9BD6-5D25-4FB2-AC3C-2AEE988DF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E721B9-4582-4F17-B58D-F4C666027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5DF826-45A7-4325-87A2-E24B74139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005C90-DC28-43F7-BE57-70F0B0CFB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84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5DBB7E2-D67D-4035-AFC3-3764B0FDB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37CA72-CDAB-4DB7-A31E-413A481B2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C449EF-268A-4090-9098-B139408E4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157CE6-D527-4072-BC67-4A8F91FFC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265E05-D270-4E4E-8D08-723278E37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375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9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D3E2CB-E6A6-4BAB-BD92-3AFBE8BF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83D7E3-A544-4A63-9255-E6D8F546D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B49EE2-ED0C-4D86-AAAC-1AAD73E9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390BCE-5AAC-4A75-9D1B-18AADC45D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F2B703-04CD-4BBB-A840-343FE5115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37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E01461-9E17-465D-8097-70C86EB4C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8BCF03-907E-4026-AA3C-865139726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9DF52B-FF75-4E0B-9DE3-0D5B6E14C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271E6C-5ABC-4D1C-9A4D-5BB1AFFC7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F94B51-920B-41FF-916F-9EE96FB98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52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BF895-8104-41DE-B721-09A86E5E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07BCDB-1F79-4DF8-86D8-0E96B4499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9C2F4D-C524-4AA6-BC96-18F04A608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24A864-81B3-4B00-BE8C-B668048C2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CBC155-0354-4D63-8DDD-5E4983621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2ED58E-E743-4A4C-9E6C-35F7FA2AB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69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7EE4F-AA37-474F-8EEF-9E711F66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C28774-B85F-47A7-B90C-56C28564B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2D01FF-5981-4B72-8350-CC2FD03FE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7FEFCA-A6F9-48EF-9B1F-C63F7C5792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975F0A-89BA-4352-91E4-55B6FB5820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40E43F6-29D2-435E-BB4C-33123C913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F798FA7-2D4C-4687-8C58-9306FBD24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016DF3A-638A-43FC-ADE4-F9E90207E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54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A77CE4-E820-4A47-9C2C-B16886AA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21E314A-0AF7-4436-8A0B-9CDF9A65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886026-9DA8-4455-904A-3B0F934CA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0E2CF7-E84D-4535-9DB6-3675C2172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4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3348612-453F-43F5-AAED-38B2B05DB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78A705-48A7-44AF-9CD1-48D376F55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F5C581-EFCB-4D26-9A5C-7FBE84615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99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3D5D83-0776-46CF-9395-9944ACE8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E4E542-A8DA-4FB0-8074-B1814FBB3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56B0FA-C760-4952-81CC-3B611648A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0359F2-6471-441F-8647-2D9983C76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0F6ED1-3F2A-424D-933B-72243F7E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488E0A-F0D0-4FE6-B23C-2989ACBE8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75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BF781D-02C4-423C-820C-6B04BDFA7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6A6220-6AD5-4844-A08D-95CD15674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D7D9A4-6ED4-4D76-AA32-4ABC7C8A77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9E191A-2374-4645-9AA0-9FBE07DFA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D7DF55-6637-4B4A-A66A-367623FE1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81A229-B326-4277-B00D-DA9153CE4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3764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B1D7A9B-31F4-4DB0-B26E-6C66AFA6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823424-B2C4-4D00-801D-44C9C1067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6CA46A-C939-4285-B09B-C564A9E321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B6B27-32F7-40D7-B2EC-B5471EAE6444}" type="datetimeFigureOut">
              <a:rPr lang="fr-FR" smtClean="0"/>
              <a:t>02/03/2026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0AA36-6333-49A0-8367-6C39371FD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B9DEEC-B86E-46DA-8E59-C69CDB63A4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C7D3E-FE5C-480D-AE80-7A7C715E0E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70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4AD6FD64-F15F-44D6-90F5-DC949BEA2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prix SFP</a:t>
            </a:r>
          </a:p>
        </p:txBody>
      </p:sp>
      <p:sp>
        <p:nvSpPr>
          <p:cNvPr id="2" name="AutoShape 2" descr="https://powerpoint.officeapps.live.com/pods/GetClipboardImage.ashx?Id=7ab58e41-74ec-4824-8e85-25ab385e62a0&amp;DC=PIE1&amp;pkey=889d03c2-b885-489f-b599-66af9c0bc507&amp;wdwaccluster=PIE1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8" descr="https://powerpoint.officeapps.live.com/pods/GetClipboardImage.ashx?Id=f2ca5a16-9e6d-4399-a5cd-d0817c8247b8&amp;DC=PIE1&amp;pkey=2c67be26-0aa2-4bbb-852a-e1a857691b36&amp;wdwaccluster=PIE1"/>
          <p:cNvSpPr>
            <a:spLocks noChangeAspect="1" noChangeArrowheads="1"/>
          </p:cNvSpPr>
          <p:nvPr/>
        </p:nvSpPr>
        <p:spPr bwMode="auto">
          <a:xfrm>
            <a:off x="3714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2" descr="https://powerpoint.officeapps.live.com/pods/GetClipboardImage.ashx?Id=21d29bac-1424-4930-a36f-55513e9579c1&amp;DC=PUS4&amp;pkey=a98a1422-0870-4e78-8b9a-99cc9d384148&amp;wdwaccluster=PUS4"/>
          <p:cNvSpPr>
            <a:spLocks noChangeAspect="1" noChangeArrowheads="1"/>
          </p:cNvSpPr>
          <p:nvPr/>
        </p:nvSpPr>
        <p:spPr bwMode="auto">
          <a:xfrm>
            <a:off x="5238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1CED96D-B0BF-4DA0-BCFD-AEC806D5A5A1}"/>
              </a:ext>
            </a:extLst>
          </p:cNvPr>
          <p:cNvSpPr txBox="1"/>
          <p:nvPr/>
        </p:nvSpPr>
        <p:spPr>
          <a:xfrm>
            <a:off x="10427516" y="312738"/>
            <a:ext cx="1357743" cy="12661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F2699795-A880-49EC-BDDE-6A6EB96124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35" y="593069"/>
            <a:ext cx="2146690" cy="7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66CA0C47-DC72-4A7D-9F71-38DDFC3D639E}"/>
              </a:ext>
            </a:extLst>
          </p:cNvPr>
          <p:cNvSpPr txBox="1"/>
          <p:nvPr/>
        </p:nvSpPr>
        <p:spPr>
          <a:xfrm>
            <a:off x="5930249" y="1944790"/>
            <a:ext cx="5796466" cy="4524315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CC0000"/>
                </a:solidFill>
              </a:rPr>
              <a:t>Milieu de carrière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r>
              <a:rPr lang="fr-FR" dirty="0"/>
              <a:t>     -  Accélérateurs (</a:t>
            </a:r>
            <a:r>
              <a:rPr lang="fr-FR" b="1" dirty="0"/>
              <a:t>prix Jean-Louis </a:t>
            </a:r>
            <a:r>
              <a:rPr lang="fr-FR" b="1" dirty="0" err="1"/>
              <a:t>Laclare</a:t>
            </a:r>
            <a:r>
              <a:rPr lang="fr-FR" dirty="0"/>
              <a:t>)</a:t>
            </a:r>
          </a:p>
          <a:p>
            <a:r>
              <a:rPr lang="fr-FR" dirty="0"/>
              <a:t>     -  Chimie-Physique</a:t>
            </a:r>
          </a:p>
          <a:p>
            <a:r>
              <a:rPr lang="fr-FR" dirty="0"/>
              <a:t>     -  Physique Atomique et Moléculaire (</a:t>
            </a:r>
            <a:r>
              <a:rPr lang="fr-FR" b="1" dirty="0"/>
              <a:t>prix Aimé Cotton</a:t>
            </a:r>
            <a:r>
              <a:rPr lang="fr-FR" dirty="0"/>
              <a:t>)</a:t>
            </a:r>
          </a:p>
          <a:p>
            <a:r>
              <a:rPr lang="fr-FR" dirty="0"/>
              <a:t>     -  Physique Matière Condensée (</a:t>
            </a:r>
            <a:r>
              <a:rPr lang="fr-FR" b="1" dirty="0"/>
              <a:t>prix Louis Ancel</a:t>
            </a:r>
            <a:r>
              <a:rPr lang="fr-FR" dirty="0"/>
              <a:t>)</a:t>
            </a:r>
          </a:p>
          <a:p>
            <a:r>
              <a:rPr lang="fr-FR" dirty="0"/>
              <a:t>     -  Physique Non-linéaire (</a:t>
            </a:r>
            <a:r>
              <a:rPr lang="fr-FR" b="1" dirty="0"/>
              <a:t>prix Henri Navier</a:t>
            </a:r>
            <a:r>
              <a:rPr lang="fr-FR" dirty="0"/>
              <a:t>)</a:t>
            </a:r>
          </a:p>
          <a:p>
            <a:r>
              <a:rPr lang="fr-FR" dirty="0"/>
              <a:t>     -  Physique </a:t>
            </a:r>
            <a:r>
              <a:rPr lang="fr-FR" dirty="0" err="1"/>
              <a:t>Nucléaire,Champs</a:t>
            </a:r>
            <a:r>
              <a:rPr lang="fr-FR" dirty="0"/>
              <a:t> et Particules (</a:t>
            </a:r>
            <a:r>
              <a:rPr lang="fr-FR" b="1" dirty="0"/>
              <a:t>Joliot-Curie</a:t>
            </a:r>
            <a:r>
              <a:rPr lang="fr-FR" dirty="0"/>
              <a:t>)</a:t>
            </a:r>
          </a:p>
          <a:p>
            <a:r>
              <a:rPr lang="fr-FR" dirty="0"/>
              <a:t>		     </a:t>
            </a:r>
          </a:p>
          <a:p>
            <a:pPr algn="ctr"/>
            <a:endParaRPr lang="fr-FR" dirty="0"/>
          </a:p>
          <a:p>
            <a:pPr algn="ctr"/>
            <a:r>
              <a:rPr lang="fr-FR" b="1" dirty="0">
                <a:solidFill>
                  <a:srgbClr val="CC0000"/>
                </a:solidFill>
              </a:rPr>
              <a:t> Prix transverses</a:t>
            </a:r>
          </a:p>
          <a:p>
            <a:pPr algn="ctr"/>
            <a:endParaRPr lang="fr-FR" dirty="0"/>
          </a:p>
          <a:p>
            <a:r>
              <a:rPr lang="fr-FR" dirty="0"/>
              <a:t>      - Prix Paul LANGEVIN  </a:t>
            </a:r>
            <a:r>
              <a:rPr lang="fr-FR" dirty="0">
                <a:solidFill>
                  <a:srgbClr val="CC0000"/>
                </a:solidFill>
              </a:rPr>
              <a:t>(</a:t>
            </a:r>
            <a:r>
              <a:rPr lang="fr-FR" i="1" dirty="0">
                <a:solidFill>
                  <a:srgbClr val="CC0000"/>
                </a:solidFill>
              </a:rPr>
              <a:t>théorie)</a:t>
            </a:r>
            <a:endParaRPr lang="fr-FR" dirty="0">
              <a:solidFill>
                <a:srgbClr val="CC0000"/>
              </a:solidFill>
            </a:endParaRPr>
          </a:p>
          <a:p>
            <a:r>
              <a:rPr lang="fr-FR" dirty="0"/>
              <a:t>      - Prix Jean PERRIN  </a:t>
            </a:r>
            <a:r>
              <a:rPr lang="fr-FR" b="1" dirty="0">
                <a:solidFill>
                  <a:srgbClr val="CC0000"/>
                </a:solidFill>
              </a:rPr>
              <a:t>(</a:t>
            </a:r>
            <a:r>
              <a:rPr lang="fr-FR" i="1" dirty="0">
                <a:solidFill>
                  <a:srgbClr val="CC0000"/>
                </a:solidFill>
              </a:rPr>
              <a:t>popularisation)</a:t>
            </a:r>
          </a:p>
          <a:p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A690A2C-F34F-4DCD-BC5E-B10752AFAD61}"/>
              </a:ext>
            </a:extLst>
          </p:cNvPr>
          <p:cNvSpPr txBox="1"/>
          <p:nvPr/>
        </p:nvSpPr>
        <p:spPr>
          <a:xfrm>
            <a:off x="7913935" y="2033952"/>
            <a:ext cx="1879627" cy="369332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Prix de divisions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1649AF8-0314-4067-86DD-8961A4894A3A}"/>
              </a:ext>
            </a:extLst>
          </p:cNvPr>
          <p:cNvSpPr txBox="1"/>
          <p:nvPr/>
        </p:nvSpPr>
        <p:spPr>
          <a:xfrm>
            <a:off x="212725" y="1944790"/>
            <a:ext cx="5468408" cy="4939814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CC0000"/>
                </a:solidFill>
              </a:rPr>
              <a:t>Début de carrière</a:t>
            </a:r>
          </a:p>
          <a:p>
            <a:pPr algn="ctr"/>
            <a:endParaRPr lang="fr-FR" dirty="0"/>
          </a:p>
          <a:p>
            <a:pPr algn="ctr"/>
            <a:r>
              <a:rPr lang="fr-FR" b="1" dirty="0">
                <a:solidFill>
                  <a:srgbClr val="CC0000"/>
                </a:solidFill>
              </a:rPr>
              <a:t>Grands Prix de thèse SFP</a:t>
            </a:r>
          </a:p>
          <a:p>
            <a:pPr algn="ctr"/>
            <a:endParaRPr lang="fr-FR" b="1" dirty="0">
              <a:solidFill>
                <a:srgbClr val="CC0000"/>
              </a:solidFill>
            </a:endParaRPr>
          </a:p>
          <a:p>
            <a:r>
              <a:rPr lang="fr-FR" dirty="0"/>
              <a:t>        - Prix Daniel GUINIER</a:t>
            </a:r>
          </a:p>
          <a:p>
            <a:pPr>
              <a:lnSpc>
                <a:spcPct val="150000"/>
              </a:lnSpc>
            </a:pPr>
            <a:r>
              <a:rPr lang="fr-FR" dirty="0"/>
              <a:t>        - Prix </a:t>
            </a:r>
            <a:r>
              <a:rPr lang="fr-FR" dirty="0" err="1"/>
              <a:t>Saint-GOBAIN</a:t>
            </a:r>
            <a:endParaRPr lang="fr-FR" dirty="0"/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CC0000"/>
                </a:solidFill>
              </a:rPr>
              <a:t>     	            Prix de thèse divisions</a:t>
            </a:r>
          </a:p>
          <a:p>
            <a:pPr algn="just">
              <a:lnSpc>
                <a:spcPct val="150000"/>
              </a:lnSpc>
            </a:pPr>
            <a:r>
              <a:rPr lang="fr-FR" b="1" dirty="0">
                <a:solidFill>
                  <a:srgbClr val="CC0000"/>
                </a:solidFill>
              </a:rPr>
              <a:t>      </a:t>
            </a:r>
            <a:r>
              <a:rPr lang="fr-FR" dirty="0"/>
              <a:t>-  Accélérateurs (</a:t>
            </a:r>
            <a:r>
              <a:rPr lang="fr-FR" b="1" dirty="0"/>
              <a:t>prix Jacques </a:t>
            </a:r>
            <a:r>
              <a:rPr lang="fr-FR" b="1" dirty="0" err="1"/>
              <a:t>Haissinki</a:t>
            </a:r>
            <a:r>
              <a:rPr lang="fr-FR" dirty="0"/>
              <a:t>)</a:t>
            </a:r>
          </a:p>
          <a:p>
            <a:r>
              <a:rPr lang="fr-FR" dirty="0"/>
              <a:t>      - Chimie-Physique</a:t>
            </a:r>
          </a:p>
          <a:p>
            <a:r>
              <a:rPr lang="fr-FR" dirty="0"/>
              <a:t>      - PAMO (</a:t>
            </a:r>
            <a:r>
              <a:rPr lang="fr-FR" b="1" dirty="0"/>
              <a:t>prix </a:t>
            </a:r>
            <a:r>
              <a:rPr lang="fr-F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Osman Atabek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fr-FR" dirty="0"/>
          </a:p>
          <a:p>
            <a:r>
              <a:rPr lang="fr-FR" dirty="0"/>
              <a:t>      - Phys. Matière Condensée (</a:t>
            </a:r>
            <a:r>
              <a:rPr lang="fr-FR" b="1" dirty="0"/>
              <a:t>prix Claudine Hermann</a:t>
            </a:r>
            <a:r>
              <a:rPr lang="fr-FR" dirty="0"/>
              <a:t>)</a:t>
            </a:r>
          </a:p>
          <a:p>
            <a:r>
              <a:rPr lang="fr-FR" dirty="0"/>
              <a:t>      - Physique et vivant (</a:t>
            </a:r>
            <a:r>
              <a:rPr lang="fr-FR" b="1" dirty="0"/>
              <a:t>prix </a:t>
            </a:r>
            <a:r>
              <a:rPr lang="fr-FR" b="1" dirty="0" err="1"/>
              <a:t>Treefrog</a:t>
            </a:r>
            <a:r>
              <a:rPr lang="fr-FR" dirty="0"/>
              <a:t>)</a:t>
            </a:r>
          </a:p>
          <a:p>
            <a:r>
              <a:rPr lang="fr-FR" i="1" dirty="0">
                <a:solidFill>
                  <a:srgbClr val="CC0000"/>
                </a:solidFill>
              </a:rPr>
              <a:t>      - </a:t>
            </a:r>
            <a:r>
              <a:rPr lang="fr-FR" dirty="0"/>
              <a:t>Physique des plasmas (</a:t>
            </a:r>
            <a:r>
              <a:rPr lang="fr-FR" b="1" dirty="0"/>
              <a:t>prix René </a:t>
            </a:r>
            <a:r>
              <a:rPr lang="fr-FR" b="1" dirty="0" err="1"/>
              <a:t>Pellat</a:t>
            </a:r>
            <a:r>
              <a:rPr lang="fr-FR" dirty="0"/>
              <a:t>)</a:t>
            </a:r>
          </a:p>
          <a:p>
            <a:r>
              <a:rPr lang="fr-FR" dirty="0"/>
              <a:t>      - Champs et Particules (</a:t>
            </a:r>
            <a:r>
              <a:rPr lang="fr-FR" b="1" dirty="0"/>
              <a:t>prix Violette Brisson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       Prix section locale Marseille (</a:t>
            </a:r>
            <a:r>
              <a:rPr lang="fr-FR" b="1" dirty="0"/>
              <a:t>Choquet-</a:t>
            </a:r>
            <a:r>
              <a:rPr lang="fr-FR" b="1" dirty="0" err="1"/>
              <a:t>Bruhat</a:t>
            </a:r>
            <a:r>
              <a:rPr lang="fr-FR" b="1" dirty="0"/>
              <a:t>-Fabry</a:t>
            </a:r>
            <a:r>
              <a:rPr lang="fr-FR" dirty="0"/>
              <a:t>)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812796A-A955-427F-8CA0-527612CEB5AC}"/>
              </a:ext>
            </a:extLst>
          </p:cNvPr>
          <p:cNvSpPr txBox="1"/>
          <p:nvPr/>
        </p:nvSpPr>
        <p:spPr>
          <a:xfrm>
            <a:off x="1943075" y="2041349"/>
            <a:ext cx="1989694" cy="369332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Prix de thèse</a:t>
            </a:r>
          </a:p>
        </p:txBody>
      </p:sp>
    </p:spTree>
    <p:extLst>
      <p:ext uri="{BB962C8B-B14F-4D97-AF65-F5344CB8AC3E}">
        <p14:creationId xmlns:p14="http://schemas.microsoft.com/office/powerpoint/2010/main" val="56865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4AD6FD64-F15F-44D6-90F5-DC949BEA2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prix SFP</a:t>
            </a:r>
          </a:p>
        </p:txBody>
      </p:sp>
      <p:sp>
        <p:nvSpPr>
          <p:cNvPr id="2" name="AutoShape 2" descr="https://powerpoint.officeapps.live.com/pods/GetClipboardImage.ashx?Id=7ab58e41-74ec-4824-8e85-25ab385e62a0&amp;DC=PIE1&amp;pkey=889d03c2-b885-489f-b599-66af9c0bc507&amp;wdwaccluster=PIE1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8" descr="https://powerpoint.officeapps.live.com/pods/GetClipboardImage.ashx?Id=f2ca5a16-9e6d-4399-a5cd-d0817c8247b8&amp;DC=PIE1&amp;pkey=2c67be26-0aa2-4bbb-852a-e1a857691b36&amp;wdwaccluster=PIE1"/>
          <p:cNvSpPr>
            <a:spLocks noChangeAspect="1" noChangeArrowheads="1"/>
          </p:cNvSpPr>
          <p:nvPr/>
        </p:nvSpPr>
        <p:spPr bwMode="auto">
          <a:xfrm>
            <a:off x="3714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2" descr="https://powerpoint.officeapps.live.com/pods/GetClipboardImage.ashx?Id=21d29bac-1424-4930-a36f-55513e9579c1&amp;DC=PUS4&amp;pkey=a98a1422-0870-4e78-8b9a-99cc9d384148&amp;wdwaccluster=PUS4"/>
          <p:cNvSpPr>
            <a:spLocks noChangeAspect="1" noChangeArrowheads="1"/>
          </p:cNvSpPr>
          <p:nvPr/>
        </p:nvSpPr>
        <p:spPr bwMode="auto">
          <a:xfrm>
            <a:off x="5238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1CED96D-B0BF-4DA0-BCFD-AEC806D5A5A1}"/>
              </a:ext>
            </a:extLst>
          </p:cNvPr>
          <p:cNvSpPr txBox="1"/>
          <p:nvPr/>
        </p:nvSpPr>
        <p:spPr>
          <a:xfrm>
            <a:off x="10427516" y="312738"/>
            <a:ext cx="1357743" cy="12661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F2699795-A880-49EC-BDDE-6A6EB96124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35" y="593069"/>
            <a:ext cx="2146690" cy="7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1812796A-A955-427F-8CA0-527612CEB5AC}"/>
              </a:ext>
            </a:extLst>
          </p:cNvPr>
          <p:cNvSpPr txBox="1"/>
          <p:nvPr/>
        </p:nvSpPr>
        <p:spPr>
          <a:xfrm>
            <a:off x="1943075" y="2041349"/>
            <a:ext cx="2865992" cy="369332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>
                <a:solidFill>
                  <a:schemeClr val="bg1"/>
                </a:solidFill>
              </a:rPr>
              <a:t>Prix de thèse de division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41450C0-8587-48C7-A2A2-185522B4ACDC}"/>
              </a:ext>
            </a:extLst>
          </p:cNvPr>
          <p:cNvSpPr txBox="1"/>
          <p:nvPr/>
        </p:nvSpPr>
        <p:spPr>
          <a:xfrm>
            <a:off x="1329267" y="2921000"/>
            <a:ext cx="10524066" cy="3954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u="none" strike="noStrike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 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Tous les prix de thèse de division sont financés sur le budget des divisions.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Le montant est généralement compris entre 1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000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€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et 1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500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€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. Comme il s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’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agit d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’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une d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é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pense propre 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à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chaque division, c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’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est 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à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elle de fixer le montant, m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ê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me si nous pouvons recommander cette fourchette de 1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000 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à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1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500</a:t>
            </a:r>
            <a:r>
              <a:rPr lang="fr-FR" sz="1800" kern="100" dirty="0"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 </a:t>
            </a:r>
            <a:r>
              <a:rPr lang="fr-FR" sz="1800" kern="100" dirty="0">
                <a:effectLst/>
                <a:latin typeface="Aptos"/>
                <a:ea typeface="Aptos"/>
                <a:cs typeface="Aptos"/>
              </a:rPr>
              <a:t>€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Organisation de la remise du prix (repas, pot, frais divers)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: à la charge de la division.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</a:t>
            </a: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Médaille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: prise en charge par le siège.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Diplôme 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: </a:t>
            </a:r>
            <a:r>
              <a:rPr lang="fr-FR" sz="18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la division fournit la citation et le  siège prend en charge l’édition du diplôme.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Site Web :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la division fournit le texte et Alexis met l’information sur le site de la SFP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 </a:t>
            </a:r>
          </a:p>
          <a:p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067A0B3-8E6D-4D85-9FC0-A92E433736E6}"/>
              </a:ext>
            </a:extLst>
          </p:cNvPr>
          <p:cNvSpPr txBox="1"/>
          <p:nvPr/>
        </p:nvSpPr>
        <p:spPr>
          <a:xfrm>
            <a:off x="6493932" y="1917555"/>
            <a:ext cx="463126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CR réunion d’organisation au siège 26/02/2026 Alexis, Bénédicte, Marine Pierre, Marc, Henri</a:t>
            </a:r>
          </a:p>
        </p:txBody>
      </p:sp>
    </p:spTree>
    <p:extLst>
      <p:ext uri="{BB962C8B-B14F-4D97-AF65-F5344CB8AC3E}">
        <p14:creationId xmlns:p14="http://schemas.microsoft.com/office/powerpoint/2010/main" val="45694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4AD6FD64-F15F-44D6-90F5-DC949BEA2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prix SFP</a:t>
            </a:r>
          </a:p>
        </p:txBody>
      </p:sp>
      <p:sp>
        <p:nvSpPr>
          <p:cNvPr id="2" name="AutoShape 2" descr="https://powerpoint.officeapps.live.com/pods/GetClipboardImage.ashx?Id=7ab58e41-74ec-4824-8e85-25ab385e62a0&amp;DC=PIE1&amp;pkey=889d03c2-b885-489f-b599-66af9c0bc507&amp;wdwaccluster=PIE1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8" descr="https://powerpoint.officeapps.live.com/pods/GetClipboardImage.ashx?Id=f2ca5a16-9e6d-4399-a5cd-d0817c8247b8&amp;DC=PIE1&amp;pkey=2c67be26-0aa2-4bbb-852a-e1a857691b36&amp;wdwaccluster=PIE1"/>
          <p:cNvSpPr>
            <a:spLocks noChangeAspect="1" noChangeArrowheads="1"/>
          </p:cNvSpPr>
          <p:nvPr/>
        </p:nvSpPr>
        <p:spPr bwMode="auto">
          <a:xfrm>
            <a:off x="3714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2" descr="https://powerpoint.officeapps.live.com/pods/GetClipboardImage.ashx?Id=21d29bac-1424-4930-a36f-55513e9579c1&amp;DC=PUS4&amp;pkey=a98a1422-0870-4e78-8b9a-99cc9d384148&amp;wdwaccluster=PUS4"/>
          <p:cNvSpPr>
            <a:spLocks noChangeAspect="1" noChangeArrowheads="1"/>
          </p:cNvSpPr>
          <p:nvPr/>
        </p:nvSpPr>
        <p:spPr bwMode="auto">
          <a:xfrm>
            <a:off x="5238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1CED96D-B0BF-4DA0-BCFD-AEC806D5A5A1}"/>
              </a:ext>
            </a:extLst>
          </p:cNvPr>
          <p:cNvSpPr txBox="1"/>
          <p:nvPr/>
        </p:nvSpPr>
        <p:spPr>
          <a:xfrm>
            <a:off x="10427516" y="312738"/>
            <a:ext cx="1357743" cy="12661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F2699795-A880-49EC-BDDE-6A6EB96124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35" y="593069"/>
            <a:ext cx="2146690" cy="7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1812796A-A955-427F-8CA0-527612CEB5AC}"/>
              </a:ext>
            </a:extLst>
          </p:cNvPr>
          <p:cNvSpPr txBox="1"/>
          <p:nvPr/>
        </p:nvSpPr>
        <p:spPr>
          <a:xfrm>
            <a:off x="1943075" y="2041349"/>
            <a:ext cx="2865992" cy="369332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>
                <a:solidFill>
                  <a:schemeClr val="bg1"/>
                </a:solidFill>
              </a:rPr>
              <a:t>Prix de thèse de division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41450C0-8587-48C7-A2A2-185522B4ACDC}"/>
              </a:ext>
            </a:extLst>
          </p:cNvPr>
          <p:cNvSpPr txBox="1"/>
          <p:nvPr/>
        </p:nvSpPr>
        <p:spPr>
          <a:xfrm>
            <a:off x="1329267" y="2921000"/>
            <a:ext cx="10524066" cy="353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u="none" strike="noStrike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 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Points importants :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Les divisions devront répondre aux exigences liées à cette autonomie et respecter les tâches et délais.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Les divisions, à partir des dossiers de candidature reçus pour les prix de thèse qu’elles </a:t>
            </a:r>
            <a:r>
              <a:rPr lang="fr-FR" sz="1800" kern="1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recoivent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, doivent en sélectionner quelques‑uns à proposer pour les Grands Prix de thèse</a:t>
            </a: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.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Pour la remise de chaque prix, c’est important qu’un représentant de la SFP y assiste.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N.B. les grands prix de thèse (Saint-Gobain et </a:t>
            </a:r>
            <a:r>
              <a:rPr lang="fr-FR" sz="1800" b="1" kern="100" dirty="0" err="1">
                <a:effectLst/>
                <a:latin typeface="Aptos"/>
                <a:ea typeface="Aptos"/>
                <a:cs typeface="Times New Roman" panose="02020603050405020304" pitchFamily="18" charset="0"/>
              </a:rPr>
              <a:t>Guinier</a:t>
            </a: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) ne rentrent pas dans le cadre ci-dessus et sont gérés au niveau national.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76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4AD6FD64-F15F-44D6-90F5-DC949BEA2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741" y="918893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les prix SFP</a:t>
            </a:r>
          </a:p>
        </p:txBody>
      </p:sp>
      <p:sp>
        <p:nvSpPr>
          <p:cNvPr id="2" name="AutoShape 2" descr="https://powerpoint.officeapps.live.com/pods/GetClipboardImage.ashx?Id=7ab58e41-74ec-4824-8e85-25ab385e62a0&amp;DC=PIE1&amp;pkey=889d03c2-b885-489f-b599-66af9c0bc507&amp;wdwaccluster=PIE1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AutoShape 8" descr="https://powerpoint.officeapps.live.com/pods/GetClipboardImage.ashx?Id=f2ca5a16-9e6d-4399-a5cd-d0817c8247b8&amp;DC=PIE1&amp;pkey=2c67be26-0aa2-4bbb-852a-e1a857691b36&amp;wdwaccluster=PIE1"/>
          <p:cNvSpPr>
            <a:spLocks noChangeAspect="1" noChangeArrowheads="1"/>
          </p:cNvSpPr>
          <p:nvPr/>
        </p:nvSpPr>
        <p:spPr bwMode="auto">
          <a:xfrm>
            <a:off x="3714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2" descr="https://powerpoint.officeapps.live.com/pods/GetClipboardImage.ashx?Id=21d29bac-1424-4930-a36f-55513e9579c1&amp;DC=PUS4&amp;pkey=a98a1422-0870-4e78-8b9a-99cc9d384148&amp;wdwaccluster=PUS4"/>
          <p:cNvSpPr>
            <a:spLocks noChangeAspect="1" noChangeArrowheads="1"/>
          </p:cNvSpPr>
          <p:nvPr/>
        </p:nvSpPr>
        <p:spPr bwMode="auto">
          <a:xfrm>
            <a:off x="5238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1CED96D-B0BF-4DA0-BCFD-AEC806D5A5A1}"/>
              </a:ext>
            </a:extLst>
          </p:cNvPr>
          <p:cNvSpPr txBox="1"/>
          <p:nvPr/>
        </p:nvSpPr>
        <p:spPr>
          <a:xfrm>
            <a:off x="10427516" y="312738"/>
            <a:ext cx="1357743" cy="12661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F2699795-A880-49EC-BDDE-6A6EB96124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35" y="593069"/>
            <a:ext cx="2146690" cy="7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1812796A-A955-427F-8CA0-527612CEB5AC}"/>
              </a:ext>
            </a:extLst>
          </p:cNvPr>
          <p:cNvSpPr txBox="1"/>
          <p:nvPr/>
        </p:nvSpPr>
        <p:spPr>
          <a:xfrm>
            <a:off x="1943075" y="2041349"/>
            <a:ext cx="2865992" cy="646331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Prix de division 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(milieu de carrière)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41450C0-8587-48C7-A2A2-185522B4ACDC}"/>
              </a:ext>
            </a:extLst>
          </p:cNvPr>
          <p:cNvSpPr txBox="1"/>
          <p:nvPr/>
        </p:nvSpPr>
        <p:spPr>
          <a:xfrm>
            <a:off x="1329267" y="2921000"/>
            <a:ext cx="10524066" cy="3635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u="none" strike="noStrike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 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Les points précédents s’appliquent.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Prix de division : pratiques non homogènes.</a:t>
            </a:r>
            <a:endParaRPr lang="fr-FR" sz="1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Une évolution progressive vers une harmonisation est en cours : les prix resteraient à la charge des divisions, tandis que le siège pourrait attribuer une subvention de fonctionnement en appui.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Médaille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: prise en charge par le siège.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Diplôme 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: la division fournit la citation et le  siège prend en charge l’édition du diplôme.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fr-FR" sz="1800" b="1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Point important : </a:t>
            </a:r>
            <a:r>
              <a:rPr lang="fr-FR" sz="1800" kern="100" dirty="0">
                <a:effectLst/>
                <a:latin typeface="Aptos"/>
                <a:ea typeface="Aptos"/>
                <a:cs typeface="Times New Roman" panose="02020603050405020304" pitchFamily="18" charset="0"/>
              </a:rPr>
              <a:t> point financement à soumettre au bureau. La moitié du prix pendant l’année de transition.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42228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537</Words>
  <Application>Microsoft Office PowerPoint</Application>
  <PresentationFormat>Grand écran</PresentationFormat>
  <Paragraphs>62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Tahoma</vt:lpstr>
      <vt:lpstr>Wingdings</vt:lpstr>
      <vt:lpstr>Thème Office</vt:lpstr>
      <vt:lpstr>les prix SFP</vt:lpstr>
      <vt:lpstr>les prix SFP</vt:lpstr>
      <vt:lpstr>les prix SFP</vt:lpstr>
      <vt:lpstr>les prix SFP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prix SFP</dc:title>
  <dc:creator>MARIETTE Henri</dc:creator>
  <cp:lastModifiedBy>MARIETTE Henri</cp:lastModifiedBy>
  <cp:revision>5</cp:revision>
  <dcterms:created xsi:type="dcterms:W3CDTF">2026-03-02T09:56:54Z</dcterms:created>
  <dcterms:modified xsi:type="dcterms:W3CDTF">2026-03-02T10:31:37Z</dcterms:modified>
</cp:coreProperties>
</file>