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88" r:id="rId7"/>
    <p:sldId id="258" r:id="rId8"/>
    <p:sldId id="269" r:id="rId9"/>
    <p:sldId id="265" r:id="rId10"/>
    <p:sldId id="270" r:id="rId11"/>
    <p:sldId id="275" r:id="rId12"/>
    <p:sldId id="271" r:id="rId13"/>
    <p:sldId id="272" r:id="rId14"/>
    <p:sldId id="273" r:id="rId15"/>
    <p:sldId id="259" r:id="rId16"/>
    <p:sldId id="276" r:id="rId17"/>
    <p:sldId id="277" r:id="rId18"/>
    <p:sldId id="262" r:id="rId19"/>
    <p:sldId id="289" r:id="rId20"/>
    <p:sldId id="299" r:id="rId21"/>
    <p:sldId id="278" r:id="rId22"/>
    <p:sldId id="263" r:id="rId23"/>
    <p:sldId id="279" r:id="rId24"/>
    <p:sldId id="280" r:id="rId25"/>
    <p:sldId id="303" r:id="rId26"/>
    <p:sldId id="282" r:id="rId27"/>
    <p:sldId id="284" r:id="rId28"/>
    <p:sldId id="285" r:id="rId29"/>
    <p:sldId id="296" r:id="rId30"/>
    <p:sldId id="297" r:id="rId31"/>
    <p:sldId id="298" r:id="rId32"/>
    <p:sldId id="295" r:id="rId33"/>
    <p:sldId id="274" r:id="rId34"/>
    <p:sldId id="300" r:id="rId35"/>
    <p:sldId id="301" r:id="rId36"/>
    <p:sldId id="291" r:id="rId37"/>
    <p:sldId id="264" r:id="rId38"/>
    <p:sldId id="302" r:id="rId39"/>
    <p:sldId id="294" r:id="rId40"/>
    <p:sldId id="283" r:id="rId41"/>
    <p:sldId id="292" r:id="rId42"/>
    <p:sldId id="293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gross" initials="mg" lastIdx="1" clrIdx="0">
    <p:extLst>
      <p:ext uri="{19B8F6BF-5375-455C-9EA6-DF929625EA0E}">
        <p15:presenceInfo xmlns:p15="http://schemas.microsoft.com/office/powerpoint/2012/main" userId="S-1-5-21-4087870506-3340583420-3770169302-35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2BDEE6-E5D9-4E6B-ABA3-1B2AEFC626B9}"/>
              </a:ext>
            </a:extLst>
          </p:cNvPr>
          <p:cNvSpPr/>
          <p:nvPr userDrawn="1"/>
        </p:nvSpPr>
        <p:spPr>
          <a:xfrm>
            <a:off x="-64655" y="-73891"/>
            <a:ext cx="12349019" cy="6931891"/>
          </a:xfrm>
          <a:prstGeom prst="rect">
            <a:avLst/>
          </a:prstGeom>
          <a:solidFill>
            <a:srgbClr val="6300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2A1D0E-7FCE-4933-8601-7FB6A53472A2}"/>
              </a:ext>
            </a:extLst>
          </p:cNvPr>
          <p:cNvSpPr/>
          <p:nvPr userDrawn="1"/>
        </p:nvSpPr>
        <p:spPr>
          <a:xfrm>
            <a:off x="220800" y="257400"/>
            <a:ext cx="11750400" cy="63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1E0215-F196-4642-A1B0-15F57F528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3FEEAA-1EB0-42F5-A637-4220F8858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1ACDF1-37F6-47C0-BA1D-031E6C8B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53FB-3051-493E-AF0F-52F85D1DAE09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F00E89-84A6-4C83-94D5-8AC87B76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51AD57-9148-4DAC-82C4-99E8243A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7B8-B0DA-4B42-9F14-CEA8889D4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10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06031-859F-4DC7-A158-851A127E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F99305-674D-4F0D-BEF5-88A4C147B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41E073-D569-4D41-B47A-CAC751F5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53FB-3051-493E-AF0F-52F85D1DAE09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2FCF2B-8C01-4FA0-A510-90CD5E1D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594D3F-D6C1-45A5-8AEF-E83390D6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7B8-B0DA-4B42-9F14-CEA8889D4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22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45C4E3-4683-4DF2-80C3-F0E9F86C8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697086-ADBB-49D6-AF7A-78B76CD2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F822F6-995F-46DF-AC3D-C168B9F2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53FB-3051-493E-AF0F-52F85D1DAE09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9329C-D9CE-4D43-B412-6AC00837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BEDAB4-9953-405E-A31A-6B209AA9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7B8-B0DA-4B42-9F14-CEA8889D4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17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ECB47D-1A32-4652-B650-C16D28DB3A0B}"/>
              </a:ext>
            </a:extLst>
          </p:cNvPr>
          <p:cNvSpPr/>
          <p:nvPr userDrawn="1"/>
        </p:nvSpPr>
        <p:spPr>
          <a:xfrm>
            <a:off x="-64655" y="-73891"/>
            <a:ext cx="12349019" cy="6931891"/>
          </a:xfrm>
          <a:prstGeom prst="rect">
            <a:avLst/>
          </a:prstGeom>
          <a:solidFill>
            <a:srgbClr val="6300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06AAF-9DAC-4D60-AE0A-4DAF5BF80670}"/>
              </a:ext>
            </a:extLst>
          </p:cNvPr>
          <p:cNvSpPr/>
          <p:nvPr userDrawn="1"/>
        </p:nvSpPr>
        <p:spPr>
          <a:xfrm>
            <a:off x="220800" y="257400"/>
            <a:ext cx="11750400" cy="63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61301E-48E6-4015-BA92-ECDF6B13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4D6A1-61BF-473C-AD15-EBB14FFA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0EC713-6C28-4CB1-9530-B15149A6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53FB-3051-493E-AF0F-52F85D1DAE09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FFE740-879D-413B-BF7F-D89462CEE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6345E2-6E3A-4A16-A298-C5AEAB89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7B8-B0DA-4B42-9F14-CEA8889D4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4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6FA5C-1BF0-4803-8AF1-3D9EBF70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EA03A4-EC65-4BB0-B5B8-31D332C02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B90CC7-72F0-4F4A-8E0B-BD04C71A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53FB-3051-493E-AF0F-52F85D1DAE09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46AE7A-36A7-4D86-9015-A742E8B2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7D17C-4CFD-4EB0-8D70-44308E97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7B8-B0DA-4B42-9F14-CEA8889D4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51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CC511-0CA9-4AA0-8407-381A5810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18BE3C-4075-4CF4-B80E-581D7E0A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683B16-5501-4714-9DB7-BF49F7443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5460BE-927F-4B7E-A124-C0002F46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53FB-3051-493E-AF0F-52F85D1DAE09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5BA738-5B29-4984-80AB-D5C46487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3EADBA-7C2E-4099-B21B-501579B0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7B8-B0DA-4B42-9F14-CEA8889D4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15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37559-74FB-4365-A505-D43E6C24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EBC07F-925C-4F24-A05C-2D044132B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3EDCAC-25E0-4B8A-AF20-D5E026621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98FEF7-4574-4796-9665-F7C2251F1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55078C-20BD-4CD6-BF55-1E665C73F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D0BA146-46D8-401F-B735-F4082E1A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53FB-3051-493E-AF0F-52F85D1DAE09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F0CA8B-71F4-4823-A7B8-115765BF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7AFB4F-7DF1-4DD8-AE65-89557FB6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7B8-B0DA-4B42-9F14-CEA8889D4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37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6F778C-A745-4E24-84D1-039C6976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78DF08-E3E3-4FCB-88C3-57F3951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53FB-3051-493E-AF0F-52F85D1DAE09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BD9889-5424-49F4-8803-29BD9C8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7838D9-B2C7-40B4-8ACC-F55B2FDF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7B8-B0DA-4B42-9F14-CEA8889D4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08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F49044-56FF-4F05-8F4B-41F62DDB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53FB-3051-493E-AF0F-52F85D1DAE09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634C6E-909E-4031-A20F-28B7FC67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7852CE-F3E2-4150-B889-8E141F02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7B8-B0DA-4B42-9F14-CEA8889D4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8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27E62-1947-480B-B8AE-2759E872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AE4095-7380-48B5-9EC0-C369F4A92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FCC10B-0B29-4CDF-8ED3-8C6C8958A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2DC109-C667-4DF2-B51B-5A993AC2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53FB-3051-493E-AF0F-52F85D1DAE09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902A37-3208-46AC-8E4C-8B4559D1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FEC628-A077-48F0-8D5F-B1EB3339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7B8-B0DA-4B42-9F14-CEA8889D4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16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0A105-BC53-4FC4-85B2-F8C366A1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5982169-8F2D-4F7A-97E9-F3958896E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73B3BC-DC3D-4135-80A3-74976F94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C74AB7-5A5E-40FF-8C97-934C73D1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53FB-3051-493E-AF0F-52F85D1DAE09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DE7224-E52E-4227-8939-D808D20B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6D9164-BA2A-43EF-BD6E-49A89B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37B8-B0DA-4B42-9F14-CEA8889D4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22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57C696-C7E4-4A76-8A77-26E012B8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D00FD2-F039-4812-AC76-DDC43A7A4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2B8354-15BE-4999-90BC-AE9F6FFEF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C53FB-3051-493E-AF0F-52F85D1DAE09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2FDC6A-6C09-4A74-91DE-74349DC5B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9DDB96-8307-430C-9524-2CFFF1FA8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37B8-B0DA-4B42-9F14-CEA8889D4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4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0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svg"/><Relationship Id="rId7" Type="http://schemas.openxmlformats.org/officeDocument/2006/relationships/image" Target="../media/image46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0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3DE40-232B-1770-EE7E-C89C37412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59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Interplay between primordial black holes and dark matter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BF0C2F-F36C-DBEC-A2B2-E579B647B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20004"/>
            <a:ext cx="9144000" cy="1043936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</a:rPr>
              <a:t>Dark matter day</a:t>
            </a:r>
          </a:p>
          <a:p>
            <a:r>
              <a:rPr lang="fr-FR" sz="2000" dirty="0"/>
              <a:t>06/05/2026</a:t>
            </a:r>
          </a:p>
        </p:txBody>
      </p:sp>
      <p:pic>
        <p:nvPicPr>
          <p:cNvPr id="4" name="Image 3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5697EFD2-C184-AF85-6C97-A667E94CD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37" y="426879"/>
            <a:ext cx="3667125" cy="1247775"/>
          </a:xfrm>
          <a:prstGeom prst="rect">
            <a:avLst/>
          </a:prstGeom>
        </p:spPr>
      </p:pic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E5F2090-D8F4-D441-05B0-F60812972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8" y="306388"/>
            <a:ext cx="2457450" cy="1857375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EE27536-D260-49EC-62D0-164C38644D77}"/>
              </a:ext>
            </a:extLst>
          </p:cNvPr>
          <p:cNvCxnSpPr/>
          <p:nvPr/>
        </p:nvCxnSpPr>
        <p:spPr>
          <a:xfrm>
            <a:off x="1524000" y="4492291"/>
            <a:ext cx="9075174" cy="0"/>
          </a:xfrm>
          <a:prstGeom prst="line">
            <a:avLst/>
          </a:prstGeom>
          <a:ln>
            <a:solidFill>
              <a:srgbClr val="6300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097037FD-964F-BE32-FDFF-B416207459FB}"/>
              </a:ext>
            </a:extLst>
          </p:cNvPr>
          <p:cNvSpPr txBox="1"/>
          <p:nvPr/>
        </p:nvSpPr>
        <p:spPr>
          <a:xfrm>
            <a:off x="4646676" y="4840046"/>
            <a:ext cx="289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Mathieu Gross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6980B3E-B118-DE31-1048-A895F445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953B-A2FD-449B-8CEA-F7D19BF2320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98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FEFB2-0B81-4A34-8F78-5AE4653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Forming </a:t>
            </a:r>
            <a:r>
              <a:rPr lang="fr-FR" dirty="0" err="1"/>
              <a:t>primodial</a:t>
            </a:r>
            <a:r>
              <a:rPr lang="fr-FR" dirty="0"/>
              <a:t> black </a:t>
            </a:r>
            <a:r>
              <a:rPr lang="fr-FR" dirty="0" err="1"/>
              <a:t>holes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A992AE-BCAA-4CBA-BACA-2F0745ADA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870" y="365125"/>
            <a:ext cx="3379457" cy="19016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554874-E23D-40E5-AD7D-5AB80D547D3F}"/>
              </a:ext>
            </a:extLst>
          </p:cNvPr>
          <p:cNvSpPr/>
          <p:nvPr/>
        </p:nvSpPr>
        <p:spPr>
          <a:xfrm>
            <a:off x="1108972" y="1881738"/>
            <a:ext cx="4581626" cy="385011"/>
          </a:xfrm>
          <a:prstGeom prst="rect">
            <a:avLst/>
          </a:prstGeom>
          <a:noFill/>
          <a:ln w="28575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39432B-6C88-4679-9F0D-E9FBCDEB4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80" y="2951622"/>
            <a:ext cx="9553750" cy="243350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6DC8A4E-9931-4E14-9694-91FFC0E421D5}"/>
              </a:ext>
            </a:extLst>
          </p:cNvPr>
          <p:cNvSpPr txBox="1"/>
          <p:nvPr/>
        </p:nvSpPr>
        <p:spPr>
          <a:xfrm>
            <a:off x="1126155" y="1481919"/>
            <a:ext cx="913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Primordial </a:t>
            </a:r>
            <a:r>
              <a:rPr lang="fr-FR" sz="2400" dirty="0" err="1"/>
              <a:t>inhomogeneities</a:t>
            </a:r>
            <a:r>
              <a:rPr lang="fr-FR" sz="2400" dirty="0"/>
              <a:t> (</a:t>
            </a:r>
            <a:r>
              <a:rPr lang="fr-FR" sz="2400" dirty="0" err="1"/>
              <a:t>Yukawa</a:t>
            </a:r>
            <a:r>
              <a:rPr lang="fr-FR" sz="2400" dirty="0"/>
              <a:t> forces, </a:t>
            </a:r>
            <a:r>
              <a:rPr lang="fr-FR" sz="2400" dirty="0" err="1"/>
              <a:t>Qballs</a:t>
            </a:r>
            <a:r>
              <a:rPr lang="fr-FR" sz="2400" dirty="0"/>
              <a:t>…)</a:t>
            </a:r>
          </a:p>
          <a:p>
            <a:pPr marL="285750" indent="-285750">
              <a:buFontTx/>
              <a:buChar char="-"/>
            </a:pPr>
            <a:r>
              <a:rPr lang="fr-FR" sz="2400" dirty="0" err="1"/>
              <a:t>Inflationary</a:t>
            </a:r>
            <a:r>
              <a:rPr lang="fr-FR" sz="2400" dirty="0"/>
              <a:t> fluctuations collapse</a:t>
            </a:r>
          </a:p>
          <a:p>
            <a:pPr marL="285750" indent="-285750">
              <a:buFontTx/>
              <a:buChar char="-"/>
            </a:pPr>
            <a:r>
              <a:rPr lang="fr-FR" sz="2400" dirty="0" err="1"/>
              <a:t>Topological</a:t>
            </a:r>
            <a:r>
              <a:rPr lang="fr-FR" sz="2400" dirty="0"/>
              <a:t> </a:t>
            </a:r>
            <a:r>
              <a:rPr lang="fr-FR" sz="2400" dirty="0" err="1"/>
              <a:t>defect</a:t>
            </a:r>
            <a:r>
              <a:rPr lang="fr-FR" sz="2400" dirty="0"/>
              <a:t> collapse (Domain </a:t>
            </a:r>
            <a:r>
              <a:rPr lang="fr-FR" sz="2400" dirty="0" err="1"/>
              <a:t>walls</a:t>
            </a:r>
            <a:r>
              <a:rPr lang="fr-FR" sz="2400" dirty="0"/>
              <a:t>, </a:t>
            </a:r>
            <a:r>
              <a:rPr lang="fr-FR" sz="2400" dirty="0" err="1"/>
              <a:t>cosmic</a:t>
            </a:r>
            <a:r>
              <a:rPr lang="fr-FR" sz="2400" dirty="0"/>
              <a:t> string ...)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Phase transitions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2747B4-D6C7-4CEB-8C52-5211220D96C2}"/>
              </a:ext>
            </a:extLst>
          </p:cNvPr>
          <p:cNvSpPr txBox="1"/>
          <p:nvPr/>
        </p:nvSpPr>
        <p:spPr>
          <a:xfrm>
            <a:off x="8795856" y="3106544"/>
            <a:ext cx="31920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Yann </a:t>
            </a:r>
            <a:r>
              <a:rPr lang="en-US" sz="1200" dirty="0" err="1"/>
              <a:t>Mambrini</a:t>
            </a:r>
            <a:r>
              <a:rPr lang="en-US" sz="1200" dirty="0"/>
              <a:t>, Particles in the Dark Universe </a:t>
            </a:r>
          </a:p>
        </p:txBody>
      </p:sp>
    </p:spTree>
    <p:extLst>
      <p:ext uri="{BB962C8B-B14F-4D97-AF65-F5344CB8AC3E}">
        <p14:creationId xmlns:p14="http://schemas.microsoft.com/office/powerpoint/2010/main" val="232545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FEFB2-0B81-4A34-8F78-5AE4653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Forming </a:t>
            </a:r>
            <a:r>
              <a:rPr lang="fr-FR" dirty="0" err="1"/>
              <a:t>primodial</a:t>
            </a:r>
            <a:r>
              <a:rPr lang="fr-FR" dirty="0"/>
              <a:t> black </a:t>
            </a:r>
            <a:r>
              <a:rPr lang="fr-FR" dirty="0" err="1"/>
              <a:t>holes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A992AE-BCAA-4CBA-BACA-2F0745ADA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870" y="365125"/>
            <a:ext cx="3379457" cy="19016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554874-E23D-40E5-AD7D-5AB80D547D3F}"/>
              </a:ext>
            </a:extLst>
          </p:cNvPr>
          <p:cNvSpPr/>
          <p:nvPr/>
        </p:nvSpPr>
        <p:spPr>
          <a:xfrm>
            <a:off x="1108972" y="1881738"/>
            <a:ext cx="4581626" cy="385011"/>
          </a:xfrm>
          <a:prstGeom prst="rect">
            <a:avLst/>
          </a:prstGeom>
          <a:noFill/>
          <a:ln w="28575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39432B-6C88-4679-9F0D-E9FBCDEB4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80" y="2951622"/>
            <a:ext cx="9553750" cy="243350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6DC8A4E-9931-4E14-9694-91FFC0E421D5}"/>
              </a:ext>
            </a:extLst>
          </p:cNvPr>
          <p:cNvSpPr txBox="1"/>
          <p:nvPr/>
        </p:nvSpPr>
        <p:spPr>
          <a:xfrm>
            <a:off x="1126155" y="1481919"/>
            <a:ext cx="913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Primordial </a:t>
            </a:r>
            <a:r>
              <a:rPr lang="fr-FR" sz="2400" dirty="0" err="1"/>
              <a:t>inhomogeneities</a:t>
            </a:r>
            <a:r>
              <a:rPr lang="fr-FR" sz="2400" dirty="0"/>
              <a:t> (</a:t>
            </a:r>
            <a:r>
              <a:rPr lang="fr-FR" sz="2400" dirty="0" err="1"/>
              <a:t>Yukawa</a:t>
            </a:r>
            <a:r>
              <a:rPr lang="fr-FR" sz="2400" dirty="0"/>
              <a:t> forces, </a:t>
            </a:r>
            <a:r>
              <a:rPr lang="fr-FR" sz="2400" dirty="0" err="1"/>
              <a:t>Qballs</a:t>
            </a:r>
            <a:r>
              <a:rPr lang="fr-FR" sz="2400" dirty="0"/>
              <a:t>…)</a:t>
            </a:r>
          </a:p>
          <a:p>
            <a:pPr marL="285750" indent="-285750">
              <a:buFontTx/>
              <a:buChar char="-"/>
            </a:pPr>
            <a:r>
              <a:rPr lang="fr-FR" sz="2400" dirty="0" err="1"/>
              <a:t>Inflationary</a:t>
            </a:r>
            <a:r>
              <a:rPr lang="fr-FR" sz="2400" dirty="0"/>
              <a:t> fluctuations collapse</a:t>
            </a:r>
          </a:p>
          <a:p>
            <a:pPr marL="285750" indent="-285750">
              <a:buFontTx/>
              <a:buChar char="-"/>
            </a:pPr>
            <a:r>
              <a:rPr lang="fr-FR" sz="2400" dirty="0" err="1"/>
              <a:t>Topological</a:t>
            </a:r>
            <a:r>
              <a:rPr lang="fr-FR" sz="2400" dirty="0"/>
              <a:t> </a:t>
            </a:r>
            <a:r>
              <a:rPr lang="fr-FR" sz="2400" dirty="0" err="1"/>
              <a:t>defect</a:t>
            </a:r>
            <a:r>
              <a:rPr lang="fr-FR" sz="2400" dirty="0"/>
              <a:t> collapse (Domain </a:t>
            </a:r>
            <a:r>
              <a:rPr lang="fr-FR" sz="2400" dirty="0" err="1"/>
              <a:t>walls</a:t>
            </a:r>
            <a:r>
              <a:rPr lang="fr-FR" sz="2400" dirty="0"/>
              <a:t>, </a:t>
            </a:r>
            <a:r>
              <a:rPr lang="fr-FR" sz="2400" dirty="0" err="1"/>
              <a:t>cosmic</a:t>
            </a:r>
            <a:r>
              <a:rPr lang="fr-FR" sz="2400" dirty="0"/>
              <a:t> string ...)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Phase transitions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B4E9BF8-DDC8-4E71-AED9-4F288BF06DD0}"/>
              </a:ext>
            </a:extLst>
          </p:cNvPr>
          <p:cNvCxnSpPr/>
          <p:nvPr/>
        </p:nvCxnSpPr>
        <p:spPr>
          <a:xfrm>
            <a:off x="1013861" y="5694611"/>
            <a:ext cx="101642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E83D6BC-0DB2-4AF2-97AA-94549B1C80E1}"/>
              </a:ext>
            </a:extLst>
          </p:cNvPr>
          <p:cNvCxnSpPr/>
          <p:nvPr/>
        </p:nvCxnSpPr>
        <p:spPr>
          <a:xfrm>
            <a:off x="5690597" y="5611528"/>
            <a:ext cx="0" cy="26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785BEE45-0879-4DB5-B8C6-619BA39BACB6}"/>
              </a:ext>
            </a:extLst>
          </p:cNvPr>
          <p:cNvSpPr txBox="1"/>
          <p:nvPr/>
        </p:nvSpPr>
        <p:spPr>
          <a:xfrm>
            <a:off x="918536" y="5881036"/>
            <a:ext cx="276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Evaporated</a:t>
            </a:r>
            <a:r>
              <a:rPr lang="fr-FR" dirty="0"/>
              <a:t> by </a:t>
            </a:r>
            <a:r>
              <a:rPr lang="fr-FR" dirty="0" err="1"/>
              <a:t>now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408900-2915-402A-A085-90C425882CFE}"/>
              </a:ext>
            </a:extLst>
          </p:cNvPr>
          <p:cNvSpPr txBox="1"/>
          <p:nvPr/>
        </p:nvSpPr>
        <p:spPr>
          <a:xfrm>
            <a:off x="7694717" y="5881036"/>
            <a:ext cx="276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Stable </a:t>
            </a:r>
            <a:r>
              <a:rPr lang="fr-FR" dirty="0" err="1"/>
              <a:t>today</a:t>
            </a:r>
            <a:endParaRPr lang="fr-FR" dirty="0"/>
          </a:p>
        </p:txBody>
      </p:sp>
      <p:pic>
        <p:nvPicPr>
          <p:cNvPr id="5122" name="Picture 2" descr="equation">
            <a:extLst>
              <a:ext uri="{FF2B5EF4-FFF2-40B4-BE49-F238E27FC236}">
                <a16:creationId xmlns:a16="http://schemas.microsoft.com/office/drawing/2014/main" id="{6C334DF5-01B0-4FED-830F-CA89E1357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534" y="5818686"/>
            <a:ext cx="4667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521E220-7F1F-46EB-B4B5-89A35CEAFCAF}"/>
              </a:ext>
            </a:extLst>
          </p:cNvPr>
          <p:cNvSpPr txBox="1"/>
          <p:nvPr/>
        </p:nvSpPr>
        <p:spPr>
          <a:xfrm>
            <a:off x="8795856" y="3106544"/>
            <a:ext cx="31920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Yann </a:t>
            </a:r>
            <a:r>
              <a:rPr lang="en-US" sz="1200" dirty="0" err="1"/>
              <a:t>Mambrini</a:t>
            </a:r>
            <a:r>
              <a:rPr lang="en-US" sz="1200" dirty="0"/>
              <a:t>, Particles in the Dark Universe </a:t>
            </a:r>
          </a:p>
        </p:txBody>
      </p:sp>
      <p:pic>
        <p:nvPicPr>
          <p:cNvPr id="1026" name="Picture 2" descr="equation">
            <a:extLst>
              <a:ext uri="{FF2B5EF4-FFF2-40B4-BE49-F238E27FC236}">
                <a16:creationId xmlns:a16="http://schemas.microsoft.com/office/drawing/2014/main" id="{D2E9D2F7-AA9E-4BD5-A804-2C61257D2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45" y="6023835"/>
            <a:ext cx="15335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90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6AAE2-F65C-46E9-A63E-6CD78054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know about PBH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D59768B-03EE-4593-A2C9-314E6B29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13" y="1365550"/>
            <a:ext cx="7420337" cy="512732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68465A7-3BC1-44D6-9568-BE46B7497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93" y="6354376"/>
            <a:ext cx="511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Carr, B., &amp;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Kuhnel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F. (2021). Primordial Black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Holes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as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Dark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Matter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Candidates. </a:t>
            </a:r>
          </a:p>
        </p:txBody>
      </p:sp>
    </p:spTree>
    <p:extLst>
      <p:ext uri="{BB962C8B-B14F-4D97-AF65-F5344CB8AC3E}">
        <p14:creationId xmlns:p14="http://schemas.microsoft.com/office/powerpoint/2010/main" val="190800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6AAE2-F65C-46E9-A63E-6CD78054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know about PBH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7EC3FF-CDCE-4876-B48C-D5085C7E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13" y="1365550"/>
            <a:ext cx="7420337" cy="512732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753990A-5536-407E-926E-A293C56EC06E}"/>
              </a:ext>
            </a:extLst>
          </p:cNvPr>
          <p:cNvCxnSpPr>
            <a:cxnSpLocks/>
          </p:cNvCxnSpPr>
          <p:nvPr/>
        </p:nvCxnSpPr>
        <p:spPr>
          <a:xfrm flipH="1">
            <a:off x="7546207" y="1973179"/>
            <a:ext cx="2164943" cy="265023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20353229-4218-4F30-B178-0CA1A4C6C1D6}"/>
              </a:ext>
            </a:extLst>
          </p:cNvPr>
          <p:cNvSpPr txBox="1"/>
          <p:nvPr/>
        </p:nvSpPr>
        <p:spPr>
          <a:xfrm>
            <a:off x="9711150" y="1792994"/>
            <a:ext cx="204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Dynamical</a:t>
            </a:r>
            <a:r>
              <a:rPr lang="fr-FR" dirty="0"/>
              <a:t> </a:t>
            </a:r>
            <a:r>
              <a:rPr lang="fr-FR" dirty="0" err="1"/>
              <a:t>effects</a:t>
            </a:r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5E849B6-41A0-4A2F-8BA1-52114C67EDD9}"/>
              </a:ext>
            </a:extLst>
          </p:cNvPr>
          <p:cNvCxnSpPr>
            <a:cxnSpLocks/>
          </p:cNvCxnSpPr>
          <p:nvPr/>
        </p:nvCxnSpPr>
        <p:spPr>
          <a:xfrm flipH="1" flipV="1">
            <a:off x="7815715" y="3429000"/>
            <a:ext cx="1808808" cy="1056373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2FD25AF0-7D82-44AD-8F74-461BD0C8DC18}"/>
              </a:ext>
            </a:extLst>
          </p:cNvPr>
          <p:cNvSpPr txBox="1"/>
          <p:nvPr/>
        </p:nvSpPr>
        <p:spPr>
          <a:xfrm>
            <a:off x="9361371" y="4184113"/>
            <a:ext cx="195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Large 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structue</a:t>
            </a:r>
            <a:endParaRPr lang="fr-FR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68904BE-5069-4096-9A2A-AB8A1091CFE2}"/>
              </a:ext>
            </a:extLst>
          </p:cNvPr>
          <p:cNvCxnSpPr>
            <a:cxnSpLocks/>
          </p:cNvCxnSpPr>
          <p:nvPr/>
        </p:nvCxnSpPr>
        <p:spPr>
          <a:xfrm flipH="1" flipV="1">
            <a:off x="6756194" y="4086331"/>
            <a:ext cx="3041583" cy="1708077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8C9A761-C594-41D1-9832-1BDA516CCB2E}"/>
              </a:ext>
            </a:extLst>
          </p:cNvPr>
          <p:cNvSpPr txBox="1"/>
          <p:nvPr/>
        </p:nvSpPr>
        <p:spPr>
          <a:xfrm>
            <a:off x="9884405" y="5609742"/>
            <a:ext cx="107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Accretion</a:t>
            </a:r>
            <a:endParaRPr lang="fr-FR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BF83CB0B-6BE3-4C2A-9BA4-8623B358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93" y="6354376"/>
            <a:ext cx="511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Carr, B., &amp;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Kuhnel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F. (2021). Primordial Black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Holes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as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Dark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Matter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Candidates. </a:t>
            </a:r>
          </a:p>
        </p:txBody>
      </p:sp>
    </p:spTree>
    <p:extLst>
      <p:ext uri="{BB962C8B-B14F-4D97-AF65-F5344CB8AC3E}">
        <p14:creationId xmlns:p14="http://schemas.microsoft.com/office/powerpoint/2010/main" val="180662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6AAE2-F65C-46E9-A63E-6CD78054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know about PBH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A256D8-DB72-4C1F-B673-8F99AC861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13" y="1365550"/>
            <a:ext cx="7420337" cy="5127325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F5B731A-DC3C-44DA-97FB-2723E40E12F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117558" y="4726004"/>
            <a:ext cx="1251284" cy="68292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6ED0ED9-B983-467A-93B9-B1F6D94648DC}"/>
              </a:ext>
            </a:extLst>
          </p:cNvPr>
          <p:cNvSpPr txBox="1"/>
          <p:nvPr/>
        </p:nvSpPr>
        <p:spPr>
          <a:xfrm>
            <a:off x="721895" y="4609630"/>
            <a:ext cx="139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Evaporation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3EE3AF3-A610-449F-AF59-CFFE22CC8127}"/>
              </a:ext>
            </a:extLst>
          </p:cNvPr>
          <p:cNvCxnSpPr>
            <a:cxnSpLocks/>
          </p:cNvCxnSpPr>
          <p:nvPr/>
        </p:nvCxnSpPr>
        <p:spPr>
          <a:xfrm>
            <a:off x="2117558" y="2242686"/>
            <a:ext cx="2646948" cy="173256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53F638C-21A5-499E-953C-5482FF2703EB}"/>
              </a:ext>
            </a:extLst>
          </p:cNvPr>
          <p:cNvSpPr txBox="1"/>
          <p:nvPr/>
        </p:nvSpPr>
        <p:spPr>
          <a:xfrm>
            <a:off x="895150" y="2053536"/>
            <a:ext cx="1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Lensing</a:t>
            </a:r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15B8A77-9162-4181-9B55-4760FCFABB2D}"/>
              </a:ext>
            </a:extLst>
          </p:cNvPr>
          <p:cNvCxnSpPr>
            <a:cxnSpLocks/>
          </p:cNvCxnSpPr>
          <p:nvPr/>
        </p:nvCxnSpPr>
        <p:spPr>
          <a:xfrm flipV="1">
            <a:off x="2480850" y="4801222"/>
            <a:ext cx="3842948" cy="1291570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53679669-24BF-4922-BB76-4AF2C8D2B7EB}"/>
              </a:ext>
            </a:extLst>
          </p:cNvPr>
          <p:cNvSpPr txBox="1"/>
          <p:nvPr/>
        </p:nvSpPr>
        <p:spPr>
          <a:xfrm>
            <a:off x="794887" y="5940465"/>
            <a:ext cx="164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CMB distorsion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3CE7636-1056-434C-92DF-56F6ACC025CA}"/>
              </a:ext>
            </a:extLst>
          </p:cNvPr>
          <p:cNvCxnSpPr>
            <a:cxnSpLocks/>
          </p:cNvCxnSpPr>
          <p:nvPr/>
        </p:nvCxnSpPr>
        <p:spPr>
          <a:xfrm flipH="1">
            <a:off x="7546207" y="1973179"/>
            <a:ext cx="2164943" cy="265023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F8FE915-DF1F-46B2-89D8-C106FF49C3A5}"/>
              </a:ext>
            </a:extLst>
          </p:cNvPr>
          <p:cNvSpPr txBox="1"/>
          <p:nvPr/>
        </p:nvSpPr>
        <p:spPr>
          <a:xfrm>
            <a:off x="9711150" y="1792994"/>
            <a:ext cx="204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Dynamical</a:t>
            </a:r>
            <a:r>
              <a:rPr lang="fr-FR" dirty="0"/>
              <a:t> </a:t>
            </a:r>
            <a:r>
              <a:rPr lang="fr-FR" dirty="0" err="1"/>
              <a:t>effects</a:t>
            </a:r>
            <a:endParaRPr lang="fr-FR" dirty="0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F3451AE-CC82-45D2-89DF-6BB18D8C2323}"/>
              </a:ext>
            </a:extLst>
          </p:cNvPr>
          <p:cNvCxnSpPr>
            <a:cxnSpLocks/>
          </p:cNvCxnSpPr>
          <p:nvPr/>
        </p:nvCxnSpPr>
        <p:spPr>
          <a:xfrm flipH="1" flipV="1">
            <a:off x="7815715" y="3429000"/>
            <a:ext cx="1808808" cy="1056373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6A7FD0F1-D587-4CCD-8609-E0E1A9B7D236}"/>
              </a:ext>
            </a:extLst>
          </p:cNvPr>
          <p:cNvSpPr txBox="1"/>
          <p:nvPr/>
        </p:nvSpPr>
        <p:spPr>
          <a:xfrm>
            <a:off x="9361371" y="4184113"/>
            <a:ext cx="195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Large 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structue</a:t>
            </a:r>
            <a:endParaRPr lang="fr-FR" dirty="0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61CE93B-D354-401E-B33B-C1CA1BCE60FE}"/>
              </a:ext>
            </a:extLst>
          </p:cNvPr>
          <p:cNvCxnSpPr>
            <a:cxnSpLocks/>
          </p:cNvCxnSpPr>
          <p:nvPr/>
        </p:nvCxnSpPr>
        <p:spPr>
          <a:xfrm flipH="1" flipV="1">
            <a:off x="6756194" y="4086331"/>
            <a:ext cx="3041583" cy="1708077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CE0A73D7-9A43-4917-B4DD-4AD9DC594D97}"/>
              </a:ext>
            </a:extLst>
          </p:cNvPr>
          <p:cNvSpPr txBox="1"/>
          <p:nvPr/>
        </p:nvSpPr>
        <p:spPr>
          <a:xfrm>
            <a:off x="9884405" y="5609742"/>
            <a:ext cx="107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Accretion</a:t>
            </a:r>
            <a:endParaRPr lang="fr-FR" dirty="0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C0BE1FF8-82DB-4B49-94B4-9AE15D77D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93" y="6354376"/>
            <a:ext cx="511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Carr, B., &amp;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Kuhnel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F. (2021). Primordial Black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Holes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as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Dark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Matter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Candidates. </a:t>
            </a:r>
          </a:p>
        </p:txBody>
      </p:sp>
    </p:spTree>
    <p:extLst>
      <p:ext uri="{BB962C8B-B14F-4D97-AF65-F5344CB8AC3E}">
        <p14:creationId xmlns:p14="http://schemas.microsoft.com/office/powerpoint/2010/main" val="385148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AA516-FA1D-410E-82F7-E10714E0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Hawking </a:t>
            </a:r>
            <a:r>
              <a:rPr lang="fr-FR" dirty="0" err="1"/>
              <a:t>evaporation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8A6DF8-841D-4B5E-8E0F-B27B0EF67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21" y="1492801"/>
            <a:ext cx="3379457" cy="1901624"/>
          </a:xfrm>
          <a:prstGeom prst="rect">
            <a:avLst/>
          </a:prstGeom>
        </p:spPr>
      </p:pic>
      <p:pic>
        <p:nvPicPr>
          <p:cNvPr id="6146" name="Picture 2" descr="equation">
            <a:extLst>
              <a:ext uri="{FF2B5EF4-FFF2-40B4-BE49-F238E27FC236}">
                <a16:creationId xmlns:a16="http://schemas.microsoft.com/office/drawing/2014/main" id="{32E49A5A-550E-4DCD-B35B-3BB2FC21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3" y="2053088"/>
            <a:ext cx="7391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5B708E-0C17-4B96-A882-65E4DDEC338B}"/>
              </a:ext>
            </a:extLst>
          </p:cNvPr>
          <p:cNvSpPr txBox="1"/>
          <p:nvPr/>
        </p:nvSpPr>
        <p:spPr>
          <a:xfrm>
            <a:off x="542650" y="1606782"/>
            <a:ext cx="418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Schwarzschild</a:t>
            </a:r>
            <a:r>
              <a:rPr lang="fr-FR" dirty="0"/>
              <a:t> </a:t>
            </a:r>
            <a:r>
              <a:rPr lang="fr-FR" dirty="0" err="1"/>
              <a:t>ansatz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98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AA516-FA1D-410E-82F7-E10714E0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Hawking </a:t>
            </a:r>
            <a:r>
              <a:rPr lang="fr-FR" dirty="0" err="1"/>
              <a:t>evaporation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8A6DF8-841D-4B5E-8E0F-B27B0EF67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21" y="1492801"/>
            <a:ext cx="3379457" cy="1901624"/>
          </a:xfrm>
          <a:prstGeom prst="rect">
            <a:avLst/>
          </a:prstGeom>
        </p:spPr>
      </p:pic>
      <p:pic>
        <p:nvPicPr>
          <p:cNvPr id="6146" name="Picture 2" descr="equation">
            <a:extLst>
              <a:ext uri="{FF2B5EF4-FFF2-40B4-BE49-F238E27FC236}">
                <a16:creationId xmlns:a16="http://schemas.microsoft.com/office/drawing/2014/main" id="{32E49A5A-550E-4DCD-B35B-3BB2FC21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3" y="2053088"/>
            <a:ext cx="7391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5B708E-0C17-4B96-A882-65E4DDEC338B}"/>
              </a:ext>
            </a:extLst>
          </p:cNvPr>
          <p:cNvSpPr txBox="1"/>
          <p:nvPr/>
        </p:nvSpPr>
        <p:spPr>
          <a:xfrm>
            <a:off x="542650" y="1606782"/>
            <a:ext cx="418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Schwarzschild</a:t>
            </a:r>
            <a:r>
              <a:rPr lang="fr-FR" dirty="0"/>
              <a:t> </a:t>
            </a:r>
            <a:r>
              <a:rPr lang="fr-FR" dirty="0" err="1"/>
              <a:t>ansatz</a:t>
            </a:r>
            <a:endParaRPr lang="fr-FR" dirty="0"/>
          </a:p>
        </p:txBody>
      </p:sp>
      <p:sp>
        <p:nvSpPr>
          <p:cNvPr id="6" name="Flèche : double flèche verticale 5">
            <a:extLst>
              <a:ext uri="{FF2B5EF4-FFF2-40B4-BE49-F238E27FC236}">
                <a16:creationId xmlns:a16="http://schemas.microsoft.com/office/drawing/2014/main" id="{519E9CC2-FEFE-4E48-81B8-4B148A370437}"/>
              </a:ext>
            </a:extLst>
          </p:cNvPr>
          <p:cNvSpPr/>
          <p:nvPr/>
        </p:nvSpPr>
        <p:spPr>
          <a:xfrm>
            <a:off x="3922509" y="2932345"/>
            <a:ext cx="356134" cy="7026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0F50F2-7CF0-41C8-B04C-C2BA1650B71E}"/>
              </a:ext>
            </a:extLst>
          </p:cNvPr>
          <p:cNvSpPr txBox="1"/>
          <p:nvPr/>
        </p:nvSpPr>
        <p:spPr>
          <a:xfrm>
            <a:off x="2007884" y="3099001"/>
            <a:ext cx="19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Near the horizon</a:t>
            </a:r>
          </a:p>
        </p:txBody>
      </p:sp>
      <p:pic>
        <p:nvPicPr>
          <p:cNvPr id="6148" name="Picture 4" descr="equation">
            <a:extLst>
              <a:ext uri="{FF2B5EF4-FFF2-40B4-BE49-F238E27FC236}">
                <a16:creationId xmlns:a16="http://schemas.microsoft.com/office/drawing/2014/main" id="{7D422767-42AB-4C06-9CEC-3D2B88B65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847650"/>
            <a:ext cx="26193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quation">
            <a:extLst>
              <a:ext uri="{FF2B5EF4-FFF2-40B4-BE49-F238E27FC236}">
                <a16:creationId xmlns:a16="http://schemas.microsoft.com/office/drawing/2014/main" id="{D2D46EFE-953E-44D4-A8AD-D783C793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8" y="3695249"/>
            <a:ext cx="10096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quation">
            <a:extLst>
              <a:ext uri="{FF2B5EF4-FFF2-40B4-BE49-F238E27FC236}">
                <a16:creationId xmlns:a16="http://schemas.microsoft.com/office/drawing/2014/main" id="{40797C8C-DFAD-45BD-9FC3-EB8A692DD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58" y="3608319"/>
            <a:ext cx="20669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ECB1AAD-7D0D-41A8-9E84-D7178EF4FFB0}"/>
              </a:ext>
            </a:extLst>
          </p:cNvPr>
          <p:cNvSpPr txBox="1"/>
          <p:nvPr/>
        </p:nvSpPr>
        <p:spPr>
          <a:xfrm>
            <a:off x="4473648" y="4574620"/>
            <a:ext cx="3244703" cy="461665"/>
          </a:xfrm>
          <a:prstGeom prst="rect">
            <a:avLst/>
          </a:prstGeom>
          <a:noFill/>
          <a:ln w="28575">
            <a:solidFill>
              <a:srgbClr val="6300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Black </a:t>
            </a:r>
            <a:r>
              <a:rPr lang="fr-FR" sz="2400" dirty="0" err="1"/>
              <a:t>hole</a:t>
            </a:r>
            <a:r>
              <a:rPr lang="fr-FR" sz="2400" dirty="0"/>
              <a:t> </a:t>
            </a:r>
            <a:r>
              <a:rPr lang="fr-FR" sz="2400" dirty="0" err="1"/>
              <a:t>evaporate</a:t>
            </a:r>
            <a:r>
              <a:rPr lang="fr-FR" sz="2400" dirty="0"/>
              <a:t>!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50111089-D894-42AE-9C2E-1E9E8B0035D4}"/>
              </a:ext>
            </a:extLst>
          </p:cNvPr>
          <p:cNvSpPr/>
          <p:nvPr/>
        </p:nvSpPr>
        <p:spPr>
          <a:xfrm>
            <a:off x="6422256" y="3847650"/>
            <a:ext cx="583933" cy="352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7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AA516-FA1D-410E-82F7-E10714E0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Hawking </a:t>
            </a:r>
            <a:r>
              <a:rPr lang="fr-FR" dirty="0" err="1"/>
              <a:t>evaporation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8A6DF8-841D-4B5E-8E0F-B27B0EF67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21" y="1492801"/>
            <a:ext cx="3379457" cy="1901624"/>
          </a:xfrm>
          <a:prstGeom prst="rect">
            <a:avLst/>
          </a:prstGeom>
        </p:spPr>
      </p:pic>
      <p:pic>
        <p:nvPicPr>
          <p:cNvPr id="6146" name="Picture 2" descr="equation">
            <a:extLst>
              <a:ext uri="{FF2B5EF4-FFF2-40B4-BE49-F238E27FC236}">
                <a16:creationId xmlns:a16="http://schemas.microsoft.com/office/drawing/2014/main" id="{32E49A5A-550E-4DCD-B35B-3BB2FC21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3" y="2053088"/>
            <a:ext cx="7391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5B708E-0C17-4B96-A882-65E4DDEC338B}"/>
              </a:ext>
            </a:extLst>
          </p:cNvPr>
          <p:cNvSpPr txBox="1"/>
          <p:nvPr/>
        </p:nvSpPr>
        <p:spPr>
          <a:xfrm>
            <a:off x="542650" y="1606782"/>
            <a:ext cx="418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Schwarzschild</a:t>
            </a:r>
            <a:r>
              <a:rPr lang="fr-FR" dirty="0"/>
              <a:t> </a:t>
            </a:r>
            <a:r>
              <a:rPr lang="fr-FR" dirty="0" err="1"/>
              <a:t>ansatz</a:t>
            </a:r>
            <a:endParaRPr lang="fr-FR" dirty="0"/>
          </a:p>
        </p:txBody>
      </p:sp>
      <p:sp>
        <p:nvSpPr>
          <p:cNvPr id="6" name="Flèche : double flèche verticale 5">
            <a:extLst>
              <a:ext uri="{FF2B5EF4-FFF2-40B4-BE49-F238E27FC236}">
                <a16:creationId xmlns:a16="http://schemas.microsoft.com/office/drawing/2014/main" id="{519E9CC2-FEFE-4E48-81B8-4B148A370437}"/>
              </a:ext>
            </a:extLst>
          </p:cNvPr>
          <p:cNvSpPr/>
          <p:nvPr/>
        </p:nvSpPr>
        <p:spPr>
          <a:xfrm>
            <a:off x="3922509" y="2932345"/>
            <a:ext cx="356134" cy="7026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0F50F2-7CF0-41C8-B04C-C2BA1650B71E}"/>
              </a:ext>
            </a:extLst>
          </p:cNvPr>
          <p:cNvSpPr txBox="1"/>
          <p:nvPr/>
        </p:nvSpPr>
        <p:spPr>
          <a:xfrm>
            <a:off x="2007884" y="3099001"/>
            <a:ext cx="19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Near the horizon</a:t>
            </a:r>
          </a:p>
        </p:txBody>
      </p:sp>
      <p:pic>
        <p:nvPicPr>
          <p:cNvPr id="6148" name="Picture 4" descr="equation">
            <a:extLst>
              <a:ext uri="{FF2B5EF4-FFF2-40B4-BE49-F238E27FC236}">
                <a16:creationId xmlns:a16="http://schemas.microsoft.com/office/drawing/2014/main" id="{7D422767-42AB-4C06-9CEC-3D2B88B65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847650"/>
            <a:ext cx="26193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quation">
            <a:extLst>
              <a:ext uri="{FF2B5EF4-FFF2-40B4-BE49-F238E27FC236}">
                <a16:creationId xmlns:a16="http://schemas.microsoft.com/office/drawing/2014/main" id="{D2D46EFE-953E-44D4-A8AD-D783C793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8" y="3695249"/>
            <a:ext cx="10096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2CD4CC88-4519-4A8E-A65B-092D906102C5}"/>
              </a:ext>
            </a:extLst>
          </p:cNvPr>
          <p:cNvSpPr/>
          <p:nvPr/>
        </p:nvSpPr>
        <p:spPr>
          <a:xfrm>
            <a:off x="6422256" y="3847650"/>
            <a:ext cx="583933" cy="352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52" name="Picture 8" descr="equation">
            <a:extLst>
              <a:ext uri="{FF2B5EF4-FFF2-40B4-BE49-F238E27FC236}">
                <a16:creationId xmlns:a16="http://schemas.microsoft.com/office/drawing/2014/main" id="{40797C8C-DFAD-45BD-9FC3-EB8A692DD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58" y="3608319"/>
            <a:ext cx="20669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ECB1AAD-7D0D-41A8-9E84-D7178EF4FFB0}"/>
              </a:ext>
            </a:extLst>
          </p:cNvPr>
          <p:cNvSpPr txBox="1"/>
          <p:nvPr/>
        </p:nvSpPr>
        <p:spPr>
          <a:xfrm>
            <a:off x="4473648" y="4574620"/>
            <a:ext cx="3244703" cy="461665"/>
          </a:xfrm>
          <a:prstGeom prst="rect">
            <a:avLst/>
          </a:prstGeom>
          <a:noFill/>
          <a:ln w="28575">
            <a:solidFill>
              <a:srgbClr val="6300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Black </a:t>
            </a:r>
            <a:r>
              <a:rPr lang="fr-FR" sz="2400" dirty="0" err="1"/>
              <a:t>hole</a:t>
            </a:r>
            <a:r>
              <a:rPr lang="fr-FR" sz="2400" dirty="0"/>
              <a:t> </a:t>
            </a:r>
            <a:r>
              <a:rPr lang="fr-FR" sz="2400" dirty="0" err="1"/>
              <a:t>evaporate</a:t>
            </a:r>
            <a:r>
              <a:rPr lang="fr-FR" sz="2400" dirty="0"/>
              <a:t>!</a:t>
            </a:r>
          </a:p>
        </p:txBody>
      </p:sp>
      <p:pic>
        <p:nvPicPr>
          <p:cNvPr id="6154" name="Picture 10" descr="equation">
            <a:extLst>
              <a:ext uri="{FF2B5EF4-FFF2-40B4-BE49-F238E27FC236}">
                <a16:creationId xmlns:a16="http://schemas.microsoft.com/office/drawing/2014/main" id="{62A913C7-C35A-4775-BA77-273139810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20" y="5430081"/>
            <a:ext cx="21050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equation">
            <a:extLst>
              <a:ext uri="{FF2B5EF4-FFF2-40B4-BE49-F238E27FC236}">
                <a16:creationId xmlns:a16="http://schemas.microsoft.com/office/drawing/2014/main" id="{7E676136-B93C-492B-AE8D-E44E1A9C2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73" y="5365986"/>
            <a:ext cx="16192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4924ED5A-35C0-4135-8366-BADA1BC4E31B}"/>
              </a:ext>
            </a:extLst>
          </p:cNvPr>
          <p:cNvSpPr/>
          <p:nvPr/>
        </p:nvSpPr>
        <p:spPr>
          <a:xfrm>
            <a:off x="7864688" y="5559946"/>
            <a:ext cx="583933" cy="352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equation">
            <a:extLst>
              <a:ext uri="{FF2B5EF4-FFF2-40B4-BE49-F238E27FC236}">
                <a16:creationId xmlns:a16="http://schemas.microsoft.com/office/drawing/2014/main" id="{11887979-FCE6-4A23-BB3A-7EE6EDB1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520" y="5559946"/>
            <a:ext cx="15335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2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AFA7B93-0694-46F2-B5F6-D261E571B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305" y="1107348"/>
            <a:ext cx="6380416" cy="54115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4CF8794-9FA5-4FB7-810C-8276F96D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PBH as the </a:t>
            </a:r>
            <a:r>
              <a:rPr lang="fr-FR" dirty="0" err="1"/>
              <a:t>only</a:t>
            </a:r>
            <a:r>
              <a:rPr lang="fr-FR" dirty="0"/>
              <a:t> source of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63E13D-2F21-4F91-A6EC-27931F3ABF45}"/>
              </a:ext>
            </a:extLst>
          </p:cNvPr>
          <p:cNvSpPr txBox="1"/>
          <p:nvPr/>
        </p:nvSpPr>
        <p:spPr>
          <a:xfrm>
            <a:off x="624952" y="1690688"/>
            <a:ext cx="539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interact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Standard Model</a:t>
            </a:r>
          </a:p>
          <a:p>
            <a:r>
              <a:rPr lang="fr-FR" dirty="0"/>
              <a:t> (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coupled</a:t>
            </a:r>
            <a:r>
              <a:rPr lang="fr-FR" dirty="0"/>
              <a:t> to </a:t>
            </a:r>
            <a:r>
              <a:rPr lang="fr-FR" dirty="0" err="1"/>
              <a:t>gravity</a:t>
            </a:r>
            <a:r>
              <a:rPr lang="fr-FR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0D351D-85C9-4B0B-A17B-6E354A81FD05}"/>
              </a:ext>
            </a:extLst>
          </p:cNvPr>
          <p:cNvSpPr txBox="1"/>
          <p:nvPr/>
        </p:nvSpPr>
        <p:spPr>
          <a:xfrm>
            <a:off x="5178392" y="6314438"/>
            <a:ext cx="68820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Andrew Cheek, Lucien </a:t>
            </a:r>
            <a:r>
              <a:rPr lang="fr-FR" sz="1200" dirty="0" err="1"/>
              <a:t>Heurtier</a:t>
            </a:r>
            <a:r>
              <a:rPr lang="fr-FR" sz="1200" dirty="0"/>
              <a:t>, </a:t>
            </a:r>
            <a:r>
              <a:rPr lang="fr-FR" sz="1200" dirty="0" err="1"/>
              <a:t>Yuber</a:t>
            </a:r>
            <a:r>
              <a:rPr lang="fr-FR" sz="1200" dirty="0"/>
              <a:t> F. Perez-Gonzalez, and Jessica Turner Phys. </a:t>
            </a:r>
            <a:r>
              <a:rPr lang="fr-FR" sz="1200" dirty="0" err="1"/>
              <a:t>Rev</a:t>
            </a:r>
            <a:r>
              <a:rPr lang="fr-FR" sz="1200" dirty="0"/>
              <a:t>. D </a:t>
            </a:r>
            <a:r>
              <a:rPr lang="fr-FR" sz="1200" b="1" dirty="0"/>
              <a:t>105</a:t>
            </a:r>
            <a:r>
              <a:rPr lang="fr-FR" sz="1200" dirty="0"/>
              <a:t>, 015023 (2022)</a:t>
            </a:r>
          </a:p>
        </p:txBody>
      </p:sp>
      <p:pic>
        <p:nvPicPr>
          <p:cNvPr id="7170" name="Picture 2" descr="equation">
            <a:extLst>
              <a:ext uri="{FF2B5EF4-FFF2-40B4-BE49-F238E27FC236}">
                <a16:creationId xmlns:a16="http://schemas.microsoft.com/office/drawing/2014/main" id="{CD261CE0-95F5-4FD3-B250-73166B8C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00" y="2763179"/>
            <a:ext cx="28384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36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6D936D1-ED1B-4902-9565-384C7BCA3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305" y="1107348"/>
            <a:ext cx="6380416" cy="54115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4CF8794-9FA5-4FB7-810C-8276F96D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PBH as the </a:t>
            </a:r>
            <a:r>
              <a:rPr lang="fr-FR" dirty="0" err="1"/>
              <a:t>only</a:t>
            </a:r>
            <a:r>
              <a:rPr lang="fr-FR" dirty="0"/>
              <a:t> source of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63E13D-2F21-4F91-A6EC-27931F3ABF45}"/>
              </a:ext>
            </a:extLst>
          </p:cNvPr>
          <p:cNvSpPr txBox="1"/>
          <p:nvPr/>
        </p:nvSpPr>
        <p:spPr>
          <a:xfrm>
            <a:off x="624952" y="1690688"/>
            <a:ext cx="539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interact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Standard Model</a:t>
            </a:r>
          </a:p>
          <a:p>
            <a:r>
              <a:rPr lang="fr-FR" dirty="0"/>
              <a:t> (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coupled</a:t>
            </a:r>
            <a:r>
              <a:rPr lang="fr-FR" dirty="0"/>
              <a:t> to </a:t>
            </a:r>
            <a:r>
              <a:rPr lang="fr-FR" dirty="0" err="1"/>
              <a:t>gravity</a:t>
            </a:r>
            <a:r>
              <a:rPr lang="fr-FR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0D351D-85C9-4B0B-A17B-6E354A81FD05}"/>
              </a:ext>
            </a:extLst>
          </p:cNvPr>
          <p:cNvSpPr txBox="1"/>
          <p:nvPr/>
        </p:nvSpPr>
        <p:spPr>
          <a:xfrm>
            <a:off x="5178392" y="6314438"/>
            <a:ext cx="68820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Andrew Cheek, Lucien </a:t>
            </a:r>
            <a:r>
              <a:rPr lang="fr-FR" sz="1200" dirty="0" err="1"/>
              <a:t>Heurtier</a:t>
            </a:r>
            <a:r>
              <a:rPr lang="fr-FR" sz="1200" dirty="0"/>
              <a:t>, </a:t>
            </a:r>
            <a:r>
              <a:rPr lang="fr-FR" sz="1200" dirty="0" err="1"/>
              <a:t>Yuber</a:t>
            </a:r>
            <a:r>
              <a:rPr lang="fr-FR" sz="1200" dirty="0"/>
              <a:t> F. Perez-Gonzalez, and Jessica Turner Phys. </a:t>
            </a:r>
            <a:r>
              <a:rPr lang="fr-FR" sz="1200" dirty="0" err="1"/>
              <a:t>Rev</a:t>
            </a:r>
            <a:r>
              <a:rPr lang="fr-FR" sz="1200" dirty="0"/>
              <a:t>. D </a:t>
            </a:r>
            <a:r>
              <a:rPr lang="fr-FR" sz="1200" b="1" dirty="0"/>
              <a:t>105</a:t>
            </a:r>
            <a:r>
              <a:rPr lang="fr-FR" sz="1200" dirty="0"/>
              <a:t>, 015023 (2022)</a:t>
            </a:r>
          </a:p>
        </p:txBody>
      </p:sp>
      <p:pic>
        <p:nvPicPr>
          <p:cNvPr id="7170" name="Picture 2" descr="equation">
            <a:extLst>
              <a:ext uri="{FF2B5EF4-FFF2-40B4-BE49-F238E27FC236}">
                <a16:creationId xmlns:a16="http://schemas.microsoft.com/office/drawing/2014/main" id="{CD261CE0-95F5-4FD3-B250-73166B8C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00" y="2763179"/>
            <a:ext cx="28384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14165E-AB09-49DD-929A-D2A214C39CBC}"/>
              </a:ext>
            </a:extLst>
          </p:cNvPr>
          <p:cNvSpPr txBox="1"/>
          <p:nvPr/>
        </p:nvSpPr>
        <p:spPr>
          <a:xfrm>
            <a:off x="1486190" y="3679397"/>
            <a:ext cx="3692202" cy="646331"/>
          </a:xfrm>
          <a:prstGeom prst="rect">
            <a:avLst/>
          </a:prstGeom>
          <a:noFill/>
          <a:ln w="28575">
            <a:solidFill>
              <a:srgbClr val="6300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PBH are </a:t>
            </a:r>
            <a:r>
              <a:rPr lang="fr-FR" dirty="0" err="1"/>
              <a:t>usually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as an extra </a:t>
            </a:r>
            <a:r>
              <a:rPr lang="fr-FR" dirty="0" err="1"/>
              <a:t>independent</a:t>
            </a:r>
            <a:r>
              <a:rPr lang="fr-FR" dirty="0"/>
              <a:t> source of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60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23F99-1CA3-47BB-94A0-D3DD2551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E11DA3-EC45-4F79-8C0F-BBC6589C2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5389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Primordial black </a:t>
            </a:r>
            <a:r>
              <a:rPr lang="fr-FR" dirty="0" err="1"/>
              <a:t>holes</a:t>
            </a:r>
            <a:r>
              <a:rPr lang="fr-FR" dirty="0"/>
              <a:t>, Hawking </a:t>
            </a:r>
            <a:r>
              <a:rPr lang="fr-FR" dirty="0" err="1"/>
              <a:t>evaporation</a:t>
            </a:r>
            <a:r>
              <a:rPr lang="fr-FR" dirty="0"/>
              <a:t>, and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PBH hotspot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Conclusion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71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A55637F-3D53-4050-84C9-E8EF3C4A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305" y="1107348"/>
            <a:ext cx="6380416" cy="54115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4CF8794-9FA5-4FB7-810C-8276F96D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PBH as the </a:t>
            </a:r>
            <a:r>
              <a:rPr lang="fr-FR" dirty="0" err="1"/>
              <a:t>only</a:t>
            </a:r>
            <a:r>
              <a:rPr lang="fr-FR" dirty="0"/>
              <a:t> source of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63E13D-2F21-4F91-A6EC-27931F3ABF45}"/>
              </a:ext>
            </a:extLst>
          </p:cNvPr>
          <p:cNvSpPr txBox="1"/>
          <p:nvPr/>
        </p:nvSpPr>
        <p:spPr>
          <a:xfrm>
            <a:off x="624952" y="1690688"/>
            <a:ext cx="539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interact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Standard Model</a:t>
            </a:r>
          </a:p>
          <a:p>
            <a:r>
              <a:rPr lang="fr-FR" dirty="0"/>
              <a:t> (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coupled</a:t>
            </a:r>
            <a:r>
              <a:rPr lang="fr-FR" dirty="0"/>
              <a:t> to </a:t>
            </a:r>
            <a:r>
              <a:rPr lang="fr-FR" dirty="0" err="1"/>
              <a:t>gravity</a:t>
            </a:r>
            <a:r>
              <a:rPr lang="fr-FR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0D351D-85C9-4B0B-A17B-6E354A81FD05}"/>
              </a:ext>
            </a:extLst>
          </p:cNvPr>
          <p:cNvSpPr txBox="1"/>
          <p:nvPr/>
        </p:nvSpPr>
        <p:spPr>
          <a:xfrm>
            <a:off x="5178392" y="6314438"/>
            <a:ext cx="68820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Andrew Cheek, Lucien </a:t>
            </a:r>
            <a:r>
              <a:rPr lang="fr-FR" sz="1200" dirty="0" err="1"/>
              <a:t>Heurtier</a:t>
            </a:r>
            <a:r>
              <a:rPr lang="fr-FR" sz="1200" dirty="0"/>
              <a:t>, </a:t>
            </a:r>
            <a:r>
              <a:rPr lang="fr-FR" sz="1200" dirty="0" err="1"/>
              <a:t>Yuber</a:t>
            </a:r>
            <a:r>
              <a:rPr lang="fr-FR" sz="1200" dirty="0"/>
              <a:t> F. Perez-Gonzalez, and Jessica Turner Phys. </a:t>
            </a:r>
            <a:r>
              <a:rPr lang="fr-FR" sz="1200" dirty="0" err="1"/>
              <a:t>Rev</a:t>
            </a:r>
            <a:r>
              <a:rPr lang="fr-FR" sz="1200" dirty="0"/>
              <a:t>. D </a:t>
            </a:r>
            <a:r>
              <a:rPr lang="fr-FR" sz="1200" b="1" dirty="0"/>
              <a:t>105</a:t>
            </a:r>
            <a:r>
              <a:rPr lang="fr-FR" sz="1200" dirty="0"/>
              <a:t>, 015023 (2022)</a:t>
            </a:r>
          </a:p>
        </p:txBody>
      </p:sp>
      <p:pic>
        <p:nvPicPr>
          <p:cNvPr id="7170" name="Picture 2" descr="equation">
            <a:extLst>
              <a:ext uri="{FF2B5EF4-FFF2-40B4-BE49-F238E27FC236}">
                <a16:creationId xmlns:a16="http://schemas.microsoft.com/office/drawing/2014/main" id="{CD261CE0-95F5-4FD3-B250-73166B8C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00" y="2763179"/>
            <a:ext cx="28384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14165E-AB09-49DD-929A-D2A214C39CBC}"/>
              </a:ext>
            </a:extLst>
          </p:cNvPr>
          <p:cNvSpPr txBox="1"/>
          <p:nvPr/>
        </p:nvSpPr>
        <p:spPr>
          <a:xfrm>
            <a:off x="1486190" y="3679397"/>
            <a:ext cx="3692202" cy="646331"/>
          </a:xfrm>
          <a:prstGeom prst="rect">
            <a:avLst/>
          </a:prstGeom>
          <a:noFill/>
          <a:ln w="28575">
            <a:solidFill>
              <a:srgbClr val="6300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PBH are </a:t>
            </a:r>
            <a:r>
              <a:rPr lang="fr-FR" dirty="0" err="1"/>
              <a:t>usually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as an extra </a:t>
            </a:r>
            <a:r>
              <a:rPr lang="fr-FR" dirty="0" err="1"/>
              <a:t>independent</a:t>
            </a:r>
            <a:r>
              <a:rPr lang="fr-FR" dirty="0"/>
              <a:t> source of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endParaRPr lang="fr-FR" dirty="0"/>
          </a:p>
        </p:txBody>
      </p:sp>
      <p:pic>
        <p:nvPicPr>
          <p:cNvPr id="10" name="Picture 2" descr="equation">
            <a:extLst>
              <a:ext uri="{FF2B5EF4-FFF2-40B4-BE49-F238E27FC236}">
                <a16:creationId xmlns:a16="http://schemas.microsoft.com/office/drawing/2014/main" id="{37AD2308-6DCE-4020-A14B-4DA20EBE6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25" y="5241529"/>
            <a:ext cx="35814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78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9BA3E-0272-4A4A-B679-FB712C3A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Hotspot and thermal </a:t>
            </a:r>
            <a:r>
              <a:rPr lang="fr-FR" dirty="0" err="1"/>
              <a:t>equilibrium</a:t>
            </a:r>
            <a:r>
              <a:rPr lang="fr-FR" dirty="0"/>
              <a:t>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endParaRPr lang="fr-FR" dirty="0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1D8866B-4D35-4076-AABB-545C0D9D6A79}"/>
              </a:ext>
            </a:extLst>
          </p:cNvPr>
          <p:cNvSpPr/>
          <p:nvPr/>
        </p:nvSpPr>
        <p:spPr>
          <a:xfrm>
            <a:off x="973782" y="2155372"/>
            <a:ext cx="1266738" cy="1188935"/>
          </a:xfrm>
          <a:custGeom>
            <a:avLst/>
            <a:gdLst>
              <a:gd name="connsiteX0" fmla="*/ 1266738 w 1266738"/>
              <a:gd name="connsiteY0" fmla="*/ 1149292 h 1188935"/>
              <a:gd name="connsiteX1" fmla="*/ 780176 w 1266738"/>
              <a:gd name="connsiteY1" fmla="*/ 1140903 h 1188935"/>
              <a:gd name="connsiteX2" fmla="*/ 805343 w 1266738"/>
              <a:gd name="connsiteY2" fmla="*/ 671119 h 1188935"/>
              <a:gd name="connsiteX3" fmla="*/ 469784 w 1266738"/>
              <a:gd name="connsiteY3" fmla="*/ 486561 h 1188935"/>
              <a:gd name="connsiteX4" fmla="*/ 302004 w 1266738"/>
              <a:gd name="connsiteY4" fmla="*/ 100668 h 1188935"/>
              <a:gd name="connsiteX5" fmla="*/ 0 w 1266738"/>
              <a:gd name="connsiteY5" fmla="*/ 0 h 118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738" h="1188935">
                <a:moveTo>
                  <a:pt x="1266738" y="1149292"/>
                </a:moveTo>
                <a:cubicBezTo>
                  <a:pt x="1061906" y="1184945"/>
                  <a:pt x="857075" y="1220599"/>
                  <a:pt x="780176" y="1140903"/>
                </a:cubicBezTo>
                <a:cubicBezTo>
                  <a:pt x="703277" y="1061207"/>
                  <a:pt x="857075" y="780176"/>
                  <a:pt x="805343" y="671119"/>
                </a:cubicBezTo>
                <a:cubicBezTo>
                  <a:pt x="753611" y="562062"/>
                  <a:pt x="553674" y="581636"/>
                  <a:pt x="469784" y="486561"/>
                </a:cubicBezTo>
                <a:cubicBezTo>
                  <a:pt x="385894" y="391486"/>
                  <a:pt x="380301" y="181762"/>
                  <a:pt x="302004" y="100668"/>
                </a:cubicBezTo>
                <a:cubicBezTo>
                  <a:pt x="223707" y="19574"/>
                  <a:pt x="43343" y="68510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142596CA-BA1B-4322-946F-7587CC59D980}"/>
              </a:ext>
            </a:extLst>
          </p:cNvPr>
          <p:cNvSpPr/>
          <p:nvPr/>
        </p:nvSpPr>
        <p:spPr>
          <a:xfrm>
            <a:off x="276748" y="3647162"/>
            <a:ext cx="1635853" cy="785678"/>
          </a:xfrm>
          <a:custGeom>
            <a:avLst/>
            <a:gdLst>
              <a:gd name="connsiteX0" fmla="*/ 1635853 w 1635853"/>
              <a:gd name="connsiteY0" fmla="*/ 263567 h 785678"/>
              <a:gd name="connsiteX1" fmla="*/ 1216404 w 1635853"/>
              <a:gd name="connsiteY1" fmla="*/ 3508 h 785678"/>
              <a:gd name="connsiteX2" fmla="*/ 1174459 w 1635853"/>
              <a:gd name="connsiteY2" fmla="*/ 431346 h 785678"/>
              <a:gd name="connsiteX3" fmla="*/ 704675 w 1635853"/>
              <a:gd name="connsiteY3" fmla="*/ 506847 h 785678"/>
              <a:gd name="connsiteX4" fmla="*/ 402672 w 1635853"/>
              <a:gd name="connsiteY4" fmla="*/ 783684 h 785678"/>
              <a:gd name="connsiteX5" fmla="*/ 0 w 1635853"/>
              <a:gd name="connsiteY5" fmla="*/ 641071 h 78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853" h="785678">
                <a:moveTo>
                  <a:pt x="1635853" y="263567"/>
                </a:moveTo>
                <a:cubicBezTo>
                  <a:pt x="1464578" y="119556"/>
                  <a:pt x="1293303" y="-24455"/>
                  <a:pt x="1216404" y="3508"/>
                </a:cubicBezTo>
                <a:cubicBezTo>
                  <a:pt x="1139505" y="31471"/>
                  <a:pt x="1259747" y="347456"/>
                  <a:pt x="1174459" y="431346"/>
                </a:cubicBezTo>
                <a:cubicBezTo>
                  <a:pt x="1089171" y="515236"/>
                  <a:pt x="833306" y="448124"/>
                  <a:pt x="704675" y="506847"/>
                </a:cubicBezTo>
                <a:cubicBezTo>
                  <a:pt x="576044" y="565570"/>
                  <a:pt x="520118" y="761313"/>
                  <a:pt x="402672" y="783684"/>
                </a:cubicBezTo>
                <a:cubicBezTo>
                  <a:pt x="285226" y="806055"/>
                  <a:pt x="75501" y="632682"/>
                  <a:pt x="0" y="64107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AD99BE31-29CE-4866-96E2-40FB07416909}"/>
              </a:ext>
            </a:extLst>
          </p:cNvPr>
          <p:cNvSpPr/>
          <p:nvPr/>
        </p:nvSpPr>
        <p:spPr>
          <a:xfrm rot="12268973">
            <a:off x="3473536" y="3967474"/>
            <a:ext cx="1635853" cy="785678"/>
          </a:xfrm>
          <a:custGeom>
            <a:avLst/>
            <a:gdLst>
              <a:gd name="connsiteX0" fmla="*/ 1635853 w 1635853"/>
              <a:gd name="connsiteY0" fmla="*/ 263567 h 785678"/>
              <a:gd name="connsiteX1" fmla="*/ 1216404 w 1635853"/>
              <a:gd name="connsiteY1" fmla="*/ 3508 h 785678"/>
              <a:gd name="connsiteX2" fmla="*/ 1174459 w 1635853"/>
              <a:gd name="connsiteY2" fmla="*/ 431346 h 785678"/>
              <a:gd name="connsiteX3" fmla="*/ 704675 w 1635853"/>
              <a:gd name="connsiteY3" fmla="*/ 506847 h 785678"/>
              <a:gd name="connsiteX4" fmla="*/ 402672 w 1635853"/>
              <a:gd name="connsiteY4" fmla="*/ 783684 h 785678"/>
              <a:gd name="connsiteX5" fmla="*/ 0 w 1635853"/>
              <a:gd name="connsiteY5" fmla="*/ 641071 h 78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853" h="785678">
                <a:moveTo>
                  <a:pt x="1635853" y="263567"/>
                </a:moveTo>
                <a:cubicBezTo>
                  <a:pt x="1464578" y="119556"/>
                  <a:pt x="1293303" y="-24455"/>
                  <a:pt x="1216404" y="3508"/>
                </a:cubicBezTo>
                <a:cubicBezTo>
                  <a:pt x="1139505" y="31471"/>
                  <a:pt x="1259747" y="347456"/>
                  <a:pt x="1174459" y="431346"/>
                </a:cubicBezTo>
                <a:cubicBezTo>
                  <a:pt x="1089171" y="515236"/>
                  <a:pt x="833306" y="448124"/>
                  <a:pt x="704675" y="506847"/>
                </a:cubicBezTo>
                <a:cubicBezTo>
                  <a:pt x="576044" y="565570"/>
                  <a:pt x="520118" y="761313"/>
                  <a:pt x="402672" y="783684"/>
                </a:cubicBezTo>
                <a:cubicBezTo>
                  <a:pt x="285226" y="806055"/>
                  <a:pt x="75501" y="632682"/>
                  <a:pt x="0" y="64107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97D122D8-C961-4794-8CAE-9475CF149FBE}"/>
              </a:ext>
            </a:extLst>
          </p:cNvPr>
          <p:cNvSpPr/>
          <p:nvPr/>
        </p:nvSpPr>
        <p:spPr>
          <a:xfrm rot="12324690">
            <a:off x="2557344" y="4647113"/>
            <a:ext cx="1266738" cy="1188935"/>
          </a:xfrm>
          <a:custGeom>
            <a:avLst/>
            <a:gdLst>
              <a:gd name="connsiteX0" fmla="*/ 1266738 w 1266738"/>
              <a:gd name="connsiteY0" fmla="*/ 1149292 h 1188935"/>
              <a:gd name="connsiteX1" fmla="*/ 780176 w 1266738"/>
              <a:gd name="connsiteY1" fmla="*/ 1140903 h 1188935"/>
              <a:gd name="connsiteX2" fmla="*/ 805343 w 1266738"/>
              <a:gd name="connsiteY2" fmla="*/ 671119 h 1188935"/>
              <a:gd name="connsiteX3" fmla="*/ 469784 w 1266738"/>
              <a:gd name="connsiteY3" fmla="*/ 486561 h 1188935"/>
              <a:gd name="connsiteX4" fmla="*/ 302004 w 1266738"/>
              <a:gd name="connsiteY4" fmla="*/ 100668 h 1188935"/>
              <a:gd name="connsiteX5" fmla="*/ 0 w 1266738"/>
              <a:gd name="connsiteY5" fmla="*/ 0 h 118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738" h="1188935">
                <a:moveTo>
                  <a:pt x="1266738" y="1149292"/>
                </a:moveTo>
                <a:cubicBezTo>
                  <a:pt x="1061906" y="1184945"/>
                  <a:pt x="857075" y="1220599"/>
                  <a:pt x="780176" y="1140903"/>
                </a:cubicBezTo>
                <a:cubicBezTo>
                  <a:pt x="703277" y="1061207"/>
                  <a:pt x="857075" y="780176"/>
                  <a:pt x="805343" y="671119"/>
                </a:cubicBezTo>
                <a:cubicBezTo>
                  <a:pt x="753611" y="562062"/>
                  <a:pt x="553674" y="581636"/>
                  <a:pt x="469784" y="486561"/>
                </a:cubicBezTo>
                <a:cubicBezTo>
                  <a:pt x="385894" y="391486"/>
                  <a:pt x="380301" y="181762"/>
                  <a:pt x="302004" y="100668"/>
                </a:cubicBezTo>
                <a:cubicBezTo>
                  <a:pt x="223707" y="19574"/>
                  <a:pt x="43343" y="68510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CF77980-932C-4AD2-A194-BBC9F4DD7547}"/>
              </a:ext>
            </a:extLst>
          </p:cNvPr>
          <p:cNvSpPr/>
          <p:nvPr/>
        </p:nvSpPr>
        <p:spPr>
          <a:xfrm>
            <a:off x="3299036" y="1809261"/>
            <a:ext cx="801384" cy="1469205"/>
          </a:xfrm>
          <a:custGeom>
            <a:avLst/>
            <a:gdLst>
              <a:gd name="connsiteX0" fmla="*/ 0 w 801384"/>
              <a:gd name="connsiteY0" fmla="*/ 1469205 h 1469205"/>
              <a:gd name="connsiteX1" fmla="*/ 267128 w 801384"/>
              <a:gd name="connsiteY1" fmla="*/ 1027416 h 1469205"/>
              <a:gd name="connsiteX2" fmla="*/ 113015 w 801384"/>
              <a:gd name="connsiteY2" fmla="*/ 657546 h 1469205"/>
              <a:gd name="connsiteX3" fmla="*/ 472611 w 801384"/>
              <a:gd name="connsiteY3" fmla="*/ 349322 h 1469205"/>
              <a:gd name="connsiteX4" fmla="*/ 801384 w 801384"/>
              <a:gd name="connsiteY4" fmla="*/ 0 h 14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384" h="1469205">
                <a:moveTo>
                  <a:pt x="0" y="1469205"/>
                </a:moveTo>
                <a:cubicBezTo>
                  <a:pt x="124146" y="1315948"/>
                  <a:pt x="248292" y="1162692"/>
                  <a:pt x="267128" y="1027416"/>
                </a:cubicBezTo>
                <a:cubicBezTo>
                  <a:pt x="285964" y="892139"/>
                  <a:pt x="78768" y="770562"/>
                  <a:pt x="113015" y="657546"/>
                </a:cubicBezTo>
                <a:cubicBezTo>
                  <a:pt x="147262" y="544530"/>
                  <a:pt x="357883" y="458913"/>
                  <a:pt x="472611" y="349322"/>
                </a:cubicBezTo>
                <a:cubicBezTo>
                  <a:pt x="587339" y="239731"/>
                  <a:pt x="707204" y="75344"/>
                  <a:pt x="801384" y="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5F2A9FC7-564F-4E96-8264-F9380A1E8947}"/>
              </a:ext>
            </a:extLst>
          </p:cNvPr>
          <p:cNvSpPr/>
          <p:nvPr/>
        </p:nvSpPr>
        <p:spPr>
          <a:xfrm rot="9860314">
            <a:off x="1426086" y="4632306"/>
            <a:ext cx="801384" cy="1469205"/>
          </a:xfrm>
          <a:custGeom>
            <a:avLst/>
            <a:gdLst>
              <a:gd name="connsiteX0" fmla="*/ 0 w 801384"/>
              <a:gd name="connsiteY0" fmla="*/ 1469205 h 1469205"/>
              <a:gd name="connsiteX1" fmla="*/ 267128 w 801384"/>
              <a:gd name="connsiteY1" fmla="*/ 1027416 h 1469205"/>
              <a:gd name="connsiteX2" fmla="*/ 113015 w 801384"/>
              <a:gd name="connsiteY2" fmla="*/ 657546 h 1469205"/>
              <a:gd name="connsiteX3" fmla="*/ 472611 w 801384"/>
              <a:gd name="connsiteY3" fmla="*/ 349322 h 1469205"/>
              <a:gd name="connsiteX4" fmla="*/ 801384 w 801384"/>
              <a:gd name="connsiteY4" fmla="*/ 0 h 14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384" h="1469205">
                <a:moveTo>
                  <a:pt x="0" y="1469205"/>
                </a:moveTo>
                <a:cubicBezTo>
                  <a:pt x="124146" y="1315948"/>
                  <a:pt x="248292" y="1162692"/>
                  <a:pt x="267128" y="1027416"/>
                </a:cubicBezTo>
                <a:cubicBezTo>
                  <a:pt x="285964" y="892139"/>
                  <a:pt x="78768" y="770562"/>
                  <a:pt x="113015" y="657546"/>
                </a:cubicBezTo>
                <a:cubicBezTo>
                  <a:pt x="147262" y="544530"/>
                  <a:pt x="357883" y="458913"/>
                  <a:pt x="472611" y="349322"/>
                </a:cubicBezTo>
                <a:cubicBezTo>
                  <a:pt x="587339" y="239731"/>
                  <a:pt x="707204" y="75344"/>
                  <a:pt x="801384" y="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8CDC6DD9-FC37-43BA-A6D4-BF171C779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5962" y="2109260"/>
            <a:ext cx="1352550" cy="3238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443943D-2806-46A8-8FD3-E1CB2AB02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80" y="2891107"/>
            <a:ext cx="3379457" cy="1901624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042DFAE5-68DE-421C-8031-77E6C675B628}"/>
              </a:ext>
            </a:extLst>
          </p:cNvPr>
          <p:cNvSpPr/>
          <p:nvPr/>
        </p:nvSpPr>
        <p:spPr>
          <a:xfrm>
            <a:off x="5380522" y="3185962"/>
            <a:ext cx="1135781" cy="654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8E6D853E-5483-405D-91C9-89D9BFF6B91B}"/>
              </a:ext>
            </a:extLst>
          </p:cNvPr>
          <p:cNvSpPr/>
          <p:nvPr/>
        </p:nvSpPr>
        <p:spPr>
          <a:xfrm>
            <a:off x="7128692" y="1903016"/>
            <a:ext cx="4422552" cy="3874927"/>
          </a:xfrm>
          <a:prstGeom prst="flowChartConnector">
            <a:avLst/>
          </a:prstGeom>
          <a:gradFill flip="none" rotWithShape="1">
            <a:gsLst>
              <a:gs pos="34000">
                <a:srgbClr val="FF0000"/>
              </a:gs>
              <a:gs pos="45000">
                <a:schemeClr val="accent2">
                  <a:lumMod val="89000"/>
                </a:schemeClr>
              </a:gs>
              <a:gs pos="61000">
                <a:srgbClr val="FFC000"/>
              </a:gs>
              <a:gs pos="91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71AEEB2-2A9E-4CD4-AAD9-2D5F05D84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63" y="2889667"/>
            <a:ext cx="3379457" cy="19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5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9BA3E-0272-4A4A-B679-FB712C3A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Hotspot and thermal </a:t>
            </a:r>
            <a:r>
              <a:rPr lang="fr-FR" dirty="0" err="1"/>
              <a:t>equilibrium</a:t>
            </a:r>
            <a:r>
              <a:rPr lang="fr-FR" dirty="0"/>
              <a:t>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endParaRPr lang="fr-FR" dirty="0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1D8866B-4D35-4076-AABB-545C0D9D6A79}"/>
              </a:ext>
            </a:extLst>
          </p:cNvPr>
          <p:cNvSpPr/>
          <p:nvPr/>
        </p:nvSpPr>
        <p:spPr>
          <a:xfrm>
            <a:off x="973782" y="2155372"/>
            <a:ext cx="1266738" cy="1188935"/>
          </a:xfrm>
          <a:custGeom>
            <a:avLst/>
            <a:gdLst>
              <a:gd name="connsiteX0" fmla="*/ 1266738 w 1266738"/>
              <a:gd name="connsiteY0" fmla="*/ 1149292 h 1188935"/>
              <a:gd name="connsiteX1" fmla="*/ 780176 w 1266738"/>
              <a:gd name="connsiteY1" fmla="*/ 1140903 h 1188935"/>
              <a:gd name="connsiteX2" fmla="*/ 805343 w 1266738"/>
              <a:gd name="connsiteY2" fmla="*/ 671119 h 1188935"/>
              <a:gd name="connsiteX3" fmla="*/ 469784 w 1266738"/>
              <a:gd name="connsiteY3" fmla="*/ 486561 h 1188935"/>
              <a:gd name="connsiteX4" fmla="*/ 302004 w 1266738"/>
              <a:gd name="connsiteY4" fmla="*/ 100668 h 1188935"/>
              <a:gd name="connsiteX5" fmla="*/ 0 w 1266738"/>
              <a:gd name="connsiteY5" fmla="*/ 0 h 118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738" h="1188935">
                <a:moveTo>
                  <a:pt x="1266738" y="1149292"/>
                </a:moveTo>
                <a:cubicBezTo>
                  <a:pt x="1061906" y="1184945"/>
                  <a:pt x="857075" y="1220599"/>
                  <a:pt x="780176" y="1140903"/>
                </a:cubicBezTo>
                <a:cubicBezTo>
                  <a:pt x="703277" y="1061207"/>
                  <a:pt x="857075" y="780176"/>
                  <a:pt x="805343" y="671119"/>
                </a:cubicBezTo>
                <a:cubicBezTo>
                  <a:pt x="753611" y="562062"/>
                  <a:pt x="553674" y="581636"/>
                  <a:pt x="469784" y="486561"/>
                </a:cubicBezTo>
                <a:cubicBezTo>
                  <a:pt x="385894" y="391486"/>
                  <a:pt x="380301" y="181762"/>
                  <a:pt x="302004" y="100668"/>
                </a:cubicBezTo>
                <a:cubicBezTo>
                  <a:pt x="223707" y="19574"/>
                  <a:pt x="43343" y="68510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142596CA-BA1B-4322-946F-7587CC59D980}"/>
              </a:ext>
            </a:extLst>
          </p:cNvPr>
          <p:cNvSpPr/>
          <p:nvPr/>
        </p:nvSpPr>
        <p:spPr>
          <a:xfrm>
            <a:off x="276748" y="3647162"/>
            <a:ext cx="1635853" cy="785678"/>
          </a:xfrm>
          <a:custGeom>
            <a:avLst/>
            <a:gdLst>
              <a:gd name="connsiteX0" fmla="*/ 1635853 w 1635853"/>
              <a:gd name="connsiteY0" fmla="*/ 263567 h 785678"/>
              <a:gd name="connsiteX1" fmla="*/ 1216404 w 1635853"/>
              <a:gd name="connsiteY1" fmla="*/ 3508 h 785678"/>
              <a:gd name="connsiteX2" fmla="*/ 1174459 w 1635853"/>
              <a:gd name="connsiteY2" fmla="*/ 431346 h 785678"/>
              <a:gd name="connsiteX3" fmla="*/ 704675 w 1635853"/>
              <a:gd name="connsiteY3" fmla="*/ 506847 h 785678"/>
              <a:gd name="connsiteX4" fmla="*/ 402672 w 1635853"/>
              <a:gd name="connsiteY4" fmla="*/ 783684 h 785678"/>
              <a:gd name="connsiteX5" fmla="*/ 0 w 1635853"/>
              <a:gd name="connsiteY5" fmla="*/ 641071 h 78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853" h="785678">
                <a:moveTo>
                  <a:pt x="1635853" y="263567"/>
                </a:moveTo>
                <a:cubicBezTo>
                  <a:pt x="1464578" y="119556"/>
                  <a:pt x="1293303" y="-24455"/>
                  <a:pt x="1216404" y="3508"/>
                </a:cubicBezTo>
                <a:cubicBezTo>
                  <a:pt x="1139505" y="31471"/>
                  <a:pt x="1259747" y="347456"/>
                  <a:pt x="1174459" y="431346"/>
                </a:cubicBezTo>
                <a:cubicBezTo>
                  <a:pt x="1089171" y="515236"/>
                  <a:pt x="833306" y="448124"/>
                  <a:pt x="704675" y="506847"/>
                </a:cubicBezTo>
                <a:cubicBezTo>
                  <a:pt x="576044" y="565570"/>
                  <a:pt x="520118" y="761313"/>
                  <a:pt x="402672" y="783684"/>
                </a:cubicBezTo>
                <a:cubicBezTo>
                  <a:pt x="285226" y="806055"/>
                  <a:pt x="75501" y="632682"/>
                  <a:pt x="0" y="64107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AD99BE31-29CE-4866-96E2-40FB07416909}"/>
              </a:ext>
            </a:extLst>
          </p:cNvPr>
          <p:cNvSpPr/>
          <p:nvPr/>
        </p:nvSpPr>
        <p:spPr>
          <a:xfrm rot="12268973">
            <a:off x="3473536" y="3967474"/>
            <a:ext cx="1635853" cy="785678"/>
          </a:xfrm>
          <a:custGeom>
            <a:avLst/>
            <a:gdLst>
              <a:gd name="connsiteX0" fmla="*/ 1635853 w 1635853"/>
              <a:gd name="connsiteY0" fmla="*/ 263567 h 785678"/>
              <a:gd name="connsiteX1" fmla="*/ 1216404 w 1635853"/>
              <a:gd name="connsiteY1" fmla="*/ 3508 h 785678"/>
              <a:gd name="connsiteX2" fmla="*/ 1174459 w 1635853"/>
              <a:gd name="connsiteY2" fmla="*/ 431346 h 785678"/>
              <a:gd name="connsiteX3" fmla="*/ 704675 w 1635853"/>
              <a:gd name="connsiteY3" fmla="*/ 506847 h 785678"/>
              <a:gd name="connsiteX4" fmla="*/ 402672 w 1635853"/>
              <a:gd name="connsiteY4" fmla="*/ 783684 h 785678"/>
              <a:gd name="connsiteX5" fmla="*/ 0 w 1635853"/>
              <a:gd name="connsiteY5" fmla="*/ 641071 h 78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853" h="785678">
                <a:moveTo>
                  <a:pt x="1635853" y="263567"/>
                </a:moveTo>
                <a:cubicBezTo>
                  <a:pt x="1464578" y="119556"/>
                  <a:pt x="1293303" y="-24455"/>
                  <a:pt x="1216404" y="3508"/>
                </a:cubicBezTo>
                <a:cubicBezTo>
                  <a:pt x="1139505" y="31471"/>
                  <a:pt x="1259747" y="347456"/>
                  <a:pt x="1174459" y="431346"/>
                </a:cubicBezTo>
                <a:cubicBezTo>
                  <a:pt x="1089171" y="515236"/>
                  <a:pt x="833306" y="448124"/>
                  <a:pt x="704675" y="506847"/>
                </a:cubicBezTo>
                <a:cubicBezTo>
                  <a:pt x="576044" y="565570"/>
                  <a:pt x="520118" y="761313"/>
                  <a:pt x="402672" y="783684"/>
                </a:cubicBezTo>
                <a:cubicBezTo>
                  <a:pt x="285226" y="806055"/>
                  <a:pt x="75501" y="632682"/>
                  <a:pt x="0" y="64107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97D122D8-C961-4794-8CAE-9475CF149FBE}"/>
              </a:ext>
            </a:extLst>
          </p:cNvPr>
          <p:cNvSpPr/>
          <p:nvPr/>
        </p:nvSpPr>
        <p:spPr>
          <a:xfrm rot="12324690">
            <a:off x="2557344" y="4647113"/>
            <a:ext cx="1266738" cy="1188935"/>
          </a:xfrm>
          <a:custGeom>
            <a:avLst/>
            <a:gdLst>
              <a:gd name="connsiteX0" fmla="*/ 1266738 w 1266738"/>
              <a:gd name="connsiteY0" fmla="*/ 1149292 h 1188935"/>
              <a:gd name="connsiteX1" fmla="*/ 780176 w 1266738"/>
              <a:gd name="connsiteY1" fmla="*/ 1140903 h 1188935"/>
              <a:gd name="connsiteX2" fmla="*/ 805343 w 1266738"/>
              <a:gd name="connsiteY2" fmla="*/ 671119 h 1188935"/>
              <a:gd name="connsiteX3" fmla="*/ 469784 w 1266738"/>
              <a:gd name="connsiteY3" fmla="*/ 486561 h 1188935"/>
              <a:gd name="connsiteX4" fmla="*/ 302004 w 1266738"/>
              <a:gd name="connsiteY4" fmla="*/ 100668 h 1188935"/>
              <a:gd name="connsiteX5" fmla="*/ 0 w 1266738"/>
              <a:gd name="connsiteY5" fmla="*/ 0 h 118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738" h="1188935">
                <a:moveTo>
                  <a:pt x="1266738" y="1149292"/>
                </a:moveTo>
                <a:cubicBezTo>
                  <a:pt x="1061906" y="1184945"/>
                  <a:pt x="857075" y="1220599"/>
                  <a:pt x="780176" y="1140903"/>
                </a:cubicBezTo>
                <a:cubicBezTo>
                  <a:pt x="703277" y="1061207"/>
                  <a:pt x="857075" y="780176"/>
                  <a:pt x="805343" y="671119"/>
                </a:cubicBezTo>
                <a:cubicBezTo>
                  <a:pt x="753611" y="562062"/>
                  <a:pt x="553674" y="581636"/>
                  <a:pt x="469784" y="486561"/>
                </a:cubicBezTo>
                <a:cubicBezTo>
                  <a:pt x="385894" y="391486"/>
                  <a:pt x="380301" y="181762"/>
                  <a:pt x="302004" y="100668"/>
                </a:cubicBezTo>
                <a:cubicBezTo>
                  <a:pt x="223707" y="19574"/>
                  <a:pt x="43343" y="68510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CF77980-932C-4AD2-A194-BBC9F4DD7547}"/>
              </a:ext>
            </a:extLst>
          </p:cNvPr>
          <p:cNvSpPr/>
          <p:nvPr/>
        </p:nvSpPr>
        <p:spPr>
          <a:xfrm>
            <a:off x="3299036" y="1809261"/>
            <a:ext cx="801384" cy="1469205"/>
          </a:xfrm>
          <a:custGeom>
            <a:avLst/>
            <a:gdLst>
              <a:gd name="connsiteX0" fmla="*/ 0 w 801384"/>
              <a:gd name="connsiteY0" fmla="*/ 1469205 h 1469205"/>
              <a:gd name="connsiteX1" fmla="*/ 267128 w 801384"/>
              <a:gd name="connsiteY1" fmla="*/ 1027416 h 1469205"/>
              <a:gd name="connsiteX2" fmla="*/ 113015 w 801384"/>
              <a:gd name="connsiteY2" fmla="*/ 657546 h 1469205"/>
              <a:gd name="connsiteX3" fmla="*/ 472611 w 801384"/>
              <a:gd name="connsiteY3" fmla="*/ 349322 h 1469205"/>
              <a:gd name="connsiteX4" fmla="*/ 801384 w 801384"/>
              <a:gd name="connsiteY4" fmla="*/ 0 h 14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384" h="1469205">
                <a:moveTo>
                  <a:pt x="0" y="1469205"/>
                </a:moveTo>
                <a:cubicBezTo>
                  <a:pt x="124146" y="1315948"/>
                  <a:pt x="248292" y="1162692"/>
                  <a:pt x="267128" y="1027416"/>
                </a:cubicBezTo>
                <a:cubicBezTo>
                  <a:pt x="285964" y="892139"/>
                  <a:pt x="78768" y="770562"/>
                  <a:pt x="113015" y="657546"/>
                </a:cubicBezTo>
                <a:cubicBezTo>
                  <a:pt x="147262" y="544530"/>
                  <a:pt x="357883" y="458913"/>
                  <a:pt x="472611" y="349322"/>
                </a:cubicBezTo>
                <a:cubicBezTo>
                  <a:pt x="587339" y="239731"/>
                  <a:pt x="707204" y="75344"/>
                  <a:pt x="801384" y="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5F2A9FC7-564F-4E96-8264-F9380A1E8947}"/>
              </a:ext>
            </a:extLst>
          </p:cNvPr>
          <p:cNvSpPr/>
          <p:nvPr/>
        </p:nvSpPr>
        <p:spPr>
          <a:xfrm rot="9860314">
            <a:off x="1426086" y="4632306"/>
            <a:ext cx="801384" cy="1469205"/>
          </a:xfrm>
          <a:custGeom>
            <a:avLst/>
            <a:gdLst>
              <a:gd name="connsiteX0" fmla="*/ 0 w 801384"/>
              <a:gd name="connsiteY0" fmla="*/ 1469205 h 1469205"/>
              <a:gd name="connsiteX1" fmla="*/ 267128 w 801384"/>
              <a:gd name="connsiteY1" fmla="*/ 1027416 h 1469205"/>
              <a:gd name="connsiteX2" fmla="*/ 113015 w 801384"/>
              <a:gd name="connsiteY2" fmla="*/ 657546 h 1469205"/>
              <a:gd name="connsiteX3" fmla="*/ 472611 w 801384"/>
              <a:gd name="connsiteY3" fmla="*/ 349322 h 1469205"/>
              <a:gd name="connsiteX4" fmla="*/ 801384 w 801384"/>
              <a:gd name="connsiteY4" fmla="*/ 0 h 14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384" h="1469205">
                <a:moveTo>
                  <a:pt x="0" y="1469205"/>
                </a:moveTo>
                <a:cubicBezTo>
                  <a:pt x="124146" y="1315948"/>
                  <a:pt x="248292" y="1162692"/>
                  <a:pt x="267128" y="1027416"/>
                </a:cubicBezTo>
                <a:cubicBezTo>
                  <a:pt x="285964" y="892139"/>
                  <a:pt x="78768" y="770562"/>
                  <a:pt x="113015" y="657546"/>
                </a:cubicBezTo>
                <a:cubicBezTo>
                  <a:pt x="147262" y="544530"/>
                  <a:pt x="357883" y="458913"/>
                  <a:pt x="472611" y="349322"/>
                </a:cubicBezTo>
                <a:cubicBezTo>
                  <a:pt x="587339" y="239731"/>
                  <a:pt x="707204" y="75344"/>
                  <a:pt x="801384" y="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8CDC6DD9-FC37-43BA-A6D4-BF171C779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5962" y="2109260"/>
            <a:ext cx="1352550" cy="3238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443943D-2806-46A8-8FD3-E1CB2AB02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80" y="2891107"/>
            <a:ext cx="3379457" cy="1901624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042DFAE5-68DE-421C-8031-77E6C675B628}"/>
              </a:ext>
            </a:extLst>
          </p:cNvPr>
          <p:cNvSpPr/>
          <p:nvPr/>
        </p:nvSpPr>
        <p:spPr>
          <a:xfrm>
            <a:off x="5380522" y="3185962"/>
            <a:ext cx="1135781" cy="654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2DA8DE8-590B-43CB-8A1B-6D02C0EBB573}"/>
              </a:ext>
            </a:extLst>
          </p:cNvPr>
          <p:cNvGrpSpPr/>
          <p:nvPr/>
        </p:nvGrpSpPr>
        <p:grpSpPr>
          <a:xfrm>
            <a:off x="7128692" y="1903016"/>
            <a:ext cx="4422552" cy="3874927"/>
            <a:chOff x="3043718" y="981476"/>
            <a:chExt cx="6104562" cy="4895047"/>
          </a:xfrm>
        </p:grpSpPr>
        <p:sp>
          <p:nvSpPr>
            <p:cNvPr id="15" name="Organigramme : Connecteur 14">
              <a:extLst>
                <a:ext uri="{FF2B5EF4-FFF2-40B4-BE49-F238E27FC236}">
                  <a16:creationId xmlns:a16="http://schemas.microsoft.com/office/drawing/2014/main" id="{8E6D853E-5483-405D-91C9-89D9BFF6B91B}"/>
                </a:ext>
              </a:extLst>
            </p:cNvPr>
            <p:cNvSpPr/>
            <p:nvPr/>
          </p:nvSpPr>
          <p:spPr>
            <a:xfrm>
              <a:off x="3043718" y="981476"/>
              <a:ext cx="6104562" cy="4895047"/>
            </a:xfrm>
            <a:prstGeom prst="flowChartConnector">
              <a:avLst/>
            </a:prstGeom>
            <a:gradFill flip="none" rotWithShape="1">
              <a:gsLst>
                <a:gs pos="34000">
                  <a:srgbClr val="FF0000"/>
                </a:gs>
                <a:gs pos="45000">
                  <a:schemeClr val="accent2">
                    <a:lumMod val="89000"/>
                  </a:schemeClr>
                </a:gs>
                <a:gs pos="61000">
                  <a:srgbClr val="FFC000"/>
                </a:gs>
                <a:gs pos="91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19D65E2C-4E9A-4D75-98D5-6F97724C9286}"/>
                </a:ext>
              </a:extLst>
            </p:cNvPr>
            <p:cNvSpPr/>
            <p:nvPr/>
          </p:nvSpPr>
          <p:spPr>
            <a:xfrm>
              <a:off x="5269846" y="2664892"/>
              <a:ext cx="1652307" cy="15282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58849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D2DD3-DB9A-452A-A034-14D0C0A8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PBH hotspot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97356C9-7A09-4BC0-860A-03B454BAE15D}"/>
              </a:ext>
            </a:extLst>
          </p:cNvPr>
          <p:cNvSpPr txBox="1"/>
          <p:nvPr/>
        </p:nvSpPr>
        <p:spPr>
          <a:xfrm>
            <a:off x="1054250" y="1605025"/>
            <a:ext cx="386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Energy </a:t>
            </a:r>
            <a:r>
              <a:rPr lang="fr-FR" dirty="0" err="1"/>
              <a:t>deposition</a:t>
            </a:r>
            <a:r>
              <a:rPr lang="fr-FR" dirty="0"/>
              <a:t> model: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2D2E6B27-ADC6-4B56-B994-54D51832E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2291" y="1974357"/>
            <a:ext cx="2667000" cy="1066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B006C8-BCE6-43F0-A050-AC8AC3E22C61}"/>
              </a:ext>
            </a:extLst>
          </p:cNvPr>
          <p:cNvSpPr/>
          <p:nvPr/>
        </p:nvSpPr>
        <p:spPr>
          <a:xfrm>
            <a:off x="5907640" y="1160109"/>
            <a:ext cx="5959011" cy="224631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B1A2415-25A1-4336-B6D2-4C7045615BFB}"/>
              </a:ext>
            </a:extLst>
          </p:cNvPr>
          <p:cNvSpPr/>
          <p:nvPr/>
        </p:nvSpPr>
        <p:spPr>
          <a:xfrm>
            <a:off x="6955605" y="1676880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E619FFC-CF81-4F6F-9BBD-ACDE704E4A5C}"/>
              </a:ext>
            </a:extLst>
          </p:cNvPr>
          <p:cNvSpPr/>
          <p:nvPr/>
        </p:nvSpPr>
        <p:spPr>
          <a:xfrm>
            <a:off x="7225877" y="2784688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3DECF8F-9FD6-488F-8075-8588276E88E8}"/>
              </a:ext>
            </a:extLst>
          </p:cNvPr>
          <p:cNvSpPr/>
          <p:nvPr/>
        </p:nvSpPr>
        <p:spPr>
          <a:xfrm>
            <a:off x="7544095" y="1819839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204E17A-C4A6-4D2C-AB1C-0E017C560D38}"/>
              </a:ext>
            </a:extLst>
          </p:cNvPr>
          <p:cNvSpPr/>
          <p:nvPr/>
        </p:nvSpPr>
        <p:spPr>
          <a:xfrm>
            <a:off x="8256998" y="1856766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7EE4DAF-D8D2-41D7-887F-AD8996C7E058}"/>
              </a:ext>
            </a:extLst>
          </p:cNvPr>
          <p:cNvSpPr/>
          <p:nvPr/>
        </p:nvSpPr>
        <p:spPr>
          <a:xfrm>
            <a:off x="6559207" y="2106594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84ADFD7-BD39-44B6-9668-C51EFB199900}"/>
              </a:ext>
            </a:extLst>
          </p:cNvPr>
          <p:cNvSpPr/>
          <p:nvPr/>
        </p:nvSpPr>
        <p:spPr>
          <a:xfrm>
            <a:off x="6723593" y="2505573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6FABAED-5979-4F17-A1DC-D1B4FC25C4D2}"/>
              </a:ext>
            </a:extLst>
          </p:cNvPr>
          <p:cNvSpPr/>
          <p:nvPr/>
        </p:nvSpPr>
        <p:spPr>
          <a:xfrm>
            <a:off x="7708481" y="2568030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84473BD-80E8-463F-A7FE-5561823DB492}"/>
              </a:ext>
            </a:extLst>
          </p:cNvPr>
          <p:cNvSpPr/>
          <p:nvPr/>
        </p:nvSpPr>
        <p:spPr>
          <a:xfrm>
            <a:off x="8263847" y="2282199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132B8C7-3338-46F9-876F-3C08F3115A3A}"/>
              </a:ext>
            </a:extLst>
          </p:cNvPr>
          <p:cNvSpPr/>
          <p:nvPr/>
        </p:nvSpPr>
        <p:spPr>
          <a:xfrm>
            <a:off x="8863174" y="2692944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51115ED-189D-4A45-B01B-F7BD7B843F5F}"/>
              </a:ext>
            </a:extLst>
          </p:cNvPr>
          <p:cNvSpPr/>
          <p:nvPr/>
        </p:nvSpPr>
        <p:spPr>
          <a:xfrm>
            <a:off x="9149138" y="1981680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3A4DC352-35C3-4935-B2B2-968212F73187}"/>
              </a:ext>
            </a:extLst>
          </p:cNvPr>
          <p:cNvSpPr/>
          <p:nvPr/>
        </p:nvSpPr>
        <p:spPr>
          <a:xfrm>
            <a:off x="5952161" y="1910414"/>
            <a:ext cx="3595526" cy="907444"/>
          </a:xfrm>
          <a:custGeom>
            <a:avLst/>
            <a:gdLst>
              <a:gd name="connsiteX0" fmla="*/ 0 w 5671335"/>
              <a:gd name="connsiteY0" fmla="*/ 813397 h 1051856"/>
              <a:gd name="connsiteX1" fmla="*/ 1890445 w 5671335"/>
              <a:gd name="connsiteY1" fmla="*/ 618188 h 1051856"/>
              <a:gd name="connsiteX2" fmla="*/ 3071973 w 5671335"/>
              <a:gd name="connsiteY2" fmla="*/ 1049702 h 1051856"/>
              <a:gd name="connsiteX3" fmla="*/ 3647326 w 5671335"/>
              <a:gd name="connsiteY3" fmla="*/ 772300 h 1051856"/>
              <a:gd name="connsiteX4" fmla="*/ 4551451 w 5671335"/>
              <a:gd name="connsiteY4" fmla="*/ 494898 h 1051856"/>
              <a:gd name="connsiteX5" fmla="*/ 5116530 w 5671335"/>
              <a:gd name="connsiteY5" fmla="*/ 1738 h 1051856"/>
              <a:gd name="connsiteX6" fmla="*/ 5671335 w 5671335"/>
              <a:gd name="connsiteY6" fmla="*/ 330511 h 105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1335" h="1051856">
                <a:moveTo>
                  <a:pt x="0" y="813397"/>
                </a:moveTo>
                <a:cubicBezTo>
                  <a:pt x="689224" y="696100"/>
                  <a:pt x="1378449" y="578804"/>
                  <a:pt x="1890445" y="618188"/>
                </a:cubicBezTo>
                <a:cubicBezTo>
                  <a:pt x="2402441" y="657572"/>
                  <a:pt x="2779160" y="1024017"/>
                  <a:pt x="3071973" y="1049702"/>
                </a:cubicBezTo>
                <a:cubicBezTo>
                  <a:pt x="3364786" y="1075387"/>
                  <a:pt x="3400746" y="864767"/>
                  <a:pt x="3647326" y="772300"/>
                </a:cubicBezTo>
                <a:cubicBezTo>
                  <a:pt x="3893906" y="679833"/>
                  <a:pt x="4306584" y="623325"/>
                  <a:pt x="4551451" y="494898"/>
                </a:cubicBezTo>
                <a:cubicBezTo>
                  <a:pt x="4796318" y="366471"/>
                  <a:pt x="4929883" y="29136"/>
                  <a:pt x="5116530" y="1738"/>
                </a:cubicBezTo>
                <a:cubicBezTo>
                  <a:pt x="5303177" y="-25660"/>
                  <a:pt x="5554895" y="279140"/>
                  <a:pt x="5671335" y="330511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8ED643A5-FB87-4987-9B1B-B226E7B25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3524" y="1595373"/>
            <a:ext cx="1352550" cy="3238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E4A3071-B035-4820-840C-7FDB7EEA585A}"/>
              </a:ext>
            </a:extLst>
          </p:cNvPr>
          <p:cNvSpPr txBox="1"/>
          <p:nvPr/>
        </p:nvSpPr>
        <p:spPr>
          <a:xfrm>
            <a:off x="5968724" y="1170516"/>
            <a:ext cx="182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Plasma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3F790810-73DA-40CE-A636-66F78D3DB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5786" y="1239312"/>
            <a:ext cx="238125" cy="23812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38570A0-376D-43D8-B882-0D82FF8937EE}"/>
              </a:ext>
            </a:extLst>
          </p:cNvPr>
          <p:cNvSpPr txBox="1"/>
          <p:nvPr/>
        </p:nvSpPr>
        <p:spPr>
          <a:xfrm>
            <a:off x="1059501" y="4280465"/>
            <a:ext cx="325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Difusion</a:t>
            </a:r>
            <a:r>
              <a:rPr lang="fr-FR" dirty="0"/>
              <a:t>:</a:t>
            </a: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BD3F5D07-05F0-4E4B-AB95-105B1C6D5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68303" y="4824350"/>
            <a:ext cx="1428750" cy="42862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5870EE-9F7A-4F08-96B4-584834E5FEDB}"/>
              </a:ext>
            </a:extLst>
          </p:cNvPr>
          <p:cNvSpPr/>
          <p:nvPr/>
        </p:nvSpPr>
        <p:spPr>
          <a:xfrm>
            <a:off x="5907640" y="3680487"/>
            <a:ext cx="5959008" cy="224631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DD7D580-C608-415C-BE68-6AA5F72A94A8}"/>
              </a:ext>
            </a:extLst>
          </p:cNvPr>
          <p:cNvSpPr/>
          <p:nvPr/>
        </p:nvSpPr>
        <p:spPr>
          <a:xfrm>
            <a:off x="6955605" y="4197258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4CAC6CC-0012-4623-AF18-A1CE19D040E6}"/>
              </a:ext>
            </a:extLst>
          </p:cNvPr>
          <p:cNvSpPr/>
          <p:nvPr/>
        </p:nvSpPr>
        <p:spPr>
          <a:xfrm>
            <a:off x="7225877" y="5305066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6885853-D52A-4342-8558-D945ABFC5B16}"/>
              </a:ext>
            </a:extLst>
          </p:cNvPr>
          <p:cNvSpPr/>
          <p:nvPr/>
        </p:nvSpPr>
        <p:spPr>
          <a:xfrm>
            <a:off x="7544095" y="4340217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ECF4FA0-E08D-4134-966C-534822F15AA1}"/>
              </a:ext>
            </a:extLst>
          </p:cNvPr>
          <p:cNvSpPr/>
          <p:nvPr/>
        </p:nvSpPr>
        <p:spPr>
          <a:xfrm>
            <a:off x="8256998" y="4377144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737FFD0-A251-4F0B-A4BA-262CEF3A8429}"/>
              </a:ext>
            </a:extLst>
          </p:cNvPr>
          <p:cNvSpPr/>
          <p:nvPr/>
        </p:nvSpPr>
        <p:spPr>
          <a:xfrm>
            <a:off x="6559207" y="4626972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6BBDB87-06DC-4470-89AB-8BB4D546678F}"/>
              </a:ext>
            </a:extLst>
          </p:cNvPr>
          <p:cNvSpPr/>
          <p:nvPr/>
        </p:nvSpPr>
        <p:spPr>
          <a:xfrm>
            <a:off x="6723593" y="5025951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3BE182A-CEDC-4E73-9C1E-40AFAE320458}"/>
              </a:ext>
            </a:extLst>
          </p:cNvPr>
          <p:cNvSpPr/>
          <p:nvPr/>
        </p:nvSpPr>
        <p:spPr>
          <a:xfrm>
            <a:off x="7708481" y="5088408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4247A7C-33B1-43B5-A97D-D8EDDF64BBEC}"/>
              </a:ext>
            </a:extLst>
          </p:cNvPr>
          <p:cNvSpPr/>
          <p:nvPr/>
        </p:nvSpPr>
        <p:spPr>
          <a:xfrm>
            <a:off x="8263847" y="4802577"/>
            <a:ext cx="164386" cy="1249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9BFB5F7-D1D8-423E-BEAC-FD793EA1E79C}"/>
              </a:ext>
            </a:extLst>
          </p:cNvPr>
          <p:cNvSpPr/>
          <p:nvPr/>
        </p:nvSpPr>
        <p:spPr>
          <a:xfrm>
            <a:off x="8863174" y="5213322"/>
            <a:ext cx="164386" cy="124914"/>
          </a:xfrm>
          <a:prstGeom prst="ellipse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BA7EF6E-CB12-4CD4-A5A1-28F70B8C9902}"/>
              </a:ext>
            </a:extLst>
          </p:cNvPr>
          <p:cNvSpPr/>
          <p:nvPr/>
        </p:nvSpPr>
        <p:spPr>
          <a:xfrm>
            <a:off x="9149138" y="4502058"/>
            <a:ext cx="164386" cy="124914"/>
          </a:xfrm>
          <a:prstGeom prst="ellipse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923F4E3-8229-4AD6-B9CF-0880E05D0670}"/>
              </a:ext>
            </a:extLst>
          </p:cNvPr>
          <p:cNvSpPr txBox="1"/>
          <p:nvPr/>
        </p:nvSpPr>
        <p:spPr>
          <a:xfrm>
            <a:off x="5968724" y="3690894"/>
            <a:ext cx="182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Plasma</a:t>
            </a:r>
          </a:p>
        </p:txBody>
      </p:sp>
      <p:pic>
        <p:nvPicPr>
          <p:cNvPr id="39" name="Graphique 38">
            <a:extLst>
              <a:ext uri="{FF2B5EF4-FFF2-40B4-BE49-F238E27FC236}">
                <a16:creationId xmlns:a16="http://schemas.microsoft.com/office/drawing/2014/main" id="{869378D6-6A66-426C-A4E4-15C195CFA9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5786" y="3759690"/>
            <a:ext cx="238125" cy="23812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76F3747-C18F-4C70-BD91-44F11C770E29}"/>
              </a:ext>
            </a:extLst>
          </p:cNvPr>
          <p:cNvSpPr/>
          <p:nvPr/>
        </p:nvSpPr>
        <p:spPr>
          <a:xfrm>
            <a:off x="8680366" y="3690894"/>
            <a:ext cx="828956" cy="2227529"/>
          </a:xfrm>
          <a:prstGeom prst="rect">
            <a:avLst/>
          </a:prstGeom>
          <a:noFill/>
          <a:ln w="28575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800000"/>
              </a:highlight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3FC13CD-E413-43AB-B7CC-B15B9401C070}"/>
              </a:ext>
            </a:extLst>
          </p:cNvPr>
          <p:cNvCxnSpPr/>
          <p:nvPr/>
        </p:nvCxnSpPr>
        <p:spPr>
          <a:xfrm>
            <a:off x="5903091" y="1160109"/>
            <a:ext cx="0" cy="22463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8C655F-805D-4564-B50B-F4BA7E3A1566}"/>
              </a:ext>
            </a:extLst>
          </p:cNvPr>
          <p:cNvCxnSpPr/>
          <p:nvPr/>
        </p:nvCxnSpPr>
        <p:spPr>
          <a:xfrm>
            <a:off x="5903091" y="3672110"/>
            <a:ext cx="0" cy="22463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66AB8C5B-D2CF-4651-8D75-26FCDDAF8610}"/>
              </a:ext>
            </a:extLst>
          </p:cNvPr>
          <p:cNvCxnSpPr/>
          <p:nvPr/>
        </p:nvCxnSpPr>
        <p:spPr>
          <a:xfrm>
            <a:off x="5952161" y="6045582"/>
            <a:ext cx="3196977" cy="0"/>
          </a:xfrm>
          <a:prstGeom prst="straightConnector1">
            <a:avLst/>
          </a:prstGeom>
          <a:ln w="28575">
            <a:solidFill>
              <a:srgbClr val="63003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D7A48BC1-A740-47FD-8631-9A918FC93066}"/>
              </a:ext>
            </a:extLst>
          </p:cNvPr>
          <p:cNvCxnSpPr/>
          <p:nvPr/>
        </p:nvCxnSpPr>
        <p:spPr>
          <a:xfrm>
            <a:off x="9460680" y="4893756"/>
            <a:ext cx="529119" cy="0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142F5933-AC4C-4BF6-B69D-FEA18262652C}"/>
              </a:ext>
            </a:extLst>
          </p:cNvPr>
          <p:cNvCxnSpPr>
            <a:cxnSpLocks/>
          </p:cNvCxnSpPr>
          <p:nvPr/>
        </p:nvCxnSpPr>
        <p:spPr>
          <a:xfrm flipH="1">
            <a:off x="8299682" y="4867226"/>
            <a:ext cx="518236" cy="0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Graphique 52">
            <a:extLst>
              <a:ext uri="{FF2B5EF4-FFF2-40B4-BE49-F238E27FC236}">
                <a16:creationId xmlns:a16="http://schemas.microsoft.com/office/drawing/2014/main" id="{28B6DFA6-6160-4F7A-946D-F243F6EC89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41400" y="6066129"/>
            <a:ext cx="1828800" cy="476250"/>
          </a:xfrm>
          <a:prstGeom prst="rect">
            <a:avLst/>
          </a:prstGeom>
        </p:spPr>
      </p:pic>
      <p:pic>
        <p:nvPicPr>
          <p:cNvPr id="55" name="Graphique 54">
            <a:extLst>
              <a:ext uri="{FF2B5EF4-FFF2-40B4-BE49-F238E27FC236}">
                <a16:creationId xmlns:a16="http://schemas.microsoft.com/office/drawing/2014/main" id="{EF010294-E2A6-445F-8940-0D28C96576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11487" y="4113711"/>
            <a:ext cx="1838325" cy="638175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4276E1E5-94EB-449E-A717-E498E7C0126B}"/>
              </a:ext>
            </a:extLst>
          </p:cNvPr>
          <p:cNvSpPr txBox="1"/>
          <p:nvPr/>
        </p:nvSpPr>
        <p:spPr>
          <a:xfrm>
            <a:off x="870171" y="5926800"/>
            <a:ext cx="434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:</a:t>
            </a:r>
          </a:p>
        </p:txBody>
      </p:sp>
      <p:pic>
        <p:nvPicPr>
          <p:cNvPr id="58" name="Graphique 57">
            <a:extLst>
              <a:ext uri="{FF2B5EF4-FFF2-40B4-BE49-F238E27FC236}">
                <a16:creationId xmlns:a16="http://schemas.microsoft.com/office/drawing/2014/main" id="{F777D0EC-A4D5-4862-9753-DCD38C27F4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30856" y="5992404"/>
            <a:ext cx="10763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0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7ADFF5-52D2-4E00-A7E1-D59F41236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43" y="365125"/>
            <a:ext cx="10205057" cy="5083525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CDD5182-A35F-4DBD-A838-24459FC1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PBH hotspot</a:t>
            </a:r>
          </a:p>
        </p:txBody>
      </p:sp>
    </p:spTree>
    <p:extLst>
      <p:ext uri="{BB962C8B-B14F-4D97-AF65-F5344CB8AC3E}">
        <p14:creationId xmlns:p14="http://schemas.microsoft.com/office/powerpoint/2010/main" val="2172953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7ADFF5-52D2-4E00-A7E1-D59F41236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43" y="365125"/>
            <a:ext cx="10205057" cy="5083525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CDD5182-A35F-4DBD-A838-24459FC1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PBH hotspot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730B22-F049-44A6-AF60-B4F2597D6688}"/>
              </a:ext>
            </a:extLst>
          </p:cNvPr>
          <p:cNvSpPr txBox="1"/>
          <p:nvPr/>
        </p:nvSpPr>
        <p:spPr>
          <a:xfrm>
            <a:off x="3763860" y="5754955"/>
            <a:ext cx="466427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The hotspot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sustained</a:t>
            </a:r>
            <a:r>
              <a:rPr lang="fr-FR" dirty="0"/>
              <a:t> </a:t>
            </a:r>
            <a:r>
              <a:rPr lang="fr-FR" dirty="0" err="1"/>
              <a:t>until</a:t>
            </a:r>
            <a:r>
              <a:rPr lang="fr-FR" dirty="0"/>
              <a:t> </a:t>
            </a:r>
            <a:r>
              <a:rPr lang="fr-FR" dirty="0" err="1"/>
              <a:t>evaporation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989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C4D2D-64B3-4150-A6F7-EF45692B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Temperature</a:t>
            </a:r>
            <a:r>
              <a:rPr lang="fr-FR" dirty="0"/>
              <a:t> profile at </a:t>
            </a:r>
            <a:r>
              <a:rPr lang="fr-FR" dirty="0" err="1"/>
              <a:t>evaporation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FF839A-835B-492F-BF26-99ED8DE8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15" b="-1343"/>
          <a:stretch/>
        </p:blipFill>
        <p:spPr>
          <a:xfrm>
            <a:off x="5186593" y="1690688"/>
            <a:ext cx="6694367" cy="48021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72095-27E8-43D3-A5D8-15EE44C6618D}"/>
              </a:ext>
            </a:extLst>
          </p:cNvPr>
          <p:cNvSpPr/>
          <p:nvPr/>
        </p:nvSpPr>
        <p:spPr>
          <a:xfrm>
            <a:off x="6654450" y="5857518"/>
            <a:ext cx="4699349" cy="39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E97A7941-A99B-4FFE-B787-D8C157B98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4146" y="2833213"/>
            <a:ext cx="2476500" cy="400050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9580F2C-AA6D-43AB-8E76-F2D2C192822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250646" y="2676088"/>
            <a:ext cx="1218976" cy="357150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0FFA742-4E8C-4AD4-9D15-68DB2BF1B125}"/>
              </a:ext>
            </a:extLst>
          </p:cNvPr>
          <p:cNvSpPr txBox="1"/>
          <p:nvPr/>
        </p:nvSpPr>
        <p:spPr>
          <a:xfrm>
            <a:off x="981911" y="4316324"/>
            <a:ext cx="4060971" cy="646331"/>
          </a:xfrm>
          <a:prstGeom prst="rect">
            <a:avLst/>
          </a:prstGeom>
          <a:noFill/>
          <a:ln w="28575">
            <a:solidFill>
              <a:srgbClr val="6300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At </a:t>
            </a:r>
            <a:r>
              <a:rPr lang="fr-FR" dirty="0" err="1"/>
              <a:t>evaporation</a:t>
            </a:r>
            <a:r>
              <a:rPr lang="fr-FR" dirty="0"/>
              <a:t> the maximal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independant</a:t>
            </a:r>
            <a:r>
              <a:rPr lang="fr-FR" dirty="0"/>
              <a:t> on the PBH mass!</a:t>
            </a:r>
          </a:p>
        </p:txBody>
      </p:sp>
    </p:spTree>
    <p:extLst>
      <p:ext uri="{BB962C8B-B14F-4D97-AF65-F5344CB8AC3E}">
        <p14:creationId xmlns:p14="http://schemas.microsoft.com/office/powerpoint/2010/main" val="3200721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8357E-1173-497E-959B-B070A6C8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Hotspot </a:t>
            </a:r>
            <a:r>
              <a:rPr lang="fr-FR" dirty="0" err="1"/>
              <a:t>cooling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2A2BBE-4A1A-401D-BC9F-89D717242750}"/>
              </a:ext>
            </a:extLst>
          </p:cNvPr>
          <p:cNvSpPr txBox="1"/>
          <p:nvPr/>
        </p:nvSpPr>
        <p:spPr>
          <a:xfrm>
            <a:off x="7801242" y="1066084"/>
            <a:ext cx="41404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Das, S., Hook, A. </a:t>
            </a:r>
            <a:r>
              <a:rPr lang="en-US" sz="1400" i="1" dirty="0"/>
              <a:t>J. High </a:t>
            </a:r>
            <a:r>
              <a:rPr lang="en-US" sz="1400" i="1" dirty="0" err="1"/>
              <a:t>Energ</a:t>
            </a:r>
            <a:r>
              <a:rPr lang="en-US" sz="1400" i="1" dirty="0"/>
              <a:t>. Phys.</a:t>
            </a:r>
            <a:r>
              <a:rPr lang="en-US" sz="1400" dirty="0"/>
              <a:t> </a:t>
            </a:r>
            <a:r>
              <a:rPr lang="en-US" sz="1400" b="1" dirty="0"/>
              <a:t>2021</a:t>
            </a:r>
            <a:r>
              <a:rPr lang="en-US" sz="1400" dirty="0"/>
              <a:t>, 145 (2021)</a:t>
            </a:r>
            <a:endParaRPr lang="fr-FR" sz="1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8F870EB-8D25-49F4-8935-C53D44779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214" y="1373861"/>
            <a:ext cx="8141514" cy="5191781"/>
          </a:xfrm>
          <a:prstGeom prst="rect">
            <a:avLst/>
          </a:prstGeom>
        </p:spPr>
      </p:pic>
      <p:pic>
        <p:nvPicPr>
          <p:cNvPr id="3074" name="Picture 2" descr="equation">
            <a:extLst>
              <a:ext uri="{FF2B5EF4-FFF2-40B4-BE49-F238E27FC236}">
                <a16:creationId xmlns:a16="http://schemas.microsoft.com/office/drawing/2014/main" id="{E7B6E615-9933-4857-A586-D6D0D4E7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36" y="2782851"/>
            <a:ext cx="12096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quation">
            <a:extLst>
              <a:ext uri="{FF2B5EF4-FFF2-40B4-BE49-F238E27FC236}">
                <a16:creationId xmlns:a16="http://schemas.microsoft.com/office/drawing/2014/main" id="{B3EC51C0-24FA-4B3D-9A3E-CEACF5D8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26478"/>
            <a:ext cx="28765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58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D19AC-0536-4560-8223-C30463BD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Freeze-out in the hotspot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7D693C71-3418-4413-9D6D-B8CAC6134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2170" y="2210542"/>
            <a:ext cx="1800225" cy="8477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E62818B-1B84-467B-BD64-0BC682746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964" y="1223336"/>
            <a:ext cx="7410229" cy="5357441"/>
          </a:xfrm>
          <a:prstGeom prst="rect">
            <a:avLst/>
          </a:prstGeom>
        </p:spPr>
      </p:pic>
      <p:pic>
        <p:nvPicPr>
          <p:cNvPr id="4098" name="Picture 2" descr="equation">
            <a:extLst>
              <a:ext uri="{FF2B5EF4-FFF2-40B4-BE49-F238E27FC236}">
                <a16:creationId xmlns:a16="http://schemas.microsoft.com/office/drawing/2014/main" id="{EC03D2B9-1FE7-4707-A33C-83D392EA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23595"/>
            <a:ext cx="33718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89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ABCB3-94D3-4E97-A13C-599C1B90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timeline</a:t>
            </a:r>
          </a:p>
        </p:txBody>
      </p:sp>
      <p:pic>
        <p:nvPicPr>
          <p:cNvPr id="1024" name="Image 1023">
            <a:extLst>
              <a:ext uri="{FF2B5EF4-FFF2-40B4-BE49-F238E27FC236}">
                <a16:creationId xmlns:a16="http://schemas.microsoft.com/office/drawing/2014/main" id="{E6F4031D-168E-4494-8851-DC5DE9865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31134" b="86142"/>
          <a:stretch/>
        </p:blipFill>
        <p:spPr>
          <a:xfrm>
            <a:off x="1726017" y="1690688"/>
            <a:ext cx="8307216" cy="6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5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A2BE8-797F-457D-9E69-7426AF00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C3ADF8-2619-42A5-A414-6DFF61CC9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92" y="2682089"/>
            <a:ext cx="11414416" cy="194766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439D63F-15BC-499A-9E3D-B1C61CE58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69" y="6354375"/>
            <a:ext cx="61239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Cirelli, M., Strumia, A., &amp; Zupan, J. (2024). Dark Matter. </a:t>
            </a:r>
            <a:r>
              <a:rPr kumimoji="0" lang="fr-FR" altLang="fr-FR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ArXiv</a:t>
            </a: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. https://arxiv.org/abs/2406.01705</a:t>
            </a:r>
          </a:p>
        </p:txBody>
      </p:sp>
    </p:spTree>
    <p:extLst>
      <p:ext uri="{BB962C8B-B14F-4D97-AF65-F5344CB8AC3E}">
        <p14:creationId xmlns:p14="http://schemas.microsoft.com/office/powerpoint/2010/main" val="495306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ABCB3-94D3-4E97-A13C-599C1B90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timeline</a:t>
            </a:r>
          </a:p>
        </p:txBody>
      </p:sp>
      <p:pic>
        <p:nvPicPr>
          <p:cNvPr id="1024" name="Image 1023">
            <a:extLst>
              <a:ext uri="{FF2B5EF4-FFF2-40B4-BE49-F238E27FC236}">
                <a16:creationId xmlns:a16="http://schemas.microsoft.com/office/drawing/2014/main" id="{E6F4031D-168E-4494-8851-DC5DE9865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34" b="55994"/>
          <a:stretch/>
        </p:blipFill>
        <p:spPr>
          <a:xfrm>
            <a:off x="1726017" y="1690688"/>
            <a:ext cx="8307216" cy="19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97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ABCB3-94D3-4E97-A13C-599C1B90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timeline</a:t>
            </a:r>
          </a:p>
        </p:txBody>
      </p:sp>
      <p:pic>
        <p:nvPicPr>
          <p:cNvPr id="1024" name="Image 1023">
            <a:extLst>
              <a:ext uri="{FF2B5EF4-FFF2-40B4-BE49-F238E27FC236}">
                <a16:creationId xmlns:a16="http://schemas.microsoft.com/office/drawing/2014/main" id="{E6F4031D-168E-4494-8851-DC5DE9865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31134" b="21565"/>
          <a:stretch/>
        </p:blipFill>
        <p:spPr>
          <a:xfrm>
            <a:off x="1726017" y="1690688"/>
            <a:ext cx="8307216" cy="35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27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ABCB3-94D3-4E97-A13C-599C1B90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timeline</a:t>
            </a:r>
          </a:p>
        </p:txBody>
      </p:sp>
      <p:pic>
        <p:nvPicPr>
          <p:cNvPr id="1024" name="Image 1023">
            <a:extLst>
              <a:ext uri="{FF2B5EF4-FFF2-40B4-BE49-F238E27FC236}">
                <a16:creationId xmlns:a16="http://schemas.microsoft.com/office/drawing/2014/main" id="{E6F4031D-168E-4494-8851-DC5DE9865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34" b="-830"/>
          <a:stretch/>
        </p:blipFill>
        <p:spPr>
          <a:xfrm>
            <a:off x="1726017" y="1690688"/>
            <a:ext cx="8307216" cy="45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7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C61FEF-DE50-4150-9E6B-FBAB9E21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on a </a:t>
            </a:r>
            <a:r>
              <a:rPr lang="fr-FR" dirty="0" err="1"/>
              <a:t>preproduced</a:t>
            </a:r>
            <a:r>
              <a:rPr lang="fr-FR" dirty="0"/>
              <a:t> </a:t>
            </a:r>
            <a:r>
              <a:rPr lang="fr-FR" dirty="0" err="1"/>
              <a:t>abundance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12D36E-7FA8-4158-9E29-29CB43C00F4D}"/>
              </a:ext>
            </a:extLst>
          </p:cNvPr>
          <p:cNvSpPr txBox="1"/>
          <p:nvPr/>
        </p:nvSpPr>
        <p:spPr>
          <a:xfrm>
            <a:off x="493160" y="2076461"/>
            <a:ext cx="551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Initial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production: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F7540FB9-688A-4DA3-9EEA-67F528B59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6320" y="1776234"/>
            <a:ext cx="4048125" cy="1085850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40197EB-65BB-4F91-89D8-FE17E789126E}"/>
              </a:ext>
            </a:extLst>
          </p:cNvPr>
          <p:cNvCxnSpPr>
            <a:cxnSpLocks/>
          </p:cNvCxnSpPr>
          <p:nvPr/>
        </p:nvCxnSpPr>
        <p:spPr>
          <a:xfrm>
            <a:off x="9261446" y="1468073"/>
            <a:ext cx="0" cy="4966283"/>
          </a:xfrm>
          <a:prstGeom prst="line">
            <a:avLst/>
          </a:prstGeom>
          <a:ln w="28575">
            <a:solidFill>
              <a:srgbClr val="63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2128437-F5AE-4699-8DF7-5D0766DF54B8}"/>
              </a:ext>
            </a:extLst>
          </p:cNvPr>
          <p:cNvSpPr txBox="1"/>
          <p:nvPr/>
        </p:nvSpPr>
        <p:spPr>
          <a:xfrm>
            <a:off x="9362113" y="1690688"/>
            <a:ext cx="260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freeze out in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2393079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C61FEF-DE50-4150-9E6B-FBAB9E21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on a </a:t>
            </a:r>
            <a:r>
              <a:rPr lang="fr-FR" dirty="0" err="1"/>
              <a:t>preproduced</a:t>
            </a:r>
            <a:r>
              <a:rPr lang="fr-FR" dirty="0"/>
              <a:t> </a:t>
            </a:r>
            <a:r>
              <a:rPr lang="fr-FR" dirty="0" err="1"/>
              <a:t>abundance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12D36E-7FA8-4158-9E29-29CB43C00F4D}"/>
              </a:ext>
            </a:extLst>
          </p:cNvPr>
          <p:cNvSpPr txBox="1"/>
          <p:nvPr/>
        </p:nvSpPr>
        <p:spPr>
          <a:xfrm>
            <a:off x="493160" y="2076461"/>
            <a:ext cx="551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Initial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production: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F7540FB9-688A-4DA3-9EEA-67F528B59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6320" y="1776234"/>
            <a:ext cx="4048125" cy="1085850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40197EB-65BB-4F91-89D8-FE17E789126E}"/>
              </a:ext>
            </a:extLst>
          </p:cNvPr>
          <p:cNvCxnSpPr>
            <a:cxnSpLocks/>
          </p:cNvCxnSpPr>
          <p:nvPr/>
        </p:nvCxnSpPr>
        <p:spPr>
          <a:xfrm>
            <a:off x="9261446" y="1468073"/>
            <a:ext cx="0" cy="4966283"/>
          </a:xfrm>
          <a:prstGeom prst="line">
            <a:avLst/>
          </a:prstGeom>
          <a:ln w="28575">
            <a:solidFill>
              <a:srgbClr val="63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2128437-F5AE-4699-8DF7-5D0766DF54B8}"/>
              </a:ext>
            </a:extLst>
          </p:cNvPr>
          <p:cNvSpPr txBox="1"/>
          <p:nvPr/>
        </p:nvSpPr>
        <p:spPr>
          <a:xfrm>
            <a:off x="9362113" y="1690688"/>
            <a:ext cx="260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freeze out in the background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610E32A-3204-44E3-ACD9-BC7E364A15C5}"/>
              </a:ext>
            </a:extLst>
          </p:cNvPr>
          <p:cNvSpPr txBox="1"/>
          <p:nvPr/>
        </p:nvSpPr>
        <p:spPr>
          <a:xfrm>
            <a:off x="9362113" y="3575237"/>
            <a:ext cx="2600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Hotspot </a:t>
            </a:r>
            <a:r>
              <a:rPr lang="fr-FR" dirty="0" err="1"/>
              <a:t>generates</a:t>
            </a:r>
            <a:r>
              <a:rPr lang="fr-FR" dirty="0"/>
              <a:t> hot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DM in </a:t>
            </a:r>
            <a:r>
              <a:rPr lang="fr-FR" dirty="0" err="1"/>
              <a:t>equilibrium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D9EA793-A26B-4F98-BC3E-ADA7C2FDACC0}"/>
              </a:ext>
            </a:extLst>
          </p:cNvPr>
          <p:cNvSpPr txBox="1"/>
          <p:nvPr/>
        </p:nvSpPr>
        <p:spPr>
          <a:xfrm>
            <a:off x="493160" y="3490970"/>
            <a:ext cx="36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fraction of the </a:t>
            </a:r>
            <a:r>
              <a:rPr lang="fr-FR" dirty="0" err="1"/>
              <a:t>universe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hot: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DEBF4CB-50EC-4FB7-A8EF-D55F491EB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2812" y="3661018"/>
            <a:ext cx="4057650" cy="723900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7EEDBDBE-69B1-45B3-8E77-CEC88F846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1128" y="3930036"/>
            <a:ext cx="8191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55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C61FEF-DE50-4150-9E6B-FBAB9E21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on a </a:t>
            </a:r>
            <a:r>
              <a:rPr lang="fr-FR" dirty="0" err="1"/>
              <a:t>preproduced</a:t>
            </a:r>
            <a:r>
              <a:rPr lang="fr-FR" dirty="0"/>
              <a:t> </a:t>
            </a:r>
            <a:r>
              <a:rPr lang="fr-FR" dirty="0" err="1"/>
              <a:t>abundance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8BE3BC-59B1-42DB-9938-79117BD03361}"/>
              </a:ext>
            </a:extLst>
          </p:cNvPr>
          <p:cNvSpPr txBox="1"/>
          <p:nvPr/>
        </p:nvSpPr>
        <p:spPr>
          <a:xfrm>
            <a:off x="493160" y="3490970"/>
            <a:ext cx="36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fraction of the </a:t>
            </a:r>
            <a:r>
              <a:rPr lang="fr-FR" dirty="0" err="1"/>
              <a:t>universe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hot: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0C087A34-8039-44E3-89B4-DC07DFC1D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812" y="3661018"/>
            <a:ext cx="4057650" cy="7239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EF686E0-54D4-40CC-9341-F997B2189FFD}"/>
              </a:ext>
            </a:extLst>
          </p:cNvPr>
          <p:cNvSpPr txBox="1"/>
          <p:nvPr/>
        </p:nvSpPr>
        <p:spPr>
          <a:xfrm>
            <a:off x="493160" y="5013804"/>
            <a:ext cx="775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 </a:t>
            </a:r>
            <a:r>
              <a:rPr lang="fr-FR" dirty="0" err="1"/>
              <a:t>those</a:t>
            </a:r>
            <a:r>
              <a:rPr lang="fr-FR" dirty="0"/>
              <a:t> patch, the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brought</a:t>
            </a:r>
            <a:r>
              <a:rPr lang="fr-FR" dirty="0"/>
              <a:t> back to thermal </a:t>
            </a:r>
            <a:r>
              <a:rPr lang="fr-FR" dirty="0" err="1"/>
              <a:t>equilibrium</a:t>
            </a:r>
            <a:r>
              <a:rPr lang="fr-FR" dirty="0"/>
              <a:t> </a:t>
            </a:r>
            <a:r>
              <a:rPr lang="fr-FR" dirty="0" err="1"/>
              <a:t>implying</a:t>
            </a:r>
            <a:r>
              <a:rPr lang="fr-FR" dirty="0"/>
              <a:t>: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EE047157-EFA6-484C-9916-A6007FF14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1825" y="5533773"/>
            <a:ext cx="5848350" cy="4857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312D36E-7FA8-4158-9E29-29CB43C00F4D}"/>
              </a:ext>
            </a:extLst>
          </p:cNvPr>
          <p:cNvSpPr txBox="1"/>
          <p:nvPr/>
        </p:nvSpPr>
        <p:spPr>
          <a:xfrm>
            <a:off x="493160" y="2076461"/>
            <a:ext cx="551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Initial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production: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F7540FB9-688A-4DA3-9EEA-67F528B59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6320" y="1776234"/>
            <a:ext cx="4048125" cy="108585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6A8E5951-B291-4B98-AE2F-77FBCDB94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41128" y="3930036"/>
            <a:ext cx="819150" cy="323850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40197EB-65BB-4F91-89D8-FE17E789126E}"/>
              </a:ext>
            </a:extLst>
          </p:cNvPr>
          <p:cNvCxnSpPr>
            <a:cxnSpLocks/>
          </p:cNvCxnSpPr>
          <p:nvPr/>
        </p:nvCxnSpPr>
        <p:spPr>
          <a:xfrm>
            <a:off x="9261446" y="1468073"/>
            <a:ext cx="0" cy="4966283"/>
          </a:xfrm>
          <a:prstGeom prst="line">
            <a:avLst/>
          </a:prstGeom>
          <a:ln w="28575">
            <a:solidFill>
              <a:srgbClr val="63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2128437-F5AE-4699-8DF7-5D0766DF54B8}"/>
              </a:ext>
            </a:extLst>
          </p:cNvPr>
          <p:cNvSpPr txBox="1"/>
          <p:nvPr/>
        </p:nvSpPr>
        <p:spPr>
          <a:xfrm>
            <a:off x="9362113" y="1690688"/>
            <a:ext cx="260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freeze out in the background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610E32A-3204-44E3-ACD9-BC7E364A15C5}"/>
              </a:ext>
            </a:extLst>
          </p:cNvPr>
          <p:cNvSpPr txBox="1"/>
          <p:nvPr/>
        </p:nvSpPr>
        <p:spPr>
          <a:xfrm>
            <a:off x="9362113" y="3575237"/>
            <a:ext cx="2600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Hotspot </a:t>
            </a:r>
            <a:r>
              <a:rPr lang="fr-FR" dirty="0" err="1"/>
              <a:t>generates</a:t>
            </a:r>
            <a:r>
              <a:rPr lang="fr-FR" dirty="0"/>
              <a:t> hot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DM in </a:t>
            </a:r>
            <a:r>
              <a:rPr lang="fr-FR" dirty="0" err="1"/>
              <a:t>equilibrium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D0E1D39-13BB-499E-BA40-FECA51EDB01C}"/>
              </a:ext>
            </a:extLst>
          </p:cNvPr>
          <p:cNvSpPr txBox="1"/>
          <p:nvPr/>
        </p:nvSpPr>
        <p:spPr>
          <a:xfrm>
            <a:off x="9362113" y="5380432"/>
            <a:ext cx="2600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 second freeze-out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induced</a:t>
            </a:r>
            <a:r>
              <a:rPr lang="fr-FR" dirty="0"/>
              <a:t> by hotspot </a:t>
            </a:r>
            <a:r>
              <a:rPr lang="fr-FR" dirty="0" err="1"/>
              <a:t>cooling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6404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F96AA78-FD1F-408C-AB32-5CA3358B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56" y="1300293"/>
            <a:ext cx="9679554" cy="526024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0B84C1-ED64-45EF-AF5E-F7A57CAA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Producing</a:t>
            </a:r>
            <a:r>
              <a:rPr lang="fr-FR" dirty="0"/>
              <a:t> the right </a:t>
            </a:r>
            <a:r>
              <a:rPr lang="fr-FR" dirty="0" err="1"/>
              <a:t>relic</a:t>
            </a:r>
            <a:r>
              <a:rPr lang="fr-FR" dirty="0"/>
              <a:t> </a:t>
            </a:r>
            <a:r>
              <a:rPr lang="fr-FR" dirty="0" err="1"/>
              <a:t>abundance</a:t>
            </a:r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907BB2B4-3080-447F-A246-58104F806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8578" y="1863187"/>
            <a:ext cx="361950" cy="3048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A9EB035A-4DA1-4B52-805E-88824F8D8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1608" y="1748887"/>
            <a:ext cx="666750" cy="4191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52E53B00-051C-4FDA-BACF-6E54D15AAE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7131" y="1748887"/>
            <a:ext cx="6667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56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98DBC-485C-4007-AE9A-C80D43A9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28FFBE-5F84-46D4-B580-6FBB6F1F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  1) PBH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formed</a:t>
            </a:r>
            <a:r>
              <a:rPr lang="fr-FR" dirty="0"/>
              <a:t> in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scenarios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2) </a:t>
            </a:r>
            <a:r>
              <a:rPr lang="fr-FR" dirty="0" err="1"/>
              <a:t>Depending</a:t>
            </a:r>
            <a:r>
              <a:rPr lang="fr-FR" dirty="0"/>
              <a:t> on </a:t>
            </a:r>
            <a:r>
              <a:rPr lang="fr-FR" dirty="0" err="1"/>
              <a:t>their</a:t>
            </a:r>
            <a:r>
              <a:rPr lang="fr-FR" dirty="0"/>
              <a:t> mass, </a:t>
            </a:r>
            <a:r>
              <a:rPr lang="fr-FR" dirty="0" err="1"/>
              <a:t>they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(part) of the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or </a:t>
            </a:r>
            <a:r>
              <a:rPr lang="fr-FR" dirty="0" err="1"/>
              <a:t>contribute</a:t>
            </a:r>
            <a:r>
              <a:rPr lang="fr-FR" dirty="0"/>
              <a:t> to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sourcing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3) PBH can </a:t>
            </a:r>
            <a:r>
              <a:rPr lang="fr-FR" dirty="0" err="1"/>
              <a:t>induce</a:t>
            </a:r>
            <a:r>
              <a:rPr lang="fr-FR" dirty="0"/>
              <a:t> a local hotspot,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enhances</a:t>
            </a:r>
            <a:r>
              <a:rPr lang="fr-FR" dirty="0"/>
              <a:t> DM production (</a:t>
            </a:r>
            <a:r>
              <a:rPr lang="fr-FR" dirty="0" err="1"/>
              <a:t>incompatibility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WIMP).</a:t>
            </a:r>
          </a:p>
        </p:txBody>
      </p:sp>
    </p:spTree>
    <p:extLst>
      <p:ext uri="{BB962C8B-B14F-4D97-AF65-F5344CB8AC3E}">
        <p14:creationId xmlns:p14="http://schemas.microsoft.com/office/powerpoint/2010/main" val="3949281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C3208-8C50-4C86-A98C-1A0A1EEA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67913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94EA19-B1F2-451C-8311-35D5F5AB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68572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30C7AA6-84AA-4064-B1EF-9DAAA80DC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92" y="2682089"/>
            <a:ext cx="11414416" cy="19476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ABAC9A-20FE-45FA-BA88-C21825B62444}"/>
              </a:ext>
            </a:extLst>
          </p:cNvPr>
          <p:cNvSpPr/>
          <p:nvPr/>
        </p:nvSpPr>
        <p:spPr>
          <a:xfrm>
            <a:off x="3514986" y="2752825"/>
            <a:ext cx="3588457" cy="1867300"/>
          </a:xfrm>
          <a:prstGeom prst="rect">
            <a:avLst/>
          </a:prstGeom>
          <a:noFill/>
          <a:ln w="28575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8EF632-0D53-49CD-913E-9B07FC5DF4CE}"/>
              </a:ext>
            </a:extLst>
          </p:cNvPr>
          <p:cNvSpPr txBox="1"/>
          <p:nvPr/>
        </p:nvSpPr>
        <p:spPr>
          <a:xfrm>
            <a:off x="3311972" y="4629750"/>
            <a:ext cx="399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Yann’s</a:t>
            </a:r>
            <a:r>
              <a:rPr lang="fr-FR" dirty="0"/>
              <a:t> talk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5603D50-EC3E-4E01-BE59-EC1D92B3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419AC3C1-C1A4-47A9-A63D-0878A25F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69" y="6354375"/>
            <a:ext cx="61239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Cirelli, M., Strumia, A., &amp; Zupan, J. (2024). Dark Matter. </a:t>
            </a:r>
            <a:r>
              <a:rPr kumimoji="0" lang="fr-FR" altLang="fr-FR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ArXiv</a:t>
            </a: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. https://arxiv.org/abs/2406.01705</a:t>
            </a:r>
          </a:p>
        </p:txBody>
      </p:sp>
    </p:spTree>
    <p:extLst>
      <p:ext uri="{BB962C8B-B14F-4D97-AF65-F5344CB8AC3E}">
        <p14:creationId xmlns:p14="http://schemas.microsoft.com/office/powerpoint/2010/main" val="3994144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BF712-C178-4528-87EA-CBB66EDC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PBH hotspot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4F28A8-8BA1-42AB-8FE0-F34B9718673A}"/>
              </a:ext>
            </a:extLst>
          </p:cNvPr>
          <p:cNvSpPr txBox="1"/>
          <p:nvPr/>
        </p:nvSpPr>
        <p:spPr>
          <a:xfrm>
            <a:off x="590762" y="2445865"/>
            <a:ext cx="400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 a stable hotspot to </a:t>
            </a:r>
            <a:r>
              <a:rPr lang="fr-FR" dirty="0" err="1"/>
              <a:t>form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require</a:t>
            </a:r>
            <a:r>
              <a:rPr lang="fr-FR" dirty="0"/>
              <a:t> : 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D5FAB59-35DF-4C38-9D40-F4E5BA5E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0559" y="2217005"/>
            <a:ext cx="6886575" cy="8191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DC4F32B-E57C-46F3-9ADB-96B60249B920}"/>
              </a:ext>
            </a:extLst>
          </p:cNvPr>
          <p:cNvSpPr txBox="1"/>
          <p:nvPr/>
        </p:nvSpPr>
        <p:spPr>
          <a:xfrm>
            <a:off x="590761" y="1673781"/>
            <a:ext cx="331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Define</a:t>
            </a:r>
            <a:r>
              <a:rPr lang="fr-FR" dirty="0"/>
              <a:t> a </a:t>
            </a:r>
            <a:r>
              <a:rPr lang="fr-FR" dirty="0" err="1"/>
              <a:t>difusion</a:t>
            </a:r>
            <a:r>
              <a:rPr lang="fr-FR" dirty="0"/>
              <a:t> time: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91A7B2-C1AE-48D0-8A8D-13A8E7EBB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2158" y="2996347"/>
            <a:ext cx="4143375" cy="122872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AB2E563-02F4-4DBD-BF12-00D27524D1C6}"/>
              </a:ext>
            </a:extLst>
          </p:cNvPr>
          <p:cNvSpPr txBox="1"/>
          <p:nvPr/>
        </p:nvSpPr>
        <p:spPr>
          <a:xfrm>
            <a:off x="590761" y="4667032"/>
            <a:ext cx="400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Size of the central </a:t>
            </a:r>
            <a:r>
              <a:rPr lang="fr-FR" dirty="0" err="1"/>
              <a:t>homogeneous</a:t>
            </a:r>
            <a:r>
              <a:rPr lang="fr-FR" dirty="0"/>
              <a:t> patch: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8FFA949F-CDF9-4AA5-BAC4-B364ADA169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5874" y="4318298"/>
            <a:ext cx="6143625" cy="10668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4C636F-569C-47E3-B0C8-812BB6AEF1DB}"/>
              </a:ext>
            </a:extLst>
          </p:cNvPr>
          <p:cNvSpPr txBox="1"/>
          <p:nvPr/>
        </p:nvSpPr>
        <p:spPr>
          <a:xfrm>
            <a:off x="590761" y="5671604"/>
            <a:ext cx="597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Difusion</a:t>
            </a:r>
            <a:r>
              <a:rPr lang="fr-FR" dirty="0"/>
              <a:t> </a:t>
            </a:r>
            <a:r>
              <a:rPr lang="fr-FR" dirty="0" err="1"/>
              <a:t>generates</a:t>
            </a:r>
            <a:r>
              <a:rPr lang="fr-FR" dirty="0"/>
              <a:t> a </a:t>
            </a:r>
            <a:r>
              <a:rPr lang="fr-FR" dirty="0" err="1"/>
              <a:t>homogeneous</a:t>
            </a:r>
            <a:r>
              <a:rPr lang="fr-FR" dirty="0"/>
              <a:t> central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until</a:t>
            </a:r>
            <a:r>
              <a:rPr lang="fr-FR" dirty="0"/>
              <a:t>:</a:t>
            </a: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7F1305D1-D3DA-4B44-890F-92F52CABC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7517" y="6149975"/>
            <a:ext cx="1143000" cy="342900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19EE25F0-6543-4ACE-ABEF-0B6DF3BDB4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7000" y="5241907"/>
            <a:ext cx="4876800" cy="1228725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6065EBEA-23FD-4764-AAC7-A99FDF7611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01807" y="1775537"/>
            <a:ext cx="21240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32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D19AC-0536-4560-8223-C30463BD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Freeze-out in the hotspot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03C56C-B982-4EF4-AC9E-5AEDAA5B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452" y="1407559"/>
            <a:ext cx="6935569" cy="517866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EDEC072-370F-4EBD-83AB-48E4EC1045D4}"/>
              </a:ext>
            </a:extLst>
          </p:cNvPr>
          <p:cNvSpPr txBox="1"/>
          <p:nvPr/>
        </p:nvSpPr>
        <p:spPr>
          <a:xfrm>
            <a:off x="441788" y="2188198"/>
            <a:ext cx="295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Hotspot freeze-out </a:t>
            </a:r>
            <a:r>
              <a:rPr lang="fr-FR" dirty="0" err="1"/>
              <a:t>imply</a:t>
            </a:r>
            <a:r>
              <a:rPr lang="fr-FR" dirty="0"/>
              <a:t>: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EDCB2FE2-0583-4620-AE6B-41645B54B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7137" y="2943225"/>
            <a:ext cx="2638425" cy="485775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5B2659B1-6701-4A8C-9D05-40EEE5657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077" y="3754077"/>
            <a:ext cx="4524375" cy="1266825"/>
          </a:xfrm>
          <a:prstGeom prst="rect">
            <a:avLst/>
          </a:prstGeom>
        </p:spPr>
      </p:pic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8C76EC25-35ED-458B-9CDB-BE80E3A70897}"/>
              </a:ext>
            </a:extLst>
          </p:cNvPr>
          <p:cNvSpPr/>
          <p:nvPr/>
        </p:nvSpPr>
        <p:spPr>
          <a:xfrm rot="5400000">
            <a:off x="2943530" y="3281058"/>
            <a:ext cx="257551" cy="3872291"/>
          </a:xfrm>
          <a:prstGeom prst="rightBrace">
            <a:avLst/>
          </a:prstGeom>
          <a:ln w="28575">
            <a:solidFill>
              <a:srgbClr val="630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047D6680-2ABF-4AEB-9FBF-21DCCA18A0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8318" y="5597662"/>
            <a:ext cx="6096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7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D19AC-0536-4560-8223-C30463BD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Freeze-out in the hotspot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5E9DF4-497D-401C-BA33-B179DBF0F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171" y="1296339"/>
            <a:ext cx="7026673" cy="52720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6F6D198-980F-445F-A2C0-0CC7BE9E988B}"/>
              </a:ext>
            </a:extLst>
          </p:cNvPr>
          <p:cNvSpPr txBox="1"/>
          <p:nvPr/>
        </p:nvSpPr>
        <p:spPr>
          <a:xfrm>
            <a:off x="838200" y="2311685"/>
            <a:ext cx="370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Can PBH </a:t>
            </a:r>
            <a:r>
              <a:rPr lang="fr-FR" dirty="0" err="1"/>
              <a:t>evaporate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background freeze-out?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AED27D-1019-4C6D-AE02-23A461B4B35A}"/>
              </a:ext>
            </a:extLst>
          </p:cNvPr>
          <p:cNvSpPr/>
          <p:nvPr/>
        </p:nvSpPr>
        <p:spPr>
          <a:xfrm>
            <a:off x="8477688" y="2188396"/>
            <a:ext cx="873303" cy="246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927EB4-362A-43EC-ACEE-5221D751B4AC}"/>
              </a:ext>
            </a:extLst>
          </p:cNvPr>
          <p:cNvSpPr/>
          <p:nvPr/>
        </p:nvSpPr>
        <p:spPr>
          <a:xfrm>
            <a:off x="8477688" y="5315082"/>
            <a:ext cx="873303" cy="246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9267BC9-58EB-4C26-A843-9FB9F0E06DD2}"/>
              </a:ext>
            </a:extLst>
          </p:cNvPr>
          <p:cNvSpPr txBox="1"/>
          <p:nvPr/>
        </p:nvSpPr>
        <p:spPr>
          <a:xfrm>
            <a:off x="1551782" y="3352352"/>
            <a:ext cx="2281806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Relativistic</a:t>
            </a:r>
            <a:r>
              <a:rPr lang="fr-FR" dirty="0"/>
              <a:t> Freeze-out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198EA5-CE77-4EC8-9D8E-435CE40327AB}"/>
              </a:ext>
            </a:extLst>
          </p:cNvPr>
          <p:cNvSpPr txBox="1"/>
          <p:nvPr/>
        </p:nvSpPr>
        <p:spPr>
          <a:xfrm>
            <a:off x="1371419" y="5069039"/>
            <a:ext cx="264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Non </a:t>
            </a:r>
            <a:r>
              <a:rPr lang="fr-FR" dirty="0" err="1"/>
              <a:t>relativistic</a:t>
            </a:r>
            <a:r>
              <a:rPr lang="fr-FR" dirty="0"/>
              <a:t> Freeze-out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90D94CC-AA1F-4130-997E-CC75AA266C6F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833588" y="3167686"/>
            <a:ext cx="1703146" cy="373419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4DF7804-0FA3-4985-AF88-AA232269F3C1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013951" y="4630723"/>
            <a:ext cx="6128339" cy="622982"/>
          </a:xfrm>
          <a:prstGeom prst="straightConnector1">
            <a:avLst/>
          </a:prstGeom>
          <a:ln w="28575">
            <a:solidFill>
              <a:srgbClr val="6300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73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C5603D50-EC3E-4E01-BE59-EC1D92B3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72A6AB-FCC5-460F-8C6E-13A7A7E4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92" y="2682089"/>
            <a:ext cx="11414416" cy="194766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E35BEC6-5238-4677-B89F-2C9CCF5B6CBD}"/>
              </a:ext>
            </a:extLst>
          </p:cNvPr>
          <p:cNvSpPr txBox="1"/>
          <p:nvPr/>
        </p:nvSpPr>
        <p:spPr>
          <a:xfrm>
            <a:off x="4243366" y="2321474"/>
            <a:ext cx="238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WIMP/FIMP/UFO/FISC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1D7052-BC18-481F-A6CE-9A7B2CF264B3}"/>
              </a:ext>
            </a:extLst>
          </p:cNvPr>
          <p:cNvSpPr/>
          <p:nvPr/>
        </p:nvSpPr>
        <p:spPr>
          <a:xfrm>
            <a:off x="3514986" y="2752825"/>
            <a:ext cx="3588457" cy="1867300"/>
          </a:xfrm>
          <a:prstGeom prst="rect">
            <a:avLst/>
          </a:prstGeom>
          <a:noFill/>
          <a:ln w="28575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875F19-4B99-412C-98F5-519C22EEFBB8}"/>
              </a:ext>
            </a:extLst>
          </p:cNvPr>
          <p:cNvSpPr txBox="1"/>
          <p:nvPr/>
        </p:nvSpPr>
        <p:spPr>
          <a:xfrm>
            <a:off x="3311972" y="4629750"/>
            <a:ext cx="399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Yann’s</a:t>
            </a:r>
            <a:r>
              <a:rPr lang="fr-FR" dirty="0"/>
              <a:t> talk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BD99C215-7FB7-4FF6-8742-BC1235A8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69" y="6354375"/>
            <a:ext cx="61239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Cirelli, M., Strumia, A., &amp; Zupan, J. (2024). Dark Matter. </a:t>
            </a:r>
            <a:r>
              <a:rPr kumimoji="0" lang="fr-FR" altLang="fr-FR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ArXiv</a:t>
            </a: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. https://arxiv.org/abs/2406.01705</a:t>
            </a:r>
          </a:p>
        </p:txBody>
      </p:sp>
    </p:spTree>
    <p:extLst>
      <p:ext uri="{BB962C8B-B14F-4D97-AF65-F5344CB8AC3E}">
        <p14:creationId xmlns:p14="http://schemas.microsoft.com/office/powerpoint/2010/main" val="145989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C5603D50-EC3E-4E01-BE59-EC1D92B3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72A6AB-FCC5-460F-8C6E-13A7A7E4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92" y="2682089"/>
            <a:ext cx="11414416" cy="194766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FB71D72-4AA5-4309-9CAD-B1361F43EB77}"/>
              </a:ext>
            </a:extLst>
          </p:cNvPr>
          <p:cNvSpPr txBox="1"/>
          <p:nvPr/>
        </p:nvSpPr>
        <p:spPr>
          <a:xfrm>
            <a:off x="2107933" y="2321474"/>
            <a:ext cx="160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Axions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35BEC6-5238-4677-B89F-2C9CCF5B6CBD}"/>
              </a:ext>
            </a:extLst>
          </p:cNvPr>
          <p:cNvSpPr txBox="1"/>
          <p:nvPr/>
        </p:nvSpPr>
        <p:spPr>
          <a:xfrm>
            <a:off x="4243366" y="2321474"/>
            <a:ext cx="238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WIMP/FIMP/UFO/FISC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AAE2CB-CF50-4F0D-9B9D-ACC7A600004B}"/>
              </a:ext>
            </a:extLst>
          </p:cNvPr>
          <p:cNvSpPr/>
          <p:nvPr/>
        </p:nvSpPr>
        <p:spPr>
          <a:xfrm>
            <a:off x="7170821" y="2752825"/>
            <a:ext cx="3493972" cy="1867300"/>
          </a:xfrm>
          <a:prstGeom prst="rect">
            <a:avLst/>
          </a:prstGeom>
          <a:noFill/>
          <a:ln w="28575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2FE50E-17E9-4505-990E-81013FD276E1}"/>
              </a:ext>
            </a:extLst>
          </p:cNvPr>
          <p:cNvSpPr txBox="1"/>
          <p:nvPr/>
        </p:nvSpPr>
        <p:spPr>
          <a:xfrm>
            <a:off x="6920565" y="4682144"/>
            <a:ext cx="399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This talk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EFC184-CFA5-41C6-B958-52A619D8791E}"/>
              </a:ext>
            </a:extLst>
          </p:cNvPr>
          <p:cNvSpPr/>
          <p:nvPr/>
        </p:nvSpPr>
        <p:spPr>
          <a:xfrm>
            <a:off x="3514986" y="2752825"/>
            <a:ext cx="3588457" cy="1867300"/>
          </a:xfrm>
          <a:prstGeom prst="rect">
            <a:avLst/>
          </a:prstGeom>
          <a:noFill/>
          <a:ln w="28575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3F7EC98-9656-433B-8C28-2F8836372854}"/>
              </a:ext>
            </a:extLst>
          </p:cNvPr>
          <p:cNvSpPr txBox="1"/>
          <p:nvPr/>
        </p:nvSpPr>
        <p:spPr>
          <a:xfrm>
            <a:off x="3311972" y="4629750"/>
            <a:ext cx="399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Yann’s</a:t>
            </a:r>
            <a:r>
              <a:rPr lang="fr-FR" dirty="0"/>
              <a:t> talk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5C370A78-144C-4695-A0E8-F2C4A2EA8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69" y="6354375"/>
            <a:ext cx="61239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Cirelli, M., Strumia, A., &amp; Zupan, J. (2024). Dark Matter. </a:t>
            </a:r>
            <a:r>
              <a:rPr kumimoji="0" lang="fr-FR" altLang="fr-FR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ArXiv</a:t>
            </a: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. https://arxiv.org/abs/2406.01705</a:t>
            </a:r>
          </a:p>
        </p:txBody>
      </p:sp>
    </p:spTree>
    <p:extLst>
      <p:ext uri="{BB962C8B-B14F-4D97-AF65-F5344CB8AC3E}">
        <p14:creationId xmlns:p14="http://schemas.microsoft.com/office/powerpoint/2010/main" val="344949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BF2D2-DCEA-461B-8D8E-A49EEA36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Primordial black </a:t>
            </a:r>
            <a:r>
              <a:rPr lang="fr-FR" dirty="0" err="1"/>
              <a:t>holes</a:t>
            </a:r>
            <a:r>
              <a:rPr lang="fr-FR" dirty="0"/>
              <a:t>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90232D-9800-4F7F-B10F-81D824918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5" y="1394253"/>
            <a:ext cx="10372825" cy="50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2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BF2D2-DCEA-461B-8D8E-A49EEA36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Primordial black </a:t>
            </a:r>
            <a:r>
              <a:rPr lang="fr-FR" dirty="0" err="1"/>
              <a:t>holes</a:t>
            </a:r>
            <a:r>
              <a:rPr lang="fr-FR" dirty="0"/>
              <a:t>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90232D-9800-4F7F-B10F-81D824918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5" y="1394253"/>
            <a:ext cx="10372825" cy="50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3D8934-2C22-4091-B65E-F1916F91742E}"/>
              </a:ext>
            </a:extLst>
          </p:cNvPr>
          <p:cNvSpPr/>
          <p:nvPr/>
        </p:nvSpPr>
        <p:spPr>
          <a:xfrm>
            <a:off x="2704699" y="2242685"/>
            <a:ext cx="3311091" cy="4061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41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FEFB2-0B81-4A34-8F78-5AE4653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Forming </a:t>
            </a:r>
            <a:r>
              <a:rPr lang="fr-FR" dirty="0" err="1"/>
              <a:t>primodial</a:t>
            </a:r>
            <a:r>
              <a:rPr lang="fr-FR" dirty="0"/>
              <a:t> black </a:t>
            </a:r>
            <a:r>
              <a:rPr lang="fr-FR" dirty="0" err="1"/>
              <a:t>holes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A992AE-BCAA-4CBA-BACA-2F0745ADA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870" y="365125"/>
            <a:ext cx="3379457" cy="19016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DDE793A-48BE-421F-A682-A8F36EB668E3}"/>
              </a:ext>
            </a:extLst>
          </p:cNvPr>
          <p:cNvSpPr txBox="1"/>
          <p:nvPr/>
        </p:nvSpPr>
        <p:spPr>
          <a:xfrm>
            <a:off x="1126155" y="1481919"/>
            <a:ext cx="913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Primordial </a:t>
            </a:r>
            <a:r>
              <a:rPr lang="fr-FR" sz="2400" dirty="0" err="1"/>
              <a:t>inhomogeneities</a:t>
            </a:r>
            <a:r>
              <a:rPr lang="fr-FR" sz="2400" dirty="0"/>
              <a:t> (</a:t>
            </a:r>
            <a:r>
              <a:rPr lang="fr-FR" sz="2400" dirty="0" err="1"/>
              <a:t>Yukawa</a:t>
            </a:r>
            <a:r>
              <a:rPr lang="fr-FR" sz="2400" dirty="0"/>
              <a:t> forces, </a:t>
            </a:r>
            <a:r>
              <a:rPr lang="fr-FR" sz="2400" dirty="0" err="1"/>
              <a:t>Qballs</a:t>
            </a:r>
            <a:r>
              <a:rPr lang="fr-FR" sz="2400" dirty="0"/>
              <a:t>…)</a:t>
            </a:r>
          </a:p>
          <a:p>
            <a:pPr marL="285750" indent="-285750">
              <a:buFontTx/>
              <a:buChar char="-"/>
            </a:pPr>
            <a:r>
              <a:rPr lang="fr-FR" sz="2400" dirty="0" err="1"/>
              <a:t>Inflationary</a:t>
            </a:r>
            <a:r>
              <a:rPr lang="fr-FR" sz="2400" dirty="0"/>
              <a:t> fluctuations collapse</a:t>
            </a:r>
          </a:p>
          <a:p>
            <a:pPr marL="285750" indent="-285750">
              <a:buFontTx/>
              <a:buChar char="-"/>
            </a:pPr>
            <a:r>
              <a:rPr lang="fr-FR" sz="2400" dirty="0" err="1"/>
              <a:t>Topological</a:t>
            </a:r>
            <a:r>
              <a:rPr lang="fr-FR" sz="2400" dirty="0"/>
              <a:t> </a:t>
            </a:r>
            <a:r>
              <a:rPr lang="fr-FR" sz="2400" dirty="0" err="1"/>
              <a:t>defect</a:t>
            </a:r>
            <a:r>
              <a:rPr lang="fr-FR" sz="2400" dirty="0"/>
              <a:t> collapse (Domain </a:t>
            </a:r>
            <a:r>
              <a:rPr lang="fr-FR" sz="2400" dirty="0" err="1"/>
              <a:t>walls</a:t>
            </a:r>
            <a:r>
              <a:rPr lang="fr-FR" sz="2400" dirty="0"/>
              <a:t>, </a:t>
            </a:r>
            <a:r>
              <a:rPr lang="fr-FR" sz="2400" dirty="0" err="1"/>
              <a:t>cosmic</a:t>
            </a:r>
            <a:r>
              <a:rPr lang="fr-FR" sz="2400" dirty="0"/>
              <a:t> string ...)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Phase transitions</a:t>
            </a:r>
          </a:p>
        </p:txBody>
      </p:sp>
    </p:spTree>
    <p:extLst>
      <p:ext uri="{BB962C8B-B14F-4D97-AF65-F5344CB8AC3E}">
        <p14:creationId xmlns:p14="http://schemas.microsoft.com/office/powerpoint/2010/main" val="10061634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5584</TotalTime>
  <Words>896</Words>
  <Application>Microsoft Office PowerPoint</Application>
  <PresentationFormat>Grand écran</PresentationFormat>
  <Paragraphs>140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Thème Office</vt:lpstr>
      <vt:lpstr>Interplay between primordial black holes and dark matter</vt:lpstr>
      <vt:lpstr>Outline</vt:lpstr>
      <vt:lpstr>Introduction</vt:lpstr>
      <vt:lpstr>Introduction</vt:lpstr>
      <vt:lpstr>Introduction</vt:lpstr>
      <vt:lpstr>Introduction</vt:lpstr>
      <vt:lpstr>Primordial black holes?</vt:lpstr>
      <vt:lpstr>Primordial black holes?</vt:lpstr>
      <vt:lpstr>Forming primodial black holes</vt:lpstr>
      <vt:lpstr>Forming primodial black holes</vt:lpstr>
      <vt:lpstr>Forming primodial black holes</vt:lpstr>
      <vt:lpstr>What do we know about PBH</vt:lpstr>
      <vt:lpstr>What do we know about PBH</vt:lpstr>
      <vt:lpstr>What do we know about PBH</vt:lpstr>
      <vt:lpstr>Hawking evaporation</vt:lpstr>
      <vt:lpstr>Hawking evaporation</vt:lpstr>
      <vt:lpstr>Hawking evaporation</vt:lpstr>
      <vt:lpstr>PBH as the only source of dark matter</vt:lpstr>
      <vt:lpstr>PBH as the only source of dark matter</vt:lpstr>
      <vt:lpstr>PBH as the only source of dark matter</vt:lpstr>
      <vt:lpstr>Hotspot and thermal equilibrium dark matter</vt:lpstr>
      <vt:lpstr>Hotspot and thermal equilibrium dark matter</vt:lpstr>
      <vt:lpstr>PBH hotspot</vt:lpstr>
      <vt:lpstr>PBH hotspot</vt:lpstr>
      <vt:lpstr>PBH hotspot</vt:lpstr>
      <vt:lpstr>Temperature profile at evaporation</vt:lpstr>
      <vt:lpstr>Hotspot cooling</vt:lpstr>
      <vt:lpstr>Freeze-out in the hotspot</vt:lpstr>
      <vt:lpstr>Dark matter timeline</vt:lpstr>
      <vt:lpstr>Dark matter timeline</vt:lpstr>
      <vt:lpstr>Dark matter timeline</vt:lpstr>
      <vt:lpstr>Dark matter timeline</vt:lpstr>
      <vt:lpstr>Impact on a preproduced abundance</vt:lpstr>
      <vt:lpstr>Impact on a preproduced abundance</vt:lpstr>
      <vt:lpstr>Impact on a preproduced abundance</vt:lpstr>
      <vt:lpstr>Producing the right relic abundance</vt:lpstr>
      <vt:lpstr>Conclusion</vt:lpstr>
      <vt:lpstr>Thank you!</vt:lpstr>
      <vt:lpstr>Backup</vt:lpstr>
      <vt:lpstr>PBH hotspot</vt:lpstr>
      <vt:lpstr>Freeze-out in the hotspot</vt:lpstr>
      <vt:lpstr>Freeze-out in the hotspot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Primordial black holes and dark matter</dc:title>
  <dc:creator>mathieu gross</dc:creator>
  <cp:lastModifiedBy>mathieu gross</cp:lastModifiedBy>
  <cp:revision>28</cp:revision>
  <dcterms:created xsi:type="dcterms:W3CDTF">2026-04-27T11:33:55Z</dcterms:created>
  <dcterms:modified xsi:type="dcterms:W3CDTF">2026-05-05T15:27:19Z</dcterms:modified>
</cp:coreProperties>
</file>