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62" r:id="rId6"/>
    <p:sldId id="380" r:id="rId7"/>
    <p:sldId id="355" r:id="rId8"/>
    <p:sldId id="382" r:id="rId9"/>
    <p:sldId id="353" r:id="rId10"/>
    <p:sldId id="360" r:id="rId11"/>
    <p:sldId id="349" r:id="rId12"/>
    <p:sldId id="361" r:id="rId13"/>
    <p:sldId id="366" r:id="rId14"/>
    <p:sldId id="383" r:id="rId15"/>
    <p:sldId id="373" r:id="rId16"/>
    <p:sldId id="386" r:id="rId17"/>
    <p:sldId id="384" r:id="rId18"/>
    <p:sldId id="387" r:id="rId19"/>
    <p:sldId id="385" r:id="rId20"/>
    <p:sldId id="367" r:id="rId21"/>
    <p:sldId id="381" r:id="rId22"/>
    <p:sldId id="376" r:id="rId23"/>
    <p:sldId id="377" r:id="rId24"/>
    <p:sldId id="379" r:id="rId25"/>
    <p:sldId id="378" r:id="rId26"/>
    <p:sldId id="370" r:id="rId27"/>
    <p:sldId id="374" r:id="rId28"/>
    <p:sldId id="375" r:id="rId2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sam MELLOUKI" initials="IM" lastIdx="1" clrIdx="0">
    <p:extLst>
      <p:ext uri="{19B8F6BF-5375-455C-9EA6-DF929625EA0E}">
        <p15:presenceInfo xmlns:p15="http://schemas.microsoft.com/office/powerpoint/2012/main" userId="224bf2d3ad993e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19" autoAdjust="0"/>
  </p:normalViewPr>
  <p:slideViewPr>
    <p:cSldViewPr snapToGrid="0">
      <p:cViewPr varScale="1">
        <p:scale>
          <a:sx n="100" d="100"/>
          <a:sy n="100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5B1A-6DB7-4CED-A54B-377FE5577673}" type="datetime1">
              <a:rPr lang="en-GB" smtClean="0"/>
              <a:t>05/05/2026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A438-8B65-4D13-AA42-BA57E155A6C9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0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8DBC-65F2-4BD2-9AD8-2B73EA439260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151F-66B2-4EE0-8956-9F20DBE8F1A8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1548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151F-66B2-4EE0-8956-9F20DBE8F1A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62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701C01-05FD-4488-A12B-0DBB69A3C4A7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3A9F68-E7F2-4CFC-A823-BBBE1C6C102C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01D3A-60DB-4F8C-BCA5-7D1C290092AE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382D09-0813-458B-9A3B-42D26CA4BA9A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F5227-88FD-4FFB-ADD7-5759535C3E45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8389B-88ED-403B-A644-67E7BA212E2C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1D063E-0078-499D-897E-6751DA545882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1DA1A71-00AC-45EB-BDE4-EDF95D47E8D2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CA583CB-742D-4469-A2B1-B08A14B7EEE1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4A5D398-6015-4D86-893E-D1B0D19FC075}" type="datetime1">
              <a:rPr lang="en-GB" noProof="0" smtClean="0"/>
              <a:t>05/05/2026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590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3340B3-6F1B-8BED-4279-78949E75D7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05" b="12505"/>
          <a:stretch/>
        </p:blipFill>
        <p:spPr>
          <a:xfrm>
            <a:off x="-1636" y="0"/>
            <a:ext cx="12193636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736075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3600" dirty="0"/>
              <a:t>Direct Dark Matter Research :</a:t>
            </a:r>
            <a:br>
              <a:rPr lang="en-GB" sz="3600" dirty="0"/>
            </a:br>
            <a:r>
              <a:rPr lang="en-GB" sz="3600" dirty="0"/>
              <a:t>The Damic-M* experiment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921624"/>
            <a:ext cx="3205640" cy="461137"/>
          </a:xfrm>
        </p:spPr>
        <p:txBody>
          <a:bodyPr rtlCol="0" anchor="t">
            <a:noAutofit/>
          </a:bodyPr>
          <a:lstStyle/>
          <a:p>
            <a:pPr rtl="0">
              <a:spcAft>
                <a:spcPts val="600"/>
              </a:spcAft>
            </a:pPr>
            <a:r>
              <a:rPr lang="fr-FR" sz="1400" dirty="0">
                <a:solidFill>
                  <a:schemeClr val="tx1"/>
                </a:solidFill>
              </a:rPr>
              <a:t>MELLOUKI Issam-Eddine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DF8F8-9323-E9EC-3B39-0C0C6858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1</a:t>
            </a:fld>
            <a:endParaRPr lang="en-GB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B65136-90F8-A83E-0BB9-07A49BA86EFA}"/>
              </a:ext>
            </a:extLst>
          </p:cNvPr>
          <p:cNvSpPr txBox="1"/>
          <p:nvPr/>
        </p:nvSpPr>
        <p:spPr>
          <a:xfrm>
            <a:off x="333121" y="6400800"/>
            <a:ext cx="408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* </a:t>
            </a:r>
            <a:r>
              <a:rPr lang="en-GB" b="1" dirty="0" err="1">
                <a:latin typeface="+mj-lt"/>
              </a:rPr>
              <a:t>DA</a:t>
            </a:r>
            <a:r>
              <a:rPr lang="en-GB" dirty="0" err="1">
                <a:latin typeface="+mj-lt"/>
              </a:rPr>
              <a:t>rk</a:t>
            </a: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M</a:t>
            </a:r>
            <a:r>
              <a:rPr lang="en-GB" dirty="0">
                <a:latin typeface="+mj-lt"/>
              </a:rPr>
              <a:t>atter </a:t>
            </a:r>
            <a:r>
              <a:rPr lang="en-GB" b="1" dirty="0">
                <a:latin typeface="+mj-lt"/>
              </a:rPr>
              <a:t>I</a:t>
            </a:r>
            <a:r>
              <a:rPr lang="en-GB" dirty="0">
                <a:latin typeface="+mj-lt"/>
              </a:rPr>
              <a:t>n </a:t>
            </a:r>
            <a:r>
              <a:rPr lang="en-GB" b="1" dirty="0">
                <a:latin typeface="+mj-lt"/>
              </a:rPr>
              <a:t>C</a:t>
            </a:r>
            <a:r>
              <a:rPr lang="en-GB" dirty="0">
                <a:latin typeface="+mj-lt"/>
              </a:rPr>
              <a:t>CDs at </a:t>
            </a:r>
            <a:r>
              <a:rPr lang="en-GB" b="1" dirty="0">
                <a:latin typeface="+mj-lt"/>
              </a:rPr>
              <a:t>M</a:t>
            </a:r>
            <a:r>
              <a:rPr lang="en-GB" dirty="0">
                <a:latin typeface="+mj-lt"/>
              </a:rPr>
              <a:t>odane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AFBE2B-41FC-E626-FD39-48B0F7AED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735" y="2396378"/>
            <a:ext cx="2065245" cy="20652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E01864E-B42A-61B1-7635-F0656B39E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57" y="428157"/>
            <a:ext cx="3582604" cy="16205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911AB2-8C74-A37F-E4F9-39AFD8F8C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864" y="4809275"/>
            <a:ext cx="2218988" cy="13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891497A-3ADC-93BA-C742-61B13CB86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908" y="196227"/>
            <a:ext cx="6465545" cy="6330295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66D28C-69CA-0CDF-7FDF-B0A78FA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informations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309078C2-975E-ACCC-9EE9-AADA295077C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43465" y="3043050"/>
                <a:ext cx="3517567" cy="3654083"/>
              </a:xfrm>
            </p:spPr>
            <p:txBody>
              <a:bodyPr>
                <a:normAutofit fontScale="70000" lnSpcReduction="20000"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CCD mass : ~4g 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Images of 6300×1600 pixels taken every 1668 seconds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Pixel size : 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15 </a:t>
                </a:r>
                <a:r>
                  <a:rPr lang="en-GB" dirty="0" err="1">
                    <a:solidFill>
                      <a:schemeClr val="bg1"/>
                    </a:solidFill>
                  </a:rPr>
                  <a:t>μm</a:t>
                </a:r>
                <a:r>
                  <a:rPr lang="en-GB" dirty="0">
                    <a:solidFill>
                      <a:schemeClr val="bg1"/>
                    </a:solidFill>
                  </a:rPr>
                  <a:t> ×15 </a:t>
                </a:r>
                <a:r>
                  <a:rPr lang="en-GB" dirty="0" err="1">
                    <a:solidFill>
                      <a:schemeClr val="bg1"/>
                    </a:solidFill>
                  </a:rPr>
                  <a:t>μm</a:t>
                </a:r>
                <a:endParaRPr lang="en-GB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675 </a:t>
                </a:r>
                <a:r>
                  <a:rPr lang="en-GB" dirty="0" err="1">
                    <a:solidFill>
                      <a:schemeClr val="bg1"/>
                    </a:solidFill>
                  </a:rPr>
                  <a:t>μm</a:t>
                </a:r>
                <a:r>
                  <a:rPr lang="en-GB" dirty="0">
                    <a:solidFill>
                      <a:schemeClr val="bg1"/>
                    </a:solidFill>
                  </a:rPr>
                  <a:t> thick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DAMIC-M </a:t>
                </a:r>
                <a:r>
                  <a:rPr lang="fr-FR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readout</a:t>
                </a:r>
                <a:r>
                  <a:rPr lang="fr-F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noise :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~0.17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In </a:t>
                </a:r>
                <a:r>
                  <a:rPr lang="fr-FR" dirty="0" err="1">
                    <a:solidFill>
                      <a:schemeClr val="bg1"/>
                    </a:solidFill>
                  </a:rPr>
                  <a:t>comparison</a:t>
                </a:r>
                <a:r>
                  <a:rPr lang="fr-FR" dirty="0">
                    <a:solidFill>
                      <a:schemeClr val="bg1"/>
                    </a:solidFill>
                  </a:rPr>
                  <a:t> 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Euclid </a:t>
                </a:r>
                <a:r>
                  <a:rPr lang="fr-FR" dirty="0" err="1">
                    <a:solidFill>
                      <a:schemeClr val="bg1"/>
                    </a:solidFill>
                  </a:rPr>
                  <a:t>space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telescope</a:t>
                </a:r>
                <a:r>
                  <a:rPr lang="fr-FR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4.5</m:t>
                    </m:r>
                    <m:sSup>
                      <m:s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3.2-Gigapixel LSST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  <m:sSup>
                      <m:s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DAMIC-M LBC (2025):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4 </a:t>
                </a:r>
                <a:r>
                  <a:rPr lang="fr-FR" dirty="0" err="1">
                    <a:solidFill>
                      <a:schemeClr val="bg1"/>
                    </a:solidFill>
                  </a:rPr>
                  <a:t>CCDs</a:t>
                </a:r>
                <a:r>
                  <a:rPr lang="fr-FR" dirty="0">
                    <a:solidFill>
                      <a:schemeClr val="bg1"/>
                    </a:solidFill>
                  </a:rPr>
                  <a:t> for ~1.3 kg-</a:t>
                </a:r>
                <a:r>
                  <a:rPr lang="fr-FR" dirty="0" err="1">
                    <a:solidFill>
                      <a:schemeClr val="bg1"/>
                    </a:solidFill>
                  </a:rPr>
                  <a:t>day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exposure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DAMIC-M (2026-202X)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~80 </a:t>
                </a:r>
                <a:r>
                  <a:rPr lang="fr-FR" dirty="0" err="1">
                    <a:solidFill>
                      <a:schemeClr val="bg1"/>
                    </a:solidFill>
                  </a:rPr>
                  <a:t>CCDs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with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better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bkg</a:t>
                </a:r>
                <a:r>
                  <a:rPr lang="fr-FR" dirty="0">
                    <a:solidFill>
                      <a:schemeClr val="bg1"/>
                    </a:solidFill>
                  </a:rPr>
                  <a:t>/noise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fr-FR" dirty="0"/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309078C2-975E-ACCC-9EE9-AADA29507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43465" y="3043050"/>
                <a:ext cx="3517567" cy="3654083"/>
              </a:xfrm>
              <a:blipFill>
                <a:blip r:embed="rId3"/>
                <a:stretch>
                  <a:fillRect l="-173" t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0DF6E2-F68F-29A0-9DC1-9B9D3162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10</a:t>
            </a:fld>
            <a:endParaRPr lang="en-GB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4AD17B-84B0-596B-D894-C3B5D8D08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786383"/>
            <a:ext cx="3318934" cy="33189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D4D74D-CD12-0835-48AA-AA94F618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05" r="6105"/>
          <a:stretch/>
        </p:blipFill>
        <p:spPr>
          <a:xfrm>
            <a:off x="5864688" y="4210092"/>
            <a:ext cx="1874899" cy="1874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61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121C0-C946-AEDB-A81E-8B21648E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Analysis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78DB4D4F-609C-C4DD-4656-2EF92F1265F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43465" y="3043050"/>
                <a:ext cx="3517567" cy="3630632"/>
              </a:xfrm>
            </p:spPr>
            <p:txBody>
              <a:bodyPr>
                <a:normAutofit fontScale="92500"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Contamination sources 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 err="1">
                    <a:solidFill>
                      <a:schemeClr val="bg1"/>
                    </a:solidFill>
                  </a:rPr>
                  <a:t>Astroparticles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 err="1">
                    <a:solidFill>
                      <a:schemeClr val="bg1"/>
                    </a:solidFill>
                  </a:rPr>
                  <a:t>Radioactivity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 err="1">
                    <a:solidFill>
                      <a:schemeClr val="bg1"/>
                    </a:solidFill>
                  </a:rPr>
                  <a:t>Defects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generating</a:t>
                </a:r>
                <a:r>
                  <a:rPr lang="fr-FR" dirty="0">
                    <a:solidFill>
                      <a:schemeClr val="bg1"/>
                    </a:solidFill>
                  </a:rPr>
                  <a:t> charges </a:t>
                </a:r>
                <a:r>
                  <a:rPr lang="fr-FR" dirty="0" err="1">
                    <a:solidFill>
                      <a:schemeClr val="bg1"/>
                    </a:solidFill>
                  </a:rPr>
                  <a:t>continuously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Charge </a:t>
                </a:r>
                <a:r>
                  <a:rPr lang="fr-FR" dirty="0" err="1">
                    <a:solidFill>
                      <a:schemeClr val="bg1"/>
                    </a:solidFill>
                  </a:rPr>
                  <a:t>transfer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inneficiency</a:t>
                </a:r>
                <a:r>
                  <a:rPr lang="fr-FR" dirty="0">
                    <a:solidFill>
                      <a:schemeClr val="bg1"/>
                    </a:solidFill>
                  </a:rPr>
                  <a:t> (CTI)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 err="1">
                    <a:solidFill>
                      <a:schemeClr val="bg1"/>
                    </a:solidFill>
                  </a:rPr>
                  <a:t>Infrared</a:t>
                </a:r>
                <a:r>
                  <a:rPr lang="fr-FR" dirty="0">
                    <a:solidFill>
                      <a:schemeClr val="bg1"/>
                    </a:solidFill>
                  </a:rPr>
                  <a:t> light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Etc.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Pixel </a:t>
                </a:r>
                <a:r>
                  <a:rPr lang="fr-FR" dirty="0" err="1">
                    <a:solidFill>
                      <a:schemeClr val="bg1"/>
                    </a:solidFill>
                  </a:rPr>
                  <a:t>selection</a:t>
                </a:r>
                <a:r>
                  <a:rPr lang="fr-FR" dirty="0">
                    <a:solidFill>
                      <a:schemeClr val="bg1"/>
                    </a:solidFill>
                  </a:rPr>
                  <a:t> 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Hot </a:t>
                </a:r>
                <a:r>
                  <a:rPr lang="fr-FR" dirty="0" err="1">
                    <a:solidFill>
                      <a:schemeClr val="bg1"/>
                    </a:solidFill>
                  </a:rPr>
                  <a:t>region</a:t>
                </a:r>
                <a:r>
                  <a:rPr lang="fr-FR" dirty="0">
                    <a:solidFill>
                      <a:schemeClr val="bg1"/>
                    </a:solidFill>
                  </a:rPr>
                  <a:t> (large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rate)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Clusters of high-charge pixels (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&gt;5</m:t>
                    </m:r>
                    <m:sSup>
                      <m:s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Line/</a:t>
                </a:r>
                <a:r>
                  <a:rPr lang="fr-FR" dirty="0" err="1">
                    <a:solidFill>
                      <a:schemeClr val="bg1"/>
                    </a:solidFill>
                  </a:rPr>
                  <a:t>column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multiplicity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Etc.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~90% of data are </a:t>
                </a:r>
                <a:r>
                  <a:rPr lang="fr-FR" dirty="0" err="1">
                    <a:solidFill>
                      <a:schemeClr val="bg1"/>
                    </a:solidFill>
                  </a:rPr>
                  <a:t>kept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78DB4D4F-609C-C4DD-4656-2EF92F126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43465" y="3043050"/>
                <a:ext cx="3517567" cy="3630632"/>
              </a:xfrm>
              <a:blipFill>
                <a:blip r:embed="rId2"/>
                <a:stretch>
                  <a:fillRect l="-867" t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A39D3F-BDB8-0C16-943F-17E5A5C1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11</a:t>
            </a:fld>
            <a:endParaRPr lang="en-GB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F30E8C-F37F-6510-A309-866A24B3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657"/>
          <a:stretch>
            <a:fillRect/>
          </a:stretch>
        </p:blipFill>
        <p:spPr>
          <a:xfrm>
            <a:off x="5606970" y="2528719"/>
            <a:ext cx="2491732" cy="4144963"/>
          </a:xfrm>
          <a:prstGeom prst="rect">
            <a:avLst/>
          </a:prstGeom>
        </p:spPr>
      </p:pic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6B56A53A-28CF-8C31-DA8B-2995C5F1FCFC}"/>
              </a:ext>
            </a:extLst>
          </p:cNvPr>
          <p:cNvCxnSpPr>
            <a:cxnSpLocks/>
          </p:cNvCxnSpPr>
          <p:nvPr/>
        </p:nvCxnSpPr>
        <p:spPr>
          <a:xfrm>
            <a:off x="4021667" y="4004733"/>
            <a:ext cx="2362200" cy="5705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CFA1B90-74DA-AB7F-14D0-C64C977A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70583">
            <a:off x="6179362" y="306580"/>
            <a:ext cx="1544733" cy="193939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271CF77-5585-0C6F-2700-20A6091ED6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1876" y="914886"/>
            <a:ext cx="2179543" cy="2090401"/>
          </a:xfrm>
          <a:prstGeom prst="rect">
            <a:avLst/>
          </a:prstGeom>
        </p:spPr>
      </p:pic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F2EBD322-5F0C-21BA-F9E6-1922171F6B10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2413000" y="1960087"/>
            <a:ext cx="6287691" cy="17586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Espace réservé du contenu 6">
            <a:extLst>
              <a:ext uri="{FF2B5EF4-FFF2-40B4-BE49-F238E27FC236}">
                <a16:creationId xmlns:a16="http://schemas.microsoft.com/office/drawing/2014/main" id="{58D3C25A-19A2-4B66-24AC-0B7E5D7C1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452651" y="3176944"/>
            <a:ext cx="2977994" cy="3098237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2B7E8D-45B0-8730-95D9-F9F78A66C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15061">
            <a:off x="4765027" y="183971"/>
            <a:ext cx="1646336" cy="146183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3000"/>
              </a:schemeClr>
            </a:outerShdw>
          </a:effectLst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BFDBD295-CBE2-7369-F34E-ED4FA2241AE0}"/>
              </a:ext>
            </a:extLst>
          </p:cNvPr>
          <p:cNvCxnSpPr>
            <a:cxnSpLocks/>
          </p:cNvCxnSpPr>
          <p:nvPr/>
        </p:nvCxnSpPr>
        <p:spPr>
          <a:xfrm flipV="1">
            <a:off x="2419773" y="1176867"/>
            <a:ext cx="2609065" cy="23780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6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DEC7B-F434-E617-74B6-2935560D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C5E6A49-6E4E-ECA9-99D6-3F488715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90453" y="4041145"/>
            <a:ext cx="2494937" cy="21903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47CB16-4D7E-8CFD-0713-8E6F09E0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Pattern Event Research: Predictions vs Observations for</a:t>
            </a:r>
            <a:br>
              <a:rPr lang="en-GB" dirty="0"/>
            </a:br>
            <a:r>
              <a:rPr lang="en-GB" dirty="0"/>
              <a:t>DAMIC-M LBC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919D327-8026-76E2-1379-5D5307E4D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0453" y="298903"/>
            <a:ext cx="4405947" cy="281115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C973B588-4C7C-1138-CDBE-7947746060E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The </a:t>
                </a:r>
                <a:r>
                  <a:rPr lang="fr-FR" dirty="0" err="1">
                    <a:solidFill>
                      <a:schemeClr val="bg1"/>
                    </a:solidFill>
                  </a:rPr>
                  <a:t>Dark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Current</a:t>
                </a:r>
                <a:r>
                  <a:rPr lang="fr-FR" dirty="0">
                    <a:solidFill>
                      <a:schemeClr val="bg1"/>
                    </a:solidFill>
                  </a:rPr>
                  <a:t> (DC) </a:t>
                </a:r>
                <a:r>
                  <a:rPr lang="fr-FR" dirty="0" err="1">
                    <a:solidFill>
                      <a:schemeClr val="bg1"/>
                    </a:solidFill>
                  </a:rPr>
                  <a:t>is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poissonian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>
                    <a:solidFill>
                      <a:schemeClr val="bg1"/>
                    </a:solidFill>
                  </a:rPr>
                  <a:t>Need to </a:t>
                </a:r>
                <a:r>
                  <a:rPr lang="fr-FR" dirty="0" err="1">
                    <a:solidFill>
                      <a:schemeClr val="bg1"/>
                    </a:solidFill>
                  </a:rPr>
                  <a:t>find</a:t>
                </a:r>
                <a:r>
                  <a:rPr lang="fr-FR" dirty="0">
                    <a:solidFill>
                      <a:schemeClr val="bg1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for the Dark Current to calculate the expected number of events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𝑎𝑑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Comparison with observed events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):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Background is compatible with observations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No evidence for Dark Matter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C973B588-4C7C-1138-CDBE-794774606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4"/>
                <a:stretch>
                  <a:fillRect l="-867" t="-596" r="-1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A9FF21-F091-0EF1-DD1A-01467158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12</a:t>
            </a:fld>
            <a:endParaRPr lang="en-GB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00C3F31-0359-1E23-B745-07E7330BBB44}"/>
              </a:ext>
            </a:extLst>
          </p:cNvPr>
          <p:cNvCxnSpPr/>
          <p:nvPr/>
        </p:nvCxnSpPr>
        <p:spPr>
          <a:xfrm>
            <a:off x="4993639" y="441960"/>
            <a:ext cx="2037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A332B5F-7357-328D-3219-C09DBDE252DA}"/>
              </a:ext>
            </a:extLst>
          </p:cNvPr>
          <p:cNvCxnSpPr/>
          <p:nvPr/>
        </p:nvCxnSpPr>
        <p:spPr>
          <a:xfrm>
            <a:off x="4993639" y="1552588"/>
            <a:ext cx="2037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8728BB0-E11F-4AC1-0EF5-1DE8C12D2B0F}"/>
              </a:ext>
            </a:extLst>
          </p:cNvPr>
          <p:cNvCxnSpPr>
            <a:cxnSpLocks/>
          </p:cNvCxnSpPr>
          <p:nvPr/>
        </p:nvCxnSpPr>
        <p:spPr>
          <a:xfrm>
            <a:off x="6634480" y="455295"/>
            <a:ext cx="0" cy="1097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F807C92-7D92-9BBB-BE65-4246684A1C96}"/>
                  </a:ext>
                </a:extLst>
              </p:cNvPr>
              <p:cNvSpPr txBox="1"/>
              <p:nvPr/>
            </p:nvSpPr>
            <p:spPr>
              <a:xfrm>
                <a:off x="6768626" y="732673"/>
                <a:ext cx="1645322" cy="512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F807C92-7D92-9BBB-BE65-4246684A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26" y="732673"/>
                <a:ext cx="1645322" cy="512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F5B72D2-2BC4-BEEB-78F1-29D6D73F7D83}"/>
                  </a:ext>
                </a:extLst>
              </p:cNvPr>
              <p:cNvSpPr txBox="1"/>
              <p:nvPr/>
            </p:nvSpPr>
            <p:spPr>
              <a:xfrm>
                <a:off x="9751066" y="2318794"/>
                <a:ext cx="1463028" cy="561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F5B72D2-2BC4-BEEB-78F1-29D6D73F7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066" y="2318794"/>
                <a:ext cx="1463028" cy="561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C4887ACC-4A3E-27C3-2630-EBFDA86EB506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>
            <a:off x="8413948" y="989025"/>
            <a:ext cx="2068632" cy="13297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5BBC191-59D0-A35D-827C-87735AF3B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676" y="3794577"/>
            <a:ext cx="3426870" cy="2652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1406BC7-888B-E177-E233-45DE42C62437}"/>
                  </a:ext>
                </a:extLst>
              </p:cNvPr>
              <p:cNvSpPr txBox="1"/>
              <p:nvPr/>
            </p:nvSpPr>
            <p:spPr>
              <a:xfrm>
                <a:off x="5446832" y="3169306"/>
                <a:ext cx="3328862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</m:sup>
                      </m:sSubSup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𝑝𝑖𝑥𝑒𝑙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1406BC7-888B-E177-E233-45DE42C62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32" y="3169306"/>
                <a:ext cx="3328862" cy="3942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2911269-3684-65FE-CB4D-C43A2B866AC8}"/>
              </a:ext>
            </a:extLst>
          </p:cNvPr>
          <p:cNvCxnSpPr>
            <a:cxnSpLocks/>
            <a:stCxn id="14" idx="2"/>
            <a:endCxn id="22" idx="3"/>
          </p:cNvCxnSpPr>
          <p:nvPr/>
        </p:nvCxnSpPr>
        <p:spPr>
          <a:xfrm flipH="1">
            <a:off x="8775694" y="2880358"/>
            <a:ext cx="1706886" cy="4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5E4D7D85-1DD5-D739-9657-930D70343C6D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6803704" y="3871074"/>
            <a:ext cx="1284532" cy="669415"/>
          </a:xfrm>
          <a:prstGeom prst="curvedConnector3">
            <a:avLst>
              <a:gd name="adj1" fmla="val 996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">
            <a:extLst>
              <a:ext uri="{FF2B5EF4-FFF2-40B4-BE49-F238E27FC236}">
                <a16:creationId xmlns:a16="http://schemas.microsoft.com/office/drawing/2014/main" id="{60DFA9A5-EB5E-2F04-1562-E3276CCF2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505" y="6466860"/>
            <a:ext cx="21831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arXiv:2503.14617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5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BCFEDF2-A069-38A0-CC3C-BC2F6064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D49BE0-1732-43E9-9EC5-EE24533D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466"/>
            <a:ext cx="12192000" cy="542906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34F1171-4018-AA7C-1905-6ADD4EAD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33" y="6044624"/>
            <a:ext cx="9812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arXiv:2503.14617 : </a:t>
            </a:r>
            <a:r>
              <a:rPr lang="en-GB" sz="1400" b="1" dirty="0"/>
              <a:t>Probing Benchmark Models of Hidden-Sector Dark Matter with DAMIC-M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(2025</a:t>
            </a:r>
            <a:r>
              <a:rPr lang="en-US" altLang="en-US" sz="1400" dirty="0">
                <a:latin typeface="Arial" panose="020B0604020202020204" pitchFamily="34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7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CA702-3CC1-50AD-56EA-7F503498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Daily Modulation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5D7EE9-9622-3F89-83B5-9C1EBFBE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Attenuation of the event rate while crossing the Earth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Signal modulated by Earth’s rotation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Can be used to improve the constraints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23C486-7409-9887-BF78-32E6ACF6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14</a:t>
            </a:fld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161E5E-2AA5-A2C4-0CB7-4363908C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142" y="403713"/>
            <a:ext cx="3329996" cy="2510475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13E61F3-4CA5-2930-72F1-E2648FCDA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733" y="6340280"/>
            <a:ext cx="2291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arXiv:2511.13962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10F3C8-23E1-BF97-1C12-A6F4CA4F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63" y="3146812"/>
            <a:ext cx="7355959" cy="32094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B04D691-A555-C058-586E-1FD5BEF84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35" y="501713"/>
            <a:ext cx="2567602" cy="23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E880A2D-A12A-1644-9B7F-E0626A12E9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3"/>
          <a:stretch>
            <a:fillRect/>
          </a:stretch>
        </p:blipFill>
        <p:spPr>
          <a:xfrm>
            <a:off x="8870527" y="276993"/>
            <a:ext cx="3218451" cy="335142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D72606A-3C56-9EE8-C368-3F444748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2" y="2436620"/>
            <a:ext cx="4148010" cy="30645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D9DEA2C-E9D4-BA25-B445-84239FAF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Skipper-CMOS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B496FDF3-E989-9923-DEDF-94538724647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Taking images </a:t>
                </a:r>
                <a:r>
                  <a:rPr lang="fr-FR" dirty="0" err="1"/>
                  <a:t>with</a:t>
                </a:r>
                <a:r>
                  <a:rPr lang="fr-FR" dirty="0"/>
                  <a:t> Skipper-CCD can </a:t>
                </a:r>
                <a:r>
                  <a:rPr lang="fr-FR" dirty="0" err="1"/>
                  <a:t>be</a:t>
                </a:r>
                <a:r>
                  <a:rPr lang="fr-FR" dirty="0"/>
                  <a:t> long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Skipper-CMOS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dirty="0"/>
                  <a:t> times faster !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/>
                  <a:t>In </a:t>
                </a:r>
                <a:r>
                  <a:rPr lang="en-GB" dirty="0" err="1"/>
                  <a:t>developpement</a:t>
                </a:r>
                <a:r>
                  <a:rPr lang="en-GB" dirty="0"/>
                  <a:t> here at </a:t>
                </a:r>
                <a:r>
                  <a:rPr lang="en-GB" dirty="0" err="1"/>
                  <a:t>IJCLab</a:t>
                </a:r>
                <a:r>
                  <a:rPr lang="en-GB" dirty="0"/>
                  <a:t> !</a:t>
                </a:r>
              </a:p>
            </p:txBody>
          </p:sp>
        </mc:Choice>
        <mc:Fallback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B496FDF3-E989-9923-DEDF-94538724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4"/>
                <a:stretch>
                  <a:fillRect l="-1213" t="-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404873-5271-EC54-F5F7-C79EDA45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15</a:t>
            </a:fld>
            <a:endParaRPr lang="en-GB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213FDB-51DD-6640-63A3-A66D78D95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372" y="218042"/>
            <a:ext cx="1949845" cy="17940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46A131-4091-8DF9-05D5-3FFA71748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4" y="320043"/>
            <a:ext cx="1590018" cy="15900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11C7B7-D56A-391F-B4F2-1A018FFBF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076" y="510212"/>
            <a:ext cx="1949845" cy="12096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E3FEDE-3CF5-0663-7128-307C69C86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068" y="4575302"/>
            <a:ext cx="2900546" cy="17767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924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922BA-F84D-05B8-00C6-58687AD4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84BE0-4CE8-E4AA-2DC8-30003208C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The DAMIC-M experiment allows us, for the first time, to probe MeV-scale Dark Matter with remarkable sensitivity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Skipper technology is a powerful tool and may have other interesting applications in physics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Charge-coupled devices are currently among the best detectors for MeV-scale direct Dark Matter searches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Current DAMIC-M LBC limits challenge hidden-sector benchmark models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The upcoming full-scale experiment may achieve the first detection of Dark Matter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D2CFEE-B849-459C-837C-0030AF67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12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ACC37-3A9D-9B5D-DF89-7D266E7F8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Annex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60DDB9-13FE-6DB5-4125-881D61E6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45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53675-1A9D-D72D-D9AB-935F5E7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Skipper </a:t>
            </a:r>
            <a:r>
              <a:rPr lang="fr-FR" dirty="0" err="1"/>
              <a:t>technology</a:t>
            </a:r>
            <a:r>
              <a:rPr lang="fr-FR" dirty="0"/>
              <a:t> for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fields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9746F4-3480-03F6-5B9C-BA903D508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Cosmological</a:t>
            </a:r>
            <a:r>
              <a:rPr lang="fr-FR" dirty="0"/>
              <a:t> </a:t>
            </a:r>
            <a:r>
              <a:rPr lang="fr-FR" dirty="0" err="1"/>
              <a:t>examples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293519-855E-0B53-B83D-6C4CBE60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165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F8A902A-1832-6AA0-6475-2452AA07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19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010E09-FADC-0428-8DF1-E728A047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33922" y="338322"/>
            <a:ext cx="5724155" cy="57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DAE098D5-D937-7283-AAFD-8F54E380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28" y="2876826"/>
            <a:ext cx="3980350" cy="243022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A4332A-FE36-311C-14E7-9F6C2D23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71C053-BD29-8C77-ECD8-E664B4CC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" y="120205"/>
            <a:ext cx="6355982" cy="27395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7DB895-BD3F-97AD-1A18-31EEADA083AE}"/>
              </a:ext>
            </a:extLst>
          </p:cNvPr>
          <p:cNvSpPr txBox="1"/>
          <p:nvPr/>
        </p:nvSpPr>
        <p:spPr>
          <a:xfrm>
            <a:off x="537882" y="2675191"/>
            <a:ext cx="2680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T. Lin, arxiv:1904.07915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1D64AB-EAFD-300E-E271-07D520CA6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820" y="1956100"/>
            <a:ext cx="3870623" cy="3772746"/>
          </a:xfrm>
          <a:prstGeom prst="rect">
            <a:avLst/>
          </a:prstGeom>
        </p:spPr>
      </p:pic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22C1CB59-FA53-B938-499D-1131963D69D1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5639784" y="3842472"/>
            <a:ext cx="520037" cy="188637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EE2377FB-817A-4305-095A-755ADC7B6C4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45618" y="1428404"/>
            <a:ext cx="279700" cy="4622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8276CE02-EC73-D2CD-508D-FAD1CF3C3BFB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 flipH="1" flipV="1">
            <a:off x="9358954" y="4339119"/>
            <a:ext cx="125905" cy="2653550"/>
          </a:xfrm>
          <a:prstGeom prst="curvedConnector4">
            <a:avLst>
              <a:gd name="adj1" fmla="val -181565"/>
              <a:gd name="adj2" fmla="val 1009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2C2152EA-0377-900C-8C9C-7BD2CC7F5CBD}"/>
              </a:ext>
            </a:extLst>
          </p:cNvPr>
          <p:cNvSpPr txBox="1"/>
          <p:nvPr/>
        </p:nvSpPr>
        <p:spPr>
          <a:xfrm>
            <a:off x="7234518" y="1354519"/>
            <a:ext cx="4957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Detection of particles produced by the annihilation of SM particles</a:t>
            </a:r>
          </a:p>
          <a:p>
            <a:endParaRPr lang="en-GB" sz="14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A1558A5-6EC7-1C76-1658-DFC82CF02773}"/>
              </a:ext>
            </a:extLst>
          </p:cNvPr>
          <p:cNvSpPr txBox="1"/>
          <p:nvPr/>
        </p:nvSpPr>
        <p:spPr>
          <a:xfrm>
            <a:off x="3095177" y="5852963"/>
            <a:ext cx="316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Detection of electronic/nuclear recoils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CE4649D-EE71-28B7-6A11-306E44D9E610}"/>
              </a:ext>
            </a:extLst>
          </p:cNvPr>
          <p:cNvSpPr txBox="1"/>
          <p:nvPr/>
        </p:nvSpPr>
        <p:spPr>
          <a:xfrm>
            <a:off x="10066833" y="4948051"/>
            <a:ext cx="208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Search for missing transverse energy </a:t>
            </a:r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9A240ECF-08E9-0795-83AE-1627BFF6A970}"/>
              </a:ext>
            </a:extLst>
          </p:cNvPr>
          <p:cNvCxnSpPr>
            <a:cxnSpLocks/>
            <a:endCxn id="14" idx="3"/>
          </p:cNvCxnSpPr>
          <p:nvPr/>
        </p:nvCxnSpPr>
        <p:spPr>
          <a:xfrm rot="10800000" flipV="1">
            <a:off x="1895819" y="2132785"/>
            <a:ext cx="1630169" cy="127291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F055990-03AF-FC3E-57CE-84D692D41D45}"/>
              </a:ext>
            </a:extLst>
          </p:cNvPr>
          <p:cNvSpPr txBox="1"/>
          <p:nvPr/>
        </p:nvSpPr>
        <p:spPr>
          <a:xfrm>
            <a:off x="424649" y="3144087"/>
            <a:ext cx="147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WIMP Waning, Nearly Excluded</a:t>
            </a:r>
          </a:p>
        </p:txBody>
      </p:sp>
    </p:spTree>
    <p:extLst>
      <p:ext uri="{BB962C8B-B14F-4D97-AF65-F5344CB8AC3E}">
        <p14:creationId xmlns:p14="http://schemas.microsoft.com/office/powerpoint/2010/main" val="193903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AFF6-8BB5-91FC-3F1C-B27F9669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110AE1-322B-23A6-ADE1-EF270ADA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20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EF376B-A4A8-2432-96A4-9C913076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33922" y="338322"/>
            <a:ext cx="5724155" cy="57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2F0542-EEEA-0655-E27A-7D5C90F8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21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A99F7F-765F-7D88-2407-3F074E8A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81" y="509954"/>
            <a:ext cx="7213438" cy="56446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02C5C7-96C1-296E-4096-0320D7BA274F}"/>
              </a:ext>
            </a:extLst>
          </p:cNvPr>
          <p:cNvSpPr txBox="1"/>
          <p:nvPr/>
        </p:nvSpPr>
        <p:spPr>
          <a:xfrm>
            <a:off x="1213337" y="6446838"/>
            <a:ext cx="931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Euclid: Early Release Observations – A glance at free-floating new-born planets in the σ Orionis cluster</a:t>
            </a:r>
          </a:p>
        </p:txBody>
      </p:sp>
    </p:spTree>
    <p:extLst>
      <p:ext uri="{BB962C8B-B14F-4D97-AF65-F5344CB8AC3E}">
        <p14:creationId xmlns:p14="http://schemas.microsoft.com/office/powerpoint/2010/main" val="298133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1183DB-89A0-14F8-E1FC-D1F74798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22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F64BA4-BD81-CD8D-A06C-C4621637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62" y="432757"/>
            <a:ext cx="6520475" cy="21758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8E7714-A331-4FCF-EA7D-BE04B3B4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61" y="2608619"/>
            <a:ext cx="6520475" cy="33487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B60B43-2206-9F95-E564-F814DE2E11F3}"/>
              </a:ext>
            </a:extLst>
          </p:cNvPr>
          <p:cNvSpPr txBox="1"/>
          <p:nvPr/>
        </p:nvSpPr>
        <p:spPr>
          <a:xfrm>
            <a:off x="597877" y="6490900"/>
            <a:ext cx="983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Euclid Quick Data Release (Q1) : An investigation of optically faint, red objects in the Euclid Deep Fields (https://arxiv.org/abs/2503.15322)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C8A8C9-88C0-AF71-310B-91C11087C56E}"/>
              </a:ext>
            </a:extLst>
          </p:cNvPr>
          <p:cNvSpPr txBox="1"/>
          <p:nvPr/>
        </p:nvSpPr>
        <p:spPr>
          <a:xfrm>
            <a:off x="8085992" y="5120496"/>
            <a:ext cx="399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left to right: IE, YE, JE, HE,</a:t>
            </a:r>
          </a:p>
          <a:p>
            <a:r>
              <a:rPr lang="en-GB" dirty="0"/>
              <a:t>IRAC1, and IRAC2.</a:t>
            </a:r>
          </a:p>
        </p:txBody>
      </p:sp>
    </p:spTree>
    <p:extLst>
      <p:ext uri="{BB962C8B-B14F-4D97-AF65-F5344CB8AC3E}">
        <p14:creationId xmlns:p14="http://schemas.microsoft.com/office/powerpoint/2010/main" val="316089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5FCF11-B887-241F-1DF9-8ACFD5C8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23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4DB34A-8F84-7DE8-951A-1F540350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61" y="1800347"/>
            <a:ext cx="5760731" cy="25146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A4BD61-3D39-49F9-410B-87B96B795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5" y="507993"/>
            <a:ext cx="5099315" cy="50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ED5AF8-BAB6-CC19-650A-CBE0D937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24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E5B226-954C-42F0-E55A-0E812640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1" y="90128"/>
            <a:ext cx="4359262" cy="32220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250B1C-5052-8BE5-1C54-E11A212E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69" y="177544"/>
            <a:ext cx="3479294" cy="31346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DCD576-9715-2911-203D-E6FC38DAA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905" y="3312191"/>
            <a:ext cx="8115239" cy="28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0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D57E69-7CAD-2AA1-C06D-9F8E7C0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25</a:t>
            </a:fld>
            <a:endParaRPr lang="en-GB" noProof="0" dirty="0"/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C91463B9-7B72-8905-CD81-FF1027A5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31" y="554610"/>
            <a:ext cx="8851411" cy="11576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6A67EB-E99E-C9C5-22A5-D6989E6DBECD}"/>
              </a:ext>
            </a:extLst>
          </p:cNvPr>
          <p:cNvSpPr txBox="1"/>
          <p:nvPr/>
        </p:nvSpPr>
        <p:spPr>
          <a:xfrm>
            <a:off x="7718764" y="2524121"/>
            <a:ext cx="40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Crystal form factor calculated in </a:t>
            </a:r>
            <a:r>
              <a:rPr lang="en-GB" dirty="0" err="1"/>
              <a:t>QEDark</a:t>
            </a:r>
            <a:endParaRPr lang="en-GB" dirty="0"/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8FD1E2C6-A77F-AAEE-70EC-D18AF8F514D7}"/>
              </a:ext>
            </a:extLst>
          </p:cNvPr>
          <p:cNvCxnSpPr>
            <a:cxnSpLocks/>
            <a:stCxn id="5" idx="0"/>
          </p:cNvCxnSpPr>
          <p:nvPr/>
        </p:nvCxnSpPr>
        <p:spPr>
          <a:xfrm rot="16200000" flipV="1">
            <a:off x="8913650" y="1691593"/>
            <a:ext cx="1018051" cy="6470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5FCD3E8-75CB-B8FA-54D9-AEDA0C5A5B98}"/>
              </a:ext>
            </a:extLst>
          </p:cNvPr>
          <p:cNvSpPr txBox="1"/>
          <p:nvPr/>
        </p:nvSpPr>
        <p:spPr>
          <a:xfrm>
            <a:off x="6019238" y="3964548"/>
            <a:ext cx="257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Dark matter form factor :</a:t>
            </a:r>
          </a:p>
        </p:txBody>
      </p: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1A259766-7035-DCB5-4C06-58410CCEAD9D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H="1">
            <a:off x="6019237" y="1597892"/>
            <a:ext cx="1052521" cy="2551323"/>
          </a:xfrm>
          <a:prstGeom prst="curvedConnector4">
            <a:avLst>
              <a:gd name="adj1" fmla="val -21719"/>
              <a:gd name="adj2" fmla="val 536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8D76910-E158-61E0-8800-D2C8B7BAD136}"/>
              </a:ext>
            </a:extLst>
          </p:cNvPr>
          <p:cNvSpPr txBox="1"/>
          <p:nvPr/>
        </p:nvSpPr>
        <p:spPr>
          <a:xfrm>
            <a:off x="7453747" y="28938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Dark matter velocity distribution</a:t>
            </a:r>
          </a:p>
        </p:txBody>
      </p: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4ABD9F07-F3B1-AB80-25A6-BA86C1BFF0CD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>
            <a:off x="5273965" y="1226029"/>
            <a:ext cx="2179783" cy="1852453"/>
          </a:xfrm>
          <a:prstGeom prst="curved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32C3119C-F677-1D2D-44FE-AF3E4B912D16}"/>
              </a:ext>
            </a:extLst>
          </p:cNvPr>
          <p:cNvSpPr txBox="1"/>
          <p:nvPr/>
        </p:nvSpPr>
        <p:spPr>
          <a:xfrm>
            <a:off x="385622" y="3521334"/>
            <a:ext cx="6627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Differential event rate</a:t>
            </a:r>
          </a:p>
        </p:txBody>
      </p: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9AC6B934-41E8-DE35-73CF-C8954188A33C}"/>
              </a:ext>
            </a:extLst>
          </p:cNvPr>
          <p:cNvCxnSpPr>
            <a:cxnSpLocks/>
            <a:stCxn id="37" idx="1"/>
            <a:endCxn id="3" idx="1"/>
          </p:cNvCxnSpPr>
          <p:nvPr/>
        </p:nvCxnSpPr>
        <p:spPr>
          <a:xfrm rot="10800000" flipH="1">
            <a:off x="385621" y="1133436"/>
            <a:ext cx="1093709" cy="2572565"/>
          </a:xfrm>
          <a:prstGeom prst="curvedConnector3">
            <a:avLst>
              <a:gd name="adj1" fmla="val -209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6DBB4E2-B8F9-A4F3-BBAE-4DF9A491326E}"/>
              </a:ext>
            </a:extLst>
          </p:cNvPr>
          <p:cNvSpPr txBox="1"/>
          <p:nvPr/>
        </p:nvSpPr>
        <p:spPr>
          <a:xfrm>
            <a:off x="385621" y="4049476"/>
            <a:ext cx="3619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Dark matter–electron cross section</a:t>
            </a:r>
          </a:p>
        </p:txBody>
      </p: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168BE9DB-3D07-0001-CAA2-8B98835BE20D}"/>
              </a:ext>
            </a:extLst>
          </p:cNvPr>
          <p:cNvCxnSpPr>
            <a:cxnSpLocks/>
            <a:stCxn id="43" idx="3"/>
          </p:cNvCxnSpPr>
          <p:nvPr/>
        </p:nvCxnSpPr>
        <p:spPr>
          <a:xfrm flipH="1" flipV="1">
            <a:off x="2918691" y="1506070"/>
            <a:ext cx="1086074" cy="2728072"/>
          </a:xfrm>
          <a:prstGeom prst="curvedConnector4">
            <a:avLst>
              <a:gd name="adj1" fmla="val -21048"/>
              <a:gd name="adj2" fmla="val 533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AA5F42AA-9855-778B-33CE-02E959B24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750" y="3751894"/>
            <a:ext cx="2026599" cy="7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A3E6-DA5E-0A3F-302C-804FD91B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59CF9-B907-FDCB-C6FB-B4121670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production scenarios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58B6D2-058E-F5A1-B26B-8F3A96011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Production scenarios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Freeze-in/out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chemeClr val="bg1"/>
                </a:solidFill>
              </a:rPr>
              <a:t>Gravitational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Freeze-out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chemeClr val="bg1"/>
                </a:solidFill>
              </a:rPr>
              <a:t>Dark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Matter</a:t>
            </a:r>
            <a:r>
              <a:rPr lang="fr-FR" dirty="0">
                <a:solidFill>
                  <a:schemeClr val="bg1"/>
                </a:solidFill>
              </a:rPr>
              <a:t> in thermal </a:t>
            </a:r>
            <a:r>
              <a:rPr lang="fr-FR" dirty="0" err="1">
                <a:solidFill>
                  <a:schemeClr val="bg1"/>
                </a:solidFill>
              </a:rPr>
              <a:t>equilibrium</a:t>
            </a:r>
            <a:r>
              <a:rPr lang="fr-FR" dirty="0">
                <a:solidFill>
                  <a:schemeClr val="bg1"/>
                </a:solidFill>
              </a:rPr>
              <a:t> in </a:t>
            </a:r>
            <a:r>
              <a:rPr lang="fr-FR" dirty="0" err="1">
                <a:solidFill>
                  <a:schemeClr val="bg1"/>
                </a:solidFill>
              </a:rPr>
              <a:t>early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universe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Freeze-in </a:t>
            </a:r>
            <a:r>
              <a:rPr lang="fr-FR" dirty="0" err="1">
                <a:solidFill>
                  <a:schemeClr val="bg1"/>
                </a:solidFill>
              </a:rPr>
              <a:t>assumption</a:t>
            </a:r>
            <a:r>
              <a:rPr lang="fr-FR" dirty="0">
                <a:solidFill>
                  <a:schemeClr val="bg1"/>
                </a:solidFill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No </a:t>
            </a:r>
            <a:r>
              <a:rPr lang="fr-FR" dirty="0" err="1">
                <a:solidFill>
                  <a:schemeClr val="bg1"/>
                </a:solidFill>
              </a:rPr>
              <a:t>Dark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Matter</a:t>
            </a:r>
            <a:r>
              <a:rPr lang="fr-FR" dirty="0">
                <a:solidFill>
                  <a:schemeClr val="bg1"/>
                </a:solidFill>
              </a:rPr>
              <a:t> in the primordial plasma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Production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r>
              <a:rPr lang="fr-FR" dirty="0">
                <a:solidFill>
                  <a:schemeClr val="bg1"/>
                </a:solidFill>
              </a:rPr>
              <a:t> thermal bath </a:t>
            </a:r>
            <a:r>
              <a:rPr lang="fr-FR" dirty="0" err="1">
                <a:solidFill>
                  <a:schemeClr val="bg1"/>
                </a:solidFill>
              </a:rPr>
              <a:t>species</a:t>
            </a:r>
            <a:r>
              <a:rPr lang="fr-FR" dirty="0">
                <a:solidFill>
                  <a:schemeClr val="bg1"/>
                </a:solidFill>
              </a:rPr>
              <a:t> over time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B11F9D-7BE7-B260-0A6C-4B3B8A4E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3</a:t>
            </a:fld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D442AC-D6C8-3D77-484C-416D7766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40" y="1521247"/>
            <a:ext cx="5767094" cy="381550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3F8CC21-0D1E-970A-9FC6-37EFEA419C0A}"/>
              </a:ext>
            </a:extLst>
          </p:cNvPr>
          <p:cNvSpPr txBox="1"/>
          <p:nvPr/>
        </p:nvSpPr>
        <p:spPr>
          <a:xfrm>
            <a:off x="6358466" y="13365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Freeze-out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946D38-132C-F01B-2029-B3B22889BD8F}"/>
              </a:ext>
            </a:extLst>
          </p:cNvPr>
          <p:cNvSpPr txBox="1"/>
          <p:nvPr/>
        </p:nvSpPr>
        <p:spPr>
          <a:xfrm rot="20496541">
            <a:off x="6170084" y="2631332"/>
            <a:ext cx="622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</a:rPr>
              <a:t>Freeze-in</a:t>
            </a:r>
            <a:endParaRPr lang="en-GB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1E9E84C-126B-1EF4-4D60-1CF20840CF62}"/>
              </a:ext>
            </a:extLst>
          </p:cNvPr>
          <p:cNvSpPr txBox="1"/>
          <p:nvPr/>
        </p:nvSpPr>
        <p:spPr>
          <a:xfrm>
            <a:off x="6096000" y="6520061"/>
            <a:ext cx="6227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arXiv:0911.1120</a:t>
            </a:r>
          </a:p>
        </p:txBody>
      </p:sp>
    </p:spTree>
    <p:extLst>
      <p:ext uri="{BB962C8B-B14F-4D97-AF65-F5344CB8AC3E}">
        <p14:creationId xmlns:p14="http://schemas.microsoft.com/office/powerpoint/2010/main" val="399833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E84AA-E305-B2A1-4C08-95797B4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Damic</a:t>
            </a:r>
            <a:r>
              <a:rPr lang="fr-FR" dirty="0"/>
              <a:t>-M in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C168B07-5F84-30E5-37F0-3042F0859B1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Direct </a:t>
                </a:r>
                <a:r>
                  <a:rPr lang="fr-FR" dirty="0" err="1"/>
                  <a:t>Dark</a:t>
                </a:r>
                <a:r>
                  <a:rPr lang="fr-FR" dirty="0"/>
                  <a:t> </a:t>
                </a:r>
                <a:r>
                  <a:rPr lang="fr-FR" dirty="0" err="1"/>
                  <a:t>Matter</a:t>
                </a:r>
                <a:r>
                  <a:rPr lang="fr-FR" dirty="0"/>
                  <a:t> </a:t>
                </a:r>
                <a:r>
                  <a:rPr lang="fr-FR" dirty="0" err="1"/>
                  <a:t>experiment</a:t>
                </a: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Skipper-CCD detectors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Single </a:t>
                </a:r>
                <a:r>
                  <a:rPr lang="fr-FR" dirty="0" err="1"/>
                  <a:t>electron</a:t>
                </a:r>
                <a:r>
                  <a:rPr lang="fr-FR" dirty="0"/>
                  <a:t> </a:t>
                </a:r>
                <a:r>
                  <a:rPr lang="fr-FR" dirty="0" err="1"/>
                  <a:t>detection</a:t>
                </a:r>
                <a:r>
                  <a:rPr lang="fr-FR" dirty="0"/>
                  <a:t> </a:t>
                </a:r>
                <a:r>
                  <a:rPr lang="fr-FR" dirty="0" err="1"/>
                  <a:t>capability</a:t>
                </a:r>
                <a:endParaRPr lang="fr-FR" dirty="0"/>
              </a:p>
              <a:p>
                <a:pPr marL="578358" lvl="1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For </a:t>
                </a:r>
                <a:r>
                  <a:rPr lang="fr-FR" dirty="0" err="1"/>
                  <a:t>low</a:t>
                </a:r>
                <a:r>
                  <a:rPr lang="fr-FR" dirty="0"/>
                  <a:t>-mass </a:t>
                </a:r>
                <a:r>
                  <a:rPr lang="fr-FR" dirty="0" err="1"/>
                  <a:t>dark</a:t>
                </a:r>
                <a:r>
                  <a:rPr lang="fr-FR" dirty="0"/>
                  <a:t> </a:t>
                </a:r>
                <a:r>
                  <a:rPr lang="fr-FR" dirty="0" err="1"/>
                  <a:t>matter</a:t>
                </a:r>
                <a:r>
                  <a:rPr lang="fr-FR" dirty="0"/>
                  <a:t> :</a:t>
                </a:r>
              </a:p>
              <a:p>
                <a:pPr marL="4754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&lt;4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𝑇𝑎𝑟𝑔𝑒𝑡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/>
                  <a:t>Sub-electron readout </a:t>
                </a:r>
                <a:r>
                  <a:rPr lang="en-GB" dirty="0"/>
                  <a:t>noise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/>
                  <a:t>World-leading limits on hidden sector Dark Matter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C168B07-5F84-30E5-37F0-3042F0859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891" t="-813" r="-3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40BA0E-1D11-7CF5-EAEB-B20BE0F5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9A09B1BA-A264-8D33-7A10-64895087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2933" y="2417207"/>
            <a:ext cx="6319067" cy="3155577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30A7C0-5DCD-38C0-D16A-6EB93883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589" y="2065450"/>
            <a:ext cx="2227276" cy="184368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BA87E65-FFD0-FD39-062D-7815F3490AB4}"/>
              </a:ext>
            </a:extLst>
          </p:cNvPr>
          <p:cNvSpPr txBox="1"/>
          <p:nvPr/>
        </p:nvSpPr>
        <p:spPr>
          <a:xfrm>
            <a:off x="6781348" y="6440592"/>
            <a:ext cx="6087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Alvaro E. Chavarria, “The search for dark </a:t>
            </a:r>
            <a:r>
              <a:rPr lang="en-GB" sz="1100" dirty="0" err="1">
                <a:solidFill>
                  <a:schemeClr val="bg1"/>
                </a:solidFill>
              </a:rPr>
              <a:t>matterwith</a:t>
            </a:r>
            <a:r>
              <a:rPr lang="en-GB" sz="1100" dirty="0">
                <a:solidFill>
                  <a:schemeClr val="bg1"/>
                </a:solidFill>
              </a:rPr>
              <a:t> DAMIC-M”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B13673-E3BA-AE76-D36C-93913EB68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86" y="212872"/>
            <a:ext cx="1250867" cy="7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5964-4437-FD56-8E0C-BE5FE9E8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E60D4-2191-FBE3-4A19-F15BE269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786383"/>
            <a:ext cx="4025153" cy="2093975"/>
          </a:xfrm>
        </p:spPr>
        <p:txBody>
          <a:bodyPr>
            <a:noAutofit/>
          </a:bodyPr>
          <a:lstStyle/>
          <a:p>
            <a:r>
              <a:rPr lang="fr-FR" sz="3100" dirty="0" err="1"/>
              <a:t>Dark</a:t>
            </a:r>
            <a:r>
              <a:rPr lang="fr-FR" sz="3100" dirty="0"/>
              <a:t> </a:t>
            </a:r>
            <a:r>
              <a:rPr lang="fr-FR" sz="3100" dirty="0" err="1"/>
              <a:t>Sector</a:t>
            </a:r>
            <a:r>
              <a:rPr lang="fr-FR" sz="3100" dirty="0"/>
              <a:t> Theory</a:t>
            </a:r>
            <a:endParaRPr lang="en-GB" sz="31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C27702-8582-3BE4-3549-C983A10DD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670724" cy="34037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The SM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complete</a:t>
            </a:r>
            <a:r>
              <a:rPr lang="fr-FR" dirty="0"/>
              <a:t> (neutrino,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, …)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New Interactions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exist</a:t>
            </a:r>
            <a:r>
              <a:rPr lang="fr-FR" dirty="0"/>
              <a:t> 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Simple </a:t>
            </a:r>
            <a:r>
              <a:rPr lang="fr-FR" dirty="0" err="1"/>
              <a:t>natural</a:t>
            </a:r>
            <a:r>
              <a:rPr lang="fr-FR" dirty="0"/>
              <a:t> extension of the Standard Model : new U(1) </a:t>
            </a:r>
            <a:r>
              <a:rPr lang="fr-FR" dirty="0" err="1"/>
              <a:t>symmetry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New gauge boson </a:t>
            </a:r>
            <a:r>
              <a:rPr lang="fr-FR" dirty="0" err="1">
                <a:solidFill>
                  <a:schemeClr val="bg1"/>
                </a:solidFill>
              </a:rPr>
              <a:t>which</a:t>
            </a:r>
            <a:r>
              <a:rPr lang="fr-FR" dirty="0">
                <a:solidFill>
                  <a:schemeClr val="bg1"/>
                </a:solidFill>
              </a:rPr>
              <a:t> can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chemeClr val="bg1"/>
                </a:solidFill>
              </a:rPr>
              <a:t>Analogous</a:t>
            </a:r>
            <a:r>
              <a:rPr lang="fr-FR" dirty="0">
                <a:solidFill>
                  <a:schemeClr val="bg1"/>
                </a:solidFill>
              </a:rPr>
              <a:t> to the photon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chemeClr val="bg1"/>
                </a:solidFill>
              </a:rPr>
              <a:t>Analogous</a:t>
            </a:r>
            <a:r>
              <a:rPr lang="fr-FR" dirty="0">
                <a:solidFill>
                  <a:schemeClr val="bg1"/>
                </a:solidFill>
              </a:rPr>
              <a:t> to the Z boson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V-A structure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Leads to MeV-</a:t>
            </a:r>
            <a:r>
              <a:rPr lang="fr-FR" dirty="0" err="1">
                <a:solidFill>
                  <a:schemeClr val="bg1"/>
                </a:solidFill>
              </a:rPr>
              <a:t>scale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Dark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Matter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E76F10-36D1-7081-2113-466DB473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5</a:t>
            </a:fld>
            <a:endParaRPr lang="en-GB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2013BA-90AA-FCC1-6A0A-EBD5D7E6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13" y="694246"/>
            <a:ext cx="5142416" cy="22479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FC2399C-164E-C3CA-8DBC-74DDC2E1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45" y="2984349"/>
            <a:ext cx="5339283" cy="38083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AFA5098-CD76-12A0-ADAF-0D7EDCC28C84}"/>
              </a:ext>
            </a:extLst>
          </p:cNvPr>
          <p:cNvSpPr txBox="1"/>
          <p:nvPr/>
        </p:nvSpPr>
        <p:spPr>
          <a:xfrm>
            <a:off x="4654016" y="3361533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Pierre FAYET, “The U BOSON as a generalized DARK PHOTON”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758084-7B3D-29FD-F7E8-DBE2200A2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237" y="3862537"/>
            <a:ext cx="4299767" cy="21638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72894B-F413-72C7-AAAA-79C94D3AC3AC}"/>
              </a:ext>
            </a:extLst>
          </p:cNvPr>
          <p:cNvSpPr txBox="1"/>
          <p:nvPr/>
        </p:nvSpPr>
        <p:spPr>
          <a:xfrm>
            <a:off x="6096000" y="607750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arXiv:2005.01515</a:t>
            </a:r>
          </a:p>
        </p:txBody>
      </p:sp>
    </p:spTree>
    <p:extLst>
      <p:ext uri="{BB962C8B-B14F-4D97-AF65-F5344CB8AC3E}">
        <p14:creationId xmlns:p14="http://schemas.microsoft.com/office/powerpoint/2010/main" val="288918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11AD-056A-4EE2-ABF7-99757ED1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489B4D6E-545F-FD9E-70C6-FFB5E43D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15" y="2976446"/>
            <a:ext cx="1359625" cy="18325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12F8E2-171D-2BBC-50A1-0BCF10A4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" y="197223"/>
            <a:ext cx="6355982" cy="2739578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883A1DC-3D95-8897-5A62-9A01643AD1CE}"/>
              </a:ext>
            </a:extLst>
          </p:cNvPr>
          <p:cNvCxnSpPr>
            <a:cxnSpLocks/>
          </p:cNvCxnSpPr>
          <p:nvPr/>
        </p:nvCxnSpPr>
        <p:spPr>
          <a:xfrm>
            <a:off x="3187929" y="1629843"/>
            <a:ext cx="0" cy="191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A80AE0-A98A-DA5E-33F6-75AC8846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8E87D5-B7F7-7FB2-287E-0E20DA6AD420}"/>
              </a:ext>
            </a:extLst>
          </p:cNvPr>
          <p:cNvSpPr txBox="1"/>
          <p:nvPr/>
        </p:nvSpPr>
        <p:spPr>
          <a:xfrm>
            <a:off x="241823" y="848640"/>
            <a:ext cx="2680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T. Lin, arxiv:1904.07915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2AD0C-724C-8A2E-7AD3-614471C85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879" y="1050428"/>
            <a:ext cx="3870623" cy="3772746"/>
          </a:xfrm>
          <a:prstGeom prst="rect">
            <a:avLst/>
          </a:prstGeom>
        </p:spPr>
      </p:pic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B0EC0C49-9ABB-B298-C8B9-3632AAFAFE3E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 rot="16200000" flipH="1">
            <a:off x="5017780" y="153702"/>
            <a:ext cx="1163636" cy="44025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2A21E26-E072-1CF7-00CD-706FE2D516F1}"/>
              </a:ext>
            </a:extLst>
          </p:cNvPr>
          <p:cNvSpPr txBox="1"/>
          <p:nvPr/>
        </p:nvSpPr>
        <p:spPr>
          <a:xfrm rot="563953">
            <a:off x="4989997" y="270472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DAMIC-M</a:t>
            </a:r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B72A0C-DF2E-B980-CE48-B08DCB3AFB75}"/>
              </a:ext>
            </a:extLst>
          </p:cNvPr>
          <p:cNvSpPr txBox="1"/>
          <p:nvPr/>
        </p:nvSpPr>
        <p:spPr>
          <a:xfrm>
            <a:off x="8770335" y="4903696"/>
            <a:ext cx="3496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Max Planck Institute for Nuclear Physics</a:t>
            </a:r>
          </a:p>
        </p:txBody>
      </p:sp>
      <p:sp>
        <p:nvSpPr>
          <p:cNvPr id="3" name="Flèche : double flèche horizontale 2">
            <a:extLst>
              <a:ext uri="{FF2B5EF4-FFF2-40B4-BE49-F238E27FC236}">
                <a16:creationId xmlns:a16="http://schemas.microsoft.com/office/drawing/2014/main" id="{ACD790C3-766A-98EF-462A-686B46AF78F6}"/>
              </a:ext>
            </a:extLst>
          </p:cNvPr>
          <p:cNvSpPr/>
          <p:nvPr/>
        </p:nvSpPr>
        <p:spPr>
          <a:xfrm>
            <a:off x="3192374" y="1629842"/>
            <a:ext cx="411885" cy="19109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AD568AF-9544-2DF0-DFF3-380930672557}"/>
              </a:ext>
            </a:extLst>
          </p:cNvPr>
          <p:cNvSpPr txBox="1"/>
          <p:nvPr/>
        </p:nvSpPr>
        <p:spPr>
          <a:xfrm>
            <a:off x="2922270" y="1274625"/>
            <a:ext cx="750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+mj-lt"/>
              </a:rPr>
              <a:t>MeV</a:t>
            </a:r>
            <a:endParaRPr lang="en-GB" sz="1500" dirty="0">
              <a:latin typeface="+mj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B6253C8-941B-ED16-6DAB-817E6CD74BDE}"/>
              </a:ext>
            </a:extLst>
          </p:cNvPr>
          <p:cNvSpPr txBox="1"/>
          <p:nvPr/>
        </p:nvSpPr>
        <p:spPr>
          <a:xfrm>
            <a:off x="982328" y="6446838"/>
            <a:ext cx="6499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Alvaro E. Chavarria, “The search for dark matter with DAMIC-M”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AFF269-1757-5211-2E55-92764A217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81" y="2911745"/>
            <a:ext cx="3496235" cy="3239913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37999F1-1437-7A55-C821-3F4844FF4629}"/>
              </a:ext>
            </a:extLst>
          </p:cNvPr>
          <p:cNvCxnSpPr>
            <a:cxnSpLocks/>
          </p:cNvCxnSpPr>
          <p:nvPr/>
        </p:nvCxnSpPr>
        <p:spPr>
          <a:xfrm>
            <a:off x="1219200" y="3396880"/>
            <a:ext cx="2286000" cy="1934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2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807A7-C82C-5A8E-0DC3-3108314D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Classical</a:t>
            </a:r>
            <a:r>
              <a:rPr lang="fr-FR" dirty="0"/>
              <a:t> </a:t>
            </a:r>
            <a:r>
              <a:rPr lang="fr-FR" dirty="0" err="1"/>
              <a:t>CCDs</a:t>
            </a:r>
            <a:endParaRPr lang="en-GB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D7C4A1A-4809-CB17-AC99-D357A2186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94" y="2880358"/>
            <a:ext cx="5927725" cy="3048967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2594D-CBAA-6C06-661F-C9BD3C6E7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interaction ionizes the medium and </a:t>
            </a:r>
            <a:r>
              <a:rPr lang="fr-FR" dirty="0" err="1"/>
              <a:t>generates</a:t>
            </a:r>
            <a:r>
              <a:rPr lang="fr-FR" dirty="0"/>
              <a:t> charges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Charges are </a:t>
            </a:r>
            <a:r>
              <a:rPr lang="fr-FR" dirty="0" err="1"/>
              <a:t>trapped</a:t>
            </a:r>
            <a:r>
              <a:rPr lang="fr-FR" dirty="0"/>
              <a:t> in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wells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Then, the charges are moved line by line, pixel by pixel, toward the serial register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/>
              <a:t>Measurment</a:t>
            </a:r>
            <a:r>
              <a:rPr lang="fr-FR" dirty="0"/>
              <a:t> of the charge on </a:t>
            </a:r>
            <a:r>
              <a:rPr lang="fr-FR" dirty="0" err="1"/>
              <a:t>each</a:t>
            </a:r>
            <a:r>
              <a:rPr lang="fr-FR" dirty="0"/>
              <a:t> pixel in the sens </a:t>
            </a:r>
            <a:r>
              <a:rPr lang="fr-FR" dirty="0" err="1"/>
              <a:t>node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271EEB-0023-92A1-EF90-87C3A5D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7</a:t>
            </a:fld>
            <a:endParaRPr lang="en-GB" noProof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F2FC5D-E6DC-A570-FCAE-30BBAE08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802" y="140396"/>
            <a:ext cx="2931504" cy="26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50EA0-1363-1BDC-93E5-65782B4C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Skipper-CCD</a:t>
            </a:r>
            <a:endParaRPr lang="en-GB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92E5C0F-6B0B-1301-9EBB-3B637B29D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658"/>
          <a:stretch/>
        </p:blipFill>
        <p:spPr>
          <a:xfrm>
            <a:off x="6175534" y="199417"/>
            <a:ext cx="3710870" cy="247410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862579D3-E7C5-DFD8-2CDB-EE4E846D0D0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dirty="0"/>
                  <a:t>Multiple non-destructive charge </a:t>
                </a:r>
                <a:r>
                  <a:rPr lang="fr-FR" dirty="0" err="1"/>
                  <a:t>measurments</a:t>
                </a: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/>
                  <a:t>Readout noise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rad>
                  </m:oMath>
                </a14:m>
                <a:endParaRPr lang="fr-FR" dirty="0"/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Sub-electron reading noise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GB" dirty="0">
                    <a:solidFill>
                      <a:schemeClr val="bg1"/>
                    </a:solidFill>
                  </a:rPr>
                  <a:t>Allows us to explore small energy deposits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GB" dirty="0"/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862579D3-E7C5-DFD8-2CDB-EE4E846D0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213" t="-795" r="-1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E2CA33-4F15-D8B1-5C7B-B55F5A40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 rtl="0"/>
              <a:t>8</a:t>
            </a:fld>
            <a:endParaRPr lang="en-GB" noProof="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61CCF5F-55D8-752B-3486-1C65EA84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292" y="6524465"/>
            <a:ext cx="13051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arxiv:1706.00028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15626A1-769E-8D7C-E3CD-DC24E08C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305" y="3275635"/>
            <a:ext cx="4594271" cy="317120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12CA0C-A433-3B6E-3106-C62ADE208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969" y="2580314"/>
            <a:ext cx="3454926" cy="22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2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2CEDA7-E513-7089-E9BD-AE8EE9A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CE3081-A167-49DC-4157-649E2C6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12" y="243490"/>
            <a:ext cx="8574958" cy="59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2297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9_TF22712842.potx" id="{66207373-B99E-4885-8182-B73EA986FCBA}" vid="{BA3EABD1-0925-4BFC-B6D5-F3CE9D9640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{60E7722D-1C8B-4467-9B6E-96C6A5D033D0}tf22712842_win32</Template>
  <TotalTime>5894</TotalTime>
  <Words>780</Words>
  <Application>Microsoft Office PowerPoint</Application>
  <PresentationFormat>Grand écran</PresentationFormat>
  <Paragraphs>149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Cambria Math</vt:lpstr>
      <vt:lpstr>Franklin Gothic Book</vt:lpstr>
      <vt:lpstr>Wingdings</vt:lpstr>
      <vt:lpstr>1_RetrospectVTI</vt:lpstr>
      <vt:lpstr>Direct Dark Matter Research : The Damic-M* experiment</vt:lpstr>
      <vt:lpstr>Présentation PowerPoint</vt:lpstr>
      <vt:lpstr>Dark Matter production scenarios</vt:lpstr>
      <vt:lpstr>Damic-M in Dark Matter research</vt:lpstr>
      <vt:lpstr>Dark Sector Theory</vt:lpstr>
      <vt:lpstr>Présentation PowerPoint</vt:lpstr>
      <vt:lpstr>Classical CCDs</vt:lpstr>
      <vt:lpstr>Skipper-CCD</vt:lpstr>
      <vt:lpstr>Présentation PowerPoint</vt:lpstr>
      <vt:lpstr>Some informations</vt:lpstr>
      <vt:lpstr>Data Analysis</vt:lpstr>
      <vt:lpstr>Pattern Event Research: Predictions vs Observations for DAMIC-M LBC</vt:lpstr>
      <vt:lpstr>Présentation PowerPoint</vt:lpstr>
      <vt:lpstr>Daily Modulation</vt:lpstr>
      <vt:lpstr>Skipper-CMOS</vt:lpstr>
      <vt:lpstr>Conclusion</vt:lpstr>
      <vt:lpstr>Annex</vt:lpstr>
      <vt:lpstr>Skipper technology for other fields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Mellouki Issam</dc:title>
  <dc:creator>Issam MELLOUKI</dc:creator>
  <cp:lastModifiedBy>Issam MELLOUKI</cp:lastModifiedBy>
  <cp:revision>70</cp:revision>
  <dcterms:created xsi:type="dcterms:W3CDTF">2024-02-09T12:44:56Z</dcterms:created>
  <dcterms:modified xsi:type="dcterms:W3CDTF">2026-05-05T21:33:45Z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