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6"/>
  </p:notesMasterIdLst>
  <p:sldIdLst>
    <p:sldId id="1814" r:id="rId3"/>
    <p:sldId id="357" r:id="rId4"/>
    <p:sldId id="21328" r:id="rId5"/>
    <p:sldId id="358" r:id="rId6"/>
    <p:sldId id="1849" r:id="rId7"/>
    <p:sldId id="1850" r:id="rId8"/>
    <p:sldId id="1858" r:id="rId9"/>
    <p:sldId id="1847" r:id="rId10"/>
    <p:sldId id="1859" r:id="rId11"/>
    <p:sldId id="1851" r:id="rId12"/>
    <p:sldId id="1852" r:id="rId13"/>
    <p:sldId id="1860" r:id="rId14"/>
    <p:sldId id="1855" r:id="rId15"/>
    <p:sldId id="1857" r:id="rId16"/>
    <p:sldId id="21330" r:id="rId17"/>
    <p:sldId id="21422" r:id="rId18"/>
    <p:sldId id="1829" r:id="rId19"/>
    <p:sldId id="21420" r:id="rId20"/>
    <p:sldId id="1863" r:id="rId21"/>
    <p:sldId id="1854" r:id="rId22"/>
    <p:sldId id="1861" r:id="rId23"/>
    <p:sldId id="1856" r:id="rId24"/>
    <p:sldId id="1862" r:id="rId25"/>
  </p:sldIdLst>
  <p:sldSz cx="12192000" cy="6858000"/>
  <p:notesSz cx="6858000" cy="9144000"/>
  <p:defaultTextStyle>
    <a:defPPr>
      <a:defRPr lang="ja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12"/>
    <p:restoredTop sz="95617"/>
  </p:normalViewPr>
  <p:slideViewPr>
    <p:cSldViewPr snapToGrid="0">
      <p:cViewPr varScale="1">
        <p:scale>
          <a:sx n="105" d="100"/>
          <a:sy n="105" d="100"/>
        </p:scale>
        <p:origin x="9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SE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6759-5D8A-DD45-8456-1FF2A640B45D}" type="datetimeFigureOut">
              <a:rPr kumimoji="1" lang="ja-SE" altLang="en-US" smtClean="0"/>
              <a:t>2026-04-29</a:t>
            </a:fld>
            <a:endParaRPr kumimoji="1" lang="ja-SE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SE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SE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45BFC-7D81-2245-A874-B8D430753272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2741667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SE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45BFC-7D81-2245-A874-B8D430753272}" type="slidenum">
              <a:rPr kumimoji="1" lang="ja-SE" altLang="en-US" smtClean="0"/>
              <a:t>17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2103580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F8EABE-CE8B-0075-8E77-6143429C5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19F34E7-5D4C-42E0-C46C-199E220B7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SE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C57FE3-65DE-9AEA-6DE1-A179E9B96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80FB8-A84A-7F43-B44E-9B15D90854B9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DC5A4C4-4138-5EAE-4145-28B105FFD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702772-566D-AD26-E0B0-33927261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7A0E-F556-BF4D-8079-14A5EC7D43D6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968915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039E84-E935-7A41-1EEA-4463FFA9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B2D5845-185C-D499-8B15-368CFCBCC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8255A0-76E5-B980-4E37-8580178AC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E219-A9CC-9E46-BCD8-2AE8EEB04434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31AE3D-3470-1AA6-2C73-CC3813CB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605278-9326-E266-A67F-86F1D6EFF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7A0E-F556-BF4D-8079-14A5EC7D43D6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235095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96D3271-94A1-E47C-2E53-EF14173AE4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3069E8A-7591-DAFA-9CD1-919774F3D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9F714D-5723-0524-F471-94A9916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70178-FB08-D746-8B36-A075B683512C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B917CD-95B6-1854-52F3-60212D62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B8C335-3DA8-07C7-8EDF-7AE31FF2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7A0E-F556-BF4D-8079-14A5EC7D43D6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215765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09BEBB-A865-0444-94B8-69ABEFA003A9}" type="datetime1">
              <a:rPr lang="ja-JP" altLang="en-US" smtClean="0"/>
              <a:t>2026/4/29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67191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" y="0"/>
            <a:ext cx="12191595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7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4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522D07-BB91-244F-93A9-A92EE8A42B0B}" type="datetime1">
              <a:rPr lang="ja-JP" altLang="en-US" smtClean="0"/>
              <a:t>2026/4/29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5" y="902591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46469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BCFFD5-208E-2E51-823F-57AB86D96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409E358-2DC9-DE44-1582-17C1CA90B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SE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864A45-E287-C806-EF40-BD4E3C252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DA48-BE84-BC4F-B86D-037F68B0B24B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88ADEAD-EAF9-D3C9-9B39-E362EFED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B068936-3879-FCB2-500A-F60B09B26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CF04-DD73-674B-90CE-3A3D2E51F049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4048827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88A230-7F93-5A3D-8CD8-F1D2892C4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84EE85-16CC-FE40-6258-88FC84348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70F970-08AB-9FF0-B4F3-111F6B714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4B07D-C92A-5D4B-A55F-2B390E1515DC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17814E2-871F-8825-C838-5A31EF2C3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45C6ED-64A9-E553-40D4-9B35AFF8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CF04-DD73-674B-90CE-3A3D2E51F049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4016340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1C2C63-992E-DEFA-DB68-971645F44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BBA3930-F9F7-C553-3C18-E696C0703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9022BDD-280E-0454-3698-0982ED61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BD55D-E9D1-E242-BF6D-4680F60ED14E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C4A1B3-686B-0C67-C770-137A7D141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6C36983-7BEA-51C3-BCFA-08405BD34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CF04-DD73-674B-90CE-3A3D2E51F049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2797469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85F12E-92EF-7EA7-3EDE-B7ADBB7C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8083CE-4FF6-7E92-CC95-802FE1539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0721673-7146-D5F3-F7C5-8D2D77FCF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54760A0-80FC-D218-7B75-B9E1FDDB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23957-0B3B-1F47-A8D3-F8F0AA421E4E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312F8D5-D00D-068A-3337-4E0E0C45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AE87828-FD41-E4C5-2959-E51773A5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CF04-DD73-674B-90CE-3A3D2E51F049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3336010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267C7C-BED7-F2EF-EE3B-928DC653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2C59AA-C6DD-0101-8344-7D81897F4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74ECC95-390F-B973-DAF0-7A174DCC2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C23F47A-B027-2E37-DBE2-D0A870E3C5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E5C3808-6C8C-0346-4E6C-223602FC96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8F0531E-197F-A836-74E7-4034E5AF7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0B9E6-EDBF-2543-BE79-8DC5C0AC2103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024026E-157C-8B32-E9C3-3711C3BA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458070C-FD3D-2449-6156-0FE94FD08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CF04-DD73-674B-90CE-3A3D2E51F049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1186039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4AF79A-8DBB-4906-E3B9-712AE6281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7DF72D8-D83D-B79D-DAF3-C0AF1820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F718-C0E1-7E4C-9BCC-BD6206F9BCF5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90295A4-4102-9B2D-9F8D-97591B74A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F060711-7508-F4A7-6F61-D57168725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CF04-DD73-674B-90CE-3A3D2E51F049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19049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A6CBB9-7511-FD5F-34B9-D4B6BBB67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B667AE-F37D-8521-DB87-5EE790040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72C7EA-DC71-A7AA-AF82-0C7209469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A691-1D4E-874A-9EF1-948FC117DF44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C54349B-6BE7-D6AC-6174-00EEEFD42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5B7D6D-EA28-D58C-4AAC-A17CA64E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7A0E-F556-BF4D-8079-14A5EC7D43D6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1191175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880FCD3-13C8-64E6-CE5B-2DD02F43D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C83C-4C82-0043-AE3A-DE10D0E3D62F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AFA8E4C-F4C9-C1BD-C278-FCA8596F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2A448A-A14A-7B4A-5FBF-EE8E125C6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CF04-DD73-674B-90CE-3A3D2E51F049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2504128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404704-A112-B898-46FC-4DD708CBF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01A729-A117-D5AD-026E-F7D7C7F05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FDB064F-0B19-CC2E-7DBE-1FEA2680A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43B5F8-E5C9-F9D9-86F8-41DC7A3E6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CB19-FC7B-4F4B-865D-16303E816B31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A290DE3-4F63-47A2-7213-847BBB3D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469ACA4-702B-5236-142B-140AD60F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CF04-DD73-674B-90CE-3A3D2E51F049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2637230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B7BDD6-09E2-61CD-7DAE-741F81B64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B10FC96-E72E-7278-EBDF-34512BCCA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SE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CD75925-DFF6-1DBF-575A-F64A53E50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403531-1672-4B0A-E89F-355ADEB47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FC93-3857-1C45-82BE-E35F4467BA1D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49C0973-E06E-D485-F4F5-829CC7DF0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17E315D-2F8F-195E-F720-E5171027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CF04-DD73-674B-90CE-3A3D2E51F049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946670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EB9A28-A5A3-328E-126F-A832E412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7FE3CA0-BB80-E656-7999-BB8CE8C9E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A7D782-4943-A5A7-BB14-071A68063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25F4-1F18-524F-9491-8CC7C6C3642D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702B4A-46A3-8A9E-8D35-78675DB0E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B206E2-F8CF-721B-5F0E-F47A93DFC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CF04-DD73-674B-90CE-3A3D2E51F049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108907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A531F11-8B2B-AED4-2C5C-DB3469FC5E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DD617EC-6519-C106-85BC-827099C5C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F710856-6E9C-FF29-840C-0C01BBB5F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0752-0A6B-A644-AF4D-554C055C8C62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EE243E6-33A1-CCEC-1348-49F670B6C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2DA047-3B1A-6E32-A1A3-B686748BD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CF04-DD73-674B-90CE-3A3D2E51F049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121621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D70959-3389-F039-C458-9904F6E54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3D559E4-7662-5209-06CE-58E3CBBDE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01352E-CD04-9544-F8B7-79A9EF9EC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F274-3D15-1F40-98E9-A9EC72398520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27035F-3D42-CE5A-1726-C0819FFDA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22DE1DF-ECEC-A4B9-997C-5B15B9DB2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7A0E-F556-BF4D-8079-14A5EC7D43D6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169761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DFD5E1-4829-555F-14DC-54A3B1A3A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3589D7-F42C-F717-DC84-E47FC0D81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41EE844-C9BE-FEBE-AA1A-0AE361EC5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DF78153-9DF6-036D-1BF0-D4F99C4D7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82B3-F249-7848-A4A2-298FE5C1860C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A60B0EE-ADBF-2AAB-3548-C8F385A6E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6AA944-48ED-F624-7B53-F94FC581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7A0E-F556-BF4D-8079-14A5EC7D43D6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539141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C3BD13-A696-E1D7-E50B-BC2CD7150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988FEE5-8C56-9AA2-3E69-4C7637D5A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0EDF5ED-5F94-5B39-2A98-9D8FD5A3D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CA16238-1396-0218-7FBF-AD366E4E0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BA86C57-37CB-794B-0E01-7FF316372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653D3C1-01B7-1D0F-42DA-EACD902D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4D96-72F6-824E-B226-73EA7ACD01BA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27F20F5-B36E-1621-F4BD-A0B9C11BD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09C5FB5-0A22-B6CF-F662-3803B66A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7A0E-F556-BF4D-8079-14A5EC7D43D6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280278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017685-8087-11DA-AE44-9B2221AED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61D06F6-24BF-A7F8-9691-8640FD953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85DB-C893-5E49-8643-18DF5DA8E1E2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7FE9241-DC5C-BC9F-F3F6-122749FD3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E4E5B6-074A-D49C-5F45-C39036B6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7A0E-F556-BF4D-8079-14A5EC7D43D6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85502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E983672-F22C-A36B-0091-D83B9E275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DD0-CB78-FC42-892D-7BA88DBB5C56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4AB36F-850F-7994-35E0-493B4A90C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AD3FF3-19C0-0FBF-0BFB-9C6DB126E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7A0E-F556-BF4D-8079-14A5EC7D43D6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30546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1D78B3-DD24-3B43-3E7C-9E365E1F5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E0BF86-C189-74EB-3C88-206A3D11B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0BDCD2D-F535-5911-841F-50F332939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2D31132-BE4F-4196-7DC8-C4E8DB3D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7A7D-3892-D148-934C-1EBEDF388D90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D25C74E-CADC-9D06-A370-C1069C6FB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EC5A2F4-A6EF-FF00-58C5-34E9BCF2C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7A0E-F556-BF4D-8079-14A5EC7D43D6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1879390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E52B3E-2BF8-C50A-9B74-45D77B019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5B70E32-66C7-0C37-E6A8-FDF69561D5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SE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06F304F-BEC0-AF58-A653-3B35D67DA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BD41A95-2F89-71A4-7A72-2217C7EDD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C69C9-2F55-3A48-8D23-1C08BEF18265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7F4E30D-30A6-B039-3068-6EF121F6C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1582549-B552-809A-DA58-FD04BD5ED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7A0E-F556-BF4D-8079-14A5EC7D43D6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141078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5B7F6A9-0305-E258-9057-34EC30F8F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9A78A69-2438-9962-5688-6A9903EC5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DF3D84-A479-21E9-0BCB-D9D0EFF7DE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DBA574-EA39-1B4E-81EC-DDC1ACF84AED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6C172EB-67DF-20D5-09AA-98C320CBF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SE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42DD99-CF17-B837-726B-719497166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5E7A0E-F556-BF4D-8079-14A5EC7D43D6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245677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3F17F89-5314-DC7D-560E-683316617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F521F0B-AA91-E410-B3CE-535A95F73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B22A2D6-A8E8-7C4C-A1CE-151033AF7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30015-5207-5144-A164-6789A15F36E8}" type="datetime1">
              <a:rPr kumimoji="1" lang="ja-JP" altLang="en-US" smtClean="0"/>
              <a:t>2026/4/29</a:t>
            </a:fld>
            <a:endParaRPr kumimoji="1" lang="ja-SE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1F7BE01-AC37-9DAD-6B21-E38D16A76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SE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02D14B6-75C3-9CEE-D5C3-6450908A6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9CF04-DD73-674B-90CE-3A3D2E51F049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383775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9/TASC.2023.3273734" TargetMode="External"/><Relationship Id="rId3" Type="http://schemas.openxmlformats.org/officeDocument/2006/relationships/image" Target="../media/image72.jpeg"/><Relationship Id="rId7" Type="http://schemas.openxmlformats.org/officeDocument/2006/relationships/image" Target="../media/image75.gif"/><Relationship Id="rId12" Type="http://schemas.openxmlformats.org/officeDocument/2006/relationships/image" Target="../media/image7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wmf"/><Relationship Id="rId11" Type="http://schemas.openxmlformats.org/officeDocument/2006/relationships/image" Target="../media/image611.png"/><Relationship Id="rId5" Type="http://schemas.openxmlformats.org/officeDocument/2006/relationships/hyperlink" Target="https://iopscience.iop.org/article/10.1088/1748-0221/19/11/T11002" TargetMode="External"/><Relationship Id="rId10" Type="http://schemas.openxmlformats.org/officeDocument/2006/relationships/image" Target="../media/image77.gif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82.png"/><Relationship Id="rId4" Type="http://schemas.openxmlformats.org/officeDocument/2006/relationships/image" Target="../media/image8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75.png"/><Relationship Id="rId7" Type="http://schemas.openxmlformats.org/officeDocument/2006/relationships/image" Target="../media/image85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0.png"/><Relationship Id="rId5" Type="http://schemas.openxmlformats.org/officeDocument/2006/relationships/image" Target="../media/image77.png"/><Relationship Id="rId4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0.png"/><Relationship Id="rId4" Type="http://schemas.openxmlformats.org/officeDocument/2006/relationships/hyperlink" Target="https://journals.aps.org/prl/abstract/10.1103/c749-419q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88/1475-7516/2017/01/061" TargetMode="External"/><Relationship Id="rId13" Type="http://schemas.openxmlformats.org/officeDocument/2006/relationships/hyperlink" Target="https://journals.aps.org/prl/abstract/10.1103/c749-419q" TargetMode="External"/><Relationship Id="rId3" Type="http://schemas.openxmlformats.org/officeDocument/2006/relationships/image" Target="../media/image104.png"/><Relationship Id="rId7" Type="http://schemas.openxmlformats.org/officeDocument/2006/relationships/hyperlink" Target="https://link.aps.org/doi/10.1103/PhysRevLett.118.091801" TargetMode="External"/><Relationship Id="rId12" Type="http://schemas.openxmlformats.org/officeDocument/2006/relationships/hyperlink" Target="https://iopscience.iop.org/article/10.1088/1475-7516/2024/04/005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link.aps.org/doi/10.1103/PhysRevD.88.115002" TargetMode="External"/><Relationship Id="rId11" Type="http://schemas.openxmlformats.org/officeDocument/2006/relationships/hyperlink" Target="https://iopscience.iop.org/article/10.1088/1475-7516/2023/04/064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s://iopscience.iop.org/article/10.1088/1748-0221/19/11/T11002" TargetMode="External"/><Relationship Id="rId4" Type="http://schemas.openxmlformats.org/officeDocument/2006/relationships/image" Target="../media/image105.png"/><Relationship Id="rId9" Type="http://schemas.openxmlformats.org/officeDocument/2006/relationships/hyperlink" Target="https://doi.org/10.1109/TASC.2023.3273734" TargetMode="External"/><Relationship Id="rId14" Type="http://schemas.openxmlformats.org/officeDocument/2006/relationships/hyperlink" Target="https://journals.aps.org/prl/abstract/10.1103/PhysRevLett.134.151004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hyperlink" Target="https://indico.desy.de/event/50207/" TargetMode="External"/><Relationship Id="rId7" Type="http://schemas.openxmlformats.org/officeDocument/2006/relationships/image" Target="../media/image109.png"/><Relationship Id="rId2" Type="http://schemas.openxmlformats.org/officeDocument/2006/relationships/hyperlink" Target="https://indico.kmi.nagoya-u.ac.jp/event/15/overvie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7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6.png"/><Relationship Id="rId7" Type="http://schemas.openxmlformats.org/officeDocument/2006/relationships/image" Target="../media/image91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0.png"/><Relationship Id="rId5" Type="http://schemas.openxmlformats.org/officeDocument/2006/relationships/image" Target="../media/image89.png"/><Relationship Id="rId4" Type="http://schemas.openxmlformats.org/officeDocument/2006/relationships/image" Target="../media/image69.png"/><Relationship Id="rId9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journals.aps.org/prl/abstract/10.1103/PhysRevLett.134.151004" TargetMode="External"/><Relationship Id="rId5" Type="http://schemas.openxmlformats.org/officeDocument/2006/relationships/image" Target="../media/image97.png"/><Relationship Id="rId4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vietnam.in2p3.fr/2025/tmex/transparencies/5_friday/morning/DM4/04_Dabhi.pdf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8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2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1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0.png"/><Relationship Id="rId5" Type="http://schemas.openxmlformats.org/officeDocument/2006/relationships/image" Target="../media/image28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40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8">
            <a:extLst>
              <a:ext uri="{FF2B5EF4-FFF2-40B4-BE49-F238E27FC236}">
                <a16:creationId xmlns:a16="http://schemas.microsoft.com/office/drawing/2014/main" id="{575663ED-4D64-4C15-995E-04D42184BAF4}"/>
              </a:ext>
            </a:extLst>
          </p:cNvPr>
          <p:cNvSpPr txBox="1"/>
          <p:nvPr/>
        </p:nvSpPr>
        <p:spPr>
          <a:xfrm>
            <a:off x="1031289" y="2331098"/>
            <a:ext cx="10129421" cy="232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34826" rtl="0" eaLnBrk="1" fontAlgn="auto" latinLnBrk="0" hangingPunct="1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FF6700"/>
              </a:buClr>
              <a:buSzTx/>
              <a:buFontTx/>
              <a:buNone/>
              <a:tabLst/>
              <a:defRPr/>
            </a:pPr>
            <a:r>
              <a:rPr lang="en-GB" sz="4527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en-GB" sz="452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ark matter axion search with</a:t>
            </a:r>
          </a:p>
          <a:p>
            <a:pPr marL="0" marR="0" lvl="0" indent="0" algn="ctr" defTabSz="1034826" rtl="0" eaLnBrk="1" fontAlgn="auto" latinLnBrk="0" hangingPunct="1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FF6700"/>
              </a:buClr>
              <a:buSzTx/>
              <a:buFontTx/>
              <a:buNone/>
              <a:tabLst/>
              <a:defRPr/>
            </a:pPr>
            <a:endParaRPr kumimoji="0" lang="en-GB" sz="4527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034826" rtl="0" eaLnBrk="1" fontAlgn="auto" latinLnBrk="0" hangingPunct="1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FF67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CNRS/IN2P3/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IJCLab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Université Paris-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Saclay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ctr" defTabSz="1034826">
              <a:lnSpc>
                <a:spcPct val="90000"/>
              </a:lnSpc>
              <a:spcBef>
                <a:spcPts val="1133"/>
              </a:spcBef>
              <a:buClr>
                <a:srgbClr val="FF6700"/>
              </a:buClr>
              <a:defRPr/>
            </a:pPr>
            <a:r>
              <a:rPr kumimoji="0" lang="en-GB" sz="20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Akira Miyazaki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Yoann  Kermaidic, Thibaut Houdy on behalf of MADMAX collaboration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CC395FD-B4B9-ACA1-DFBD-F0B8D9C5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3" name="Picture 15" descr="C:\Users\bela\AppData\Local\Temp\Rar$DIa11256.14634\MadMax-Logo_RGB-grau-orange.png">
            <a:extLst>
              <a:ext uri="{FF2B5EF4-FFF2-40B4-BE49-F238E27FC236}">
                <a16:creationId xmlns:a16="http://schemas.microsoft.com/office/drawing/2014/main" id="{5734A68A-B11B-BF66-8102-C44321CEF02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000596" y="2894929"/>
            <a:ext cx="2412140" cy="896783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830563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6BC88C-D306-9285-1FF0-AE3CC2EFC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Technical milestones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4E4FF85-3A61-5B46-D35B-383DC4E18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954B56D-9D94-09C7-D5FD-2B356444C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8819" y="2619520"/>
            <a:ext cx="2972903" cy="198249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FE31EC4-CC82-21B4-F9A9-4F66BEAB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057" y="1219375"/>
            <a:ext cx="22828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F2A52F3C-1D0D-1DC1-C40B-41BB80FCA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002" y="2074494"/>
            <a:ext cx="695325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9">
            <a:hlinkClick r:id="rId5"/>
            <a:extLst>
              <a:ext uri="{FF2B5EF4-FFF2-40B4-BE49-F238E27FC236}">
                <a16:creationId xmlns:a16="http://schemas.microsoft.com/office/drawing/2014/main" id="{75BD4A4F-9424-AC49-769B-24A254E95E40}"/>
              </a:ext>
            </a:extLst>
          </p:cNvPr>
          <p:cNvSpPr/>
          <p:nvPr/>
        </p:nvSpPr>
        <p:spPr>
          <a:xfrm>
            <a:off x="936363" y="4689372"/>
            <a:ext cx="2295359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u="sng" strike="noStrike" spc="-1" dirty="0">
                <a:solidFill>
                  <a:srgbClr val="0070C0"/>
                </a:solidFill>
                <a:uFillTx/>
                <a:latin typeface="Calibri"/>
              </a:rPr>
              <a:t>MADMAX </a:t>
            </a:r>
            <a:r>
              <a:rPr lang="de-DE" sz="1400" b="0" u="sng" strike="noStrike" spc="-1" dirty="0" err="1">
                <a:solidFill>
                  <a:srgbClr val="0070C0"/>
                </a:solidFill>
                <a:uFillTx/>
                <a:latin typeface="Calibri"/>
              </a:rPr>
              <a:t>collaboration</a:t>
            </a:r>
            <a:r>
              <a:rPr lang="de-DE" sz="1400" b="0" u="sng" strike="noStrike" spc="-1" dirty="0">
                <a:solidFill>
                  <a:srgbClr val="0070C0"/>
                </a:solidFill>
                <a:uFillTx/>
                <a:latin typeface="Calibri"/>
              </a:rPr>
              <a:t>, 2024 JINST 19 T11002</a:t>
            </a:r>
            <a:endParaRPr lang="en-U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89E15C2D-DA11-D69F-6CAF-8F799DA57F1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9236" y="4750578"/>
            <a:ext cx="695520" cy="584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1716520-5884-7D50-A13C-6BCA3183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446" y="980892"/>
            <a:ext cx="3224433" cy="155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">
            <a:hlinkClick r:id="rId8"/>
            <a:extLst>
              <a:ext uri="{FF2B5EF4-FFF2-40B4-BE49-F238E27FC236}">
                <a16:creationId xmlns:a16="http://schemas.microsoft.com/office/drawing/2014/main" id="{3A9FEB4D-F62A-0F36-4ADE-6A41E3501E72}"/>
              </a:ext>
            </a:extLst>
          </p:cNvPr>
          <p:cNvSpPr/>
          <p:nvPr/>
        </p:nvSpPr>
        <p:spPr>
          <a:xfrm>
            <a:off x="6121299" y="4797093"/>
            <a:ext cx="2741673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u="sng" strike="noStrike" spc="-1" dirty="0">
                <a:solidFill>
                  <a:srgbClr val="0070C0"/>
                </a:solidFill>
                <a:uFillTx/>
                <a:latin typeface="Calibri"/>
              </a:rPr>
              <a:t>Lorin et al., IEEE TAS 33 (2023) 1</a:t>
            </a:r>
            <a:endParaRPr lang="en-U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954DAD5-F149-09D4-FF6A-E7F35275778F}"/>
              </a:ext>
            </a:extLst>
          </p:cNvPr>
          <p:cNvSpPr txBox="1"/>
          <p:nvPr/>
        </p:nvSpPr>
        <p:spPr>
          <a:xfrm>
            <a:off x="7291" y="998804"/>
            <a:ext cx="3444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GB" sz="2000" dirty="0"/>
              <a:t>Piezo worked at 5 K + 5.3 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GB" sz="2000" dirty="0"/>
              <a:t>Disk motion with piezo-motor was successfully tested at 4K or 1.6 T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256517C-82BE-9F83-1D8A-DAD3292DF1AA}"/>
              </a:ext>
            </a:extLst>
          </p:cNvPr>
          <p:cNvSpPr txBox="1"/>
          <p:nvPr/>
        </p:nvSpPr>
        <p:spPr>
          <a:xfrm>
            <a:off x="6086772" y="954228"/>
            <a:ext cx="27416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GB" sz="2000" dirty="0"/>
              <a:t>Cable-in-Conduit Conductor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GB" sz="2000" dirty="0"/>
              <a:t>MACQU Demo Coil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GB" sz="2000" dirty="0"/>
              <a:t>Dipole feasible!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/>
              <a:t>Fabrication ($$$)</a:t>
            </a:r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B0FB40CD-683E-CEDE-9829-66BC42A79155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225184" y="2619521"/>
            <a:ext cx="2187331" cy="198449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8440096-5C84-4212-190B-5A051D7A6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972" y="2749529"/>
            <a:ext cx="3160487" cy="220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9E723BE7-03C7-980D-D77E-9C09366DC3B2}"/>
                  </a:ext>
                </a:extLst>
              </p:cNvPr>
              <p:cNvSpPr txBox="1"/>
              <p:nvPr/>
            </p:nvSpPr>
            <p:spPr>
              <a:xfrm>
                <a:off x="258819" y="5551842"/>
                <a:ext cx="11834370" cy="862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Boost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/>
                  <a:t>≠ </a:t>
                </a:r>
                <a:r>
                  <a:rPr lang="en-GB" sz="2400"/>
                  <a:t>cavity Q </a:t>
                </a:r>
                <a:r>
                  <a:rPr lang="en-GB" sz="2400">
                    <a:sym typeface="Wingdings" pitchFamily="2" charset="2"/>
                  </a:rPr>
                  <a:t> b</a:t>
                </a:r>
                <a:r>
                  <a:rPr lang="en-GB" sz="2400"/>
                  <a:t>efore </a:t>
                </a:r>
                <a:r>
                  <a:rPr lang="en-GB" sz="2400" dirty="0"/>
                  <a:t>large scale experiments…small setups!</a:t>
                </a:r>
              </a:p>
              <a:p>
                <a:pPr marL="342900" indent="-342900">
                  <a:buFont typeface="Wingdings" pitchFamily="2" charset="2"/>
                  <a:buChar char="ü"/>
                </a:pPr>
                <a:r>
                  <a:rPr lang="en-GB" sz="2400" dirty="0"/>
                  <a:t>Boost factor determination &amp; first physics runs without piezo-tuning &amp; existing dipole</a:t>
                </a: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9E723BE7-03C7-980D-D77E-9C09366DC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19" y="5551842"/>
                <a:ext cx="11834370" cy="862608"/>
              </a:xfrm>
              <a:prstGeom prst="rect">
                <a:avLst/>
              </a:prstGeom>
              <a:blipFill>
                <a:blip r:embed="rId11"/>
                <a:stretch>
                  <a:fillRect l="-857" t="-7353" b="-132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12">
            <a:extLst>
              <a:ext uri="{FF2B5EF4-FFF2-40B4-BE49-F238E27FC236}">
                <a16:creationId xmlns:a16="http://schemas.microsoft.com/office/drawing/2014/main" id="{7304330B-54D5-6778-0FA2-90E0D228F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457" y="2472837"/>
            <a:ext cx="2495020" cy="28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235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AD368-E894-EB45-3D29-3320E5707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CFADEF-3BB6-8539-E111-90B89FA35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738" y="169117"/>
            <a:ext cx="7107936" cy="488983"/>
          </a:xfrm>
        </p:spPr>
        <p:txBody>
          <a:bodyPr>
            <a:normAutofit fontScale="90000"/>
          </a:bodyPr>
          <a:lstStyle/>
          <a:p>
            <a:r>
              <a:rPr lang="en-GB" i="1" dirty="0"/>
              <a:t>Close</a:t>
            </a:r>
            <a:r>
              <a:rPr lang="en-GB" dirty="0"/>
              <a:t> Booster prototype for axion(-like particle) search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C2402EE-F641-CC27-A3E1-E8F0B9AE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25" name="Image 1">
            <a:extLst>
              <a:ext uri="{FF2B5EF4-FFF2-40B4-BE49-F238E27FC236}">
                <a16:creationId xmlns:a16="http://schemas.microsoft.com/office/drawing/2014/main" id="{13DC64DB-842C-322A-A332-6FE106CB0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4" b="18799"/>
          <a:stretch>
            <a:fillRect/>
          </a:stretch>
        </p:blipFill>
        <p:spPr bwMode="auto">
          <a:xfrm>
            <a:off x="5077740" y="1150189"/>
            <a:ext cx="3290072" cy="26771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1">
            <a:extLst>
              <a:ext uri="{FF2B5EF4-FFF2-40B4-BE49-F238E27FC236}">
                <a16:creationId xmlns:a16="http://schemas.microsoft.com/office/drawing/2014/main" id="{769760E1-1647-9546-5C6B-900535CC0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0" y="2065946"/>
            <a:ext cx="48037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4">
            <a:extLst>
              <a:ext uri="{FF2B5EF4-FFF2-40B4-BE49-F238E27FC236}">
                <a16:creationId xmlns:a16="http://schemas.microsoft.com/office/drawing/2014/main" id="{A35CE8EB-CE87-0C64-5947-A9C16F500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700" y="1954821"/>
            <a:ext cx="2160587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altLang="ja-SE" sz="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(mirror + 3  sapphire disks </a:t>
            </a:r>
            <a:r>
              <a:rPr kumimoji="0" lang="en-GB" altLang="fr-FR" sz="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cs typeface="Arial" panose="020B0604020202020204" pitchFamily="34" charset="0"/>
              </a:rPr>
              <a:t>f</a:t>
            </a:r>
            <a:r>
              <a:rPr kumimoji="0" lang="en-GB" altLang="fr-FR" sz="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 20 cm</a:t>
            </a:r>
            <a:r>
              <a:rPr kumimoji="0" lang="en-GB" altLang="ja-SE" sz="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GB" altLang="ja-SE" sz="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</a:endParaRP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4D98DB67-2EFE-A69C-BDE6-218174FF7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0100" y="1870684"/>
            <a:ext cx="765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SE" sz="1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Booster</a:t>
            </a:r>
            <a:endParaRPr kumimoji="0" lang="en-GB" altLang="ja-SE" sz="16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</a:endParaRP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9B1DEE16-29CB-1F7C-1A68-1DF152AD0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600" y="2488221"/>
            <a:ext cx="546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altLang="ja-SE" sz="1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cm</a:t>
            </a:r>
          </a:p>
        </p:txBody>
      </p:sp>
      <p:cxnSp>
        <p:nvCxnSpPr>
          <p:cNvPr id="30" name="Straight Arrow Connector 4">
            <a:extLst>
              <a:ext uri="{FF2B5EF4-FFF2-40B4-BE49-F238E27FC236}">
                <a16:creationId xmlns:a16="http://schemas.microsoft.com/office/drawing/2014/main" id="{1717BE0B-7386-DFC9-362F-01CA31B73B4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681587" y="2350109"/>
            <a:ext cx="0" cy="61595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ectangle 23">
            <a:extLst>
              <a:ext uri="{FF2B5EF4-FFF2-40B4-BE49-F238E27FC236}">
                <a16:creationId xmlns:a16="http://schemas.microsoft.com/office/drawing/2014/main" id="{AFED3842-94AA-9A39-47AB-92648C837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25" y="3748696"/>
            <a:ext cx="43894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SE" sz="1200" b="1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Low Noise Amplifiers (LNA) + filters + spectrum analyzer</a:t>
            </a:r>
            <a:endParaRPr kumimoji="0" lang="en-GB" altLang="ja-SE" sz="1200" b="1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</a:endParaRPr>
          </a:p>
        </p:txBody>
      </p:sp>
      <p:sp>
        <p:nvSpPr>
          <p:cNvPr id="32" name="Rectangle 1">
            <a:extLst>
              <a:ext uri="{FF2B5EF4-FFF2-40B4-BE49-F238E27FC236}">
                <a16:creationId xmlns:a16="http://schemas.microsoft.com/office/drawing/2014/main" id="{C6308B56-8527-EFA0-C1F6-2B31DD3B2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0100" y="2108809"/>
            <a:ext cx="1587500" cy="108585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6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B89F4358-C9DB-B072-2CEE-EE2412DA8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800" y="2338996"/>
            <a:ext cx="3446462" cy="627063"/>
          </a:xfrm>
          <a:prstGeom prst="rect">
            <a:avLst/>
          </a:prstGeom>
          <a:noFill/>
          <a:ln w="28575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6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</a:endParaRPr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id="{C8E87BCB-9855-3108-F2EF-C66CD8A23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900" y="2943834"/>
            <a:ext cx="1865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SE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Cylindrical waveguide</a:t>
            </a:r>
            <a:endParaRPr kumimoji="0" lang="en-GB" altLang="ja-SE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</a:endParaRPr>
          </a:p>
        </p:txBody>
      </p:sp>
      <p:graphicFrame>
        <p:nvGraphicFramePr>
          <p:cNvPr id="35" name="Table 13">
            <a:extLst>
              <a:ext uri="{FF2B5EF4-FFF2-40B4-BE49-F238E27FC236}">
                <a16:creationId xmlns:a16="http://schemas.microsoft.com/office/drawing/2014/main" id="{7A38B337-DF43-D82E-1C33-9EE313D62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068747"/>
              </p:ext>
            </p:extLst>
          </p:nvPr>
        </p:nvGraphicFramePr>
        <p:xfrm>
          <a:off x="46462" y="900721"/>
          <a:ext cx="4926014" cy="949326"/>
        </p:xfrm>
        <a:graphic>
          <a:graphicData uri="http://schemas.openxmlformats.org/drawingml/2006/table">
            <a:tbl>
              <a:tblPr firstRow="1" bandRow="1"/>
              <a:tblGrid>
                <a:gridCol w="868661">
                  <a:extLst>
                    <a:ext uri="{9D8B030D-6E8A-4147-A177-3AD203B41FA5}">
                      <a16:colId xmlns:a16="http://schemas.microsoft.com/office/drawing/2014/main" val="4178002035"/>
                    </a:ext>
                  </a:extLst>
                </a:gridCol>
                <a:gridCol w="1109961">
                  <a:extLst>
                    <a:ext uri="{9D8B030D-6E8A-4147-A177-3AD203B41FA5}">
                      <a16:colId xmlns:a16="http://schemas.microsoft.com/office/drawing/2014/main" val="2871484865"/>
                    </a:ext>
                  </a:extLst>
                </a:gridCol>
                <a:gridCol w="1314747">
                  <a:extLst>
                    <a:ext uri="{9D8B030D-6E8A-4147-A177-3AD203B41FA5}">
                      <a16:colId xmlns:a16="http://schemas.microsoft.com/office/drawing/2014/main" val="868711007"/>
                    </a:ext>
                  </a:extLst>
                </a:gridCol>
                <a:gridCol w="1632645">
                  <a:extLst>
                    <a:ext uri="{9D8B030D-6E8A-4147-A177-3AD203B41FA5}">
                      <a16:colId xmlns:a16="http://schemas.microsoft.com/office/drawing/2014/main" val="675076897"/>
                    </a:ext>
                  </a:extLst>
                </a:gridCol>
              </a:tblGrid>
              <a:tr h="3703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9pPr>
                    </a:lstStyle>
                    <a:p>
                      <a:pPr algn="ctr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</a:p>
                  </a:txBody>
                  <a:tcPr marL="91432" marR="91432" marT="45657" marB="45657">
                    <a:lnL w="12700" cmpd="sng">
                      <a:solidFill>
                        <a:srgbClr val="2D2DB9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9pPr>
                    </a:lstStyle>
                    <a:p>
                      <a:pPr algn="ctr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Booster</a:t>
                      </a:r>
                    </a:p>
                  </a:txBody>
                  <a:tcPr marL="91432" marR="91432" marT="45657" marB="45657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9pPr>
                    </a:lstStyle>
                    <a:p>
                      <a:pPr algn="ctr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Disks</a:t>
                      </a:r>
                    </a:p>
                  </a:txBody>
                  <a:tcPr marL="91432" marR="91432" marT="45657" marB="45657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mic Sans MS"/>
                        </a:defRPr>
                      </a:lvl9pPr>
                    </a:lstStyle>
                    <a:p>
                      <a:pPr algn="ctr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@CERN</a:t>
                      </a:r>
                    </a:p>
                  </a:txBody>
                  <a:tcPr marL="91432" marR="91432" marT="45657" marB="45657">
                    <a:lnL>
                      <a:noFill/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538846"/>
                  </a:ext>
                </a:extLst>
              </a:tr>
              <a:tr h="5789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9pPr>
                    </a:lstStyle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CB200</a:t>
                      </a:r>
                    </a:p>
                  </a:txBody>
                  <a:tcPr marL="91432" marR="91432" marT="45657" marB="45657">
                    <a:lnL w="12700" cmpd="sng">
                      <a:solidFill>
                        <a:srgbClr val="2D2DB9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9pPr>
                    </a:lstStyle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Closed </a:t>
                      </a:r>
                    </a:p>
                  </a:txBody>
                  <a:tcPr marL="91432" marR="91432" marT="45657" marB="45657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9pPr>
                    </a:lstStyle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 </a:t>
                      </a:r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fixed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1600" dirty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200 mm</a:t>
                      </a:r>
                    </a:p>
                  </a:txBody>
                  <a:tcPr marL="91432" marR="91432" marT="45657" marB="45657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mic Sans MS"/>
                        </a:defRPr>
                      </a:lvl9pPr>
                    </a:lstStyle>
                    <a:p>
                      <a:pPr algn="ctr"/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2024</a:t>
                      </a:r>
                      <a:endParaRPr lang="en-GB" sz="1600" b="0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657" marB="45657">
                    <a:lnL>
                      <a:noFill/>
                    </a:lnL>
                    <a:lnR w="12700" cmpd="sng">
                      <a:solidFill>
                        <a:srgbClr val="2D2DB9"/>
                      </a:solidFill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68464"/>
                  </a:ext>
                </a:extLst>
              </a:tr>
            </a:tbl>
          </a:graphicData>
        </a:graphic>
      </p:graphicFrame>
      <p:sp>
        <p:nvSpPr>
          <p:cNvPr id="36" name="Rectangle 33">
            <a:extLst>
              <a:ext uri="{FF2B5EF4-FFF2-40B4-BE49-F238E27FC236}">
                <a16:creationId xmlns:a16="http://schemas.microsoft.com/office/drawing/2014/main" id="{AAF8A849-C57F-4899-098B-36668F6AC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2" y="1907196"/>
            <a:ext cx="4927600" cy="2085975"/>
          </a:xfrm>
          <a:prstGeom prst="rect">
            <a:avLst/>
          </a:prstGeom>
          <a:noFill/>
          <a:ln w="127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6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</a:endParaRPr>
          </a:p>
        </p:txBody>
      </p:sp>
      <p:sp>
        <p:nvSpPr>
          <p:cNvPr id="37" name="Forme en L 49">
            <a:extLst>
              <a:ext uri="{FF2B5EF4-FFF2-40B4-BE49-F238E27FC236}">
                <a16:creationId xmlns:a16="http://schemas.microsoft.com/office/drawing/2014/main" id="{ED27E5A0-2133-063B-7182-00593BB7F85B}"/>
              </a:ext>
            </a:extLst>
          </p:cNvPr>
          <p:cNvSpPr/>
          <p:nvPr/>
        </p:nvSpPr>
        <p:spPr bwMode="auto">
          <a:xfrm>
            <a:off x="156000" y="2885096"/>
            <a:ext cx="4422775" cy="850900"/>
          </a:xfrm>
          <a:prstGeom prst="corner">
            <a:avLst>
              <a:gd name="adj1" fmla="val 59355"/>
              <a:gd name="adj2" fmla="val 58863"/>
            </a:avLst>
          </a:prstGeom>
          <a:noFill/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8" name="ZoneTexte 8">
            <a:extLst>
              <a:ext uri="{FF2B5EF4-FFF2-40B4-BE49-F238E27FC236}">
                <a16:creationId xmlns:a16="http://schemas.microsoft.com/office/drawing/2014/main" id="{AFA95668-3BB1-9D01-100B-258D1F394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002" y="2330625"/>
            <a:ext cx="620712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fr-FR" altLang="fr-FR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CB200</a:t>
            </a:r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660031A4-2298-2DA7-D252-4693E925597E}"/>
              </a:ext>
            </a:extLst>
          </p:cNvPr>
          <p:cNvSpPr>
            <a:spLocks noChangeArrowheads="1"/>
          </p:cNvSpPr>
          <p:nvPr/>
        </p:nvSpPr>
        <p:spPr bwMode="auto">
          <a:xfrm rot="19634687">
            <a:off x="5178521" y="1387279"/>
            <a:ext cx="1041400" cy="784225"/>
          </a:xfrm>
          <a:prstGeom prst="rect">
            <a:avLst/>
          </a:prstGeom>
          <a:solidFill>
            <a:srgbClr val="BFBF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6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</a:endParaRPr>
          </a:p>
        </p:txBody>
      </p:sp>
      <p:sp>
        <p:nvSpPr>
          <p:cNvPr id="40" name="Rectangle 37">
            <a:extLst>
              <a:ext uri="{FF2B5EF4-FFF2-40B4-BE49-F238E27FC236}">
                <a16:creationId xmlns:a16="http://schemas.microsoft.com/office/drawing/2014/main" id="{0AE21C4D-F08C-00C3-9154-09D71D837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115" y="1153766"/>
            <a:ext cx="411163" cy="639763"/>
          </a:xfrm>
          <a:prstGeom prst="rect">
            <a:avLst/>
          </a:prstGeom>
          <a:solidFill>
            <a:srgbClr val="BFBF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6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</a:endParaRPr>
          </a:p>
        </p:txBody>
      </p:sp>
      <p:sp>
        <p:nvSpPr>
          <p:cNvPr id="41" name="Rectangle 1">
            <a:extLst>
              <a:ext uri="{FF2B5EF4-FFF2-40B4-BE49-F238E27FC236}">
                <a16:creationId xmlns:a16="http://schemas.microsoft.com/office/drawing/2014/main" id="{252AC48A-E11C-69B1-D7FB-CB79EBE88C53}"/>
              </a:ext>
            </a:extLst>
          </p:cNvPr>
          <p:cNvSpPr>
            <a:spLocks noChangeArrowheads="1"/>
          </p:cNvSpPr>
          <p:nvPr/>
        </p:nvSpPr>
        <p:spPr bwMode="auto">
          <a:xfrm rot="19547447">
            <a:off x="5051455" y="1460850"/>
            <a:ext cx="15271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fontAlgn="base">
              <a:lnSpc>
                <a:spcPct val="110000"/>
              </a:lnSpc>
              <a:spcAft>
                <a:spcPct val="0"/>
              </a:spcAft>
              <a:buSzTx/>
              <a:buFont typeface="Wingdings" pitchFamily="2" charset="2"/>
              <a:buNone/>
            </a:pPr>
            <a:r>
              <a:rPr lang="en-US" altLang="fr-FR" sz="1200" b="1" dirty="0">
                <a:solidFill>
                  <a:srgbClr val="FFFFFF"/>
                </a:solidFill>
                <a:latin typeface="Arial" panose="020B0604020202020204" pitchFamily="34" charset="0"/>
                <a:sym typeface="Wingdings" pitchFamily="2" charset="2"/>
              </a:rPr>
              <a:t>Morpurgo magnet at CERN</a:t>
            </a:r>
            <a:endParaRPr lang="en-US" altLang="en-US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5">
            <a:extLst>
              <a:ext uri="{FF2B5EF4-FFF2-40B4-BE49-F238E27FC236}">
                <a16:creationId xmlns:a16="http://schemas.microsoft.com/office/drawing/2014/main" id="{ABF616A3-1DC3-E8E0-733A-6CBB029F7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387" y="1562709"/>
            <a:ext cx="16700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200" kern="0" dirty="0">
                <a:solidFill>
                  <a:srgbClr val="000000"/>
                </a:solidFill>
                <a:latin typeface="Arial" pitchFamily="34" charset="0"/>
              </a:rPr>
              <a:t>(room temp., B-field)</a:t>
            </a:r>
          </a:p>
        </p:txBody>
      </p:sp>
      <p:sp>
        <p:nvSpPr>
          <p:cNvPr id="43" name="Rectangle 24">
            <a:extLst>
              <a:ext uri="{FF2B5EF4-FFF2-40B4-BE49-F238E27FC236}">
                <a16:creationId xmlns:a16="http://schemas.microsoft.com/office/drawing/2014/main" id="{98C8AA14-7D6D-C7D2-3002-B55F9AF1A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7025" y="2743809"/>
            <a:ext cx="600075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altLang="ja-SE" sz="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 mm</a:t>
            </a:r>
            <a:endParaRPr kumimoji="0" lang="en-GB" altLang="ja-SE" sz="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</a:endParaRPr>
          </a:p>
        </p:txBody>
      </p:sp>
      <p:cxnSp>
        <p:nvCxnSpPr>
          <p:cNvPr id="44" name="Connecteur droit avec flèche 2">
            <a:extLst>
              <a:ext uri="{FF2B5EF4-FFF2-40B4-BE49-F238E27FC236}">
                <a16:creationId xmlns:a16="http://schemas.microsoft.com/office/drawing/2014/main" id="{7B7301DA-DA25-F3F2-D894-A814C2EC3C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67512" y="2704121"/>
            <a:ext cx="403225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6" name="Picture 5">
            <a:extLst>
              <a:ext uri="{FF2B5EF4-FFF2-40B4-BE49-F238E27FC236}">
                <a16:creationId xmlns:a16="http://schemas.microsoft.com/office/drawing/2014/main" id="{4DE0EEED-A343-C8B1-5C1D-B74733E22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8412976" y="1167903"/>
            <a:ext cx="3776949" cy="28635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70511979-DEE2-9D5D-FBB3-74BF2FC60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7955842" y="3886808"/>
            <a:ext cx="4067600" cy="2057116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7DA216F1-A701-B6CA-7FA3-2A04BE851F3A}"/>
              </a:ext>
            </a:extLst>
          </p:cNvPr>
          <p:cNvSpPr txBox="1"/>
          <p:nvPr/>
        </p:nvSpPr>
        <p:spPr>
          <a:xfrm>
            <a:off x="73450" y="4185258"/>
            <a:ext cx="764267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Booster peak tuned at 2 frequencies ~18.5 and 19.2 GHz                             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manual change of disk distances by ~0.3 mm with separation 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O(10 MHz) variations around these frequencies                                                                 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manual change of mirror-disk distance by O(</a:t>
            </a:r>
            <a:r>
              <a:rPr lang="en-GB"/>
              <a:t>10 µm</a:t>
            </a:r>
            <a:r>
              <a:rPr lang="en-GB" dirty="0"/>
              <a:t>) with tuning rod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15 days of data in Morpurgo magnet at CERN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B=1 to 1.6 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AB466FF1-6CCF-D7A0-9A37-58902463A611}"/>
                  </a:ext>
                </a:extLst>
              </p:cNvPr>
              <p:cNvSpPr txBox="1"/>
              <p:nvPr/>
            </p:nvSpPr>
            <p:spPr>
              <a:xfrm>
                <a:off x="585160" y="6003408"/>
                <a:ext cx="112246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Why close cylinder setup </a:t>
                </a:r>
                <a:r>
                  <a:rPr lang="en-GB" sz="2400" dirty="0">
                    <a:sym typeface="Wingdings" pitchFamily="2" charset="2"/>
                  </a:rPr>
                  <a:t>waveguide resonant mode (TE</a:t>
                </a:r>
                <a:r>
                  <a:rPr lang="en-GB" sz="2400" baseline="-25000" dirty="0">
                    <a:sym typeface="Wingdings" pitchFamily="2" charset="2"/>
                  </a:rPr>
                  <a:t>11</a:t>
                </a:r>
                <a:r>
                  <a:rPr lang="en-GB" sz="2400" dirty="0">
                    <a:sym typeface="Wingdings" pitchFamily="2" charset="2"/>
                  </a:rPr>
                  <a:t>) are clear to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𝛽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AB466FF1-6CCF-D7A0-9A37-58902463A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160" y="6003408"/>
                <a:ext cx="11224668" cy="461665"/>
              </a:xfrm>
              <a:prstGeom prst="rect">
                <a:avLst/>
              </a:prstGeom>
              <a:blipFill>
                <a:blip r:embed="rId6"/>
                <a:stretch>
                  <a:fillRect l="-905" t="-10526" b="-26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5472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89561-FF18-B585-FA82-DDB03C4A6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77CEFC6-57D6-9C22-FAC2-F0F868E72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95" y="818591"/>
            <a:ext cx="2997477" cy="1998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DD8057A9-0D22-17CD-FBA4-27EEFFD8157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dirty="0"/>
                  <a:t> determination in close booster setup</a:t>
                </a: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DD8057A9-0D22-17CD-FBA4-27EEFFD815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789" t="-10256" b="-256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813DB6B-1EE1-70DD-7F5A-F312BDC5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9CCF4E0-01B0-D5B3-2B09-F628D3C17F2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760721" y="2736166"/>
            <a:ext cx="6215296" cy="3705058"/>
          </a:xfrm>
          <a:prstGeom prst="rect">
            <a:avLst/>
          </a:prstGeom>
          <a:noFill/>
          <a:ln w="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FDA717D-D265-5D6A-E172-9619F7AED8A6}"/>
                  </a:ext>
                </a:extLst>
              </p:cNvPr>
              <p:cNvSpPr txBox="1"/>
              <p:nvPr/>
            </p:nvSpPr>
            <p:spPr>
              <a:xfrm>
                <a:off x="770843" y="1302087"/>
                <a:ext cx="5001811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Modelling the TE</a:t>
                </a:r>
                <a:r>
                  <a:rPr lang="en-GB" baseline="-25000" dirty="0"/>
                  <a:t>11</a:t>
                </a:r>
                <a:r>
                  <a:rPr lang="en-GB" dirty="0"/>
                  <a:t> booster with free parameters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GB" dirty="0"/>
                  <a:t>, thickness, spacing, mismatch, etc)</a:t>
                </a: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FDA717D-D265-5D6A-E172-9619F7AED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3" y="1302087"/>
                <a:ext cx="5001811" cy="646331"/>
              </a:xfrm>
              <a:prstGeom prst="rect">
                <a:avLst/>
              </a:prstGeom>
              <a:blipFill>
                <a:blip r:embed="rId5"/>
                <a:stretch>
                  <a:fillRect l="-1010" t="-3774" b="-1132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62A7E64-7BC7-9D79-2159-6AA0F9BA1D37}"/>
              </a:ext>
            </a:extLst>
          </p:cNvPr>
          <p:cNvSpPr txBox="1"/>
          <p:nvPr/>
        </p:nvSpPr>
        <p:spPr>
          <a:xfrm>
            <a:off x="135752" y="3149951"/>
            <a:ext cx="293311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MW measurement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Reflection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Noise power resonance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FA26456-716E-A405-8139-3A51484B3367}"/>
                  </a:ext>
                </a:extLst>
              </p:cNvPr>
              <p:cNvSpPr txBox="1"/>
              <p:nvPr/>
            </p:nvSpPr>
            <p:spPr>
              <a:xfrm>
                <a:off x="3782215" y="3511356"/>
                <a:ext cx="1733843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boost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FA26456-716E-A405-8139-3A51484B3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215" y="3511356"/>
                <a:ext cx="1733843" cy="369332"/>
              </a:xfrm>
              <a:prstGeom prst="rect">
                <a:avLst/>
              </a:prstGeom>
              <a:blipFill>
                <a:blip r:embed="rId6"/>
                <a:stretch>
                  <a:fillRect l="-2899" t="-6452" b="-2258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カギ線コネクタ 10">
            <a:extLst>
              <a:ext uri="{FF2B5EF4-FFF2-40B4-BE49-F238E27FC236}">
                <a16:creationId xmlns:a16="http://schemas.microsoft.com/office/drawing/2014/main" id="{89F170D2-BE9C-5B95-9C96-1C140445ED93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rot="5400000">
            <a:off x="1836263" y="1714464"/>
            <a:ext cx="1201533" cy="166944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F2FF891-B0DA-1E2D-3FD9-D2B974698498}"/>
              </a:ext>
            </a:extLst>
          </p:cNvPr>
          <p:cNvSpPr txBox="1"/>
          <p:nvPr/>
        </p:nvSpPr>
        <p:spPr>
          <a:xfrm>
            <a:off x="158612" y="2068774"/>
            <a:ext cx="1420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1) Fit to determine parameters</a:t>
            </a:r>
          </a:p>
        </p:txBody>
      </p:sp>
      <p:cxnSp>
        <p:nvCxnSpPr>
          <p:cNvPr id="13" name="カギ線コネクタ 12">
            <a:extLst>
              <a:ext uri="{FF2B5EF4-FFF2-40B4-BE49-F238E27FC236}">
                <a16:creationId xmlns:a16="http://schemas.microsoft.com/office/drawing/2014/main" id="{0D92DDF5-4D90-B8DF-AA10-54E54236901B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rot="16200000" flipH="1">
            <a:off x="3178974" y="2041193"/>
            <a:ext cx="1562938" cy="137738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下カーブ矢印 17">
            <a:extLst>
              <a:ext uri="{FF2B5EF4-FFF2-40B4-BE49-F238E27FC236}">
                <a16:creationId xmlns:a16="http://schemas.microsoft.com/office/drawing/2014/main" id="{DCA3EEFA-F867-C073-CFBF-38AF90C7CB5C}"/>
              </a:ext>
            </a:extLst>
          </p:cNvPr>
          <p:cNvSpPr/>
          <p:nvPr/>
        </p:nvSpPr>
        <p:spPr>
          <a:xfrm>
            <a:off x="2196691" y="2235087"/>
            <a:ext cx="2406726" cy="857042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CF25887-3BDA-7BA8-A328-DF9721294690}"/>
              </a:ext>
            </a:extLst>
          </p:cNvPr>
          <p:cNvSpPr txBox="1"/>
          <p:nvPr/>
        </p:nvSpPr>
        <p:spPr>
          <a:xfrm>
            <a:off x="107616" y="731540"/>
            <a:ext cx="3313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Model-based approach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1A3256C-23A3-99AB-AF07-C6678BE277E9}"/>
              </a:ext>
            </a:extLst>
          </p:cNvPr>
          <p:cNvSpPr txBox="1"/>
          <p:nvPr/>
        </p:nvSpPr>
        <p:spPr>
          <a:xfrm>
            <a:off x="80293" y="4100674"/>
            <a:ext cx="57304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ja-SE" sz="2000" dirty="0"/>
              <a:t>Monte-Carlo approach to propagate the errors in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Limitation of the modelling (3D effect, etc) well included in the uncertainty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In-situ monitoring of the booster resonance during physics run via noise power </a:t>
            </a:r>
          </a:p>
        </p:txBody>
      </p:sp>
      <p:pic>
        <p:nvPicPr>
          <p:cNvPr id="24" name="Picture 16">
            <a:extLst>
              <a:ext uri="{FF2B5EF4-FFF2-40B4-BE49-F238E27FC236}">
                <a16:creationId xmlns:a16="http://schemas.microsoft.com/office/drawing/2014/main" id="{399C1A56-2099-1AC2-23D8-B6CF308F7F98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109172" y="782495"/>
            <a:ext cx="3033230" cy="2131878"/>
          </a:xfrm>
          <a:prstGeom prst="rect">
            <a:avLst/>
          </a:prstGeom>
          <a:noFill/>
          <a:ln w="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77B4C682-202D-0389-91EF-5061A338CDF0}"/>
                  </a:ext>
                </a:extLst>
              </p:cNvPr>
              <p:cNvSpPr txBox="1"/>
              <p:nvPr/>
            </p:nvSpPr>
            <p:spPr>
              <a:xfrm>
                <a:off x="2055873" y="6009613"/>
                <a:ext cx="48477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SE" sz="2400" b="0" dirty="0">
                    <a:solidFill>
                      <a:srgbClr val="FF0000"/>
                    </a:solidFill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SE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SE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altLang="ja-SE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altLang="ja-SE" sz="2400" dirty="0">
                    <a:solidFill>
                      <a:srgbClr val="FF0000"/>
                    </a:solidFill>
                  </a:rPr>
                  <a:t> determined with ~15% errors</a:t>
                </a: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77B4C682-202D-0389-91EF-5061A338C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873" y="6009613"/>
                <a:ext cx="4847724" cy="461665"/>
              </a:xfrm>
              <a:prstGeom prst="rect">
                <a:avLst/>
              </a:prstGeom>
              <a:blipFill>
                <a:blip r:embed="rId8"/>
                <a:stretch>
                  <a:fillRect l="-1828" t="-13514" b="-297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0D36277-165D-ABA6-11D8-A1EE22A3D29E}"/>
              </a:ext>
            </a:extLst>
          </p:cNvPr>
          <p:cNvSpPr txBox="1"/>
          <p:nvPr/>
        </p:nvSpPr>
        <p:spPr>
          <a:xfrm>
            <a:off x="4612700" y="2306107"/>
            <a:ext cx="1916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2) Calculation with determined parameters</a:t>
            </a:r>
          </a:p>
        </p:txBody>
      </p:sp>
    </p:spTree>
    <p:extLst>
      <p:ext uri="{BB962C8B-B14F-4D97-AF65-F5344CB8AC3E}">
        <p14:creationId xmlns:p14="http://schemas.microsoft.com/office/powerpoint/2010/main" val="1563429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568B8-7A22-D4DD-7046-C08BF660D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638CA2-AE30-8F18-3364-D52A6255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738" y="169117"/>
            <a:ext cx="7642153" cy="488983"/>
          </a:xfrm>
        </p:spPr>
        <p:txBody>
          <a:bodyPr>
            <a:normAutofit/>
          </a:bodyPr>
          <a:lstStyle/>
          <a:p>
            <a:r>
              <a:rPr lang="en-GB" dirty="0"/>
              <a:t>First physics result of axions</a:t>
            </a:r>
            <a:r>
              <a:rPr lang="en-GB" altLang="ja-SE" dirty="0"/>
              <a:t>(-like particle)</a:t>
            </a:r>
            <a:r>
              <a:rPr lang="en-GB" dirty="0"/>
              <a:t> search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3C68CB5-D88D-EB78-2591-D1E7B2E31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7" name="Image 3">
            <a:extLst>
              <a:ext uri="{FF2B5EF4-FFF2-40B4-BE49-F238E27FC236}">
                <a16:creationId xmlns:a16="http://schemas.microsoft.com/office/drawing/2014/main" id="{9052928E-9139-1EDB-1048-314B87542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30" y="2352918"/>
            <a:ext cx="4664197" cy="335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25">
            <a:extLst>
              <a:ext uri="{FF2B5EF4-FFF2-40B4-BE49-F238E27FC236}">
                <a16:creationId xmlns:a16="http://schemas.microsoft.com/office/drawing/2014/main" id="{D35DE372-7725-AB64-92D1-C1EBB1093A5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24151" y="2531828"/>
            <a:ext cx="225111" cy="391676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Dot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23">
            <a:extLst>
              <a:ext uri="{FF2B5EF4-FFF2-40B4-BE49-F238E27FC236}">
                <a16:creationId xmlns:a16="http://schemas.microsoft.com/office/drawing/2014/main" id="{01D467C8-30D8-2698-B169-40E798C1E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3608" y="4685758"/>
            <a:ext cx="1293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SE" sz="12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kumimoji="0" lang="en-GB" altLang="ja-SE" sz="12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&lt;1 due to noise filter</a:t>
            </a:r>
            <a:endParaRPr kumimoji="0" lang="en-GB" altLang="ja-SE" sz="1200" b="0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</a:endParaRPr>
          </a:p>
        </p:txBody>
      </p:sp>
      <p:pic>
        <p:nvPicPr>
          <p:cNvPr id="20" name="Image 1">
            <a:extLst>
              <a:ext uri="{FF2B5EF4-FFF2-40B4-BE49-F238E27FC236}">
                <a16:creationId xmlns:a16="http://schemas.microsoft.com/office/drawing/2014/main" id="{31B8B867-4CAF-1E1F-9953-C66EF277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870" y="2223726"/>
            <a:ext cx="6036652" cy="361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8">
            <a:extLst>
              <a:ext uri="{FF2B5EF4-FFF2-40B4-BE49-F238E27FC236}">
                <a16:creationId xmlns:a16="http://schemas.microsoft.com/office/drawing/2014/main" id="{A9E12F3B-10D7-B429-80A9-BD380D998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266" y="2393715"/>
            <a:ext cx="3070225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altLang="ja-SE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 signal for m</a:t>
            </a:r>
            <a:r>
              <a:rPr lang="en-GB" altLang="ja-SE" sz="9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ja-SE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=76.75 </a:t>
            </a:r>
            <a:r>
              <a:rPr lang="en-GB" altLang="ja-SE" sz="900" dirty="0" err="1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GB" altLang="ja-SE" sz="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r>
              <a:rPr lang="en-GB" altLang="ja-SE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altLang="fr-FR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|g</a:t>
            </a:r>
            <a:r>
              <a:rPr lang="en-GB" altLang="fr-FR" sz="9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</a:t>
            </a:r>
            <a:r>
              <a:rPr lang="en-GB" altLang="fr-FR" sz="900" baseline="-25000" dirty="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g</a:t>
            </a:r>
            <a:r>
              <a:rPr lang="en-GB" altLang="fr-FR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|=3.5x10</a:t>
            </a:r>
            <a:r>
              <a:rPr lang="en-GB" altLang="fr-FR" sz="9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-11</a:t>
            </a:r>
            <a:r>
              <a:rPr lang="en-GB" altLang="fr-FR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GeV</a:t>
            </a:r>
            <a:r>
              <a:rPr lang="en-GB" altLang="fr-FR" sz="9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-1</a:t>
            </a:r>
            <a:r>
              <a:rPr lang="en-GB" altLang="ja-SE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9" name="Straight Arrow Connector 25">
            <a:extLst>
              <a:ext uri="{FF2B5EF4-FFF2-40B4-BE49-F238E27FC236}">
                <a16:creationId xmlns:a16="http://schemas.microsoft.com/office/drawing/2014/main" id="{5E59A313-438F-A1FB-E68C-6720F0FDD59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883713" y="2531828"/>
            <a:ext cx="840438" cy="1975126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Dot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16">
            <a:hlinkClick r:id="rId4"/>
            <a:extLst>
              <a:ext uri="{FF2B5EF4-FFF2-40B4-BE49-F238E27FC236}">
                <a16:creationId xmlns:a16="http://schemas.microsoft.com/office/drawing/2014/main" id="{5ACC1990-5B5F-6D28-E0EA-FF973EBCE619}"/>
              </a:ext>
            </a:extLst>
          </p:cNvPr>
          <p:cNvSpPr/>
          <p:nvPr/>
        </p:nvSpPr>
        <p:spPr>
          <a:xfrm>
            <a:off x="4030562" y="5594453"/>
            <a:ext cx="3883403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u="sng" strike="noStrike" spc="-1" dirty="0">
                <a:solidFill>
                  <a:srgbClr val="0070C0"/>
                </a:solidFill>
                <a:uFillTx/>
                <a:latin typeface="Calibri"/>
              </a:rPr>
              <a:t>MADMAX </a:t>
            </a:r>
            <a:r>
              <a:rPr lang="de-DE" sz="1400" b="0" u="sng" strike="noStrike" spc="-1" dirty="0" err="1">
                <a:solidFill>
                  <a:srgbClr val="0070C0"/>
                </a:solidFill>
                <a:uFillTx/>
                <a:latin typeface="Calibri"/>
              </a:rPr>
              <a:t>collaboration</a:t>
            </a:r>
            <a:r>
              <a:rPr lang="de-DE" sz="1400" b="0" u="sng" strike="noStrike" spc="-1" dirty="0">
                <a:solidFill>
                  <a:srgbClr val="0070C0"/>
                </a:solidFill>
                <a:uFillTx/>
                <a:latin typeface="Calibri"/>
              </a:rPr>
              <a:t>, PRL 135, 041001 (2025)</a:t>
            </a:r>
            <a:endParaRPr lang="en-U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4B999A0-C1CB-E8C8-A5C0-EC6AC10786AE}"/>
              </a:ext>
            </a:extLst>
          </p:cNvPr>
          <p:cNvSpPr txBox="1"/>
          <p:nvPr/>
        </p:nvSpPr>
        <p:spPr>
          <a:xfrm>
            <a:off x="6042074" y="17514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A6DBEDED-F3EB-FC19-A3A7-2F8AD09A34B2}"/>
                  </a:ext>
                </a:extLst>
              </p:cNvPr>
              <p:cNvSpPr txBox="1"/>
              <p:nvPr/>
            </p:nvSpPr>
            <p:spPr>
              <a:xfrm>
                <a:off x="180947" y="848804"/>
                <a:ext cx="11582634" cy="135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No excess observed in acquired power spectra  [HAYSTACK procedure PRD96 (2017) 1523008]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Limits on axion-photon coupling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GB" sz="2000" dirty="0"/>
                  <a:t> [for each 0.9 kHz bin]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Limits better than existing ones by up to x3 with modest system [few small disks, reduced B field]  </a:t>
                </a:r>
              </a:p>
              <a:p>
                <a:r>
                  <a:rPr lang="en-GB" sz="2000" dirty="0">
                    <a:sym typeface="Wingdings" pitchFamily="2" charset="2"/>
                  </a:rPr>
                  <a:t>	 Proving </a:t>
                </a:r>
                <a:r>
                  <a:rPr lang="en-GB" sz="2000" dirty="0"/>
                  <a:t>substantial potential  of the MADMAX concept</a:t>
                </a: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A6DBEDED-F3EB-FC19-A3A7-2F8AD09A3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47" y="848804"/>
                <a:ext cx="11582634" cy="1350947"/>
              </a:xfrm>
              <a:prstGeom prst="rect">
                <a:avLst/>
              </a:prstGeom>
              <a:blipFill>
                <a:blip r:embed="rId5"/>
                <a:stretch>
                  <a:fillRect l="-438" t="-1852" b="-74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1">
            <a:extLst>
              <a:ext uri="{FF2B5EF4-FFF2-40B4-BE49-F238E27FC236}">
                <a16:creationId xmlns:a16="http://schemas.microsoft.com/office/drawing/2014/main" id="{3FB862B5-72F8-36C0-A58D-BD40BA503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1083" y="5952212"/>
            <a:ext cx="9073573" cy="46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lnSpc>
                <a:spcPct val="110000"/>
              </a:lnSpc>
              <a:buSzTx/>
              <a:buFont typeface="Wingdings" pitchFamily="2" charset="2"/>
              <a:buNone/>
            </a:pPr>
            <a:r>
              <a:rPr lang="en-US" altLang="fr-FR" sz="2400" b="1" dirty="0">
                <a:solidFill>
                  <a:srgbClr val="FF0000"/>
                </a:solidFill>
                <a:latin typeface="Arial" panose="020B0604020202020204" pitchFamily="34" charset="0"/>
                <a:sym typeface="Wingdings" pitchFamily="2" charset="2"/>
              </a:rPr>
              <a:t>First dark matter axion search with the dielectric </a:t>
            </a:r>
            <a:r>
              <a:rPr lang="en-US" altLang="fr-FR" sz="2400" b="1" dirty="0" err="1">
                <a:solidFill>
                  <a:srgbClr val="FF0000"/>
                </a:solidFill>
                <a:latin typeface="Arial" panose="020B0604020202020204" pitchFamily="34" charset="0"/>
                <a:sym typeface="Wingdings" pitchFamily="2" charset="2"/>
              </a:rPr>
              <a:t>haloscope</a:t>
            </a:r>
            <a:r>
              <a:rPr lang="en-US" altLang="fr-FR" sz="2400" b="1" dirty="0">
                <a:solidFill>
                  <a:srgbClr val="FF0000"/>
                </a:solidFill>
                <a:latin typeface="Arial" panose="020B0604020202020204" pitchFamily="34" charset="0"/>
                <a:sym typeface="Wingdings" pitchFamily="2" charset="2"/>
              </a:rPr>
              <a:t>!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866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1A495-264C-5707-2700-D491A4F40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83003A-C827-C73C-5FCD-47E8379DB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494" y="145977"/>
            <a:ext cx="8004544" cy="488983"/>
          </a:xfrm>
        </p:spPr>
        <p:txBody>
          <a:bodyPr>
            <a:normAutofit/>
          </a:bodyPr>
          <a:lstStyle/>
          <a:p>
            <a:r>
              <a:rPr lang="en-GB" dirty="0"/>
              <a:t>Work in progress: cryogenic calibration &amp; cryostat &amp; dipole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C151A2E-B88B-451B-B03C-2FC14800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8BED1E63-70A6-0AE6-6FDE-7077E570724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47617" y="1257076"/>
            <a:ext cx="4443136" cy="2101224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863E89D-E3A4-573B-CA89-98719534D0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94514" y="1592025"/>
            <a:ext cx="6154331" cy="4133264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2260E77-A835-065F-5A7D-DD36BBDD86F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47617" y="3429000"/>
            <a:ext cx="3232083" cy="287981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97F69A1-B661-ED09-D6F3-67469C5C780D}"/>
              </a:ext>
            </a:extLst>
          </p:cNvPr>
          <p:cNvSpPr txBox="1"/>
          <p:nvPr/>
        </p:nvSpPr>
        <p:spPr>
          <a:xfrm>
            <a:off x="352956" y="816717"/>
            <a:ext cx="4241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000" dirty="0"/>
              <a:t>Small cryostat prototype at CERN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713215-ED43-B557-7C73-3F828D073F5F}"/>
              </a:ext>
            </a:extLst>
          </p:cNvPr>
          <p:cNvSpPr txBox="1"/>
          <p:nvPr/>
        </p:nvSpPr>
        <p:spPr>
          <a:xfrm>
            <a:off x="2469185" y="3398549"/>
            <a:ext cx="2776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000" dirty="0"/>
              <a:t>MW calibration at cold is challenging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/>
              <a:t>Analysis on-going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3CD9B0-E890-398F-BA9A-1031353C5743}"/>
              </a:ext>
            </a:extLst>
          </p:cNvPr>
          <p:cNvSpPr txBox="1"/>
          <p:nvPr/>
        </p:nvSpPr>
        <p:spPr>
          <a:xfrm>
            <a:off x="5061467" y="1028725"/>
            <a:ext cx="6685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000" dirty="0"/>
              <a:t>Large prototype cryostat &amp; optics under commissioning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3B01439-AF1C-E4FB-3437-4A905A534518}"/>
              </a:ext>
            </a:extLst>
          </p:cNvPr>
          <p:cNvSpPr txBox="1"/>
          <p:nvPr/>
        </p:nvSpPr>
        <p:spPr>
          <a:xfrm>
            <a:off x="3975058" y="5921834"/>
            <a:ext cx="7847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000" dirty="0"/>
              <a:t>Intermediate-scale custom-made dipole (60 cm, 4T) at DESY ~2031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8209ACB-6C2A-3FAC-8629-0B6C7DFF5AF8}"/>
              </a:ext>
            </a:extLst>
          </p:cNvPr>
          <p:cNvSpPr txBox="1"/>
          <p:nvPr/>
        </p:nvSpPr>
        <p:spPr>
          <a:xfrm>
            <a:off x="5246058" y="4865865"/>
            <a:ext cx="1640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4 K cryostat</a:t>
            </a:r>
          </a:p>
        </p:txBody>
      </p:sp>
      <p:sp>
        <p:nvSpPr>
          <p:cNvPr id="7" name="上下矢印 6">
            <a:extLst>
              <a:ext uri="{FF2B5EF4-FFF2-40B4-BE49-F238E27FC236}">
                <a16:creationId xmlns:a16="http://schemas.microsoft.com/office/drawing/2014/main" id="{4ED0B7E9-05D4-B3E7-9C25-11AE5C4E351F}"/>
              </a:ext>
            </a:extLst>
          </p:cNvPr>
          <p:cNvSpPr/>
          <p:nvPr/>
        </p:nvSpPr>
        <p:spPr>
          <a:xfrm rot="3821360">
            <a:off x="7976047" y="3668990"/>
            <a:ext cx="258911" cy="2390579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上下矢印 12">
            <a:extLst>
              <a:ext uri="{FF2B5EF4-FFF2-40B4-BE49-F238E27FC236}">
                <a16:creationId xmlns:a16="http://schemas.microsoft.com/office/drawing/2014/main" id="{85AFC38D-DC89-3BAA-4AFF-9822A657114A}"/>
              </a:ext>
            </a:extLst>
          </p:cNvPr>
          <p:cNvSpPr/>
          <p:nvPr/>
        </p:nvSpPr>
        <p:spPr>
          <a:xfrm>
            <a:off x="2811380" y="1886782"/>
            <a:ext cx="148390" cy="880194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72E91D4-CD26-178E-C92A-0CD27FE13AAA}"/>
              </a:ext>
            </a:extLst>
          </p:cNvPr>
          <p:cNvSpPr txBox="1"/>
          <p:nvPr/>
        </p:nvSpPr>
        <p:spPr>
          <a:xfrm>
            <a:off x="7038376" y="4590191"/>
            <a:ext cx="926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3.5 m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89AA308-010F-F95D-701F-BFF48EE14453}"/>
              </a:ext>
            </a:extLst>
          </p:cNvPr>
          <p:cNvSpPr txBox="1"/>
          <p:nvPr/>
        </p:nvSpPr>
        <p:spPr>
          <a:xfrm>
            <a:off x="2065326" y="2126824"/>
            <a:ext cx="926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1.6 m</a:t>
            </a:r>
          </a:p>
        </p:txBody>
      </p:sp>
      <p:sp>
        <p:nvSpPr>
          <p:cNvPr id="19" name="上下矢印 18">
            <a:extLst>
              <a:ext uri="{FF2B5EF4-FFF2-40B4-BE49-F238E27FC236}">
                <a16:creationId xmlns:a16="http://schemas.microsoft.com/office/drawing/2014/main" id="{66FB67F3-7FF8-68F3-3B36-981A63DDCFE1}"/>
              </a:ext>
            </a:extLst>
          </p:cNvPr>
          <p:cNvSpPr/>
          <p:nvPr/>
        </p:nvSpPr>
        <p:spPr>
          <a:xfrm>
            <a:off x="385440" y="2182362"/>
            <a:ext cx="148390" cy="880194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2FC50AB-7028-72D4-534E-22399AB6A47C}"/>
              </a:ext>
            </a:extLst>
          </p:cNvPr>
          <p:cNvSpPr txBox="1"/>
          <p:nvPr/>
        </p:nvSpPr>
        <p:spPr>
          <a:xfrm>
            <a:off x="459635" y="2688054"/>
            <a:ext cx="926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48 cm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12C579A-72CB-06C4-50C6-11F8D8DF1ED9}"/>
              </a:ext>
            </a:extLst>
          </p:cNvPr>
          <p:cNvSpPr txBox="1"/>
          <p:nvPr/>
        </p:nvSpPr>
        <p:spPr>
          <a:xfrm>
            <a:off x="3514868" y="4590191"/>
            <a:ext cx="13526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D. </a:t>
            </a:r>
            <a:r>
              <a:rPr lang="en-GB" sz="1400" dirty="0" err="1"/>
              <a:t>Kreikemeyer</a:t>
            </a:r>
            <a:r>
              <a:rPr lang="en-GB" sz="1400" dirty="0"/>
              <a:t> et al. JINST 20 T02005 (2025)</a:t>
            </a:r>
          </a:p>
        </p:txBody>
      </p:sp>
    </p:spTree>
    <p:extLst>
      <p:ext uri="{BB962C8B-B14F-4D97-AF65-F5344CB8AC3E}">
        <p14:creationId xmlns:p14="http://schemas.microsoft.com/office/powerpoint/2010/main" val="3727361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280345-11FC-5A3B-588A-CFB7D2502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738" y="169117"/>
            <a:ext cx="7417894" cy="488983"/>
          </a:xfrm>
        </p:spPr>
        <p:txBody>
          <a:bodyPr>
            <a:normAutofit/>
          </a:bodyPr>
          <a:lstStyle/>
          <a:p>
            <a:r>
              <a:rPr lang="en-GB" dirty="0" err="1"/>
              <a:t>IJCLab’s</a:t>
            </a:r>
            <a:r>
              <a:rPr lang="en-GB" dirty="0"/>
              <a:t> contributions to MADMAX 1: dielectric disks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C1B0190-1583-21F5-8AEE-D93947574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171B155-2CF2-D64E-CDA2-3A1D3323BE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61" t="25740" r="11961" b="27946"/>
          <a:stretch>
            <a:fillRect/>
          </a:stretch>
        </p:blipFill>
        <p:spPr>
          <a:xfrm>
            <a:off x="9234344" y="2229706"/>
            <a:ext cx="2910779" cy="1199294"/>
          </a:xfrm>
          <a:prstGeom prst="rect">
            <a:avLst/>
          </a:prstGeom>
        </p:spPr>
      </p:pic>
      <p:pic>
        <p:nvPicPr>
          <p:cNvPr id="13" name="図 12" descr="グラフ&#10;&#10;中程度の精度で自動的に生成された説明">
            <a:extLst>
              <a:ext uri="{FF2B5EF4-FFF2-40B4-BE49-F238E27FC236}">
                <a16:creationId xmlns:a16="http://schemas.microsoft.com/office/drawing/2014/main" id="{3EA8DCD4-E5E4-FF1A-85C8-848177D94C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79" t="31538" r="16174" b="14068"/>
          <a:stretch>
            <a:fillRect/>
          </a:stretch>
        </p:blipFill>
        <p:spPr bwMode="auto">
          <a:xfrm>
            <a:off x="2855767" y="1073304"/>
            <a:ext cx="2710070" cy="24563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A4D6207-CEFC-76F4-8675-AC84A681F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557" y="3971288"/>
            <a:ext cx="3091784" cy="231883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D58A884-D5E1-F523-FC33-873EA0135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30" y="1310316"/>
            <a:ext cx="2741037" cy="215042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5898DBE9-5A32-D957-6018-9FAA3941B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25" y="3809952"/>
            <a:ext cx="3890226" cy="2641511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FAF33EF-B0AB-85C3-0CF9-06CCBCB94778}"/>
              </a:ext>
            </a:extLst>
          </p:cNvPr>
          <p:cNvSpPr txBox="1"/>
          <p:nvPr/>
        </p:nvSpPr>
        <p:spPr>
          <a:xfrm>
            <a:off x="225861" y="761920"/>
            <a:ext cx="525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latin typeface="Symbol" pitchFamily="2" charset="2"/>
              </a:rPr>
              <a:t>F</a:t>
            </a:r>
            <a:r>
              <a:rPr lang="en-GB" sz="2400" u="sng" dirty="0"/>
              <a:t>300mm t1mm sapphire is deformed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3875B06-E7C9-0D7D-36DD-77FA7BA7D654}"/>
              </a:ext>
            </a:extLst>
          </p:cNvPr>
          <p:cNvSpPr txBox="1"/>
          <p:nvPr/>
        </p:nvSpPr>
        <p:spPr>
          <a:xfrm>
            <a:off x="437934" y="2880585"/>
            <a:ext cx="144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@CPPM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26CAF1BE-0256-9DE8-FDDC-EDD1B4019B7E}"/>
                  </a:ext>
                </a:extLst>
              </p:cNvPr>
              <p:cNvSpPr txBox="1"/>
              <p:nvPr/>
            </p:nvSpPr>
            <p:spPr>
              <a:xfrm>
                <a:off x="178659" y="3481641"/>
                <a:ext cx="52598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Impact: shift and uncertainty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dirty="0"/>
              </a:p>
            </p:txBody>
          </p:sp>
        </mc:Choice>
        <mc:Fallback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26CAF1BE-0256-9DE8-FDDC-EDD1B4019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59" y="3481641"/>
                <a:ext cx="5259813" cy="461665"/>
              </a:xfrm>
              <a:prstGeom prst="rect">
                <a:avLst/>
              </a:prstGeom>
              <a:blipFill>
                <a:blip r:embed="rId7"/>
                <a:stretch>
                  <a:fillRect l="-1683" t="-10811" b="-297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A8B5535-5F3C-07DA-9C2E-E09AF1A90CBB}"/>
              </a:ext>
            </a:extLst>
          </p:cNvPr>
          <p:cNvSpPr txBox="1"/>
          <p:nvPr/>
        </p:nvSpPr>
        <p:spPr>
          <a:xfrm>
            <a:off x="5707659" y="780128"/>
            <a:ext cx="481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Two solutions proposed by </a:t>
            </a:r>
            <a:r>
              <a:rPr lang="en-GB" sz="2400" u="sng" dirty="0" err="1"/>
              <a:t>IJCLab</a:t>
            </a:r>
            <a:endParaRPr lang="en-GB" sz="2400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7829482-D8C5-3064-78FB-B3EE4B6CD4FF}"/>
              </a:ext>
            </a:extLst>
          </p:cNvPr>
          <p:cNvSpPr txBox="1"/>
          <p:nvPr/>
        </p:nvSpPr>
        <p:spPr>
          <a:xfrm>
            <a:off x="5787823" y="1183409"/>
            <a:ext cx="6357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ymbol" pitchFamily="2" charset="2"/>
              </a:rPr>
              <a:t>F</a:t>
            </a:r>
            <a:r>
              <a:rPr lang="en-GB" sz="2400" dirty="0"/>
              <a:t>300mm </a:t>
            </a:r>
            <a:r>
              <a:rPr lang="en-GB" sz="2400" dirty="0">
                <a:solidFill>
                  <a:srgbClr val="FF0000"/>
                </a:solidFill>
              </a:rPr>
              <a:t>t1.5</a:t>
            </a:r>
            <a:r>
              <a:rPr lang="en-GB" sz="2400" dirty="0"/>
              <a:t>mm </a:t>
            </a:r>
            <a:r>
              <a:rPr lang="en-GB" sz="2400" b="1" dirty="0"/>
              <a:t>sapphire</a:t>
            </a:r>
            <a:r>
              <a:rPr lang="en-GB" sz="2400" dirty="0"/>
              <a:t> with a new fabrication technique (KC3) by </a:t>
            </a:r>
            <a:r>
              <a:rPr lang="en-GB" sz="2400" b="1" dirty="0"/>
              <a:t>Kyocera</a:t>
            </a:r>
          </a:p>
          <a:p>
            <a:r>
              <a:rPr lang="en-GB" sz="2400" dirty="0">
                <a:sym typeface="Wingdings" pitchFamily="2" charset="2"/>
              </a:rPr>
              <a:t> deformation reduced by 1/10</a:t>
            </a:r>
            <a:endParaRPr lang="en-GB" sz="2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D51903F-E3B7-A0CA-4A8F-3099D3C42204}"/>
              </a:ext>
            </a:extLst>
          </p:cNvPr>
          <p:cNvSpPr txBox="1"/>
          <p:nvPr/>
        </p:nvSpPr>
        <p:spPr>
          <a:xfrm>
            <a:off x="5727196" y="3140291"/>
            <a:ext cx="6315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High-resistivity silicon </a:t>
            </a:r>
            <a:r>
              <a:rPr lang="en-GB" sz="2400" dirty="0"/>
              <a:t>by </a:t>
            </a:r>
            <a:r>
              <a:rPr lang="en-GB" sz="2400" b="1" dirty="0" err="1"/>
              <a:t>Topsil</a:t>
            </a:r>
            <a:endParaRPr lang="en-GB" sz="2400" b="1" dirty="0"/>
          </a:p>
          <a:p>
            <a:r>
              <a:rPr lang="en-GB" sz="2400" dirty="0">
                <a:sym typeface="Wingdings" pitchFamily="2" charset="2"/>
              </a:rPr>
              <a:t> deformation reduced by 1/10 but max </a:t>
            </a:r>
            <a:r>
              <a:rPr lang="en-GB" altLang="ja-SE" sz="2400" dirty="0">
                <a:latin typeface="Symbol" pitchFamily="2" charset="2"/>
              </a:rPr>
              <a:t>F2</a:t>
            </a:r>
            <a:r>
              <a:rPr lang="en-GB" altLang="ja-SE" sz="2400" dirty="0"/>
              <a:t>00</a:t>
            </a:r>
            <a:endParaRPr lang="en-GB" sz="2400" dirty="0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897A679C-EE3F-B1BB-572E-7CB886ABCE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9041" y="3943306"/>
            <a:ext cx="3091784" cy="2318838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565D06C-D6D2-9298-D26C-1D670BE280F1}"/>
              </a:ext>
            </a:extLst>
          </p:cNvPr>
          <p:cNvSpPr txBox="1"/>
          <p:nvPr/>
        </p:nvSpPr>
        <p:spPr>
          <a:xfrm>
            <a:off x="6339097" y="2424381"/>
            <a:ext cx="234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(But more expensive </a:t>
            </a:r>
            <a:r>
              <a:rPr lang="en-GB" dirty="0">
                <a:sym typeface="Wingdings" pitchFamily="2" charset="2"/>
              </a:rPr>
              <a:t>…money…)</a:t>
            </a:r>
            <a:endParaRPr lang="en-GB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4DA3568-35F8-62F2-994C-3B24268B3A6E}"/>
              </a:ext>
            </a:extLst>
          </p:cNvPr>
          <p:cNvSpPr txBox="1"/>
          <p:nvPr/>
        </p:nvSpPr>
        <p:spPr>
          <a:xfrm>
            <a:off x="9119166" y="5431147"/>
            <a:ext cx="2426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Small prototype @ </a:t>
            </a:r>
            <a:r>
              <a:rPr lang="en-GB" sz="2400" b="1" dirty="0" err="1">
                <a:solidFill>
                  <a:schemeClr val="bg1"/>
                </a:solidFill>
              </a:rPr>
              <a:t>IJCLab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31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B0862-9718-6018-EA82-E8A2020AE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E4E20-1CF5-42B9-5DDA-506FAF07C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768" y="118244"/>
            <a:ext cx="10265664" cy="667508"/>
          </a:xfrm>
        </p:spPr>
        <p:txBody>
          <a:bodyPr>
            <a:normAutofit/>
          </a:bodyPr>
          <a:lstStyle/>
          <a:p>
            <a:r>
              <a:rPr lang="en-GB" dirty="0" err="1"/>
              <a:t>IJCLab’s</a:t>
            </a:r>
            <a:r>
              <a:rPr lang="en-GB" dirty="0"/>
              <a:t> contributions to MADMAX 2: MW absorbers </a:t>
            </a:r>
            <a:r>
              <a:rPr lang="en-GB" dirty="0">
                <a:sym typeface="Wingdings" pitchFamily="2" charset="2"/>
              </a:rPr>
              <a:t> noise mitigation</a:t>
            </a:r>
            <a:endParaRPr lang="en-GB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7D3FDDD-E082-34EF-E9B6-1A346E90A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E86A29D-EA43-2614-8D1B-0F42809AB38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t="6848" b="19155"/>
          <a:stretch>
            <a:fillRect/>
          </a:stretch>
        </p:blipFill>
        <p:spPr>
          <a:xfrm>
            <a:off x="49200" y="3934218"/>
            <a:ext cx="4237582" cy="2412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CEBC76D-4BAA-1E92-5934-9405F13058D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3766" y="1267781"/>
            <a:ext cx="2757204" cy="261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3F862A5-4CD4-C053-38DD-21669555D2F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39526" y="1220687"/>
            <a:ext cx="2373917" cy="309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E3FEF79-28CC-DF16-C483-0662CFC4D3E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086349" y="1298290"/>
            <a:ext cx="3630164" cy="2447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D54A7F5-2096-6266-145E-A00FF7917EE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086349" y="3996082"/>
            <a:ext cx="3630164" cy="238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D421130-D751-357A-9FF9-B0068468B4A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l="14905" r="13016"/>
          <a:stretch>
            <a:fillRect/>
          </a:stretch>
        </p:blipFill>
        <p:spPr>
          <a:xfrm>
            <a:off x="4855598" y="4355745"/>
            <a:ext cx="2341774" cy="203057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4C97B00-40A2-CC6E-B731-6643260AE648}"/>
              </a:ext>
            </a:extLst>
          </p:cNvPr>
          <p:cNvSpPr txBox="1"/>
          <p:nvPr/>
        </p:nvSpPr>
        <p:spPr>
          <a:xfrm>
            <a:off x="49200" y="759021"/>
            <a:ext cx="3766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Qualification of absorbers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8C491D7-D35B-F4E9-3F7F-F2FB58F9623E}"/>
              </a:ext>
            </a:extLst>
          </p:cNvPr>
          <p:cNvSpPr txBox="1"/>
          <p:nvPr/>
        </p:nvSpPr>
        <p:spPr>
          <a:xfrm>
            <a:off x="3999291" y="759022"/>
            <a:ext cx="3766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Mounting on the support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78FE85-4F03-8CCA-D048-B20FE94C511A}"/>
              </a:ext>
            </a:extLst>
          </p:cNvPr>
          <p:cNvSpPr txBox="1"/>
          <p:nvPr/>
        </p:nvSpPr>
        <p:spPr>
          <a:xfrm>
            <a:off x="8491999" y="767764"/>
            <a:ext cx="273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Installation at UHH</a:t>
            </a:r>
          </a:p>
        </p:txBody>
      </p:sp>
    </p:spTree>
    <p:extLst>
      <p:ext uri="{BB962C8B-B14F-4D97-AF65-F5344CB8AC3E}">
        <p14:creationId xmlns:p14="http://schemas.microsoft.com/office/powerpoint/2010/main" val="2694289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F49280-8220-FDF9-CD7F-DA3B5C2D1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SE" dirty="0"/>
              <a:t>Conclusion and future prospects</a:t>
            </a:r>
            <a:endParaRPr kumimoji="1" lang="ja-SE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6ADC5CE-5DB2-B63F-C702-E987DA90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コンテンツ プレースホルダー 3">
                <a:extLst>
                  <a:ext uri="{FF2B5EF4-FFF2-40B4-BE49-F238E27FC236}">
                    <a16:creationId xmlns:a16="http://schemas.microsoft.com/office/drawing/2014/main" id="{15220004-D56E-9C76-1A04-AD8EF2C58DE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298676" y="692953"/>
                <a:ext cx="11666121" cy="624926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kumimoji="1" lang="en-US" dirty="0"/>
                  <a:t>Axion searches</a:t>
                </a:r>
              </a:p>
              <a:p>
                <a:pPr lvl="1"/>
                <a:r>
                  <a:rPr kumimoji="1" lang="en-US" dirty="0"/>
                  <a:t>Axions are the solution of the strong CP problem and can be an excellent dark matter candidate</a:t>
                </a:r>
              </a:p>
              <a:p>
                <a:pPr lvl="1"/>
                <a:r>
                  <a:rPr kumimoji="1" lang="en-US" dirty="0"/>
                  <a:t>Dark matter axions behave as a classical wave</a:t>
                </a:r>
              </a:p>
              <a:p>
                <a:pPr lvl="1"/>
                <a:r>
                  <a:rPr kumimoji="1" lang="en-US" altLang="ja-SE" dirty="0"/>
                  <a:t>Addressing ~100µeV axions has been challenging due to lacking overlap with microwaves</a:t>
                </a:r>
              </a:p>
              <a:p>
                <a:r>
                  <a:rPr kumimoji="1" lang="en-US" dirty="0"/>
                  <a:t>                         : dielectric </a:t>
                </a:r>
                <a:r>
                  <a:rPr kumimoji="1" lang="en-US" dirty="0" err="1"/>
                  <a:t>haloscope</a:t>
                </a:r>
                <a:endParaRPr kumimoji="1" lang="en-US" dirty="0"/>
              </a:p>
              <a:p>
                <a:pPr lvl="1"/>
                <a:r>
                  <a:rPr kumimoji="1" lang="en-US" b="1" i="1" noProof="0" dirty="0"/>
                  <a:t>Boost</a:t>
                </a:r>
                <a:r>
                  <a:rPr kumimoji="1" lang="en-US" noProof="0" dirty="0"/>
                  <a:t> the axion signal in periodically placed dielectric disks</a:t>
                </a:r>
              </a:p>
              <a:p>
                <a:pPr lvl="1"/>
                <a:r>
                  <a:rPr kumimoji="1" lang="en-US" dirty="0"/>
                  <a:t>Technical milestones (tuning, magnet feasibility, boost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kumimoji="1"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dirty="0"/>
                  <a:t>)</a:t>
                </a:r>
              </a:p>
              <a:p>
                <a:r>
                  <a:rPr kumimoji="1" lang="en-US" noProof="0" dirty="0"/>
                  <a:t>Two small </a:t>
                </a:r>
                <a:r>
                  <a:rPr kumimoji="1" lang="en-US" dirty="0"/>
                  <a:t>prototypes</a:t>
                </a:r>
              </a:p>
              <a:p>
                <a:pPr lvl="1"/>
                <a:r>
                  <a:rPr kumimoji="1" lang="en-US" noProof="0" dirty="0"/>
                  <a:t>Close booster </a:t>
                </a:r>
                <a:r>
                  <a:rPr kumimoji="1" lang="en-US" noProof="0" dirty="0">
                    <a:sym typeface="Wingdings" pitchFamily="2" charset="2"/>
                  </a:rPr>
                  <a:t> mode-</a:t>
                </a:r>
                <a:r>
                  <a:rPr kumimoji="1" lang="en-US" dirty="0">
                    <a:sym typeface="Wingdings" pitchFamily="2" charset="2"/>
                  </a:rPr>
                  <a:t>based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kumimoji="1"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𝛽</m:t>
                        </m:r>
                      </m:e>
                      <m:sup>
                        <m:r>
                          <a:rPr kumimoji="1"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noProof="0" dirty="0"/>
                  <a:t> determination</a:t>
                </a:r>
              </a:p>
              <a:p>
                <a:pPr lvl="1"/>
                <a:r>
                  <a:rPr kumimoji="1" lang="en-US" dirty="0"/>
                  <a:t>Open booster </a:t>
                </a:r>
                <a:r>
                  <a:rPr kumimoji="1" lang="en-US" dirty="0">
                    <a:sym typeface="Wingdings" pitchFamily="2" charset="2"/>
                  </a:rPr>
                  <a:t> reciprocity-based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SE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kumimoji="1" lang="en-US" altLang="ja-SE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𝛽</m:t>
                        </m:r>
                      </m:e>
                      <m:sup>
                        <m:r>
                          <a:rPr kumimoji="1" lang="en-US" altLang="ja-SE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ja-SE" dirty="0"/>
                  <a:t> determination</a:t>
                </a:r>
              </a:p>
              <a:p>
                <a:pPr lvl="1"/>
                <a:r>
                  <a:rPr kumimoji="1" lang="en-US" b="1" dirty="0"/>
                  <a:t>Successful</a:t>
                </a:r>
                <a:r>
                  <a:rPr kumimoji="1" lang="en-US" b="1" noProof="0" dirty="0"/>
                  <a:t> 1</a:t>
                </a:r>
                <a:r>
                  <a:rPr kumimoji="1" lang="en-US" b="1" baseline="30000" noProof="0" dirty="0"/>
                  <a:t>st</a:t>
                </a:r>
                <a:r>
                  <a:rPr kumimoji="1" lang="en-US" b="1" noProof="0" dirty="0"/>
                  <a:t> searches in axions and dark photons!</a:t>
                </a:r>
              </a:p>
              <a:p>
                <a:pPr lvl="1"/>
                <a:endParaRPr kumimoji="1" lang="en-US" b="1" noProof="0" dirty="0"/>
              </a:p>
              <a:p>
                <a:r>
                  <a:rPr kumimoji="1" lang="en-US" noProof="0" dirty="0"/>
                  <a:t>We are working on the next larger prototype</a:t>
                </a:r>
              </a:p>
              <a:p>
                <a:pPr lvl="1"/>
                <a:r>
                  <a:rPr kumimoji="1" lang="en-US" dirty="0"/>
                  <a:t>Cryogenic calibration: analysis on-going</a:t>
                </a:r>
              </a:p>
              <a:p>
                <a:pPr lvl="1"/>
                <a:r>
                  <a:rPr kumimoji="1" lang="en-US" noProof="0" dirty="0"/>
                  <a:t>Large cryostat under commissioning &amp; l</a:t>
                </a:r>
                <a:r>
                  <a:rPr kumimoji="1" lang="en-US" dirty="0" err="1"/>
                  <a:t>arge</a:t>
                </a:r>
                <a:r>
                  <a:rPr kumimoji="1" lang="en-US" dirty="0"/>
                  <a:t> optics &amp; noise handling</a:t>
                </a:r>
              </a:p>
              <a:p>
                <a:pPr lvl="1"/>
                <a:r>
                  <a:rPr kumimoji="1" lang="en-US" dirty="0"/>
                  <a:t>Intermediate magnet to be installed at DESY</a:t>
                </a:r>
              </a:p>
              <a:p>
                <a:r>
                  <a:rPr kumimoji="1" lang="en-US" noProof="0" dirty="0"/>
                  <a:t>Next physics runs are planned during LS3 at CERN</a:t>
                </a:r>
              </a:p>
              <a:p>
                <a:r>
                  <a:rPr kumimoji="1" lang="en-US" dirty="0"/>
                  <a:t>Quantum sensors are under discussions for further upgrade</a:t>
                </a:r>
              </a:p>
            </p:txBody>
          </p:sp>
        </mc:Choice>
        <mc:Fallback>
          <p:sp>
            <p:nvSpPr>
              <p:cNvPr id="4" name="コンテンツ プレースホルダー 3">
                <a:extLst>
                  <a:ext uri="{FF2B5EF4-FFF2-40B4-BE49-F238E27FC236}">
                    <a16:creationId xmlns:a16="http://schemas.microsoft.com/office/drawing/2014/main" id="{15220004-D56E-9C76-1A04-AD8EF2C58D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298676" y="692953"/>
                <a:ext cx="11666121" cy="6249267"/>
              </a:xfrm>
              <a:blipFill>
                <a:blip r:embed="rId3"/>
                <a:stretch>
                  <a:fillRect l="-435" t="-14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044F6894-51DE-56A8-CDB4-A0348D59E83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523008" y="3022967"/>
            <a:ext cx="4668992" cy="3273304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" name="Picture 15" descr="C:\Users\bela\AppData\Local\Temp\Rar$DIa11256.14634\MadMax-Logo_RGB-grau-orange.png">
            <a:extLst>
              <a:ext uri="{FF2B5EF4-FFF2-40B4-BE49-F238E27FC236}">
                <a16:creationId xmlns:a16="http://schemas.microsoft.com/office/drawing/2014/main" id="{7A6A43DA-2038-EDFC-120D-E76D8B7BB66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4418" y="1867474"/>
            <a:ext cx="1323756" cy="43315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A7D317-4B0C-9D7F-B256-A811B8EDEB5B}"/>
              </a:ext>
            </a:extLst>
          </p:cNvPr>
          <p:cNvSpPr txBox="1"/>
          <p:nvPr/>
        </p:nvSpPr>
        <p:spPr>
          <a:xfrm>
            <a:off x="8881219" y="5343229"/>
            <a:ext cx="2059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/>
              <a:t>projections</a:t>
            </a:r>
          </a:p>
        </p:txBody>
      </p:sp>
      <p:sp>
        <p:nvSpPr>
          <p:cNvPr id="9" name="TextBox 36">
            <a:hlinkClick r:id="rId6"/>
            <a:extLst>
              <a:ext uri="{FF2B5EF4-FFF2-40B4-BE49-F238E27FC236}">
                <a16:creationId xmlns:a16="http://schemas.microsoft.com/office/drawing/2014/main" id="{BC56404B-E685-1BC6-0FB0-289E2D831ABC}"/>
              </a:ext>
            </a:extLst>
          </p:cNvPr>
          <p:cNvSpPr/>
          <p:nvPr/>
        </p:nvSpPr>
        <p:spPr>
          <a:xfrm>
            <a:off x="5957450" y="1253161"/>
            <a:ext cx="3415149" cy="306323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square"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808080"/>
                </a:highlight>
                <a:uLnTx/>
                <a:uFillTx/>
                <a:latin typeface="Calibri"/>
                <a:ea typeface="+mn-ea"/>
                <a:cs typeface="+mn-cs"/>
              </a:rPr>
              <a:t>Caldwell et al., </a:t>
            </a:r>
            <a:r>
              <a:rPr kumimoji="0" lang="de-DE" sz="1400" b="0" i="0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808080"/>
                </a:highlight>
                <a:uLnTx/>
                <a:uFillTx/>
                <a:latin typeface="Calibri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PRL 118, 091801 (2017)</a:t>
            </a:r>
            <a:endParaRPr kumimoji="0" lang="en-US" sz="1400" b="0" i="0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37">
            <a:hlinkClick r:id="rId8"/>
            <a:extLst>
              <a:ext uri="{FF2B5EF4-FFF2-40B4-BE49-F238E27FC236}">
                <a16:creationId xmlns:a16="http://schemas.microsoft.com/office/drawing/2014/main" id="{A603DB6B-AE34-B1FF-30BD-9137B4AE2925}"/>
              </a:ext>
            </a:extLst>
          </p:cNvPr>
          <p:cNvSpPr/>
          <p:nvPr/>
        </p:nvSpPr>
        <p:spPr>
          <a:xfrm>
            <a:off x="9372599" y="1253161"/>
            <a:ext cx="2765747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u="sng" strike="noStrike" spc="-1" dirty="0">
                <a:solidFill>
                  <a:schemeClr val="lt1"/>
                </a:solidFill>
                <a:highlight>
                  <a:srgbClr val="808080"/>
                </a:highlight>
                <a:uFillTx/>
                <a:latin typeface="Calibri"/>
              </a:rPr>
              <a:t>Millar et al., JCAP01(2017)061</a:t>
            </a:r>
            <a:endParaRPr lang="en-U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xtBox 42">
            <a:hlinkClick r:id="rId9"/>
            <a:extLst>
              <a:ext uri="{FF2B5EF4-FFF2-40B4-BE49-F238E27FC236}">
                <a16:creationId xmlns:a16="http://schemas.microsoft.com/office/drawing/2014/main" id="{BC55BAE4-AB58-4E3A-F206-F550AAB23A4F}"/>
              </a:ext>
            </a:extLst>
          </p:cNvPr>
          <p:cNvSpPr/>
          <p:nvPr/>
        </p:nvSpPr>
        <p:spPr>
          <a:xfrm>
            <a:off x="8614863" y="2716644"/>
            <a:ext cx="259217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u="sng" strike="noStrike" spc="-1" dirty="0">
                <a:solidFill>
                  <a:schemeClr val="lt1"/>
                </a:solidFill>
                <a:highlight>
                  <a:srgbClr val="808080"/>
                </a:highlight>
                <a:uFillTx/>
                <a:latin typeface="Calibri"/>
              </a:rPr>
              <a:t>Lorin et al., IEEE TAS 33 (2023) 1</a:t>
            </a:r>
            <a:endParaRPr lang="en-U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Box 43">
            <a:hlinkClick r:id="rId10"/>
            <a:extLst>
              <a:ext uri="{FF2B5EF4-FFF2-40B4-BE49-F238E27FC236}">
                <a16:creationId xmlns:a16="http://schemas.microsoft.com/office/drawing/2014/main" id="{F743D922-015A-CDAA-F75E-219876C55CC4}"/>
              </a:ext>
            </a:extLst>
          </p:cNvPr>
          <p:cNvSpPr/>
          <p:nvPr/>
        </p:nvSpPr>
        <p:spPr>
          <a:xfrm>
            <a:off x="7821434" y="2337437"/>
            <a:ext cx="3680755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u="sng" strike="noStrike" spc="-1" dirty="0">
                <a:solidFill>
                  <a:schemeClr val="lt1"/>
                </a:solidFill>
                <a:highlight>
                  <a:srgbClr val="808080"/>
                </a:highlight>
                <a:uFillTx/>
                <a:latin typeface="Calibri"/>
              </a:rPr>
              <a:t>MADMAX </a:t>
            </a:r>
            <a:r>
              <a:rPr lang="de-DE" sz="1400" b="0" u="sng" strike="noStrike" spc="-1" dirty="0" err="1">
                <a:solidFill>
                  <a:schemeClr val="lt1"/>
                </a:solidFill>
                <a:highlight>
                  <a:srgbClr val="808080"/>
                </a:highlight>
                <a:uFillTx/>
                <a:latin typeface="Calibri"/>
              </a:rPr>
              <a:t>collaboration</a:t>
            </a:r>
            <a:r>
              <a:rPr lang="de-DE" sz="1400" b="0" u="sng" strike="noStrike" spc="-1" dirty="0">
                <a:solidFill>
                  <a:schemeClr val="lt1"/>
                </a:solidFill>
                <a:highlight>
                  <a:srgbClr val="808080"/>
                </a:highlight>
                <a:uFillTx/>
                <a:latin typeface="Calibri"/>
              </a:rPr>
              <a:t>, 2024 JINST 19 T11002</a:t>
            </a:r>
            <a:endParaRPr lang="en-U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Box 38">
            <a:hlinkClick r:id="rId11"/>
            <a:extLst>
              <a:ext uri="{FF2B5EF4-FFF2-40B4-BE49-F238E27FC236}">
                <a16:creationId xmlns:a16="http://schemas.microsoft.com/office/drawing/2014/main" id="{FD5C721F-B482-86A9-4D07-E2F9CAD62A2C}"/>
              </a:ext>
            </a:extLst>
          </p:cNvPr>
          <p:cNvSpPr/>
          <p:nvPr/>
        </p:nvSpPr>
        <p:spPr>
          <a:xfrm>
            <a:off x="3173324" y="2924503"/>
            <a:ext cx="2184241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u="sng" strike="noStrike" spc="-1" dirty="0">
                <a:solidFill>
                  <a:schemeClr val="lt1"/>
                </a:solidFill>
                <a:highlight>
                  <a:srgbClr val="808080"/>
                </a:highlight>
                <a:uFillTx/>
                <a:latin typeface="Calibri"/>
              </a:rPr>
              <a:t>Egge , JCAP04(2023)064</a:t>
            </a:r>
            <a:endParaRPr lang="en-U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Box 39">
            <a:hlinkClick r:id="rId12"/>
            <a:extLst>
              <a:ext uri="{FF2B5EF4-FFF2-40B4-BE49-F238E27FC236}">
                <a16:creationId xmlns:a16="http://schemas.microsoft.com/office/drawing/2014/main" id="{B541B197-EF9E-3687-B493-F06D05AC9C11}"/>
              </a:ext>
            </a:extLst>
          </p:cNvPr>
          <p:cNvSpPr/>
          <p:nvPr/>
        </p:nvSpPr>
        <p:spPr>
          <a:xfrm>
            <a:off x="5141519" y="2924503"/>
            <a:ext cx="2381489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u="sng" strike="noStrike" spc="-1" dirty="0">
                <a:solidFill>
                  <a:schemeClr val="lt1"/>
                </a:solidFill>
                <a:highlight>
                  <a:srgbClr val="808080"/>
                </a:highlight>
                <a:uFillTx/>
                <a:latin typeface="Calibri"/>
              </a:rPr>
              <a:t>Egge et al, JCAP04(2024)005</a:t>
            </a:r>
            <a:endParaRPr lang="en-U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TextBox 40">
            <a:hlinkClick r:id="rId13"/>
            <a:extLst>
              <a:ext uri="{FF2B5EF4-FFF2-40B4-BE49-F238E27FC236}">
                <a16:creationId xmlns:a16="http://schemas.microsoft.com/office/drawing/2014/main" id="{7369617B-08CA-7430-3E6F-CF93EF47D01B}"/>
              </a:ext>
            </a:extLst>
          </p:cNvPr>
          <p:cNvSpPr/>
          <p:nvPr/>
        </p:nvSpPr>
        <p:spPr>
          <a:xfrm>
            <a:off x="3926682" y="4161941"/>
            <a:ext cx="423108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u="sng" strike="noStrike" spc="-1" dirty="0">
                <a:solidFill>
                  <a:schemeClr val="lt1"/>
                </a:solidFill>
                <a:highlight>
                  <a:srgbClr val="808080"/>
                </a:highlight>
                <a:uFillTx/>
                <a:latin typeface="Calibri"/>
              </a:rPr>
              <a:t>MADMAX </a:t>
            </a:r>
            <a:r>
              <a:rPr lang="de-DE" sz="1400" b="0" u="sng" strike="noStrike" spc="-1" dirty="0" err="1">
                <a:solidFill>
                  <a:schemeClr val="lt1"/>
                </a:solidFill>
                <a:highlight>
                  <a:srgbClr val="808080"/>
                </a:highlight>
                <a:uFillTx/>
                <a:latin typeface="Calibri"/>
              </a:rPr>
              <a:t>collaboration</a:t>
            </a:r>
            <a:r>
              <a:rPr lang="de-DE" sz="1400" b="0" u="sng" strike="noStrike" spc="-1" dirty="0">
                <a:solidFill>
                  <a:schemeClr val="lt1"/>
                </a:solidFill>
                <a:highlight>
                  <a:srgbClr val="808080"/>
                </a:highlight>
                <a:uFillTx/>
                <a:latin typeface="Calibri"/>
              </a:rPr>
              <a:t>, PRL 135, 041001 (2025)</a:t>
            </a:r>
            <a:endParaRPr lang="en-U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TextBox 41">
            <a:hlinkClick r:id="rId14"/>
            <a:extLst>
              <a:ext uri="{FF2B5EF4-FFF2-40B4-BE49-F238E27FC236}">
                <a16:creationId xmlns:a16="http://schemas.microsoft.com/office/drawing/2014/main" id="{C90A1DE3-EDE7-FB18-1AE9-2AF6A965582A}"/>
              </a:ext>
            </a:extLst>
          </p:cNvPr>
          <p:cNvSpPr/>
          <p:nvPr/>
        </p:nvSpPr>
        <p:spPr>
          <a:xfrm>
            <a:off x="0" y="4161941"/>
            <a:ext cx="4092825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u="sng" strike="noStrike" spc="-1" dirty="0">
                <a:solidFill>
                  <a:schemeClr val="lt1"/>
                </a:solidFill>
                <a:highlight>
                  <a:srgbClr val="808080"/>
                </a:highlight>
                <a:uFillTx/>
                <a:latin typeface="Calibri"/>
              </a:rPr>
              <a:t>MADMAX </a:t>
            </a:r>
            <a:r>
              <a:rPr lang="de-DE" sz="1400" b="0" u="sng" strike="noStrike" spc="-1" dirty="0" err="1">
                <a:solidFill>
                  <a:schemeClr val="lt1"/>
                </a:solidFill>
                <a:highlight>
                  <a:srgbClr val="808080"/>
                </a:highlight>
                <a:uFillTx/>
                <a:latin typeface="Calibri"/>
              </a:rPr>
              <a:t>collaboration</a:t>
            </a:r>
            <a:r>
              <a:rPr lang="de-DE" sz="1400" b="0" u="sng" strike="noStrike" spc="-1" dirty="0">
                <a:solidFill>
                  <a:schemeClr val="lt1"/>
                </a:solidFill>
                <a:highlight>
                  <a:srgbClr val="808080"/>
                </a:highlight>
                <a:uFillTx/>
                <a:latin typeface="Calibri"/>
              </a:rPr>
              <a:t>, PRL 134, 15, 151004 (2025)</a:t>
            </a:r>
            <a:endParaRPr lang="en-U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TextBox 40">
            <a:hlinkClick r:id="rId13"/>
            <a:extLst>
              <a:ext uri="{FF2B5EF4-FFF2-40B4-BE49-F238E27FC236}">
                <a16:creationId xmlns:a16="http://schemas.microsoft.com/office/drawing/2014/main" id="{6A0424B9-F4FE-5898-E2A5-29F56A4062A0}"/>
              </a:ext>
            </a:extLst>
          </p:cNvPr>
          <p:cNvSpPr/>
          <p:nvPr/>
        </p:nvSpPr>
        <p:spPr>
          <a:xfrm>
            <a:off x="5532031" y="4566728"/>
            <a:ext cx="1990977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altLang="ja-SE" sz="1400" dirty="0">
                <a:solidFill>
                  <a:schemeClr val="bg1"/>
                </a:solidFill>
                <a:highlight>
                  <a:srgbClr val="808080"/>
                </a:highlight>
              </a:rPr>
              <a:t>D. </a:t>
            </a:r>
            <a:r>
              <a:rPr lang="en-GB" altLang="ja-SE" sz="1400" dirty="0" err="1">
                <a:solidFill>
                  <a:schemeClr val="bg1"/>
                </a:solidFill>
                <a:highlight>
                  <a:srgbClr val="808080"/>
                </a:highlight>
              </a:rPr>
              <a:t>Kreikemeyer</a:t>
            </a:r>
            <a:r>
              <a:rPr lang="en-GB" altLang="ja-SE" sz="1400" dirty="0">
                <a:solidFill>
                  <a:schemeClr val="bg1"/>
                </a:solidFill>
                <a:highlight>
                  <a:srgbClr val="808080"/>
                </a:highlight>
              </a:rPr>
              <a:t> et al. JINST 20 T02005 (2025)</a:t>
            </a:r>
          </a:p>
        </p:txBody>
      </p:sp>
    </p:spTree>
    <p:extLst>
      <p:ext uri="{BB962C8B-B14F-4D97-AF65-F5344CB8AC3E}">
        <p14:creationId xmlns:p14="http://schemas.microsoft.com/office/powerpoint/2010/main" val="3272374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2F3E1F-CB41-6F0B-CC33-04314BC63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356" y="319405"/>
            <a:ext cx="10515600" cy="800457"/>
          </a:xfrm>
        </p:spPr>
        <p:txBody>
          <a:bodyPr/>
          <a:lstStyle/>
          <a:p>
            <a:r>
              <a:rPr lang="en-GB" dirty="0"/>
              <a:t>More pedagogical lectures of mine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B1D5A1-1532-AE92-9DF2-D1FEAD531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356" y="1534390"/>
            <a:ext cx="10772740" cy="2976650"/>
          </a:xfrm>
        </p:spPr>
        <p:txBody>
          <a:bodyPr>
            <a:normAutofit/>
          </a:bodyPr>
          <a:lstStyle/>
          <a:p>
            <a:r>
              <a:rPr lang="en-GB" dirty="0"/>
              <a:t>90 min x 3 lectures on axions in Nagoya University</a:t>
            </a:r>
          </a:p>
          <a:p>
            <a:pPr lvl="1"/>
            <a:r>
              <a:rPr lang="en-GB" dirty="0">
                <a:hlinkClick r:id="rId2"/>
              </a:rPr>
              <a:t>https://indico.kmi.nagoya-u.ac.jp/event/15/overview</a:t>
            </a:r>
            <a:endParaRPr lang="en-GB" dirty="0"/>
          </a:p>
          <a:p>
            <a:r>
              <a:rPr lang="en-GB" dirty="0"/>
              <a:t>1-week lectures + hands-on about RF for axions in Hamburg University</a:t>
            </a:r>
          </a:p>
          <a:p>
            <a:pPr lvl="1"/>
            <a:r>
              <a:rPr lang="en-GB" dirty="0">
                <a:hlinkClick r:id="rId3"/>
              </a:rPr>
              <a:t>https://indico.desy.de/event/50207/</a:t>
            </a:r>
            <a:endParaRPr lang="en-GB" dirty="0"/>
          </a:p>
          <a:p>
            <a:r>
              <a:rPr lang="en-GB" dirty="0"/>
              <a:t>Textbooks (we do not have established textbook for axions </a:t>
            </a:r>
            <a:r>
              <a:rPr lang="en-GB" dirty="0">
                <a:sym typeface="Wingdings" pitchFamily="2" charset="2"/>
              </a:rPr>
              <a:t></a:t>
            </a:r>
            <a:r>
              <a:rPr lang="en-GB" dirty="0"/>
              <a:t>):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5FC13F-E935-929E-48D2-610F5247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CF04-DD73-674B-90CE-3A3D2E51F049}" type="slidenum">
              <a:rPr kumimoji="1" lang="ja-SE" altLang="en-US" smtClean="0"/>
              <a:t>18</a:t>
            </a:fld>
            <a:endParaRPr kumimoji="1" lang="ja-SE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ED910E2-5859-32C3-221A-E4C80452E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71" y="5124496"/>
            <a:ext cx="1328381" cy="172173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3343197-8BCA-68EB-5C39-313677C82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236" y="5104510"/>
            <a:ext cx="1216971" cy="1721738"/>
          </a:xfrm>
          <a:prstGeom prst="rect">
            <a:avLst/>
          </a:prstGeom>
          <a:ln w="76200">
            <a:noFill/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B606B63-065D-E964-7837-BCF7B13E4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239" y="5121768"/>
            <a:ext cx="1373410" cy="172173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11886F3-C5D5-21ED-2868-9B3454975D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4788" y="5121768"/>
            <a:ext cx="1123850" cy="172173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DA34FBF-91AF-B79A-E333-14F17CDE39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2865" y="5065123"/>
            <a:ext cx="1113865" cy="167271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E3D5B76-B288-30C9-BDA1-50D203745B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3196" y="5053271"/>
            <a:ext cx="1319889" cy="173549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D6D4BB5-567D-E03E-AF1D-F195FAE495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5913" y="5036992"/>
            <a:ext cx="1428042" cy="17680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13C8E82-A6FF-469E-5338-80D50C289B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32576" y="5029306"/>
            <a:ext cx="1198091" cy="17443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1769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FB3B66-BBC5-AA9C-9CFD-66DBAC7D3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3E05DDF-EF6B-1915-503C-D90B7B4297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299012-054F-C318-3651-AEFC09275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7A0E-F556-BF4D-8079-14A5EC7D43D6}" type="slidenum">
              <a:rPr kumimoji="1" lang="ja-SE" altLang="en-US" smtClean="0"/>
              <a:t>19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2899339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06" y="4294856"/>
            <a:ext cx="3798542" cy="193949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80598" y="98568"/>
            <a:ext cx="8630803" cy="636576"/>
          </a:xfrm>
        </p:spPr>
        <p:txBody>
          <a:bodyPr>
            <a:noAutofit/>
          </a:bodyPr>
          <a:lstStyle/>
          <a:p>
            <a:r>
              <a:rPr lang="en-US" sz="3600" dirty="0"/>
              <a:t>Axions: a byproduct to cancel the strong CP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31848" y="1350140"/>
                <a:ext cx="6313544" cy="956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𝑄𝐶𝐷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sSubSup>
                        <m:sSub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𝜇𝜈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sup>
                      </m:sSubSup>
                      <m:sSubSup>
                        <m:sSub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</m:t>
                          </m:r>
                        </m:e>
                        <m:sub/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𝜇𝜈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sup>
                      </m:sSub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32</m:t>
                          </m:r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𝜽</m:t>
                      </m:r>
                      <m:sSubSup>
                        <m:sSub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𝜇𝜈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sup>
                      </m:sSubSup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𝐺</m:t>
                              </m:r>
                            </m:e>
                          </m:acc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𝜇𝜈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848" y="1350140"/>
                <a:ext cx="6313544" cy="956929"/>
              </a:xfrm>
              <a:prstGeom prst="rect">
                <a:avLst/>
              </a:prstGeom>
              <a:blipFill>
                <a:blip r:embed="rId3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95905" y="2287092"/>
                <a:ext cx="8186901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This term generates electric dipole moment in neutron</a:t>
                </a:r>
              </a:p>
              <a:p>
                <a:pPr marL="800100" marR="0" lvl="1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b>
                    </m:sSub>
                    <m:r>
                      <a:rPr kumimoji="0" lang="en-US" altLang="ja-SE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~(2.4±1.0)×</m:t>
                    </m:r>
                    <m:sSup>
                      <m:sSupPr>
                        <m:ctrlPr>
                          <a:rPr kumimoji="0" lang="en-US" altLang="ja-SE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ja-SE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altLang="ja-SE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−3</m:t>
                        </m:r>
                      </m:sup>
                    </m:sSup>
                    <m:r>
                      <a:rPr kumimoji="0" lang="en-US" altLang="ja-SE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𝜽</m:t>
                    </m:r>
                    <m:r>
                      <m:rPr>
                        <m:nor/>
                      </m:rPr>
                      <a:rPr kumimoji="0" lang="en-US" altLang="ja-SE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34" charset="-128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altLang="ja-SE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34" charset="-128"/>
                        <a:cs typeface="+mn-cs"/>
                      </a:rPr>
                      <m:t>efm</m:t>
                    </m:r>
                  </m:oMath>
                </a14:m>
                <a:endParaRPr kumimoji="0" lang="en-US" altLang="ja-S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endParaRPr>
              </a:p>
              <a:p>
                <a:pPr marL="800100" marR="0" lvl="1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Experiment: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r>
                      <a:rPr kumimoji="0" lang="en-US" altLang="ja-SE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1.8×</m:t>
                    </m:r>
                    <m:sSup>
                      <m:sSupPr>
                        <m:ctrlPr>
                          <a:rPr kumimoji="0" lang="en-US" altLang="ja-SE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ja-SE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altLang="ja-SE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−13</m:t>
                        </m:r>
                      </m:sup>
                    </m:sSup>
                    <m:r>
                      <m:rPr>
                        <m:nor/>
                      </m:rPr>
                      <a:rPr kumimoji="0" lang="en-US" altLang="ja-SE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34" charset="-128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altLang="ja-SE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34" charset="-128"/>
                        <a:cs typeface="+mn-cs"/>
                      </a:rPr>
                      <m:t>efm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1828800" marR="0" lvl="4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ja-SE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Wingdings" panose="05000000000000000000" pitchFamily="2" charset="2"/>
                        </a:rPr>
                        <m:t>→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en-US" altLang="ja-S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kumimoji="0" lang="en-US" altLang="ja-S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Wingdings" panose="05000000000000000000" pitchFamily="2" charset="2"/>
                            </a:rPr>
                            <m:t>𝜃</m:t>
                          </m:r>
                        </m:e>
                      </m:d>
                      <m:r>
                        <a:rPr kumimoji="0" lang="en-US" altLang="ja-SE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Wingdings" panose="05000000000000000000" pitchFamily="2" charset="2"/>
                        </a:rPr>
                        <m:t>&lt;0.8×</m:t>
                      </m:r>
                      <m:sSup>
                        <m:sSupPr>
                          <m:ctrlPr>
                            <a:rPr kumimoji="0" lang="en-US" altLang="ja-S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a:rPr kumimoji="0" lang="en-US" altLang="ja-S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Wingdings" panose="05000000000000000000" pitchFamily="2" charset="2"/>
                            </a:rPr>
                            <m:t>10</m:t>
                          </m:r>
                        </m:e>
                        <m:sup>
                          <m:r>
                            <a:rPr kumimoji="0" lang="en-US" altLang="ja-S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  <a:sym typeface="Wingdings" panose="05000000000000000000" pitchFamily="2" charset="2"/>
                            </a:rPr>
                            <m:t>−10</m:t>
                          </m:r>
                        </m:sup>
                      </m:sSup>
                      <m:r>
                        <a:rPr kumimoji="0" lang="en-US" altLang="ja-SE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Wingdings" panose="05000000000000000000" pitchFamily="2" charset="2"/>
                        </a:rPr>
                        <m:t>≪1</m:t>
                      </m:r>
                    </m:oMath>
                  </m:oMathPara>
                </a14:m>
                <a:endParaRPr kumimoji="0" lang="en-US" altLang="ja-S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05" y="2287092"/>
                <a:ext cx="8186901" cy="1815882"/>
              </a:xfrm>
              <a:prstGeom prst="rect">
                <a:avLst/>
              </a:prstGeom>
              <a:blipFill>
                <a:blip r:embed="rId4"/>
                <a:stretch>
                  <a:fillRect l="-1550" t="-4167" r="-1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2815705" y="5110518"/>
                <a:ext cx="5567101" cy="895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32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𝒂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𝜇𝜈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sup>
                      </m:sSubSup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𝐺</m:t>
                              </m:r>
                            </m:e>
                          </m:acc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𝜇𝜈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→0 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after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SSB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705" y="5110518"/>
                <a:ext cx="5567101" cy="895886"/>
              </a:xfrm>
              <a:prstGeom prst="rect">
                <a:avLst/>
              </a:prstGeom>
              <a:blipFill>
                <a:blip r:embed="rId5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0354" y="4574142"/>
                <a:ext cx="84561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Introduce a new global chiral U(1) (PQ symmetry) field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4" y="4574142"/>
                <a:ext cx="8456116" cy="523220"/>
              </a:xfrm>
              <a:prstGeom prst="rect">
                <a:avLst/>
              </a:prstGeom>
              <a:blipFill>
                <a:blip r:embed="rId6"/>
                <a:stretch>
                  <a:fillRect l="-1502" t="-11905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4D73A07-84A2-AE20-18F6-898BDA95A387}"/>
              </a:ext>
            </a:extLst>
          </p:cNvPr>
          <p:cNvSpPr txBox="1"/>
          <p:nvPr/>
        </p:nvSpPr>
        <p:spPr>
          <a:xfrm>
            <a:off x="297856" y="751559"/>
            <a:ext cx="7746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Quantum Chromodynamics includes</a:t>
            </a:r>
            <a:endParaRPr kumimoji="1" lang="ja-SE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3" name="TextBox 29">
            <a:extLst>
              <a:ext uri="{FF2B5EF4-FFF2-40B4-BE49-F238E27FC236}">
                <a16:creationId xmlns:a16="http://schemas.microsoft.com/office/drawing/2014/main" id="{DB429EE2-05D0-68B9-5E2E-8A56306EAA77}"/>
              </a:ext>
            </a:extLst>
          </p:cNvPr>
          <p:cNvSpPr txBox="1"/>
          <p:nvPr/>
        </p:nvSpPr>
        <p:spPr>
          <a:xfrm>
            <a:off x="526621" y="5975423"/>
            <a:ext cx="9884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Spontaneous Symmetry Breaking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A Nambu-Goldston boson appears as a byproduct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axion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581FA48-8D51-B168-515D-2B62E7EA00DC}"/>
              </a:ext>
            </a:extLst>
          </p:cNvPr>
          <p:cNvSpPr txBox="1"/>
          <p:nvPr/>
        </p:nvSpPr>
        <p:spPr>
          <a:xfrm>
            <a:off x="4171249" y="1298014"/>
            <a:ext cx="84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S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gluons</a:t>
            </a:r>
            <a:endParaRPr kumimoji="1" lang="ja-SE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84404EF-A18A-667D-981F-4318BE024EC9}"/>
              </a:ext>
            </a:extLst>
          </p:cNvPr>
          <p:cNvSpPr txBox="1"/>
          <p:nvPr/>
        </p:nvSpPr>
        <p:spPr>
          <a:xfrm>
            <a:off x="862621" y="4046384"/>
            <a:ext cx="6407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SE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Naturalness problem without anthropic solution</a:t>
            </a:r>
            <a:endParaRPr kumimoji="1" lang="ja-SE" alt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9922030-B362-F86B-D8F1-15550454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25BA7-9A9F-5A48-860A-FF3A3331F0AA}" type="slidenum">
              <a:rPr kumimoji="1" lang="ja-S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SE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CF5EA58-DD0A-18E1-5F0E-74BFB7B0FD91}"/>
              </a:ext>
            </a:extLst>
          </p:cNvPr>
          <p:cNvSpPr txBox="1"/>
          <p:nvPr/>
        </p:nvSpPr>
        <p:spPr>
          <a:xfrm>
            <a:off x="6584299" y="3014094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SciPost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Phys. Lect. Notes 45 (2022)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EB35CD-7816-5407-4681-1E1059D66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346" y="685800"/>
            <a:ext cx="1338647" cy="337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884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462B2-1AE2-9DD5-8694-82DC668F6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834A40-C78D-C30A-FC31-BD52C852D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Open</a:t>
            </a:r>
            <a:r>
              <a:rPr lang="en-GB" dirty="0"/>
              <a:t> booster prototype for dark photons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95466EE-293A-4148-10BD-F8A17A52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110B2B4-8675-C1B1-DDBF-4DF9032F9B0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01277" y="1037920"/>
            <a:ext cx="5094359" cy="5011897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FAD96D4-512C-CDCB-E469-140704F7D32E}"/>
              </a:ext>
            </a:extLst>
          </p:cNvPr>
          <p:cNvSpPr txBox="1"/>
          <p:nvPr/>
        </p:nvSpPr>
        <p:spPr>
          <a:xfrm>
            <a:off x="5686053" y="4458439"/>
            <a:ext cx="62899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Close booster may not be scalable 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GB" sz="2400" dirty="0">
                <a:sym typeface="Wingdings" pitchFamily="2" charset="2"/>
              </a:rPr>
              <a:t>Open setup is a crucial milestone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MW reflection data is not as clear as that of close boosters  (open boundary)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GB" altLang="ja-SE" sz="2400" dirty="0">
                <a:sym typeface="Wingdings" pitchFamily="2" charset="2"/>
              </a:rPr>
              <a:t>Model &amp; fitting approach was challenging </a:t>
            </a:r>
          </a:p>
        </p:txBody>
      </p:sp>
      <p:pic>
        <p:nvPicPr>
          <p:cNvPr id="8" name="Image 22">
            <a:extLst>
              <a:ext uri="{FF2B5EF4-FFF2-40B4-BE49-F238E27FC236}">
                <a16:creationId xmlns:a16="http://schemas.microsoft.com/office/drawing/2014/main" id="{829B039E-B74C-D9A5-ACDC-84D04B60F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131" y="806227"/>
            <a:ext cx="5759450" cy="35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775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DB0F2-929E-3244-D5AB-E5B2CEC97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C53A0F42-3A64-0FF0-40FC-D616E6C7FC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dirty="0"/>
                  <a:t> determination in open booster setup</a:t>
                </a: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C53A0F42-3A64-0FF0-40FC-D616E6C7FC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789" t="-10256" b="-256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95A17A4-D375-E7C1-E355-27A4899B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8656FFC-17D4-E9EE-B27D-98DD4546809F}"/>
              </a:ext>
            </a:extLst>
          </p:cNvPr>
          <p:cNvSpPr txBox="1"/>
          <p:nvPr/>
        </p:nvSpPr>
        <p:spPr>
          <a:xfrm>
            <a:off x="107616" y="731540"/>
            <a:ext cx="4972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Lorentz reciprocity approach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E6D63F72-EDF6-AB83-634F-4C1CEE098142}"/>
              </a:ext>
            </a:extLst>
          </p:cNvPr>
          <p:cNvPicPr/>
          <p:nvPr/>
        </p:nvPicPr>
        <p:blipFill>
          <a:blip r:embed="rId3"/>
          <a:srcRect r="50301"/>
          <a:stretch>
            <a:fillRect/>
          </a:stretch>
        </p:blipFill>
        <p:spPr>
          <a:xfrm>
            <a:off x="7609132" y="731540"/>
            <a:ext cx="4269896" cy="2546919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35796C1-C670-07BA-08A5-17D8BE30A356}"/>
              </a:ext>
            </a:extLst>
          </p:cNvPr>
          <p:cNvSpPr txBox="1"/>
          <p:nvPr/>
        </p:nvSpPr>
        <p:spPr>
          <a:xfrm>
            <a:off x="148986" y="2171105"/>
            <a:ext cx="5298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Boost factor can be determined via electric field of MW excited from outside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57186DF-8C33-D3A9-3246-11D64C706E10}"/>
              </a:ext>
            </a:extLst>
          </p:cNvPr>
          <p:cNvSpPr txBox="1"/>
          <p:nvPr/>
        </p:nvSpPr>
        <p:spPr>
          <a:xfrm>
            <a:off x="148986" y="3036937"/>
            <a:ext cx="7147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Electric field can be obtained through the beads-pulling method</a:t>
            </a: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1F598554-58C7-60D7-5530-0C58ED1A4C00}"/>
              </a:ext>
            </a:extLst>
          </p:cNvPr>
          <p:cNvPicPr/>
          <p:nvPr/>
        </p:nvPicPr>
        <p:blipFill>
          <a:blip r:embed="rId4"/>
          <a:srcRect t="5213"/>
          <a:stretch>
            <a:fillRect/>
          </a:stretch>
        </p:blipFill>
        <p:spPr>
          <a:xfrm>
            <a:off x="329918" y="3369745"/>
            <a:ext cx="6127305" cy="2655339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AF09088-2212-8EBF-2268-F207A2872F9A}"/>
              </a:ext>
            </a:extLst>
          </p:cNvPr>
          <p:cNvSpPr txBox="1"/>
          <p:nvPr/>
        </p:nvSpPr>
        <p:spPr>
          <a:xfrm>
            <a:off x="6141364" y="5550726"/>
            <a:ext cx="13420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JCAP 04 (2023) 064</a:t>
            </a:r>
          </a:p>
          <a:p>
            <a:r>
              <a:rPr lang="en-GB" sz="1100" dirty="0"/>
              <a:t>JCAP 04 (2024) 005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7693E14C-4F39-C059-FFB3-FB3F1E6F4A94}"/>
                  </a:ext>
                </a:extLst>
              </p:cNvPr>
              <p:cNvSpPr txBox="1"/>
              <p:nvPr/>
            </p:nvSpPr>
            <p:spPr>
              <a:xfrm>
                <a:off x="877747" y="1097515"/>
                <a:ext cx="5579476" cy="7858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7693E14C-4F39-C059-FFB3-FB3F1E6F4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747" y="1097515"/>
                <a:ext cx="5579476" cy="785856"/>
              </a:xfrm>
              <a:prstGeom prst="rect">
                <a:avLst/>
              </a:prstGeom>
              <a:blipFill>
                <a:blip r:embed="rId5"/>
                <a:stretch>
                  <a:fillRect l="-682" t="-146032" b="-2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1733EB69-3692-02C8-52A7-0E400EE1A27D}"/>
                  </a:ext>
                </a:extLst>
              </p:cNvPr>
              <p:cNvSpPr txBox="1"/>
              <p:nvPr/>
            </p:nvSpPr>
            <p:spPr>
              <a:xfrm>
                <a:off x="4764322" y="2233630"/>
                <a:ext cx="2688749" cy="7858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𝑠𝑖𝑔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trlPr>
                                    <a:rPr lang="en-US" altLang="ja-SE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ja-SE" sz="20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altLang="ja-SE" sz="20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SE" sz="20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ja-SE" sz="20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  <m:r>
                                    <a:rPr lang="en-US" altLang="ja-SE" sz="2000" i="1">
                                      <a:latin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1733EB69-3692-02C8-52A7-0E400EE1A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4322" y="2233630"/>
                <a:ext cx="2688749" cy="785856"/>
              </a:xfrm>
              <a:prstGeom prst="rect">
                <a:avLst/>
              </a:prstGeom>
              <a:blipFill>
                <a:blip r:embed="rId6"/>
                <a:stretch>
                  <a:fillRect l="-2817" t="-146032" b="-2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5769E24-DC44-C4C9-4210-4D3C6A764E19}"/>
              </a:ext>
            </a:extLst>
          </p:cNvPr>
          <p:cNvSpPr txBox="1"/>
          <p:nvPr/>
        </p:nvSpPr>
        <p:spPr>
          <a:xfrm>
            <a:off x="2588640" y="1637794"/>
            <a:ext cx="138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Unknown axion fields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88868A0-9F46-92B7-DCBB-7FFA95B5F61B}"/>
              </a:ext>
            </a:extLst>
          </p:cNvPr>
          <p:cNvSpPr txBox="1"/>
          <p:nvPr/>
        </p:nvSpPr>
        <p:spPr>
          <a:xfrm>
            <a:off x="4717958" y="1637794"/>
            <a:ext cx="1458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B0F0"/>
                </a:solidFill>
              </a:rPr>
              <a:t>Measurement observable!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A5A89721-43B7-E3F2-574C-7DFDF31EB23E}"/>
                  </a:ext>
                </a:extLst>
              </p:cNvPr>
              <p:cNvSpPr txBox="1"/>
              <p:nvPr/>
            </p:nvSpPr>
            <p:spPr>
              <a:xfrm>
                <a:off x="4368000" y="3578033"/>
                <a:ext cx="955005" cy="3120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ΔΓ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A5A89721-43B7-E3F2-574C-7DFDF31EB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000" y="3578033"/>
                <a:ext cx="955005" cy="312073"/>
              </a:xfrm>
              <a:prstGeom prst="rect">
                <a:avLst/>
              </a:prstGeom>
              <a:blipFill>
                <a:blip r:embed="rId7"/>
                <a:stretch>
                  <a:fillRect l="-6579" t="-3846" r="-1316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8">
            <a:extLst>
              <a:ext uri="{FF2B5EF4-FFF2-40B4-BE49-F238E27FC236}">
                <a16:creationId xmlns:a16="http://schemas.microsoft.com/office/drawing/2014/main" id="{07004011-2265-B6F6-C116-69E5E5A19B64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266549" y="3088953"/>
            <a:ext cx="4925451" cy="3392857"/>
          </a:xfrm>
          <a:prstGeom prst="rect">
            <a:avLst/>
          </a:prstGeom>
          <a:noFill/>
          <a:ln w="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3C00359D-4F88-2C08-1982-D8BBE66EE9DB}"/>
                  </a:ext>
                </a:extLst>
              </p:cNvPr>
              <p:cNvSpPr txBox="1"/>
              <p:nvPr/>
            </p:nvSpPr>
            <p:spPr>
              <a:xfrm>
                <a:off x="2340460" y="6000879"/>
                <a:ext cx="48477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SE" sz="2400" b="0" dirty="0">
                    <a:solidFill>
                      <a:srgbClr val="FF0000"/>
                    </a:solidFill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SE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SE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altLang="ja-SE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altLang="ja-SE" sz="2400" dirty="0">
                    <a:solidFill>
                      <a:srgbClr val="FF0000"/>
                    </a:solidFill>
                  </a:rPr>
                  <a:t> determined with ~15% errors</a:t>
                </a:r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3C00359D-4F88-2C08-1982-D8BBE66EE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460" y="6000879"/>
                <a:ext cx="4847724" cy="461665"/>
              </a:xfrm>
              <a:prstGeom prst="rect">
                <a:avLst/>
              </a:prstGeom>
              <a:blipFill>
                <a:blip r:embed="rId9"/>
                <a:stretch>
                  <a:fillRect l="-2094" t="-13514" b="-297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上矢印 37">
            <a:extLst>
              <a:ext uri="{FF2B5EF4-FFF2-40B4-BE49-F238E27FC236}">
                <a16:creationId xmlns:a16="http://schemas.microsoft.com/office/drawing/2014/main" id="{42745675-095A-D5D6-513D-AD7AE1537849}"/>
              </a:ext>
            </a:extLst>
          </p:cNvPr>
          <p:cNvSpPr/>
          <p:nvPr/>
        </p:nvSpPr>
        <p:spPr>
          <a:xfrm>
            <a:off x="4160341" y="1740672"/>
            <a:ext cx="183077" cy="252442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01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1144C-26DF-971C-67C5-9EC06A4C4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BF3714-5EA8-83B1-5E7F-B36284E0A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result of dark photons search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E30904C-39B3-A923-D66E-CE00A7F9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6ED483C-DFD6-957D-34B6-A78B1D9286EF}"/>
                  </a:ext>
                </a:extLst>
              </p:cNvPr>
              <p:cNvSpPr txBox="1"/>
              <p:nvPr/>
            </p:nvSpPr>
            <p:spPr>
              <a:xfrm>
                <a:off x="188944" y="756960"/>
                <a:ext cx="1159988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No excess </a:t>
                </a:r>
                <a:r>
                  <a:rPr lang="en-GB" altLang="ja-SE" sz="2400" dirty="0"/>
                  <a:t>observed in acquired power spectra </a:t>
                </a:r>
                <a:endParaRPr lang="en-GB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Limits on kinetic mixing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GB" sz="2400" dirty="0"/>
                  <a:t> between photon and DP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𝐷𝑃</m:t>
                        </m:r>
                      </m:sub>
                    </m:sSub>
                  </m:oMath>
                </a14:m>
                <a:r>
                  <a:rPr lang="en-GB" sz="2400" dirty="0"/>
                  <a:t> [78.6, 84.0] </a:t>
                </a:r>
                <a:r>
                  <a:rPr lang="en-GB" sz="2400" dirty="0" err="1"/>
                  <a:t>meV</a:t>
                </a:r>
                <a:r>
                  <a:rPr lang="en-GB" sz="24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Limits better than existing ones by up to x1000 with modest system [few small disks]</a:t>
                </a:r>
              </a:p>
              <a:p>
                <a:r>
                  <a:rPr lang="en-GB" altLang="ja-SE" sz="2400" dirty="0">
                    <a:sym typeface="Wingdings" pitchFamily="2" charset="2"/>
                  </a:rPr>
                  <a:t>	 Proving </a:t>
                </a:r>
                <a:r>
                  <a:rPr lang="en-GB" altLang="ja-SE" sz="2400" dirty="0"/>
                  <a:t>substantial potential  of the MADMAX concept</a:t>
                </a: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6ED483C-DFD6-957D-34B6-A78B1D928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44" y="756960"/>
                <a:ext cx="11599882" cy="1569660"/>
              </a:xfrm>
              <a:prstGeom prst="rect">
                <a:avLst/>
              </a:prstGeom>
              <a:blipFill>
                <a:blip r:embed="rId2"/>
                <a:stretch>
                  <a:fillRect l="-656" t="-3200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EAFFAB5F-DAE5-3E9A-AA14-0C7033649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623" y="2385961"/>
            <a:ext cx="7036377" cy="343587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19539DE-DFFA-29A0-A340-339450E20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" y="2450377"/>
            <a:ext cx="5164922" cy="3252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5B44A3C6-D47F-6927-F9BC-A28C0AF6A5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2342" y="2450377"/>
                <a:ext cx="2436166" cy="138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SzPct val="120000"/>
                  <a:buFont typeface="Wingdings" pitchFamily="2" charset="2"/>
                  <a:buChar char="Ø"/>
                  <a:defRPr sz="2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GB" altLang="ja-SE" sz="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DP signal for m</a:t>
                </a:r>
                <a:r>
                  <a:rPr lang="en-GB" altLang="ja-SE" sz="900" baseline="-25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GB" altLang="ja-SE" sz="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=80.56 </a:t>
                </a:r>
                <a:r>
                  <a:rPr lang="en-GB" altLang="ja-SE" sz="900" dirty="0" err="1">
                    <a:solidFill>
                      <a:srgbClr val="000000"/>
                    </a:solidFill>
                    <a:latin typeface="Symbol" pitchFamily="2" charset="2"/>
                    <a:cs typeface="Arial" panose="020B0604020202020204" pitchFamily="34" charset="0"/>
                  </a:rPr>
                  <a:t>m</a:t>
                </a:r>
                <a:r>
                  <a:rPr lang="en-GB" altLang="ja-SE" sz="9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</a:t>
                </a:r>
                <a:r>
                  <a:rPr lang="en-GB" altLang="ja-SE" sz="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&amp; </a:t>
                </a:r>
                <a14:m>
                  <m:oMath xmlns:m="http://schemas.openxmlformats.org/officeDocument/2006/math">
                    <m:r>
                      <a:rPr lang="en-US" altLang="fr-FR" sz="9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Wingdings" pitchFamily="2" charset="2"/>
                      </a:rPr>
                      <m:t>𝜒</m:t>
                    </m:r>
                    <m:r>
                      <a:rPr lang="en-US" altLang="fr-FR" sz="9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Wingdings" pitchFamily="2" charset="2"/>
                      </a:rPr>
                      <m:t>=2×</m:t>
                    </m:r>
                    <m:sSup>
                      <m:sSupPr>
                        <m:ctrlPr>
                          <a:rPr lang="en-US" altLang="fr-FR" sz="9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altLang="fr-FR" sz="9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itchFamily="2" charset="2"/>
                          </a:rPr>
                          <m:t>10</m:t>
                        </m:r>
                      </m:e>
                      <m:sup>
                        <m:r>
                          <a:rPr lang="en-US" altLang="fr-FR" sz="9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itchFamily="2" charset="2"/>
                          </a:rPr>
                          <m:t>−13</m:t>
                        </m:r>
                      </m:sup>
                    </m:sSup>
                  </m:oMath>
                </a14:m>
                <a:endParaRPr lang="en-GB" altLang="ja-SE" sz="9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5B44A3C6-D47F-6927-F9BC-A28C0AF6A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2342" y="2450377"/>
                <a:ext cx="2436166" cy="138113"/>
              </a:xfrm>
              <a:prstGeom prst="rect">
                <a:avLst/>
              </a:prstGeom>
              <a:blipFill>
                <a:blip r:embed="rId5"/>
                <a:stretch>
                  <a:fillRect t="-15385" b="-384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25">
            <a:extLst>
              <a:ext uri="{FF2B5EF4-FFF2-40B4-BE49-F238E27FC236}">
                <a16:creationId xmlns:a16="http://schemas.microsoft.com/office/drawing/2014/main" id="{EA8DD9ED-8272-F1E0-E875-BB26CDC00C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06552" y="2588490"/>
            <a:ext cx="405481" cy="399905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Dot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1">
            <a:extLst>
              <a:ext uri="{FF2B5EF4-FFF2-40B4-BE49-F238E27FC236}">
                <a16:creationId xmlns:a16="http://schemas.microsoft.com/office/drawing/2014/main" id="{D6B5E50F-3E53-5FA2-AE63-FC347610F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607" y="5882052"/>
            <a:ext cx="9073573" cy="46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lnSpc>
                <a:spcPct val="110000"/>
              </a:lnSpc>
              <a:buSzTx/>
              <a:buFont typeface="Wingdings" pitchFamily="2" charset="2"/>
              <a:buNone/>
            </a:pPr>
            <a:r>
              <a:rPr lang="en-US" altLang="fr-FR" sz="2400" b="1" dirty="0">
                <a:solidFill>
                  <a:srgbClr val="FF0000"/>
                </a:solidFill>
                <a:latin typeface="Arial" panose="020B0604020202020204" pitchFamily="34" charset="0"/>
                <a:sym typeface="Wingdings" pitchFamily="2" charset="2"/>
              </a:rPr>
              <a:t>First dark matter DP search with the dielectric </a:t>
            </a:r>
            <a:r>
              <a:rPr lang="en-US" altLang="fr-FR" sz="2400" b="1" dirty="0" err="1">
                <a:solidFill>
                  <a:srgbClr val="FF0000"/>
                </a:solidFill>
                <a:latin typeface="Arial" panose="020B0604020202020204" pitchFamily="34" charset="0"/>
                <a:sym typeface="Wingdings" pitchFamily="2" charset="2"/>
              </a:rPr>
              <a:t>haloscope</a:t>
            </a:r>
            <a:r>
              <a:rPr lang="en-US" altLang="fr-FR" sz="2400" b="1" dirty="0">
                <a:solidFill>
                  <a:srgbClr val="FF0000"/>
                </a:solidFill>
                <a:latin typeface="Arial" panose="020B0604020202020204" pitchFamily="34" charset="0"/>
                <a:sym typeface="Wingdings" pitchFamily="2" charset="2"/>
              </a:rPr>
              <a:t>!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7">
            <a:hlinkClick r:id="rId6"/>
            <a:extLst>
              <a:ext uri="{FF2B5EF4-FFF2-40B4-BE49-F238E27FC236}">
                <a16:creationId xmlns:a16="http://schemas.microsoft.com/office/drawing/2014/main" id="{A2EF99C1-09F9-A50F-6965-A785271FB7D3}"/>
              </a:ext>
            </a:extLst>
          </p:cNvPr>
          <p:cNvSpPr/>
          <p:nvPr/>
        </p:nvSpPr>
        <p:spPr>
          <a:xfrm>
            <a:off x="7512878" y="2293743"/>
            <a:ext cx="40935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u="sng" strike="noStrike" spc="-1" dirty="0">
                <a:solidFill>
                  <a:srgbClr val="0070C0"/>
                </a:solidFill>
                <a:uFillTx/>
                <a:latin typeface="Calibri"/>
              </a:rPr>
              <a:t>MADMAX </a:t>
            </a:r>
            <a:r>
              <a:rPr lang="de-DE" sz="1400" b="0" u="sng" strike="noStrike" spc="-1" dirty="0" err="1">
                <a:solidFill>
                  <a:srgbClr val="0070C0"/>
                </a:solidFill>
                <a:uFillTx/>
                <a:latin typeface="Calibri"/>
              </a:rPr>
              <a:t>collaboration</a:t>
            </a:r>
            <a:r>
              <a:rPr lang="de-DE" sz="1400" b="0" u="sng" strike="noStrike" spc="-1" dirty="0">
                <a:solidFill>
                  <a:srgbClr val="0070C0"/>
                </a:solidFill>
                <a:uFillTx/>
                <a:latin typeface="Calibri"/>
              </a:rPr>
              <a:t>, PRL 134, 15, 151004 (2025)</a:t>
            </a:r>
            <a:endParaRPr lang="en-U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3769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08CA14-C6C9-D601-5D19-2BFE847E4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DP limits in open and closed boosters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F663166-E906-D87A-FBF3-3390AC1C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340B371-7CCE-5781-7E0F-4D89BDBB09E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1891" y="725784"/>
            <a:ext cx="10898659" cy="486770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TextBox 11">
            <a:hlinkClick r:id="rId3"/>
            <a:extLst>
              <a:ext uri="{FF2B5EF4-FFF2-40B4-BE49-F238E27FC236}">
                <a16:creationId xmlns:a16="http://schemas.microsoft.com/office/drawing/2014/main" id="{1B446B81-1C9B-836E-E8A0-552DD87C2AB5}"/>
              </a:ext>
            </a:extLst>
          </p:cNvPr>
          <p:cNvSpPr/>
          <p:nvPr/>
        </p:nvSpPr>
        <p:spPr>
          <a:xfrm>
            <a:off x="3582807" y="6026790"/>
            <a:ext cx="884927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b="0" u="sng" strike="noStrike" spc="-1" dirty="0">
                <a:solidFill>
                  <a:srgbClr val="0070C0"/>
                </a:solidFill>
                <a:uFillTx/>
                <a:latin typeface="Calibri"/>
              </a:rPr>
              <a:t>http://vietnam.in2p3.fr/2025/</a:t>
            </a:r>
            <a:r>
              <a:rPr lang="de-DE" b="0" u="sng" strike="noStrike" spc="-1" dirty="0" err="1">
                <a:solidFill>
                  <a:srgbClr val="0070C0"/>
                </a:solidFill>
                <a:uFillTx/>
                <a:latin typeface="Calibri"/>
              </a:rPr>
              <a:t>tmex</a:t>
            </a:r>
            <a:r>
              <a:rPr lang="de-DE" b="0" u="sng" strike="noStrike" spc="-1" dirty="0">
                <a:solidFill>
                  <a:srgbClr val="0070C0"/>
                </a:solidFill>
                <a:uFillTx/>
                <a:latin typeface="Calibri"/>
              </a:rPr>
              <a:t>/</a:t>
            </a:r>
            <a:r>
              <a:rPr lang="de-DE" b="0" u="sng" strike="noStrike" spc="-1" dirty="0" err="1">
                <a:solidFill>
                  <a:srgbClr val="0070C0"/>
                </a:solidFill>
                <a:uFillTx/>
                <a:latin typeface="Calibri"/>
              </a:rPr>
              <a:t>transparencies</a:t>
            </a:r>
            <a:r>
              <a:rPr lang="de-DE" b="0" u="sng" strike="noStrike" spc="-1" dirty="0">
                <a:solidFill>
                  <a:srgbClr val="0070C0"/>
                </a:solidFill>
                <a:uFillTx/>
                <a:latin typeface="Calibri"/>
              </a:rPr>
              <a:t>/5_friday/</a:t>
            </a:r>
            <a:r>
              <a:rPr lang="de-DE" b="0" u="sng" strike="noStrike" spc="-1" dirty="0" err="1">
                <a:solidFill>
                  <a:srgbClr val="0070C0"/>
                </a:solidFill>
                <a:uFillTx/>
                <a:latin typeface="Calibri"/>
              </a:rPr>
              <a:t>morning</a:t>
            </a:r>
            <a:r>
              <a:rPr lang="de-DE" b="0" u="sng" strike="noStrike" spc="-1" dirty="0">
                <a:solidFill>
                  <a:srgbClr val="0070C0"/>
                </a:solidFill>
                <a:uFillTx/>
                <a:latin typeface="Calibri"/>
              </a:rPr>
              <a:t>/DM4/04_Dabhi.pdf</a:t>
            </a: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AEA53A2E-C1BB-6755-1570-699B3010C240}"/>
              </a:ext>
            </a:extLst>
          </p:cNvPr>
          <p:cNvSpPr/>
          <p:nvPr/>
        </p:nvSpPr>
        <p:spPr>
          <a:xfrm>
            <a:off x="1975247" y="5672005"/>
            <a:ext cx="8477573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CB200 &amp; OB300  Dark </a:t>
            </a:r>
            <a:r>
              <a:rPr lang="de-DE" sz="2400" b="1" strike="noStrike" spc="-1" dirty="0" err="1">
                <a:solidFill>
                  <a:srgbClr val="000000"/>
                </a:solidFill>
                <a:latin typeface="Calibri"/>
              </a:rPr>
              <a:t>photon</a:t>
            </a: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400" b="1" strike="noStrike" spc="-1" dirty="0" err="1">
                <a:solidFill>
                  <a:srgbClr val="000000"/>
                </a:solidFill>
                <a:latin typeface="Calibri"/>
              </a:rPr>
              <a:t>dark</a:t>
            </a: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 matter </a:t>
            </a:r>
            <a:r>
              <a:rPr lang="de-DE" sz="2400" b="1" strike="noStrike" spc="-1" dirty="0" err="1">
                <a:solidFill>
                  <a:srgbClr val="000000"/>
                </a:solidFill>
                <a:latin typeface="Calibri"/>
              </a:rPr>
              <a:t>limits</a:t>
            </a: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400" b="1" strike="noStrike" spc="-1" dirty="0" err="1">
                <a:solidFill>
                  <a:srgbClr val="000000"/>
                </a:solidFill>
                <a:latin typeface="Calibri"/>
              </a:rPr>
              <a:t>complementary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1A0F57F-F5C9-2771-3B54-11BD32BD1C8D}"/>
              </a:ext>
            </a:extLst>
          </p:cNvPr>
          <p:cNvSpPr txBox="1"/>
          <p:nvPr/>
        </p:nvSpPr>
        <p:spPr>
          <a:xfrm>
            <a:off x="16659" y="6026790"/>
            <a:ext cx="3445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ja-SE" dirty="0"/>
              <a:t>https://</a:t>
            </a:r>
            <a:r>
              <a:rPr lang="en-GB" altLang="ja-SE" dirty="0" err="1"/>
              <a:t>arxiv.org</a:t>
            </a:r>
            <a:r>
              <a:rPr lang="en-GB" altLang="ja-SE" dirty="0"/>
              <a:t>/abs/2509.06398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366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02FDCD-BB5A-785E-74A8-88B20644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26"/>
            <a:ext cx="10515600" cy="1160676"/>
          </a:xfrm>
        </p:spPr>
        <p:txBody>
          <a:bodyPr/>
          <a:lstStyle/>
          <a:p>
            <a:r>
              <a:rPr kumimoji="1" lang="en-US" altLang="ja-SE" dirty="0"/>
              <a:t>Axion after QCD phase transition</a:t>
            </a:r>
            <a:endParaRPr kumimoji="1" lang="ja-SE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084EA17-490A-7BB3-A8D6-D253F88E1C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96" r="9134" b="35356"/>
          <a:stretch>
            <a:fillRect/>
          </a:stretch>
        </p:blipFill>
        <p:spPr>
          <a:xfrm>
            <a:off x="0" y="2403518"/>
            <a:ext cx="6449823" cy="247291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5A096ED-D3C9-04A5-6BE3-B4DFCE89DAF6}"/>
              </a:ext>
            </a:extLst>
          </p:cNvPr>
          <p:cNvSpPr txBox="1"/>
          <p:nvPr/>
        </p:nvSpPr>
        <p:spPr>
          <a:xfrm>
            <a:off x="111953" y="2241481"/>
            <a:ext cx="65994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ja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F. </a:t>
            </a:r>
            <a:r>
              <a:rPr kumimoji="0" lang="sv-SE" altLang="ja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Chadha</a:t>
            </a:r>
            <a:r>
              <a:rPr kumimoji="0" lang="sv-SE" altLang="ja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-Day, J. Ellis, D. J. E. Marsh, ”</a:t>
            </a:r>
            <a:r>
              <a:rPr kumimoji="0" lang="sv-SE" altLang="ja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Axion</a:t>
            </a:r>
            <a:r>
              <a:rPr kumimoji="0" lang="sv-SE" altLang="ja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Dark </a:t>
            </a:r>
            <a:r>
              <a:rPr kumimoji="0" lang="sv-SE" altLang="ja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Matter</a:t>
            </a:r>
            <a:r>
              <a:rPr kumimoji="0" lang="sv-SE" altLang="ja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: </a:t>
            </a:r>
            <a:r>
              <a:rPr kumimoji="0" lang="sv-SE" altLang="ja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What</a:t>
            </a:r>
            <a:r>
              <a:rPr kumimoji="0" lang="sv-SE" altLang="ja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is it and </a:t>
            </a:r>
            <a:r>
              <a:rPr kumimoji="0" lang="sv-SE" altLang="ja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Why</a:t>
            </a:r>
            <a:r>
              <a:rPr kumimoji="0" lang="sv-SE" altLang="ja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 </a:t>
            </a:r>
            <a:r>
              <a:rPr kumimoji="0" lang="sv-SE" altLang="ja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Now</a:t>
            </a:r>
            <a:r>
              <a:rPr kumimoji="0" lang="sv-SE" altLang="ja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?” arXiv:2105.01406 </a:t>
            </a:r>
            <a:endParaRPr kumimoji="0" lang="ja-SE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40A3E4E-D03F-2C2A-AB05-B540DE3D5C08}"/>
                  </a:ext>
                </a:extLst>
              </p:cNvPr>
              <p:cNvSpPr txBox="1"/>
              <p:nvPr/>
            </p:nvSpPr>
            <p:spPr>
              <a:xfrm>
                <a:off x="1331681" y="5644636"/>
                <a:ext cx="249529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SE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ja-SE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SE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SE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SE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</m:sub>
                      </m:sSub>
                      <m:r>
                        <a:rPr kumimoji="1" lang="en-US" altLang="ja-SE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~</m:t>
                      </m:r>
                      <m:sSub>
                        <m:sSubPr>
                          <m:ctrlPr>
                            <a:rPr kumimoji="1" lang="en-US" altLang="ja-SE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SE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ja-SE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SE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SE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SE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sub>
                      </m:sSub>
                    </m:oMath>
                  </m:oMathPara>
                </a14:m>
                <a:endParaRPr kumimoji="1" lang="ja-SE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endParaRPr>
              </a:p>
            </p:txBody>
          </p:sp>
        </mc:Choice>
        <mc:Fallback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40A3E4E-D03F-2C2A-AB05-B540DE3D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81" y="5644636"/>
                <a:ext cx="2495298" cy="553998"/>
              </a:xfrm>
              <a:prstGeom prst="rect">
                <a:avLst/>
              </a:prstGeom>
              <a:blipFill>
                <a:blip r:embed="rId3"/>
                <a:stretch>
                  <a:fillRect l="-2020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6C8077C-2D9C-B1C8-0AE7-030BD3482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D33E3A-12CE-B94F-8F36-8CB3877C18BB}" type="slidenum">
              <a:rPr kumimoji="1" lang="ja-S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SE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AF30B8-EF46-A596-FF59-14B29C5FB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823" y="1260703"/>
            <a:ext cx="5655496" cy="38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2677590-A6CB-A086-4CF9-B30C6DAF7572}"/>
                  </a:ext>
                </a:extLst>
              </p:cNvPr>
              <p:cNvSpPr txBox="1"/>
              <p:nvPr/>
            </p:nvSpPr>
            <p:spPr>
              <a:xfrm rot="18761226">
                <a:off x="8359178" y="3455310"/>
                <a:ext cx="18367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S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𝒎</m:t>
                          </m:r>
                        </m:e>
                        <m:sub>
                          <m:r>
                            <a:rPr kumimoji="1" lang="en-US" altLang="ja-S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𝒂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S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S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𝒇</m:t>
                          </m:r>
                        </m:e>
                        <m:sub>
                          <m:r>
                            <a:rPr kumimoji="1" lang="en-US" altLang="ja-S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𝒂</m:t>
                          </m:r>
                        </m:sub>
                      </m:sSub>
                      <m:r>
                        <a:rPr kumimoji="1" lang="en-US" altLang="ja-SE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~</m:t>
                      </m:r>
                      <m:sSub>
                        <m:sSubPr>
                          <m:ctrlPr>
                            <a:rPr kumimoji="1" lang="en-US" altLang="ja-S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S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𝒎</m:t>
                          </m:r>
                        </m:e>
                        <m:sub>
                          <m:r>
                            <a:rPr kumimoji="1" lang="en-US" altLang="ja-S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𝝅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S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S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𝒇</m:t>
                          </m:r>
                        </m:e>
                        <m:sub>
                          <m:r>
                            <a:rPr kumimoji="1" lang="en-US" altLang="ja-SE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𝝅</m:t>
                          </m:r>
                        </m:sub>
                      </m:sSub>
                    </m:oMath>
                  </m:oMathPara>
                </a14:m>
                <a:endParaRPr kumimoji="1" lang="ja-SE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endParaRPr>
              </a:p>
            </p:txBody>
          </p:sp>
        </mc:Choice>
        <mc:Fallback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2677590-A6CB-A086-4CF9-B30C6DAF7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761226">
                <a:off x="8359178" y="3455310"/>
                <a:ext cx="1836785" cy="369332"/>
              </a:xfrm>
              <a:prstGeom prst="rect">
                <a:avLst/>
              </a:prstGeom>
              <a:blipFill>
                <a:blip r:embed="rId5"/>
                <a:stretch>
                  <a:fillRect r="-3306" b="-15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図 8">
            <a:extLst>
              <a:ext uri="{FF2B5EF4-FFF2-40B4-BE49-F238E27FC236}">
                <a16:creationId xmlns:a16="http://schemas.microsoft.com/office/drawing/2014/main" id="{4D64BF26-8308-997F-DFA4-BB612BF06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4591" y="5041816"/>
            <a:ext cx="2712638" cy="181618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05F273-5D7F-7C72-400B-8C54B1CFCC0D}"/>
              </a:ext>
            </a:extLst>
          </p:cNvPr>
          <p:cNvSpPr txBox="1"/>
          <p:nvPr/>
        </p:nvSpPr>
        <p:spPr>
          <a:xfrm>
            <a:off x="408685" y="5118579"/>
            <a:ext cx="397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Axions a mixed with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pions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7E88184-F059-29CD-0E2F-529C1D20A44C}"/>
              </a:ext>
            </a:extLst>
          </p:cNvPr>
          <p:cNvSpPr txBox="1"/>
          <p:nvPr/>
        </p:nvSpPr>
        <p:spPr>
          <a:xfrm>
            <a:off x="907662" y="1216201"/>
            <a:ext cx="5188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PQ Symmetry is explicitly broken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Axion gains (light) mass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C96499F-F67C-9830-F382-28ED2728AE53}"/>
              </a:ext>
            </a:extLst>
          </p:cNvPr>
          <p:cNvSpPr txBox="1"/>
          <p:nvPr/>
        </p:nvSpPr>
        <p:spPr>
          <a:xfrm>
            <a:off x="8167675" y="5417480"/>
            <a:ext cx="3972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Axion couples to two photons (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Primakoff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effect)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RF/microwaves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4B32AD-A551-10CB-C212-C041758AA2F8}"/>
              </a:ext>
            </a:extLst>
          </p:cNvPr>
          <p:cNvSpPr txBox="1"/>
          <p:nvPr/>
        </p:nvSpPr>
        <p:spPr>
          <a:xfrm>
            <a:off x="241638" y="6325994"/>
            <a:ext cx="518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Coupling vs mass predictable!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629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79F806-43B5-205C-5A05-7FF6F980C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580" y="76485"/>
            <a:ext cx="4897823" cy="701854"/>
          </a:xfrm>
        </p:spPr>
        <p:txBody>
          <a:bodyPr/>
          <a:lstStyle/>
          <a:p>
            <a:r>
              <a:rPr kumimoji="1" lang="en-US" altLang="ja-SE" dirty="0"/>
              <a:t>Axion as dark matter</a:t>
            </a:r>
            <a:endParaRPr kumimoji="1" lang="ja-SE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A75E720-AFD1-F3A5-402F-0238B2F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560" y="3367191"/>
            <a:ext cx="4204932" cy="331473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96F1A1D-7AD7-D721-C3B6-3F5EEB31A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164" y="3424565"/>
            <a:ext cx="2879285" cy="325189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377ED8-E2EB-7361-E445-70F96E4ABAF0}"/>
              </a:ext>
            </a:extLst>
          </p:cNvPr>
          <p:cNvSpPr txBox="1"/>
          <p:nvPr/>
        </p:nvSpPr>
        <p:spPr>
          <a:xfrm>
            <a:off x="4867813" y="6447053"/>
            <a:ext cx="1996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1400" dirty="0"/>
              <a:t>Stefan </a:t>
            </a:r>
            <a:r>
              <a:rPr kumimoji="1" lang="en-US" altLang="ja-SE" sz="1400" dirty="0" err="1"/>
              <a:t>Knirck</a:t>
            </a:r>
            <a:r>
              <a:rPr kumimoji="1" lang="en-US" altLang="ja-SE" sz="1400" dirty="0"/>
              <a:t> PhD thesis</a:t>
            </a:r>
            <a:endParaRPr kumimoji="1" lang="ja-SE" altLang="en-US" sz="1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A825B13-864D-B609-DC4F-046C6B291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478" y="1294157"/>
            <a:ext cx="5919379" cy="215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6318D19-9C20-97E1-294D-8DE90BD08908}"/>
              </a:ext>
            </a:extLst>
          </p:cNvPr>
          <p:cNvSpPr txBox="1"/>
          <p:nvPr/>
        </p:nvSpPr>
        <p:spPr>
          <a:xfrm>
            <a:off x="8320390" y="2396262"/>
            <a:ext cx="1247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altLang="ja-SE" b="0" i="0" u="none" strike="noStrike" dirty="0">
                <a:solidFill>
                  <a:srgbClr val="454545"/>
                </a:solidFill>
                <a:effectLst/>
                <a:latin typeface="PT Serif" panose="020A0603040505020204" pitchFamily="18" charset="0"/>
              </a:rPr>
              <a:t>Co &amp; </a:t>
            </a:r>
            <a:r>
              <a:rPr lang="sv-SE" altLang="ja-SE" b="0" i="0" u="none" strike="noStrike" dirty="0" err="1">
                <a:solidFill>
                  <a:srgbClr val="454545"/>
                </a:solidFill>
                <a:effectLst/>
                <a:latin typeface="PT Serif" panose="020A0603040505020204" pitchFamily="18" charset="0"/>
              </a:rPr>
              <a:t>Harigaya</a:t>
            </a:r>
            <a:endParaRPr lang="ja-SE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0E21ACA-B1D4-669A-70B5-33C95E589D51}"/>
              </a:ext>
            </a:extLst>
          </p:cNvPr>
          <p:cNvSpPr txBox="1"/>
          <p:nvPr/>
        </p:nvSpPr>
        <p:spPr>
          <a:xfrm>
            <a:off x="609596" y="788530"/>
            <a:ext cx="1062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Axion loses kinetic energy </a:t>
            </a:r>
            <a:r>
              <a:rPr kumimoji="1" lang="en-US" altLang="ja-SE" sz="2400" b="1" i="1" dirty="0"/>
              <a:t>non-thermally</a:t>
            </a:r>
            <a:r>
              <a:rPr kumimoji="1" lang="en-US" altLang="ja-SE" sz="2400" dirty="0"/>
              <a:t> by coherent oscillation in the PQ potential</a:t>
            </a:r>
            <a:endParaRPr kumimoji="1" lang="ja-SE" altLang="en-US" sz="2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830427E-4AF0-0E29-DC8F-A9BBF59C14F9}"/>
              </a:ext>
            </a:extLst>
          </p:cNvPr>
          <p:cNvSpPr/>
          <p:nvPr/>
        </p:nvSpPr>
        <p:spPr>
          <a:xfrm>
            <a:off x="3347755" y="3400716"/>
            <a:ext cx="1828800" cy="572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351930-1670-0BA4-EFA3-E80831382321}"/>
              </a:ext>
            </a:extLst>
          </p:cNvPr>
          <p:cNvSpPr txBox="1"/>
          <p:nvPr/>
        </p:nvSpPr>
        <p:spPr>
          <a:xfrm>
            <a:off x="185749" y="1484560"/>
            <a:ext cx="35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Misalignment mechanism</a:t>
            </a:r>
            <a:endParaRPr kumimoji="1" lang="ja-SE" altLang="en-US" sz="2400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B0E6216-E20E-DFB1-1511-4C542D2D38B7}"/>
              </a:ext>
            </a:extLst>
          </p:cNvPr>
          <p:cNvSpPr/>
          <p:nvPr/>
        </p:nvSpPr>
        <p:spPr>
          <a:xfrm>
            <a:off x="7186332" y="3382372"/>
            <a:ext cx="1828800" cy="572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92A7036-2C9A-4FDB-8697-BF3C3D2DE4EE}"/>
              </a:ext>
            </a:extLst>
          </p:cNvPr>
          <p:cNvSpPr txBox="1"/>
          <p:nvPr/>
        </p:nvSpPr>
        <p:spPr>
          <a:xfrm>
            <a:off x="47568" y="5014460"/>
            <a:ext cx="2729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Remaining coherent  oscillation = DM</a:t>
            </a:r>
          </a:p>
        </p:txBody>
      </p:sp>
      <p:sp>
        <p:nvSpPr>
          <p:cNvPr id="15" name="右矢印 14">
            <a:extLst>
              <a:ext uri="{FF2B5EF4-FFF2-40B4-BE49-F238E27FC236}">
                <a16:creationId xmlns:a16="http://schemas.microsoft.com/office/drawing/2014/main" id="{D897D8AD-1AB0-AFFC-BFA0-6B524708DCA1}"/>
              </a:ext>
            </a:extLst>
          </p:cNvPr>
          <p:cNvSpPr/>
          <p:nvPr/>
        </p:nvSpPr>
        <p:spPr>
          <a:xfrm>
            <a:off x="9599556" y="2056872"/>
            <a:ext cx="474602" cy="2642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B0700C6-9836-8E47-DB49-03FFBEE171E5}"/>
              </a:ext>
            </a:extLst>
          </p:cNvPr>
          <p:cNvSpPr txBox="1"/>
          <p:nvPr/>
        </p:nvSpPr>
        <p:spPr>
          <a:xfrm>
            <a:off x="145274" y="5802743"/>
            <a:ext cx="2392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000" dirty="0"/>
              <a:t>Naturalness problem in DM abundance </a:t>
            </a:r>
            <a:r>
              <a:rPr kumimoji="1" lang="en-US" altLang="ja-SE" sz="1600" dirty="0"/>
              <a:t>(initial value dependence)</a:t>
            </a:r>
            <a:endParaRPr kumimoji="1" lang="en-US" altLang="ja-SE" sz="2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5B166F5-13DE-A031-5783-EDD32B9FABF7}"/>
              </a:ext>
            </a:extLst>
          </p:cNvPr>
          <p:cNvSpPr txBox="1"/>
          <p:nvPr/>
        </p:nvSpPr>
        <p:spPr>
          <a:xfrm>
            <a:off x="10167949" y="1317278"/>
            <a:ext cx="2024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Two possible scenarios related to the energy scale of inflation</a:t>
            </a:r>
            <a:endParaRPr kumimoji="1" lang="ja-SE" altLang="en-US" sz="24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530D8FB-C97B-5EFC-AA91-1922128ED30C}"/>
              </a:ext>
            </a:extLst>
          </p:cNvPr>
          <p:cNvSpPr txBox="1"/>
          <p:nvPr/>
        </p:nvSpPr>
        <p:spPr>
          <a:xfrm>
            <a:off x="9462760" y="4917385"/>
            <a:ext cx="2729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Annihilating axion string = DM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AF0F747-FB93-335A-4CC0-0E3F6500905A}"/>
              </a:ext>
            </a:extLst>
          </p:cNvPr>
          <p:cNvSpPr txBox="1"/>
          <p:nvPr/>
        </p:nvSpPr>
        <p:spPr>
          <a:xfrm>
            <a:off x="9462760" y="5878549"/>
            <a:ext cx="2391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000" dirty="0"/>
              <a:t>Natural solution to DM abundance</a:t>
            </a:r>
          </a:p>
        </p:txBody>
      </p:sp>
      <p:sp>
        <p:nvSpPr>
          <p:cNvPr id="20" name="スライド番号プレースホルダー 19">
            <a:extLst>
              <a:ext uri="{FF2B5EF4-FFF2-40B4-BE49-F238E27FC236}">
                <a16:creationId xmlns:a16="http://schemas.microsoft.com/office/drawing/2014/main" id="{C9C6725E-B2D9-471C-97F0-7D5220A26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CF04-DD73-674B-90CE-3A3D2E51F049}" type="slidenum">
              <a:rPr kumimoji="1" lang="ja-SE" altLang="en-US" smtClean="0"/>
              <a:t>4</a:t>
            </a:fld>
            <a:endParaRPr kumimoji="1" lang="ja-SE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3A425D8A-D0AE-3C0C-9138-760C030AB61E}"/>
                  </a:ext>
                </a:extLst>
              </p:cNvPr>
              <p:cNvSpPr txBox="1"/>
              <p:nvPr/>
            </p:nvSpPr>
            <p:spPr>
              <a:xfrm>
                <a:off x="185749" y="2103522"/>
                <a:ext cx="3557256" cy="6175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ja-S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</m:num>
                        <m:den>
                          <m:r>
                            <a:rPr kumimoji="1" lang="en-US" altLang="ja-S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ja-S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ja-S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1" lang="en-US" altLang="ja-SE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3</m:t>
                      </m:r>
                      <m:r>
                        <a:rPr kumimoji="1" lang="en-US" altLang="ja-SE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𝐻</m:t>
                      </m:r>
                      <m:d>
                        <m:dPr>
                          <m:ctrlPr>
                            <a:rPr kumimoji="1" lang="en-US" altLang="ja-SE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1" lang="en-US" altLang="ja-SE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</m:e>
                      </m:d>
                      <m:f>
                        <m:fPr>
                          <m:ctrlPr>
                            <a:rPr kumimoji="1" lang="en-US" altLang="ja-S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1" lang="en-US" altLang="ja-S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𝑑𝑎</m:t>
                          </m:r>
                        </m:num>
                        <m:den>
                          <m:r>
                            <a:rPr kumimoji="1" lang="en-US" altLang="ja-S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SE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1" lang="en-US" altLang="ja-S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S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ja-S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S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S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kumimoji="1" lang="en-US" altLang="ja-S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𝑎</m:t>
                      </m:r>
                      <m:r>
                        <a:rPr kumimoji="1" lang="en-US" altLang="ja-SE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1" lang="ja-SE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endParaRPr>
              </a:p>
            </p:txBody>
          </p:sp>
        </mc:Choice>
        <mc:Fallback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3A425D8A-D0AE-3C0C-9138-760C030AB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49" y="2103522"/>
                <a:ext cx="3557256" cy="617541"/>
              </a:xfrm>
              <a:prstGeom prst="rect">
                <a:avLst/>
              </a:prstGeom>
              <a:blipFill>
                <a:blip r:embed="rId5"/>
                <a:stretch>
                  <a:fillRect l="-1068" r="-1068" b="-1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67198CE8-7E20-36A7-0C77-693403F9F153}"/>
                  </a:ext>
                </a:extLst>
              </p:cNvPr>
              <p:cNvSpPr txBox="1"/>
              <p:nvPr/>
            </p:nvSpPr>
            <p:spPr>
              <a:xfrm>
                <a:off x="2641551" y="3323229"/>
                <a:ext cx="30397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PQ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inflation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67198CE8-7E20-36A7-0C77-693403F9F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551" y="3323229"/>
                <a:ext cx="3039762" cy="461665"/>
              </a:xfrm>
              <a:prstGeom prst="rect">
                <a:avLst/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08632F57-377E-3209-A478-C1796D191ABB}"/>
                  </a:ext>
                </a:extLst>
              </p:cNvPr>
              <p:cNvSpPr txBox="1"/>
              <p:nvPr/>
            </p:nvSpPr>
            <p:spPr>
              <a:xfrm>
                <a:off x="7662344" y="3384823"/>
                <a:ext cx="30397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PQ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inflation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08632F57-377E-3209-A478-C1796D191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344" y="3384823"/>
                <a:ext cx="3039762" cy="461665"/>
              </a:xfrm>
              <a:prstGeom prst="rect">
                <a:avLst/>
              </a:prstGeom>
              <a:blipFill>
                <a:blip r:embed="rId7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4284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0D0C0-FBC7-C8D8-F2D8-F82FA63C9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BE98B9-3030-639C-E2C6-B5AF1E3F7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489" y="81932"/>
            <a:ext cx="10037016" cy="699431"/>
          </a:xfrm>
        </p:spPr>
        <p:txBody>
          <a:bodyPr>
            <a:normAutofit/>
          </a:bodyPr>
          <a:lstStyle/>
          <a:p>
            <a:r>
              <a:rPr lang="en-GB" dirty="0"/>
              <a:t>Axions dark matter generates classical microwave under magnetic fields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CEDDFE2-2401-68CB-1BF8-EBBBA44FC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BAE1989C-3974-A342-E3E9-7E6D36DA8977}"/>
                  </a:ext>
                </a:extLst>
              </p:cNvPr>
              <p:cNvSpPr txBox="1"/>
              <p:nvPr/>
            </p:nvSpPr>
            <p:spPr>
              <a:xfrm>
                <a:off x="443574" y="3470712"/>
                <a:ext cx="2514984" cy="332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BAE1989C-3974-A342-E3E9-7E6D36DA8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574" y="3470712"/>
                <a:ext cx="2514984" cy="332270"/>
              </a:xfrm>
              <a:prstGeom prst="rect">
                <a:avLst/>
              </a:prstGeom>
              <a:blipFill>
                <a:blip r:embed="rId2"/>
                <a:stretch>
                  <a:fillRect l="-2525" r="-1515" b="-185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19DEDD49-E264-7691-CC7A-0AAB7A449B47}"/>
                  </a:ext>
                </a:extLst>
              </p:cNvPr>
              <p:cNvSpPr txBox="1"/>
              <p:nvPr/>
            </p:nvSpPr>
            <p:spPr>
              <a:xfrm>
                <a:off x="472387" y="3999224"/>
                <a:ext cx="105477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19DEDD49-E264-7691-CC7A-0AAB7A449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87" y="3999224"/>
                <a:ext cx="1054776" cy="307777"/>
              </a:xfrm>
              <a:prstGeom prst="rect">
                <a:avLst/>
              </a:prstGeom>
              <a:blipFill>
                <a:blip r:embed="rId3"/>
                <a:stretch>
                  <a:fillRect l="-3529" r="-4706"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BE960D9-50CE-0C50-A3EA-F6F5EDEE5289}"/>
                  </a:ext>
                </a:extLst>
              </p:cNvPr>
              <p:cNvSpPr txBox="1"/>
              <p:nvPr/>
            </p:nvSpPr>
            <p:spPr>
              <a:xfrm>
                <a:off x="437242" y="4307001"/>
                <a:ext cx="1446037" cy="58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BE960D9-50CE-0C50-A3EA-F6F5EDEE5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42" y="4307001"/>
                <a:ext cx="1446037" cy="585225"/>
              </a:xfrm>
              <a:prstGeom prst="rect">
                <a:avLst/>
              </a:prstGeom>
              <a:blipFill>
                <a:blip r:embed="rId4"/>
                <a:stretch>
                  <a:fillRect l="-4348" t="-2128" r="-3478" b="-127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CA21CCB8-F2EB-4A5A-BB62-149AF98C7BD7}"/>
                  </a:ext>
                </a:extLst>
              </p:cNvPr>
              <p:cNvSpPr txBox="1"/>
              <p:nvPr/>
            </p:nvSpPr>
            <p:spPr>
              <a:xfrm>
                <a:off x="444433" y="4987558"/>
                <a:ext cx="4430252" cy="5917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</m:oMath>
                  </m:oMathPara>
                </a14:m>
                <a:endParaRPr lang="en-GB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CA21CCB8-F2EB-4A5A-BB62-149AF98C7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33" y="4987558"/>
                <a:ext cx="4430252" cy="591700"/>
              </a:xfrm>
              <a:prstGeom prst="rect">
                <a:avLst/>
              </a:prstGeom>
              <a:blipFill>
                <a:blip r:embed="rId5"/>
                <a:stretch>
                  <a:fillRect l="-1146" t="-2083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4">
            <a:extLst>
              <a:ext uri="{FF2B5EF4-FFF2-40B4-BE49-F238E27FC236}">
                <a16:creationId xmlns:a16="http://schemas.microsoft.com/office/drawing/2014/main" id="{EAAD274A-DEA6-0754-6694-76C8FA473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89" y="4363132"/>
            <a:ext cx="1679201" cy="115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E67AA9D-EE01-B164-AF1B-35EABC7F06DE}"/>
              </a:ext>
            </a:extLst>
          </p:cNvPr>
          <p:cNvSpPr/>
          <p:nvPr/>
        </p:nvSpPr>
        <p:spPr>
          <a:xfrm>
            <a:off x="5880446" y="3470719"/>
            <a:ext cx="1174115" cy="246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427D5BF3-9D66-1F51-5239-904B46094F3E}"/>
              </a:ext>
            </a:extLst>
          </p:cNvPr>
          <p:cNvSpPr/>
          <p:nvPr/>
        </p:nvSpPr>
        <p:spPr>
          <a:xfrm>
            <a:off x="6226696" y="3470718"/>
            <a:ext cx="249301" cy="689003"/>
          </a:xfrm>
          <a:custGeom>
            <a:avLst/>
            <a:gdLst>
              <a:gd name="connsiteX0" fmla="*/ 240631 w 249301"/>
              <a:gd name="connsiteY0" fmla="*/ 0 h 689003"/>
              <a:gd name="connsiteX1" fmla="*/ 228600 w 249301"/>
              <a:gd name="connsiteY1" fmla="*/ 565485 h 689003"/>
              <a:gd name="connsiteX2" fmla="*/ 60158 w 249301"/>
              <a:gd name="connsiteY2" fmla="*/ 685800 h 689003"/>
              <a:gd name="connsiteX3" fmla="*/ 0 w 249301"/>
              <a:gd name="connsiteY3" fmla="*/ 493295 h 68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301" h="689003">
                <a:moveTo>
                  <a:pt x="240631" y="0"/>
                </a:moveTo>
                <a:cubicBezTo>
                  <a:pt x="249655" y="225592"/>
                  <a:pt x="258679" y="451185"/>
                  <a:pt x="228600" y="565485"/>
                </a:cubicBezTo>
                <a:cubicBezTo>
                  <a:pt x="198521" y="679785"/>
                  <a:pt x="98258" y="697832"/>
                  <a:pt x="60158" y="685800"/>
                </a:cubicBezTo>
                <a:cubicBezTo>
                  <a:pt x="22058" y="673768"/>
                  <a:pt x="11029" y="583531"/>
                  <a:pt x="0" y="49329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17" name="三角形 16">
            <a:extLst>
              <a:ext uri="{FF2B5EF4-FFF2-40B4-BE49-F238E27FC236}">
                <a16:creationId xmlns:a16="http://schemas.microsoft.com/office/drawing/2014/main" id="{51B2E5AE-1062-F961-F332-18497E2E14B0}"/>
              </a:ext>
            </a:extLst>
          </p:cNvPr>
          <p:cNvSpPr/>
          <p:nvPr/>
        </p:nvSpPr>
        <p:spPr>
          <a:xfrm rot="5400000">
            <a:off x="6984376" y="2542903"/>
            <a:ext cx="673769" cy="5334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cxnSp>
        <p:nvCxnSpPr>
          <p:cNvPr id="18" name="カギ線コネクタ 17">
            <a:extLst>
              <a:ext uri="{FF2B5EF4-FFF2-40B4-BE49-F238E27FC236}">
                <a16:creationId xmlns:a16="http://schemas.microsoft.com/office/drawing/2014/main" id="{C6E289C9-8FF7-0180-B3F1-928F57C805F4}"/>
              </a:ext>
            </a:extLst>
          </p:cNvPr>
          <p:cNvCxnSpPr>
            <a:cxnSpLocks/>
            <a:stCxn id="15" idx="0"/>
            <a:endCxn id="17" idx="3"/>
          </p:cNvCxnSpPr>
          <p:nvPr/>
        </p:nvCxnSpPr>
        <p:spPr>
          <a:xfrm rot="5400000" flipH="1" flipV="1">
            <a:off x="6430475" y="2846634"/>
            <a:ext cx="661115" cy="587057"/>
          </a:xfrm>
          <a:prstGeom prst="bentConnector2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795CC983-A1D6-7A0D-FF40-8C9ADFF9B2EC}"/>
              </a:ext>
            </a:extLst>
          </p:cNvPr>
          <p:cNvCxnSpPr>
            <a:cxnSpLocks/>
            <a:stCxn id="17" idx="0"/>
          </p:cNvCxnSpPr>
          <p:nvPr/>
        </p:nvCxnSpPr>
        <p:spPr>
          <a:xfrm>
            <a:off x="7587961" y="2809604"/>
            <a:ext cx="607789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">
            <a:extLst>
              <a:ext uri="{FF2B5EF4-FFF2-40B4-BE49-F238E27FC236}">
                <a16:creationId xmlns:a16="http://schemas.microsoft.com/office/drawing/2014/main" id="{2DB71D81-21E3-E1C5-FEFF-FE8528E32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610" y="2539432"/>
            <a:ext cx="4018811" cy="349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oneTexte 3">
            <a:extLst>
              <a:ext uri="{FF2B5EF4-FFF2-40B4-BE49-F238E27FC236}">
                <a16:creationId xmlns:a16="http://schemas.microsoft.com/office/drawing/2014/main" id="{70B48493-C4CA-C216-76EE-E8238488769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523641" y="3430690"/>
            <a:ext cx="879475" cy="3077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</p:txBody>
      </p:sp>
      <p:sp>
        <p:nvSpPr>
          <p:cNvPr id="32" name="ZoneTexte 3">
            <a:extLst>
              <a:ext uri="{FF2B5EF4-FFF2-40B4-BE49-F238E27FC236}">
                <a16:creationId xmlns:a16="http://schemas.microsoft.com/office/drawing/2014/main" id="{25EC2540-AE6E-C518-313A-66C7F1078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7826" y="5972230"/>
            <a:ext cx="1431175" cy="3077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endParaRPr lang="en-US" altLang="fr-FR" sz="20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Connecteur droit avec flèche 3">
            <a:extLst>
              <a:ext uri="{FF2B5EF4-FFF2-40B4-BE49-F238E27FC236}">
                <a16:creationId xmlns:a16="http://schemas.microsoft.com/office/drawing/2014/main" id="{1DB8E2D1-7A16-89DE-F5D7-7C59952F2D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300747" y="3924009"/>
            <a:ext cx="276225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Connecteur droit avec flèche 34">
            <a:extLst>
              <a:ext uri="{FF2B5EF4-FFF2-40B4-BE49-F238E27FC236}">
                <a16:creationId xmlns:a16="http://schemas.microsoft.com/office/drawing/2014/main" id="{23936BA0-54AB-25B9-4E30-586132B6ADF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16048" y="3925734"/>
            <a:ext cx="276225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Rectangle 12">
            <a:extLst>
              <a:ext uri="{FF2B5EF4-FFF2-40B4-BE49-F238E27FC236}">
                <a16:creationId xmlns:a16="http://schemas.microsoft.com/office/drawing/2014/main" id="{77FB6826-3814-B3DA-2222-07062BFF9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3386" y="4523991"/>
            <a:ext cx="21251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  <a:sym typeface="Wingdings" pitchFamily="2" charset="2"/>
              </a:rPr>
              <a:t>Thermal Noise</a:t>
            </a:r>
            <a:endParaRPr lang="en-GB" altLang="ja-SE" sz="2000" b="1" dirty="0"/>
          </a:p>
        </p:txBody>
      </p:sp>
      <p:cxnSp>
        <p:nvCxnSpPr>
          <p:cNvPr id="43" name="Connecteur droit avec flèche 31">
            <a:extLst>
              <a:ext uri="{FF2B5EF4-FFF2-40B4-BE49-F238E27FC236}">
                <a16:creationId xmlns:a16="http://schemas.microsoft.com/office/drawing/2014/main" id="{FB813C74-A2D6-96B0-0DE0-D606552D34E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802369" y="4892226"/>
            <a:ext cx="0" cy="46720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9D0246A-1BF9-037B-E997-4809572C8047}"/>
              </a:ext>
            </a:extLst>
          </p:cNvPr>
          <p:cNvSpPr txBox="1"/>
          <p:nvPr/>
        </p:nvSpPr>
        <p:spPr bwMode="auto">
          <a:xfrm>
            <a:off x="11682583" y="4079976"/>
            <a:ext cx="65" cy="3077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/>
          <a:p>
            <a:pPr eaLnBrk="1" hangingPunct="1"/>
            <a:endParaRPr lang="en-GB" sz="20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B2071134-AC0F-E383-B759-9C309C97187A}"/>
                  </a:ext>
                </a:extLst>
              </p:cNvPr>
              <p:cNvSpPr txBox="1"/>
              <p:nvPr/>
            </p:nvSpPr>
            <p:spPr>
              <a:xfrm>
                <a:off x="263763" y="1936096"/>
                <a:ext cx="3592073" cy="6657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SE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SE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0.4 </m:t>
                          </m:r>
                          <m:f>
                            <m:fPr>
                              <m:type m:val="lin"/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kumimoji="1" lang="en-US" altLang="ja-SE" sz="2000" b="0" i="0" smtClean="0"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kumimoji="1" lang="en-US" altLang="ja-SE" sz="2000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sSup>
                                <m:sSup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SE" sz="20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kumimoji="1" lang="en-US" altLang="ja-SE" sz="20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80 </m:t>
                          </m:r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eV</m:t>
                          </m:r>
                        </m:den>
                      </m:f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5×10</m:t>
                          </m:r>
                        </m:e>
                        <m:sup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kumimoji="1" lang="ja-SE" altLang="en-US" sz="1600" dirty="0"/>
              </a:p>
            </p:txBody>
          </p:sp>
        </mc:Choice>
        <mc:Fallback xmlns="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B2071134-AC0F-E383-B759-9C309C971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63" y="1936096"/>
                <a:ext cx="3592073" cy="665760"/>
              </a:xfrm>
              <a:prstGeom prst="rect">
                <a:avLst/>
              </a:prstGeom>
              <a:blipFill>
                <a:blip r:embed="rId8"/>
                <a:stretch>
                  <a:fillRect l="-704" t="-75472" b="-6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B91D69C5-1E0E-75A9-2EA2-36B608B2DCB5}"/>
                  </a:ext>
                </a:extLst>
              </p:cNvPr>
              <p:cNvSpPr txBox="1"/>
              <p:nvPr/>
            </p:nvSpPr>
            <p:spPr>
              <a:xfrm>
                <a:off x="4069245" y="1383088"/>
                <a:ext cx="4235197" cy="670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𝑐𝑙</m:t>
                          </m:r>
                        </m:sub>
                        <m:sup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kumimoji="1" lang="en-US" altLang="ja-SE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SE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kumimoji="1" lang="en-US" altLang="ja-SE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≫</m:t>
                      </m:r>
                      <m:f>
                        <m:fPr>
                          <m:ctrlPr>
                            <a:rPr kumimoji="1" lang="en-US" altLang="ja-SE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0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kumimoji="1" lang="en-US" altLang="ja-SE" sz="20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⟨"/>
                          <m:endChr m:val="⟩"/>
                          <m:ctrlPr>
                            <a:rPr kumimoji="1" lang="en-US" altLang="ja-SE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e>
                          <m:acc>
                            <m:accPr>
                              <m:chr m:val="̂"/>
                              <m:ctrlPr>
                                <a:rPr kumimoji="1" lang="en-US" altLang="ja-SE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̂"/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ja-SE" altLang="en-US" sz="1600" dirty="0"/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B91D69C5-1E0E-75A9-2EA2-36B608B2D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245" y="1383088"/>
                <a:ext cx="4235197" cy="670505"/>
              </a:xfrm>
              <a:prstGeom prst="rect">
                <a:avLst/>
              </a:prstGeom>
              <a:blipFill>
                <a:blip r:embed="rId9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B01BF1B9-B351-EFED-A24F-1A3E96D8CBBF}"/>
                  </a:ext>
                </a:extLst>
              </p:cNvPr>
              <p:cNvSpPr txBox="1"/>
              <p:nvPr/>
            </p:nvSpPr>
            <p:spPr>
              <a:xfrm>
                <a:off x="206835" y="1031276"/>
                <a:ext cx="3073855" cy="633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×196 </m:t>
                          </m:r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MeVfm</m:t>
                          </m:r>
                        </m:num>
                        <m:den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0.07%× </m:t>
                          </m:r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80 </m:t>
                          </m:r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eV</m:t>
                          </m:r>
                        </m:den>
                      </m:f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~22 </m:t>
                      </m:r>
                      <m:r>
                        <m:rPr>
                          <m:sty m:val="p"/>
                        </m:rPr>
                        <a:rPr kumimoji="1" lang="en-US" altLang="ja-SE" sz="2000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SE" altLang="en-US" sz="1400" dirty="0"/>
              </a:p>
            </p:txBody>
          </p:sp>
        </mc:Choice>
        <mc:Fallback xmlns="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B01BF1B9-B351-EFED-A24F-1A3E96D8C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35" y="1031276"/>
                <a:ext cx="3073855" cy="633315"/>
              </a:xfrm>
              <a:prstGeom prst="rect">
                <a:avLst/>
              </a:prstGeom>
              <a:blipFill>
                <a:blip r:embed="rId10"/>
                <a:stretch>
                  <a:fillRect l="-1646" t="-7843" r="-41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右中かっこ 50">
            <a:extLst>
              <a:ext uri="{FF2B5EF4-FFF2-40B4-BE49-F238E27FC236}">
                <a16:creationId xmlns:a16="http://schemas.microsoft.com/office/drawing/2014/main" id="{A0588E8D-4BD0-24FA-2095-B92F963AF547}"/>
              </a:ext>
            </a:extLst>
          </p:cNvPr>
          <p:cNvSpPr/>
          <p:nvPr/>
        </p:nvSpPr>
        <p:spPr>
          <a:xfrm>
            <a:off x="3804356" y="1000187"/>
            <a:ext cx="428977" cy="154035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右中かっこ 51">
            <a:extLst>
              <a:ext uri="{FF2B5EF4-FFF2-40B4-BE49-F238E27FC236}">
                <a16:creationId xmlns:a16="http://schemas.microsoft.com/office/drawing/2014/main" id="{2F82E02C-8EA2-BA2A-98DF-F882D4F971E8}"/>
              </a:ext>
            </a:extLst>
          </p:cNvPr>
          <p:cNvSpPr/>
          <p:nvPr/>
        </p:nvSpPr>
        <p:spPr>
          <a:xfrm rot="10800000">
            <a:off x="105357" y="3338462"/>
            <a:ext cx="373423" cy="237526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7F715383-F06C-B8BB-EC5A-A4666A0FD54A}"/>
              </a:ext>
            </a:extLst>
          </p:cNvPr>
          <p:cNvSpPr txBox="1"/>
          <p:nvPr/>
        </p:nvSpPr>
        <p:spPr>
          <a:xfrm>
            <a:off x="8195750" y="1200658"/>
            <a:ext cx="4018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itchFamily="2" charset="2"/>
              </a:rPr>
              <a:t>Highly degenerate condensate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itchFamily="2" charset="2"/>
              </a:rPr>
              <a:t>Quantum fluctuation negligible</a:t>
            </a:r>
          </a:p>
          <a:p>
            <a:pPr algn="ctr"/>
            <a:r>
              <a:rPr lang="en-GB" sz="2000" dirty="0">
                <a:sym typeface="Wingdings" pitchFamily="2" charset="2"/>
              </a:rPr>
              <a:t> Classical fields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テキスト ボックス 67">
                <a:extLst>
                  <a:ext uri="{FF2B5EF4-FFF2-40B4-BE49-F238E27FC236}">
                    <a16:creationId xmlns:a16="http://schemas.microsoft.com/office/drawing/2014/main" id="{C0A703E3-7260-2091-91D4-1203AB9FB4EC}"/>
                  </a:ext>
                </a:extLst>
              </p:cNvPr>
              <p:cNvSpPr txBox="1"/>
              <p:nvPr/>
            </p:nvSpPr>
            <p:spPr>
              <a:xfrm>
                <a:off x="9150044" y="5414991"/>
                <a:ext cx="18296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8" name="テキスト ボックス 67">
                <a:extLst>
                  <a:ext uri="{FF2B5EF4-FFF2-40B4-BE49-F238E27FC236}">
                    <a16:creationId xmlns:a16="http://schemas.microsoft.com/office/drawing/2014/main" id="{C0A703E3-7260-2091-91D4-1203AB9FB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044" y="5414991"/>
                <a:ext cx="1829668" cy="369332"/>
              </a:xfrm>
              <a:prstGeom prst="rect">
                <a:avLst/>
              </a:prstGeom>
              <a:blipFill>
                <a:blip r:embed="rId11"/>
                <a:stretch>
                  <a:fillRect l="-2069" t="-170000" r="-9655" b="-24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EE3407CA-7C87-81BD-2C21-36CDB0183A68}"/>
                  </a:ext>
                </a:extLst>
              </p:cNvPr>
              <p:cNvSpPr txBox="1"/>
              <p:nvPr/>
            </p:nvSpPr>
            <p:spPr>
              <a:xfrm>
                <a:off x="10280268" y="3699842"/>
                <a:ext cx="171829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EE3407CA-7C87-81BD-2C21-36CDB0183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0268" y="3699842"/>
                <a:ext cx="1718291" cy="369332"/>
              </a:xfrm>
              <a:prstGeom prst="rect">
                <a:avLst/>
              </a:prstGeom>
              <a:blipFill>
                <a:blip r:embed="rId12"/>
                <a:stretch>
                  <a:fillRect l="-3676" t="-3333" r="-735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07AADA9A-5107-BEAE-A492-C58FEC311C94}"/>
              </a:ext>
            </a:extLst>
          </p:cNvPr>
          <p:cNvCxnSpPr/>
          <p:nvPr/>
        </p:nvCxnSpPr>
        <p:spPr>
          <a:xfrm flipV="1">
            <a:off x="6328067" y="2831045"/>
            <a:ext cx="0" cy="5515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D79C68A2-2E37-1D6C-89C7-6371AA83EC6B}"/>
              </a:ext>
            </a:extLst>
          </p:cNvPr>
          <p:cNvCxnSpPr>
            <a:cxnSpLocks/>
          </p:cNvCxnSpPr>
          <p:nvPr/>
        </p:nvCxnSpPr>
        <p:spPr>
          <a:xfrm>
            <a:off x="6517987" y="2599835"/>
            <a:ext cx="4023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AB866C41-CFCB-20DA-676D-670C3C090216}"/>
              </a:ext>
            </a:extLst>
          </p:cNvPr>
          <p:cNvCxnSpPr>
            <a:cxnSpLocks/>
          </p:cNvCxnSpPr>
          <p:nvPr/>
        </p:nvCxnSpPr>
        <p:spPr>
          <a:xfrm>
            <a:off x="7628647" y="2599835"/>
            <a:ext cx="4023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28ADE973-EEDB-5D94-BF6B-A2411064B92D}"/>
              </a:ext>
            </a:extLst>
          </p:cNvPr>
          <p:cNvSpPr txBox="1"/>
          <p:nvPr/>
        </p:nvSpPr>
        <p:spPr>
          <a:xfrm>
            <a:off x="86877" y="2772393"/>
            <a:ext cx="4018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ym typeface="Wingdings" pitchFamily="2" charset="2"/>
              </a:rPr>
              <a:t>Axions enter Maxwell equations</a:t>
            </a:r>
            <a:endParaRPr lang="en-GB" sz="2000" dirty="0"/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4EFFE60C-8883-A016-D64C-7B49B14DDD43}"/>
              </a:ext>
            </a:extLst>
          </p:cNvPr>
          <p:cNvSpPr txBox="1"/>
          <p:nvPr/>
        </p:nvSpPr>
        <p:spPr>
          <a:xfrm>
            <a:off x="2239395" y="4181912"/>
            <a:ext cx="3069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FF0000"/>
                </a:solidFill>
              </a:rPr>
              <a:t>Effective charge &amp; current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ZoneTexte 21">
                <a:extLst>
                  <a:ext uri="{FF2B5EF4-FFF2-40B4-BE49-F238E27FC236}">
                    <a16:creationId xmlns:a16="http://schemas.microsoft.com/office/drawing/2014/main" id="{D2E611F1-E81E-0545-DF5A-78F548F062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79" y="5997984"/>
                <a:ext cx="107129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SzPct val="120000"/>
                  <a:buFont typeface="Wingdings" pitchFamily="2" charset="2"/>
                  <a:buChar char="Ø"/>
                  <a:defRPr sz="28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None/>
                </a:pPr>
                <a14:m>
                  <m:oMath xmlns:m="http://schemas.openxmlformats.org/officeDocument/2006/math">
                    <m:r>
                      <a:rPr lang="en-GB" sz="2400" i="1" noProof="0" smtClean="0">
                        <a:latin typeface="Cambria Math" panose="02040503050406030204" pitchFamily="18" charset="0"/>
                        <a:sym typeface="Wingdings" pitchFamily="2" charset="2"/>
                      </a:rPr>
                      <m:t>𝑚</m:t>
                    </m:r>
                    <m:r>
                      <a:rPr lang="en-GB" sz="2400" b="1" i="1" baseline="-25000" noProof="0" smtClean="0">
                        <a:latin typeface="Cambria Math" panose="02040503050406030204" pitchFamily="18" charset="0"/>
                        <a:sym typeface="Wingdings" pitchFamily="2" charset="2"/>
                      </a:rPr>
                      <m:t>𝒂</m:t>
                    </m:r>
                    <m:r>
                      <a:rPr lang="en-GB" sz="2400" i="1" noProof="0" smtClean="0">
                        <a:latin typeface="Cambria Math" panose="02040503050406030204" pitchFamily="18" charset="0"/>
                        <a:sym typeface="Wingdings" pitchFamily="2" charset="2"/>
                      </a:rPr>
                      <m:t>=80</m:t>
                    </m:r>
                  </m:oMath>
                </a14:m>
                <a:r>
                  <a:rPr lang="en-GB" sz="2400" noProof="0" dirty="0">
                    <a:latin typeface="Arial" panose="020B0604020202020204" pitchFamily="34" charset="0"/>
                    <a:sym typeface="Wingdings" pitchFamily="2" charset="2"/>
                  </a:rPr>
                  <a:t> </a:t>
                </a:r>
                <a:r>
                  <a:rPr lang="en-GB" sz="2400" noProof="0" dirty="0" err="1">
                    <a:latin typeface="Symbol" pitchFamily="2" charset="2"/>
                    <a:sym typeface="Wingdings" pitchFamily="2" charset="2"/>
                  </a:rPr>
                  <a:t>m</a:t>
                </a:r>
                <a:r>
                  <a:rPr lang="en-GB" sz="2400" noProof="0" dirty="0" err="1">
                    <a:latin typeface="Arial" panose="020B0604020202020204" pitchFamily="34" charset="0"/>
                    <a:sym typeface="Wingdings" pitchFamily="2" charset="2"/>
                  </a:rPr>
                  <a:t>eV</a:t>
                </a:r>
                <a:r>
                  <a:rPr lang="en-GB" sz="2400" noProof="0" dirty="0">
                    <a:latin typeface="Arial" panose="020B0604020202020204" pitchFamily="34" charset="0"/>
                    <a:sym typeface="Wingdings" pitchFamily="2" charset="2"/>
                  </a:rPr>
                  <a:t> generates narrowband </a:t>
                </a:r>
                <a14:m>
                  <m:oMath xmlns:m="http://schemas.openxmlformats.org/officeDocument/2006/math">
                    <m:r>
                      <a:rPr lang="en-GB" sz="2400" i="1" noProof="0" smtClean="0">
                        <a:latin typeface="Cambria Math" panose="02040503050406030204" pitchFamily="18" charset="0"/>
                      </a:rPr>
                      <m:t>20 </m:t>
                    </m:r>
                  </m:oMath>
                </a14:m>
                <a:r>
                  <a:rPr lang="en-GB" sz="2400" noProof="0" dirty="0">
                    <a:latin typeface="Arial" panose="020B0604020202020204" pitchFamily="34" charset="0"/>
                    <a:sym typeface="Wingdings" pitchFamily="2" charset="2"/>
                  </a:rPr>
                  <a:t>GHz MW under a static magnetic field</a:t>
                </a:r>
              </a:p>
            </p:txBody>
          </p:sp>
        </mc:Choice>
        <mc:Fallback xmlns="">
          <p:sp>
            <p:nvSpPr>
              <p:cNvPr id="79" name="ZoneTexte 21">
                <a:extLst>
                  <a:ext uri="{FF2B5EF4-FFF2-40B4-BE49-F238E27FC236}">
                    <a16:creationId xmlns:a16="http://schemas.microsoft.com/office/drawing/2014/main" id="{D2E611F1-E81E-0545-DF5A-78F548F06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79" y="5997984"/>
                <a:ext cx="10712949" cy="461665"/>
              </a:xfrm>
              <a:prstGeom prst="rect">
                <a:avLst/>
              </a:prstGeom>
              <a:blipFill>
                <a:blip r:embed="rId13"/>
                <a:stretch>
                  <a:fillRect t="-13514" r="-592" b="-2702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テキスト ボックス 81">
                <a:extLst>
                  <a:ext uri="{FF2B5EF4-FFF2-40B4-BE49-F238E27FC236}">
                    <a16:creationId xmlns:a16="http://schemas.microsoft.com/office/drawing/2014/main" id="{A47E480B-A5FC-A49F-95FB-098139ADFE70}"/>
                  </a:ext>
                </a:extLst>
              </p:cNvPr>
              <p:cNvSpPr txBox="1"/>
              <p:nvPr/>
            </p:nvSpPr>
            <p:spPr>
              <a:xfrm>
                <a:off x="6033128" y="2925413"/>
                <a:ext cx="19441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GB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2" name="テキスト ボックス 81">
                <a:extLst>
                  <a:ext uri="{FF2B5EF4-FFF2-40B4-BE49-F238E27FC236}">
                    <a16:creationId xmlns:a16="http://schemas.microsoft.com/office/drawing/2014/main" id="{A47E480B-A5FC-A49F-95FB-098139ADF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128" y="2925413"/>
                <a:ext cx="194412" cy="307777"/>
              </a:xfrm>
              <a:prstGeom prst="rect">
                <a:avLst/>
              </a:prstGeom>
              <a:blipFill>
                <a:blip r:embed="rId14"/>
                <a:stretch>
                  <a:fillRect l="-31250" r="-25000" b="-2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265F0DD8-014A-87B8-303E-973CE0067E27}"/>
                  </a:ext>
                </a:extLst>
              </p:cNvPr>
              <p:cNvSpPr txBox="1"/>
              <p:nvPr/>
            </p:nvSpPr>
            <p:spPr>
              <a:xfrm>
                <a:off x="6692252" y="2190060"/>
                <a:ext cx="19441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GB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265F0DD8-014A-87B8-303E-973CE0067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252" y="2190060"/>
                <a:ext cx="194412" cy="307777"/>
              </a:xfrm>
              <a:prstGeom prst="rect">
                <a:avLst/>
              </a:prstGeom>
              <a:blipFill>
                <a:blip r:embed="rId15"/>
                <a:stretch>
                  <a:fillRect l="-31250" r="-25000" b="-2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CFC5650D-B1AC-DF0A-05B7-32EFA80826D1}"/>
                  </a:ext>
                </a:extLst>
              </p:cNvPr>
              <p:cNvSpPr txBox="1"/>
              <p:nvPr/>
            </p:nvSpPr>
            <p:spPr>
              <a:xfrm>
                <a:off x="7755857" y="2179496"/>
                <a:ext cx="19441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GB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CFC5650D-B1AC-DF0A-05B7-32EFA8082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857" y="2179496"/>
                <a:ext cx="194412" cy="307777"/>
              </a:xfrm>
              <a:prstGeom prst="rect">
                <a:avLst/>
              </a:prstGeom>
              <a:blipFill>
                <a:blip r:embed="rId15"/>
                <a:stretch>
                  <a:fillRect l="-25000" r="-31250" b="-2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円/楕円 84">
            <a:extLst>
              <a:ext uri="{FF2B5EF4-FFF2-40B4-BE49-F238E27FC236}">
                <a16:creationId xmlns:a16="http://schemas.microsoft.com/office/drawing/2014/main" id="{0A301320-F30C-E998-54B6-813A4C64B61C}"/>
              </a:ext>
            </a:extLst>
          </p:cNvPr>
          <p:cNvSpPr/>
          <p:nvPr/>
        </p:nvSpPr>
        <p:spPr>
          <a:xfrm>
            <a:off x="6397237" y="4350227"/>
            <a:ext cx="350232" cy="3226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6ABFE985-ED89-1F1B-65DB-CA35C3E95550}"/>
              </a:ext>
            </a:extLst>
          </p:cNvPr>
          <p:cNvSpPr/>
          <p:nvPr/>
        </p:nvSpPr>
        <p:spPr>
          <a:xfrm>
            <a:off x="1246909" y="3404354"/>
            <a:ext cx="1842655" cy="519656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F33598EE-08DA-1C78-25AD-0D6C97A60831}"/>
              </a:ext>
            </a:extLst>
          </p:cNvPr>
          <p:cNvSpPr/>
          <p:nvPr/>
        </p:nvSpPr>
        <p:spPr>
          <a:xfrm>
            <a:off x="1931635" y="4970446"/>
            <a:ext cx="3193881" cy="672421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566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42CE4-EA88-C687-4AD8-01DD3F0BE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4BFAE3B7-6FD3-D64F-22EF-46F5667D9A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591738" y="169117"/>
                <a:ext cx="7681407" cy="488983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Challenge to address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80 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𝛍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𝐞𝐕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𝐆𝐇𝐳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𝐜𝐦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4BFAE3B7-6FD3-D64F-22EF-46F5667D9A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91738" y="169117"/>
                <a:ext cx="7681407" cy="488983"/>
              </a:xfrm>
              <a:blipFill>
                <a:blip r:embed="rId2"/>
                <a:stretch>
                  <a:fillRect l="-1488" t="-12821" b="-256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63CB312-79DC-9275-9D64-C8021BBFB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4" name="Picture 15" descr="C:\Users\bela\AppData\Local\Temp\Rar$DIa11256.14634\MadMax-Logo_RGB-grau-orange.png">
            <a:extLst>
              <a:ext uri="{FF2B5EF4-FFF2-40B4-BE49-F238E27FC236}">
                <a16:creationId xmlns:a16="http://schemas.microsoft.com/office/drawing/2014/main" id="{597B0095-D9B8-68AD-00C2-ABE5E4F4125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36730" y="5400252"/>
            <a:ext cx="2239107" cy="82128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5A57CE4-B0C6-BA13-0267-803BE2969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824" y="1755718"/>
            <a:ext cx="6842260" cy="159405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478E138-6890-F3BA-9F80-D56D253D2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4190139"/>
            <a:ext cx="7772400" cy="219109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3D8FF91-9C28-0034-3757-21B487F84C41}"/>
              </a:ext>
            </a:extLst>
          </p:cNvPr>
          <p:cNvSpPr txBox="1"/>
          <p:nvPr/>
        </p:nvSpPr>
        <p:spPr>
          <a:xfrm>
            <a:off x="10110697" y="3616067"/>
            <a:ext cx="216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Courtesy  of Alex Millar Jr.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4B12B5AD-6CB3-BB76-30C3-0F5D07D470F1}"/>
                  </a:ext>
                </a:extLst>
              </p:cNvPr>
              <p:cNvSpPr txBox="1"/>
              <p:nvPr/>
            </p:nvSpPr>
            <p:spPr>
              <a:xfrm>
                <a:off x="169548" y="1668883"/>
                <a:ext cx="4274127" cy="7357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∝</m:t>
                      </m:r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136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SE" sz="2000" b="0" i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6.8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ja-SE" sz="2000" b="0" i="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0.4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kumimoji="1" lang="en-US" altLang="ja-SE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num>
                            <m:den>
                              <m:r>
                                <a:rPr kumimoji="1" lang="en-US" altLang="ja-SE" sz="2000" b="0" i="0" smtClean="0">
                                  <a:latin typeface="Cambria Math" panose="02040503050406030204" pitchFamily="18" charset="0"/>
                                </a:rPr>
                                <m:t>50000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4B12B5AD-6CB3-BB76-30C3-0F5D07D47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8" y="1668883"/>
                <a:ext cx="4274127" cy="735779"/>
              </a:xfrm>
              <a:prstGeom prst="rect">
                <a:avLst/>
              </a:prstGeom>
              <a:blipFill>
                <a:blip r:embed="rId6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548F11B-4C2C-8294-C84F-5ED2475DECDE}"/>
                  </a:ext>
                </a:extLst>
              </p:cNvPr>
              <p:cNvSpPr txBox="1"/>
              <p:nvPr/>
            </p:nvSpPr>
            <p:spPr>
              <a:xfrm>
                <a:off x="169548" y="4529094"/>
                <a:ext cx="3958766" cy="809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∝</m:t>
                      </m:r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kumimoji="1" lang="en-US" altLang="ja-SE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SE" sz="20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kumimoji="1" lang="en-US" altLang="ja-SE" sz="20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10 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ja-SE" sz="2000" b="0" i="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kumimoji="1" lang="en-US" altLang="ja-S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SE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kumimoji="1" lang="en-US" altLang="ja-SE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  <m:r>
                                <a:rPr kumimoji="1" lang="en-US" altLang="ja-SE" sz="2000" i="1">
                                  <a:latin typeface="Cambria Math" panose="02040503050406030204" pitchFamily="18" charset="0"/>
                                </a:rPr>
                                <m:t>000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548F11B-4C2C-8294-C84F-5ED2475DE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8" y="4529094"/>
                <a:ext cx="3958766" cy="809452"/>
              </a:xfrm>
              <a:prstGeom prst="rect">
                <a:avLst/>
              </a:prstGeom>
              <a:blipFill>
                <a:blip r:embed="rId7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09277995-9CAC-151F-0952-49CFD1098E91}"/>
                  </a:ext>
                </a:extLst>
              </p:cNvPr>
              <p:cNvSpPr txBox="1"/>
              <p:nvPr/>
            </p:nvSpPr>
            <p:spPr>
              <a:xfrm>
                <a:off x="502313" y="764660"/>
                <a:ext cx="106887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&gt;40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μeV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(10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GHz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/>
                  <a:t> is motivated (post-inflationary scenario, kinetic misalignment, etc) </a:t>
                </a:r>
                <a:r>
                  <a:rPr lang="en-GB" sz="2000" b="1" dirty="0"/>
                  <a:t>but…</a:t>
                </a: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09277995-9CAC-151F-0952-49CFD1098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13" y="764660"/>
                <a:ext cx="10688782" cy="400110"/>
              </a:xfrm>
              <a:prstGeom prst="rect">
                <a:avLst/>
              </a:prstGeom>
              <a:blipFill>
                <a:blip r:embed="rId8"/>
                <a:stretch>
                  <a:fillRect t="-6250" b="-31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A09787A9-E416-8831-7F59-B7CEBDDBF17B}"/>
                  </a:ext>
                </a:extLst>
              </p:cNvPr>
              <p:cNvSpPr txBox="1"/>
              <p:nvPr/>
            </p:nvSpPr>
            <p:spPr>
              <a:xfrm>
                <a:off x="5620640" y="2632420"/>
                <a:ext cx="60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dirty="0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A09787A9-E416-8831-7F59-B7CEBDDBF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640" y="2632420"/>
                <a:ext cx="609600" cy="523220"/>
              </a:xfrm>
              <a:prstGeom prst="rect">
                <a:avLst/>
              </a:prstGeom>
              <a:blipFill>
                <a:blip r:embed="rId9"/>
                <a:stretch>
                  <a:fillRect t="-11905" r="-20408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8001D9F5-F85B-52B5-F9B4-F9A061EDB8E0}"/>
                  </a:ext>
                </a:extLst>
              </p:cNvPr>
              <p:cNvSpPr txBox="1"/>
              <p:nvPr/>
            </p:nvSpPr>
            <p:spPr>
              <a:xfrm>
                <a:off x="7768094" y="2659595"/>
                <a:ext cx="60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dirty="0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8001D9F5-F85B-52B5-F9B4-F9A061EDB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8094" y="2659595"/>
                <a:ext cx="609600" cy="523220"/>
              </a:xfrm>
              <a:prstGeom prst="rect">
                <a:avLst/>
              </a:prstGeom>
              <a:blipFill>
                <a:blip r:embed="rId9"/>
                <a:stretch>
                  <a:fillRect t="-11905" r="-20408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4B2B63D0-3D9D-37CA-D0D6-CB91F89D5412}"/>
                  </a:ext>
                </a:extLst>
              </p:cNvPr>
              <p:cNvSpPr txBox="1"/>
              <p:nvPr/>
            </p:nvSpPr>
            <p:spPr>
              <a:xfrm>
                <a:off x="6694367" y="2669924"/>
                <a:ext cx="60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4B2B63D0-3D9D-37CA-D0D6-CB91F89D5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367" y="2669924"/>
                <a:ext cx="609600" cy="523220"/>
              </a:xfrm>
              <a:prstGeom prst="rect">
                <a:avLst/>
              </a:prstGeom>
              <a:blipFill>
                <a:blip r:embed="rId10"/>
                <a:stretch>
                  <a:fillRect t="-14286" r="-18367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1EE6875F-819C-73F4-FA6E-F1A357A69EC8}"/>
                  </a:ext>
                </a:extLst>
              </p:cNvPr>
              <p:cNvSpPr txBox="1"/>
              <p:nvPr/>
            </p:nvSpPr>
            <p:spPr>
              <a:xfrm>
                <a:off x="8980163" y="2659595"/>
                <a:ext cx="60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dirty="0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1EE6875F-819C-73F4-FA6E-F1A357A69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0163" y="2659595"/>
                <a:ext cx="609600" cy="523220"/>
              </a:xfrm>
              <a:prstGeom prst="rect">
                <a:avLst/>
              </a:prstGeom>
              <a:blipFill>
                <a:blip r:embed="rId11"/>
                <a:stretch>
                  <a:fillRect t="-11905" r="-18367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6E40C33C-AFA0-1898-4398-90113DA42EF7}"/>
                  </a:ext>
                </a:extLst>
              </p:cNvPr>
              <p:cNvSpPr txBox="1"/>
              <p:nvPr/>
            </p:nvSpPr>
            <p:spPr>
              <a:xfrm>
                <a:off x="10123061" y="2685935"/>
                <a:ext cx="60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6E40C33C-AFA0-1898-4398-90113DA42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3061" y="2685935"/>
                <a:ext cx="609600" cy="523220"/>
              </a:xfrm>
              <a:prstGeom prst="rect">
                <a:avLst/>
              </a:prstGeom>
              <a:blipFill>
                <a:blip r:embed="rId12"/>
                <a:stretch>
                  <a:fillRect t="-11905" r="-18367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594F7D63-B500-9BD1-68D6-63C3404242F7}"/>
                  </a:ext>
                </a:extLst>
              </p:cNvPr>
              <p:cNvSpPr txBox="1"/>
              <p:nvPr/>
            </p:nvSpPr>
            <p:spPr>
              <a:xfrm>
                <a:off x="4810921" y="1155674"/>
                <a:ext cx="3383566" cy="424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=1.5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=22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594F7D63-B500-9BD1-68D6-63C340424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921" y="1155674"/>
                <a:ext cx="3383566" cy="424603"/>
              </a:xfrm>
              <a:prstGeom prst="rect">
                <a:avLst/>
              </a:prstGeom>
              <a:blipFill>
                <a:blip r:embed="rId13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4867050-973C-5B62-CB38-07A08D02E4E4}"/>
                  </a:ext>
                </a:extLst>
              </p:cNvPr>
              <p:cNvSpPr txBox="1"/>
              <p:nvPr/>
            </p:nvSpPr>
            <p:spPr>
              <a:xfrm>
                <a:off x="535451" y="2561245"/>
                <a:ext cx="395876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Challenging to keep overlap integral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sz="2000" dirty="0"/>
                  <a:t> nonzero while keeping the detector size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/>
                  <a:t> large</a:t>
                </a: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4867050-973C-5B62-CB38-07A08D02E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51" y="2561245"/>
                <a:ext cx="3958766" cy="1015663"/>
              </a:xfrm>
              <a:prstGeom prst="rect">
                <a:avLst/>
              </a:prstGeom>
              <a:blipFill>
                <a:blip r:embed="rId14"/>
                <a:stretch>
                  <a:fillRect l="-1923" t="-2469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FBE2814-1325-7CBB-DA34-88697723378A}"/>
                  </a:ext>
                </a:extLst>
              </p:cNvPr>
              <p:cNvSpPr txBox="1"/>
              <p:nvPr/>
            </p:nvSpPr>
            <p:spPr>
              <a:xfrm>
                <a:off x="4819377" y="4672210"/>
                <a:ext cx="60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FBE2814-1325-7CBB-DA34-886977233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377" y="4672210"/>
                <a:ext cx="609600" cy="523220"/>
              </a:xfrm>
              <a:prstGeom prst="rect">
                <a:avLst/>
              </a:prstGeom>
              <a:blipFill>
                <a:blip r:embed="rId15"/>
                <a:stretch>
                  <a:fillRect t="-11905" r="-20408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1290A075-2C58-CFD3-345C-9B6A93DA69F6}"/>
                  </a:ext>
                </a:extLst>
              </p:cNvPr>
              <p:cNvSpPr txBox="1"/>
              <p:nvPr/>
            </p:nvSpPr>
            <p:spPr>
              <a:xfrm>
                <a:off x="6197904" y="4933820"/>
                <a:ext cx="60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1290A075-2C58-CFD3-345C-9B6A93DA6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904" y="4933820"/>
                <a:ext cx="609600" cy="523220"/>
              </a:xfrm>
              <a:prstGeom prst="rect">
                <a:avLst/>
              </a:prstGeom>
              <a:blipFill>
                <a:blip r:embed="rId12"/>
                <a:stretch>
                  <a:fillRect t="-11905" r="-18367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4FEF8A8D-C521-7EA9-4EAD-51D12F9D0DDC}"/>
                  </a:ext>
                </a:extLst>
              </p:cNvPr>
              <p:cNvSpPr txBox="1"/>
              <p:nvPr/>
            </p:nvSpPr>
            <p:spPr>
              <a:xfrm>
                <a:off x="7592291" y="4877032"/>
                <a:ext cx="60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4FEF8A8D-C521-7EA9-4EAD-51D12F9D0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291" y="4877032"/>
                <a:ext cx="609600" cy="523220"/>
              </a:xfrm>
              <a:prstGeom prst="rect">
                <a:avLst/>
              </a:prstGeom>
              <a:blipFill>
                <a:blip r:embed="rId15"/>
                <a:stretch>
                  <a:fillRect t="-14286" r="-20408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328DB817-93AC-8700-7A0B-EA5B3380EDA2}"/>
                  </a:ext>
                </a:extLst>
              </p:cNvPr>
              <p:cNvSpPr txBox="1"/>
              <p:nvPr/>
            </p:nvSpPr>
            <p:spPr>
              <a:xfrm>
                <a:off x="8970818" y="4877032"/>
                <a:ext cx="60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328DB817-93AC-8700-7A0B-EA5B3380E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0818" y="4877032"/>
                <a:ext cx="609600" cy="523220"/>
              </a:xfrm>
              <a:prstGeom prst="rect">
                <a:avLst/>
              </a:prstGeom>
              <a:blipFill>
                <a:blip r:embed="rId16"/>
                <a:stretch>
                  <a:fillRect t="-14286" r="-20408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3ACD29F-7FBF-26E0-C17A-C1F82FF1620C}"/>
              </a:ext>
            </a:extLst>
          </p:cNvPr>
          <p:cNvSpPr txBox="1"/>
          <p:nvPr/>
        </p:nvSpPr>
        <p:spPr>
          <a:xfrm>
            <a:off x="315191" y="3733490"/>
            <a:ext cx="3958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Insert dielectric disks to cancel the negative overlaps!</a:t>
            </a: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1210D046-C047-21EF-B728-D486320BD63A}"/>
              </a:ext>
            </a:extLst>
          </p:cNvPr>
          <p:cNvCxnSpPr>
            <a:cxnSpLocks/>
          </p:cNvCxnSpPr>
          <p:nvPr/>
        </p:nvCxnSpPr>
        <p:spPr>
          <a:xfrm>
            <a:off x="5846704" y="6096000"/>
            <a:ext cx="134492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5DA5925-D17A-E7A7-1963-BC975BA167EC}"/>
              </a:ext>
            </a:extLst>
          </p:cNvPr>
          <p:cNvSpPr txBox="1"/>
          <p:nvPr/>
        </p:nvSpPr>
        <p:spPr>
          <a:xfrm>
            <a:off x="10902209" y="4676977"/>
            <a:ext cx="1289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(Dipole)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DB2AC54-53DE-53FE-65CF-4C6512D1CC51}"/>
              </a:ext>
            </a:extLst>
          </p:cNvPr>
          <p:cNvSpPr txBox="1"/>
          <p:nvPr/>
        </p:nvSpPr>
        <p:spPr>
          <a:xfrm>
            <a:off x="664419" y="6186537"/>
            <a:ext cx="318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Caldwell et al., PRL 118, 091801 (2017)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04712C3-1DF4-C321-A253-39277A4D7D02}"/>
              </a:ext>
            </a:extLst>
          </p:cNvPr>
          <p:cNvSpPr txBox="1"/>
          <p:nvPr/>
        </p:nvSpPr>
        <p:spPr>
          <a:xfrm>
            <a:off x="1755604" y="1147276"/>
            <a:ext cx="3240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/>
              <a:t>Mismatch in wavelength!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84905EE-2F1B-0D20-9D99-205A9654DC3C}"/>
              </a:ext>
            </a:extLst>
          </p:cNvPr>
          <p:cNvSpPr txBox="1"/>
          <p:nvPr/>
        </p:nvSpPr>
        <p:spPr>
          <a:xfrm>
            <a:off x="3738472" y="2376578"/>
            <a:ext cx="1362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Rev. Sci. </a:t>
            </a:r>
            <a:r>
              <a:rPr lang="en-GB" sz="1200" dirty="0" err="1"/>
              <a:t>Instrum</a:t>
            </a:r>
            <a:r>
              <a:rPr lang="en-GB" sz="1200" dirty="0"/>
              <a:t>. 92 124502 (2021)</a:t>
            </a:r>
          </a:p>
        </p:txBody>
      </p:sp>
    </p:spTree>
    <p:extLst>
      <p:ext uri="{BB962C8B-B14F-4D97-AF65-F5344CB8AC3E}">
        <p14:creationId xmlns:p14="http://schemas.microsoft.com/office/powerpoint/2010/main" val="1172739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44FE1-19B9-9C33-D4B0-E66CC7E53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B3CBFA-D6F1-65C2-7486-7DC08204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Boost factor ≠ cavity quality factor (Q)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FE469ED-E11E-DFE7-E4F4-00CA5C2E9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FDB5716-C1EF-4066-B012-819014AC1D74}"/>
                  </a:ext>
                </a:extLst>
              </p:cNvPr>
              <p:cNvSpPr txBox="1"/>
              <p:nvPr/>
            </p:nvSpPr>
            <p:spPr>
              <a:xfrm>
                <a:off x="1048836" y="802405"/>
                <a:ext cx="10094327" cy="9529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136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6.8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ja-SE" sz="2400" b="0" i="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0.4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num>
                            <m:den>
                              <m: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50000</m:t>
                              </m:r>
                            </m:den>
                          </m:f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    →    </m:t>
                      </m:r>
                      <m:sSub>
                        <m:sSubPr>
                          <m:ctrlP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kumimoji="1" lang="en-US" altLang="ja-SE" sz="2400" i="1">
                          <a:latin typeface="Cambria Math" panose="02040503050406030204" pitchFamily="18" charset="0"/>
                        </a:rPr>
                        <m:t>∝</m:t>
                      </m:r>
                      <m:d>
                        <m:dPr>
                          <m:ctrlP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SE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kumimoji="1" lang="en-US" altLang="ja-SE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kumimoji="1" lang="en-US" altLang="ja-SE" sz="24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1" lang="en-US" altLang="ja-S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SE" sz="240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kumimoji="1" lang="en-US" altLang="ja-SE" sz="2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SE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SE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kumimoji="1" lang="en-US" altLang="ja-SE" sz="2400" i="1">
                                      <a:latin typeface="Cambria Math" panose="02040503050406030204" pitchFamily="18" charset="0"/>
                                    </a:rPr>
                                    <m:t>10 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ja-SE" sz="24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SE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kumimoji="1" lang="en-US" altLang="ja-SE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S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kumimoji="1" lang="en-US" altLang="ja-SE" sz="2400" i="1">
                                  <a:latin typeface="Cambria Math" panose="02040503050406030204" pitchFamily="18" charset="0"/>
                                </a:rPr>
                                <m:t>000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FDB5716-C1EF-4066-B012-819014AC1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836" y="802405"/>
                <a:ext cx="10094327" cy="952953"/>
              </a:xfrm>
              <a:prstGeom prst="rect">
                <a:avLst/>
              </a:prstGeom>
              <a:blipFill>
                <a:blip r:embed="rId2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図 8">
            <a:extLst>
              <a:ext uri="{FF2B5EF4-FFF2-40B4-BE49-F238E27FC236}">
                <a16:creationId xmlns:a16="http://schemas.microsoft.com/office/drawing/2014/main" id="{18CA3B84-5B9D-BAE5-453A-63117DE64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536" y="1879651"/>
            <a:ext cx="4033056" cy="3062257"/>
          </a:xfrm>
          <a:prstGeom prst="rect">
            <a:avLst/>
          </a:prstGeom>
        </p:spPr>
      </p:pic>
      <p:pic>
        <p:nvPicPr>
          <p:cNvPr id="16" name="図 15" descr="コンピュータ, テーブル, 座る, 小さい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A7A9226-AF46-2C80-3F20-5EB9170FE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626" y="2166090"/>
            <a:ext cx="3100180" cy="23304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D46EF76-A22C-AD40-DA2C-EE1A84655C08}"/>
                  </a:ext>
                </a:extLst>
              </p:cNvPr>
              <p:cNvSpPr txBox="1"/>
              <p:nvPr/>
            </p:nvSpPr>
            <p:spPr>
              <a:xfrm>
                <a:off x="749508" y="4873912"/>
                <a:ext cx="53391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Cavity Q is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sz="2400" dirty="0"/>
                  <a:t> of external excitation</a:t>
                </a:r>
              </a:p>
              <a:p>
                <a:r>
                  <a:rPr lang="en-GB" sz="2400" dirty="0">
                    <a:sym typeface="Wingdings" pitchFamily="2" charset="2"/>
                  </a:rPr>
                  <a:t> Observable via Network Analyser</a:t>
                </a:r>
                <a:endParaRPr lang="en-GB" sz="2400" dirty="0"/>
              </a:p>
            </p:txBody>
          </p:sp>
        </mc:Choice>
        <mc:Fallback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D46EF76-A22C-AD40-DA2C-EE1A8465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08" y="4873912"/>
                <a:ext cx="5339143" cy="830997"/>
              </a:xfrm>
              <a:prstGeom prst="rect">
                <a:avLst/>
              </a:prstGeom>
              <a:blipFill>
                <a:blip r:embed="rId5"/>
                <a:stretch>
                  <a:fillRect l="-1900" t="-72727" b="-62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BBB5F2D-9712-0FEC-3629-FF6F6D2624DA}"/>
              </a:ext>
            </a:extLst>
          </p:cNvPr>
          <p:cNvSpPr txBox="1"/>
          <p:nvPr/>
        </p:nvSpPr>
        <p:spPr>
          <a:xfrm>
            <a:off x="6638806" y="4873912"/>
            <a:ext cx="54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Boost factor is for axion-induced signals</a:t>
            </a:r>
          </a:p>
          <a:p>
            <a:r>
              <a:rPr lang="en-GB" sz="2400" dirty="0">
                <a:sym typeface="Wingdings" pitchFamily="2" charset="2"/>
              </a:rPr>
              <a:t> Virtual concept and not plug &amp; play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0B870BDB-116D-F997-2F4B-F19343B9FF67}"/>
                  </a:ext>
                </a:extLst>
              </p:cNvPr>
              <p:cNvSpPr txBox="1"/>
              <p:nvPr/>
            </p:nvSpPr>
            <p:spPr>
              <a:xfrm>
                <a:off x="894694" y="5915273"/>
                <a:ext cx="108771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ym typeface="Wingdings" pitchFamily="2" charset="2"/>
                  </a:rPr>
                  <a:t> </a:t>
                </a:r>
                <a:r>
                  <a:rPr lang="en-GB" sz="2400" dirty="0"/>
                  <a:t>Calibration &amp; determination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/>
                  <a:t> has been one of the challenges in MADMAX </a:t>
                </a: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0B870BDB-116D-F997-2F4B-F19343B9F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694" y="5915273"/>
                <a:ext cx="10877176" cy="461665"/>
              </a:xfrm>
              <a:prstGeom prst="rect">
                <a:avLst/>
              </a:prstGeom>
              <a:blipFill>
                <a:blip r:embed="rId6"/>
                <a:stretch>
                  <a:fillRect l="-933" t="-13158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6">
            <a:extLst>
              <a:ext uri="{FF2B5EF4-FFF2-40B4-BE49-F238E27FC236}">
                <a16:creationId xmlns:a16="http://schemas.microsoft.com/office/drawing/2014/main" id="{FE428503-7AF7-335E-AD4F-7003CBAEA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903"/>
            <a:ext cx="3804736" cy="2977620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C2D550A-63DE-12C0-6A05-1904C6FA3375}"/>
              </a:ext>
            </a:extLst>
          </p:cNvPr>
          <p:cNvSpPr/>
          <p:nvPr/>
        </p:nvSpPr>
        <p:spPr>
          <a:xfrm>
            <a:off x="55452" y="1864417"/>
            <a:ext cx="3444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http://lossenderosstudio.com/glossary.php?index=q</a:t>
            </a:r>
          </a:p>
        </p:txBody>
      </p:sp>
    </p:spTree>
    <p:extLst>
      <p:ext uri="{BB962C8B-B14F-4D97-AF65-F5344CB8AC3E}">
        <p14:creationId xmlns:p14="http://schemas.microsoft.com/office/powerpoint/2010/main" val="414040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2F50A4-96E1-B2BE-BB3E-B7908C89F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MADMAX collaboration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140400-94D7-2ED5-CE15-3F4CE734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F2C73DC-06CF-4853-B729-4C3637A8D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471" y="788146"/>
            <a:ext cx="4039494" cy="555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PPM">
            <a:extLst>
              <a:ext uri="{FF2B5EF4-FFF2-40B4-BE49-F238E27FC236}">
                <a16:creationId xmlns:a16="http://schemas.microsoft.com/office/drawing/2014/main" id="{6311D2AD-F43F-6E6E-6054-A8D872788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94" y="2289548"/>
            <a:ext cx="1031301" cy="124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8407D53-4047-4D72-6226-F1F6B8A84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5" y="955532"/>
            <a:ext cx="1333028" cy="1228065"/>
          </a:xfrm>
          <a:prstGeom prst="rect">
            <a:avLst/>
          </a:prstGeom>
        </p:spPr>
      </p:pic>
      <p:pic>
        <p:nvPicPr>
          <p:cNvPr id="2060" name="Picture 12" descr="Néel">
            <a:extLst>
              <a:ext uri="{FF2B5EF4-FFF2-40B4-BE49-F238E27FC236}">
                <a16:creationId xmlns:a16="http://schemas.microsoft.com/office/drawing/2014/main" id="{D8F9F9AC-1C53-AB1D-4820-13F0CAC6C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636" y="2339178"/>
            <a:ext cx="18669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PP">
            <a:extLst>
              <a:ext uri="{FF2B5EF4-FFF2-40B4-BE49-F238E27FC236}">
                <a16:creationId xmlns:a16="http://schemas.microsoft.com/office/drawing/2014/main" id="{2B89B18D-34FE-ACF1-1A49-AFD7B4196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495" y="866011"/>
            <a:ext cx="2697747" cy="1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MPIfR">
            <a:extLst>
              <a:ext uri="{FF2B5EF4-FFF2-40B4-BE49-F238E27FC236}">
                <a16:creationId xmlns:a16="http://schemas.microsoft.com/office/drawing/2014/main" id="{0E86DCF7-6240-78D0-F730-129D695C0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242" y="788146"/>
            <a:ext cx="1093987" cy="150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F995C63-D0D8-BA12-0FA7-341E33859C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5116" y="2411420"/>
            <a:ext cx="3367966" cy="1023674"/>
          </a:xfrm>
          <a:prstGeom prst="rect">
            <a:avLst/>
          </a:prstGeom>
        </p:spPr>
      </p:pic>
      <p:pic>
        <p:nvPicPr>
          <p:cNvPr id="2066" name="Picture 18" descr="UHamburg">
            <a:extLst>
              <a:ext uri="{FF2B5EF4-FFF2-40B4-BE49-F238E27FC236}">
                <a16:creationId xmlns:a16="http://schemas.microsoft.com/office/drawing/2014/main" id="{C501F1A3-B5A1-EEB9-30FA-8AA688AFD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503" y="937032"/>
            <a:ext cx="2972694" cy="106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UTübingen">
            <a:extLst>
              <a:ext uri="{FF2B5EF4-FFF2-40B4-BE49-F238E27FC236}">
                <a16:creationId xmlns:a16="http://schemas.microsoft.com/office/drawing/2014/main" id="{BDAF7B87-735A-D03D-0E0C-9B92B6905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6" y="3976043"/>
            <a:ext cx="2577123" cy="68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UZaragoza">
            <a:extLst>
              <a:ext uri="{FF2B5EF4-FFF2-40B4-BE49-F238E27FC236}">
                <a16:creationId xmlns:a16="http://schemas.microsoft.com/office/drawing/2014/main" id="{B42CE135-918F-987A-BF84-6B3F4BD40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47" y="3796483"/>
            <a:ext cx="3634273" cy="106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JCLab">
            <a:extLst>
              <a:ext uri="{FF2B5EF4-FFF2-40B4-BE49-F238E27FC236}">
                <a16:creationId xmlns:a16="http://schemas.microsoft.com/office/drawing/2014/main" id="{598BAB4D-DE55-F17E-CD85-639B93D8E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6" y="5095390"/>
            <a:ext cx="1698988" cy="12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Fermilab">
            <a:extLst>
              <a:ext uri="{FF2B5EF4-FFF2-40B4-BE49-F238E27FC236}">
                <a16:creationId xmlns:a16="http://schemas.microsoft.com/office/drawing/2014/main" id="{3D90AF11-651B-E19C-552D-FD4823FA7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125" y="5537112"/>
            <a:ext cx="2980104" cy="56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arvard">
            <a:extLst>
              <a:ext uri="{FF2B5EF4-FFF2-40B4-BE49-F238E27FC236}">
                <a16:creationId xmlns:a16="http://schemas.microsoft.com/office/drawing/2014/main" id="{0FCFAA6D-3230-9D8D-4904-CE9F3C673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45" y="3791448"/>
            <a:ext cx="1566702" cy="111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Northeastern">
            <a:extLst>
              <a:ext uri="{FF2B5EF4-FFF2-40B4-BE49-F238E27FC236}">
                <a16:creationId xmlns:a16="http://schemas.microsoft.com/office/drawing/2014/main" id="{5D244D99-7887-09EF-A37A-0A25BF6AC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60" y="5369879"/>
            <a:ext cx="2608033" cy="81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666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8BD90-D26E-3DCE-4F8F-7A0932907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676" y="174492"/>
            <a:ext cx="2894662" cy="488983"/>
          </a:xfrm>
        </p:spPr>
        <p:txBody>
          <a:bodyPr/>
          <a:lstStyle/>
          <a:p>
            <a:r>
              <a:rPr lang="en-GB" dirty="0"/>
              <a:t>MADMAX overview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FE8C16A-7045-95B9-12BB-1BA4F64B0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5" name="Image 3">
            <a:extLst>
              <a:ext uri="{FF2B5EF4-FFF2-40B4-BE49-F238E27FC236}">
                <a16:creationId xmlns:a16="http://schemas.microsoft.com/office/drawing/2014/main" id="{871A72C8-BF91-5208-D14B-C5316F21A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3"/>
          <a:stretch>
            <a:fillRect/>
          </a:stretch>
        </p:blipFill>
        <p:spPr>
          <a:xfrm>
            <a:off x="1021342" y="847869"/>
            <a:ext cx="9009349" cy="3320193"/>
          </a:xfrm>
          <a:prstGeom prst="rect">
            <a:avLst/>
          </a:prstGeom>
        </p:spPr>
      </p:pic>
      <p:pic>
        <p:nvPicPr>
          <p:cNvPr id="6" name="Image 8">
            <a:extLst>
              <a:ext uri="{FF2B5EF4-FFF2-40B4-BE49-F238E27FC236}">
                <a16:creationId xmlns:a16="http://schemas.microsoft.com/office/drawing/2014/main" id="{B0D4A8D2-8DBC-FD31-D723-61322EFA9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56" y="2422850"/>
            <a:ext cx="2870687" cy="288427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Image 2">
            <a:extLst>
              <a:ext uri="{FF2B5EF4-FFF2-40B4-BE49-F238E27FC236}">
                <a16:creationId xmlns:a16="http://schemas.microsoft.com/office/drawing/2014/main" id="{2E99D1BD-9C15-64FB-BAEE-DD144512E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029" y="3660720"/>
            <a:ext cx="3520153" cy="234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BE120B9-A575-CD3A-4991-04A9D53DCA0B}"/>
              </a:ext>
            </a:extLst>
          </p:cNvPr>
          <p:cNvSpPr/>
          <p:nvPr/>
        </p:nvSpPr>
        <p:spPr>
          <a:xfrm>
            <a:off x="2729346" y="1335099"/>
            <a:ext cx="720436" cy="8979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0869D48F-C802-83DA-BF74-5B59D3B75DB7}"/>
              </a:ext>
            </a:extLst>
          </p:cNvPr>
          <p:cNvCxnSpPr>
            <a:cxnSpLocks/>
          </p:cNvCxnSpPr>
          <p:nvPr/>
        </p:nvCxnSpPr>
        <p:spPr>
          <a:xfrm flipH="1">
            <a:off x="789709" y="1335099"/>
            <a:ext cx="1939637" cy="10877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D226488-7818-6846-0941-82DA9877ED60}"/>
              </a:ext>
            </a:extLst>
          </p:cNvPr>
          <p:cNvCxnSpPr>
            <a:cxnSpLocks/>
          </p:cNvCxnSpPr>
          <p:nvPr/>
        </p:nvCxnSpPr>
        <p:spPr>
          <a:xfrm>
            <a:off x="3449782" y="1335099"/>
            <a:ext cx="271561" cy="10877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1">
            <a:extLst>
              <a:ext uri="{FF2B5EF4-FFF2-40B4-BE49-F238E27FC236}">
                <a16:creationId xmlns:a16="http://schemas.microsoft.com/office/drawing/2014/main" id="{581BE4E7-CE2F-5C59-5931-5B57AF598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626" y="3228944"/>
            <a:ext cx="34674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20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SzTx/>
              <a:buFontTx/>
              <a:buNone/>
              <a:defRPr/>
            </a:pPr>
            <a:r>
              <a:rPr lang="en-US" altLang="fr-FR" sz="2000" dirty="0">
                <a:latin typeface="Arial" panose="020B0604020202020204" pitchFamily="34" charset="0"/>
                <a:sym typeface="Wingdings" panose="05000000000000000000" pitchFamily="2" charset="2"/>
              </a:rPr>
              <a:t>spacing~15 mm @ 40 µeV</a:t>
            </a:r>
            <a:endParaRPr lang="en-US" altLang="fr-FR" sz="2000" dirty="0">
              <a:latin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47299208-1162-1C80-2610-E18EAFA099AC}"/>
              </a:ext>
            </a:extLst>
          </p:cNvPr>
          <p:cNvSpPr>
            <a:spLocks noChangeArrowheads="1"/>
          </p:cNvSpPr>
          <p:nvPr/>
        </p:nvSpPr>
        <p:spPr bwMode="auto">
          <a:xfrm rot="749180">
            <a:off x="4009667" y="4574692"/>
            <a:ext cx="32848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20000"/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</a:rPr>
              <a:t>Sapphire disks (</a:t>
            </a:r>
            <a:r>
              <a:rPr kumimoji="0" lang="en-US" alt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ymbol" pitchFamily="2" charset="2"/>
              </a:rPr>
              <a:t>e</a:t>
            </a:r>
            <a:r>
              <a:rPr kumimoji="0" lang="en-US" alt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</a:rPr>
              <a:t>=9)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SE" sz="1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</a:rPr>
              <a:t>or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SE" sz="1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</a:rPr>
              <a:t>Lanthanum aluminate (</a:t>
            </a:r>
            <a:r>
              <a:rPr kumimoji="0" lang="en-US" altLang="ja-SE" sz="1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ymbol" pitchFamily="2" charset="2"/>
              </a:rPr>
              <a:t>e</a:t>
            </a:r>
            <a:r>
              <a:rPr kumimoji="0" lang="en-US" altLang="ja-SE" sz="1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</a:rPr>
              <a:t>=24)</a:t>
            </a:r>
            <a:endParaRPr kumimoji="0" lang="en-GB" altLang="ja-SE" sz="1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296D5C4-0668-8CEA-FD26-DBEE923E5A0C}"/>
              </a:ext>
            </a:extLst>
          </p:cNvPr>
          <p:cNvSpPr txBox="1"/>
          <p:nvPr/>
        </p:nvSpPr>
        <p:spPr>
          <a:xfrm rot="16200000">
            <a:off x="1066442" y="3552724"/>
            <a:ext cx="1109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mirror</a:t>
            </a: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A2099F55-33E0-4048-E247-CEFDCEAECF27}"/>
              </a:ext>
            </a:extLst>
          </p:cNvPr>
          <p:cNvPicPr/>
          <p:nvPr/>
        </p:nvPicPr>
        <p:blipFill>
          <a:blip r:embed="rId5"/>
          <a:srcRect l="15277" t="44918" r="64306" b="6282"/>
          <a:stretch>
            <a:fillRect/>
          </a:stretch>
        </p:blipFill>
        <p:spPr>
          <a:xfrm>
            <a:off x="9112831" y="4168062"/>
            <a:ext cx="2090775" cy="2077086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7BFA7BC-DA58-593D-5782-FD5DEF28D64C}"/>
              </a:ext>
            </a:extLst>
          </p:cNvPr>
          <p:cNvSpPr txBox="1"/>
          <p:nvPr/>
        </p:nvSpPr>
        <p:spPr>
          <a:xfrm>
            <a:off x="7443357" y="4328471"/>
            <a:ext cx="1790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Horn antenna to collect MW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7D89BF0-F9A3-C4B4-E5BA-DD046A68812A}"/>
              </a:ext>
            </a:extLst>
          </p:cNvPr>
          <p:cNvSpPr txBox="1"/>
          <p:nvPr/>
        </p:nvSpPr>
        <p:spPr>
          <a:xfrm>
            <a:off x="10152059" y="699225"/>
            <a:ext cx="1586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Ellipsoidal mirror to focus MW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D42B45DB-9282-438B-F6AE-E9D3CC967D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9018" b="48677"/>
          <a:stretch>
            <a:fillRect/>
          </a:stretch>
        </p:blipFill>
        <p:spPr>
          <a:xfrm>
            <a:off x="9616970" y="1726697"/>
            <a:ext cx="1586636" cy="2185582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4303734-F852-FC40-C745-E1D556082F14}"/>
              </a:ext>
            </a:extLst>
          </p:cNvPr>
          <p:cNvSpPr txBox="1"/>
          <p:nvPr/>
        </p:nvSpPr>
        <p:spPr>
          <a:xfrm>
            <a:off x="467684" y="5426710"/>
            <a:ext cx="298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Resonance inside the dielectric disks</a:t>
            </a:r>
          </a:p>
        </p:txBody>
      </p:sp>
    </p:spTree>
    <p:extLst>
      <p:ext uri="{BB962C8B-B14F-4D97-AF65-F5344CB8AC3E}">
        <p14:creationId xmlns:p14="http://schemas.microsoft.com/office/powerpoint/2010/main" val="2544767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18139</TotalTime>
  <Words>1790</Words>
  <Application>Microsoft Macintosh PowerPoint</Application>
  <PresentationFormat>ワイド画面</PresentationFormat>
  <Paragraphs>276</Paragraphs>
  <Slides>23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23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Calibri Light</vt:lpstr>
      <vt:lpstr>Cambria Math</vt:lpstr>
      <vt:lpstr>Comic Sans MS</vt:lpstr>
      <vt:lpstr>PT Serif</vt:lpstr>
      <vt:lpstr>Symbol</vt:lpstr>
      <vt:lpstr>Wingdings</vt:lpstr>
      <vt:lpstr>Office テーマ</vt:lpstr>
      <vt:lpstr>1_Office テーマ</vt:lpstr>
      <vt:lpstr>PowerPoint プレゼンテーション</vt:lpstr>
      <vt:lpstr>Axions: a byproduct to cancel the strong CP</vt:lpstr>
      <vt:lpstr>Axion after QCD phase transition</vt:lpstr>
      <vt:lpstr>Axion as dark matter</vt:lpstr>
      <vt:lpstr>Axions dark matter generates classical microwave under magnetic fields</vt:lpstr>
      <vt:lpstr>Challenge to address 80 μeV~20 GHz~1.5 cm</vt:lpstr>
      <vt:lpstr>Boost factor ≠ cavity quality factor (Q)</vt:lpstr>
      <vt:lpstr>MADMAX collaboration</vt:lpstr>
      <vt:lpstr>MADMAX overview</vt:lpstr>
      <vt:lpstr>Technical milestones</vt:lpstr>
      <vt:lpstr>Close Booster prototype for axion(-like particle) search</vt:lpstr>
      <vt:lpstr>β^2 determination in close booster setup</vt:lpstr>
      <vt:lpstr>First physics result of axions(-like particle) search</vt:lpstr>
      <vt:lpstr>Work in progress: cryogenic calibration &amp; cryostat &amp; dipole</vt:lpstr>
      <vt:lpstr>IJCLab’s contributions to MADMAX 1: dielectric disks</vt:lpstr>
      <vt:lpstr>IJCLab’s contributions to MADMAX 2: MW absorbers  noise mitigation</vt:lpstr>
      <vt:lpstr>Conclusion and future prospects</vt:lpstr>
      <vt:lpstr>More pedagogical lectures of mine</vt:lpstr>
      <vt:lpstr>backup</vt:lpstr>
      <vt:lpstr>Open booster prototype for dark photons</vt:lpstr>
      <vt:lpstr>β^2 determination in open booster setup</vt:lpstr>
      <vt:lpstr>First result of dark photons search</vt:lpstr>
      <vt:lpstr>DP limits in open and closed boosters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Akira Miyazaki</dc:creator>
  <cp:lastModifiedBy>Akira Miyazaki</cp:lastModifiedBy>
  <cp:revision>109</cp:revision>
  <dcterms:created xsi:type="dcterms:W3CDTF">2025-05-02T16:33:58Z</dcterms:created>
  <dcterms:modified xsi:type="dcterms:W3CDTF">2026-04-30T17:23:13Z</dcterms:modified>
</cp:coreProperties>
</file>