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581" r:id="rId2"/>
    <p:sldId id="678" r:id="rId3"/>
    <p:sldId id="593" r:id="rId4"/>
    <p:sldId id="512" r:id="rId5"/>
    <p:sldId id="674" r:id="rId6"/>
    <p:sldId id="416" r:id="rId7"/>
    <p:sldId id="671" r:id="rId8"/>
    <p:sldId id="547" r:id="rId9"/>
    <p:sldId id="667" r:id="rId10"/>
    <p:sldId id="669" r:id="rId11"/>
    <p:sldId id="665" r:id="rId12"/>
    <p:sldId id="670" r:id="rId13"/>
    <p:sldId id="632" r:id="rId14"/>
    <p:sldId id="675" r:id="rId15"/>
    <p:sldId id="676" r:id="rId16"/>
    <p:sldId id="292" r:id="rId17"/>
    <p:sldId id="312" r:id="rId18"/>
    <p:sldId id="679" r:id="rId19"/>
    <p:sldId id="287" r:id="rId20"/>
    <p:sldId id="527" r:id="rId21"/>
    <p:sldId id="328" r:id="rId22"/>
    <p:sldId id="648" r:id="rId23"/>
    <p:sldId id="643" r:id="rId24"/>
    <p:sldId id="672" r:id="rId25"/>
    <p:sldId id="409" r:id="rId26"/>
    <p:sldId id="602" r:id="rId27"/>
    <p:sldId id="592" r:id="rId28"/>
    <p:sldId id="279" r:id="rId29"/>
    <p:sldId id="562" r:id="rId30"/>
    <p:sldId id="598" r:id="rId31"/>
    <p:sldId id="600" r:id="rId32"/>
    <p:sldId id="414" r:id="rId33"/>
    <p:sldId id="488" r:id="rId34"/>
    <p:sldId id="509" r:id="rId35"/>
    <p:sldId id="548" r:id="rId36"/>
    <p:sldId id="553" r:id="rId37"/>
    <p:sldId id="421" r:id="rId38"/>
    <p:sldId id="493" r:id="rId39"/>
    <p:sldId id="422" r:id="rId40"/>
    <p:sldId id="437" r:id="rId41"/>
    <p:sldId id="568" r:id="rId42"/>
    <p:sldId id="507" r:id="rId43"/>
    <p:sldId id="556" r:id="rId44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29"/>
    <p:restoredTop sz="94703"/>
  </p:normalViewPr>
  <p:slideViewPr>
    <p:cSldViewPr>
      <p:cViewPr>
        <p:scale>
          <a:sx n="123" d="100"/>
          <a:sy n="123" d="100"/>
        </p:scale>
        <p:origin x="40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8:58.52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3013 4196 16383,'-25'-32'0,"-87"-72"0,23 52 0,-7 4 0,13 7 0,0 5 0,-1 11 0,10 5 0,7 5 0,114-29 0,29-21 0,-20-41 0,-3-18 0,9 1 0,4-10 0,-9-3 0,-21-3 0,-10-3 0,-4 4 0,-3 15 0,-5 1 0,3 15 0,-2-3 0,9 47 0,28 102 0,-25 90 0,-18-22 0,-13 1 0,-10-23 0,-12-7 0,-16-8 0,-17-6 0,-33 6 0,-14-9 0,-6-7 0,-2-5 0,-13 5 0,5-5 0,28-21 0,12-4 0,-17 14 0,58-9 0,106 17 0,64-16 0,26-15 0,-29-20 0,-74-21 0,-116 23 0,-43 12 0,0 16 0,-3 6 0,-19-8 0,7-12 0,-21-28 0,187-49 0,39-17 0,-26 4 0,2-2 0,33-26 0,-15 0 0,-47-47 0,-77 35 0,11 19 0,37 66 0,60-51 0,15-13 0,-21-49 0,-98 64 0,-7 132 0,2 41 0,18 5 0,17 10 0,15 19 0,25-10 0,26-39 0,14-37 0,9-92 0,-9-45 0,-23-18 0,-18-10 0,-18 13 0,-18 8 0,-38-17 0,23 198 0,14 49 0,33-18 0,12 5 0,-21 14 0,16-11 0,52-25 0,2-45 0,-28-100 0,-14-55 0,-10-29 0,-20 37 0,-8-5 0,-1-5 0,2-17 0,0-3 0,-12 16 0,-15-4 0,-5 58 0,1 126 0,2 51 0,8 15 0,10 9 0,14-22 0,8 4 0,9-26 0,41-9 0,-34-161 0,-5-84 0,-11-2 0,-9 17 0,-13-6 0,0-3 0,1 16 0,0-7 0,-5 7 0,-9 20 0,-25-32 0,-7 72 0,-2 179 0,6 67 0,12-29 0,12 11 0,10-3 0,9 5 0,22-69 0,42-114 0,-12-84 0,-12-48 0,-11 26 0,-7-14 0,1 7 0,0 27 0,-3 7 0,-7 8 0,-10-15 0,-21 44 0,-31 95 0,-11 110 0,36-16 0,57-80 0,32-134 0,-59-25 0,-69 140 0,-14 45 0,13 55 0,7 31 0,-4-28 0,-5 7 0,15-5 0,22 29 0,27-26 0,34-44 0,8-107 0,-15 108 0,-15 38 0,-30 34 0,15-2 0,-3-4 0,-26-34 0,34-105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1.8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2994 144 16383,'38'-9'0,"2"8"0,6-2 0,-13 6 0,-2 11 0,-6 13 0,-9 22 0,-1-4 0,-8 5 0,2-21 0,-8-9 0,3-3 0,-4 8 0,0 19 0,-14 59 0,-10-21 0,-7 7 0,-3 15 0,-2 5 0,-15 22 0,-5 2 0,-2-4 0,-2-5 0,11-16 0,-3 1 0,-23 19 0,1-6 0,24-46 0,2-5 0,-5 8 0,6-10 0,7-13 0,109-108 0,26-51 0,3-3 0,10-12 0,-42 36 0,-2-6 0,-1 2 0,33-41 0,-6 2 0,-17 13 0,-8 6 0,-22 29 0,-6 6 0,11-39 0,-17 31 0,-7 21 0,-10 21 0,-10 16 0,5 11 0,-19 7 0,-63 44 0,-29 31 0,-17 7 0,-9 7 0,19-12 0,-9 6 0,3-1 0,8-1 0,-2 1 0,10-4 0,-12 5 0,8-3 0,7-6 0,4-3 0,15-12 0,1-2 0,5-4 0,2-2 0,-43 36 0,36-28 0,29-12 0,44-28 0,125-79 0,-12-18 0,10-16 0,-21 21 0,5-3 0,-1-9 0,15-16 0,-3-8 0,-3 5 0,-19 16 0,-6 4 0,-1 2 0,30-26 0,-7 4 0,-26 28 0,-4 9 0,38-23 0,-43 44 0,-25 26 0,-14 13 0,-5 10 0,-9 0 0,-7 5 0,-11 33 0,-3 35 0,-18 47 0,-24 27 0,-21-17 0,-12-19 0,-2-29 0,-27 1 0,-17-4 0,42-32 0,-8-2 0,-27 9 0,-5-3 0,16-6 0,-4-3 0,-15 10 0,1 1 0,39-15 0,7 1 0,-49 46 0,23 12 0,20 31 0,27-34 0,2 6 0,4-4 0,4 3 0,-5 5 0,3-4 0,-7 27 0,22-45 0,35-52 0,58-24 0,18-49 0,11-20 0,10 3 0,5-7 0,-11-4 0,7-5 0,-7 1 0,19-22 0,-7 3 0,0 11 0,-2 1 0,-8 2 0,-7 5 0,-19 17 0,0 3 0,-4-3 0,-3 3 0,18-19 0,0 9 0,-17 1 0,4 5 0,-9 2 0,-17 24 0,-11 13 0,-2 14 0,-8 6 0,7 0 0,-1 0 0,-3 0 0,26 0 0,-9 0 0,16 0 0,-21 0 0,-12 0 0,-5 0 0,-16 4 0,1 19 0,-66 9 0,-34 5 0,16-20 0,-8-4 0,-5-8 0,-1-2 0,-3 4 0,-3 5 0,-21-1 0,0 2 0,12 2 0,0 3 0,-14-1 0,1 3 0,21-6 0,3 2 0,8-1 0,4 3 0,-47 15 0,29 7 0,18 29 0,37-14 0,-6 10 0,-8 8 0,0 14 0,-3 4 0,-9 6 0,-3 4 0,3 2 0,4-6 0,-2 13 0,36-51 0,31-38 0,103-18 0,-8-25 0,12-12 0,39-7 0,13-7 0,-23-10 0,6-8 0,-6-1 0,-21 11 0,-3 1 0,-2-4 0,6-5 0,-2-1 0,-6 0 0,30-18 0,-12 1 0,-19 13 0,-3 1 0,-1-8 0,-3 2 0,-17 22 0,-4 4 0,59-36 0,-12 33 0,-12 27 0,-27 12 0,-11 12 0,-41 15 0,-13 6 0,-28 37 0,-28 4 0,-32 20 0,-1-40 0,-11-7 0,-9 5 0,-5-2 0,-18-3 0,2-2 0,27-11 0,0-1 0,-32 0 0,-1-3 0,29-3 0,-5 2 0,-43 4 0,-6 5 0,28-4 0,8 4 0,4-1 0,6 5 0,6 5 0,3 6 0,6 2 0,1 7 0,-10 8 0,3 1 0,17-10 0,5-3 0,-52 46 0,15-7 0,11 7 0,-13 15 0,41-32 0,7-1 0,35-41 0,3-3 0,16-17 0,-1-3 0,34 0 0,55-5 0,24-6 0,32-27 0,16-12 0,-14 8 0,8-1 0,0-10 0,-38 2 0,1-7 0,-4-3 0,-5 3 0,23-10 0,-6 1 0,-4 0 0,-13 6 0,-6 0 0,-7 7 0,2 2 0,-7 11 0,65-9 0,-64 33 0,16 7 0,-8 7 0,5-5 0,-32 2 0,-19-4 0,-29 0 0,-3 0 0,14-18 0,0-2 0,10-20 0,-24-54 0,-4-42 0,-12 21 0,-2-12 0,1 9 0,0-2 0,-2-18 0,4 1 0,3 24 0,1 9 0,4-54 0,12 35 0,-14 78 0,1 8 0,-9 36 0,-12 89 0,-7 59 0,4-28 0,2 12 0,-1 15 0,-2 17 0,2-13 0,0-8 0,1-13 0,7-13 0,0-23 0,-3-45 0,25-164 0,-12 33 0,-1-13 0,4-17 0,0-14 0,0 3 0,-6-26 0,-2 3 0,2-7 0,-2 13 0,-13-11 0,-14 52 0,-23 71 0,-20 111 0,25 44 0,9 22 0,7-2 0,8 11 0,3-15 0,1 7 0,12-13 0,19-19 0,11-14 0,-1-9 0,9-24 0,43-42 0,14-100 0,-58-2 0,-8-12 0,1-22 0,-9-8 0,-2-22 0,-5 2 0,-6 35 0,-4 2 0,-1-4 0,-5 10 0,-14-10 0,-4 17 0,-1 43 0,-1 28 0,-13 97 0,14 1 0,5 13 0,-2 36 0,8 4 0,8-20 0,12-6 0,13-10 0,12-41 0,46-125 0,-2-65 0,-31-11 0,-11-11 0,-9 16 0,-2 1 0,-5-6 0,0 8 0,-6 39 0,-4 12 0,2-49 0,-7 69 0,0 21 0,0 29 0,7-5 0,0 11 0,11-15 0,-8 15 0,4-2 0,-9 0 0,0 3 0,-19 42 0,-15 48 0,-7 28 0,1 8 0,-3 13 0,-2 6 0,8-16 0,2 5 0,-2 2 0,2 2 0,-1 9 0,0 5 0,1-2 0,5-8 0,2-1 0,5-5 0,-3-6 0,-9 35 0,-12-14 0,-5-45 0,-15-15 0,-20-6 0,-12-13 0,-14-15 0,-2-13 0,9-10 0,1-14 0,6-25 0,7-13 0,-39-17 0,22-10 0,36 24 0,2 22 0,-15 50 0,-40 27 0,4 24 0,10-7 0,43-48 0,16-23 0,-20-18 0,-28 0 0,-21 0 0,10 0 0,22 0 0,30 0 0,24 0 0,9 0 0,-11 0 0,-26 16 0,-15 2 0,7 11 0,47-11 0,99-20 0,51-14 0,-15 1 0,12 0 0,-8 3 0,9 1 0,-1 2 0,-9 0 0,-4 0 0,-1 4 0,34 5 0,-4 0 0,4-2 0,-4-3 0,-16-7 0,-7-2 0,-24 4 0,-7-3 0,56-19 0,-35 18 0,-22 10 0,-23 8 0,-27 2 0,3 13 0,-9-2 0,-9 3 0,-2-9 0,-20-3 0,-97 3 0,-4-6 0,-16-3 0,-1-2 0,-11-4 0,-3-1 0,-2-2 0,-2-1 0,2-4 0,6 1 0,1-3 0,8 1 0,-15-6 0,9 0 0,24 4 0,6 2 0,-60-1 0,73 5 0,0 5 0,-67 4 0,0 10 0,41 3 0,39 4 0,41-3 0,10 14 0,6 23 0,-1 35 0,3-1 0,61-37 0,31-12 0,17-13 0,17-13 0,6-7 0,-10-6 0,7-9 0,0-4 0,4 0 0,12-1 0,5-1 0,-1-5 0,-10-5 0,13-16 0,-8-7 0,-8-1 0,-24 6 0,-6-1 0,-8 0 0,8-12 0,-6 4 0,-15 7 0,-6 3 0,39-27 0,-26 1 0,-15 1 0,4-9 0,-6 27 0,1 18 0,-2 48 0,-17 34 0,-16 49 0,-25-21 0,-5 6 0,-1 13 0,-2 1 0,-5 5 0,-5-4 0,-12 56 0,-18-57 0,-18-39 0,-27-12 0,-44-9 0,45-21 0,-5-4 0,-16-5 0,-3-1 0,-12-3 0,-2-4 0,-17-5 0,-8-1 0,28 3 0,-8 3 0,1-4 0,-2-1 0,1-3 0,-3 2 0,-17 3 0,-5 2 0,12 1 0,-23-4 0,16 3 0,30 3 0,19 0 0,10 0 0,65 13 0,79 12 0,73-13 0,42-7 0,-49 2 0,12-1 0,7 1 0,-1-4 0,8-3 0,3-2 0,1 0 0,-2-4 0,-3 3 0,3-3 0,-6 1 0,-13-1 0,-11-1 0,-10 1 0,-9-2 0,9-3 0,-12 1 0,36 9 0,-36 20 0,-49 19 0,-21 19 0,-11-1 0,-16 4 0,-16-12 0,-20-1 0,-91-14 0,36-30 0,-7-13 0,-29-8 0,-6-8 0,-4-6 0,0-5 0,7 3 0,7 2 0,19 6 0,2 5 0,2 3 0,1 3 0,6 0 0,4 3 0,-38-4 0,16 6 0,-2 1 0,-37 1 0,54 2 0,4-1 0,-26-5 0,68 6 0,142 26 0,14-10 0,23-6 0,-16 3 0,8-1 0,2-6 0,11-9 0,0-8 0,1-10 0,2-15 0,0-10 0,-6-9 0,-12-2 0,-6-7 0,-6-2 0,-7-1 0,-5-3 0,-5 0 0,31-29 0,-13 4 0,-39 25 0,-11 3 0,-9 6 0,-8-3 0,-4-3 0,-6 1 0,11-41 0,-14 19 0,-7 45 0,3 147 0,-11 32 0,-7-20 0,-8 9 0,-17 12 0,-11-3 0,2-12 0,-6-2 0,-5 5 0,-1-3 0,9-29 0,1-6 0,-8 58 0,20-48 0,8-25 0,59-129 0,12-28 0,-33 63 0,40-57 0,-7 26 0,-57 79 0,-28 108 0,-37-50 0,-25 2 0,2-4 0,-11 5 0,-11-6 0,-26 1 0,-14-7 0,-3-8 0,34-23 0,-2-7 0,-2-2 0,2-7 0,-32 2 0,1-9 0,5-6 0,24-14 0,4-5 0,0-2 0,5 2 0,4 0 0,5-1 0,-18-9 0,6 0 0,0 5 0,10 2 0,-9 7 0,55 2 0,119-37 0,50-17 0,5-2 0,7-5 0,-18 12 0,4-3 0,-6 5 0,22-10 0,-16 7 0,-18 11 0,-97 4 0,-105-8 0,37 23 0,-7 3 0,-39-2 0,-1 9 0,35 14 0,5 7 0,-53 38 0,95 30 0,102 25 0,29-60 0,35-15 0,5-2 0,0-2 0,5-3 0,6-4 0,-7-5 0,7-3 0,0-2 0,-9 1 0,6-3 0,-8-1 0,-10 13 0,7 29 0,-19 15 0,-35-16 0,-14 10 0,-5 74 0,-82-67 0,-45-49 0,-20-17 0,-12-11 0,-11-9 0,-1 3 0,-10-3 0,5-3 0,-25-12 0,3-5 0,-5 1 0,3 4 0,17 13 0,6 5 0,23 6 0,5 3 0,2 9 0,9-3 0,-6-17 0,35 20 0,-46-63 0,25-54 0,12 2 0,12-12 0,31 9 0,18-2 0,10 2 0,9 7 0,15 7 0,-11 65 0,-76 114 0,7 8 0,-2 12 0,-7 16 0,3 6 0,1 29 0,14-6 0,29-44 0,12-9 0,33 41 0,13-78 0,-12-75 0,-67-83 0,-50-20 0,21 60 0,-9 9 0,-40 3 0,38 88 0,121 15 0,43-2 0,-19-56 0,1-19 0,30-42 0,-49-48 0,-87 52 0,-44 37 0,5 72 0,0 20 0,-29 41 0,48-18 0,20 4 0,72 31 0,41-51 0,53-68 0,-38-66 0,-34-23 0,-95 2 0,-63 89 0,24 45 0,3 24 0,-1 29 0,14 14 0,8 6 0,19 2 0,23-20 0,16-11 0,34 5 0,41-99 0,-1-71 0,-41-1 0,-9-10 0,-9 11 0,-11-1 0,-27-74 0,-25 104 0,-6 99 0,10 45 0,90 7 0,20-60 0,-7-80 0,-1-33 0,-13-15 0,-12-11 0,-2-12 0,-19 0 0,-23 22 0,-23 16 0,-84 10 0,28 78 0,-5 25 0,-14 11 0,8 11 0,23 1 0,12 4 0,-19 49 0,62-50 0,4-17 0,6 26 0,-9-2 0,6 16 0,-7-19 0,10-15 0,0-24 0,0-9 0,-5-18 0,1 13 0,-3-1 0,0 8 0,4-4 0,-1 9 0,4 4 0,0 6 0,0-11 0,0-10 0,0 0 0,0-7 0,0-2 0,0-50 0,0-38 0,0-36 0,0-22 0,0 36 0,0 27 0,0 42 0,-13 80 0,-1 0 0,-1 27 0,5-39 0,10-17 0,-3-15 0,-4 21 0,-3 9 0,6 3 0,-1-5 0,5-17 0,0 7 0,-9 3 0,6 5 0,-7-13 0,41-40 0,-16 2 0,42-39 0,-14-15 0,28-48 0,-31 36 0,1-7 0,7 5 0,1-1 0,9-20 0,3 3 0,-10 28 0,1 7 0,42-51 0,-50 65 0,-18 44 0,-17 14 0,1 52 0,-1 30 0,-36 55 0,-11-6 0,-16-13 0,-5-26 0,7-27 0,-12-5 0,11-14 0,79-19 0,-2-10 0,85-17 0,33-11 0,-9 2 0,3-1 0,9-1 0,-2 0 0,-19 7 0,-23-8 0,-39-15 0,-49-93 0,-10 12 0,-6-12 0,-14-23 0,-4 0 0,4 14 0,-11 17 0,-21 28 0,-9 37 0,-65 147 0,65-15 0,10 14 0,-1 31 0,25 1 0,43-20 0,31-30 0,39-78 0,15-41 0,-20-15 0,-1-21 0,-4-10 0,10-26 0,-6-11 0,-10-5 0,-13 2 0,-14-1 0,-8 7 0,2-9 0,-36 44 0,-103 118 0,20 63 0,2 27 0,-3-6 0,6 1 0,-4 1 0,38-42 0,62-83 0,60-79 0,19-46 0,-29 22 0,2-12 0,2-3 0,-4 16 0,1-4 0,1 1 0,-8 3 0,4-11 0,-5 4 0,-11 14 0,-9-8 0,-9 44 0,-14 73 0,-40 63 0,-35 36 0,-6 6 0,-14 18 0,-5-2 0,13-21 0,-4 0 0,-4 3 0,-5-1 0,-12 9 0,-6 2 0,0-3 0,4-12 0,-1-7 0,7-11 0,3-8 0,-14 7 0,13-16 0,19-15 0,52-31 0,75-27 0,35-28 0,-23-29 0,1-22 0,6-4 0,23-7 0,7-4 0,-2-10 0,-29 8 0,-2-10 0,-5-2 0,-5 6 0,0-7 0,-6 5 0,-4 2 0,17-32 0,-9 13 0,-19 40 0,-4 9 0,36-52 0,-2 52 0,2 37 0,-6 41 0,-4 109 0,-46-12 0,-12 13 0,0 34 0,-5 2 0,-7-14 0,-2-3 0,1-14 0,8-6 0,11-20 0,3-4 0,-1-10 0,3-2 0,13 5 0,-1-1 0,7 68 0,11-18 0,-11-19 0,17-25 0,-16 4 0,-5-4 0,-15-13 0,15-21 0,-10-48 0,25 6 0,-18-3 0,10 4 0,-14-8 0,-7 6 0,-5-10 0,-9 2 0,4-4 0,1 0 0,0 0 0,-1 4 0,11 10 0,1 2 0,2 3 0,-4-9 0,-16-8 0,-5-64 0,-2-37 0,6-10 0,3-14 0,-5 8 0,3-11 0,-1 5 0,5-35 0,0 11 0,-2 38 0,-2 16 0,-2 17 0,-5 95 0,-16 32 0,3 24 0,-4 17 0,8 19 0,9-23 0,7 8 0,2 12 0,1 7 0,5 25 0,1 3 0,1-20 0,1-3 0,-4-4 0,-1-3 0,-6-28 0,-2-8 0,-5-69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1.8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1902 141 16383,'4'-1'0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8.5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897 1168 16383,'24'-30'0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8.5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891 1166 16383,'3'-3'0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8.5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884 1177 16383,'7'-8'0,"-7"8"0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8.5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913 1339 16383,'-10'7'0,"-28"20"0,-10 8 0,-3 9 0,-8 5 0,-16 20 0,13-22 0,13-1 0,19-20 0,20-15 0,-14 12 0,-4-6 0,-9 18 0,-1-8 0,13 1 0,5-12 0,13-2 0,45 0 0,21-12 0,74-27 0,-61-17 0,-3-10 0,19-6 0,-1-14 0,9-40 0,0-8 0,-1 6 0,-11 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1.8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3923 387 16383,'-84'0'0,"0"0"0,-50 0 0,76 0 0,26-5 0,18 4 0,2-2 0,-2 3 0,5 0 0,0 0 0,-2-5 0,1 3 0,0-2 0,0 4 0,4-4 0,-6 2 0,5-2 0,-7 4 0,8-4 0,-3 4 0,1-6 0,-4 6 0,0 0 0,2 0 0,0 0 0,0 0 0,2 0 0,-1 0 0,0 0 0,0 0 0,-1 0 0,2 0 0,-2 9 0,1-2 0,-1 6 0,4-4 0,-2 1 0,1 1 0,3-1 0,-6-1 0,6 1 0,-7 1 0,1-1 0,0-2 0,1 2 0,2 0 0,-1 1 0,2-2 0,-4 1 0,-1 0 0,7-1 0,-6 3 0,6-5 0,-6 3 0,1-1 0,4 0 0,-4 1 0,8 0 0,-8-6 0,9 6 0,-10-6 0,10 13 0,-4-8 0,4 7 0,0 0 0,0-5 0,0 5 0,0-6 0,0 5 0,0-4 0,-5 5 0,5-6 0,-5 0 0,5 0 0,-5 0 0,3-1 0,-5 1 0,6 0 0,-9 0 0,10 0 0,-10 0 0,9 1 0,-8-2 0,8 1 0,-9-1 0,6 3 0,-6-4 0,4 2 0,-2 0 0,2 0 0,-4-2 0,2-2 0,-1 1 0,-1-4 0,1 0 0,0-3 0,3 7 0,-6 1 0,9 5 0,-11-2 0,12-1 0,-6-1 0,1-3 0,3 3 0,-6-8 0,8 12 0,-5-12 0,5 12 0,-6-8 0,1 1 0,-1 2 0,1-1 0,-2 1 0,4 2 0,-5 0 0,0 0 0,-6 1 0,5-2 0,-4 2 0,5-1 0,0-1 0,0-3 0,0 3 0,0-8 0,-1 9 0,2-10 0,-1 9 0,1-4 0,-7 6 0,5-6 0,-5 4 0,5-3 0,1 4 0,-5 1 0,3-1 0,-9 1 0,10-2 0,-5 2 0,5-1 0,-4 1 0,3-2 0,-3 2 0,-1-1 0,5 1 0,-10 1 0,4 3 0,0-4 0,-4 5 0,4 0 0,-6-4 0,6 5 0,-5-6 0,10-2 0,-9 2 0,9 0 0,-4-1 0,2 1 0,1-2 0,2 2 0,4-5 0,0-2 0,-3-4 0,-4 0 0,3 5 0,-5 1 0,6 4 0,1-1 0,-2-2 0,-6 3 0,7-6 0,-5 7 0,5-1 0,-7 0 0,7 0 0,-7 1 0,9-1 0,-2 0 0,-1-1 0,1 0 0,0 3 0,0-3 0,0-4 0,-6 5 0,5-5 0,-4 5 0,5-3 0,-1 0 0,1-5 0,0 8 0,1-10 0,2 9 0,0-9 0,2 13 0,-5-7 0,1 8 0,-1-4 0,1 0 0,-3 5 0,1 1 0,1 2 0,-1 2 0,-6-7 0,4 8 0,-2-9 0,5 4 0,0-2 0,-7-1 0,6 2 0,-6 2 0,7-6 0,-6 5 0,4-5 0,-8 5 0,8-5 0,-4 5 0,0-7 0,5 1 0,-5 0 0,6 0 0,-5 1 0,4-1 0,-5 2 0,5-4 0,-3 4 0,1-3 0,-3 3 0,6-3 0,1 0 0,0 1 0,-8 1 0,6-1 0,-5-1 0,7 2 0,-2-1 0,2-6 0,-1 6 0,0-10 0,-1 5 0,2 0 0,-1-4 0,6 7 0,-16-6 0,-1 2 0,-7-4 0,-19 10 0,19-2 0,-11 9 0,17-5 0,-2-1 0,6 0 0,-2-1 0,2 2 0,1-1 0,-4 0 0,4-1 0,0 1 0,-4-1 0,4 2 0,-1-6 0,-4 4 0,11-4 0,-6 1 0,9 0 0,-2-5 0,-1 6 0,1-7 0,1 9 0,-2-5 0,1 1 0,0 2 0,-1-7 0,-5 9 0,5-5 0,-4 6 0,-1-5 0,5 3 0,-5-3 0,-1-2 0,7 6 0,-11-10 0,8 10 0,-8-5 0,10 1 0,-10-2 0,10 2 0,-10-5 0,8 6 0,-3-5 0,6 3 0,-5-5 0,4 5 0,-5-5 0,6 9 0,-1-9 0,-3 5 0,1 0 0,-1-3 0,3 0 0,-5-2 0,5 5 0,-3-4 0,2 5 0,-3-6 0,4 0 0,-5 3 0,0-2 0,5 4 0,-6-5 0,9 0 0,-2 5 0,-1-5 0,1 4 0,1-4 0,-1 6 0,-1-5 0,1 2 0,2-3 0,-2 0 0,0 4 0,21 12 0,-11-1 0,17 4 0,-17-5 0,0-4 0,0-1 0,0 1 0,0-1 0,-4 1 0,2 1 0,-3-1 0,5 0 0,0-2 0,0 2 0,0 0 0,0-3 0,0 3 0,0 0 0,0 0 0,0 0 0,0 0 0,0-1 0,0 1 0,-4-1 0,4 1 0,-5 1 0,5-1 0,0-2 0,0 8 0,0-5 0,0 3 0,0-5 0,0 1 0,0-1 0,0 5 0,0-2 0,0 0 0,0 0 0,0-4 0,0 2 0,0 0 0,0 0 0,0-1 0,0 2 0,0-1 0,0 4 0,0 1 0,0 2 0,0-1 0,0-7 0,0 0 0,0 2 0,0-1 0,0 0 0,0 0 0,0 4 0,0-4 0,0 5 0,0-6 0,0 1 0,0 0 0,0-1 0,0 0 0,0-1 0,0 2 0,5-1 0,-5 1 0,4 0 0,-4-1 0,0-1 0,0 1 0,0 0 0,0 5 0,0 1 0,0 18 0,0-10 0,0 10 0,0-16 0,0 4 0,0-3 0,0-2 0,0 0 0,0-1 0,0-3 0,0 6 0,0-7 0,0 4 0,0-6 0,0 6 0,0-4 0,0 3 0,0 0 0,0-3 0,0 4 0,8-10 0,29-1 0,-4-4 0,33 0 0,-32 0 0,15 0 0,-15 0 0,-6 0 0,1 0 0,-18 0 0,14 0 0,-12 0 0,17 0 0,-18 0 0,14 0 0,-15 0 0,6 0 0,3 0 0,-9 0 0,14 0 0,-13 0 0,5 0 0,-6 0 0,3 0 0,0 0 0,-3 0 0,4 0 0,-1 0 0,-3 0 0,9 0 0,-9 0 0,3 0 0,-4 0 0,-3 0 0,3 0 0,-24 12 0,2-10 0,-30 22 0,18-15 0,-3 5 0,-1 1 0,11-6 0,-5 0 0,-4-9 0,14 0 0,-7 0 0,-2 0 0,8 0 0,-16 0 0,16 0 0,-11 0 0,7 0 0,0 0 0,-1 0 0,6 0 0,-2 0 0,4 0 0,1 0 0,0 0 0,1 0 0,-2 3 0,1 3 0,-2 0 0,1 3 0,0-9 0,0 9 0,44-9 0,-8 5 0,33 4 0,-27-7 0,-11 12 0,6-7 0,-15-3 0,13 2 0,-11-2 0,2-2 0,3 2 0,-10-4 0,6 0 0,-6 0 0,1 0 0,-2 0 0,1 0 0,1 0 0,-2 0 0,2 0 0,-2 0 0,5 0 0,-2 0 0,4 0 0,-6 0 0,1 0 0,0 0 0,-1 0 0,5 0 0,-3 0 0,7 0 0,-8 0 0,10 0 0,-9 0 0,3 0 0,-1 0 0,-2 0 0,3 0 0,-4 0 0,-39 0 0,-12 0 0,-13 0 0,-12 0 0,33 0 0,-8 0 0,5 5 0,6 5 0,-4 3 0,3 1 0,13-3 0,-12-2 0,13 2 0,-15 0 0,13-4 0,-5 2 0,13-7 0,-3 1 0,4-3 0,47 0 0,38 0 0,8 0 0,52 6 0,-44 3 0,9 6 0,-8-2 0,-42 1 0,10 3 0,-28-9 0,5 12 0,-9-14 0,-5 5 0,1-3 0,-13-2 0,7-1 0,-6 0 0,5-5 0,-6 0 0,7 0 0,54-13 0,-21 4 0,65-18 0,-27 11 0,-17 3 0,25 1 0,-45 10 0,30-5 0,-14 7 0,2 0 0,-13 0 0,-6 0 0,-17 0 0,7 0 0,-12 0 0,5 0 0,-2 0 0,-15 0 0,19 0 0,-18 0 0,13 0 0,-14 0 0,0 0 0,0 0 0,-2 0 0,1 0 0,33 0 0,21 0 0,-5 0 0,16 0 0,-44 0 0,4 0 0,-5 0 0,-7 0 0,-1 0 0,-2 0 0,-5 0 0,-7 0 0,4 0 0,-7 0 0,9 0 0,-6 0 0,2 0 0,3 0 0,-4 0 0,5 0 0,-6 0 0,1 0 0,-1 0 0,-5 0 0,6 0 0,-6 0 0,0 0 0,6 0 0,-1 0 0,5 0 0,-3 0 0,3 0 0,-10 0 0,11 0 0,0 0 0,7 0 0,2 0 0,-4 0 0,2 0 0,0 0 0,6-4 0,-11 3 0,9-9 0,-9 8 0,4-6 0,7 2 0,-6-5 0,4 4 0,-9 0 0,15 5 0,-13-7 0,10 3 0,-5 0 0,-9 3 0,6 3 0,-5 0 0,-7 0 0,0 0 0,-6 0 0,2 0 0,-2 0 0,-3-9 0,-1-18 0,-4-8 0,5-15 0,-3 9 0,3-51 0,-12 8 0,4 6 0,-2-2 0,-16-43 0,-1-18 0,-8 25 0,8 2 0,2 14 0,7 21 0,6 25 0,1 26 0,6 7 0,0 11 0,0 2 0,0-6 0,0-7 0,-4-6 0,3-6 0,-4 0 0,5 10 0,0 2 0,0 13 0,0-2 0,0 0 0,0-15 0,0 6 0,0-24 0,0-7 0,6-13 0,1-15 0,7-8 0,-1 6 0,0-14 0,-5 31 0,5-27 0,-7 34 0,2-20 0,-4 20 0,-4 4 0,0-1 0,0 6 0,0-4 0,0-7 0,0-13 0,0 8 0,0-30 0,0 29 0,0-23 0,0 16 0,0-5 0,0 12 0,0 2 0,0 10 0,0 12 0,0-3 0,0 13 0,0-10 0,0 11 0,0-4 0,0 8 0,0 5 0,0 3 0,0 0 0,0 3 0,0-11 0,0 4 0,0-2 0,0 9 0,0 7 0,0-11 0,0-26 0,0-4 0,0-31 0,0 15 0,0 8 0,0 15 0,0 21 0,0 21 0,0 50 0,0 7 0,0 28 0,0-17 0,-12-1 0,10-4 0,-11-4 0,13 0 0,0-7 0,0 2 0,0 3 0,0-3 0,0 6 0,0-6 0,0 3 0,0-2 0,0 4 0,0 9 0,0 4 0,0-9 0,0-2 0,0-21 0,0 2 0,0-8 0,0 9 0,0-4 0,0 5 0,0 7 0,0-5 0,0 14 0,0-13 0,0 4 0,0 10 0,0-6 0,0 16 0,0-10 0,0 6 0,0 4 0,0 13 0,0 2 0,0 18 0,0-15 0,0 6 0,0-20 0,7 12 0,1-8 0,3 1 0,1-6 0,1-4 0,0 7 0,-6-9 0,5 0 0,-10 2 0,9-6 0,2 13 0,-6-15 0,11-1 0,-13-15 0,6-15 0,-7-6 0,6-10 0,-10-20 0,4-111 0,-4 40 0,0-9 0,2-52 0,-4-11 0,-1 5 0,-1-1 0,0 33 0,1-5 0,-1 4 0,-2-43 0,2 3 0,-6-1 0,3 2 0,2 23 0,0 4 0,-5 16 0,1 4 0,-2 0 0,0 5 0,-7-50 0,-2 1 0,7 32 0,1 20 0,-1 1 0,6 33 0,-3 6 0,9 12 0,-8 11 0,8 12 0,-8 3 0,8 3 0,-4 5 0,5-4 0,0-47 0,0 18 0,0-27 0,0 39 0,5 19 0,13-9 0,5 8 0,7 0 0,-14-2 0,-11 7 0,-15-7 0,-4-6 0,-2 5 0,-2 2 0,8 2 0,-4 1 0,4 1 0,0-1 0,-8-4 0,6 3 0,-12-3 0,13 4 0,-11 0 0,5-1 0,-7 7 0,-6-1 0,1 5 0,-14 0 0,8 0 0,-14 0 0,14 6 0,-3-6 0,8 7 0,8-7 0,-3 0 0,5 0 0,-11 7 0,4 6 0,-11 5 0,0 1 0,11-2 0,-10 4 0,12-6 0,1-1 0,6-4 0,9-3 0,42-29 0,19-17 0,13-3 0,2 1 0,-37 23 0,-3 10 0,-3-5 0,-4 7 0,0 1 0,4-4 0,-3 9 0,1-6 0,2 6 0,-3 0 0,5 0 0,-8 0 0,2 0 0,-4 0 0,6 0 0,-6 0 0,8 0 0,-9 0 0,-2 0 0,1 0 0,-4 0 0,14 0 0,-9 0 0,5 0 0,-6 0 0,-4 0 0,-3 0 0,3 4 0,-3 1 0,3 5 0,0-6 0,-6 4 0,5-6 0,-42-9 0,-8-6 0,-36-5 0,9 6 0,7 3 0,22 3 0,7 0 0,2 2 0,7 4 0,-5 0 0,8 0 0,-4 0 0,3 0 0,-5 14 0,-12 20 0,2 4 0,-11 19 0,16-21 0,-3 5 0,16-14 0,-11 13 0,5-10 0,-9 23 0,4-18 0,-7 12 0,13-14 0,-12 4 0,12-6 0,-10 5 0,4-10 0,-16 14 0,3-5 0,-18 19 0,12-6 0,-28 32 0,16-11 0,-4 3 0,-1 5 0,-25 31 0,1-5 0,-1 3 0,30-36 0,5 0 0,-24 23 0,4-3 0,1 15 0,20-28 0,52-55 0,111-104 0,-43 18 0,1-1 0,-1 6 0,-2-4 0,4-35 0,-12 2 0,-17 17 0,-1-2 0,2-2 0,35-32 0,-16 21 0,-41 64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10:30.56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3857 257 16383,'0'30'0,"0"-6"0,0-8 0,0-7 0,0 4 0,0-1 0,0 0 0,0 0 0,0-2 0,0 0 0,0-1 0,0 0 0,0 1 0,0 3 0,0-2 0,0 2 0,0-3 0,0-2 0,0 2 0,0 1 0,0-1 0,0 0 0,0-1 0,0 1 0,0-3 0,0 1 0,0 5 0,0-6 0,0 1 0,0 2 0,0 1 0,0 1 0,0-6 0,0 3 0,0 0 0,0 2 0,0-4 0,0 4 0,0-2 0,0-2 0,0 4 0,0-1 0,0 0 0,0 0 0,0-2 0,-5 2 0,5-4 0,-5 4 0,5 0 0,0-1 0,0-1 0,0 1 0,0-3 0,0 4 0,0 0 0,0 1 0,0-1 0,0-1 0,0 0 0,0 4 0,0-3 0,0 5 0,0 0 0,0 0 0,0 2 0,0 3 0,0-6 0,0 4 0,0-4 0,0 2 0,0-3 0,0 2 0,0-3 0,0 2 0,0-3 0,0 2 0,0-7 0,0 3 0,0-2 0,0 3 0,0-3 0,2 1 0,-8-36 0,2 9 0,-7-31 0,5 19 0,3 6 0,-1-2 0,4 6 0,0-3 0,-1 10 0,-1-5 0,1 8 0,1-2 0,0 3 0,0 2 0,0-1 0,0 2 0,0-2 0,0 1 0,0-1 0,0-1 0,0 1 0,0-1 0,0 1 0,0-1 0,0 1 0,-2-2 0,1 1 0,-1-3 0,2 3 0,0-2 0,0 4 0,0-1 0,0 2 0,0-2 0,0-1 0,0 3 0,0-4 0,0 4 0,0-3 0,0 0 0,2 4 0,1-2 0,-2-1 0,5 3 0,-6-4 0,2 1 0,0-1 0,-1 2 0,-1-2 0,0 3 0,0-6 0,0 3 0,0-2 0,0 0 0,0 0 0,0 4 0,0-3 0,0 3 0,0-2 0,0-3 0,0 8 0,0-5 0,2 1 0,-2 4 0,3-7 0,-1 5 0,0 0 0,-2-4 0,0 5 0,0-5 0,0 3 0,0-4 0,0 8 0,0-7 0,0 2 0,0 4 0,1-8 0,-1 8 0,5-4 0,-5-1 0,1 4 0,-1-4 0,0 3 0,0-1 0,1-2 0,-1 3 0,6-2 0,-2 29 0,-2-10 0,3 20 0,-3-14 0,-1-3 0,3 4 0,-4-1 0,6-1 0,-3 4 0,0-4 0,2 1 0,-2 5 0,3-4 0,-1 2 0,1 1 0,1 1 0,-4 1 0,1 0 0,0-1 0,-1 5 0,0-5 0,0 3 0,-3-4 0,4 5 0,-1 1 0,-3-2 0,4-3 0,-2 1 0,-1-3 0,-1 5 0,0-7 0,0 4 0,0-6 0,0 2 0,0 0 0,4 0 0,-4-4 0,3 2 0,-3-3 0,1 3 0,1-4 0,3 5 0,-5-3 0,5 1 0,-5 3 0,3-5 0,-2 2 0,0 2 0,2-6 0,-3 1 0,0-2 0,1-2 0,-1 0 0,3 3 0,-3-2 0,0-1 0,0 3 0,0-2 0,0-34 0,0 5 0,0-30 0,0 16 0,0 2 0,0-2 0,0 1 0,0 4 0,0-5 0,-3 2 0,2 1 0,-4-1 0,2 9 0,-4-4 0,2 6 0,1-7 0,3 8 0,-5-4 0,5 4 0,-4 1 0,5-1 0,-5 4 0,3-1 0,1-1 0,1 8 0,0-10 0,-3 8 0,3-1 0,-3 1 0,1 5 0,-1-1 0,1 1 0,-1 1 0,2-2 0,-3 0 0,3 1 0,-4 0 0,5-3 0,-1 3 0,1-1 0,0-4 0,0 6 0,0-3 0,0 2 0,0-1 0,0 0 0,0 1 0,0 0 0,0-2 0,0 4 0,0-6 0,0 7 0,0-6 0,0 4 0,0-3 0,0 1 0,0 1 0,0-2 0,0 5 0,0-7 0,-3 47 0,-4 4 0,-1 23 0,-3-9 0,7-13 0,-1 2 0,5 3 0,-9 5 0,9-14 0,-4 28 0,4-34 0,0 37 0,0-22 0,0 12 0,0-11 0,0 17 0,0-8 0,0 21 0,0-7 0,0 9 0,4 1 0,-2 14 0,2 0 0,-4-24 0,0 3 0,0-38 0,0 10 0,0-10 0,0-5 0,0 1 0,0-6 0,0-3 0,0-1 0,0-3 0,0-5 0,0 1 0,0-5 0,4 7 0,-4 10 0,0 15 0,-11 42 0,0-11 0,-7 45 0,4-11 0,2 23 0,-6 15 0,12-15 0,-4 6 0,8-25 0,-2-24 0,4 2 0,0-33 0,0 22 0,0-7 0,0-17 0,0 27 0,0-39 0,4 39 0,-4-30 0,9 13 0,-6-22 0,5 2 0,-2-11 0,-3 8 0,4-9 0,-4 11 0,-1-14 0,5 2 0,-5-17 0,1-3 0,1-4 0,-22-2 0,0 0 0,-12-3 0,-6 0 0,15 0 0,-13 0 0,10 0 0,-1 0 0,0 0 0,-10 0 0,9 0 0,-10 0 0,12 0 0,-1 0 0,1 0 0,-1 0 0,5 0 0,-4 0 0,-6 0 0,5 0 0,-3 0 0,9 0 0,3 0 0,-10 0 0,6 0 0,-5 0 0,4 0 0,5 0 0,0 0 0,-10 1 0,2-1 0,-3 6 0,-8-2 0,11 0 0,-11-1 0,3 4 0,7-7 0,-9 3 0,16-3 0,-3 0 0,4 0 0,5 0 0,0-4 0,10-9 0,5 6 0,7-4 0,3 11 0,-1 0 0,-4 0 0,-2 0 0,-30-6 0,-4 2 0,-17-5 0,1 8 0,-7 1 0,-2 0 0,0 0 0,-4 0 0,28 0 0,-37 0 0,20 0 0,-15 0 0,4-4 0,18 0 0,-13-2 0,2-7 0,5 2 0,4-2 0,13 3 0,15-7 0,5 9 0,-14-5 0,4 13 0,-26 0 0,14 0 0,-11 3 0,-9-3 0,12 4 0,-7-1 0,1-3 0,12 3 0,-8 0 0,-9-3 0,1 4 0,-6-1 0,6-3 0,18 3 0,-9-3 0,15 0 0,-14 0 0,20 0 0,-2 0 0,3 0 0,5 0 0,0 0 0,-2 0 0,-2 0 0,-2 4 0,4-1 0,-2 2 0,-5 0 0,5 3 0,-10 3 0,13-2 0,-4-1 0,10-2 0,-4 1 0,5 0 0,-2-1 0,1-2 0,-10-4 0,-7 1 0,-13 4 0,2-1 0,2 3 0,-6 3 0,12-2 0,-8 2 0,2 4 0,12-7 0,-6 4 0,5-5 0,1-1 0,2 0 0,1-5 0,8 0 0,1 0 0,-2 0 0,3 0 0,0 0 0,0 0 0,-2 0 0,3 0 0,-1 0 0,-2 0 0,3 0 0,-3 0 0,0 0 0,3 0 0,-3 1 0,2 1 0,0 1 0,-3 1 0,0-3 0,0 2 0,2-1 0,-3 1 0,6-2 0,-7 3 0,6-1 0,1 0 0,-3 2 0,1 0 0,0-4 0,0 2 0,0-2 0,0 2 0,25-13 0,3 2 0,24-6 0,2 5 0,-9 6 0,11 0 0,-22 3 0,10 0 0,-12 0 0,-3 0 0,7 5 0,-13-1 0,6 3 0,-12-5 0,8 1 0,-5-3 0,6 0 0,-4 0 0,7 0 0,-9 0 0,10 0 0,-9-3 0,5 1 0,-4-1 0,3 0 0,-8 3 0,2 0 0,-4 0 0,0 0 0,3 0 0,-34 6 0,10-1 0,-26 4 0,14-7 0,11 3 0,-9-3 0,13-1 0,-14-1 0,14 0 0,-11 1 0,12 1 0,-5-1 0,2-1 0,0 0 0,2 0 0,3 0 0,-2 0 0,-1 0 0,3 0 0,-7 0 0,9 0 0,-9 0 0,6 0 0,-6 0 0,1 3 0,-5-2 0,0 1 0,6-1 0,-6 1 0,11-1 0,-8 1 0,7-1 0,-1 2 0,-1-3 0,3 0 0,0 0 0,-5 0 0,5 0 0,-2 0 0,0 0 0,-4 0 0,3 0 0,-9 0 0,11 0 0,-9 0 0,7 0 0,2 0 0,-1 0 0,2 0 0,2 0 0,-4 0 0,2 0 0,1 1 0,-1 1 0,31-1 0,-8-4 0,20 3 0,-13-7 0,-8 4 0,2-5 0,-3 6 0,-2-2 0,0 1 0,2 1 0,-4-1 0,-1 1 0,0 2 0,9-4 0,3-1 0,0-1 0,5-3 0,-2 5 0,-5 1 0,6-4 0,-4 3 0,5-4 0,-3 3 0,3 0 0,-2-1 0,-8 3 0,5-2 0,-14 5 0,3-2 0,-27 15 0,-3-3 0,-23 8 0,15-7 0,-6-1 0,5 3 0,4-3 0,-12 2 0,14-6 0,-10 1 0,13-5 0,-3-2 0,8 0 0,1 0 0,1 0 0,-2 0 0,8 0 0,-4 0 0,1 0 0,-1 0 0,-3 0 0,4 0 0,-3 0 0,3 0 0,0 0 0,1 0 0,4 0 0,-4 0 0,0 0 0,4 0 0,-3 0 0,1 0 0,0 0 0,27-3 0,5-3 0,19-1 0,1-3 0,-6 0 0,0 2 0,0-1 0,-8-1 0,11 1 0,-9-1 0,2 3 0,-3-2 0,-7 5 0,10-3 0,-7 3 0,9 1 0,-10-4 0,2 5 0,-9-3 0,6-1 0,-5 2 0,-5 1 0,1 0 0,-6 3 0,1 0 0,-3 0 0,0 0 0,-24 16 0,0-9 0,-16 12 0,7-11 0,9-1 0,-6-4 0,7 1 0,-5-4 0,1 2 0,0-2 0,1 0 0,0 3 0,0-3 0,2 2 0,-3-2 0,4 0 0,-3 0 0,1 0 0,0 0 0,8 0 0,-3 0 0,3 0 0,-1 0 0,2 0 0,-1 0 0,0 0 0,1 0 0,-2 0 0,2 0 0,-2 0 0,3 0 0,-1 3 0,-2-2 0,3 5 0,0-4 0,0 1 0,-3 0 0,4-3 0,-4 4 0,2-4 0,-2 2 0,1-2 0,-1 1 0,2-1 0,-2 0 0,0 3 0,-1-3 0,-2 2 0,2-2 0,3 0 0,2 0 0,-4 5 0,6-1 0,-6 6 0,3 0 0,0-3 0,-2 2 0,5-5 0,24-8 0,14-3 0,18-8 0,13 4 0,-6 0 0,8 1 0,-15 0 0,14-8 0,-7 4 0,15-3 0,-12-3 0,-6 5 0,-6-3 0,-19 9 0,0-3 0,-23 11 0,8-2 0,-42 20 0,4 3 0,-40 18 0,21-17 0,-7 2 0,22-15 0,-3-1 0,14-3 0,-10-2 0,8-2 0,-11 0 0,4 0 0,-13 0 0,-1 0 0,4 0 0,-5 0 0,13 0 0,2 0 0,6 0 0,7 0 0,1 0 0,-1 0 0,1 0 0,-3 0 0,3 0 0,-2 0 0,-1 0 0,2 1 0,-5 2 0,5 2 0,-5-2 0,2 2 0,3-4 0,0 1 0,5-2 0,-4 0 0,2 0 0,-1-2 0,0 2 0,1-1 0,-1 1 0,1 0 0,-2 0 0,3 0 0,-1 0 0,33-6 0,12-1 0,23-4 0,0 4 0,-17 3 0,-11 1 0,1-2 0,0 0 0,16-5 0,5 0 0,-3-6 0,-5 7 0,-19-3 0,-6 8 0,-10 0 0,-5 3 0,-28 1 0,-5 0 0,-21 0 0,8 0 0,11 0 0,3 0 0,5 0 0,3 0 0,4 0 0,-10 0 0,12 0 0,-13 0 0,12 0 0,-8 0 0,6 0 0,1 0 0,-4 0 0,3 0 0,4 0 0,-5 0 0,8 0 0,-1 0 0,0 0 0,1 1 0,-2 4 0,1 1 0,0 1 0,4-1 0,-1-1 0,-1 4 0,0-1 0,-3 1 0,3-3 0,34-16 0,19-4 0,23-10 0,19-2 0,6 2 0,-6 6 0,-2 1 0,-24 4 0,-10 6 0,-14-3 0,6 6 0,-8-6 0,2 3 0,0-3 0,-10 2 0,-10 3 0,-9 3 0,-39 7 0,-11 16 0,-19 3 0,1 13 0,10-9 0,-2 1 0,5-5 0,-6-3 0,12-7 0,-2-4 0,5-3 0,-5-3 0,6 0 0,0 0 0,12 1 0,4 0 0,-1 1 0,7 1 0,-7-1 0,6-5 0,-3 3 0,1-4 0,0 0 0,4 0 0,1 0 0,2 0 0,1 0 0,1 0 0,0 0 0,-1 0 0,0 0 0,0-2 0,1 0 0,0 6 0,0-2 0,2 5 0,-2-3 0,0 0 0,0-4 0,52-22 0,73-43 0,-35 18 0,7-1 0,22-12 0,5-1 0,4 3 0,-3 3 0,-31 17 0,-1 4 0,16-3 0,-9 5 0,-7 4 0,-1 1 0,-47 16 0,-10 1 0,-10 7 0,-4-2 0,-8 4 0,-30 11 0,-20 20 0,-71 29 0,13 5 0,-19 2 0,31-20 0,-2-1 0,19-6 0,-5 2 0,30-19 0,11-1 0,13-8 0,12-5 0,8-3 0,1-1 0,-6 0 0,-7 2 0,-5 2 0,-15 8 0,6 2 0,-11 7 0,1 5 0,6-9 0,-11 13 0,14-15 0,2 1 0,5-5 0,11-9 0,-2 3 0,8-4 0,-2-4 0,3 1 0,-2-2 0,0 0 0,1 0 0,-3 1 0,0 2 0,-2-1 0,3-2 0,2 5 0,5 2 0,-3 1 0,1 5 0,0-2 0,2-2 0,2-3 0,0 5 0,1-4 0,0 4 0,0-4 0,0 0 0,0 4 0,21-16 0,51-26 0,1-7 0,6-6 0,10-3 0,4-4 0,30-15 0,-1-1 0,-35 23 0,-2 1 0,6-2 0,-3 3 0,18-6 0,-5 7 0,-40 15 0,-4 2 0,-35 15 0,-2-1 0,-9 7 0,-4 0 0,4-8 0,35-43 0,24-33 0,28-29 0,-39 51 0,0 0 0,33-38 0,15 1 0,-40 36 0,-8 18 0,-31 23 0,-20 16 0,-55 19 0,-31 27 0,-15 11 0,0-4 0,-10 5 0,-24 14 0,-16 8 0,15-5 0,19-12 0,6-2 0,-45 19 0,18-12 0,57-32 0,36-30 0,92-51 0,1-5 0,9-3 0,7-1 0,3-1 0,11-15 0,0 3 0,-22 22 0,-4 2 0,0-2 0,-1-1 0,34-27 0,13-18 0,-20 17 0,-25 22 0,-2 1 0,17-24 0,-21 21 0,-1 1 0,0-16 0,19-28 0,-21 33 0,-5 8 0,-3 18 0,-23 30 0,0 27 0,-17 7 0,4 5 0,101-68 0,-37 1 0,7-7 0,40-23 0,9-4 0,-7-3 0,-6 0 0,-32 23 0,-8 3 0,36-22 0,-78 51 0,-25 16 0,-54 25 0,-26 34 0,-5 4 0,-6 10 0,-13 16 0,-2 5 0,-6 3 0,-4 2 0,25-23 0,-6 0 0,7-3 0,-4 1 0,1-2 0,-25 12 0,3-5 0,-6 4 0,10-9 0,60-40 0,32-26 0,73-70 0,11-19 0,14-14 0,-12 27 0,5-4 0,-3 0 0,1-2 0,0-1 0,-2 7 0,27-21 0,-13 18 0,-11 15 0,-34 24 0,-90 67 0,-67 59 0,18-14 0,-6 9 0,4 1 0,-3 4 0,-22 13 0,7 0 0,39-35 0,4-5 0,5-4 0,7-5 0,5-2 0,43-31 0,81-63 0,23-26 0,-4-1 0,6-7 0,-22 15 0,-1 1 0,-2 4 0,-4 2 0,9-12 0,-36 39 0,-18 16 0,-19 22 0,-57 92 0,5-13 0,-4 9 0,-8 12 0,-1 4 0,2 0 0,8-8 0,0 6 0,58-55 0,70-85 0,45-53 0,-40 13 0,-3-6 0,-16 14 0,-3-1 0,-7-9 0,-9 4 0,-6-1 0,-3-18 0,-14 31 0,0 7 0,-7 25 0,-4 11 0,-6 23 0,-30 125 0,-13-36 0,-9 12 0,-5 34 0,-8 6 0,10-41 0,-6-3 0,4-9 0,-4 5 0,5-10 0,8-14 0,6-13 0,9-14 0,49-62 0,74-89 0,-23 21 0,3-6 0,9-6 0,-1 2 0,-4 2 0,-6 11 0,4-2 0,-20 28 0,-36 43 0,-8 1 0,-51 109 0,2-19 0,-12 11 0,-21 40 0,-6 5 0,8-12 0,2-10 0,6-23 0,10-12 0,11-10 0,97-114 0,6-15 0,8-13 0,22-20 0,6-10 0,9-15 0,-4 1 0,-24 23 0,-9 6 0,-18 19 0,-6 9 0,2-9 0,-35 45 0,-7 18 0,-9 51 0,-34 50 0,-15 17 0,3 4 0,-10 6 0,-11 7 0,-10 11 0,0-7 0,14-32 0,4-8 0,-4 1 0,-29 33 0,5-12 0,32-38 0,14-32 0,23-47 0,63-74 0,34-35 0,2-11 0,10-12 0,-26 36 0,8-6 0,0-2 0,-5 9 0,-3 3 0,-3 8 0,-2-1 0,5-6 0,0-2 0,-10 15 0,16-23 0,-15 22 0,-36 51 0,-11 31 0,-6 35 0,-22 30 0,-8 4 0,-8 6 0,-19 15 0,-8 2 0,-4 1 0,-5 0 0,-7 2 0,0-8 0,16-29 0,0-4 0,-7 3 0,2 1 0,1-10 0,-1 0 0,0-5 0,1 1 0,-58 37 0,32-34 0,33-15 0,39-20 0,155-35 0,-24-29 0,12-12 0,-19 14 0,2-1 0,-3-10 0,1-11 0,-4-9 0,-10-4 0,12-30 0,-20-3 0,-25 17 0,-15-2 0,-10 8 0,-10 1 0,-8 3 0,-6 4 0,-5-54 0,0-1 0,-5 55 0,-5 32 0,-7 33 0,-5 49 0,5 27 0,6 30 0,12-17 0,21-23 0,17-81 0,31-93 0,-30 26 0,-5-9 0,-1-5 0,-6-1 0,-4 8 0,-7 5 0,-6-26 0,-6 54 0,-25 49 0,-25 97 0,-6 22 0,0 51 0,36-52 0,48-41 0,15-77 0,27-61 0,-42 15 0,-8-7 0,12-70 0,-20 5 0,-17 70 0,-20 20 0,-34 53 0,-37 57 0,-3 39 0,17 38 0,43-46 0,51-36 0,18-50 0,37-34 0,-20-10 0,13-25 0,-32 25 0,9 0 0,-17 23 0,-2 11 0,-5 5 0,-5 2 0,-6-4 0,21-34 0,-4-14 0,13-16 0,-16 15 0,-12 22 0,-3 6 0,0-2 0,4 5 0,3-2 0,-2 7 0,9 0 0,1-1 0,6-6 0,3-1 0,-8 0 0,-5 10 0,-7 6 0,-7 8 0,4-9 0,-3 2 0,7-9 0,-1 6 0,4 2 0,-4 0 0,3 5 0,-6 0 0,0 7 0,3 8 0,-9-2 0,11 0 0,-5-6 0,1-2 0,3 2 0,-5 0 0,5 0 0,-2 0 0,-3 0 0,3 5 0,-7 3 0,1 1 0,-3 2 0,0-4 0,0 3 0,0-2 0,-2 5 0,1 0 0,-4-3 0,3-5 0,-4 4 0,2 2 0,-7 10 0,2 9 0,-2 11 0,5 5 0,-2 11 0,1 9 0,-6 20 0,-4-5 0,-4 12 0,-5 0 0,2-13 0,3 1 0,9-28 0,6-21 0,0-8 0,6-9 0,-1-8 0,-16-1 0,-65-6 0,-22 7 0,-5 5 0,-7 4 0,36 0 0,2 2 0,-18 3 0,7 0 0,13 0 0,28-8 0,-28 10 0,5 13 0,-66 33 0,61-29 0,2-1 0,-52 32 0,-8 4 0,51-23 0,19-8 0,33-16 0,14-15 0,17-18 0,27-40 0,28-63 0,5-12 0,10-18 0,-32 44 0,-14 41 0,-12 15 0,-7 23 0,-16 9 0,-25 29 0,-19 18 0,-39 44 0,17-13 0,-5 0 0,22-23 0,13-13 0,-9 8 0,12-8 0,-11 12 0,7-11 0,7 1 0,13-20 0,15-5 0,46-37 0,18-15 0,41-52 0,-38 28 0,-2-4 0,39-60 0,-5-4 0,-38 58 0,-17 25 0,-13 22 0,-1-1 0,-3 5 0,-3 1 0,-6 14 0,-34 42 0,-18 25 0,-30 35 0,-10 10 0,-3 2 0,2-17 0,2 0 0,22-32 0,-2-3 0,25-24 0,-4 2 0,10-8 0,0 3 0,12-8 0,3 1 0,9-6 0,6-7 0,27-26 0,30-34 0,31-26 0,-25 21 0,1-3 0,54-50 0,-37 31 0,-1 0 0,33-37 0,-41 46 0,-1 2 0,8-12 0,2 6 0,-23 17 0,-13 18 0,-13 12 0,-20 20 0,-46 55 0,-7 2 0,-16 18 0,-3 4 0,18-15 0,-25 35 0,4-3 0,-20 23 0,8-9 0,-13 6 0,5-9 0,2-8 0,14-21 0,6-12 0,22-25 0,0-5 0,22-16 0,1-4 0,12-7 0,-23 3 0,-29 20 0,-18 5 0,-31 21 0,39-15 0,-5 1 0,27-15 0,-4 2 0,14-5 0,-2 2 0,17-4 0,-10 4 0,-4 6 0,0-7 0,0 5 0,15-14 0,11-2 0,10-8 0,26-1 0,25 6 0,28 1 0,47-1 0,-4-2 0,32-30 0,-37-3 0,-35-4 0,-42 12 0,-41 15 0,-53 2 0,-63 32 0,32 2 0,-8 11 0,-32 23 0,0 9 0,27-11 0,4 0 0,-10 6 0,12-6 0,5-11 0,28-22 0,47-22 0,108-52 0,9 3 0,16-6 0,-20 8 0,5-2 0,8 0 0,26-9 0,10 0 0,-8 4 0,-31 15 0,-4 2 0,-5 4 0,36-11 0,-13 9 0,11 2 0,-75 18 0,-27 2 0,-40 4 0,-49 11 0,-20 24 0,-13 11 0,-20 8 0,-9 5 0,-9 13 0,1 2 0,15-9 0,12-6 0,-16 6 0,57-31 0,42-21 0,71-41 0,35-22 0,-6-5 0,13-10 0,13-6 0,13-10 0,-3 3 0,-23 13 0,-4 2 0,-3 2 0,23-22 0,-11 12 0,-1 7 0,-82 53 0,-92 67 0,-42 40 0,4-9 0,-6 8 0,15-8 0,0-1 0,-9 1 0,6-5 0,27-25 0,7-5 0,-29 15 0,44-37 0,36-18 0,-38 24 0,-60 39 0,30-19 0,-4-1 0,-4 0 0,2-6 0,15-7 0,6-7 0,-5-5 0,43-14 0,70-3 0,11-5 0,56 5 0,-17-8 0,5-11 0,-20-5 0,-27-3 0,-8-1 0,-20 9 0,-4 5 0,4 3 0,7 0 0,12 1 0,14 8 0,-1-3 0,-7 3 0,-8-6 0,-29-1 0,-98 22 0,-10 4 0,21-1 0,2 2 0,-30 14 0,51-8 0,35-14 0,24-6 0,15 6 0,27-9 0,39-3 0,43-35 0,20-12 0,-2-14 0,-39 12 0,-40 19 0,-37 13 0,-19 8 0,-87 72 0,-27 5 0,35-23 0,2-2 0,-46 22 0,67-48 0,32-16 0,153-43 0,-27-20 0,11-12 0,-18 20 0,4-4 0,-2-5 0,7-12 0,-1-3 0,-11-1 0,6-8 0,-14 7 0,30-28 0,-66 50 0,-45 44 0,-55 58 0,-41 37 0,5-14 0,-11 5 0,-5 2 0,-18 13 0,-3 3 0,-2-4 0,6-7 0,0 0 0,10-15 0,1-10 0,25-16 0,47-27 0,128-36 0,6-5 0,22 3 0,20-5 0,10 1 0,5-4 0,-43 9 0,2-1 0,-3-2 0,-2 2 0,-4-3 0,-8 0 0,-8-2 0,-17-1 0,0-13 0,-36 19 0,114 4 0,-45 11 0,8 1 0,27-4 0,2-3 0,-18 1 0,-13-5 0,1-15 0,-112-14 0,-67 21 0,-34 10 0,-36 1 0,-11 10 0,-9 16 0,-1 4 0,18-1 0,20 10 0,26 33 0,164-36 0,18-16 0,15-5 0,-1-4 0,5-2 0,2-4 0,-8-3 0,3-12 0,-53-3 0,-30-9 0,-24 1 0,-72 2 0,-45 72 0,44-10 0,3 12 0,-26 75 0,143-24 0,62-51 0,-28-34 0,5-8 0,29-12 0,-43-2 0,-35-2 0,-21 5 0,-92 29 0,-40 9 0,32-11 0,-5 0 0,-55 15 0,45-16 0,56-8 0,23 1 0,57-6 0,19-4 0,30-4 0,-7 0 0,-19-5 0,-10 5 0,-8 2 0,-3 1 0,2 0 0,-5 0 0,-4-6 0,-10 6 0,37-4 0,-7 4 0,37 0 0,-22 0 0,-7 0 0,-5 0 0,-3-2 0,-5 1 0,-6-1 0,-9 1 0,0 0 0,-10-3 0,2 1 0,-5-2 0,0 1 0,2 1 0,-9 1 0,6 2 0,-8-2 0,1-2 0,-30 4 0,-41-1 0,-26 1 0,-59 0 0,60 1 0,-4 6 0,-12 4 0,-1 3 0,-8 5 0,3 2 0,15 0 0,8-1 0,-36 11 0,44-20 0,44-11 0,15 0 0,11-2 0,32 2 0,26-5 0,12 2 0,13-4 0,-17 4 0,11 2 0,-9 1 0,14 0 0,-6 0 0,0-4 0,1-3 0,-2-3 0,-24 6 0,21 1 0,-33 3 0,22-2 0,-14-2 0,-4 1 0,-1 2 0,-5 1 0,5 0 0,-1 0 0,-1 0 0,0-2 0,-6-1 0,3-3 0,1-3 0,-1 2 0,-2-1 0,-1 2 0,-5-5 0,-2-1 0,-2 1 0,-3 3 0,-4 2 0,-3 5 0,-3-5 0,-11-18 0,-1-27 0,-10-67 0,7-36 0,6 62 0,1 5 0,3-24 0,-7 8 0,-2-11 0,8-7 0,0-8 0,-4 9 0,-2-12 0,4-1 0,2-17 0,1-2 0,1 2 0,-1 1 0,0 1 0,0 8 0,0-20 0,0 15 0,5 32 0,-11 13 0,-80-32 0,13 62 0,9 8 0,2-1 0,-4-26 0,29 0 0,23 28 0,3-8 0,-5 5 0,0 9 0,-9-20 0,4-1 0,4 20 0,4 1 0,10 45 0,-2-13 0,9 18 0,21-9 0,4 9 0,20-5 0,-2 1 0,-2-4 0,3 3 0,-9 1 0,-9 6 0,-6 3 0,-6 0 0,1-1 0,-5 0 0,0-2 0,-3 3 0,5 0 0,-1-1 0,5 1 0,-2-3 0,5 3 0,-5-2 0,2 1 0,0-5 0,1 5 0,-1-2 0,4 3 0,-12 0 0,2 0 0,-6 0 0,0 0 0,2 1 0,-1 1 0,0-1 0,4-1 0,-3 3 0,0-3 0,-2 1 0,-1-1 0,-31 0 0,-12 0 0,-10 0 0,-43 0 0,-21 16 0,17 6 0,-7 8 0,11-3 0,2 3 0,5 4 0,7 1 0,2 4 0,49-22 0,16-7 0,7-2 0,-69 94 0,-10 8 0,10-18 0,-2 1 0,13-22 0,5-8 0,-32 29 0,28-33 0,16-12 0,9-8 0,12-15 0,45-28 0,58-54 0,4-9 0,5-8 0,-8 4 0,-3-1 0,6-5 0,-8 4 0,-7 9 0,-46 37 0,-82 118 0,9-21 0,-7 10 0,-4 6 0,-7 10 0,1-3 0,-26 39 0,3-5 0,13-20 0,7-13 0,-5 10 0,133-134 0,5-26 0,11-14 0,32-26 0,6-7 0,-3 2 0,-5 3 0,-17 14 0,-10 10 0,9 1 0,-45 36 0,-135 157 0,11-18 0,-8 8 0,-6 8 0,5-2 0,10-10 0,37-42 0,115-141 0,-5 5 0,6-12 0,19-25 0,-5 0 0,-33 41 0,-7 8 0,10-11 0,-41 51 0,-3 5 0,8-8 0,4-4 0,5-5 0,-8 7 0,2-9 0,-4 10 0,-2 1 0,-53 76 0,-34 42 0,1-16 0,-14 13 0,-6 7 0,-3 2 0,4 1 0,-5 5 0,-4 3 0,1 1 0,0-1 0,0-3 0,-4 2 0,3-2 0,0-2 0,6-4 0,-6 4 0,0-1 0,9-10 0,10-12 0,7 0 0,12-18 0,0-2 0,100-113 0,39-42 0,-9 14 0,8-9 0,8-5 0,-2 1 0,7-8 0,1 0 0,0 1 0,-9 11 0,0 0 0,0 3 0,-7 6 0,42-37 0,-15 19 0,-2 16 0,-73 69 0,-64 101 0,-42 8 0,-33 26 0,-6 5 0,32-36 0,-2 5 0,-4 4 0,-3 0 0,0 1 0,-9 5 0,-2 6 0,-3-2 0,3-2 0,4-6 0,-5 2 0,-1-2 0,9-9 0,21-15 0,-29 37 0,160-171 0,64-69 0,7-12 0,-41 43 0,5-7 0,1-4 0,3-2 0,0 0 0,8-11 0,6 0 0,-2-1 0,-1 1 0,-6 3 0,10-13 0,-4 0 0,-7 8 0,-16 19 0,0-4 0,-33 54 0,-63 108 0,-29 48 0,-23 13 0,-19 17 0,0 4 0,20-28 0,1 5 0,-2-3 0,0-1 0,-1-3 0,-5-2 0,5-5 0,9-13 0,-23 20 0,44-42 0,138-104 0,4-51 0,10-22 0,1 20 0,-1-1 0,2-23 0,-18 14 0,-32 36 0,-117 142 0,-1 3 0,-4 7 0,-5-2 0,3-1 0,0-1 0,26-34 0,98-143 0,-8 13 0,7-9 0,7-9 0,0 2 0,20-13 0,-136 166 0,-37 45 0,-14 10 0,-5 5 0,25-30 0,-2 2 0,9-6 0,-12 21 0,37-42 0,105-113 0,36-48 0,6-10 0,1-15 0,-19 25 0,1-5 0,-13 3 0,7-25 0,-29 10 0,-53 1 0,-88 89 0,-47 98 0,63-21 0,7 9 0,1 46 0,155-203 0,-22-6 0,-1-17 0,-12 20 0,2-8 0,-9 2 0,3-33 0,-29 15 0,-80-13 0,-36 155 0,-24 48 0,5 18 0,-9 25 0,6 3 0,6-5 0,5 4 0,3 6 0,22-15 0,-1 7 0,7-3 0,14-15 0,7 1 0,16-14 0,10 24 0,150-200 0,-47 18 0,7-16 0,0-2 0,-3 5 0,-1-2 0,-2 0 0,9-12 0,-1 0 0,-16 16 0,7-17 0,-135 145 0,-12 35 0,-13 19 0,7-17 0,-7 2 0,1 3 0,-3 6 0,0 2 0,0-6 0,-29 19 0,7-11 0,39-32 0,9-12 0,-17 4 0,54-28 0,-24 52 0,-9 19 0,12-14 0,1 7 0,-32 44 0,17 1 0,72 16 0,60-109 0,24-23 0,18-19 0,4-14 0,5 1 0,-8-4 0,24-23 0,-90 23 0,-74 14 0,-78 55 0,-25 34 0,18-24 0,2 5 0,-32 28 0,53 0 0,159 5 0,-2-82 0,17-18 0,37-10 0,-9-20 0,-20-69 0,-79 24 0,-26-7 0,-43 4 0,-25 17 0,-2 34 0,-4 28 0,-11 33 0,22 28 0,62 71 0,158-114 0,-48-56 0,0-26 0,-3-16 0,-19-6 0,-37-14 0,-101 153 0,11-17 0,-21 52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26">
            <a:extLst>
              <a:ext uri="{FF2B5EF4-FFF2-40B4-BE49-F238E27FC236}">
                <a16:creationId xmlns:a16="http://schemas.microsoft.com/office/drawing/2014/main" id="{D3BC16E8-9A7B-59C2-ECDC-4DD40F8BCB8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643" name="Rectangle 1027">
            <a:extLst>
              <a:ext uri="{FF2B5EF4-FFF2-40B4-BE49-F238E27FC236}">
                <a16:creationId xmlns:a16="http://schemas.microsoft.com/office/drawing/2014/main" id="{3EFC3944-C920-6C82-F966-D7C97BA3D09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4" name="Rectangle 1028">
            <a:extLst>
              <a:ext uri="{FF2B5EF4-FFF2-40B4-BE49-F238E27FC236}">
                <a16:creationId xmlns:a16="http://schemas.microsoft.com/office/drawing/2014/main" id="{A4067068-6B5C-2AF5-642F-F5431B55202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1029">
            <a:extLst>
              <a:ext uri="{FF2B5EF4-FFF2-40B4-BE49-F238E27FC236}">
                <a16:creationId xmlns:a16="http://schemas.microsoft.com/office/drawing/2014/main" id="{814D0DAC-5B99-35A7-C17B-A22B2FC2A33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112646" name="Rectangle 1030">
            <a:extLst>
              <a:ext uri="{FF2B5EF4-FFF2-40B4-BE49-F238E27FC236}">
                <a16:creationId xmlns:a16="http://schemas.microsoft.com/office/drawing/2014/main" id="{C6A4EEFF-F0A7-41C4-1E86-8ADFE3D1E5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647" name="Rectangle 1031">
            <a:extLst>
              <a:ext uri="{FF2B5EF4-FFF2-40B4-BE49-F238E27FC236}">
                <a16:creationId xmlns:a16="http://schemas.microsoft.com/office/drawing/2014/main" id="{F531BA4B-A04E-DA94-B9B9-9E92A31E1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6C9E8978-B5A5-FF4B-9C85-D5170C388D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ABDD4831-CBE1-8882-0197-78877DDF7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80795FAD-564C-E94A-9012-D2AA6AE2CB35}" type="slidenum">
              <a:rPr lang="fr-FR" altLang="fr-FR" sz="1200" smtClean="0"/>
              <a:pPr/>
              <a:t>1</a:t>
            </a:fld>
            <a:endParaRPr lang="fr-FR" altLang="fr-FR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BAAE683-B5FF-DD9F-A38A-D9D4904D2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46EAF8-0667-6A77-2CC0-6E9E80D33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9E8978-B5A5-FF4B-9C85-D5170C388D93}" type="slidenum">
              <a:rPr lang="fr-FR" altLang="fr-FR"/>
              <a:pPr>
                <a:defRPr/>
              </a:pPr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525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14E8C5-6E36-5441-8CA7-6DCEAF0771A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66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Espace réservé de l'image des diapositives 1">
            <a:extLst>
              <a:ext uri="{FF2B5EF4-FFF2-40B4-BE49-F238E27FC236}">
                <a16:creationId xmlns:a16="http://schemas.microsoft.com/office/drawing/2014/main" id="{FBCA1D59-E963-7002-7F34-5AC4D1F4EB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Espace réservé des notes 2">
            <a:extLst>
              <a:ext uri="{FF2B5EF4-FFF2-40B4-BE49-F238E27FC236}">
                <a16:creationId xmlns:a16="http://schemas.microsoft.com/office/drawing/2014/main" id="{C95A476B-1C71-5FF4-2465-1FE05AFE4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72707" name="Espace réservé du numéro de diapositive 3">
            <a:extLst>
              <a:ext uri="{FF2B5EF4-FFF2-40B4-BE49-F238E27FC236}">
                <a16:creationId xmlns:a16="http://schemas.microsoft.com/office/drawing/2014/main" id="{CCE63046-3EFA-8C96-5798-E921BDB63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B858C4A-16FE-DC4B-BA8C-27416DA02944}" type="slidenum">
              <a:rPr lang="fr-FR" altLang="fr-FR" sz="1200" smtClean="0"/>
              <a:pPr/>
              <a:t>15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3F62C-B10B-4446-9A53-8773E815E9AC}" type="slidenum">
              <a:rPr lang="fr-FR"/>
              <a:pPr/>
              <a:t>16</a:t>
            </a:fld>
            <a:endParaRPr lang="fr-FR"/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Soleil dans le nuage de Magellan: V=23.5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4BD45-CE1A-7F48-B412-234FD7982FD5}" type="slidenum">
              <a:rPr lang="fr-FR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693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9E8978-B5A5-FF4B-9C85-D5170C388D93}" type="slidenum">
              <a:rPr lang="fr-FR" altLang="fr-FR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4148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65729D-5844-6A47-860F-E0A2B7497B4B}" type="slidenum">
              <a:rPr lang="fr-FR"/>
              <a:pPr/>
              <a:t>20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795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9E8978-B5A5-FF4B-9C85-D5170C388D93}" type="slidenum">
              <a:rPr lang="fr-FR" altLang="fr-FR"/>
              <a:pPr>
                <a:defRPr/>
              </a:pPr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5098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5B6EF-D1F1-314D-A507-FCC2BAB27A31}" type="slidenum">
              <a:rPr lang="fr-FR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362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031">
            <a:extLst>
              <a:ext uri="{FF2B5EF4-FFF2-40B4-BE49-F238E27FC236}">
                <a16:creationId xmlns:a16="http://schemas.microsoft.com/office/drawing/2014/main" id="{F448FE8B-4545-A30B-568D-0E253D0D53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339E5223-E3E7-8140-A51A-A866D320E7E2}" type="slidenum">
              <a:rPr lang="fr-FR" altLang="fr-FR" sz="1200" smtClean="0"/>
              <a:pPr/>
              <a:t>24</a:t>
            </a:fld>
            <a:endParaRPr lang="fr-FR" altLang="fr-FR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3F701A10-1086-693D-4F6D-5AC6668E18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6139BAD1-9DE3-6ADA-E44B-0526A9D24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35B56-6F6F-9542-F14A-219215DBF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382DD6-E3FE-DFDD-85A8-D7BF18B4F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E3F646-FA40-6B23-6B57-947771D3D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AA6019-1A20-6C28-9F74-47FD1D2EC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4FBFC-EB17-5346-B145-8AA7304F4284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44787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>
            <a:extLst>
              <a:ext uri="{FF2B5EF4-FFF2-40B4-BE49-F238E27FC236}">
                <a16:creationId xmlns:a16="http://schemas.microsoft.com/office/drawing/2014/main" id="{AB64069A-F718-78B6-717D-B0BC5D2D4D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Espace réservé des notes 2">
            <a:extLst>
              <a:ext uri="{FF2B5EF4-FFF2-40B4-BE49-F238E27FC236}">
                <a16:creationId xmlns:a16="http://schemas.microsoft.com/office/drawing/2014/main" id="{43358D62-54DA-9C6E-D374-AD7419ECF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243EACFC-C414-873A-6E96-F6C3C7988F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A328C7F8-80F5-B441-AE34-543FF501CEAF}" type="slidenum">
              <a:rPr lang="fr-FR" altLang="fr-FR" sz="1200" smtClean="0"/>
              <a:pPr/>
              <a:t>26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>
            <a:extLst>
              <a:ext uri="{FF2B5EF4-FFF2-40B4-BE49-F238E27FC236}">
                <a16:creationId xmlns:a16="http://schemas.microsoft.com/office/drawing/2014/main" id="{56AE73D1-5827-797E-B432-BB2A607032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Espace réservé des notes 2">
            <a:extLst>
              <a:ext uri="{FF2B5EF4-FFF2-40B4-BE49-F238E27FC236}">
                <a16:creationId xmlns:a16="http://schemas.microsoft.com/office/drawing/2014/main" id="{3D72EEBB-A6ED-25C9-1E5E-7A8FF053F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6867" name="Espace réservé du numéro de diapositive 3">
            <a:extLst>
              <a:ext uri="{FF2B5EF4-FFF2-40B4-BE49-F238E27FC236}">
                <a16:creationId xmlns:a16="http://schemas.microsoft.com/office/drawing/2014/main" id="{9BC3D81F-FFD4-B962-092A-F2ABFD427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2D0DAF27-662A-C045-AE1E-9505AAE5F173}" type="slidenum">
              <a:rPr lang="fr-FR" altLang="fr-FR" sz="1200" smtClean="0"/>
              <a:pPr/>
              <a:t>27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e l'image des diapositives 1">
            <a:extLst>
              <a:ext uri="{FF2B5EF4-FFF2-40B4-BE49-F238E27FC236}">
                <a16:creationId xmlns:a16="http://schemas.microsoft.com/office/drawing/2014/main" id="{9E59AC10-5AAC-FB20-9180-26BF133886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Espace réservé des notes 2">
            <a:extLst>
              <a:ext uri="{FF2B5EF4-FFF2-40B4-BE49-F238E27FC236}">
                <a16:creationId xmlns:a16="http://schemas.microsoft.com/office/drawing/2014/main" id="{7E4D98C8-3869-6DBD-4700-40DC5CF2A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57347" name="Espace réservé du numéro de diapositive 3">
            <a:extLst>
              <a:ext uri="{FF2B5EF4-FFF2-40B4-BE49-F238E27FC236}">
                <a16:creationId xmlns:a16="http://schemas.microsoft.com/office/drawing/2014/main" id="{44498DCD-C773-C8F6-0CDE-45A889A2A6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1FB45DE7-B7EE-4343-8EA9-5FE3A722E7B1}" type="slidenum">
              <a:rPr lang="fr-FR" altLang="fr-FR" sz="1200" smtClean="0"/>
              <a:pPr/>
              <a:t>32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ce réservé de l'image des diapositives 1">
            <a:extLst>
              <a:ext uri="{FF2B5EF4-FFF2-40B4-BE49-F238E27FC236}">
                <a16:creationId xmlns:a16="http://schemas.microsoft.com/office/drawing/2014/main" id="{9C925F52-7D65-1D00-9D84-5723300842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Espace réservé des notes 2">
            <a:extLst>
              <a:ext uri="{FF2B5EF4-FFF2-40B4-BE49-F238E27FC236}">
                <a16:creationId xmlns:a16="http://schemas.microsoft.com/office/drawing/2014/main" id="{13760631-2D43-74C6-DCBF-33204CA02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7587" name="Espace réservé du numéro de diapositive 3">
            <a:extLst>
              <a:ext uri="{FF2B5EF4-FFF2-40B4-BE49-F238E27FC236}">
                <a16:creationId xmlns:a16="http://schemas.microsoft.com/office/drawing/2014/main" id="{23AFB1B9-7AC0-3FF5-93CB-52049E1B05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34FF3E99-3FDF-9145-ACAE-8B364C4E0908}" type="slidenum">
              <a:rPr lang="fr-FR" altLang="fr-FR" sz="1200" smtClean="0"/>
              <a:pPr/>
              <a:t>36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2F808E7D-C7AF-81CB-6C41-93CA35C80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CF0E7ABF-F84C-DD47-81A0-E618F44170D7}" type="slidenum">
              <a:rPr lang="fr-FR" altLang="fr-FR" sz="1200" smtClean="0"/>
              <a:pPr/>
              <a:t>37</a:t>
            </a:fld>
            <a:endParaRPr lang="fr-FR" altLang="fr-FR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FC3A07EE-7C60-EE18-683D-3511C5DFB8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9DC559A-52F6-22F7-0ACF-CF3C127A4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8821EF69-F604-C12C-DD47-3A85DF8DC1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508C277A-E44E-9F40-A096-722F7FF2E784}" type="slidenum">
              <a:rPr lang="fr-FR" altLang="fr-FR" sz="1200" smtClean="0"/>
              <a:pPr/>
              <a:t>38</a:t>
            </a:fld>
            <a:endParaRPr lang="fr-FR" altLang="fr-FR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197A5DE5-01CA-59FC-D345-861BCF6C24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8D89AC12-4B12-8B1E-B06B-3893B0D9A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1E5579A2-7AA2-DAC3-ACCC-EAD6836DA2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E62D1739-C3ED-6D4A-ACBA-79905984402E}" type="slidenum">
              <a:rPr lang="fr-FR" altLang="fr-FR" sz="1200" smtClean="0"/>
              <a:pPr/>
              <a:t>39</a:t>
            </a:fld>
            <a:endParaRPr lang="fr-FR" altLang="fr-FR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D4166CD7-4B20-DA12-4754-E39489710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E1AC39FD-69BB-8064-F484-903EEE76F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Espace réservé de l'image des diapositives 1">
            <a:extLst>
              <a:ext uri="{FF2B5EF4-FFF2-40B4-BE49-F238E27FC236}">
                <a16:creationId xmlns:a16="http://schemas.microsoft.com/office/drawing/2014/main" id="{424EAC60-B713-7180-49B8-FFADD37D7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Espace réservé des notes 2">
            <a:extLst>
              <a:ext uri="{FF2B5EF4-FFF2-40B4-BE49-F238E27FC236}">
                <a16:creationId xmlns:a16="http://schemas.microsoft.com/office/drawing/2014/main" id="{93C1BCC5-5147-B2FD-5BC9-4C7FE393CF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91139" name="Espace réservé du numéro de diapositive 3">
            <a:extLst>
              <a:ext uri="{FF2B5EF4-FFF2-40B4-BE49-F238E27FC236}">
                <a16:creationId xmlns:a16="http://schemas.microsoft.com/office/drawing/2014/main" id="{4C3B69F3-ADF5-3591-7A92-9253B5401B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A798848C-2EFC-CB44-88C6-67FC57628DD4}" type="slidenum">
              <a:rPr lang="fr-FR" altLang="fr-FR" sz="1200" smtClean="0"/>
              <a:pPr/>
              <a:t>40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Espace réservé de l'image des diapositives 1">
            <a:extLst>
              <a:ext uri="{FF2B5EF4-FFF2-40B4-BE49-F238E27FC236}">
                <a16:creationId xmlns:a16="http://schemas.microsoft.com/office/drawing/2014/main" id="{D9C270F5-4992-F6F7-0649-8ADFAF897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Espace réservé des notes 2">
            <a:extLst>
              <a:ext uri="{FF2B5EF4-FFF2-40B4-BE49-F238E27FC236}">
                <a16:creationId xmlns:a16="http://schemas.microsoft.com/office/drawing/2014/main" id="{23DDD110-4885-5D45-EFB4-C5CAAB4F6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95235" name="Espace réservé du numéro de diapositive 3">
            <a:extLst>
              <a:ext uri="{FF2B5EF4-FFF2-40B4-BE49-F238E27FC236}">
                <a16:creationId xmlns:a16="http://schemas.microsoft.com/office/drawing/2014/main" id="{17DFBBD2-278F-0174-C9EA-7A5CA7ABFE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552EFC33-57D2-884C-BB87-1DCB7C498609}" type="slidenum">
              <a:rPr lang="fr-FR" altLang="fr-FR" sz="1200" smtClean="0"/>
              <a:pPr/>
              <a:t>41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e l'image des diapositives 1">
            <a:extLst>
              <a:ext uri="{FF2B5EF4-FFF2-40B4-BE49-F238E27FC236}">
                <a16:creationId xmlns:a16="http://schemas.microsoft.com/office/drawing/2014/main" id="{BB42731F-4EE0-7815-85D8-092643735E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Espace réservé des notes 2">
            <a:extLst>
              <a:ext uri="{FF2B5EF4-FFF2-40B4-BE49-F238E27FC236}">
                <a16:creationId xmlns:a16="http://schemas.microsoft.com/office/drawing/2014/main" id="{ECB95F41-66FC-C260-49EA-A4846D548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43011" name="Espace réservé du numéro de diapositive 3">
            <a:extLst>
              <a:ext uri="{FF2B5EF4-FFF2-40B4-BE49-F238E27FC236}">
                <a16:creationId xmlns:a16="http://schemas.microsoft.com/office/drawing/2014/main" id="{FD25BFDB-90FC-0217-2D5E-3319137A75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0A2BA3C5-3579-8F43-AA36-7274EFC59577}" type="slidenum">
              <a:rPr lang="fr-FR" altLang="fr-FR" sz="1200" smtClean="0"/>
              <a:pPr/>
              <a:t>43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>
            <a:extLst>
              <a:ext uri="{FF2B5EF4-FFF2-40B4-BE49-F238E27FC236}">
                <a16:creationId xmlns:a16="http://schemas.microsoft.com/office/drawing/2014/main" id="{44030935-EFAD-4BF4-A5E7-FF3F9C8103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Espace réservé des notes 2">
            <a:extLst>
              <a:ext uri="{FF2B5EF4-FFF2-40B4-BE49-F238E27FC236}">
                <a16:creationId xmlns:a16="http://schemas.microsoft.com/office/drawing/2014/main" id="{C59794F7-B8BE-6E59-3094-AD458F325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5603" name="Espace réservé du numéro de diapositive 3">
            <a:extLst>
              <a:ext uri="{FF2B5EF4-FFF2-40B4-BE49-F238E27FC236}">
                <a16:creationId xmlns:a16="http://schemas.microsoft.com/office/drawing/2014/main" id="{9A5C7A66-AE55-51DF-85B6-09F1994435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05E8B55-B90F-1048-A993-A46174C4B2FF}" type="slidenum">
              <a:rPr lang="fr-FR" altLang="fr-FR" sz="1200" smtClean="0"/>
              <a:pPr/>
              <a:t>3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e l'image des diapositives 1">
            <a:extLst>
              <a:ext uri="{FF2B5EF4-FFF2-40B4-BE49-F238E27FC236}">
                <a16:creationId xmlns:a16="http://schemas.microsoft.com/office/drawing/2014/main" id="{95F3CA8C-7152-1675-ED91-ABD6B5794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Espace réservé des commentaires 2">
            <a:extLst>
              <a:ext uri="{FF2B5EF4-FFF2-40B4-BE49-F238E27FC236}">
                <a16:creationId xmlns:a16="http://schemas.microsoft.com/office/drawing/2014/main" id="{9040A57E-187E-8E1F-8609-3FAAE61B2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latin typeface="Times" pitchFamily="2" charset="0"/>
                <a:ea typeface="ＭＳ Ｐゴシック" panose="020B0600070205080204" pitchFamily="34" charset="-128"/>
              </a:rPr>
              <a:t>MEGA project? Centre galactique: cusp vs core</a:t>
            </a:r>
          </a:p>
        </p:txBody>
      </p:sp>
      <p:sp>
        <p:nvSpPr>
          <p:cNvPr id="33795" name="Espace réservé du numéro de diapositive 3">
            <a:extLst>
              <a:ext uri="{FF2B5EF4-FFF2-40B4-BE49-F238E27FC236}">
                <a16:creationId xmlns:a16="http://schemas.microsoft.com/office/drawing/2014/main" id="{4E025ED6-AEF8-DA88-4385-6221B12F0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21E6B8F-98F2-B548-A6E6-30DB54326005}" type="slidenum">
              <a:rPr lang="fr-FR" altLang="fr-FR" sz="1200"/>
              <a:pPr/>
              <a:t>6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>
            <a:extLst>
              <a:ext uri="{FF2B5EF4-FFF2-40B4-BE49-F238E27FC236}">
                <a16:creationId xmlns:a16="http://schemas.microsoft.com/office/drawing/2014/main" id="{48F7B717-9E4B-2D24-E32D-AEB42DEB43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Espace réservé des notes 2">
            <a:extLst>
              <a:ext uri="{FF2B5EF4-FFF2-40B4-BE49-F238E27FC236}">
                <a16:creationId xmlns:a16="http://schemas.microsoft.com/office/drawing/2014/main" id="{A0DD4D6D-83CA-8224-21CF-52ECC7B35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7651" name="Espace réservé du numéro de diapositive 3">
            <a:extLst>
              <a:ext uri="{FF2B5EF4-FFF2-40B4-BE49-F238E27FC236}">
                <a16:creationId xmlns:a16="http://schemas.microsoft.com/office/drawing/2014/main" id="{0FC2E1CA-9127-D498-FE22-200ACAEC6C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5A81680A-6B5F-4F47-93D9-EA37037AC574}" type="slidenum">
              <a:rPr lang="fr-FR" altLang="fr-FR" sz="1200" smtClean="0"/>
              <a:pPr/>
              <a:t>7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e l'image des diapositives 1">
            <a:extLst>
              <a:ext uri="{FF2B5EF4-FFF2-40B4-BE49-F238E27FC236}">
                <a16:creationId xmlns:a16="http://schemas.microsoft.com/office/drawing/2014/main" id="{D5755DF5-45E5-4871-3541-A3CDCA029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Espace réservé des notes 2">
            <a:extLst>
              <a:ext uri="{FF2B5EF4-FFF2-40B4-BE49-F238E27FC236}">
                <a16:creationId xmlns:a16="http://schemas.microsoft.com/office/drawing/2014/main" id="{F8BD1DDF-6D94-7DA6-28B6-4CEAFEE4F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4819" name="Espace réservé du numéro de diapositive 3">
            <a:extLst>
              <a:ext uri="{FF2B5EF4-FFF2-40B4-BE49-F238E27FC236}">
                <a16:creationId xmlns:a16="http://schemas.microsoft.com/office/drawing/2014/main" id="{B80B6603-4018-1617-69D3-7A0AC9F892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E2A2CB9D-79DA-B943-91C7-94993D0A42CB}" type="slidenum">
              <a:rPr lang="fr-FR" altLang="fr-FR" sz="1200" smtClean="0"/>
              <a:pPr/>
              <a:t>8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9E8978-B5A5-FF4B-9C85-D5170C388D93}" type="slidenum">
              <a:rPr lang="fr-FR" altLang="fr-FR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7298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9E8978-B5A5-FF4B-9C85-D5170C388D93}" type="slidenum">
              <a:rPr lang="fr-FR" altLang="fr-FR"/>
              <a:pPr>
                <a:defRPr/>
              </a:pPr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768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9E8978-B5A5-FF4B-9C85-D5170C388D93}" type="slidenum">
              <a:rPr lang="fr-FR" altLang="fr-FR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77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2408CD-F9FF-243B-9B19-45204684A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C2C1AD-3A03-0AE0-A505-D746333942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635E72-799C-443A-7612-9E72BE6E4A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F5881-7145-9347-9826-7895E7B538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4435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AE4721-9B75-C552-E878-4DB8BC5089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614D74-E39F-FE72-3480-E4A84E94D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44ED4A-EFFF-DF83-8448-F635E93F77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9694A-6C67-9141-A7AD-72F4409A810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142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4F2EA2-4502-8AC0-7426-12DA92AEA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CBABF4-096E-8475-F712-0859BEAA13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FB08F0-2AA8-F896-A026-D3B511F40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9DB0A-D05E-BB40-8EDF-6CCB3F9521E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1050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A99E39-B1C4-EE6E-1C6A-2D0F94098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2EE4A8-25DA-6C6C-20DF-B474BA1BC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D71764-030A-93AD-4A1B-F475A76669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66954-F5CD-2540-8255-77923ABC21A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6514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re. 2 contenus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27C4EAC-41FD-6795-446F-976BB7F4F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D10A5A2-A988-9C1D-7A35-1C0960D64B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F42288C-CBF1-BBBA-E9DD-8785705882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D8CC4-AE61-F941-95DB-C4EC19F4A6A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1275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8B619-8978-54CE-EA3C-EB77D193F0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BFEE23-CF64-1417-C879-5281F95B2C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17051-4C7D-57DC-32B2-6B7FB2444E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A20CD-21D5-9344-AA6B-085A2B8C543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5015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5228BD-AA77-1F92-8FD3-9DD06A7046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EDD8B3-00FB-DEB2-1B91-67F5C7FCC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64A302-5032-D05D-E385-04B12E6F0B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A446A-5D92-2946-9372-B25B58E52CE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83291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re et 2 contenus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CB12E6D-B032-C723-ED4A-2536E13DD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B90A93B-5376-22F4-0F22-5CDFA6B9E0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9E30C34-D2DF-599B-A76C-EBB3EF5954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DB165-79C4-4C40-8B51-F846CF566B3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7019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46C685F-0FC7-4714-5415-85C92ED9E7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E78E044-266A-2754-22E8-761F06C665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DCFBC79-CE6C-27A9-0DA6-24F1D3AB73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3E64-756B-DC4C-AB8C-AF2493EBF88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3764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014412"/>
            <a:ext cx="8229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408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24BC5F-FD2D-D6C3-3B4D-07F4A61A46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8B2190-B947-7A58-C370-2369206F6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56E5F9-C4D9-9239-EFE0-D4F02C7B6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813D-01CD-CE40-BEEC-2F8ECF9C13D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053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F9D2E1-3D55-2A2C-4492-131EDEE77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52A0A9-E079-264E-0EE2-088657B403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C12BA0-46FD-67BA-2009-524936F22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2FC7F-AA26-6844-A744-4EAEF4AEA9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0745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2E2CC9-AC28-F5E0-C1EA-E51816B39F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89AE3E-0C6B-24A5-6631-ACF544200E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0A55A-CD65-6352-3CB5-71D4069B1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83D14-9692-E44C-9BAD-9E49C66BD0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155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9CE1A9-B90A-1AE3-7D10-071E1CDCF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9EB1FA-728C-45A3-DF35-201D9F7D59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070597-5C5F-B79D-5D36-912300A75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D8F8-C6D7-2D41-B5E9-F2CEF63E21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747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CE85659-5D30-DAAC-532C-28E9AC2C4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4C7709-C761-46BE-7832-48D594932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BD054E-4D6C-DC6A-A68E-E63BAB893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7A66F-9EED-BC4C-92D4-92692DE6CA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5692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DF65E79-BC68-6DBA-8BAE-A1B789CE6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6A864EB-B0F6-2282-D943-48EB72AFC4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6D1143-827C-8C9F-A998-530D3154C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55529-1DAC-6E4B-B972-4F769830BDE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54183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18CDEB-88EF-F5AC-03E8-E53CAE392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934710-FA92-1123-601B-7F82B94EDD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D8A6BE-CDBA-E5A9-A91C-97AAE21D03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B759C-C2A5-DE4B-9884-D79999F165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7123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6C02B3-6672-D0B8-E03F-9526ED896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B80468-AC51-1EF2-D8A5-36A67F551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B6DBF4-A707-20B1-052F-39ADE70DF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14A2D-529A-CB43-8361-27A549B5609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803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0AD5F6F-7E3B-8385-E51B-554D0849F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E3224C5-BD74-1761-1EFF-B37D4E39D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73EA1D5-41DA-C19C-07B8-45C695CA72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C8C1E3-9089-2901-814B-03B66354A9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BEE9218-ABE0-AB7A-7B04-EAFCBE1F9F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2" charset="0"/>
              </a:defRPr>
            </a:lvl1pPr>
          </a:lstStyle>
          <a:p>
            <a:pPr>
              <a:defRPr/>
            </a:pPr>
            <a:fld id="{0009E747-39B5-4F4B-8853-DF36EED9EFC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88.png"/><Relationship Id="rId18" Type="http://schemas.openxmlformats.org/officeDocument/2006/relationships/customXml" Target="../ink/ink7.xml"/><Relationship Id="rId3" Type="http://schemas.openxmlformats.org/officeDocument/2006/relationships/image" Target="../media/image70.png"/><Relationship Id="rId21" Type="http://schemas.openxmlformats.org/officeDocument/2006/relationships/image" Target="../media/image92.png"/><Relationship Id="rId7" Type="http://schemas.openxmlformats.org/officeDocument/2006/relationships/image" Target="../media/image85.png"/><Relationship Id="rId12" Type="http://schemas.openxmlformats.org/officeDocument/2006/relationships/customXml" Target="../ink/ink4.xml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11" Type="http://schemas.openxmlformats.org/officeDocument/2006/relationships/image" Target="../media/image87.png"/><Relationship Id="rId5" Type="http://schemas.openxmlformats.org/officeDocument/2006/relationships/image" Target="../media/image71.png"/><Relationship Id="rId15" Type="http://schemas.openxmlformats.org/officeDocument/2006/relationships/image" Target="../media/image89.png"/><Relationship Id="rId23" Type="http://schemas.openxmlformats.org/officeDocument/2006/relationships/image" Target="../media/image93.png"/><Relationship Id="rId10" Type="http://schemas.openxmlformats.org/officeDocument/2006/relationships/customXml" Target="../ink/ink3.xml"/><Relationship Id="rId19" Type="http://schemas.openxmlformats.org/officeDocument/2006/relationships/image" Target="../media/image91.png"/><Relationship Id="rId4" Type="http://schemas.openxmlformats.org/officeDocument/2006/relationships/image" Target="../media/image17.emf"/><Relationship Id="rId9" Type="http://schemas.openxmlformats.org/officeDocument/2006/relationships/image" Target="../media/image86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g"/><Relationship Id="rId7" Type="http://schemas.microsoft.com/office/2007/relationships/hdphoto" Target="../media/hdphoto1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serguei">
            <a:extLst>
              <a:ext uri="{FF2B5EF4-FFF2-40B4-BE49-F238E27FC236}">
                <a16:creationId xmlns:a16="http://schemas.microsoft.com/office/drawing/2014/main" id="{04CCC441-7159-1F87-CED3-72642D5C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8100"/>
            <a:ext cx="9180513" cy="922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83C71CF-5E2C-3F9D-DB41-A7D8C789A9AD}"/>
              </a:ext>
            </a:extLst>
          </p:cNvPr>
          <p:cNvSpPr txBox="1">
            <a:spLocks noChangeArrowheads="1"/>
          </p:cNvSpPr>
          <p:nvPr/>
        </p:nvSpPr>
        <p:spPr>
          <a:xfrm>
            <a:off x="-36513" y="44624"/>
            <a:ext cx="6048673" cy="86409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fr-FR" sz="3200" b="1" i="0" u="none" strike="noStrike">
                <a:solidFill>
                  <a:srgbClr val="000000"/>
                </a:solidFill>
                <a:effectLst/>
                <a:latin typeface="Chalkboard SE" panose="03050602040202020205" pitchFamily="66" charset="77"/>
              </a:rPr>
              <a:t>Dark matter as compact objects</a:t>
            </a:r>
          </a:p>
          <a:p>
            <a:pPr eaLnBrk="1" hangingPunct="1">
              <a:defRPr/>
            </a:pPr>
            <a:r>
              <a:rPr lang="fr-FR" sz="2800" b="1" i="0" u="none" strike="noStrike">
                <a:solidFill>
                  <a:srgbClr val="000000"/>
                </a:solidFill>
                <a:effectLst/>
                <a:latin typeface="Chalkboard SE" panose="03050602040202020205" pitchFamily="66" charset="77"/>
              </a:rPr>
              <a:t>microlensing from EROS to LSST</a:t>
            </a:r>
            <a:endParaRPr lang="fr-FR" sz="2800" b="1" dirty="0">
              <a:solidFill>
                <a:schemeClr val="bg1">
                  <a:lumMod val="50000"/>
                </a:schemeClr>
              </a:solidFill>
              <a:latin typeface="Chalkboard SE" panose="03050602040202020205" pitchFamily="66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ZoneTexte 1">
            <a:extLst>
              <a:ext uri="{FF2B5EF4-FFF2-40B4-BE49-F238E27FC236}">
                <a16:creationId xmlns:a16="http://schemas.microsoft.com/office/drawing/2014/main" id="{106C8CBB-6A3E-3045-5BFE-C12595C05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068960"/>
            <a:ext cx="1653208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000" b="1" dirty="0">
                <a:solidFill>
                  <a:schemeClr val="bg1">
                    <a:lumMod val="50000"/>
                  </a:schemeClr>
                </a:solidFill>
              </a:rPr>
              <a:t>6 may 2026</a:t>
            </a:r>
          </a:p>
          <a:p>
            <a:pPr algn="ctr">
              <a:defRPr/>
            </a:pPr>
            <a:r>
              <a:rPr lang="fr-FR" altLang="fr-FR" sz="2000" b="1" dirty="0">
                <a:solidFill>
                  <a:schemeClr val="bg1">
                    <a:lumMod val="50000"/>
                  </a:schemeClr>
                </a:solidFill>
              </a:rPr>
              <a:t>Marc </a:t>
            </a:r>
            <a:r>
              <a:rPr lang="fr-FR" altLang="fr-FR" sz="2000" b="1" dirty="0" err="1">
                <a:solidFill>
                  <a:schemeClr val="bg1">
                    <a:lumMod val="50000"/>
                  </a:schemeClr>
                </a:solidFill>
              </a:rPr>
              <a:t>Moniez</a:t>
            </a:r>
            <a:br>
              <a:rPr lang="fr-FR" altLang="fr-FR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altLang="fr-FR" sz="2000" b="1" dirty="0">
                <a:solidFill>
                  <a:schemeClr val="bg1">
                    <a:lumMod val="50000"/>
                  </a:schemeClr>
                </a:solidFill>
              </a:rPr>
              <a:t>IJCLab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CBC7CFA-34EB-D4BD-6E8F-8AB9D8030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9" y="1196752"/>
            <a:ext cx="7164055" cy="4730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731B66-EBCD-6FCE-7D95-A12A32EB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6826105" cy="875184"/>
          </a:xfrm>
        </p:spPr>
        <p:txBody>
          <a:bodyPr/>
          <a:lstStyle/>
          <a:p>
            <a:r>
              <a:rPr lang="fr-FR" sz="2800" b="1" dirty="0">
                <a:solidFill>
                  <a:srgbClr val="FF0000"/>
                </a:solidFill>
                <a:latin typeface="Helvetica" pitchFamily="2" charset="0"/>
              </a:rPr>
              <a:t>EROS combined </a:t>
            </a:r>
            <a:r>
              <a:rPr lang="fr-FR" sz="2800" b="1" dirty="0" err="1">
                <a:solidFill>
                  <a:srgbClr val="FF0000"/>
                </a:solidFill>
                <a:latin typeface="Helvetica" pitchFamily="2" charset="0"/>
              </a:rPr>
              <a:t>results</a:t>
            </a:r>
            <a:r>
              <a:rPr lang="fr-FR" sz="2800" b="1" dirty="0">
                <a:solidFill>
                  <a:srgbClr val="FF0000"/>
                </a:solidFill>
                <a:latin typeface="Helvetica" pitchFamily="2" charset="0"/>
              </a:rPr>
              <a:t> in </a:t>
            </a:r>
            <a:r>
              <a:rPr lang="fr-FR" sz="2800" b="1" dirty="0" err="1">
                <a:solidFill>
                  <a:srgbClr val="FF0000"/>
                </a:solidFill>
                <a:latin typeface="Helvetica" pitchFamily="2" charset="0"/>
              </a:rPr>
              <a:t>dark matter</a:t>
            </a:r>
            <a:br>
              <a:rPr lang="fr-FR" sz="1800" dirty="0"/>
            </a:br>
            <a:r>
              <a:rPr lang="fr-FR" sz="1800" dirty="0">
                <a:latin typeface="Helvetica" pitchFamily="2" charset="0"/>
              </a:rPr>
              <a:t>(1) </a:t>
            </a:r>
            <a:r>
              <a:rPr lang="fr-FR" sz="1800" dirty="0" err="1">
                <a:latin typeface="Helvetica" pitchFamily="2" charset="0"/>
              </a:rPr>
              <a:t>Galactic</a:t>
            </a:r>
            <a:r>
              <a:rPr lang="fr-FR" sz="1800" dirty="0">
                <a:latin typeface="Helvetica" pitchFamily="2" charset="0"/>
              </a:rPr>
              <a:t> halo: all data + combine EROS+MACHO toward LMC 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114C2A-4D38-F428-FDA8-FC437A39AB1C}"/>
              </a:ext>
            </a:extLst>
          </p:cNvPr>
          <p:cNvSpPr txBox="1"/>
          <p:nvPr/>
        </p:nvSpPr>
        <p:spPr>
          <a:xfrm rot="16200000">
            <a:off x="-329535" y="3149096"/>
            <a:ext cx="182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>
                <a:latin typeface="Helvetica" pitchFamily="2" charset="0"/>
              </a:rPr>
              <a:t>f = </a:t>
            </a:r>
            <a:r>
              <a:rPr lang="fr-FR" sz="2800" i="1">
                <a:latin typeface="Symbol" pitchFamily="2" charset="2"/>
              </a:rPr>
              <a:t>t</a:t>
            </a:r>
            <a:r>
              <a:rPr lang="fr-FR" sz="2000" i="1">
                <a:latin typeface="Symbol" pitchFamily="2" charset="2"/>
              </a:rPr>
              <a:t> </a:t>
            </a:r>
            <a:r>
              <a:rPr lang="fr-FR" sz="2000" i="1">
                <a:latin typeface="Helvetica" pitchFamily="2" charset="0"/>
              </a:rPr>
              <a:t>/ 4.7x10</a:t>
            </a:r>
            <a:r>
              <a:rPr lang="fr-FR" sz="2000" i="1" baseline="30000">
                <a:latin typeface="Helvetica" pitchFamily="2" charset="0"/>
              </a:rPr>
              <a:t>-7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89F79A-B9CB-EE62-7E89-C34753C33500}"/>
              </a:ext>
            </a:extLst>
          </p:cNvPr>
          <p:cNvSpPr txBox="1"/>
          <p:nvPr/>
        </p:nvSpPr>
        <p:spPr>
          <a:xfrm>
            <a:off x="4278077" y="5786089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>
                <a:latin typeface="Helvetica" pitchFamily="2" charset="0"/>
              </a:rPr>
              <a:t>M/M</a:t>
            </a:r>
            <a:r>
              <a:rPr lang="fr-FR" baseline="-25000">
                <a:latin typeface="Helvetica" pitchFamily="2" charset="0"/>
              </a:rPr>
              <a:t>☉</a:t>
            </a:r>
            <a:endParaRPr lang="fr-FR" sz="2000" baseline="-25000">
              <a:latin typeface="Helvetica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042F24-E882-6058-6F70-B68F694493B2}"/>
              </a:ext>
            </a:extLst>
          </p:cNvPr>
          <p:cNvSpPr txBox="1"/>
          <p:nvPr/>
        </p:nvSpPr>
        <p:spPr>
          <a:xfrm>
            <a:off x="3593506" y="2369775"/>
            <a:ext cx="4086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111111"/>
                </a:solidFill>
                <a:effectLst/>
                <a:latin typeface="Helvetica" pitchFamily="2" charset="0"/>
              </a:rPr>
              <a:t>Tisserand et al. A&amp;A 469, 387 (2007)</a:t>
            </a:r>
          </a:p>
          <a:p>
            <a:r>
              <a:rPr lang="fr-FR" sz="1600" i="1">
                <a:solidFill>
                  <a:srgbClr val="111111"/>
                </a:solidFill>
                <a:effectLst/>
                <a:latin typeface="Helvetica" pitchFamily="2" charset="0"/>
              </a:rPr>
              <a:t>Moniez, Gen Relativ Gravit 42:2047 (2010)</a:t>
            </a:r>
            <a:endParaRPr lang="fr-FR" sz="1600" i="1" dirty="0">
              <a:solidFill>
                <a:srgbClr val="111111"/>
              </a:solidFill>
              <a:effectLst/>
              <a:latin typeface="Helvetica" pitchFamily="2" charset="0"/>
            </a:endParaRPr>
          </a:p>
          <a:p>
            <a:r>
              <a:rPr lang="fr-FR" sz="1600" i="1" dirty="0" err="1">
                <a:solidFill>
                  <a:srgbClr val="FF0000"/>
                </a:solidFill>
                <a:effectLst/>
                <a:latin typeface="Helvetica" pitchFamily="2" charset="0"/>
              </a:rPr>
              <a:t>Blaineau</a:t>
            </a:r>
            <a:r>
              <a:rPr lang="fr-FR" sz="1600" i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fr-FR" sz="1600" i="1" dirty="0">
                <a:solidFill>
                  <a:srgbClr val="FF0000"/>
                </a:solidFill>
                <a:effectLst/>
                <a:latin typeface="Helvetica" pitchFamily="2" charset="0"/>
              </a:rPr>
              <a:t>et al. A&amp;A, 664, A106 (2022)</a:t>
            </a:r>
            <a:endParaRPr lang="fr-FR" sz="1600" i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FE449A78-1948-8A42-1EBE-E5D3EAA6E900}"/>
              </a:ext>
            </a:extLst>
          </p:cNvPr>
          <p:cNvSpPr txBox="1"/>
          <p:nvPr/>
        </p:nvSpPr>
        <p:spPr>
          <a:xfrm rot="16200000">
            <a:off x="787742" y="3393170"/>
            <a:ext cx="27190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highlight>
                  <a:srgbClr val="FFFF00"/>
                </a:highlight>
              </a:rPr>
              <a:t>EROS1 camera + MACHO</a:t>
            </a:r>
            <a:endParaRPr lang="fr-FR" sz="2000" dirty="0">
              <a:highlight>
                <a:srgbClr val="FFFF00"/>
              </a:highlight>
            </a:endParaRPr>
          </a:p>
          <a:p>
            <a:r>
              <a:rPr lang="fr-FR" sz="2000" i="1" dirty="0">
                <a:highlight>
                  <a:srgbClr val="00FFFF"/>
                </a:highlight>
              </a:rPr>
              <a:t>20 minutes sampling</a:t>
            </a: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57FD3DA3-E081-C1AB-83A7-B98A01CD6148}"/>
              </a:ext>
            </a:extLst>
          </p:cNvPr>
          <p:cNvSpPr txBox="1"/>
          <p:nvPr/>
        </p:nvSpPr>
        <p:spPr>
          <a:xfrm rot="16200000">
            <a:off x="3504518" y="3979941"/>
            <a:ext cx="218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highlight>
                  <a:srgbClr val="FFFF00"/>
                </a:highlight>
              </a:rPr>
              <a:t>EROS1 plates</a:t>
            </a:r>
          </a:p>
          <a:p>
            <a:r>
              <a:rPr lang="fr-FR" sz="1800" dirty="0">
                <a:highlight>
                  <a:srgbClr val="FFFF00"/>
                </a:highlight>
              </a:rPr>
              <a:t>+ EROS2 + MACHO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58B63CFC-8306-A1AD-6FA8-D6C5BC6C8A01}"/>
              </a:ext>
            </a:extLst>
          </p:cNvPr>
          <p:cNvSpPr txBox="1"/>
          <p:nvPr/>
        </p:nvSpPr>
        <p:spPr>
          <a:xfrm rot="16200000">
            <a:off x="5474717" y="3440894"/>
            <a:ext cx="2088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highlight>
                  <a:srgbClr val="FFFF00"/>
                </a:highlight>
              </a:rPr>
              <a:t>Combined</a:t>
            </a:r>
          </a:p>
          <a:p>
            <a:r>
              <a:rPr lang="fr-FR" sz="1800" dirty="0">
                <a:highlight>
                  <a:srgbClr val="FFFF00"/>
                </a:highlight>
              </a:rPr>
              <a:t>EROS2/MACHO</a:t>
            </a:r>
          </a:p>
          <a:p>
            <a:r>
              <a:rPr lang="fr-FR" sz="2000" i="1" dirty="0">
                <a:highlight>
                  <a:srgbClr val="00FFFF"/>
                </a:highlight>
              </a:rPr>
              <a:t>10.6 year LC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5AA66A72-EDCA-B66E-FEF0-A045D6FBE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21900" y="-27384"/>
            <a:ext cx="2058612" cy="146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7B6E143-F767-6103-C7D9-56BC604B8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54516" y="1347043"/>
            <a:ext cx="5899430" cy="1191602"/>
          </a:xfrm>
        </p:spPr>
        <p:txBody>
          <a:bodyPr/>
          <a:lstStyle/>
          <a:p>
            <a:pPr marL="0" indent="0" algn="ctr">
              <a:buNone/>
            </a:pP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Compact objects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with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10</a:t>
            </a:r>
            <a:r>
              <a:rPr lang="fr-FR" altLang="fr-FR" sz="2000" b="1" baseline="30000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-7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&lt; M &lt; 1000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M</a:t>
            </a:r>
            <a:r>
              <a:rPr lang="fr-FR" sz="2400" b="1" baseline="-25000">
                <a:solidFill>
                  <a:srgbClr val="FF0000"/>
                </a:solidFill>
                <a:latin typeface="Helvetica" pitchFamily="2" charset="0"/>
              </a:rPr>
              <a:t>☉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not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a major component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of a standard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Galactic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Dark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Matter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halo (@95%CL)</a:t>
            </a:r>
          </a:p>
        </p:txBody>
      </p:sp>
    </p:spTree>
    <p:extLst>
      <p:ext uri="{BB962C8B-B14F-4D97-AF65-F5344CB8AC3E}">
        <p14:creationId xmlns:p14="http://schemas.microsoft.com/office/powerpoint/2010/main" val="817265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CBC7CFA-34EB-D4BD-6E8F-8AB9D8030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9" y="1196752"/>
            <a:ext cx="7164055" cy="4730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731B66-EBCD-6FCE-7D95-A12A32EB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6826105" cy="875184"/>
          </a:xfrm>
        </p:spPr>
        <p:txBody>
          <a:bodyPr/>
          <a:lstStyle/>
          <a:p>
            <a:r>
              <a:rPr lang="fr-FR" sz="2800" b="1" dirty="0">
                <a:solidFill>
                  <a:srgbClr val="FF0000"/>
                </a:solidFill>
                <a:latin typeface="Helvetica" pitchFamily="2" charset="0"/>
              </a:rPr>
              <a:t>EROS combined </a:t>
            </a:r>
            <a:r>
              <a:rPr lang="fr-FR" sz="2800" b="1" dirty="0" err="1">
                <a:solidFill>
                  <a:srgbClr val="FF0000"/>
                </a:solidFill>
                <a:latin typeface="Helvetica" pitchFamily="2" charset="0"/>
              </a:rPr>
              <a:t>results</a:t>
            </a:r>
            <a:r>
              <a:rPr lang="fr-FR" sz="2800" b="1" dirty="0">
                <a:solidFill>
                  <a:srgbClr val="FF0000"/>
                </a:solidFill>
                <a:latin typeface="Helvetica" pitchFamily="2" charset="0"/>
              </a:rPr>
              <a:t> in </a:t>
            </a:r>
            <a:r>
              <a:rPr lang="fr-FR" sz="2800" b="1" dirty="0" err="1">
                <a:solidFill>
                  <a:srgbClr val="FF0000"/>
                </a:solidFill>
                <a:latin typeface="Helvetica" pitchFamily="2" charset="0"/>
              </a:rPr>
              <a:t>dark matter</a:t>
            </a:r>
            <a:br>
              <a:rPr lang="fr-FR" sz="1800" dirty="0"/>
            </a:br>
            <a:r>
              <a:rPr lang="fr-FR" sz="1800" dirty="0">
                <a:latin typeface="Helvetica" pitchFamily="2" charset="0"/>
              </a:rPr>
              <a:t>(1) </a:t>
            </a:r>
            <a:r>
              <a:rPr lang="fr-FR" sz="1800" dirty="0" err="1">
                <a:latin typeface="Helvetica" pitchFamily="2" charset="0"/>
              </a:rPr>
              <a:t>Galactic</a:t>
            </a:r>
            <a:r>
              <a:rPr lang="fr-FR" sz="1800" dirty="0">
                <a:latin typeface="Helvetica" pitchFamily="2" charset="0"/>
              </a:rPr>
              <a:t> halo: all data + combine EROS+MACHO toward LMC 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114C2A-4D38-F428-FDA8-FC437A39AB1C}"/>
              </a:ext>
            </a:extLst>
          </p:cNvPr>
          <p:cNvSpPr txBox="1"/>
          <p:nvPr/>
        </p:nvSpPr>
        <p:spPr>
          <a:xfrm rot="16200000">
            <a:off x="-329535" y="3149096"/>
            <a:ext cx="182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>
                <a:latin typeface="Helvetica" pitchFamily="2" charset="0"/>
              </a:rPr>
              <a:t>f = </a:t>
            </a:r>
            <a:r>
              <a:rPr lang="fr-FR" sz="2800" i="1">
                <a:latin typeface="Symbol" pitchFamily="2" charset="2"/>
              </a:rPr>
              <a:t>t</a:t>
            </a:r>
            <a:r>
              <a:rPr lang="fr-FR" sz="2000" i="1">
                <a:latin typeface="Symbol" pitchFamily="2" charset="2"/>
              </a:rPr>
              <a:t> </a:t>
            </a:r>
            <a:r>
              <a:rPr lang="fr-FR" sz="2000" i="1">
                <a:latin typeface="Helvetica" pitchFamily="2" charset="0"/>
              </a:rPr>
              <a:t>/ 4.7x10</a:t>
            </a:r>
            <a:r>
              <a:rPr lang="fr-FR" sz="2000" i="1" baseline="30000">
                <a:latin typeface="Helvetica" pitchFamily="2" charset="0"/>
              </a:rPr>
              <a:t>-7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89F79A-B9CB-EE62-7E89-C34753C33500}"/>
              </a:ext>
            </a:extLst>
          </p:cNvPr>
          <p:cNvSpPr txBox="1"/>
          <p:nvPr/>
        </p:nvSpPr>
        <p:spPr>
          <a:xfrm>
            <a:off x="4278077" y="5786089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>
                <a:latin typeface="Helvetica" pitchFamily="2" charset="0"/>
              </a:rPr>
              <a:t>M/M</a:t>
            </a:r>
            <a:r>
              <a:rPr lang="fr-FR" baseline="-25000">
                <a:latin typeface="Helvetica" pitchFamily="2" charset="0"/>
              </a:rPr>
              <a:t>☉</a:t>
            </a:r>
            <a:endParaRPr lang="fr-FR" sz="2000" baseline="-25000">
              <a:latin typeface="Helvetica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042F24-E882-6058-6F70-B68F694493B2}"/>
              </a:ext>
            </a:extLst>
          </p:cNvPr>
          <p:cNvSpPr txBox="1"/>
          <p:nvPr/>
        </p:nvSpPr>
        <p:spPr>
          <a:xfrm>
            <a:off x="3593506" y="2369775"/>
            <a:ext cx="4086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111111"/>
                </a:solidFill>
                <a:effectLst/>
                <a:latin typeface="Helvetica" pitchFamily="2" charset="0"/>
              </a:rPr>
              <a:t>Tisserand et al. A&amp;A 469, 387 (2007)</a:t>
            </a:r>
          </a:p>
          <a:p>
            <a:r>
              <a:rPr lang="fr-FR" sz="1600" i="1">
                <a:solidFill>
                  <a:srgbClr val="111111"/>
                </a:solidFill>
                <a:effectLst/>
                <a:latin typeface="Helvetica" pitchFamily="2" charset="0"/>
              </a:rPr>
              <a:t>Moniez, Gen Relativ Gravit 42:2047 (2010)</a:t>
            </a:r>
            <a:endParaRPr lang="fr-FR" sz="1600" i="1" dirty="0">
              <a:solidFill>
                <a:srgbClr val="111111"/>
              </a:solidFill>
              <a:effectLst/>
              <a:latin typeface="Helvetica" pitchFamily="2" charset="0"/>
            </a:endParaRPr>
          </a:p>
          <a:p>
            <a:r>
              <a:rPr lang="fr-FR" sz="1600" i="1" dirty="0" err="1">
                <a:solidFill>
                  <a:srgbClr val="FF0000"/>
                </a:solidFill>
                <a:effectLst/>
                <a:latin typeface="Helvetica" pitchFamily="2" charset="0"/>
              </a:rPr>
              <a:t>Blaineau</a:t>
            </a:r>
            <a:r>
              <a:rPr lang="fr-FR" sz="1600" i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fr-FR" sz="1600" i="1" dirty="0">
                <a:solidFill>
                  <a:srgbClr val="FF0000"/>
                </a:solidFill>
                <a:effectLst/>
                <a:latin typeface="Helvetica" pitchFamily="2" charset="0"/>
              </a:rPr>
              <a:t>et al. A&amp;A, 664, A106 (2022)</a:t>
            </a:r>
            <a:endParaRPr lang="fr-FR" sz="1600" i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FE449A78-1948-8A42-1EBE-E5D3EAA6E900}"/>
              </a:ext>
            </a:extLst>
          </p:cNvPr>
          <p:cNvSpPr txBox="1"/>
          <p:nvPr/>
        </p:nvSpPr>
        <p:spPr>
          <a:xfrm rot="16200000">
            <a:off x="787742" y="3393170"/>
            <a:ext cx="27190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highlight>
                  <a:srgbClr val="FFFF00"/>
                </a:highlight>
              </a:rPr>
              <a:t>EROS1 camera + MACHO</a:t>
            </a:r>
            <a:endParaRPr lang="fr-FR" sz="2000" dirty="0">
              <a:highlight>
                <a:srgbClr val="FFFF00"/>
              </a:highlight>
            </a:endParaRPr>
          </a:p>
          <a:p>
            <a:r>
              <a:rPr lang="fr-FR" sz="2000" i="1" dirty="0">
                <a:highlight>
                  <a:srgbClr val="00FFFF"/>
                </a:highlight>
              </a:rPr>
              <a:t>20 minutes sampling</a:t>
            </a: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57FD3DA3-E081-C1AB-83A7-B98A01CD6148}"/>
              </a:ext>
            </a:extLst>
          </p:cNvPr>
          <p:cNvSpPr txBox="1"/>
          <p:nvPr/>
        </p:nvSpPr>
        <p:spPr>
          <a:xfrm rot="16200000">
            <a:off x="3504518" y="3979941"/>
            <a:ext cx="218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highlight>
                  <a:srgbClr val="FFFF00"/>
                </a:highlight>
              </a:rPr>
              <a:t>EROS1 plates</a:t>
            </a:r>
          </a:p>
          <a:p>
            <a:r>
              <a:rPr lang="fr-FR" sz="1800" dirty="0">
                <a:highlight>
                  <a:srgbClr val="FFFF00"/>
                </a:highlight>
              </a:rPr>
              <a:t>+ EROS2 + MACHO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58B63CFC-8306-A1AD-6FA8-D6C5BC6C8A01}"/>
              </a:ext>
            </a:extLst>
          </p:cNvPr>
          <p:cNvSpPr txBox="1"/>
          <p:nvPr/>
        </p:nvSpPr>
        <p:spPr>
          <a:xfrm rot="16200000">
            <a:off x="5474717" y="3440894"/>
            <a:ext cx="2088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highlight>
                  <a:srgbClr val="FFFF00"/>
                </a:highlight>
              </a:rPr>
              <a:t>Combined</a:t>
            </a:r>
          </a:p>
          <a:p>
            <a:r>
              <a:rPr lang="fr-FR" sz="1800" dirty="0">
                <a:highlight>
                  <a:srgbClr val="FFFF00"/>
                </a:highlight>
              </a:rPr>
              <a:t>EROS2/MACHO</a:t>
            </a:r>
          </a:p>
          <a:p>
            <a:r>
              <a:rPr lang="fr-FR" sz="2000" i="1" dirty="0">
                <a:highlight>
                  <a:srgbClr val="00FFFF"/>
                </a:highlight>
              </a:rPr>
              <a:t>10.6 year LC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5AA66A72-EDCA-B66E-FEF0-A045D6FBE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21900" y="-27384"/>
            <a:ext cx="2058612" cy="146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7B6E143-F767-6103-C7D9-56BC604B8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54516" y="1347043"/>
            <a:ext cx="5899430" cy="1191602"/>
          </a:xfrm>
        </p:spPr>
        <p:txBody>
          <a:bodyPr/>
          <a:lstStyle/>
          <a:p>
            <a:pPr marL="0" indent="0" algn="ctr">
              <a:buNone/>
            </a:pP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Compact objects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with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10</a:t>
            </a:r>
            <a:r>
              <a:rPr lang="fr-FR" altLang="fr-FR" sz="2000" b="1" baseline="30000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-7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&lt; M &lt; 1000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M</a:t>
            </a:r>
            <a:r>
              <a:rPr lang="fr-FR" sz="2400" b="1" baseline="-25000">
                <a:solidFill>
                  <a:srgbClr val="FF0000"/>
                </a:solidFill>
                <a:latin typeface="Helvetica" pitchFamily="2" charset="0"/>
              </a:rPr>
              <a:t>☉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not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a major component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of a standard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Galactic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Dark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Matter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halo (@95%CL)</a:t>
            </a:r>
          </a:p>
        </p:txBody>
      </p:sp>
      <p:grpSp>
        <p:nvGrpSpPr>
          <p:cNvPr id="5" name="Grouper 11">
            <a:extLst>
              <a:ext uri="{FF2B5EF4-FFF2-40B4-BE49-F238E27FC236}">
                <a16:creationId xmlns:a16="http://schemas.microsoft.com/office/drawing/2014/main" id="{65DC0DBA-AA0B-223A-ECB1-8B4A05F08B1A}"/>
              </a:ext>
            </a:extLst>
          </p:cNvPr>
          <p:cNvGrpSpPr>
            <a:grpSpLocks/>
          </p:cNvGrpSpPr>
          <p:nvPr/>
        </p:nvGrpSpPr>
        <p:grpSpPr bwMode="auto">
          <a:xfrm>
            <a:off x="1145234" y="4707360"/>
            <a:ext cx="6845699" cy="1785937"/>
            <a:chOff x="1475656" y="4482100"/>
            <a:chExt cx="6846383" cy="1784829"/>
          </a:xfrm>
        </p:grpSpPr>
        <p:grpSp>
          <p:nvGrpSpPr>
            <p:cNvPr id="13" name="Grouper 7">
              <a:extLst>
                <a:ext uri="{FF2B5EF4-FFF2-40B4-BE49-F238E27FC236}">
                  <a16:creationId xmlns:a16="http://schemas.microsoft.com/office/drawing/2014/main" id="{6D45B2FB-60E1-8970-B44B-5179FDCE4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5656" y="4482100"/>
              <a:ext cx="6846383" cy="1784829"/>
              <a:chOff x="1475656" y="4482100"/>
              <a:chExt cx="6846383" cy="1784829"/>
            </a:xfrm>
          </p:grpSpPr>
          <p:cxnSp>
            <p:nvCxnSpPr>
              <p:cNvPr id="15" name="Connecteur droit 2">
                <a:extLst>
                  <a:ext uri="{FF2B5EF4-FFF2-40B4-BE49-F238E27FC236}">
                    <a16:creationId xmlns:a16="http://schemas.microsoft.com/office/drawing/2014/main" id="{6E9CC65E-177D-19C2-DEE7-2CB95EA2A0B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75656" y="4482100"/>
                <a:ext cx="669674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Connecteur droit avec flèche 5">
                <a:extLst>
                  <a:ext uri="{FF2B5EF4-FFF2-40B4-BE49-F238E27FC236}">
                    <a16:creationId xmlns:a16="http://schemas.microsoft.com/office/drawing/2014/main" id="{500D9DF1-C8FF-2F36-245C-6EE3144B71A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051720" y="4509120"/>
                <a:ext cx="0" cy="1296144"/>
              </a:xfrm>
              <a:prstGeom prst="straightConnector1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Connecteur droit avec flèche 8">
                <a:extLst>
                  <a:ext uri="{FF2B5EF4-FFF2-40B4-BE49-F238E27FC236}">
                    <a16:creationId xmlns:a16="http://schemas.microsoft.com/office/drawing/2014/main" id="{20759B03-7A42-5696-CC1F-8ACC8BBC988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495311" y="4509120"/>
                <a:ext cx="0" cy="1296144"/>
              </a:xfrm>
              <a:prstGeom prst="straightConnector1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" name="ZoneTexte 6">
                <a:extLst>
                  <a:ext uri="{FF2B5EF4-FFF2-40B4-BE49-F238E27FC236}">
                    <a16:creationId xmlns:a16="http://schemas.microsoft.com/office/drawing/2014/main" id="{41AFE435-0D0A-A4A7-83A8-976D0ADAAA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5805264"/>
                <a:ext cx="1261934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3366FF"/>
                    </a:solidFill>
                  </a:rPr>
                  <a:t>10</a:t>
                </a:r>
                <a:r>
                  <a:rPr lang="fr-FR" altLang="fr-FR" sz="2400" b="1" baseline="30000">
                    <a:solidFill>
                      <a:srgbClr val="3366FF"/>
                    </a:solidFill>
                  </a:rPr>
                  <a:t>-7</a:t>
                </a:r>
                <a:r>
                  <a:rPr lang="fr-FR" altLang="fr-FR" sz="2400" b="1">
                    <a:solidFill>
                      <a:srgbClr val="3366FF"/>
                    </a:solidFill>
                  </a:rPr>
                  <a:t>M</a:t>
                </a:r>
                <a:r>
                  <a:rPr lang="fr-FR" altLang="fr-FR" sz="2400" b="1" baseline="-25000">
                    <a:solidFill>
                      <a:srgbClr val="3366FF"/>
                    </a:solidFill>
                  </a:rPr>
                  <a:t>sun</a:t>
                </a:r>
              </a:p>
            </p:txBody>
          </p:sp>
          <p:sp>
            <p:nvSpPr>
              <p:cNvPr id="19" name="ZoneTexte 10">
                <a:extLst>
                  <a:ext uri="{FF2B5EF4-FFF2-40B4-BE49-F238E27FC236}">
                    <a16:creationId xmlns:a16="http://schemas.microsoft.com/office/drawing/2014/main" id="{C2BB79C5-3BA5-5E1E-09E3-60E77AA2E5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00711" y="5805264"/>
                <a:ext cx="1321328" cy="4613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3366FF"/>
                    </a:solidFill>
                  </a:rPr>
                  <a:t>200.M</a:t>
                </a:r>
                <a:r>
                  <a:rPr lang="fr-FR" altLang="fr-FR" sz="2400" b="1" baseline="-25000">
                    <a:solidFill>
                      <a:srgbClr val="3366FF"/>
                    </a:solidFill>
                  </a:rPr>
                  <a:t>sun</a:t>
                </a:r>
              </a:p>
            </p:txBody>
          </p:sp>
        </p:grpSp>
        <p:sp>
          <p:nvSpPr>
            <p:cNvPr id="14" name="ZoneTexte 9">
              <a:extLst>
                <a:ext uri="{FF2B5EF4-FFF2-40B4-BE49-F238E27FC236}">
                  <a16:creationId xmlns:a16="http://schemas.microsoft.com/office/drawing/2014/main" id="{EE0817B6-10DE-2180-6771-3DA01A641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0085" y="5365173"/>
              <a:ext cx="4149105" cy="6459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Objects within this mass range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Contribute for less than 20% of the halo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6358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CBC7CFA-34EB-D4BD-6E8F-8AB9D8030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9" y="1196752"/>
            <a:ext cx="7164055" cy="4730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731B66-EBCD-6FCE-7D95-A12A32EB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6826105" cy="875184"/>
          </a:xfrm>
        </p:spPr>
        <p:txBody>
          <a:bodyPr/>
          <a:lstStyle/>
          <a:p>
            <a:r>
              <a:rPr lang="fr-FR" sz="2800" b="1" dirty="0">
                <a:solidFill>
                  <a:srgbClr val="FF0000"/>
                </a:solidFill>
                <a:latin typeface="Helvetica" pitchFamily="2" charset="0"/>
              </a:rPr>
              <a:t>EROS combined </a:t>
            </a:r>
            <a:r>
              <a:rPr lang="fr-FR" sz="2800" b="1" dirty="0" err="1">
                <a:solidFill>
                  <a:srgbClr val="FF0000"/>
                </a:solidFill>
                <a:latin typeface="Helvetica" pitchFamily="2" charset="0"/>
              </a:rPr>
              <a:t>results</a:t>
            </a:r>
            <a:r>
              <a:rPr lang="fr-FR" sz="2800" b="1" dirty="0">
                <a:solidFill>
                  <a:srgbClr val="FF0000"/>
                </a:solidFill>
                <a:latin typeface="Helvetica" pitchFamily="2" charset="0"/>
              </a:rPr>
              <a:t> in </a:t>
            </a:r>
            <a:r>
              <a:rPr lang="fr-FR" sz="2800" b="1" dirty="0" err="1">
                <a:solidFill>
                  <a:srgbClr val="FF0000"/>
                </a:solidFill>
                <a:latin typeface="Helvetica" pitchFamily="2" charset="0"/>
              </a:rPr>
              <a:t>dark matter</a:t>
            </a:r>
            <a:br>
              <a:rPr lang="fr-FR" sz="1800" dirty="0"/>
            </a:br>
            <a:r>
              <a:rPr lang="fr-FR" sz="1800" dirty="0">
                <a:latin typeface="Helvetica" pitchFamily="2" charset="0"/>
              </a:rPr>
              <a:t>(1) </a:t>
            </a:r>
            <a:r>
              <a:rPr lang="fr-FR" sz="1800" dirty="0" err="1">
                <a:latin typeface="Helvetica" pitchFamily="2" charset="0"/>
              </a:rPr>
              <a:t>Galactic</a:t>
            </a:r>
            <a:r>
              <a:rPr lang="fr-FR" sz="1800" dirty="0">
                <a:latin typeface="Helvetica" pitchFamily="2" charset="0"/>
              </a:rPr>
              <a:t> halo: all data + combine EROS+MACHO toward LMC 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114C2A-4D38-F428-FDA8-FC437A39AB1C}"/>
              </a:ext>
            </a:extLst>
          </p:cNvPr>
          <p:cNvSpPr txBox="1"/>
          <p:nvPr/>
        </p:nvSpPr>
        <p:spPr>
          <a:xfrm rot="16200000">
            <a:off x="-329535" y="3149096"/>
            <a:ext cx="182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>
                <a:latin typeface="Helvetica" pitchFamily="2" charset="0"/>
              </a:rPr>
              <a:t>f = </a:t>
            </a:r>
            <a:r>
              <a:rPr lang="fr-FR" sz="2800" i="1">
                <a:latin typeface="Symbol" pitchFamily="2" charset="2"/>
              </a:rPr>
              <a:t>t</a:t>
            </a:r>
            <a:r>
              <a:rPr lang="fr-FR" sz="2000" i="1">
                <a:latin typeface="Symbol" pitchFamily="2" charset="2"/>
              </a:rPr>
              <a:t> </a:t>
            </a:r>
            <a:r>
              <a:rPr lang="fr-FR" sz="2000" i="1">
                <a:latin typeface="Helvetica" pitchFamily="2" charset="0"/>
              </a:rPr>
              <a:t>/ 4.7x10</a:t>
            </a:r>
            <a:r>
              <a:rPr lang="fr-FR" sz="2000" i="1" baseline="30000">
                <a:latin typeface="Helvetica" pitchFamily="2" charset="0"/>
              </a:rPr>
              <a:t>-7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89F79A-B9CB-EE62-7E89-C34753C33500}"/>
              </a:ext>
            </a:extLst>
          </p:cNvPr>
          <p:cNvSpPr txBox="1"/>
          <p:nvPr/>
        </p:nvSpPr>
        <p:spPr>
          <a:xfrm>
            <a:off x="4278077" y="5786089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>
                <a:latin typeface="Helvetica" pitchFamily="2" charset="0"/>
              </a:rPr>
              <a:t>M/M</a:t>
            </a:r>
            <a:r>
              <a:rPr lang="fr-FR" baseline="-25000">
                <a:latin typeface="Helvetica" pitchFamily="2" charset="0"/>
              </a:rPr>
              <a:t>☉</a:t>
            </a:r>
            <a:endParaRPr lang="fr-FR" sz="2000" baseline="-25000">
              <a:latin typeface="Helvetica" pitchFamily="2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5AA66A72-EDCA-B66E-FEF0-A045D6FBE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21900" y="-27384"/>
            <a:ext cx="2058612" cy="146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11">
            <a:extLst>
              <a:ext uri="{FF2B5EF4-FFF2-40B4-BE49-F238E27FC236}">
                <a16:creationId xmlns:a16="http://schemas.microsoft.com/office/drawing/2014/main" id="{65DC0DBA-AA0B-223A-ECB1-8B4A05F08B1A}"/>
              </a:ext>
            </a:extLst>
          </p:cNvPr>
          <p:cNvGrpSpPr>
            <a:grpSpLocks/>
          </p:cNvGrpSpPr>
          <p:nvPr/>
        </p:nvGrpSpPr>
        <p:grpSpPr bwMode="auto">
          <a:xfrm>
            <a:off x="1145234" y="4707360"/>
            <a:ext cx="6845699" cy="1785937"/>
            <a:chOff x="1475656" y="4482100"/>
            <a:chExt cx="6846383" cy="1784829"/>
          </a:xfrm>
        </p:grpSpPr>
        <p:grpSp>
          <p:nvGrpSpPr>
            <p:cNvPr id="13" name="Grouper 7">
              <a:extLst>
                <a:ext uri="{FF2B5EF4-FFF2-40B4-BE49-F238E27FC236}">
                  <a16:creationId xmlns:a16="http://schemas.microsoft.com/office/drawing/2014/main" id="{6D45B2FB-60E1-8970-B44B-5179FDCE4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5656" y="4482100"/>
              <a:ext cx="6846383" cy="1784829"/>
              <a:chOff x="1475656" y="4482100"/>
              <a:chExt cx="6846383" cy="1784829"/>
            </a:xfrm>
          </p:grpSpPr>
          <p:cxnSp>
            <p:nvCxnSpPr>
              <p:cNvPr id="15" name="Connecteur droit 2">
                <a:extLst>
                  <a:ext uri="{FF2B5EF4-FFF2-40B4-BE49-F238E27FC236}">
                    <a16:creationId xmlns:a16="http://schemas.microsoft.com/office/drawing/2014/main" id="{6E9CC65E-177D-19C2-DEE7-2CB95EA2A0B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75656" y="4482100"/>
                <a:ext cx="669674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Connecteur droit avec flèche 5">
                <a:extLst>
                  <a:ext uri="{FF2B5EF4-FFF2-40B4-BE49-F238E27FC236}">
                    <a16:creationId xmlns:a16="http://schemas.microsoft.com/office/drawing/2014/main" id="{500D9DF1-C8FF-2F36-245C-6EE3144B71A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051720" y="4509120"/>
                <a:ext cx="0" cy="1296144"/>
              </a:xfrm>
              <a:prstGeom prst="straightConnector1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Connecteur droit avec flèche 8">
                <a:extLst>
                  <a:ext uri="{FF2B5EF4-FFF2-40B4-BE49-F238E27FC236}">
                    <a16:creationId xmlns:a16="http://schemas.microsoft.com/office/drawing/2014/main" id="{20759B03-7A42-5696-CC1F-8ACC8BBC988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495311" y="4509120"/>
                <a:ext cx="0" cy="1296144"/>
              </a:xfrm>
              <a:prstGeom prst="straightConnector1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" name="ZoneTexte 6">
                <a:extLst>
                  <a:ext uri="{FF2B5EF4-FFF2-40B4-BE49-F238E27FC236}">
                    <a16:creationId xmlns:a16="http://schemas.microsoft.com/office/drawing/2014/main" id="{41AFE435-0D0A-A4A7-83A8-976D0ADAAA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5805264"/>
                <a:ext cx="1261934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3366FF"/>
                    </a:solidFill>
                  </a:rPr>
                  <a:t>10</a:t>
                </a:r>
                <a:r>
                  <a:rPr lang="fr-FR" altLang="fr-FR" sz="2400" b="1" baseline="30000">
                    <a:solidFill>
                      <a:srgbClr val="3366FF"/>
                    </a:solidFill>
                  </a:rPr>
                  <a:t>-7</a:t>
                </a:r>
                <a:r>
                  <a:rPr lang="fr-FR" altLang="fr-FR" sz="2400" b="1">
                    <a:solidFill>
                      <a:srgbClr val="3366FF"/>
                    </a:solidFill>
                  </a:rPr>
                  <a:t>M</a:t>
                </a:r>
                <a:r>
                  <a:rPr lang="fr-FR" altLang="fr-FR" sz="2400" b="1" baseline="-25000">
                    <a:solidFill>
                      <a:srgbClr val="3366FF"/>
                    </a:solidFill>
                  </a:rPr>
                  <a:t>sun</a:t>
                </a:r>
              </a:p>
            </p:txBody>
          </p:sp>
          <p:sp>
            <p:nvSpPr>
              <p:cNvPr id="19" name="ZoneTexte 10">
                <a:extLst>
                  <a:ext uri="{FF2B5EF4-FFF2-40B4-BE49-F238E27FC236}">
                    <a16:creationId xmlns:a16="http://schemas.microsoft.com/office/drawing/2014/main" id="{C2BB79C5-3BA5-5E1E-09E3-60E77AA2E5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00711" y="5805264"/>
                <a:ext cx="1321328" cy="4613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3366FF"/>
                    </a:solidFill>
                  </a:rPr>
                  <a:t>200.M</a:t>
                </a:r>
                <a:r>
                  <a:rPr lang="fr-FR" altLang="fr-FR" sz="2400" b="1" baseline="-25000">
                    <a:solidFill>
                      <a:srgbClr val="3366FF"/>
                    </a:solidFill>
                  </a:rPr>
                  <a:t>sun</a:t>
                </a:r>
              </a:p>
            </p:txBody>
          </p:sp>
        </p:grpSp>
        <p:sp>
          <p:nvSpPr>
            <p:cNvPr id="14" name="ZoneTexte 9">
              <a:extLst>
                <a:ext uri="{FF2B5EF4-FFF2-40B4-BE49-F238E27FC236}">
                  <a16:creationId xmlns:a16="http://schemas.microsoft.com/office/drawing/2014/main" id="{EE0817B6-10DE-2180-6771-3DA01A641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0085" y="5365173"/>
              <a:ext cx="4149105" cy="6459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Objects within this mass range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Contribute for less than 20% of the halo</a:t>
              </a:r>
            </a:p>
          </p:txBody>
        </p:sp>
      </p:grpSp>
      <p:sp>
        <p:nvSpPr>
          <p:cNvPr id="20" name="Flèche en arc 19">
            <a:extLst>
              <a:ext uri="{FF2B5EF4-FFF2-40B4-BE49-F238E27FC236}">
                <a16:creationId xmlns:a16="http://schemas.microsoft.com/office/drawing/2014/main" id="{4E402382-7C58-E768-BFB6-25AF8A4B7DE9}"/>
              </a:ext>
            </a:extLst>
          </p:cNvPr>
          <p:cNvSpPr/>
          <p:nvPr/>
        </p:nvSpPr>
        <p:spPr bwMode="auto">
          <a:xfrm>
            <a:off x="4140200" y="765175"/>
            <a:ext cx="3006510" cy="3816350"/>
          </a:xfrm>
          <a:prstGeom prst="circular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>
              <a:ea typeface="ＭＳ Ｐゴシック" charset="0"/>
              <a:cs typeface="ＭＳ Ｐゴシック" charset="0"/>
            </a:endParaRPr>
          </a:p>
        </p:txBody>
      </p:sp>
      <p:pic>
        <p:nvPicPr>
          <p:cNvPr id="21" name="Image 5">
            <a:extLst>
              <a:ext uri="{FF2B5EF4-FFF2-40B4-BE49-F238E27FC236}">
                <a16:creationId xmlns:a16="http://schemas.microsoft.com/office/drawing/2014/main" id="{A3FB0453-20CE-E8BB-62F3-23238CD93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05" y="1394904"/>
            <a:ext cx="5350599" cy="31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7">
            <a:extLst>
              <a:ext uri="{FF2B5EF4-FFF2-40B4-BE49-F238E27FC236}">
                <a16:creationId xmlns:a16="http://schemas.microsoft.com/office/drawing/2014/main" id="{60766475-7873-BA4F-BD10-F906A970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42" y="2688936"/>
            <a:ext cx="1770762" cy="206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563BC40F-9080-2947-BEFD-1AE1716D5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183" y="1670050"/>
            <a:ext cx="663460" cy="4175125"/>
          </a:xfrm>
          <a:prstGeom prst="rect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  <p:extLst>
      <p:ext uri="{BB962C8B-B14F-4D97-AF65-F5344CB8AC3E}">
        <p14:creationId xmlns:p14="http://schemas.microsoft.com/office/powerpoint/2010/main" val="6654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BD214-EA72-FE49-D4BA-00CC9652D7AF}"/>
              </a:ext>
            </a:extLst>
          </p:cNvPr>
          <p:cNvSpPr txBox="1">
            <a:spLocks/>
          </p:cNvSpPr>
          <p:nvPr/>
        </p:nvSpPr>
        <p:spPr bwMode="auto">
          <a:xfrm>
            <a:off x="323528" y="188640"/>
            <a:ext cx="8496944" cy="13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fr-FR" sz="4000" b="1" kern="0" dirty="0">
                <a:solidFill>
                  <a:srgbClr val="FF0000"/>
                </a:solidFill>
                <a:latin typeface="Helvetica" pitchFamily="2" charset="0"/>
              </a:rPr>
              <a:t>EROS </a:t>
            </a:r>
            <a:r>
              <a:rPr lang="fr-FR" sz="4000" b="1" kern="0" dirty="0" err="1">
                <a:solidFill>
                  <a:srgbClr val="FF0000"/>
                </a:solidFill>
                <a:latin typeface="Helvetica" pitchFamily="2" charset="0"/>
              </a:rPr>
              <a:t>results</a:t>
            </a:r>
            <a:r>
              <a:rPr lang="fr-FR" sz="4000" b="1" kern="0" dirty="0">
                <a:solidFill>
                  <a:srgbClr val="FF0000"/>
                </a:solidFill>
                <a:latin typeface="Helvetica" pitchFamily="2" charset="0"/>
              </a:rPr>
              <a:t> in </a:t>
            </a:r>
            <a:r>
              <a:rPr lang="fr-FR" sz="4000" b="1" kern="0" dirty="0" err="1">
                <a:solidFill>
                  <a:srgbClr val="FF0000"/>
                </a:solidFill>
                <a:latin typeface="Helvetica" pitchFamily="2" charset="0"/>
              </a:rPr>
              <a:t>microlensing</a:t>
            </a:r>
            <a:br>
              <a:rPr lang="fr-FR" kern="0" dirty="0"/>
            </a:br>
            <a:r>
              <a:rPr lang="fr-FR" sz="2000" kern="0" dirty="0">
                <a:latin typeface="Helvetica" pitchFamily="2" charset="0"/>
              </a:rPr>
              <a:t>(3) </a:t>
            </a:r>
            <a:r>
              <a:rPr lang="fr-FR" sz="2000" kern="0" dirty="0" err="1">
                <a:latin typeface="Helvetica" pitchFamily="2" charset="0"/>
              </a:rPr>
              <a:t>Galactic</a:t>
            </a:r>
            <a:r>
              <a:rPr lang="fr-FR" sz="2000" kern="0" dirty="0">
                <a:latin typeface="Helvetica" pitchFamily="2" charset="0"/>
              </a:rPr>
              <a:t> plane : </a:t>
            </a:r>
            <a:r>
              <a:rPr lang="fr-FR" sz="2000" b="1" kern="0" dirty="0" err="1">
                <a:solidFill>
                  <a:srgbClr val="FF0000"/>
                </a:solidFill>
                <a:latin typeface="Helvetica" pitchFamily="2" charset="0"/>
              </a:rPr>
              <a:t>Galactic</a:t>
            </a:r>
            <a:r>
              <a:rPr lang="fr-FR" sz="2000" b="1" kern="0" dirty="0">
                <a:solidFill>
                  <a:srgbClr val="FF0000"/>
                </a:solidFill>
                <a:latin typeface="Helvetica" pitchFamily="2" charset="0"/>
              </a:rPr>
              <a:t> spiral </a:t>
            </a:r>
            <a:r>
              <a:rPr lang="fr-FR" sz="2000" b="1" kern="0" dirty="0" err="1">
                <a:solidFill>
                  <a:srgbClr val="FF0000"/>
                </a:solidFill>
                <a:latin typeface="Helvetica" pitchFamily="2" charset="0"/>
              </a:rPr>
              <a:t>arms</a:t>
            </a:r>
            <a:r>
              <a:rPr lang="fr-FR" sz="2000" b="1" kern="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fr-FR" sz="2000" kern="0" dirty="0">
                <a:latin typeface="Helvetica" pitchFamily="2" charset="0"/>
              </a:rPr>
              <a:t>(EROS exlusivity </a:t>
            </a:r>
            <a:r>
              <a:rPr lang="fr-FR" sz="2000" kern="0" dirty="0" err="1">
                <a:latin typeface="Helvetica" pitchFamily="2" charset="0"/>
              </a:rPr>
              <a:t>until</a:t>
            </a:r>
            <a:r>
              <a:rPr lang="fr-FR" sz="2000" kern="0" dirty="0">
                <a:latin typeface="Helvetica" pitchFamily="2" charset="0"/>
              </a:rPr>
              <a:t> 2020)</a:t>
            </a:r>
            <a:endParaRPr lang="fr-FR" kern="0" dirty="0">
              <a:latin typeface="Helvetica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70C3F12-A8F2-84CD-8CC3-F2B022DBBE6A}"/>
              </a:ext>
            </a:extLst>
          </p:cNvPr>
          <p:cNvSpPr txBox="1"/>
          <p:nvPr/>
        </p:nvSpPr>
        <p:spPr>
          <a:xfrm>
            <a:off x="6444207" y="1808016"/>
            <a:ext cx="2304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Helvetica" pitchFamily="2" charset="0"/>
              </a:rPr>
              <a:t>No indication of Compact </a:t>
            </a:r>
            <a:r>
              <a:rPr lang="fr-FR" sz="2000" dirty="0" err="1">
                <a:latin typeface="Helvetica" pitchFamily="2" charset="0"/>
              </a:rPr>
              <a:t>Objects</a:t>
            </a:r>
            <a:r>
              <a:rPr lang="fr-FR" sz="2000" dirty="0">
                <a:latin typeface="Helvetica" pitchFamily="2" charset="0"/>
              </a:rPr>
              <a:t> in a </a:t>
            </a:r>
            <a:r>
              <a:rPr lang="fr-FR" sz="2000" dirty="0" err="1">
                <a:latin typeface="Helvetica" pitchFamily="2" charset="0"/>
              </a:rPr>
              <a:t>thick</a:t>
            </a:r>
            <a:r>
              <a:rPr lang="fr-FR" sz="2000" dirty="0">
                <a:latin typeface="Helvetica" pitchFamily="2" charset="0"/>
              </a:rPr>
              <a:t> </a:t>
            </a:r>
            <a:r>
              <a:rPr lang="fr-FR" sz="2000" dirty="0" err="1">
                <a:latin typeface="Helvetica" pitchFamily="2" charset="0"/>
              </a:rPr>
              <a:t>disk</a:t>
            </a:r>
            <a:endParaRPr lang="fr-FR" sz="2000" dirty="0">
              <a:latin typeface="Helvetica" pitchFamily="2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B906408-E28B-151E-CD9E-99FBE8EE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97" y="2431649"/>
            <a:ext cx="4158251" cy="14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70BD0FC-D70C-8B46-0069-F27CF511588A}"/>
              </a:ext>
            </a:extLst>
          </p:cNvPr>
          <p:cNvSpPr txBox="1"/>
          <p:nvPr/>
        </p:nvSpPr>
        <p:spPr>
          <a:xfrm>
            <a:off x="5208297" y="3013501"/>
            <a:ext cx="342433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i="1" dirty="0">
                <a:effectLst/>
                <a:highlight>
                  <a:srgbClr val="FFFF00"/>
                </a:highlight>
                <a:latin typeface="Helvetica" pitchFamily="2" charset="0"/>
              </a:rPr>
              <a:t>Rahal et al. A&amp;A, 500, 1027 (2009)</a:t>
            </a:r>
          </a:p>
          <a:p>
            <a:r>
              <a:rPr lang="fr-FR" sz="1600" dirty="0">
                <a:effectLst/>
                <a:latin typeface="Helvetica" pitchFamily="2" charset="0"/>
              </a:rPr>
              <a:t>+ full </a:t>
            </a:r>
            <a:r>
              <a:rPr lang="fr-FR" sz="1600" dirty="0" err="1">
                <a:effectLst/>
                <a:latin typeface="Helvetica" pitchFamily="2" charset="0"/>
              </a:rPr>
              <a:t>interpretation</a:t>
            </a:r>
            <a:r>
              <a:rPr lang="fr-FR" sz="1600" dirty="0">
                <a:effectLst/>
                <a:latin typeface="Helvetica" pitchFamily="2" charset="0"/>
              </a:rPr>
              <a:t> (with CMDs) in</a:t>
            </a:r>
          </a:p>
          <a:p>
            <a:r>
              <a:rPr lang="fr-FR" sz="1600" i="1" dirty="0" err="1">
                <a:effectLst/>
                <a:highlight>
                  <a:srgbClr val="FFFF00"/>
                </a:highlight>
                <a:latin typeface="Helvetica" pitchFamily="2" charset="0"/>
              </a:rPr>
              <a:t>Moniez</a:t>
            </a:r>
            <a:r>
              <a:rPr lang="fr-FR" sz="1600" i="1" dirty="0">
                <a:effectLst/>
                <a:highlight>
                  <a:srgbClr val="FFFF00"/>
                </a:highlight>
                <a:latin typeface="Helvetica" pitchFamily="2" charset="0"/>
              </a:rPr>
              <a:t> et al. A&amp;A 604, A124 (2017)</a:t>
            </a:r>
            <a:endParaRPr lang="fr-FR" sz="1600" i="1" dirty="0">
              <a:highlight>
                <a:srgbClr val="FFFF00"/>
              </a:highlight>
              <a:latin typeface="Helvetica" pitchFamily="2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54E6A6B-980D-54E3-E8DE-26F4B1F2CAC1}"/>
              </a:ext>
            </a:extLst>
          </p:cNvPr>
          <p:cNvGrpSpPr/>
          <p:nvPr/>
        </p:nvGrpSpPr>
        <p:grpSpPr>
          <a:xfrm>
            <a:off x="215008" y="3886545"/>
            <a:ext cx="8928992" cy="2809025"/>
            <a:chOff x="215008" y="3886545"/>
            <a:chExt cx="8928992" cy="280902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13C161F-BC6B-60BD-0678-00C59CDF4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08" y="3886545"/>
              <a:ext cx="8928992" cy="2809025"/>
            </a:xfrm>
            <a:prstGeom prst="rect">
              <a:avLst/>
            </a:prstGeom>
          </p:spPr>
        </p:pic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DA856BA5-02C3-E35E-1207-70C724AD3FA6}"/>
                </a:ext>
              </a:extLst>
            </p:cNvPr>
            <p:cNvGrpSpPr/>
            <p:nvPr/>
          </p:nvGrpSpPr>
          <p:grpSpPr>
            <a:xfrm>
              <a:off x="1728168" y="3886545"/>
              <a:ext cx="2842019" cy="1198639"/>
              <a:chOff x="1728168" y="3886545"/>
              <a:chExt cx="2842019" cy="1198639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357E11DC-9535-9D4A-282D-0C180E181069}"/>
                  </a:ext>
                </a:extLst>
              </p:cNvPr>
              <p:cNvSpPr/>
              <p:nvPr/>
            </p:nvSpPr>
            <p:spPr bwMode="auto">
              <a:xfrm flipH="1">
                <a:off x="3637709" y="4208048"/>
                <a:ext cx="70195" cy="66506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3DCC7DEF-36AF-5FB7-740E-D309F1A179F6}"/>
                  </a:ext>
                </a:extLst>
              </p:cNvPr>
              <p:cNvSpPr/>
              <p:nvPr/>
            </p:nvSpPr>
            <p:spPr bwMode="auto">
              <a:xfrm flipH="1">
                <a:off x="1997572" y="4030287"/>
                <a:ext cx="70195" cy="66506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DF6E4CA1-A373-2D80-2A50-667BBE89DD6C}"/>
                  </a:ext>
                </a:extLst>
              </p:cNvPr>
              <p:cNvSpPr/>
              <p:nvPr/>
            </p:nvSpPr>
            <p:spPr bwMode="auto">
              <a:xfrm flipH="1">
                <a:off x="1728168" y="4464797"/>
                <a:ext cx="70195" cy="66506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4A3BEECC-A6C3-B5E7-0CCD-C52D11C24A93}"/>
                  </a:ext>
                </a:extLst>
              </p:cNvPr>
              <p:cNvCxnSpPr/>
              <p:nvPr/>
            </p:nvCxnSpPr>
            <p:spPr bwMode="auto">
              <a:xfrm>
                <a:off x="4535089" y="3892988"/>
                <a:ext cx="0" cy="838599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30B38F97-AD7F-CA54-0140-4AFD124D0899}"/>
                  </a:ext>
                </a:extLst>
              </p:cNvPr>
              <p:cNvCxnSpPr/>
              <p:nvPr/>
            </p:nvCxnSpPr>
            <p:spPr bwMode="auto">
              <a:xfrm>
                <a:off x="1763688" y="4241812"/>
                <a:ext cx="0" cy="84337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B6A60637-7994-FB52-5F6D-97A7BB74BCC8}"/>
                  </a:ext>
                </a:extLst>
              </p:cNvPr>
              <p:cNvCxnSpPr/>
              <p:nvPr/>
            </p:nvCxnSpPr>
            <p:spPr bwMode="auto">
              <a:xfrm>
                <a:off x="2032669" y="3886545"/>
                <a:ext cx="1" cy="425743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147B6AB5-2CCB-657E-AB3C-A98A6BC20A4E}"/>
                  </a:ext>
                </a:extLst>
              </p:cNvPr>
              <p:cNvCxnSpPr/>
              <p:nvPr/>
            </p:nvCxnSpPr>
            <p:spPr bwMode="auto">
              <a:xfrm>
                <a:off x="3672806" y="4096793"/>
                <a:ext cx="0" cy="396776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D8C18EFE-2C7C-138E-5C97-C37FEE8FDCF3}"/>
                  </a:ext>
                </a:extLst>
              </p:cNvPr>
              <p:cNvSpPr/>
              <p:nvPr/>
            </p:nvSpPr>
            <p:spPr bwMode="auto">
              <a:xfrm flipH="1">
                <a:off x="4499992" y="4071222"/>
                <a:ext cx="70195" cy="66506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sp>
        <p:nvSpPr>
          <p:cNvPr id="99329" name="Titre 1">
            <a:extLst>
              <a:ext uri="{FF2B5EF4-FFF2-40B4-BE49-F238E27FC236}">
                <a16:creationId xmlns:a16="http://schemas.microsoft.com/office/drawing/2014/main" id="{F999E6F9-2351-B77F-6169-F112378B8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337420"/>
            <a:ext cx="4536489" cy="1076753"/>
          </a:xfrm>
        </p:spPr>
        <p:txBody>
          <a:bodyPr/>
          <a:lstStyle/>
          <a:p>
            <a:pPr eaLnBrk="1" hangingPunct="1">
              <a:defRPr/>
            </a:pPr>
            <a:r>
              <a:rPr lang="fr-FR" sz="18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Mapping of </a:t>
            </a:r>
            <a:r>
              <a:rPr lang="fr-FR" sz="1800" b="1" dirty="0" err="1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</a:rPr>
              <a:t>t</a:t>
            </a:r>
            <a:r>
              <a:rPr lang="fr-FR" sz="1800" b="1" dirty="0">
                <a:solidFill>
                  <a:schemeClr val="tx1"/>
                </a:solidFill>
                <a:latin typeface="+mn-lt"/>
                <a:ea typeface="ＭＳ Ｐゴシック" charset="0"/>
                <a:cs typeface="Symbol" charset="0"/>
              </a:rPr>
              <a:t> in </a:t>
            </a:r>
            <a:r>
              <a:rPr lang="fr-FR" sz="1800" b="1" dirty="0" err="1">
                <a:solidFill>
                  <a:schemeClr val="tx1"/>
                </a:solidFill>
                <a:latin typeface="+mn-lt"/>
                <a:ea typeface="ＭＳ Ｐゴシック" charset="0"/>
                <a:cs typeface="Symbol" charset="0"/>
              </a:rPr>
              <a:t>galactic</a:t>
            </a:r>
            <a:r>
              <a:rPr lang="fr-FR" sz="1800" b="1" dirty="0">
                <a:solidFill>
                  <a:schemeClr val="tx1"/>
                </a:solidFill>
                <a:latin typeface="+mn-lt"/>
                <a:ea typeface="ＭＳ Ｐゴシック" charset="0"/>
                <a:cs typeface="Symbol" charset="0"/>
              </a:rPr>
              <a:t> longitude</a:t>
            </a:r>
            <a:br>
              <a:rPr lang="fr-FR" sz="1800" b="1" dirty="0">
                <a:solidFill>
                  <a:schemeClr val="tx1"/>
                </a:solidFill>
                <a:latin typeface="+mn-lt"/>
                <a:ea typeface="ＭＳ Ｐゴシック" charset="0"/>
                <a:cs typeface="Symbol" charset="0"/>
              </a:rPr>
            </a:br>
            <a:r>
              <a:rPr lang="fr-FR" sz="1800" b="1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ea typeface="ＭＳ Ｐゴシック" charset="0"/>
                <a:cs typeface="Symbol" charset="0"/>
              </a:rPr>
              <a:t>! catalog dependent !</a:t>
            </a:r>
            <a:br>
              <a:rPr lang="fr-FR" sz="1800" b="1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ea typeface="ＭＳ Ｐゴシック" charset="0"/>
                <a:cs typeface="Symbol" charset="0"/>
              </a:rPr>
            </a:br>
            <a:r>
              <a:rPr lang="fr-FR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Symbol" charset="0"/>
              </a:rPr>
              <a:t>EROS 2</a:t>
            </a:r>
            <a:r>
              <a:rPr lang="fr-FR" sz="1800" b="1" dirty="0">
                <a:solidFill>
                  <a:schemeClr val="tx1"/>
                </a:solidFill>
                <a:latin typeface="+mn-lt"/>
                <a:ea typeface="ＭＳ Ｐゴシック" charset="0"/>
                <a:cs typeface="Symbol" charset="0"/>
              </a:rPr>
              <a:t> deeper than OGLE =&gt; </a:t>
            </a:r>
            <a:r>
              <a:rPr lang="fr-FR" sz="1800" b="1" dirty="0" err="1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</a:rPr>
              <a:t>t</a:t>
            </a:r>
            <a:r>
              <a:rPr lang="fr-FR" sz="1800" b="1" baseline="-25000" dirty="0" err="1">
                <a:solidFill>
                  <a:schemeClr val="tx1"/>
                </a:solidFill>
                <a:latin typeface="+mn-lt"/>
                <a:ea typeface="ＭＳ Ｐゴシック" charset="0"/>
                <a:cs typeface="Symbol" charset="0"/>
              </a:rPr>
              <a:t>EROS</a:t>
            </a:r>
            <a:r>
              <a:rPr lang="fr-FR" sz="1800" b="1" dirty="0">
                <a:solidFill>
                  <a:schemeClr val="tx1"/>
                </a:solidFill>
                <a:latin typeface="+mn-lt"/>
                <a:ea typeface="ＭＳ Ｐゴシック" charset="0"/>
                <a:cs typeface="Symbol" charset="0"/>
              </a:rPr>
              <a:t> larger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5A41D-B104-E221-58DD-1DF02853B8FE}"/>
              </a:ext>
            </a:extLst>
          </p:cNvPr>
          <p:cNvSpPr/>
          <p:nvPr/>
        </p:nvSpPr>
        <p:spPr bwMode="auto">
          <a:xfrm>
            <a:off x="4932040" y="4008452"/>
            <a:ext cx="3168352" cy="62284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i="1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5B6B6F5-BA96-12DE-8AA7-4B6A7A2A0205}"/>
              </a:ext>
            </a:extLst>
          </p:cNvPr>
          <p:cNvSpPr txBox="1"/>
          <p:nvPr/>
        </p:nvSpPr>
        <p:spPr>
          <a:xfrm>
            <a:off x="6360641" y="4477412"/>
            <a:ext cx="2039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>
                <a:effectLst/>
                <a:latin typeface="AdvOTf9433e2d"/>
              </a:rPr>
              <a:t>Mróz, ApJS249, 16 (2020)</a:t>
            </a:r>
            <a:endParaRPr lang="fr-FR" sz="1400" i="1"/>
          </a:p>
        </p:txBody>
      </p:sp>
    </p:spTree>
    <p:extLst>
      <p:ext uri="{BB962C8B-B14F-4D97-AF65-F5344CB8AC3E}">
        <p14:creationId xmlns:p14="http://schemas.microsoft.com/office/powerpoint/2010/main" val="602249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B07C85-74EF-18F4-D731-ABD404BAF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b="1">
                <a:solidFill>
                  <a:srgbClr val="FF0000"/>
                </a:solidFill>
              </a:rPr>
              <a:t>Constraints on compact objects from all microlensing surveys: EROS, MACHO, OGLE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3B8C56-E192-FF05-0FDD-50C7E5B3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08" y="1844824"/>
            <a:ext cx="7618332" cy="465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90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Espace réservé du contenu 2">
            <a:extLst>
              <a:ext uri="{FF2B5EF4-FFF2-40B4-BE49-F238E27FC236}">
                <a16:creationId xmlns:a16="http://schemas.microsoft.com/office/drawing/2014/main" id="{C984EFC2-90DF-2A8C-7D42-96EA4815212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445125" y="2719338"/>
            <a:ext cx="3597275" cy="3083024"/>
          </a:xfrm>
        </p:spPr>
        <p:txBody>
          <a:bodyPr/>
          <a:lstStyle/>
          <a:p>
            <a:pPr marL="0" indent="0">
              <a:buNone/>
            </a:pPr>
            <a:r>
              <a:rPr lang="fr-FR" altLang="fr-FR" sz="2400" b="1">
                <a:ea typeface="ＭＳ Ｐゴシック" panose="020B0600070205080204" pitchFamily="34" charset="-128"/>
              </a:rPr>
              <a:t>       SN1987A echoes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Diffusion of the light emitted by the SN on interstellar gas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If superimposed on a monitored star</a:t>
            </a:r>
            <a:br>
              <a:rPr lang="fr-FR" altLang="fr-FR" sz="2000">
                <a:ea typeface="ＭＳ Ｐゴシック" panose="020B0600070205080204" pitchFamily="34" charset="-128"/>
              </a:rPr>
            </a:br>
            <a:r>
              <a:rPr lang="fr-FR" altLang="fr-FR" sz="2000">
                <a:ea typeface="ＭＳ Ｐゴシック" panose="020B0600070205080204" pitchFamily="34" charset="-128"/>
              </a:rPr>
              <a:t>-&gt; brightness seems to vary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Unexpected microlensing background…</a:t>
            </a: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C4741E1-1C0A-2A21-4884-0D77337F4E5E}"/>
              </a:ext>
            </a:extLst>
          </p:cNvPr>
          <p:cNvSpPr txBox="1">
            <a:spLocks/>
          </p:cNvSpPr>
          <p:nvPr/>
        </p:nvSpPr>
        <p:spPr bwMode="auto">
          <a:xfrm>
            <a:off x="35496" y="548680"/>
            <a:ext cx="4606925" cy="1736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fr-FR" b="1" kern="0" dirty="0" err="1">
                <a:solidFill>
                  <a:srgbClr val="FF0000"/>
                </a:solidFill>
              </a:rPr>
              <a:t>Serendipitious</a:t>
            </a:r>
            <a:r>
              <a:rPr lang="fr-FR" b="1" kern="0" dirty="0">
                <a:solidFill>
                  <a:srgbClr val="FF0000"/>
                </a:solidFill>
              </a:rPr>
              <a:t> </a:t>
            </a:r>
            <a:r>
              <a:rPr lang="fr-FR" b="1" kern="0" dirty="0" err="1">
                <a:solidFill>
                  <a:srgbClr val="FF0000"/>
                </a:solidFill>
              </a:rPr>
              <a:t>discovery</a:t>
            </a:r>
            <a:endParaRPr lang="fr-FR" b="1" kern="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fr-FR" sz="2000" b="1" kern="0" dirty="0" err="1">
                <a:solidFill>
                  <a:srgbClr val="FF0000"/>
                </a:solidFill>
              </a:rPr>
              <a:t>Residual</a:t>
            </a:r>
            <a:r>
              <a:rPr lang="fr-FR" sz="2000" b="1" kern="0" dirty="0">
                <a:solidFill>
                  <a:srgbClr val="FF0000"/>
                </a:solidFill>
              </a:rPr>
              <a:t> </a:t>
            </a:r>
            <a:r>
              <a:rPr lang="fr-FR" sz="2000" b="1" kern="0" dirty="0" err="1">
                <a:solidFill>
                  <a:srgbClr val="FF0000"/>
                </a:solidFill>
              </a:rPr>
              <a:t>microlensing</a:t>
            </a:r>
            <a:r>
              <a:rPr lang="fr-FR" sz="2000" b="1" kern="0" dirty="0">
                <a:solidFill>
                  <a:srgbClr val="FF0000"/>
                </a:solidFill>
              </a:rPr>
              <a:t> background</a:t>
            </a:r>
          </a:p>
        </p:txBody>
      </p:sp>
      <p:pic>
        <p:nvPicPr>
          <p:cNvPr id="71683" name="Image 10">
            <a:extLst>
              <a:ext uri="{FF2B5EF4-FFF2-40B4-BE49-F238E27FC236}">
                <a16:creationId xmlns:a16="http://schemas.microsoft.com/office/drawing/2014/main" id="{FBB3ABC3-516E-2B0A-9A77-FDAF5826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362200"/>
            <a:ext cx="5113337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F21F63E1-CA86-B554-827A-FAED01EA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812243" cy="195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795338" y="274125"/>
            <a:ext cx="5069754" cy="592138"/>
          </a:xfrm>
          <a:ln/>
        </p:spPr>
        <p:txBody>
          <a:bodyPr lIns="96432" tIns="0" rIns="115719" bIns="0">
            <a:noAutofit/>
          </a:bodyPr>
          <a:lstStyle/>
          <a:p>
            <a:r>
              <a:rPr lang="en-US" sz="3600" b="1">
                <a:latin typeface="Helvetica" charset="0"/>
              </a:rPr>
              <a:t>LSST in a few figures</a:t>
            </a:r>
            <a:endParaRPr lang="en-US" sz="120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6301" y="1043088"/>
            <a:ext cx="5176161" cy="5437188"/>
          </a:xfrm>
          <a:ln w="76200">
            <a:solidFill>
              <a:schemeClr val="accent1"/>
            </a:solidFill>
          </a:ln>
        </p:spPr>
        <p:txBody>
          <a:bodyPr lIns="32144" tIns="0" rIns="32144" bIns="0" anchor="ctr">
            <a:normAutofit/>
          </a:bodyPr>
          <a:lstStyle/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Optical telescope 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8.4 m diameter (6.7 m effective aperture)</a:t>
            </a:r>
          </a:p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Wide-field camera : 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3.5°, 3.2 Gpixels</a:t>
            </a:r>
          </a:p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6 wide-band filters </a:t>
            </a:r>
            <a:r>
              <a:rPr lang="en-US" sz="28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800" b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800" b="1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en-US" sz="2800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2800" b="1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Galaxies: </a:t>
            </a:r>
            <a:r>
              <a:rPr lang="fr-FR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sz="2000" b="1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=27.5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after 10 year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coadd.</a:t>
            </a:r>
            <a:endParaRPr 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Final catalogue: 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b="1" baseline="30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galaxies, 10</a:t>
            </a:r>
            <a:r>
              <a:rPr lang="en-US" sz="2000" b="1" baseline="30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stars</a:t>
            </a:r>
          </a:p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Final database 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PetaBytes</a:t>
            </a:r>
          </a:p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Weak lensing up to 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~ 3</a:t>
            </a:r>
          </a:p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1,000,000 SNIa up to 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~ 1 </a:t>
            </a:r>
          </a:p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Transients with alerts (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b="1" baseline="30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/night</a:t>
            </a: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-US" sz="20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2000 scientists </a:t>
            </a: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in the world (50% US)</a:t>
            </a:r>
          </a:p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" sz="20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r>
              <a:rPr lang="en" sz="2000" b="1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" sz="2000" b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Chile</a:t>
            </a:r>
            <a:r>
              <a:rPr lang="en" sz="2000" b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" sz="2000" b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France-IN2P3 </a:t>
            </a:r>
            <a:r>
              <a:rPr lang="en" sz="2000" b="1">
                <a:latin typeface="Calibri" panose="020F0502020204030204" pitchFamily="34" charset="0"/>
                <a:cs typeface="Calibri" panose="020F0502020204030204" pitchFamily="34" charset="0"/>
              </a:rPr>
              <a:t>(builder since 2005) </a:t>
            </a:r>
            <a:r>
              <a:rPr lang="en" sz="2000" b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privileged access to all data</a:t>
            </a:r>
            <a:endParaRPr 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4932040" y="6436753"/>
            <a:ext cx="413307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835025" indent="-563563">
              <a:lnSpc>
                <a:spcPct val="90000"/>
              </a:lnSpc>
              <a:spcBef>
                <a:spcPts val="1200"/>
              </a:spcBef>
              <a:buSzPct val="171000"/>
            </a:pP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See LSST science-book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fr-FR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www.lsst.org</a:t>
            </a:r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993775" y="1039813"/>
            <a:ext cx="2935288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oogle Shape;244;p38">
            <a:extLst>
              <a:ext uri="{FF2B5EF4-FFF2-40B4-BE49-F238E27FC236}">
                <a16:creationId xmlns:a16="http://schemas.microsoft.com/office/drawing/2014/main" id="{8C098180-1048-39BB-9472-2F258FED45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890" r="15948"/>
          <a:stretch/>
        </p:blipFill>
        <p:spPr>
          <a:xfrm>
            <a:off x="5895236" y="3239838"/>
            <a:ext cx="3165925" cy="3174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5;p38">
            <a:extLst>
              <a:ext uri="{FF2B5EF4-FFF2-40B4-BE49-F238E27FC236}">
                <a16:creationId xmlns:a16="http://schemas.microsoft.com/office/drawing/2014/main" id="{5C75E79A-39DF-5257-36D0-3F0B102BE8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672"/>
          <a:stretch/>
        </p:blipFill>
        <p:spPr>
          <a:xfrm>
            <a:off x="5895236" y="414048"/>
            <a:ext cx="3151775" cy="2942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3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4353EB-514D-CF72-ACA9-D7F45531F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384"/>
            <a:ext cx="9161151" cy="300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71153"/>
            <a:ext cx="6510207" cy="4095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</a:rPr>
              <a:t>Summary of Science Requirements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70031081"/>
              </p:ext>
            </p:extLst>
          </p:nvPr>
        </p:nvGraphicFramePr>
        <p:xfrm>
          <a:off x="1403648" y="2852936"/>
          <a:ext cx="6624736" cy="37696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91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3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Survey Property</a:t>
                      </a:r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40">
                <a:tc>
                  <a:txBody>
                    <a:bodyPr/>
                    <a:lstStyle/>
                    <a:p>
                      <a:r>
                        <a:rPr lang="en-US" sz="1100" dirty="0"/>
                        <a:t>Main</a:t>
                      </a:r>
                      <a:r>
                        <a:rPr lang="en-US" sz="1100" baseline="0" dirty="0"/>
                        <a:t> Survey Area / duration</a:t>
                      </a:r>
                      <a:endParaRPr lang="en-US" sz="1100" dirty="0"/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18000 sq. deg. / 10 years</a:t>
                      </a:r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91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Total</a:t>
                      </a:r>
                      <a:r>
                        <a:rPr lang="en-US" sz="1100" b="1" baseline="0" dirty="0">
                          <a:solidFill>
                            <a:srgbClr val="FF0000"/>
                          </a:solidFill>
                        </a:rPr>
                        <a:t> visits per sky patch</a:t>
                      </a:r>
                      <a:endParaRPr 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825 (1</a:t>
                      </a:r>
                      <a:r>
                        <a:rPr lang="en-US" sz="1100" baseline="0" dirty="0"/>
                        <a:t> visit per ~3-4 nights)</a:t>
                      </a:r>
                      <a:endParaRPr lang="en-US" sz="1100" dirty="0"/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553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Filter set</a:t>
                      </a:r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 filters (</a:t>
                      </a:r>
                      <a:r>
                        <a:rPr lang="en-US" sz="1100" dirty="0" err="1"/>
                        <a:t>ugrizy</a:t>
                      </a:r>
                      <a:r>
                        <a:rPr lang="en-US" sz="1100" dirty="0"/>
                        <a:t>) from 320-1050nm</a:t>
                      </a:r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Single visit</a:t>
                      </a:r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second exposure + 1s shutter + 3s readout)</a:t>
                      </a:r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9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1" kern="1200" dirty="0">
                          <a:solidFill>
                            <a:srgbClr val="0000FF"/>
                          </a:solidFill>
                          <a:effectLst>
                            <a:glow rad="749300">
                              <a:srgbClr val="FFFF00">
                                <a:alpha val="41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Single Visit Limiting Magnitude (AB 5</a:t>
                      </a:r>
                      <a:r>
                        <a:rPr lang="en-US" sz="1100" b="1" kern="1200" dirty="0">
                          <a:solidFill>
                            <a:srgbClr val="0000FF"/>
                          </a:solidFill>
                          <a:effectLst>
                            <a:glow rad="749300">
                              <a:srgbClr val="FFFF00">
                                <a:alpha val="41000"/>
                              </a:srgbClr>
                            </a:glow>
                          </a:effectLst>
                          <a:latin typeface="Symbol" charset="2"/>
                          <a:ea typeface="+mn-ea"/>
                          <a:cs typeface="Symbol" charset="2"/>
                        </a:rPr>
                        <a:t>s)</a:t>
                      </a:r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rgbClr val="0000FF"/>
                          </a:solidFill>
                          <a:effectLst>
                            <a:glow rad="749300">
                              <a:srgbClr val="FFFF00">
                                <a:alpha val="41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u = 23.9; g = 25.0; r = 24.7;</a:t>
                      </a:r>
                      <a:r>
                        <a:rPr lang="en-US" sz="1100" b="1" kern="1200" baseline="0" dirty="0">
                          <a:solidFill>
                            <a:srgbClr val="0000FF"/>
                          </a:solidFill>
                          <a:effectLst>
                            <a:glow rad="749300">
                              <a:srgbClr val="FFFF00">
                                <a:alpha val="41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I = 24.0; z = 23.3; y = 22.1</a:t>
                      </a:r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980">
                <a:tc>
                  <a:txBody>
                    <a:bodyPr/>
                    <a:lstStyle/>
                    <a:p>
                      <a:r>
                        <a:rPr lang="en-US" sz="1100" dirty="0"/>
                        <a:t>10 year coadd. Limiting Magnitude</a:t>
                      </a:r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 = 26.1; g = 27.4; r = 27.5;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 = 26.8; z = 26.1; y = 24.9</a:t>
                      </a:r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29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Photometric calibration</a:t>
                      </a:r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5mmag repeatability &amp; colors, &lt;10mmag absolute </a:t>
                      </a:r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298">
                <a:tc>
                  <a:txBody>
                    <a:bodyPr/>
                    <a:lstStyle/>
                    <a:p>
                      <a:r>
                        <a:rPr lang="en-US" sz="1100" dirty="0"/>
                        <a:t>Median</a:t>
                      </a:r>
                      <a:r>
                        <a:rPr lang="en-US" sz="1100" baseline="0" dirty="0"/>
                        <a:t> delivered image quality</a:t>
                      </a:r>
                      <a:endParaRPr lang="en-US" sz="1100" dirty="0"/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 0.7 </a:t>
                      </a:r>
                      <a:r>
                        <a:rPr lang="en-US" sz="11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arcsec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FWHM</a:t>
                      </a:r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17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Transient</a:t>
                      </a:r>
                      <a:r>
                        <a:rPr lang="en-US" sz="1100" b="1" baseline="0" dirty="0">
                          <a:solidFill>
                            <a:srgbClr val="FF0000"/>
                          </a:solidFill>
                        </a:rPr>
                        <a:t> p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rocessing</a:t>
                      </a:r>
                      <a:r>
                        <a:rPr lang="en-US" sz="1100" b="1" baseline="0" dirty="0">
                          <a:solidFill>
                            <a:srgbClr val="FF0000"/>
                          </a:solidFill>
                        </a:rPr>
                        <a:t> latency</a:t>
                      </a:r>
                      <a:endParaRPr 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 sec after last visit exposure</a:t>
                      </a:r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170">
                <a:tc>
                  <a:txBody>
                    <a:bodyPr/>
                    <a:lstStyle/>
                    <a:p>
                      <a:r>
                        <a:rPr lang="en-US" sz="1100" dirty="0"/>
                        <a:t>Data release</a:t>
                      </a:r>
                    </a:p>
                  </a:txBody>
                  <a:tcPr marL="63468" marR="63468" marT="31742" marB="31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Full reprocessing of survey data annually</a:t>
                      </a:r>
                    </a:p>
                  </a:txBody>
                  <a:tcPr marL="63468" marR="63468" marT="31742" marB="3174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8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87E70-7B8A-7290-0A18-B8D2B5E3A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7023798-9BB1-F169-E280-D33D3CEF98A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4156" y="1628801"/>
            <a:ext cx="3555756" cy="471403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FR" b="1">
                <a:latin typeface="Calibri" panose="020F0502020204030204" pitchFamily="34" charset="0"/>
                <a:cs typeface="Calibri" panose="020F0502020204030204" pitchFamily="34" charset="0"/>
              </a:rPr>
              <a:t>O(10</a:t>
            </a:r>
            <a:r>
              <a:rPr lang="fr-FR" b="1" baseline="300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b="1">
                <a:latin typeface="Calibri" panose="020F0502020204030204" pitchFamily="34" charset="0"/>
                <a:cs typeface="Calibri" panose="020F0502020204030204" pitchFamily="34" charset="0"/>
              </a:rPr>
              <a:t> stars) 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monitored with Dm &lt; 5mmag</a:t>
            </a:r>
          </a:p>
          <a:p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Towards Milky-Way and LMC/SMC</a:t>
            </a:r>
          </a:p>
          <a:p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On average every 4th night during 10 years</a:t>
            </a:r>
          </a:p>
          <a:p>
            <a:pPr marL="0" indent="0">
              <a:buNone/>
            </a:pPr>
            <a:endParaRPr lang="fr-FR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b="1">
                <a:latin typeface="Calibri" panose="020F0502020204030204" pitchFamily="34" charset="0"/>
                <a:cs typeface="Calibri" panose="020F0502020204030204" pitchFamily="34" charset="0"/>
              </a:rPr>
              <a:t>10’s of thousands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 of microlensing events expected, including exotic events</a:t>
            </a:r>
          </a:p>
          <a:p>
            <a:pPr marL="0" indent="0">
              <a:buNone/>
            </a:pP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Mapping the Milky-way optical depth and duration distribution</a:t>
            </a:r>
          </a:p>
          <a:p>
            <a:pPr lvl="1"/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Milky-way kinematical information</a:t>
            </a:r>
          </a:p>
          <a:p>
            <a:pPr lvl="1"/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Lens IMF</a:t>
            </a:r>
          </a:p>
          <a:p>
            <a:pPr lvl="1"/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Thick disk, residual fraction of hidden baryonic mass</a:t>
            </a:r>
          </a:p>
          <a:p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Detection of exotic events, coupling with follow-up through </a:t>
            </a:r>
            <a:r>
              <a:rPr lang="fr-FR" b="1">
                <a:latin typeface="Calibri" panose="020F0502020204030204" pitchFamily="34" charset="0"/>
                <a:cs typeface="Calibri" panose="020F0502020204030204" pitchFamily="34" charset="0"/>
              </a:rPr>
              <a:t>alert system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 (Fink)</a:t>
            </a:r>
          </a:p>
          <a:p>
            <a:pPr lvl="1"/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Binarity, planetary rates</a:t>
            </a:r>
          </a:p>
          <a:p>
            <a:pPr lvl="1"/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Enriched information</a:t>
            </a:r>
          </a:p>
          <a:p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(Dark Matter: don’t expect significant progress)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A2F47E1-194C-A9F8-1ED9-6B2F4D6E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203200"/>
            <a:ext cx="4576440" cy="1320800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LSST Microlensing</a:t>
            </a:r>
            <a:r>
              <a:rPr lang="fr-FR" b="1" dirty="0">
                <a:solidFill>
                  <a:srgbClr val="FF0000"/>
                </a:solidFill>
              </a:rPr>
              <a:t> perspectives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6C59A8A-5CDB-5A07-5B52-29CAC0649211}"/>
              </a:ext>
            </a:extLst>
          </p:cNvPr>
          <p:cNvGrpSpPr/>
          <p:nvPr/>
        </p:nvGrpSpPr>
        <p:grpSpPr>
          <a:xfrm>
            <a:off x="3707904" y="3645024"/>
            <a:ext cx="5295351" cy="2715978"/>
            <a:chOff x="3707904" y="3850821"/>
            <a:chExt cx="5295351" cy="271597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CF7E20E-9E78-B41B-67D9-5D2417775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7904" y="3850821"/>
              <a:ext cx="5276758" cy="2715978"/>
            </a:xfrm>
            <a:prstGeom prst="rect">
              <a:avLst/>
            </a:prstGeom>
          </p:spPr>
        </p:pic>
        <p:sp>
          <p:nvSpPr>
            <p:cNvPr id="3" name="Cadre 2">
              <a:extLst>
                <a:ext uri="{FF2B5EF4-FFF2-40B4-BE49-F238E27FC236}">
                  <a16:creationId xmlns:a16="http://schemas.microsoft.com/office/drawing/2014/main" id="{5F07A69E-2617-E881-67FD-A5862E8E6165}"/>
                </a:ext>
              </a:extLst>
            </p:cNvPr>
            <p:cNvSpPr/>
            <p:nvPr/>
          </p:nvSpPr>
          <p:spPr bwMode="auto">
            <a:xfrm>
              <a:off x="7668344" y="4053784"/>
              <a:ext cx="1334911" cy="2494848"/>
            </a:xfrm>
            <a:prstGeom prst="frame">
              <a:avLst>
                <a:gd name="adj1" fmla="val 3456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0000"/>
                </a:highlight>
                <a:latin typeface="Times" charset="0"/>
              </a:endParaRPr>
            </a:p>
          </p:txBody>
        </p:sp>
      </p:grpSp>
      <p:grpSp>
        <p:nvGrpSpPr>
          <p:cNvPr id="4" name="Groupe 5">
            <a:extLst>
              <a:ext uri="{FF2B5EF4-FFF2-40B4-BE49-F238E27FC236}">
                <a16:creationId xmlns:a16="http://schemas.microsoft.com/office/drawing/2014/main" id="{339B4F18-CC45-8E97-BAB0-758A9F99208D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620688"/>
            <a:ext cx="4071314" cy="2581441"/>
            <a:chOff x="395288" y="1681163"/>
            <a:chExt cx="6003925" cy="3806825"/>
          </a:xfrm>
        </p:grpSpPr>
        <p:pic>
          <p:nvPicPr>
            <p:cNvPr id="10" name="Image 2">
              <a:extLst>
                <a:ext uri="{FF2B5EF4-FFF2-40B4-BE49-F238E27FC236}">
                  <a16:creationId xmlns:a16="http://schemas.microsoft.com/office/drawing/2014/main" id="{813F0D35-70DA-AB3A-12B1-2BFD664EF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681163"/>
              <a:ext cx="6003925" cy="380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Connecteur droit 2">
              <a:extLst>
                <a:ext uri="{FF2B5EF4-FFF2-40B4-BE49-F238E27FC236}">
                  <a16:creationId xmlns:a16="http://schemas.microsoft.com/office/drawing/2014/main" id="{BED0FEB3-9F54-A59C-C96E-91D6B9B7B6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43808" y="1988840"/>
              <a:ext cx="1656184" cy="2997498"/>
            </a:xfrm>
            <a:prstGeom prst="line">
              <a:avLst/>
            </a:prstGeom>
            <a:noFill/>
            <a:ln w="9525" algn="ctr">
              <a:solidFill>
                <a:schemeClr val="tx1">
                  <a:alpha val="66666"/>
                </a:schemeClr>
              </a:solidFill>
              <a:prstDash val="dash"/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2218595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8969" y="332656"/>
            <a:ext cx="8367487" cy="758722"/>
          </a:xfrm>
        </p:spPr>
        <p:txBody>
          <a:bodyPr/>
          <a:lstStyle/>
          <a:p>
            <a:r>
              <a:rPr lang="fr-FR" b="1">
                <a:solidFill>
                  <a:srgbClr val="FF0000"/>
                </a:solidFill>
              </a:rPr>
              <a:t>Microlensing challenges for LSST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47589" y="1368322"/>
            <a:ext cx="8229601" cy="4724974"/>
          </a:xfrm>
        </p:spPr>
        <p:txBody>
          <a:bodyPr>
            <a:noAutofit/>
          </a:bodyPr>
          <a:lstStyle/>
          <a:p>
            <a:r>
              <a:rPr lang="fr-FR" sz="2400" b="1"/>
              <a:t>Selection criteria</a:t>
            </a:r>
          </a:p>
          <a:p>
            <a:pPr lvl="1"/>
            <a:r>
              <a:rPr lang="fr-FR" sz="2000"/>
              <a:t>On-line trigger to initiate follow-up (Fink…)</a:t>
            </a:r>
          </a:p>
          <a:p>
            <a:pPr lvl="1"/>
            <a:r>
              <a:rPr lang="fr-FR" sz="2000"/>
              <a:t>Off-line to search for any exotic events</a:t>
            </a:r>
          </a:p>
          <a:p>
            <a:pPr lvl="1"/>
            <a:r>
              <a:rPr lang="fr-FR" sz="2000"/>
              <a:t>Exploit the excellent photometric repeatability (&lt;1% for g&lt;21) to search for large impact parameter events and non-standard events</a:t>
            </a:r>
          </a:p>
          <a:p>
            <a:pPr lvl="1"/>
            <a:r>
              <a:rPr lang="fr-FR" sz="2000"/>
              <a:t>Estimate </a:t>
            </a:r>
            <a:r>
              <a:rPr lang="fr-FR" sz="2000" b="1">
                <a:solidFill>
                  <a:srgbClr val="FF0000"/>
                </a:solidFill>
              </a:rPr>
              <a:t>efficiency &lt;</a:t>
            </a:r>
            <a:r>
              <a:rPr lang="fr-FR" sz="2000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>
                <a:solidFill>
                  <a:srgbClr val="FF0000"/>
                </a:solidFill>
              </a:rPr>
              <a:t>(t</a:t>
            </a:r>
            <a:r>
              <a:rPr lang="fr-FR" sz="2000" b="1" baseline="-25000">
                <a:solidFill>
                  <a:srgbClr val="FF0000"/>
                </a:solidFill>
              </a:rPr>
              <a:t>E</a:t>
            </a:r>
            <a:r>
              <a:rPr lang="fr-FR" sz="2000" b="1">
                <a:solidFill>
                  <a:srgbClr val="FF0000"/>
                </a:solidFill>
              </a:rPr>
              <a:t>)&gt;</a:t>
            </a:r>
            <a:endParaRPr lang="fr-FR" sz="2000"/>
          </a:p>
          <a:p>
            <a:pPr marL="285750" indent="-285750">
              <a:buFont typeface="Arial"/>
              <a:buChar char="•"/>
            </a:pPr>
            <a:r>
              <a:rPr lang="fr-FR" sz="2400" b="1"/>
              <a:t>Use astrometric information</a:t>
            </a:r>
          </a:p>
          <a:p>
            <a:pPr lvl="1"/>
            <a:r>
              <a:rPr lang="fr-FR" sz="2000"/>
              <a:t>Decrease microlensing degeneracy (D</a:t>
            </a:r>
            <a:r>
              <a:rPr lang="fr-FR" sz="2000" baseline="-25000"/>
              <a:t>os</a:t>
            </a:r>
            <a:r>
              <a:rPr lang="fr-FR" sz="200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sz="2400" b="1"/>
              <a:t>Synergies</a:t>
            </a:r>
            <a:endParaRPr lang="fr-FR" sz="2000" b="1"/>
          </a:p>
          <a:p>
            <a:pPr lvl="1"/>
            <a:r>
              <a:rPr lang="fr-FR" sz="2000"/>
              <a:t>EUCLID (ground-space parallax, NIR)</a:t>
            </a:r>
          </a:p>
          <a:p>
            <a:pPr lvl="1"/>
            <a:r>
              <a:rPr lang="fr-FR" sz="2000"/>
              <a:t>On Earth follow-up telescopes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33956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22DFB-A7C5-CBA3-5CB2-E694C757C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>
            <a:extLst>
              <a:ext uri="{FF2B5EF4-FFF2-40B4-BE49-F238E27FC236}">
                <a16:creationId xmlns:a16="http://schemas.microsoft.com/office/drawing/2014/main" id="{435AA9BC-8B6D-4774-721F-B0C424ED2E41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363627"/>
            <a:ext cx="8532440" cy="6171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fr-FR" altLang="fr-FR" sz="3200" b="1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EROS = </a:t>
            </a:r>
            <a:r>
              <a:rPr lang="fr-FR" altLang="fr-FR" sz="2800" b="1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Expérience de Recherche d’Objets Sombres</a:t>
            </a:r>
            <a:endParaRPr lang="fr-FR" altLang="fr-FR" b="1" kern="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AA3AE6-47A5-F6A1-5DCC-451CB24951C9}"/>
              </a:ext>
            </a:extLst>
          </p:cNvPr>
          <p:cNvSpPr txBox="1"/>
          <p:nvPr/>
        </p:nvSpPr>
        <p:spPr>
          <a:xfrm>
            <a:off x="611561" y="1052736"/>
            <a:ext cx="85324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 err="1"/>
              <a:t>Initially</a:t>
            </a:r>
            <a:r>
              <a:rPr lang="fr-FR" b="1" dirty="0"/>
              <a:t> </a:t>
            </a:r>
            <a:r>
              <a:rPr lang="fr-FR" b="1" dirty="0" err="1"/>
              <a:t>designed</a:t>
            </a:r>
            <a:r>
              <a:rPr lang="fr-FR" b="1" dirty="0"/>
              <a:t> in 1990</a:t>
            </a:r>
          </a:p>
          <a:p>
            <a:pPr marL="342900" indent="-342900" algn="l">
              <a:buFontTx/>
              <a:buChar char="-"/>
            </a:pPr>
            <a:r>
              <a:rPr lang="fr-FR" dirty="0"/>
              <a:t>to </a:t>
            </a:r>
            <a:r>
              <a:rPr lang="fr-FR" dirty="0" err="1"/>
              <a:t>search</a:t>
            </a:r>
            <a:r>
              <a:rPr lang="fr-FR" dirty="0"/>
              <a:t> for compact </a:t>
            </a:r>
            <a:r>
              <a:rPr lang="fr-FR" dirty="0" err="1"/>
              <a:t>hidden</a:t>
            </a:r>
            <a:r>
              <a:rPr lang="fr-FR" dirty="0"/>
              <a:t> objets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b="1" i="1" dirty="0" err="1"/>
              <a:t>microlensing</a:t>
            </a:r>
            <a:endParaRPr lang="fr-FR" b="1" i="1" dirty="0"/>
          </a:p>
          <a:p>
            <a:pPr marL="342900" indent="-342900" algn="l">
              <a:buFontTx/>
              <a:buChar char="-"/>
            </a:pPr>
            <a:r>
              <a:rPr lang="fr-FR" dirty="0"/>
              <a:t>By a french group lead by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physicists</a:t>
            </a:r>
            <a:r>
              <a:rPr lang="fr-FR" dirty="0"/>
              <a:t>: </a:t>
            </a:r>
            <a:r>
              <a:rPr lang="fr-FR" altLang="fr-FR" sz="2000" u="sng" dirty="0"/>
              <a:t>CEA,</a:t>
            </a:r>
            <a:r>
              <a:rPr lang="fr-FR" altLang="fr-FR" sz="2000" dirty="0"/>
              <a:t> LAL (</a:t>
            </a:r>
            <a:r>
              <a:rPr lang="fr-FR" altLang="fr-FR" sz="2000" dirty="0" err="1"/>
              <a:t>now</a:t>
            </a:r>
            <a:r>
              <a:rPr lang="fr-FR" altLang="fr-FR" sz="2000" dirty="0"/>
              <a:t> </a:t>
            </a:r>
            <a:r>
              <a:rPr lang="fr-FR" altLang="fr-FR" sz="2000" dirty="0" err="1"/>
              <a:t>IJCLab</a:t>
            </a:r>
            <a:r>
              <a:rPr lang="fr-FR" altLang="fr-FR" sz="2000" dirty="0"/>
              <a:t>), IAP, Observatoire de Marseille, Collège de France, OHP</a:t>
            </a:r>
            <a:endParaRPr lang="fr-FR" altLang="fr-FR" sz="2400" dirty="0"/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6CA80436-C202-497B-CDE8-910CDF0DF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44824"/>
            <a:ext cx="55118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6CB4BE1-FBCD-7C22-A33C-DC29C316BA3D}"/>
              </a:ext>
            </a:extLst>
          </p:cNvPr>
          <p:cNvSpPr txBox="1"/>
          <p:nvPr/>
        </p:nvSpPr>
        <p:spPr>
          <a:xfrm rot="16200000">
            <a:off x="7591066" y="4269617"/>
            <a:ext cx="2346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Helvetica" pitchFamily="2" charset="0"/>
              </a:rPr>
              <a:t>Scott </a:t>
            </a:r>
            <a:r>
              <a:rPr lang="fr-FR" sz="1600" i="1" dirty="0" err="1">
                <a:latin typeface="Helvetica" pitchFamily="2" charset="0"/>
              </a:rPr>
              <a:t>Gaudi’s</a:t>
            </a:r>
            <a:r>
              <a:rPr lang="fr-FR" sz="1600" i="1" dirty="0">
                <a:latin typeface="Helvetica" pitchFamily="2" charset="0"/>
              </a:rPr>
              <a:t> animation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BC6AE3E-4B72-CA38-90A8-9F195E69A23C}"/>
              </a:ext>
            </a:extLst>
          </p:cNvPr>
          <p:cNvGrpSpPr/>
          <p:nvPr/>
        </p:nvGrpSpPr>
        <p:grpSpPr>
          <a:xfrm>
            <a:off x="1189781" y="5445224"/>
            <a:ext cx="2969083" cy="1200329"/>
            <a:chOff x="5435600" y="3747708"/>
            <a:chExt cx="2969083" cy="1200329"/>
          </a:xfrm>
        </p:grpSpPr>
        <p:sp>
          <p:nvSpPr>
            <p:cNvPr id="10" name="ZoneTexte 15">
              <a:extLst>
                <a:ext uri="{FF2B5EF4-FFF2-40B4-BE49-F238E27FC236}">
                  <a16:creationId xmlns:a16="http://schemas.microsoft.com/office/drawing/2014/main" id="{C9892310-4FD3-7E61-0819-1BF9BC861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5600" y="3747708"/>
              <a:ext cx="296908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R</a:t>
              </a:r>
              <a:r>
                <a:rPr lang="fr-FR" altLang="fr-FR" sz="1800" baseline="-25000"/>
                <a:t>E </a:t>
              </a:r>
              <a:r>
                <a:rPr lang="fr-FR" altLang="fr-FR" sz="1800"/>
                <a:t>= Einstein radius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t</a:t>
              </a:r>
              <a:r>
                <a:rPr lang="fr-FR" altLang="fr-FR" sz="1800" b="1" baseline="-25000"/>
                <a:t>E</a:t>
              </a:r>
              <a:r>
                <a:rPr lang="fr-FR" altLang="fr-FR" sz="1800" baseline="-25000"/>
                <a:t>   </a:t>
              </a:r>
              <a:r>
                <a:rPr lang="fr-FR" altLang="fr-FR" sz="1800"/>
                <a:t>= Einstein duration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u</a:t>
              </a:r>
              <a:r>
                <a:rPr lang="fr-FR" altLang="fr-FR" sz="1800" b="1" baseline="-25000"/>
                <a:t>0</a:t>
              </a:r>
              <a:r>
                <a:rPr lang="fr-FR" altLang="fr-FR" sz="1800"/>
                <a:t>  = impact parameter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t</a:t>
              </a:r>
              <a:r>
                <a:rPr lang="fr-FR" altLang="fr-FR" sz="1800" b="1" baseline="-25000"/>
                <a:t>0</a:t>
              </a:r>
              <a:r>
                <a:rPr lang="fr-FR" altLang="fr-FR" sz="1800"/>
                <a:t>   = minimum approach time</a:t>
              </a:r>
            </a:p>
          </p:txBody>
        </p:sp>
        <p:sp>
          <p:nvSpPr>
            <p:cNvPr id="11" name="Cadre 10">
              <a:extLst>
                <a:ext uri="{FF2B5EF4-FFF2-40B4-BE49-F238E27FC236}">
                  <a16:creationId xmlns:a16="http://schemas.microsoft.com/office/drawing/2014/main" id="{495A9332-B7A7-968B-64E9-48DF6CDE0DA2}"/>
                </a:ext>
              </a:extLst>
            </p:cNvPr>
            <p:cNvSpPr/>
            <p:nvPr/>
          </p:nvSpPr>
          <p:spPr bwMode="auto">
            <a:xfrm>
              <a:off x="5435600" y="4079221"/>
              <a:ext cx="360363" cy="868816"/>
            </a:xfrm>
            <a:prstGeom prst="frame">
              <a:avLst>
                <a:gd name="adj1" fmla="val 6405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50A2B79-51E7-7B45-8772-EB8B1B9AFA64}"/>
              </a:ext>
            </a:extLst>
          </p:cNvPr>
          <p:cNvGrpSpPr/>
          <p:nvPr/>
        </p:nvGrpSpPr>
        <p:grpSpPr>
          <a:xfrm>
            <a:off x="467544" y="2647759"/>
            <a:ext cx="4071314" cy="2581441"/>
            <a:chOff x="467544" y="2647759"/>
            <a:chExt cx="4071314" cy="2581441"/>
          </a:xfrm>
        </p:grpSpPr>
        <p:grpSp>
          <p:nvGrpSpPr>
            <p:cNvPr id="7" name="Groupe 5">
              <a:extLst>
                <a:ext uri="{FF2B5EF4-FFF2-40B4-BE49-F238E27FC236}">
                  <a16:creationId xmlns:a16="http://schemas.microsoft.com/office/drawing/2014/main" id="{95F8D794-E1C7-A7E0-7988-1DA94D0C8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44" y="2647759"/>
              <a:ext cx="4071314" cy="2581441"/>
              <a:chOff x="395288" y="1681163"/>
              <a:chExt cx="6003925" cy="3806825"/>
            </a:xfrm>
          </p:grpSpPr>
          <p:pic>
            <p:nvPicPr>
              <p:cNvPr id="8" name="Image 2">
                <a:extLst>
                  <a:ext uri="{FF2B5EF4-FFF2-40B4-BE49-F238E27FC236}">
                    <a16:creationId xmlns:a16="http://schemas.microsoft.com/office/drawing/2014/main" id="{AFB062D2-27CD-FA0C-DBED-993BB96D7E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88" y="1681163"/>
                <a:ext cx="6003925" cy="3806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Connecteur droit 2">
                <a:extLst>
                  <a:ext uri="{FF2B5EF4-FFF2-40B4-BE49-F238E27FC236}">
                    <a16:creationId xmlns:a16="http://schemas.microsoft.com/office/drawing/2014/main" id="{79901FA0-2363-2F77-820A-0FD64AEE0D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43808" y="1988840"/>
                <a:ext cx="1656184" cy="2997498"/>
              </a:xfrm>
              <a:prstGeom prst="line">
                <a:avLst/>
              </a:prstGeom>
              <a:noFill/>
              <a:ln w="9525" algn="ctr">
                <a:solidFill>
                  <a:schemeClr val="tx1">
                    <a:alpha val="66666"/>
                  </a:schemeClr>
                </a:solidFill>
                <a:prstDash val="dash"/>
                <a:round/>
                <a:headEnd/>
                <a:tailEnd/>
              </a:ln>
            </p:spPr>
          </p:cxnSp>
        </p:grpSp>
        <p:pic>
          <p:nvPicPr>
            <p:cNvPr id="6" name="Image 12">
              <a:extLst>
                <a:ext uri="{FF2B5EF4-FFF2-40B4-BE49-F238E27FC236}">
                  <a16:creationId xmlns:a16="http://schemas.microsoft.com/office/drawing/2014/main" id="{557B343C-C272-EFDA-3678-218BAAFB1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671" y="4869160"/>
              <a:ext cx="1751161" cy="30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4">
              <a:extLst>
                <a:ext uri="{FF2B5EF4-FFF2-40B4-BE49-F238E27FC236}">
                  <a16:creationId xmlns:a16="http://schemas.microsoft.com/office/drawing/2014/main" id="{E0A6E3E5-8478-D742-F8DA-B19795DDC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7" y="2673164"/>
              <a:ext cx="864096" cy="24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1137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049148" y="2303585"/>
            <a:ext cx="3171162" cy="246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66462" bIns="66462">
            <a:prstTxWarp prst="textNoShape">
              <a:avLst/>
            </a:prstTxWarp>
          </a:bodyPr>
          <a:lstStyle/>
          <a:p>
            <a:pPr marL="316531" indent="-316531">
              <a:spcBef>
                <a:spcPts val="997"/>
              </a:spcBef>
              <a:buFontTx/>
              <a:buChar char="•"/>
            </a:pPr>
            <a:r>
              <a:rPr lang="fr-FR" sz="1846" dirty="0">
                <a:solidFill>
                  <a:srgbClr val="000000"/>
                </a:solidFill>
              </a:rPr>
              <a:t>Cold (</a:t>
            </a:r>
            <a:r>
              <a:rPr lang="fr-FR" sz="1846" b="1" dirty="0">
                <a:solidFill>
                  <a:srgbClr val="000000"/>
                </a:solidFill>
              </a:rPr>
              <a:t>10K</a:t>
            </a:r>
            <a:r>
              <a:rPr lang="fr-FR" sz="1846" dirty="0">
                <a:solidFill>
                  <a:srgbClr val="000000"/>
                </a:solidFill>
              </a:rPr>
              <a:t>) =&gt; no </a:t>
            </a:r>
            <a:r>
              <a:rPr lang="fr-FR" sz="1846" dirty="0" err="1">
                <a:solidFill>
                  <a:srgbClr val="000000"/>
                </a:solidFill>
              </a:rPr>
              <a:t>emission</a:t>
            </a:r>
            <a:r>
              <a:rPr lang="fr-FR" sz="1846" dirty="0">
                <a:solidFill>
                  <a:srgbClr val="000000"/>
                </a:solidFill>
              </a:rPr>
              <a:t>. Transparent medium.</a:t>
            </a:r>
          </a:p>
          <a:p>
            <a:pPr marL="316531" indent="-316531">
              <a:spcBef>
                <a:spcPts val="997"/>
              </a:spcBef>
              <a:buFontTx/>
              <a:buChar char="•"/>
            </a:pPr>
            <a:r>
              <a:rPr lang="fr-FR" sz="1846" dirty="0">
                <a:solidFill>
                  <a:srgbClr val="000000"/>
                </a:solidFill>
              </a:rPr>
              <a:t>In the </a:t>
            </a:r>
            <a:r>
              <a:rPr lang="fr-FR" sz="1846" b="1" dirty="0" err="1">
                <a:solidFill>
                  <a:srgbClr val="000000"/>
                </a:solidFill>
              </a:rPr>
              <a:t>thick</a:t>
            </a:r>
            <a:r>
              <a:rPr lang="fr-FR" sz="1846" b="1" dirty="0">
                <a:solidFill>
                  <a:srgbClr val="000000"/>
                </a:solidFill>
              </a:rPr>
              <a:t> </a:t>
            </a:r>
            <a:r>
              <a:rPr lang="fr-FR" sz="1846" b="1" dirty="0" err="1">
                <a:solidFill>
                  <a:srgbClr val="000000"/>
                </a:solidFill>
              </a:rPr>
              <a:t>disk</a:t>
            </a:r>
            <a:r>
              <a:rPr lang="fr-FR" sz="1846" dirty="0">
                <a:solidFill>
                  <a:srgbClr val="000000"/>
                </a:solidFill>
              </a:rPr>
              <a:t> or/and in the </a:t>
            </a:r>
            <a:r>
              <a:rPr lang="fr-FR" sz="1846" b="1" dirty="0">
                <a:solidFill>
                  <a:srgbClr val="000000"/>
                </a:solidFill>
              </a:rPr>
              <a:t>halo </a:t>
            </a:r>
            <a:r>
              <a:rPr lang="fr-FR" sz="1846" dirty="0">
                <a:solidFill>
                  <a:srgbClr val="000000"/>
                </a:solidFill>
              </a:rPr>
              <a:t>(</a:t>
            </a:r>
            <a:r>
              <a:rPr lang="fr-FR" sz="1846" dirty="0" err="1">
                <a:solidFill>
                  <a:srgbClr val="000000"/>
                </a:solidFill>
              </a:rPr>
              <a:t>low</a:t>
            </a:r>
            <a:r>
              <a:rPr lang="fr-FR" sz="1846" dirty="0">
                <a:solidFill>
                  <a:srgbClr val="000000"/>
                </a:solidFill>
              </a:rPr>
              <a:t> </a:t>
            </a:r>
            <a:r>
              <a:rPr lang="fr-FR" sz="1846" dirty="0" err="1">
                <a:solidFill>
                  <a:srgbClr val="000000"/>
                </a:solidFill>
              </a:rPr>
              <a:t>metallicity</a:t>
            </a:r>
            <a:r>
              <a:rPr lang="fr-FR" sz="1846" dirty="0">
                <a:solidFill>
                  <a:srgbClr val="000000"/>
                </a:solidFill>
              </a:rPr>
              <a:t>)</a:t>
            </a:r>
          </a:p>
          <a:p>
            <a:pPr marL="316531" indent="-316531">
              <a:spcBef>
                <a:spcPts val="997"/>
              </a:spcBef>
              <a:buFontTx/>
              <a:buChar char="•"/>
            </a:pPr>
            <a:r>
              <a:rPr lang="fr-FR" sz="1846" dirty="0"/>
              <a:t>If </a:t>
            </a:r>
            <a:r>
              <a:rPr lang="fr-FR" sz="1846" dirty="0" err="1"/>
              <a:t>it</a:t>
            </a:r>
            <a:r>
              <a:rPr lang="fr-FR" sz="1846" dirty="0"/>
              <a:t> </a:t>
            </a:r>
            <a:r>
              <a:rPr lang="fr-FR" sz="1846" dirty="0" err="1"/>
              <a:t>makes</a:t>
            </a:r>
            <a:r>
              <a:rPr lang="fr-FR" sz="1846" dirty="0"/>
              <a:t> 100% of the halo, </a:t>
            </a:r>
            <a:r>
              <a:rPr lang="fr-FR" sz="1846" dirty="0" err="1"/>
              <a:t>then</a:t>
            </a:r>
            <a:r>
              <a:rPr lang="fr-FR" sz="1846" dirty="0"/>
              <a:t> </a:t>
            </a:r>
            <a:r>
              <a:rPr lang="fr-FR" sz="1846" b="1" dirty="0" err="1">
                <a:solidFill>
                  <a:srgbClr val="FF3300"/>
                </a:solidFill>
              </a:rPr>
              <a:t>average</a:t>
            </a:r>
            <a:r>
              <a:rPr lang="fr-FR" sz="1846" b="1" dirty="0"/>
              <a:t> </a:t>
            </a:r>
            <a:r>
              <a:rPr lang="fr-FR" sz="1846" dirty="0" err="1"/>
              <a:t>column</a:t>
            </a:r>
            <a:r>
              <a:rPr lang="fr-FR" sz="1846" dirty="0"/>
              <a:t> </a:t>
            </a:r>
            <a:r>
              <a:rPr lang="fr-FR" sz="1846" dirty="0" err="1"/>
              <a:t>density</a:t>
            </a:r>
            <a:r>
              <a:rPr lang="fr-FR" sz="1846" dirty="0"/>
              <a:t> </a:t>
            </a:r>
            <a:r>
              <a:rPr lang="fr-FR" sz="1846" dirty="0" err="1"/>
              <a:t>toward</a:t>
            </a:r>
            <a:r>
              <a:rPr lang="fr-FR" sz="1846" dirty="0"/>
              <a:t> LMC </a:t>
            </a:r>
            <a:r>
              <a:rPr lang="fr-FR" sz="1846" dirty="0" err="1"/>
              <a:t>is</a:t>
            </a:r>
            <a:endParaRPr lang="fr-FR" sz="1846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9182" y="2218594"/>
            <a:ext cx="4082562" cy="371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733218" y="1133141"/>
            <a:ext cx="8159262" cy="77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215" dirty="0">
                <a:latin typeface="Calibri" panose="020F0502020204030204" pitchFamily="34" charset="0"/>
                <a:cs typeface="Calibri" panose="020F0502020204030204" pitchFamily="34" charset="0"/>
              </a:rPr>
              <a:t>-&gt; A new technique to </a:t>
            </a:r>
            <a:r>
              <a:rPr lang="fr-FR" sz="2215" dirty="0" err="1"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  <a:r>
              <a:rPr lang="fr-FR" sz="22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1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last </a:t>
            </a:r>
            <a:r>
              <a:rPr lang="fr-FR" sz="2215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unknown</a:t>
            </a:r>
            <a:r>
              <a:rPr lang="fr-FR" sz="221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contribution </a:t>
            </a:r>
            <a:r>
              <a:rPr lang="fr-FR" sz="2215" dirty="0">
                <a:latin typeface="Calibri" panose="020F0502020204030204" pitchFamily="34" charset="0"/>
                <a:cs typeface="Calibri" panose="020F0502020204030204" pitchFamily="34" charset="0"/>
              </a:rPr>
              <a:t>to the </a:t>
            </a:r>
            <a:r>
              <a:rPr lang="fr-FR" sz="2215" dirty="0" err="1">
                <a:latin typeface="Calibri" panose="020F0502020204030204" pitchFamily="34" charset="0"/>
                <a:cs typeface="Calibri" panose="020F0502020204030204" pitchFamily="34" charset="0"/>
              </a:rPr>
              <a:t>baryonic</a:t>
            </a:r>
            <a:r>
              <a:rPr lang="fr-FR" sz="22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15" dirty="0" err="1">
                <a:latin typeface="Calibri" panose="020F0502020204030204" pitchFamily="34" charset="0"/>
                <a:cs typeface="Calibri" panose="020F0502020204030204" pitchFamily="34" charset="0"/>
              </a:rPr>
              <a:t>hidden</a:t>
            </a:r>
            <a:r>
              <a:rPr lang="fr-FR" sz="22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15" dirty="0" err="1"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fr-FR" sz="2215" dirty="0">
                <a:latin typeface="Calibri" panose="020F0502020204030204" pitchFamily="34" charset="0"/>
                <a:cs typeface="Calibri" panose="020F0502020204030204" pitchFamily="34" charset="0"/>
              </a:rPr>
              <a:t>: cold H</a:t>
            </a:r>
            <a:r>
              <a:rPr lang="fr-FR" sz="2215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846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15" dirty="0">
                <a:latin typeface="Calibri" panose="020F0502020204030204" pitchFamily="34" charset="0"/>
                <a:cs typeface="Calibri" panose="020F0502020204030204" pitchFamily="34" charset="0"/>
              </a:rPr>
              <a:t>(+He)</a:t>
            </a:r>
            <a:endParaRPr lang="fr-FR" sz="258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r 10"/>
          <p:cNvGrpSpPr>
            <a:grpSpLocks/>
          </p:cNvGrpSpPr>
          <p:nvPr/>
        </p:nvGrpSpPr>
        <p:grpSpPr bwMode="auto">
          <a:xfrm>
            <a:off x="3707904" y="4490717"/>
            <a:ext cx="5263099" cy="1443676"/>
            <a:chOff x="3635903" y="4579193"/>
            <a:chExt cx="5702455" cy="1564002"/>
          </a:xfrm>
        </p:grpSpPr>
        <p:sp>
          <p:nvSpPr>
            <p:cNvPr id="22538" name="Text Box 4"/>
            <p:cNvSpPr txBox="1">
              <a:spLocks noChangeArrowheads="1"/>
            </p:cNvSpPr>
            <p:nvPr/>
          </p:nvSpPr>
          <p:spPr bwMode="auto">
            <a:xfrm>
              <a:off x="4966436" y="5181600"/>
              <a:ext cx="4371922" cy="9615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fr-FR" sz="2215" b="1"/>
                <a:t>250g/m</a:t>
              </a:r>
              <a:r>
                <a:rPr lang="fr-FR" sz="2215" b="1" baseline="30000"/>
                <a:t>2</a:t>
              </a:r>
              <a:r>
                <a:rPr lang="fr-FR" sz="2215"/>
                <a:t> &lt;=&gt; column</a:t>
              </a:r>
              <a:br>
                <a:rPr lang="fr-FR" sz="2215"/>
              </a:br>
              <a:r>
                <a:rPr lang="fr-FR" sz="2215"/>
                <a:t>of </a:t>
              </a:r>
              <a:r>
                <a:rPr lang="fr-FR" sz="2215" b="1"/>
                <a:t>3m</a:t>
              </a:r>
              <a:r>
                <a:rPr lang="fr-FR" sz="2215"/>
                <a:t> H</a:t>
              </a:r>
              <a:r>
                <a:rPr lang="fr-FR" sz="2215" baseline="-25000"/>
                <a:t>2</a:t>
              </a:r>
              <a:r>
                <a:rPr lang="fr-FR" sz="2215"/>
                <a:t> on average </a:t>
              </a:r>
              <a:r>
                <a:rPr lang="fr-FR" sz="1846"/>
                <a:t>(normal cond.)</a:t>
              </a:r>
            </a:p>
            <a:p>
              <a:pPr>
                <a:buFont typeface="Wingdings" charset="2"/>
                <a:buNone/>
              </a:pPr>
              <a:endParaRPr lang="fr-FR" sz="738"/>
            </a:p>
          </p:txBody>
        </p:sp>
        <p:sp>
          <p:nvSpPr>
            <p:cNvPr id="22539" name="Line 6"/>
            <p:cNvSpPr>
              <a:spLocks noChangeShapeType="1"/>
            </p:cNvSpPr>
            <p:nvPr/>
          </p:nvSpPr>
          <p:spPr bwMode="auto">
            <a:xfrm>
              <a:off x="3635903" y="4579193"/>
              <a:ext cx="1393296" cy="83100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215"/>
            </a:p>
          </p:txBody>
        </p:sp>
      </p:grpSp>
      <p:grpSp>
        <p:nvGrpSpPr>
          <p:cNvPr id="3" name="Grouper 11"/>
          <p:cNvGrpSpPr>
            <a:grpSpLocks/>
          </p:cNvGrpSpPr>
          <p:nvPr/>
        </p:nvGrpSpPr>
        <p:grpSpPr bwMode="auto">
          <a:xfrm>
            <a:off x="1055851" y="4967159"/>
            <a:ext cx="7384764" cy="1356695"/>
            <a:chOff x="762802" y="5095851"/>
            <a:chExt cx="7999395" cy="1469302"/>
          </a:xfrm>
        </p:grpSpPr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3407624" y="5838657"/>
              <a:ext cx="1392976" cy="40974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215"/>
            </a:p>
          </p:txBody>
        </p:sp>
        <p:sp>
          <p:nvSpPr>
            <p:cNvPr id="22536" name="ZoneTexte 7"/>
            <p:cNvSpPr txBox="1">
              <a:spLocks noChangeArrowheads="1"/>
            </p:cNvSpPr>
            <p:nvPr/>
          </p:nvSpPr>
          <p:spPr bwMode="auto">
            <a:xfrm>
              <a:off x="762802" y="5095851"/>
              <a:ext cx="3796386" cy="145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fr-FR" sz="2215" i="1" dirty="0">
                  <a:solidFill>
                    <a:srgbClr val="000000"/>
                  </a:solidFill>
                </a:rPr>
                <a:t> </a:t>
              </a:r>
              <a:r>
                <a:rPr lang="fr-FR" sz="1846" i="1" dirty="0">
                  <a:solidFill>
                    <a:srgbClr val="000000"/>
                  </a:solidFill>
                </a:rPr>
                <a:t>Fractal structure</a:t>
              </a:r>
              <a:r>
                <a:rPr lang="fr-FR" sz="1846" dirty="0">
                  <a:solidFill>
                    <a:srgbClr val="000000"/>
                  </a:solidFill>
                </a:rPr>
                <a:t>:</a:t>
              </a:r>
              <a:br>
                <a:rPr lang="fr-FR" sz="1846" dirty="0">
                  <a:solidFill>
                    <a:srgbClr val="000000"/>
                  </a:solidFill>
                </a:rPr>
              </a:br>
              <a:r>
                <a:rPr lang="fr-FR" sz="1846" dirty="0">
                  <a:solidFill>
                    <a:srgbClr val="000000"/>
                  </a:solidFill>
                </a:rPr>
                <a:t>gas </a:t>
              </a:r>
              <a:r>
                <a:rPr lang="fr-FR" sz="1846" dirty="0" err="1">
                  <a:solidFill>
                    <a:srgbClr val="000000"/>
                  </a:solidFill>
                </a:rPr>
                <a:t>covers</a:t>
              </a:r>
              <a:r>
                <a:rPr lang="fr-FR" sz="1846" dirty="0">
                  <a:solidFill>
                    <a:srgbClr val="000000"/>
                  </a:solidFill>
                </a:rPr>
                <a:t> ~ </a:t>
              </a:r>
              <a:r>
                <a:rPr lang="fr-FR" sz="1846" b="1" dirty="0">
                  <a:solidFill>
                    <a:srgbClr val="000000"/>
                  </a:solidFill>
                </a:rPr>
                <a:t>1%</a:t>
              </a:r>
              <a:r>
                <a:rPr lang="fr-FR" sz="1846" dirty="0">
                  <a:solidFill>
                    <a:srgbClr val="000000"/>
                  </a:solidFill>
                </a:rPr>
                <a:t> of the </a:t>
              </a:r>
              <a:r>
                <a:rPr lang="fr-FR" sz="1846" dirty="0" err="1">
                  <a:solidFill>
                    <a:srgbClr val="000000"/>
                  </a:solidFill>
                </a:rPr>
                <a:t>sky</a:t>
              </a:r>
              <a:r>
                <a:rPr lang="fr-FR" sz="1846" dirty="0">
                  <a:solidFill>
                    <a:srgbClr val="000000"/>
                  </a:solidFill>
                </a:rPr>
                <a:t>.</a:t>
              </a:r>
              <a:br>
                <a:rPr lang="fr-FR" sz="1846" dirty="0">
                  <a:solidFill>
                    <a:srgbClr val="000000"/>
                  </a:solidFill>
                </a:rPr>
              </a:br>
              <a:r>
                <a:rPr lang="fr-FR" sz="1846" b="1" dirty="0" err="1">
                  <a:solidFill>
                    <a:srgbClr val="000000"/>
                  </a:solidFill>
                </a:rPr>
                <a:t>Clumpuscules</a:t>
              </a:r>
              <a:r>
                <a:rPr lang="fr-FR" sz="1846" b="1" dirty="0">
                  <a:solidFill>
                    <a:srgbClr val="000000"/>
                  </a:solidFill>
                </a:rPr>
                <a:t> ~10 AU</a:t>
              </a:r>
              <a:br>
                <a:rPr lang="fr-FR" sz="1846" b="1" dirty="0">
                  <a:solidFill>
                    <a:srgbClr val="000000"/>
                  </a:solidFill>
                </a:rPr>
              </a:br>
              <a:r>
                <a:rPr lang="fr-FR" sz="2215" dirty="0">
                  <a:solidFill>
                    <a:srgbClr val="000000"/>
                  </a:solidFill>
                </a:rPr>
                <a:t>(</a:t>
              </a:r>
              <a:r>
                <a:rPr lang="fr-FR" sz="2215" dirty="0" err="1">
                  <a:solidFill>
                    <a:srgbClr val="000000"/>
                  </a:solidFill>
                </a:rPr>
                <a:t>Pfenniger</a:t>
              </a:r>
              <a:r>
                <a:rPr lang="fr-FR" sz="2215" dirty="0">
                  <a:solidFill>
                    <a:srgbClr val="000000"/>
                  </a:solidFill>
                </a:rPr>
                <a:t> &amp; Combes 1994)</a:t>
              </a:r>
              <a:endParaRPr lang="fr-FR" sz="2585" dirty="0">
                <a:solidFill>
                  <a:srgbClr val="000000"/>
                </a:solidFill>
              </a:endParaRPr>
            </a:p>
          </p:txBody>
        </p:sp>
        <p:sp>
          <p:nvSpPr>
            <p:cNvPr id="22537" name="ZoneTexte 9"/>
            <p:cNvSpPr txBox="1">
              <a:spLocks noChangeArrowheads="1"/>
            </p:cNvSpPr>
            <p:nvPr/>
          </p:nvSpPr>
          <p:spPr bwMode="auto">
            <a:xfrm>
              <a:off x="4724400" y="6096001"/>
              <a:ext cx="4037797" cy="469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2215" b="1" dirty="0">
                  <a:solidFill>
                    <a:srgbClr val="000000"/>
                  </a:solidFill>
                  <a:highlight>
                    <a:srgbClr val="FFFF00"/>
                  </a:highlight>
                </a:rPr>
                <a:t>~ 300</a:t>
              </a:r>
              <a:r>
                <a:rPr lang="fr-FR" sz="2215" b="1" dirty="0">
                  <a:highlight>
                    <a:srgbClr val="FFFF00"/>
                  </a:highlight>
                </a:rPr>
                <a:t>m</a:t>
              </a:r>
              <a:r>
                <a:rPr lang="fr-FR" sz="2215" dirty="0">
                  <a:highlight>
                    <a:srgbClr val="FFFF00"/>
                  </a:highlight>
                </a:rPr>
                <a:t> H</a:t>
              </a:r>
              <a:r>
                <a:rPr lang="fr-FR" sz="2215" baseline="-25000" dirty="0">
                  <a:highlight>
                    <a:srgbClr val="FFFF00"/>
                  </a:highlight>
                </a:rPr>
                <a:t>2</a:t>
              </a:r>
              <a:r>
                <a:rPr lang="fr-FR" sz="2215" dirty="0">
                  <a:highlight>
                    <a:srgbClr val="FFFF00"/>
                  </a:highlight>
                </a:rPr>
                <a:t> over 1% of the </a:t>
              </a:r>
              <a:r>
                <a:rPr lang="fr-FR" sz="2215" dirty="0" err="1">
                  <a:highlight>
                    <a:srgbClr val="FFFF00"/>
                  </a:highlight>
                </a:rPr>
                <a:t>sky</a:t>
              </a:r>
              <a:endParaRPr lang="fr-FR" sz="2215" dirty="0">
                <a:highlight>
                  <a:srgbClr val="FFFF00"/>
                </a:highlight>
              </a:endParaRPr>
            </a:p>
          </p:txBody>
        </p:sp>
      </p:grpSp>
      <p:sp>
        <p:nvSpPr>
          <p:cNvPr id="12" name="Rectangle 16"/>
          <p:cNvSpPr txBox="1">
            <a:spLocks noChangeArrowheads="1"/>
          </p:cNvSpPr>
          <p:nvPr/>
        </p:nvSpPr>
        <p:spPr>
          <a:xfrm>
            <a:off x="492369" y="512793"/>
            <a:ext cx="8159262" cy="10550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fr-FR" sz="3692" b="1" dirty="0" err="1">
                <a:solidFill>
                  <a:srgbClr val="FF3300"/>
                </a:solidFill>
              </a:rPr>
              <a:t>But: where</a:t>
            </a:r>
            <a:r>
              <a:rPr lang="fr-FR" sz="3692" b="1" dirty="0">
                <a:solidFill>
                  <a:srgbClr val="FF3300"/>
                </a:solidFill>
              </a:rPr>
              <a:t> are </a:t>
            </a:r>
            <a:r>
              <a:rPr lang="fr-FR" sz="3692" b="1" dirty="0" err="1">
                <a:solidFill>
                  <a:srgbClr val="FF3300"/>
                </a:solidFill>
              </a:rPr>
              <a:t>the hidden</a:t>
            </a:r>
            <a:r>
              <a:rPr lang="fr-FR" sz="3692" b="1" dirty="0">
                <a:solidFill>
                  <a:srgbClr val="FF3300"/>
                </a:solidFill>
              </a:rPr>
              <a:t> baryons?</a:t>
            </a:r>
          </a:p>
        </p:txBody>
      </p:sp>
    </p:spTree>
    <p:extLst>
      <p:ext uri="{BB962C8B-B14F-4D97-AF65-F5344CB8AC3E}">
        <p14:creationId xmlns:p14="http://schemas.microsoft.com/office/powerpoint/2010/main" val="309025449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incipe_scintillation_2t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3" y="787682"/>
            <a:ext cx="8440615" cy="5129222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0338" y="446654"/>
            <a:ext cx="8980875" cy="12153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92" b="1">
                <a:solidFill>
                  <a:srgbClr val="FF0000"/>
                </a:solidFill>
              </a:rPr>
              <a:t>Search for missing H</a:t>
            </a:r>
            <a:r>
              <a:rPr lang="fr-FR" sz="3692" b="1" baseline="-25000">
                <a:solidFill>
                  <a:srgbClr val="FF0000"/>
                </a:solidFill>
              </a:rPr>
              <a:t>2</a:t>
            </a:r>
            <a:r>
              <a:rPr lang="fr-FR" sz="3692" b="1">
                <a:solidFill>
                  <a:srgbClr val="FF0000"/>
                </a:solidFill>
              </a:rPr>
              <a:t> turbulent galactic gas</a:t>
            </a:r>
            <a:endParaRPr lang="fr-FR" sz="2585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fr-FR" sz="2954" b="1"/>
              <a:t>through scintillation detection (the OSER project)</a:t>
            </a:r>
            <a:endParaRPr lang="fr-FR" sz="1846" b="1">
              <a:solidFill>
                <a:srgbClr val="FF3300"/>
              </a:solidFill>
            </a:endParaRPr>
          </a:p>
        </p:txBody>
      </p:sp>
      <p:sp>
        <p:nvSpPr>
          <p:cNvPr id="4" name="ZoneTexte 4"/>
          <p:cNvSpPr txBox="1">
            <a:spLocks noChangeArrowheads="1"/>
          </p:cNvSpPr>
          <p:nvPr/>
        </p:nvSpPr>
        <p:spPr bwMode="auto">
          <a:xfrm>
            <a:off x="562707" y="5223935"/>
            <a:ext cx="8037342" cy="122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46"/>
              <a:t>Light received by telescope varies with</a:t>
            </a:r>
          </a:p>
          <a:p>
            <a:r>
              <a:rPr lang="fr-FR" sz="1846"/>
              <a:t>	</a:t>
            </a:r>
            <a:r>
              <a:rPr lang="fr-FR" sz="1846" b="1">
                <a:solidFill>
                  <a:srgbClr val="FF0000"/>
                </a:solidFill>
              </a:rPr>
              <a:t>-</a:t>
            </a:r>
            <a:r>
              <a:rPr lang="fr-FR" sz="1846"/>
              <a:t> </a:t>
            </a:r>
            <a:r>
              <a:rPr lang="fr-FR" sz="1846" b="1">
                <a:solidFill>
                  <a:srgbClr val="FF0000"/>
                </a:solidFill>
              </a:rPr>
              <a:t>timescale ~10 min</a:t>
            </a:r>
            <a:r>
              <a:rPr lang="fr-FR" sz="1846"/>
              <a:t> (due to the relative velocity of the gas)</a:t>
            </a:r>
          </a:p>
          <a:p>
            <a:r>
              <a:rPr lang="fr-FR" sz="1846" b="1">
                <a:solidFill>
                  <a:srgbClr val="FF0000"/>
                </a:solidFill>
              </a:rPr>
              <a:t>	- modulation of a few %</a:t>
            </a:r>
            <a:r>
              <a:rPr lang="fr-FR" sz="1846"/>
              <a:t> (depending on distances / turbulence				parameters / source extension)</a:t>
            </a:r>
          </a:p>
        </p:txBody>
      </p:sp>
    </p:spTree>
    <p:extLst>
      <p:ext uri="{BB962C8B-B14F-4D97-AF65-F5344CB8AC3E}">
        <p14:creationId xmlns:p14="http://schemas.microsoft.com/office/powerpoint/2010/main" val="717017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8125" y="460561"/>
            <a:ext cx="8455906" cy="773723"/>
          </a:xfrm>
        </p:spPr>
        <p:txBody>
          <a:bodyPr>
            <a:noAutofit/>
          </a:bodyPr>
          <a:lstStyle/>
          <a:p>
            <a:pPr algn="r"/>
            <a:r>
              <a:rPr lang="fr-FR" sz="3692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Scintillation </a:t>
            </a:r>
            <a:r>
              <a:rPr lang="fr-FR" sz="3692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3692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Vera Rubin </a:t>
            </a:r>
            <a:r>
              <a:rPr lang="fr-FR" sz="3692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telescope</a:t>
            </a:r>
            <a:br>
              <a:rPr lang="fr-FR" sz="3692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21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(15s </a:t>
            </a:r>
            <a:r>
              <a:rPr lang="fr-FR" sz="2215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exposures</a:t>
            </a:r>
            <a:r>
              <a:rPr lang="fr-FR" sz="221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3692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16135" y="2862421"/>
            <a:ext cx="3636396" cy="179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46" dirty="0">
                <a:cs typeface="Symbol" charset="2"/>
              </a:rPr>
              <a:t>For a </a:t>
            </a:r>
            <a:r>
              <a:rPr lang="fr-FR" sz="1846" dirty="0" err="1">
                <a:cs typeface="Symbol" charset="2"/>
              </a:rPr>
              <a:t>given value of the turbulence parameter </a:t>
            </a:r>
            <a:r>
              <a:rPr lang="fr-FR" sz="1846" dirty="0">
                <a:cs typeface="Symbol" charset="2"/>
              </a:rPr>
              <a:t> </a:t>
            </a:r>
            <a:r>
              <a:rPr lang="fr-FR" sz="1846" b="1" dirty="0" err="1">
                <a:cs typeface="Symbol" charset="2"/>
              </a:rPr>
              <a:t>R</a:t>
            </a:r>
            <a:r>
              <a:rPr lang="fr-FR" sz="1846" b="1" baseline="-25000" dirty="0" err="1">
                <a:cs typeface="Symbol" charset="2"/>
              </a:rPr>
              <a:t>diff</a:t>
            </a:r>
            <a:r>
              <a:rPr lang="fr-FR" sz="1846" b="1" dirty="0">
                <a:cs typeface="Symbol" charset="2"/>
              </a:rPr>
              <a:t> </a:t>
            </a:r>
            <a:r>
              <a:rPr lang="fr-FR" sz="1846" dirty="0">
                <a:cs typeface="Symbol" charset="2"/>
              </a:rPr>
              <a:t>  -&gt;</a:t>
            </a:r>
          </a:p>
          <a:p>
            <a:pPr algn="just"/>
            <a:r>
              <a:rPr lang="fr-FR" sz="1846" dirty="0">
                <a:cs typeface="Symbol" charset="2"/>
              </a:rPr>
              <a:t>modulation </a:t>
            </a:r>
            <a:r>
              <a:rPr lang="fr-FR" sz="1846" b="1" dirty="0">
                <a:cs typeface="Symbol" charset="2"/>
              </a:rPr>
              <a:t>m = </a:t>
            </a:r>
            <a:r>
              <a:rPr lang="fr-FR" sz="1846" b="1" dirty="0" err="1">
                <a:latin typeface="Symbol" charset="2"/>
                <a:cs typeface="Symbol" charset="2"/>
              </a:rPr>
              <a:t>s</a:t>
            </a:r>
            <a:r>
              <a:rPr lang="fr-FR" sz="1846" b="1" baseline="-25000" dirty="0" err="1"/>
              <a:t>I</a:t>
            </a:r>
            <a:r>
              <a:rPr lang="fr-FR" sz="1846" b="1" baseline="-25000" dirty="0"/>
              <a:t> </a:t>
            </a:r>
            <a:r>
              <a:rPr lang="fr-FR" sz="1846" b="1" dirty="0"/>
              <a:t>/&lt;I&gt;</a:t>
            </a:r>
            <a:r>
              <a:rPr lang="fr-FR" sz="1846" dirty="0"/>
              <a:t> </a:t>
            </a:r>
            <a:r>
              <a:rPr lang="fr-FR" sz="1846" dirty="0" err="1"/>
              <a:t>decreases</a:t>
            </a:r>
            <a:r>
              <a:rPr lang="fr-FR" sz="1846" dirty="0"/>
              <a:t> </a:t>
            </a:r>
            <a:r>
              <a:rPr lang="fr-FR" sz="1846" dirty="0" err="1"/>
              <a:t>with</a:t>
            </a:r>
            <a:r>
              <a:rPr lang="fr-FR" sz="1846" dirty="0"/>
              <a:t> the sources’ magnitude </a:t>
            </a:r>
            <a:r>
              <a:rPr lang="fr-FR" sz="1846" dirty="0" err="1"/>
              <a:t>since</a:t>
            </a:r>
            <a:r>
              <a:rPr lang="fr-FR" sz="1846" dirty="0"/>
              <a:t> the apparent </a:t>
            </a:r>
            <a:r>
              <a:rPr lang="fr-FR" sz="1846" dirty="0" err="1"/>
              <a:t>stellar</a:t>
            </a:r>
            <a:r>
              <a:rPr lang="fr-FR" sz="1846" dirty="0"/>
              <a:t> radius </a:t>
            </a:r>
            <a:r>
              <a:rPr lang="fr-FR" sz="1846" dirty="0" err="1"/>
              <a:t>increases</a:t>
            </a:r>
            <a:r>
              <a:rPr lang="fr-FR" sz="1846" dirty="0"/>
              <a:t> (</a:t>
            </a:r>
            <a:r>
              <a:rPr lang="fr-FR" sz="1846" dirty="0" err="1"/>
              <a:t>here</a:t>
            </a:r>
            <a:r>
              <a:rPr lang="fr-FR" sz="1846" dirty="0"/>
              <a:t> MS star)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8066EB99-8652-27C9-3A6B-5205EB28A743}"/>
              </a:ext>
            </a:extLst>
          </p:cNvPr>
          <p:cNvGrpSpPr/>
          <p:nvPr/>
        </p:nvGrpSpPr>
        <p:grpSpPr>
          <a:xfrm>
            <a:off x="555840" y="1099784"/>
            <a:ext cx="4314861" cy="5123559"/>
            <a:chOff x="602159" y="905683"/>
            <a:chExt cx="4674433" cy="5550522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29B0F70-FC1F-1548-9F1C-E9339CF23039}"/>
                </a:ext>
              </a:extLst>
            </p:cNvPr>
            <p:cNvSpPr txBox="1"/>
            <p:nvPr/>
          </p:nvSpPr>
          <p:spPr>
            <a:xfrm>
              <a:off x="718538" y="905683"/>
              <a:ext cx="4558054" cy="407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46" b="1" i="1" dirty="0" err="1"/>
                <a:t>Turbulent gas</a:t>
              </a:r>
              <a:r>
                <a:rPr lang="fr-FR" sz="1846" b="1" i="1" dirty="0"/>
                <a:t> structures in </a:t>
              </a:r>
              <a:r>
                <a:rPr lang="fr-FR" sz="1846" b="1" i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Galactic</a:t>
              </a:r>
              <a:r>
                <a:rPr lang="fr-FR" sz="1846" b="1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halo</a:t>
              </a:r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33C04910-9F8D-AA75-E7FE-11D1B79A146E}"/>
                </a:ext>
              </a:extLst>
            </p:cNvPr>
            <p:cNvGrpSpPr/>
            <p:nvPr/>
          </p:nvGrpSpPr>
          <p:grpSpPr>
            <a:xfrm>
              <a:off x="602159" y="1318188"/>
              <a:ext cx="4671663" cy="5138017"/>
              <a:chOff x="4833882" y="2133600"/>
              <a:chExt cx="4058598" cy="4463752"/>
            </a:xfrm>
          </p:grpSpPr>
          <p:pic>
            <p:nvPicPr>
              <p:cNvPr id="22" name="Image 21" descr="moniezm_fig5b-eps-converted-to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1952" y="3053587"/>
                <a:ext cx="3426471" cy="3471757"/>
              </a:xfrm>
              <a:prstGeom prst="rect">
                <a:avLst/>
              </a:prstGeom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5434128" y="5955865"/>
                <a:ext cx="882887" cy="2740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92" b="1" dirty="0" err="1">
                    <a:solidFill>
                      <a:srgbClr val="FF0000"/>
                    </a:solidFill>
                    <a:latin typeface="Helvetica"/>
                    <a:cs typeface="Helvetica"/>
                  </a:rPr>
                  <a:t>T</a:t>
                </a:r>
                <a:r>
                  <a:rPr lang="fr-FR" sz="1292" b="1" baseline="-25000" dirty="0" err="1">
                    <a:solidFill>
                      <a:srgbClr val="FF0000"/>
                    </a:solidFill>
                    <a:latin typeface="Helvetica"/>
                    <a:cs typeface="Helvetica"/>
                  </a:rPr>
                  <a:t>exp</a:t>
                </a:r>
                <a:r>
                  <a:rPr lang="fr-FR" sz="1292" b="1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 = 15s</a:t>
                </a:r>
              </a:p>
            </p:txBody>
          </p:sp>
          <p:sp>
            <p:nvSpPr>
              <p:cNvPr id="9" name="Espace réservé du texte 2"/>
              <p:cNvSpPr txBox="1">
                <a:spLocks/>
              </p:cNvSpPr>
              <p:nvPr/>
            </p:nvSpPr>
            <p:spPr bwMode="auto">
              <a:xfrm>
                <a:off x="4853880" y="2204864"/>
                <a:ext cx="40386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pPr marL="316531" indent="-316531" defTabSz="844083">
                  <a:spcBef>
                    <a:spcPct val="20000"/>
                  </a:spcBef>
                  <a:buFontTx/>
                  <a:buChar char="•"/>
                  <a:defRPr/>
                </a:pPr>
                <a:r>
                  <a:rPr lang="fr-FR" sz="1846" kern="0" dirty="0">
                    <a:ea typeface="ＭＳ Ｐゴシック" charset="-128"/>
                    <a:cs typeface="Symbol" charset="2"/>
                  </a:rPr>
                  <a:t>Source@</a:t>
                </a:r>
                <a:r>
                  <a:rPr lang="fr-FR" sz="1846" kern="0" dirty="0">
                    <a:highlight>
                      <a:srgbClr val="FFFF00"/>
                    </a:highlight>
                    <a:ea typeface="ＭＳ Ｐゴシック" charset="-128"/>
                    <a:cs typeface="Symbol" charset="2"/>
                  </a:rPr>
                  <a:t>55Kpc</a:t>
                </a:r>
                <a:r>
                  <a:rPr lang="fr-FR" sz="1846" kern="0" dirty="0">
                    <a:ea typeface="ＭＳ Ｐゴシック" charset="-128"/>
                    <a:cs typeface="Symbol" charset="2"/>
                  </a:rPr>
                  <a:t> (LMC) in </a:t>
                </a:r>
                <a:r>
                  <a:rPr lang="fr-FR" sz="1846" b="1" kern="0" dirty="0">
                    <a:solidFill>
                      <a:schemeClr val="accent1"/>
                    </a:solidFill>
                    <a:ea typeface="ＭＳ Ｐゴシック" charset="-128"/>
                    <a:cs typeface="Symbol" charset="2"/>
                  </a:rPr>
                  <a:t>V</a:t>
                </a:r>
              </a:p>
              <a:p>
                <a:pPr marL="316531" indent="-316531">
                  <a:spcBef>
                    <a:spcPct val="20000"/>
                  </a:spcBef>
                  <a:buFontTx/>
                  <a:buChar char="•"/>
                </a:pPr>
                <a:r>
                  <a:rPr lang="fr-FR" sz="1846" kern="0" dirty="0">
                    <a:ea typeface="ＭＳ Ｐゴシック" charset="-128"/>
                    <a:cs typeface="Symbol" charset="2"/>
                  </a:rPr>
                  <a:t>Screen@</a:t>
                </a:r>
                <a:r>
                  <a:rPr lang="fr-FR" sz="1846" kern="0" dirty="0">
                    <a:highlight>
                      <a:srgbClr val="FFFF00"/>
                    </a:highlight>
                    <a:ea typeface="ＭＳ Ｐゴシック" charset="-128"/>
                    <a:cs typeface="Symbol" charset="2"/>
                  </a:rPr>
                  <a:t>1Kpc</a:t>
                </a:r>
                <a:r>
                  <a:rPr lang="fr-FR" sz="1846" kern="0" dirty="0">
                    <a:ea typeface="ＭＳ Ｐゴシック" charset="-128"/>
                    <a:cs typeface="Symbol" charset="2"/>
                  </a:rPr>
                  <a:t> : halo- </a:t>
                </a:r>
                <a:r>
                  <a:rPr lang="fr-FR" sz="1846" b="1" dirty="0" err="1">
                    <a:solidFill>
                      <a:schemeClr val="bg1"/>
                    </a:solidFill>
                    <a:effectLst>
                      <a:glow rad="228600">
                        <a:schemeClr val="accent4">
                          <a:alpha val="75000"/>
                        </a:schemeClr>
                      </a:glow>
                    </a:effectLst>
                    <a:highlight>
                      <a:srgbClr val="000080"/>
                    </a:highlight>
                  </a:rPr>
                  <a:t>hidden</a:t>
                </a:r>
                <a:r>
                  <a:rPr lang="fr-FR" sz="1846" b="1" dirty="0">
                    <a:solidFill>
                      <a:schemeClr val="bg1"/>
                    </a:solidFill>
                    <a:effectLst>
                      <a:glow rad="228600">
                        <a:schemeClr val="accent4">
                          <a:alpha val="75000"/>
                        </a:schemeClr>
                      </a:glow>
                    </a:effectLst>
                    <a:highlight>
                      <a:srgbClr val="000080"/>
                    </a:highlight>
                  </a:rPr>
                  <a:t> </a:t>
                </a:r>
                <a:r>
                  <a:rPr lang="fr-FR" sz="1846" b="1" dirty="0" err="1">
                    <a:solidFill>
                      <a:schemeClr val="bg1"/>
                    </a:solidFill>
                    <a:effectLst>
                      <a:glow rad="228600">
                        <a:schemeClr val="accent4">
                          <a:alpha val="75000"/>
                        </a:schemeClr>
                      </a:glow>
                    </a:effectLst>
                    <a:highlight>
                      <a:srgbClr val="000080"/>
                    </a:highlight>
                  </a:rPr>
                  <a:t>gas</a:t>
                </a:r>
                <a:endParaRPr lang="fr-FR" sz="1846" kern="0" dirty="0">
                  <a:highlight>
                    <a:srgbClr val="000080"/>
                  </a:highlight>
                  <a:ea typeface="ＭＳ Ｐゴシック" charset="-128"/>
                  <a:cs typeface="Symbol" charset="2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F785152-67B0-C54F-A61F-D8D7AE57F326}"/>
                  </a:ext>
                </a:extLst>
              </p:cNvPr>
              <p:cNvSpPr txBox="1"/>
              <p:nvPr/>
            </p:nvSpPr>
            <p:spPr>
              <a:xfrm>
                <a:off x="5836712" y="3235123"/>
                <a:ext cx="1799414" cy="461177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292" b="1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photometric </a:t>
                </a:r>
                <a:r>
                  <a:rPr lang="fr-FR" sz="1292" b="1" dirty="0" err="1">
                    <a:solidFill>
                      <a:srgbClr val="FF0000"/>
                    </a:solidFill>
                    <a:latin typeface="Helvetica"/>
                    <a:cs typeface="Helvetica"/>
                  </a:rPr>
                  <a:t>precision</a:t>
                </a:r>
                <a:endParaRPr lang="fr-FR" sz="1292" b="1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  <a:p>
                <a:r>
                  <a:rPr lang="fr-FR" sz="1292" b="1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for </a:t>
                </a:r>
                <a:r>
                  <a:rPr lang="fr-FR" sz="1292" b="1" dirty="0" err="1">
                    <a:solidFill>
                      <a:srgbClr val="FF0000"/>
                    </a:solidFill>
                    <a:latin typeface="Helvetica"/>
                    <a:cs typeface="Helvetica"/>
                  </a:rPr>
                  <a:t>T</a:t>
                </a:r>
                <a:r>
                  <a:rPr lang="fr-FR" sz="1292" b="1" baseline="-25000" dirty="0" err="1">
                    <a:solidFill>
                      <a:srgbClr val="FF0000"/>
                    </a:solidFill>
                    <a:latin typeface="Helvetica"/>
                    <a:cs typeface="Helvetica"/>
                  </a:rPr>
                  <a:t>exp</a:t>
                </a:r>
                <a:r>
                  <a:rPr lang="fr-FR" sz="1292" b="1" baseline="-25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 </a:t>
                </a:r>
                <a:r>
                  <a:rPr lang="fr-FR" sz="1292" b="1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= 15s</a:t>
                </a:r>
              </a:p>
            </p:txBody>
          </p:sp>
          <p:cxnSp>
            <p:nvCxnSpPr>
              <p:cNvPr id="29" name="Connecteur droit avec flèche 28">
                <a:extLst>
                  <a:ext uri="{FF2B5EF4-FFF2-40B4-BE49-F238E27FC236}">
                    <a16:creationId xmlns:a16="http://schemas.microsoft.com/office/drawing/2014/main" id="{F0C9EF7C-2937-3544-AC07-45500A2DD450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 bwMode="auto">
              <a:xfrm flipH="1">
                <a:off x="6519502" y="3696300"/>
                <a:ext cx="216918" cy="27111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23" name="Cadre 22">
                <a:extLst>
                  <a:ext uri="{FF2B5EF4-FFF2-40B4-BE49-F238E27FC236}">
                    <a16:creationId xmlns:a16="http://schemas.microsoft.com/office/drawing/2014/main" id="{E01E66F7-655A-B140-8C7A-79542EB1B287}"/>
                  </a:ext>
                </a:extLst>
              </p:cNvPr>
              <p:cNvSpPr/>
              <p:nvPr/>
            </p:nvSpPr>
            <p:spPr bwMode="auto">
              <a:xfrm>
                <a:off x="4833882" y="2133600"/>
                <a:ext cx="4042792" cy="4463752"/>
              </a:xfrm>
              <a:prstGeom prst="frame">
                <a:avLst>
                  <a:gd name="adj1" fmla="val 897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4083"/>
                <a:endParaRPr lang="fr-FR" sz="2215"/>
              </a:p>
            </p:txBody>
          </p: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28CDB15D-365A-FBB6-CEBD-1EB6134715C4}"/>
                  </a:ext>
                </a:extLst>
              </p:cNvPr>
              <p:cNvGrpSpPr/>
              <p:nvPr/>
            </p:nvGrpSpPr>
            <p:grpSpPr>
              <a:xfrm>
                <a:off x="7636126" y="4851314"/>
                <a:ext cx="640064" cy="1454277"/>
                <a:chOff x="3213418" y="4851314"/>
                <a:chExt cx="640064" cy="1454277"/>
              </a:xfrm>
            </p:grpSpPr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A35E4CF2-0699-BA48-0D5D-7E807085B1DF}"/>
                    </a:ext>
                  </a:extLst>
                </p:cNvPr>
                <p:cNvSpPr txBox="1"/>
                <p:nvPr/>
              </p:nvSpPr>
              <p:spPr>
                <a:xfrm rot="17643099">
                  <a:off x="2632405" y="5485226"/>
                  <a:ext cx="1406822" cy="233908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15" b="1" dirty="0">
                      <a:solidFill>
                        <a:srgbClr val="FF0000"/>
                      </a:solidFill>
                    </a:rPr>
                    <a:t>Turbulence </a:t>
                  </a:r>
                  <a:r>
                    <a:rPr lang="fr-FR" sz="1015" b="1" dirty="0" err="1">
                      <a:solidFill>
                        <a:srgbClr val="FF0000"/>
                      </a:solidFill>
                    </a:rPr>
                    <a:t>strength</a:t>
                  </a:r>
                  <a:endParaRPr lang="fr-FR" sz="1015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42" name="Connecteur droit avec flèche 41">
                  <a:extLst>
                    <a:ext uri="{FF2B5EF4-FFF2-40B4-BE49-F238E27FC236}">
                      <a16:creationId xmlns:a16="http://schemas.microsoft.com/office/drawing/2014/main" id="{EC4F9E49-A026-F892-F0DD-A397677D9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13418" y="4851314"/>
                  <a:ext cx="640064" cy="1372177"/>
                </a:xfrm>
                <a:prstGeom prst="straightConnector1">
                  <a:avLst/>
                </a:prstGeom>
                <a:ln w="57150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60C0059-8B92-9DEF-2B3F-6BCAE78427A0}"/>
                </a:ext>
              </a:extLst>
            </p:cNvPr>
            <p:cNvSpPr txBox="1"/>
            <p:nvPr/>
          </p:nvSpPr>
          <p:spPr>
            <a:xfrm rot="2397345">
              <a:off x="2785510" y="3393115"/>
              <a:ext cx="1757773" cy="12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15" b="1" i="1">
                  <a:solidFill>
                    <a:srgbClr val="FF0000"/>
                  </a:solidFill>
                </a:rPr>
                <a:t>Scintillation</a:t>
              </a:r>
            </a:p>
            <a:p>
              <a:pPr algn="ctr"/>
              <a:r>
                <a:rPr lang="fr-FR" sz="2215" b="1" i="1">
                  <a:solidFill>
                    <a:srgbClr val="FF0000"/>
                  </a:solidFill>
                </a:rPr>
                <a:t>detectable</a:t>
              </a:r>
            </a:p>
            <a:p>
              <a:pPr algn="ctr"/>
              <a:r>
                <a:rPr lang="fr-FR" sz="2215" b="1" i="1">
                  <a:solidFill>
                    <a:srgbClr val="FF0000"/>
                  </a:solidFill>
                </a:rPr>
                <a:t>with LSST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51C2870-B285-DDD3-AEDD-DD8FD5074A31}"/>
                </a:ext>
              </a:extLst>
            </p:cNvPr>
            <p:cNvSpPr txBox="1"/>
            <p:nvPr/>
          </p:nvSpPr>
          <p:spPr>
            <a:xfrm>
              <a:off x="4115512" y="5740773"/>
              <a:ext cx="858638" cy="407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46" b="1"/>
                <a:t>V</a:t>
              </a:r>
              <a:r>
                <a:rPr lang="fr-FR" sz="1846" b="1" baseline="-25000"/>
                <a:t>source</a:t>
              </a:r>
            </a:p>
          </p:txBody>
        </p:sp>
      </p:grpSp>
      <p:pic>
        <p:nvPicPr>
          <p:cNvPr id="45" name="Image 44">
            <a:extLst>
              <a:ext uri="{FF2B5EF4-FFF2-40B4-BE49-F238E27FC236}">
                <a16:creationId xmlns:a16="http://schemas.microsoft.com/office/drawing/2014/main" id="{2C83067B-7246-2CB3-1D63-E771E530C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397" y="5006754"/>
            <a:ext cx="3821827" cy="910350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3909D7F0-88DA-3E25-18B6-F6D671D1E8C2}"/>
              </a:ext>
            </a:extLst>
          </p:cNvPr>
          <p:cNvSpPr txBox="1"/>
          <p:nvPr/>
        </p:nvSpPr>
        <p:spPr>
          <a:xfrm>
            <a:off x="5281782" y="4744847"/>
            <a:ext cx="3597844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77" i="1"/>
              <a:t>Typical light-curve with m ~ 1% (simulation)</a:t>
            </a:r>
          </a:p>
        </p:txBody>
      </p:sp>
      <p:pic>
        <p:nvPicPr>
          <p:cNvPr id="47" name="Image 46" descr="scintillation-no-legend-1.jpg">
            <a:extLst>
              <a:ext uri="{FF2B5EF4-FFF2-40B4-BE49-F238E27FC236}">
                <a16:creationId xmlns:a16="http://schemas.microsoft.com/office/drawing/2014/main" id="{E2EE0E7E-A3F3-3EB5-A926-73887C486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434" y="1478309"/>
            <a:ext cx="2283752" cy="10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7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0BF205AC-9730-0591-7A71-2DDD6E04DDB5}"/>
              </a:ext>
            </a:extLst>
          </p:cNvPr>
          <p:cNvSpPr txBox="1"/>
          <p:nvPr/>
        </p:nvSpPr>
        <p:spPr>
          <a:xfrm>
            <a:off x="611560" y="5767079"/>
            <a:ext cx="813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latin typeface="Calibri" panose="020F0502020204030204" pitchFamily="34" charset="0"/>
                <a:cs typeface="Calibri" panose="020F0502020204030204" pitchFamily="34" charset="0"/>
              </a:rPr>
              <a:t>If the sampling is high enough (&lt;1min.) -&gt; </a:t>
            </a:r>
            <a:r>
              <a:rPr lang="fr-FR" sz="1800" i="1">
                <a:latin typeface="Calibri" panose="020F0502020204030204" pitchFamily="34" charset="0"/>
                <a:cs typeface="Calibri" panose="020F0502020204030204" pitchFamily="34" charset="0"/>
              </a:rPr>
              <a:t>detect the fine structure of the fluctuations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246268-C4E0-2C3C-98B9-E9E6FB49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161" y="638745"/>
            <a:ext cx="7719006" cy="834174"/>
          </a:xfrm>
        </p:spPr>
        <p:txBody>
          <a:bodyPr>
            <a:noAutofit/>
          </a:bodyPr>
          <a:lstStyle/>
          <a:p>
            <a:pPr algn="l"/>
            <a:r>
              <a:rPr lang="fr-FR" sz="2585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expect with a film of LMC ?</a:t>
            </a:r>
            <a:br>
              <a:rPr lang="fr-FR" sz="2585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585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of a highly sampled scintillating light-curve</a:t>
            </a:r>
            <a:endParaRPr lang="fr-FR" sz="2954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7EC27F-5168-3C50-97DE-3937E436130B}"/>
              </a:ext>
            </a:extLst>
          </p:cNvPr>
          <p:cNvGrpSpPr/>
          <p:nvPr/>
        </p:nvGrpSpPr>
        <p:grpSpPr>
          <a:xfrm>
            <a:off x="1034388" y="1642597"/>
            <a:ext cx="6408386" cy="1510959"/>
            <a:chOff x="927100" y="2214271"/>
            <a:chExt cx="7772400" cy="183256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80C16F7-83D2-F238-4A9B-1CC8393FB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7100" y="2214271"/>
              <a:ext cx="7772400" cy="1832564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60AD885-A284-BCF5-21A5-C9723C3CF661}"/>
                </a:ext>
              </a:extLst>
            </p:cNvPr>
            <p:cNvSpPr txBox="1"/>
            <p:nvPr/>
          </p:nvSpPr>
          <p:spPr>
            <a:xfrm>
              <a:off x="7530354" y="3475090"/>
              <a:ext cx="1001651" cy="387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77" b="1"/>
                <a:t>minutes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8977F49-DD1B-05F4-F71A-CDABEB6F19D8}"/>
              </a:ext>
            </a:extLst>
          </p:cNvPr>
          <p:cNvSpPr txBox="1"/>
          <p:nvPr/>
        </p:nvSpPr>
        <p:spPr>
          <a:xfrm>
            <a:off x="1572273" y="2612197"/>
            <a:ext cx="2871299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77" b="1" i="1">
                <a:solidFill>
                  <a:srgbClr val="FF0000"/>
                </a:solidFill>
                <a:highlight>
                  <a:srgbClr val="FFFF00"/>
                </a:highlight>
              </a:rPr>
              <a:t>Theoretical curve (no uncertainty)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9DEF67F-EB18-6B2E-4F3B-AA51F2F2C9A5}"/>
              </a:ext>
            </a:extLst>
          </p:cNvPr>
          <p:cNvGrpSpPr/>
          <p:nvPr/>
        </p:nvGrpSpPr>
        <p:grpSpPr>
          <a:xfrm>
            <a:off x="1348844" y="3150434"/>
            <a:ext cx="5937463" cy="2181350"/>
            <a:chOff x="1461247" y="3127220"/>
            <a:chExt cx="6432252" cy="236312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1EBA2D1-AAE7-30D9-EBB8-3A47485A9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1247" y="3127220"/>
              <a:ext cx="6432252" cy="236312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755FC63-2DC2-478D-92E7-D2D9A29F33A4}"/>
                </a:ext>
              </a:extLst>
            </p:cNvPr>
            <p:cNvSpPr txBox="1"/>
            <p:nvPr/>
          </p:nvSpPr>
          <p:spPr>
            <a:xfrm>
              <a:off x="1810871" y="3917578"/>
              <a:ext cx="4185521" cy="3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77" b="1" i="1">
                  <a:solidFill>
                    <a:srgbClr val="FF0000"/>
                  </a:solidFill>
                  <a:highlight>
                    <a:srgbClr val="FFFF00"/>
                  </a:highlight>
                </a:rPr>
                <a:t>Expected with photometric precision of 5mmag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E8BC71D-2293-C0D6-4FDD-C832ED39332D}"/>
                </a:ext>
              </a:extLst>
            </p:cNvPr>
            <p:cNvSpPr txBox="1"/>
            <p:nvPr/>
          </p:nvSpPr>
          <p:spPr>
            <a:xfrm>
              <a:off x="1640360" y="5028722"/>
              <a:ext cx="2692058" cy="3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77" b="1" i="1">
                  <a:solidFill>
                    <a:srgbClr val="0070C0"/>
                  </a:solidFill>
                </a:rPr>
                <a:t>Same star but no scintillation</a:t>
              </a:r>
              <a:endParaRPr lang="fr-FR" sz="2215" b="1" i="1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76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5D0964B3-38A8-8D75-AFF6-3234BEBB3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7152" y="1124744"/>
            <a:ext cx="8239304" cy="547260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fr-FR" altLang="fr-FR" sz="1800" b="1">
                <a:ea typeface="ＭＳ Ｐゴシック" panose="020B0600070205080204" pitchFamily="34" charset="-128"/>
              </a:rPr>
              <a:t>Microlensing observations and the Galactic halo @LAL/IJCLab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600">
                <a:ea typeface="ＭＳ Ｐゴシック" panose="020B0600070205080204" pitchFamily="34" charset="-128"/>
              </a:rPr>
              <a:t>We have combined EROS2 and MACHO lght-curves towards LMC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Compact objects with M &lt; 1000.M</a:t>
            </a:r>
            <a:r>
              <a:rPr lang="fr-FR" sz="1800" b="1" baseline="-25000">
                <a:solidFill>
                  <a:srgbClr val="FF0000"/>
                </a:solidFill>
                <a:latin typeface="Helvetica" pitchFamily="2" charset="0"/>
              </a:rPr>
              <a:t>☉</a:t>
            </a:r>
            <a:r>
              <a:rPr lang="fr-FR" altLang="fr-FR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do not dominate a </a:t>
            </a:r>
            <a:r>
              <a:rPr lang="fr-FR" altLang="fr-FR" sz="1600" b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standard*</a:t>
            </a:r>
            <a:r>
              <a:rPr lang="fr-FR" altLang="fr-FR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Galactic DM halo (@95%CL)</a:t>
            </a:r>
            <a:br>
              <a:rPr lang="fr-FR" altLang="fr-FR" sz="1600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*</a:t>
            </a:r>
            <a:r>
              <a:rPr lang="fr-FR" altLang="fr-FR" sz="1200" b="1">
                <a:solidFill>
                  <a:srgbClr val="FF0000"/>
                </a:solidFill>
                <a:ea typeface="ＭＳ Ｐゴシック" panose="020B0600070205080204" pitchFamily="34" charset="-128"/>
              </a:rPr>
              <a:t>isotropic and isothermal halo responsible for flat rotation curves (predicts optical depth </a:t>
            </a:r>
            <a:r>
              <a:rPr lang="fr-FR" altLang="fr-FR" sz="1800" b="1">
                <a:solidFill>
                  <a:srgbClr val="FF0000"/>
                </a:solidFill>
                <a:latin typeface="Symbol" pitchFamily="2" charset="2"/>
                <a:ea typeface="ＭＳ Ｐゴシック" panose="020B0600070205080204" pitchFamily="34" charset="-128"/>
              </a:rPr>
              <a:t>t</a:t>
            </a:r>
            <a:r>
              <a:rPr lang="fr-FR" altLang="fr-FR" sz="1200" b="1">
                <a:solidFill>
                  <a:srgbClr val="FF0000"/>
                </a:solidFill>
                <a:ea typeface="ＭＳ Ｐゴシック" panose="020B0600070205080204" pitchFamily="34" charset="-128"/>
              </a:rPr>
              <a:t> = 4.7x 10</a:t>
            </a:r>
            <a:r>
              <a:rPr lang="fr-FR" altLang="fr-FR" sz="1200" b="1" baseline="30000">
                <a:solidFill>
                  <a:srgbClr val="FF0000"/>
                </a:solidFill>
                <a:ea typeface="ＭＳ Ｐゴシック" panose="020B0600070205080204" pitchFamily="34" charset="-128"/>
              </a:rPr>
              <a:t>-7</a:t>
            </a:r>
            <a:r>
              <a:rPr lang="fr-FR" altLang="fr-FR" sz="1200" b="1">
                <a:solidFill>
                  <a:srgbClr val="FF0000"/>
                </a:solidFill>
                <a:ea typeface="ＭＳ Ｐゴシック" panose="020B0600070205080204" pitchFamily="34" charset="-128"/>
              </a:rPr>
              <a:t>)</a:t>
            </a:r>
            <a:endParaRPr lang="fr-FR" altLang="fr-FR" sz="900" b="1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fr-FR" altLang="fr-FR" sz="1800" b="1">
                <a:ea typeface="ＭＳ Ｐゴシック" panose="020B0600070205080204" pitchFamily="34" charset="-128"/>
              </a:rPr>
              <a:t>What about the black holes responsible for the GW?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600">
                <a:ea typeface="ＭＳ Ｐゴシック" panose="020B0600070205080204" pitchFamily="34" charset="-128"/>
              </a:rPr>
              <a:t>Do not constitute the standard Galactic DM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600">
                <a:ea typeface="ＭＳ Ｐゴシック" panose="020B0600070205080204" pitchFamily="34" charset="-128"/>
              </a:rPr>
              <a:t>Could be in the visible structures of the Milky Way (end-point of IMF)? -&gt; microlensing towards the Galatic Bulge and spiral arms may help</a:t>
            </a:r>
            <a:endParaRPr lang="fr-FR" altLang="fr-FR" sz="1800" b="1"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fr-FR" altLang="fr-FR" sz="1800" b="1">
                <a:ea typeface="ＭＳ Ｐゴシック" panose="020B0600070205080204" pitchFamily="34" charset="-128"/>
              </a:rPr>
              <a:t>Perspectives: microlensing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600">
                <a:ea typeface="ＭＳ Ｐゴシック" panose="020B0600070205080204" pitchFamily="34" charset="-128"/>
              </a:rPr>
              <a:t>EROS database </a:t>
            </a:r>
            <a:r>
              <a:rPr lang="fr-FR" altLang="fr-FR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published in 2025 </a:t>
            </a:r>
            <a:r>
              <a:rPr lang="fr-FR" altLang="fr-FR" sz="1600">
                <a:ea typeface="ＭＳ Ｐゴシック" panose="020B0600070205080204" pitchFamily="34" charset="-128"/>
              </a:rPr>
              <a:t>for looking back in the case of emerging events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600">
                <a:ea typeface="ＭＳ Ｐゴシック" panose="020B0600070205080204" pitchFamily="34" charset="-128"/>
              </a:rPr>
              <a:t>Long term LSST: combined with the historical surveys =&gt;   </a:t>
            </a:r>
            <a:r>
              <a:rPr lang="fr-FR" altLang="fr-FR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&gt; 40 years coverage</a:t>
            </a:r>
          </a:p>
          <a:p>
            <a:pPr marL="0" indent="0" eaLnBrk="1" hangingPunct="1">
              <a:buNone/>
            </a:pPr>
            <a:r>
              <a:rPr lang="fr-FR" altLang="fr-FR" sz="1800" b="1">
                <a:ea typeface="ＭＳ Ｐゴシック" panose="020B0600070205080204" pitchFamily="34" charset="-128"/>
              </a:rPr>
              <a:t>Perspectives: interstellar scintillation to search for H</a:t>
            </a:r>
            <a:r>
              <a:rPr lang="fr-FR" altLang="fr-FR" sz="1800" b="1" baseline="-25000">
                <a:ea typeface="ＭＳ Ｐゴシック" panose="020B0600070205080204" pitchFamily="34" charset="-128"/>
              </a:rPr>
              <a:t>2</a:t>
            </a:r>
            <a:r>
              <a:rPr lang="fr-FR" altLang="fr-FR" sz="1800" b="1">
                <a:ea typeface="ＭＳ Ｐゴシック" panose="020B0600070205080204" pitchFamily="34" charset="-128"/>
              </a:rPr>
              <a:t> contribution</a:t>
            </a:r>
          </a:p>
          <a:p>
            <a:pPr lvl="1" eaLnBrk="1" hangingPunct="1">
              <a:buFont typeface="Wingdings" pitchFamily="2" charset="2"/>
              <a:buChar char="ü"/>
            </a:pPr>
            <a:endParaRPr lang="fr-FR" altLang="fr-FR" sz="1400" b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384CDF0A-1EB6-710D-24F9-18E3DBFB2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63538"/>
            <a:ext cx="7772400" cy="544512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Conclusions, perspectives</a:t>
            </a:r>
            <a:endParaRPr lang="fr-FR" altLang="fr-FR" sz="4000">
              <a:ea typeface="ＭＳ Ｐゴシック" panose="020B0600070205080204" pitchFamily="34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383F5A-EA4F-18D5-B35F-235DDA941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60" y="5229200"/>
            <a:ext cx="6692280" cy="1276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re 1">
            <a:extLst>
              <a:ext uri="{FF2B5EF4-FFF2-40B4-BE49-F238E27FC236}">
                <a16:creationId xmlns:a16="http://schemas.microsoft.com/office/drawing/2014/main" id="{65567212-C84C-D13C-091A-FB0A1E0B2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349500"/>
            <a:ext cx="7772400" cy="1143000"/>
          </a:xfrm>
        </p:spPr>
        <p:txBody>
          <a:bodyPr/>
          <a:lstStyle/>
          <a:p>
            <a:r>
              <a:rPr lang="fr-FR" altLang="fr-FR" sz="8000" b="1">
                <a:solidFill>
                  <a:srgbClr val="FF0000"/>
                </a:solidFill>
                <a:ea typeface="ＭＳ Ｐゴシック" panose="020B0600070205080204" pitchFamily="34" charset="-128"/>
              </a:rPr>
              <a:t>Complements</a:t>
            </a:r>
            <a:endParaRPr lang="fr-FR" altLang="fr-FR" b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51D1A94E-8B0F-C921-7AE0-77F4B28568C6}"/>
              </a:ext>
            </a:extLst>
          </p:cNvPr>
          <p:cNvSpPr txBox="1"/>
          <p:nvPr/>
        </p:nvSpPr>
        <p:spPr>
          <a:xfrm>
            <a:off x="5229547" y="1298659"/>
            <a:ext cx="3590925" cy="53707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b="1" i="1" dirty="0">
                <a:highlight>
                  <a:srgbClr val="FFFF00"/>
                </a:highlight>
                <a:latin typeface="Times" pitchFamily="2" charset="0"/>
              </a:rPr>
              <a:t># </a:t>
            </a:r>
            <a:r>
              <a:rPr lang="fr-FR" sz="1800" b="1" i="1" dirty="0" err="1">
                <a:highlight>
                  <a:srgbClr val="FFFF00"/>
                </a:highlight>
                <a:latin typeface="Times" pitchFamily="2" charset="0"/>
              </a:rPr>
              <a:t>events</a:t>
            </a:r>
            <a:r>
              <a:rPr lang="fr-FR" sz="1800" b="1" i="1" dirty="0">
                <a:highlight>
                  <a:srgbClr val="FFFF00"/>
                </a:highlight>
                <a:latin typeface="Times" pitchFamily="2" charset="0"/>
              </a:rPr>
              <a:t> </a:t>
            </a:r>
            <a:r>
              <a:rPr lang="fr-FR" sz="1800" b="1" i="1" dirty="0" err="1">
                <a:highlight>
                  <a:srgbClr val="FFFF00"/>
                </a:highlight>
                <a:latin typeface="Times" pitchFamily="2" charset="0"/>
              </a:rPr>
              <a:t>depends</a:t>
            </a:r>
            <a:r>
              <a:rPr lang="fr-FR" sz="1800" b="1" i="1" dirty="0">
                <a:highlight>
                  <a:srgbClr val="FFFF00"/>
                </a:highlight>
                <a:latin typeface="Times" pitchFamily="2" charset="0"/>
              </a:rPr>
              <a:t> on</a:t>
            </a:r>
          </a:p>
          <a:p>
            <a:pPr>
              <a:defRPr/>
            </a:pPr>
            <a:r>
              <a:rPr lang="fr-FR" sz="1800" b="1" dirty="0">
                <a:latin typeface="Times" pitchFamily="2" charset="0"/>
              </a:rPr>
              <a:t>Halo model for compact </a:t>
            </a:r>
            <a:r>
              <a:rPr lang="fr-FR" sz="1800" b="1" dirty="0" err="1">
                <a:latin typeface="Times" pitchFamily="2" charset="0"/>
              </a:rPr>
              <a:t>objects</a:t>
            </a:r>
            <a:endParaRPr lang="fr-FR" sz="1800" b="1" dirty="0">
              <a:latin typeface="Times" pitchFamily="2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fr-FR" sz="1800" b="1" dirty="0">
                <a:latin typeface="Times" pitchFamily="2" charset="0"/>
              </a:rPr>
              <a:t>Spatial </a:t>
            </a:r>
            <a:r>
              <a:rPr lang="fr-FR" sz="1800" dirty="0">
                <a:latin typeface="Times" pitchFamily="2" charset="0"/>
              </a:rPr>
              <a:t>distribution</a:t>
            </a:r>
          </a:p>
          <a:p>
            <a:pPr>
              <a:defRPr/>
            </a:pPr>
            <a:r>
              <a:rPr lang="fr-FR" sz="1800" dirty="0">
                <a:latin typeface="Times" pitchFamily="2" charset="0"/>
              </a:rPr>
              <a:t>     -&gt; </a:t>
            </a:r>
            <a:r>
              <a:rPr lang="fr-FR" sz="1800" dirty="0" err="1">
                <a:latin typeface="Times" pitchFamily="2" charset="0"/>
              </a:rPr>
              <a:t>derive</a:t>
            </a:r>
            <a:r>
              <a:rPr lang="fr-FR" sz="1800" dirty="0">
                <a:latin typeface="Times" pitchFamily="2" charset="0"/>
              </a:rPr>
              <a:t> </a:t>
            </a:r>
            <a:r>
              <a:rPr lang="fr-FR" sz="1800" dirty="0" err="1">
                <a:latin typeface="Times" pitchFamily="2" charset="0"/>
              </a:rPr>
              <a:t>optical</a:t>
            </a:r>
            <a:r>
              <a:rPr lang="fr-FR" sz="1800" dirty="0">
                <a:latin typeface="Times" pitchFamily="2" charset="0"/>
              </a:rPr>
              <a:t> </a:t>
            </a:r>
            <a:r>
              <a:rPr lang="fr-FR" sz="1800" dirty="0" err="1">
                <a:latin typeface="Times" pitchFamily="2" charset="0"/>
              </a:rPr>
              <a:t>depth</a:t>
            </a:r>
            <a:r>
              <a:rPr lang="fr-FR" sz="1800" dirty="0">
                <a:latin typeface="Times" pitchFamily="2" charset="0"/>
              </a:rPr>
              <a:t> to LMC</a:t>
            </a:r>
            <a:br>
              <a:rPr lang="fr-FR" sz="1800" dirty="0">
                <a:latin typeface="Times" pitchFamily="2" charset="0"/>
              </a:rPr>
            </a:br>
            <a:r>
              <a:rPr lang="fr-FR" sz="1800" dirty="0">
                <a:latin typeface="Times" pitchFamily="2" charset="0"/>
              </a:rPr>
              <a:t> 	</a:t>
            </a:r>
            <a:r>
              <a:rPr lang="fr-FR" sz="1800" b="1" dirty="0" err="1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fr-FR" sz="1800" b="1" dirty="0">
                <a:solidFill>
                  <a:srgbClr val="FF0000"/>
                </a:solidFill>
                <a:latin typeface="Symbol" pitchFamily="2" charset="2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Times" pitchFamily="2" charset="0"/>
              </a:rPr>
              <a:t>~ 4.6x10</a:t>
            </a:r>
            <a:r>
              <a:rPr lang="fr-FR" sz="1800" b="1" baseline="30000" dirty="0">
                <a:solidFill>
                  <a:srgbClr val="FF0000"/>
                </a:solidFill>
                <a:latin typeface="Times" pitchFamily="2" charset="0"/>
              </a:rPr>
              <a:t>-7</a:t>
            </a:r>
          </a:p>
          <a:p>
            <a:pPr marL="342900" indent="-342900">
              <a:buFontTx/>
              <a:buChar char="-"/>
              <a:defRPr/>
            </a:pPr>
            <a:r>
              <a:rPr lang="fr-FR" sz="1800" b="1" dirty="0" err="1">
                <a:latin typeface="Times" pitchFamily="2" charset="0"/>
              </a:rPr>
              <a:t>Velocity</a:t>
            </a:r>
            <a:r>
              <a:rPr lang="fr-FR" sz="1800" dirty="0">
                <a:latin typeface="Times" pitchFamily="2" charset="0"/>
              </a:rPr>
              <a:t> distribution</a:t>
            </a:r>
          </a:p>
          <a:p>
            <a:pPr marL="342900" indent="-342900">
              <a:buFontTx/>
              <a:buChar char="-"/>
              <a:defRPr/>
            </a:pPr>
            <a:r>
              <a:rPr lang="fr-FR" sz="1800" b="1" dirty="0">
                <a:latin typeface="Times" pitchFamily="2" charset="0"/>
              </a:rPr>
              <a:t>Mass </a:t>
            </a:r>
            <a:r>
              <a:rPr lang="fr-FR" sz="1800" dirty="0">
                <a:latin typeface="Times" pitchFamily="2" charset="0"/>
              </a:rPr>
              <a:t>distribution (</a:t>
            </a:r>
            <a:r>
              <a:rPr lang="fr-FR" sz="1800" dirty="0" err="1">
                <a:latin typeface="Times" pitchFamily="2" charset="0"/>
              </a:rPr>
              <a:t>here</a:t>
            </a:r>
            <a:r>
              <a:rPr lang="fr-FR" sz="1800" dirty="0">
                <a:latin typeface="Times" pitchFamily="2" charset="0"/>
              </a:rPr>
              <a:t> </a:t>
            </a:r>
            <a:r>
              <a:rPr lang="fr-FR" sz="1800" b="1" dirty="0">
                <a:latin typeface="Symbol" pitchFamily="2" charset="2"/>
              </a:rPr>
              <a:t>d(M)</a:t>
            </a:r>
            <a:r>
              <a:rPr lang="fr-FR" sz="1800" dirty="0">
                <a:latin typeface="Times" pitchFamily="2" charset="0"/>
              </a:rPr>
              <a:t>)</a:t>
            </a:r>
          </a:p>
          <a:p>
            <a:pPr>
              <a:defRPr/>
            </a:pPr>
            <a:r>
              <a:rPr lang="fr-FR" sz="1800" dirty="0">
                <a:latin typeface="Times" pitchFamily="2" charset="0"/>
              </a:rPr>
              <a:t>     -&gt; </a:t>
            </a:r>
            <a:r>
              <a:rPr lang="fr-FR" sz="1800" dirty="0" err="1">
                <a:latin typeface="Times" pitchFamily="2" charset="0"/>
              </a:rPr>
              <a:t>derive</a:t>
            </a:r>
            <a:r>
              <a:rPr lang="fr-FR" sz="1800" dirty="0">
                <a:latin typeface="Times" pitchFamily="2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" pitchFamily="2" charset="0"/>
              </a:rPr>
              <a:t>t</a:t>
            </a:r>
            <a:r>
              <a:rPr lang="fr-FR" sz="1800" b="1" baseline="-25000" dirty="0" err="1">
                <a:solidFill>
                  <a:srgbClr val="FF0000"/>
                </a:solidFill>
                <a:latin typeface="Times" pitchFamily="2" charset="0"/>
              </a:rPr>
              <a:t>E</a:t>
            </a:r>
            <a:r>
              <a:rPr lang="fr-FR" sz="1800" b="1" dirty="0">
                <a:solidFill>
                  <a:srgbClr val="FF0000"/>
                </a:solidFill>
                <a:latin typeface="Times" pitchFamily="2" charset="0"/>
              </a:rPr>
              <a:t> distribution</a:t>
            </a:r>
            <a:endParaRPr lang="fr-FR" sz="1200" dirty="0">
              <a:latin typeface="Times" pitchFamily="2" charset="0"/>
            </a:endParaRPr>
          </a:p>
          <a:p>
            <a:pPr>
              <a:defRPr/>
            </a:pPr>
            <a:endParaRPr lang="fr-FR" sz="1100" dirty="0">
              <a:latin typeface="Times" pitchFamily="2" charset="0"/>
            </a:endParaRPr>
          </a:p>
          <a:p>
            <a:pPr>
              <a:defRPr/>
            </a:pPr>
            <a:r>
              <a:rPr lang="fr-FR" sz="1800" b="1" dirty="0" err="1">
                <a:latin typeface="Times" pitchFamily="2" charset="0"/>
              </a:rPr>
              <a:t>Mean</a:t>
            </a:r>
            <a:r>
              <a:rPr lang="fr-FR" sz="1800" b="1" dirty="0">
                <a:latin typeface="Times" pitchFamily="2" charset="0"/>
              </a:rPr>
              <a:t> </a:t>
            </a:r>
            <a:r>
              <a:rPr lang="fr-FR" sz="1800" b="1" dirty="0" err="1">
                <a:latin typeface="Times" pitchFamily="2" charset="0"/>
              </a:rPr>
              <a:t>detection</a:t>
            </a:r>
            <a:r>
              <a:rPr lang="fr-FR" sz="1800" b="1" dirty="0">
                <a:latin typeface="Times" pitchFamily="2" charset="0"/>
              </a:rPr>
              <a:t> </a:t>
            </a:r>
            <a:r>
              <a:rPr lang="fr-FR" sz="1800" b="1" dirty="0" err="1">
                <a:latin typeface="Times" pitchFamily="2" charset="0"/>
              </a:rPr>
              <a:t>efficiency</a:t>
            </a:r>
            <a:endParaRPr lang="fr-FR" sz="1800" b="1" dirty="0">
              <a:latin typeface="Times" pitchFamily="2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fr-FR" sz="1800" dirty="0" err="1">
                <a:latin typeface="Times" pitchFamily="2" charset="0"/>
              </a:rPr>
              <a:t>Estimated</a:t>
            </a:r>
            <a:r>
              <a:rPr lang="fr-FR" sz="1800" dirty="0">
                <a:latin typeface="Times" pitchFamily="2" charset="0"/>
              </a:rPr>
              <a:t> as a </a:t>
            </a:r>
            <a:r>
              <a:rPr lang="fr-FR" sz="1800" b="1" dirty="0" err="1">
                <a:solidFill>
                  <a:srgbClr val="FF0000"/>
                </a:solidFill>
                <a:latin typeface="Times" pitchFamily="2" charset="0"/>
              </a:rPr>
              <a:t>function</a:t>
            </a:r>
            <a:r>
              <a:rPr lang="fr-FR" sz="1800" b="1" dirty="0">
                <a:solidFill>
                  <a:srgbClr val="FF0000"/>
                </a:solidFill>
                <a:latin typeface="Times" pitchFamily="2" charset="0"/>
              </a:rPr>
              <a:t> of </a:t>
            </a:r>
            <a:r>
              <a:rPr lang="fr-FR" sz="1800" b="1" dirty="0" err="1">
                <a:solidFill>
                  <a:srgbClr val="FF0000"/>
                </a:solidFill>
                <a:latin typeface="Times" pitchFamily="2" charset="0"/>
              </a:rPr>
              <a:t>t</a:t>
            </a:r>
            <a:r>
              <a:rPr lang="fr-FR" sz="1800" b="1" baseline="-25000" dirty="0" err="1">
                <a:solidFill>
                  <a:srgbClr val="FF0000"/>
                </a:solidFill>
                <a:latin typeface="Times" pitchFamily="2" charset="0"/>
              </a:rPr>
              <a:t>E</a:t>
            </a:r>
            <a:endParaRPr lang="fr-FR" sz="1800" b="1" baseline="-25000" dirty="0">
              <a:solidFill>
                <a:srgbClr val="FF0000"/>
              </a:solidFill>
              <a:latin typeface="Times" pitchFamily="2" charset="0"/>
            </a:endParaRPr>
          </a:p>
          <a:p>
            <a:pPr>
              <a:defRPr/>
            </a:pPr>
            <a:endParaRPr lang="fr-FR" sz="1800" b="1" dirty="0">
              <a:latin typeface="Times" pitchFamily="2" charset="0"/>
            </a:endParaRPr>
          </a:p>
          <a:p>
            <a:pPr algn="ctr">
              <a:defRPr/>
            </a:pPr>
            <a:r>
              <a:rPr lang="fr-FR" sz="1800" b="1" i="1" dirty="0">
                <a:highlight>
                  <a:srgbClr val="FFFF00"/>
                </a:highlight>
                <a:latin typeface="Times" pitchFamily="2" charset="0"/>
              </a:rPr>
              <a:t># </a:t>
            </a:r>
            <a:r>
              <a:rPr lang="fr-FR" sz="1800" b="1" i="1" dirty="0" err="1">
                <a:highlight>
                  <a:srgbClr val="FFFF00"/>
                </a:highlight>
                <a:latin typeface="Times" pitchFamily="2" charset="0"/>
              </a:rPr>
              <a:t>events</a:t>
            </a:r>
            <a:r>
              <a:rPr lang="fr-FR" sz="1800" b="1" i="1" dirty="0">
                <a:highlight>
                  <a:srgbClr val="FFFF00"/>
                </a:highlight>
                <a:latin typeface="Times" pitchFamily="2" charset="0"/>
              </a:rPr>
              <a:t> </a:t>
            </a:r>
            <a:r>
              <a:rPr lang="fr-FR" sz="1800" b="1" i="1" dirty="0" err="1">
                <a:highlight>
                  <a:srgbClr val="FFFF00"/>
                </a:highlight>
                <a:latin typeface="Times" pitchFamily="2" charset="0"/>
              </a:rPr>
              <a:t>proportional</a:t>
            </a:r>
            <a:r>
              <a:rPr lang="fr-FR" sz="1800" b="1" i="1" dirty="0">
                <a:highlight>
                  <a:srgbClr val="FFFF00"/>
                </a:highlight>
                <a:latin typeface="Times" pitchFamily="2" charset="0"/>
              </a:rPr>
              <a:t> to</a:t>
            </a:r>
          </a:p>
          <a:p>
            <a:pPr marL="342900" indent="-342900">
              <a:buFontTx/>
              <a:buChar char="-"/>
              <a:defRPr/>
            </a:pPr>
            <a:r>
              <a:rPr lang="fr-FR" sz="1800" b="1" dirty="0" err="1">
                <a:latin typeface="Times" pitchFamily="2" charset="0"/>
              </a:rPr>
              <a:t>T</a:t>
            </a:r>
            <a:r>
              <a:rPr lang="fr-FR" sz="1800" b="1" baseline="-25000" dirty="0" err="1">
                <a:latin typeface="Times" pitchFamily="2" charset="0"/>
              </a:rPr>
              <a:t>obs</a:t>
            </a:r>
            <a:endParaRPr lang="fr-FR" sz="1800" b="1" baseline="-25000" dirty="0">
              <a:latin typeface="Times" pitchFamily="2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fr-FR" sz="1800" b="1" dirty="0" err="1">
                <a:latin typeface="Times" pitchFamily="2" charset="0"/>
              </a:rPr>
              <a:t>N</a:t>
            </a:r>
            <a:r>
              <a:rPr lang="fr-FR" sz="1800" b="1" baseline="-25000" dirty="0" err="1">
                <a:latin typeface="Times" pitchFamily="2" charset="0"/>
              </a:rPr>
              <a:t>star</a:t>
            </a:r>
            <a:r>
              <a:rPr lang="fr-FR" sz="1800" b="1" baseline="-25000" dirty="0">
                <a:latin typeface="Times" pitchFamily="2" charset="0"/>
              </a:rPr>
              <a:t> in LMC</a:t>
            </a:r>
            <a:r>
              <a:rPr lang="fr-FR" sz="1800" dirty="0">
                <a:latin typeface="Times" pitchFamily="2" charset="0"/>
              </a:rPr>
              <a:t> = 0.95 x </a:t>
            </a:r>
            <a:r>
              <a:rPr lang="fr-FR" sz="1800" dirty="0" err="1">
                <a:latin typeface="Times" pitchFamily="2" charset="0"/>
              </a:rPr>
              <a:t>N</a:t>
            </a:r>
            <a:r>
              <a:rPr lang="fr-FR" sz="1800" baseline="-25000" dirty="0" err="1">
                <a:latin typeface="Times" pitchFamily="2" charset="0"/>
              </a:rPr>
              <a:t>star</a:t>
            </a:r>
            <a:r>
              <a:rPr lang="fr-FR" sz="1800" baseline="-25000" dirty="0">
                <a:latin typeface="Times" pitchFamily="2" charset="0"/>
              </a:rPr>
              <a:t> </a:t>
            </a:r>
            <a:r>
              <a:rPr lang="fr-FR" sz="1800" baseline="-25000" dirty="0" err="1">
                <a:latin typeface="Times" pitchFamily="2" charset="0"/>
              </a:rPr>
              <a:t>catalog</a:t>
            </a:r>
            <a:br>
              <a:rPr lang="fr-FR" sz="1600" dirty="0">
                <a:latin typeface="Times" pitchFamily="2" charset="0"/>
              </a:rPr>
            </a:br>
            <a:r>
              <a:rPr lang="fr-FR" sz="1400" dirty="0">
                <a:latin typeface="Times" pitchFamily="2" charset="0"/>
              </a:rPr>
              <a:t>(&lt; 5% </a:t>
            </a:r>
            <a:r>
              <a:rPr lang="fr-FR" sz="1400" dirty="0" err="1">
                <a:latin typeface="Times" pitchFamily="2" charset="0"/>
              </a:rPr>
              <a:t>Milky</a:t>
            </a:r>
            <a:r>
              <a:rPr lang="fr-FR" sz="1400" dirty="0">
                <a:latin typeface="Times" pitchFamily="2" charset="0"/>
              </a:rPr>
              <a:t> </a:t>
            </a:r>
            <a:r>
              <a:rPr lang="fr-FR" sz="1400" dirty="0" err="1">
                <a:latin typeface="Times" pitchFamily="2" charset="0"/>
              </a:rPr>
              <a:t>Way</a:t>
            </a:r>
            <a:r>
              <a:rPr lang="fr-FR" sz="1400" dirty="0">
                <a:latin typeface="Times" pitchFamily="2" charset="0"/>
              </a:rPr>
              <a:t> stars –</a:t>
            </a:r>
            <a:r>
              <a:rPr lang="fr-FR" sz="1400" dirty="0" err="1">
                <a:latin typeface="Times" pitchFamily="2" charset="0"/>
              </a:rPr>
              <a:t>from</a:t>
            </a:r>
            <a:r>
              <a:rPr lang="fr-FR" sz="1400" dirty="0">
                <a:latin typeface="Times" pitchFamily="2" charset="0"/>
              </a:rPr>
              <a:t> GAIA data)</a:t>
            </a:r>
          </a:p>
          <a:p>
            <a:pPr marL="342900" indent="-342900">
              <a:buFontTx/>
              <a:buChar char="-"/>
              <a:defRPr/>
            </a:pPr>
            <a:endParaRPr lang="fr-FR" sz="1800" baseline="-25000" dirty="0">
              <a:latin typeface="Times" pitchFamily="2" charset="0"/>
            </a:endParaRPr>
          </a:p>
          <a:p>
            <a:pPr>
              <a:defRPr/>
            </a:pPr>
            <a:r>
              <a:rPr lang="fr-FR" sz="1800" b="1" dirty="0">
                <a:latin typeface="Times" pitchFamily="2" charset="0"/>
              </a:rPr>
              <a:t>Final correction</a:t>
            </a:r>
            <a:r>
              <a:rPr lang="fr-FR" sz="1800" dirty="0">
                <a:latin typeface="Times" pitchFamily="2" charset="0"/>
              </a:rPr>
              <a:t>: max 10% of </a:t>
            </a:r>
            <a:r>
              <a:rPr lang="fr-FR" sz="1800" dirty="0" err="1">
                <a:latin typeface="Times" pitchFamily="2" charset="0"/>
              </a:rPr>
              <a:t>events</a:t>
            </a:r>
            <a:r>
              <a:rPr lang="fr-FR" sz="1800" dirty="0">
                <a:latin typeface="Times" pitchFamily="2" charset="0"/>
              </a:rPr>
              <a:t> </a:t>
            </a:r>
            <a:r>
              <a:rPr lang="fr-FR" sz="1800" dirty="0" err="1">
                <a:latin typeface="Times" pitchFamily="2" charset="0"/>
              </a:rPr>
              <a:t>can</a:t>
            </a:r>
            <a:r>
              <a:rPr lang="fr-FR" sz="1800" dirty="0">
                <a:latin typeface="Times" pitchFamily="2" charset="0"/>
              </a:rPr>
              <a:t> escape </a:t>
            </a:r>
            <a:r>
              <a:rPr lang="fr-FR" sz="1800" dirty="0" err="1">
                <a:latin typeface="Times" pitchFamily="2" charset="0"/>
              </a:rPr>
              <a:t>detection</a:t>
            </a:r>
            <a:r>
              <a:rPr lang="fr-FR" sz="1800" dirty="0">
                <a:latin typeface="Times" pitchFamily="2" charset="0"/>
              </a:rPr>
              <a:t> </a:t>
            </a:r>
            <a:r>
              <a:rPr lang="fr-FR" sz="1800" dirty="0" err="1">
                <a:latin typeface="Times" pitchFamily="2" charset="0"/>
              </a:rPr>
              <a:t>because</a:t>
            </a:r>
            <a:r>
              <a:rPr lang="fr-FR" sz="1800" dirty="0">
                <a:latin typeface="Times" pitchFamily="2" charset="0"/>
              </a:rPr>
              <a:t> </a:t>
            </a:r>
            <a:r>
              <a:rPr lang="fr-FR" sz="1800" dirty="0" err="1">
                <a:latin typeface="Times" pitchFamily="2" charset="0"/>
              </a:rPr>
              <a:t>they</a:t>
            </a:r>
            <a:r>
              <a:rPr lang="fr-FR" sz="1800" dirty="0">
                <a:latin typeface="Times" pitchFamily="2" charset="0"/>
              </a:rPr>
              <a:t> are </a:t>
            </a:r>
            <a:r>
              <a:rPr lang="fr-FR" sz="1800" dirty="0" err="1">
                <a:latin typeface="Times" pitchFamily="2" charset="0"/>
              </a:rPr>
              <a:t>exotic</a:t>
            </a:r>
            <a:r>
              <a:rPr lang="fr-FR" sz="1800" dirty="0">
                <a:latin typeface="Times" pitchFamily="2" charset="0"/>
              </a:rPr>
              <a:t> (double </a:t>
            </a:r>
            <a:r>
              <a:rPr lang="fr-FR" sz="1800" dirty="0" err="1">
                <a:latin typeface="Times" pitchFamily="2" charset="0"/>
              </a:rPr>
              <a:t>lens</a:t>
            </a:r>
            <a:r>
              <a:rPr lang="fr-FR" sz="1800" dirty="0">
                <a:latin typeface="Times" pitchFamily="2" charset="0"/>
              </a:rPr>
              <a:t>…)</a:t>
            </a:r>
          </a:p>
        </p:txBody>
      </p:sp>
      <p:grpSp>
        <p:nvGrpSpPr>
          <p:cNvPr id="49154" name="Groupe 18">
            <a:extLst>
              <a:ext uri="{FF2B5EF4-FFF2-40B4-BE49-F238E27FC236}">
                <a16:creationId xmlns:a16="http://schemas.microsoft.com/office/drawing/2014/main" id="{C3CCA735-DACC-8218-15C7-6142257629C7}"/>
              </a:ext>
            </a:extLst>
          </p:cNvPr>
          <p:cNvGrpSpPr>
            <a:grpSpLocks/>
          </p:cNvGrpSpPr>
          <p:nvPr/>
        </p:nvGrpSpPr>
        <p:grpSpPr bwMode="auto">
          <a:xfrm>
            <a:off x="658813" y="5641975"/>
            <a:ext cx="4273550" cy="523875"/>
            <a:chOff x="396152" y="4201924"/>
            <a:chExt cx="4272667" cy="523220"/>
          </a:xfrm>
        </p:grpSpPr>
        <p:sp>
          <p:nvSpPr>
            <p:cNvPr id="49169" name="ZoneTexte 6">
              <a:extLst>
                <a:ext uri="{FF2B5EF4-FFF2-40B4-BE49-F238E27FC236}">
                  <a16:creationId xmlns:a16="http://schemas.microsoft.com/office/drawing/2014/main" id="{6E7949D0-8AA4-21B1-FB63-BFC3A23D0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152" y="4201924"/>
              <a:ext cx="42726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400" i="1"/>
                <a:t>All selected events from simulation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400" i="1"/>
                <a:t>simulated events with u</a:t>
              </a:r>
              <a:r>
                <a:rPr lang="fr-FR" altLang="fr-FR" sz="1400" i="1" baseline="-25000"/>
                <a:t>0</a:t>
              </a:r>
              <a:r>
                <a:rPr lang="fr-FR" altLang="fr-FR" sz="1400" i="1"/>
                <a:t> &lt; 1 and t</a:t>
              </a:r>
              <a:r>
                <a:rPr lang="fr-FR" altLang="fr-FR" sz="1400" i="1" baseline="-25000"/>
                <a:t>0</a:t>
              </a:r>
              <a:r>
                <a:rPr lang="fr-FR" altLang="fr-FR" sz="1400" i="1"/>
                <a:t> in T</a:t>
              </a:r>
              <a:r>
                <a:rPr lang="fr-FR" altLang="fr-FR" sz="1400" i="1" baseline="-25000"/>
                <a:t>obs</a:t>
              </a:r>
            </a:p>
          </p:txBody>
        </p:sp>
        <p:cxnSp>
          <p:nvCxnSpPr>
            <p:cNvPr id="49170" name="Connecteur droit 8">
              <a:extLst>
                <a:ext uri="{FF2B5EF4-FFF2-40B4-BE49-F238E27FC236}">
                  <a16:creationId xmlns:a16="http://schemas.microsoft.com/office/drawing/2014/main" id="{5085C6CD-E6EF-E27F-3799-FC94288F4A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6937" y="4466729"/>
              <a:ext cx="3009719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1" name="ZoneTexte 9">
              <a:extLst>
                <a:ext uri="{FF2B5EF4-FFF2-40B4-BE49-F238E27FC236}">
                  <a16:creationId xmlns:a16="http://schemas.microsoft.com/office/drawing/2014/main" id="{6E116DB2-CC25-7D21-404D-7F9E5FCD8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236" y="4221088"/>
              <a:ext cx="5983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latin typeface="Symbol" pitchFamily="2" charset="2"/>
                </a:rPr>
                <a:t>e</a:t>
              </a:r>
              <a:r>
                <a:rPr lang="fr-FR" altLang="fr-FR" sz="2400"/>
                <a:t> =</a:t>
              </a:r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C9A5796D-3A35-FA02-B07A-1A39DCEA5F1E}"/>
              </a:ext>
            </a:extLst>
          </p:cNvPr>
          <p:cNvSpPr txBox="1">
            <a:spLocks/>
          </p:cNvSpPr>
          <p:nvPr/>
        </p:nvSpPr>
        <p:spPr bwMode="auto">
          <a:xfrm>
            <a:off x="196850" y="188913"/>
            <a:ext cx="8696325" cy="11525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fr-FR" sz="3200" b="1" kern="0" dirty="0" err="1">
                <a:solidFill>
                  <a:srgbClr val="FF0000"/>
                </a:solidFill>
              </a:rPr>
              <a:t>Expected</a:t>
            </a:r>
            <a:r>
              <a:rPr lang="fr-FR" sz="3200" b="1" kern="0" dirty="0">
                <a:solidFill>
                  <a:srgbClr val="FF0000"/>
                </a:solidFill>
              </a:rPr>
              <a:t> signal</a:t>
            </a:r>
          </a:p>
          <a:p>
            <a:pPr>
              <a:defRPr/>
            </a:pPr>
            <a:r>
              <a:rPr lang="fr-FR" sz="3200" b="1" kern="0" dirty="0" err="1">
                <a:solidFill>
                  <a:srgbClr val="FF0000"/>
                </a:solidFill>
              </a:rPr>
              <a:t>from</a:t>
            </a:r>
            <a:r>
              <a:rPr lang="fr-FR" sz="3200" b="1" kern="0" dirty="0">
                <a:solidFill>
                  <a:srgbClr val="FF0000"/>
                </a:solidFill>
              </a:rPr>
              <a:t> the standard </a:t>
            </a:r>
            <a:r>
              <a:rPr lang="fr-FR" sz="3200" b="1" kern="0" dirty="0" err="1">
                <a:solidFill>
                  <a:srgbClr val="FF0000"/>
                </a:solidFill>
              </a:rPr>
              <a:t>dark</a:t>
            </a:r>
            <a:r>
              <a:rPr lang="fr-FR" sz="3200" b="1" kern="0" dirty="0">
                <a:solidFill>
                  <a:srgbClr val="FF0000"/>
                </a:solidFill>
              </a:rPr>
              <a:t> </a:t>
            </a:r>
            <a:r>
              <a:rPr lang="fr-FR" sz="3200" b="1" kern="0" dirty="0" err="1">
                <a:solidFill>
                  <a:srgbClr val="FF0000"/>
                </a:solidFill>
              </a:rPr>
              <a:t>matter</a:t>
            </a:r>
            <a:r>
              <a:rPr lang="fr-FR" sz="3200" b="1" kern="0" dirty="0">
                <a:solidFill>
                  <a:srgbClr val="FF0000"/>
                </a:solidFill>
              </a:rPr>
              <a:t> halo (S model)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83FEE3-06DF-F460-1151-967138657D8E}"/>
              </a:ext>
            </a:extLst>
          </p:cNvPr>
          <p:cNvSpPr txBox="1"/>
          <p:nvPr/>
        </p:nvSpPr>
        <p:spPr>
          <a:xfrm>
            <a:off x="402907" y="1232165"/>
            <a:ext cx="4582655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highlight>
                  <a:srgbClr val="FFFF00"/>
                </a:highlight>
                <a:latin typeface="Times" pitchFamily="2" charset="0"/>
              </a:rPr>
              <a:t>Simulation</a:t>
            </a:r>
            <a:endParaRPr lang="fr-FR" sz="1800" b="1" dirty="0">
              <a:highlight>
                <a:srgbClr val="FFFF00"/>
              </a:highlight>
              <a:latin typeface="Times" pitchFamily="2" charset="0"/>
            </a:endParaRPr>
          </a:p>
          <a:p>
            <a:pPr>
              <a:defRPr/>
            </a:pPr>
            <a:r>
              <a:rPr lang="fr-FR" sz="1800" dirty="0" err="1">
                <a:latin typeface="Times" pitchFamily="2" charset="0"/>
              </a:rPr>
              <a:t>Simulated</a:t>
            </a:r>
            <a:r>
              <a:rPr lang="fr-FR" sz="1800" dirty="0">
                <a:latin typeface="Times" pitchFamily="2" charset="0"/>
              </a:rPr>
              <a:t> </a:t>
            </a:r>
            <a:r>
              <a:rPr lang="fr-FR" sz="1800" dirty="0" err="1">
                <a:latin typeface="Times" pitchFamily="2" charset="0"/>
              </a:rPr>
              <a:t>microlensing</a:t>
            </a:r>
            <a:r>
              <a:rPr lang="fr-FR" sz="1800" dirty="0">
                <a:latin typeface="Times" pitchFamily="2" charset="0"/>
              </a:rPr>
              <a:t> are </a:t>
            </a:r>
            <a:r>
              <a:rPr lang="fr-FR" sz="1800" dirty="0" err="1">
                <a:latin typeface="Times" pitchFamily="2" charset="0"/>
              </a:rPr>
              <a:t>applied</a:t>
            </a:r>
            <a:r>
              <a:rPr lang="fr-FR" sz="1800" dirty="0">
                <a:latin typeface="Times" pitchFamily="2" charset="0"/>
              </a:rPr>
              <a:t> to real light-</a:t>
            </a:r>
            <a:r>
              <a:rPr lang="fr-FR" sz="1800" dirty="0" err="1">
                <a:latin typeface="Times" pitchFamily="2" charset="0"/>
              </a:rPr>
              <a:t>curves</a:t>
            </a:r>
            <a:r>
              <a:rPr lang="fr-FR" sz="1800" dirty="0">
                <a:latin typeface="Times" pitchFamily="2" charset="0"/>
              </a:rPr>
              <a:t> </a:t>
            </a:r>
            <a:r>
              <a:rPr lang="fr-FR" sz="1800" dirty="0" err="1">
                <a:latin typeface="Times" pitchFamily="2" charset="0"/>
              </a:rPr>
              <a:t>according</a:t>
            </a:r>
            <a:r>
              <a:rPr lang="fr-FR" sz="1800" dirty="0">
                <a:latin typeface="Times" pitchFamily="2" charset="0"/>
              </a:rPr>
              <a:t> to the halo </a:t>
            </a:r>
            <a:r>
              <a:rPr lang="fr-FR" sz="1800" dirty="0" err="1">
                <a:latin typeface="Times" pitchFamily="2" charset="0"/>
              </a:rPr>
              <a:t>parameters</a:t>
            </a:r>
            <a:endParaRPr lang="fr-FR" sz="1800" dirty="0">
              <a:latin typeface="Times" pitchFamily="2" charset="0"/>
            </a:endParaRPr>
          </a:p>
          <a:p>
            <a:pPr>
              <a:defRPr/>
            </a:pPr>
            <a:r>
              <a:rPr lang="fr-FR" sz="1800" i="1" dirty="0">
                <a:latin typeface="Times" pitchFamily="2" charset="0"/>
              </a:rPr>
              <a:t>(incl. complications </a:t>
            </a:r>
            <a:r>
              <a:rPr lang="fr-FR" sz="1800" i="1" dirty="0" err="1">
                <a:latin typeface="Times" pitchFamily="2" charset="0"/>
              </a:rPr>
              <a:t>such</a:t>
            </a:r>
            <a:r>
              <a:rPr lang="fr-FR" sz="1800" i="1" dirty="0">
                <a:latin typeface="Times" pitchFamily="2" charset="0"/>
              </a:rPr>
              <a:t> as </a:t>
            </a:r>
            <a:r>
              <a:rPr lang="fr-FR" sz="1800" i="1" dirty="0" err="1">
                <a:latin typeface="Times" pitchFamily="2" charset="0"/>
              </a:rPr>
              <a:t>blending</a:t>
            </a:r>
            <a:r>
              <a:rPr lang="fr-FR" sz="1800" i="1" dirty="0">
                <a:latin typeface="Times" pitchFamily="2" charset="0"/>
              </a:rPr>
              <a:t>)</a:t>
            </a:r>
          </a:p>
        </p:txBody>
      </p:sp>
      <p:grpSp>
        <p:nvGrpSpPr>
          <p:cNvPr id="49157" name="Groupe 11">
            <a:extLst>
              <a:ext uri="{FF2B5EF4-FFF2-40B4-BE49-F238E27FC236}">
                <a16:creationId xmlns:a16="http://schemas.microsoft.com/office/drawing/2014/main" id="{38E1C1A6-8E16-23FE-C886-3883D1C3A555}"/>
              </a:ext>
            </a:extLst>
          </p:cNvPr>
          <p:cNvGrpSpPr>
            <a:grpSpLocks/>
          </p:cNvGrpSpPr>
          <p:nvPr/>
        </p:nvGrpSpPr>
        <p:grpSpPr bwMode="auto">
          <a:xfrm>
            <a:off x="196850" y="2606675"/>
            <a:ext cx="5022850" cy="2913063"/>
            <a:chOff x="196850" y="2607118"/>
            <a:chExt cx="5022850" cy="2911883"/>
          </a:xfrm>
        </p:grpSpPr>
        <p:pic>
          <p:nvPicPr>
            <p:cNvPr id="49158" name="Image 2">
              <a:extLst>
                <a:ext uri="{FF2B5EF4-FFF2-40B4-BE49-F238E27FC236}">
                  <a16:creationId xmlns:a16="http://schemas.microsoft.com/office/drawing/2014/main" id="{39470751-EAE8-1653-1201-C19113509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50" y="2607118"/>
              <a:ext cx="4740275" cy="291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9" name="ZoneTexte 21">
              <a:extLst>
                <a:ext uri="{FF2B5EF4-FFF2-40B4-BE49-F238E27FC236}">
                  <a16:creationId xmlns:a16="http://schemas.microsoft.com/office/drawing/2014/main" id="{C94B1479-8498-7B07-FED3-B7762C05B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2647801"/>
              <a:ext cx="12969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400" b="1"/>
                <a:t>With</a:t>
              </a:r>
              <a:br>
                <a:rPr lang="fr-FR" altLang="fr-FR" sz="1400" b="1"/>
              </a:br>
              <a:r>
                <a:rPr lang="fr-FR" altLang="fr-FR" sz="1400" b="1"/>
                <a:t>t</a:t>
              </a:r>
              <a:r>
                <a:rPr lang="fr-FR" altLang="fr-FR" sz="1400" b="1" baseline="-25000"/>
                <a:t>E </a:t>
              </a:r>
              <a:r>
                <a:rPr lang="fr-FR" altLang="fr-FR" sz="1400" b="1"/>
                <a:t>&gt;200 days</a:t>
              </a:r>
              <a:endParaRPr lang="fr-FR" altLang="fr-FR" sz="1800" b="1"/>
            </a:p>
          </p:txBody>
        </p:sp>
        <p:cxnSp>
          <p:nvCxnSpPr>
            <p:cNvPr id="49160" name="Connecteur droit avec flèche 23">
              <a:extLst>
                <a:ext uri="{FF2B5EF4-FFF2-40B4-BE49-F238E27FC236}">
                  <a16:creationId xmlns:a16="http://schemas.microsoft.com/office/drawing/2014/main" id="{77A3E57D-60B5-EDDB-1231-CA25B9EAFF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89844" y="3158332"/>
              <a:ext cx="424310" cy="631031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143" name="ZoneTexte 2">
              <a:extLst>
                <a:ext uri="{FF2B5EF4-FFF2-40B4-BE49-F238E27FC236}">
                  <a16:creationId xmlns:a16="http://schemas.microsoft.com/office/drawing/2014/main" id="{9EFE6B32-371E-3972-9F49-C83D4BE78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2113" y="3357702"/>
              <a:ext cx="1587500" cy="4316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100" b="1" dirty="0">
                  <a:solidFill>
                    <a:srgbClr val="FF0000"/>
                  </a:solidFill>
                </a:rPr>
                <a:t>Distributions of </a:t>
              </a:r>
              <a:r>
                <a:rPr lang="fr-FR" altLang="fr-FR" sz="1100" b="1" dirty="0" err="1">
                  <a:solidFill>
                    <a:srgbClr val="FF0000"/>
                  </a:solidFill>
                </a:rPr>
                <a:t>t</a:t>
              </a:r>
              <a:r>
                <a:rPr lang="fr-FR" altLang="fr-FR" sz="1100" b="1" baseline="-25000" dirty="0" err="1">
                  <a:solidFill>
                    <a:srgbClr val="FF0000"/>
                  </a:solidFill>
                </a:rPr>
                <a:t>E</a:t>
              </a:r>
              <a:br>
                <a:rPr lang="fr-FR" altLang="fr-FR" sz="1100" b="1" dirty="0">
                  <a:solidFill>
                    <a:srgbClr val="FF0000"/>
                  </a:solidFill>
                </a:rPr>
              </a:br>
              <a:r>
                <a:rPr lang="fr-FR" altLang="fr-FR" sz="1050" b="1" dirty="0">
                  <a:solidFill>
                    <a:srgbClr val="FF0000"/>
                  </a:solidFill>
                </a:rPr>
                <a:t>for </a:t>
              </a:r>
              <a:r>
                <a:rPr lang="fr-FR" altLang="fr-FR" sz="1050" b="1" dirty="0" err="1">
                  <a:solidFill>
                    <a:srgbClr val="FF0000"/>
                  </a:solidFill>
                </a:rPr>
                <a:t>lenses</a:t>
              </a:r>
              <a:r>
                <a:rPr lang="fr-FR" altLang="fr-FR" sz="1050" b="1" dirty="0">
                  <a:solidFill>
                    <a:srgbClr val="FF0000"/>
                  </a:solidFill>
                </a:rPr>
                <a:t> of </a:t>
              </a:r>
              <a:r>
                <a:rPr lang="fr-FR" altLang="fr-FR" sz="1050" b="1" dirty="0" err="1">
                  <a:solidFill>
                    <a:srgbClr val="FF0000"/>
                  </a:solidFill>
                </a:rPr>
                <a:t>fixed</a:t>
              </a:r>
              <a:r>
                <a:rPr lang="fr-FR" altLang="fr-FR" sz="1050" b="1" dirty="0">
                  <a:solidFill>
                    <a:srgbClr val="FF0000"/>
                  </a:solidFill>
                </a:rPr>
                <a:t> mass</a:t>
              </a:r>
              <a:endParaRPr lang="fr-FR" altLang="fr-FR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9162" name="Connecteur droit avec flèche 4">
              <a:extLst>
                <a:ext uri="{FF2B5EF4-FFF2-40B4-BE49-F238E27FC236}">
                  <a16:creationId xmlns:a16="http://schemas.microsoft.com/office/drawing/2014/main" id="{FC0862D5-FD98-6978-37CB-6898100FB41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33513" y="3721100"/>
              <a:ext cx="1571625" cy="347663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63" name="Connecteur droit avec flèche 36">
              <a:extLst>
                <a:ext uri="{FF2B5EF4-FFF2-40B4-BE49-F238E27FC236}">
                  <a16:creationId xmlns:a16="http://schemas.microsoft.com/office/drawing/2014/main" id="{2A5C37F7-AECB-CDBE-AA87-47390D8ABDB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93950" y="3708400"/>
              <a:ext cx="600075" cy="35560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64" name="Connecteur droit avec flèche 37">
              <a:extLst>
                <a:ext uri="{FF2B5EF4-FFF2-40B4-BE49-F238E27FC236}">
                  <a16:creationId xmlns:a16="http://schemas.microsoft.com/office/drawing/2014/main" id="{CBABEC36-A196-927B-962A-E7A811C68B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94025" y="3708400"/>
              <a:ext cx="169863" cy="35560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5" name="Flèche vers la gauche 2">
              <a:extLst>
                <a:ext uri="{FF2B5EF4-FFF2-40B4-BE49-F238E27FC236}">
                  <a16:creationId xmlns:a16="http://schemas.microsoft.com/office/drawing/2014/main" id="{95B9398E-DF11-8E49-E335-10BDEADC7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3413" y="3789363"/>
              <a:ext cx="776287" cy="215900"/>
            </a:xfrm>
            <a:prstGeom prst="leftArrow">
              <a:avLst>
                <a:gd name="adj1" fmla="val 50000"/>
                <a:gd name="adj2" fmla="val 5003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sp>
          <p:nvSpPr>
            <p:cNvPr id="49166" name="ZoneTexte 10">
              <a:extLst>
                <a:ext uri="{FF2B5EF4-FFF2-40B4-BE49-F238E27FC236}">
                  <a16:creationId xmlns:a16="http://schemas.microsoft.com/office/drawing/2014/main" id="{43647DE1-EBBA-FBC2-CC27-0F036562A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580" y="4385710"/>
              <a:ext cx="8707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FFFF00"/>
                  </a:solidFill>
                </a:rPr>
                <a:t>10.M</a:t>
              </a:r>
              <a:r>
                <a:rPr lang="fr-FR" altLang="fr-FR" sz="1800" b="1" baseline="-25000">
                  <a:solidFill>
                    <a:srgbClr val="FFFF00"/>
                  </a:solidFill>
                </a:rPr>
                <a:t>sol</a:t>
              </a:r>
              <a:endParaRPr lang="fr-FR" altLang="fr-FR" sz="24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49167" name="ZoneTexte 29">
              <a:extLst>
                <a:ext uri="{FF2B5EF4-FFF2-40B4-BE49-F238E27FC236}">
                  <a16:creationId xmlns:a16="http://schemas.microsoft.com/office/drawing/2014/main" id="{38A1D957-7215-1635-1B67-605D20162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1849" y="4375407"/>
              <a:ext cx="9861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FFFF00"/>
                  </a:solidFill>
                </a:rPr>
                <a:t>100.M</a:t>
              </a:r>
              <a:r>
                <a:rPr lang="fr-FR" altLang="fr-FR" sz="1800" b="1" baseline="-25000">
                  <a:solidFill>
                    <a:srgbClr val="FFFF00"/>
                  </a:solidFill>
                </a:rPr>
                <a:t>sol</a:t>
              </a:r>
              <a:endParaRPr lang="fr-FR" altLang="fr-FR" sz="24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49168" name="ZoneTexte 30">
              <a:extLst>
                <a:ext uri="{FF2B5EF4-FFF2-40B4-BE49-F238E27FC236}">
                  <a16:creationId xmlns:a16="http://schemas.microsoft.com/office/drawing/2014/main" id="{5884277E-FC99-FA51-A2B8-E09501A9F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344" y="4365104"/>
              <a:ext cx="11015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FFFF00"/>
                  </a:solidFill>
                </a:rPr>
                <a:t>1000.M</a:t>
              </a:r>
              <a:r>
                <a:rPr lang="fr-FR" altLang="fr-FR" sz="1800" b="1" baseline="-25000">
                  <a:solidFill>
                    <a:srgbClr val="FFFF00"/>
                  </a:solidFill>
                </a:rPr>
                <a:t>sol</a:t>
              </a:r>
              <a:endParaRPr lang="fr-FR" altLang="fr-FR" sz="2400" b="1" baseline="-2500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54860992-A9CA-86B9-26CF-5FE6238F89BB}"/>
              </a:ext>
            </a:extLst>
          </p:cNvPr>
          <p:cNvSpPr txBox="1">
            <a:spLocks/>
          </p:cNvSpPr>
          <p:nvPr/>
        </p:nvSpPr>
        <p:spPr bwMode="auto">
          <a:xfrm>
            <a:off x="2195513" y="260350"/>
            <a:ext cx="5040312" cy="9350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fr-FR" sz="3600" b="1" kern="0" dirty="0">
                <a:solidFill>
                  <a:srgbClr val="FF0000"/>
                </a:solidFill>
                <a:highlight>
                  <a:srgbClr val="FFFF00"/>
                </a:highlight>
              </a:rPr>
              <a:t>EROS2 and MACHO</a:t>
            </a:r>
          </a:p>
          <a:p>
            <a:pPr>
              <a:defRPr/>
            </a:pPr>
            <a:r>
              <a:rPr lang="fr-FR" sz="2000" b="1" kern="0" dirty="0" err="1">
                <a:solidFill>
                  <a:schemeClr val="tx1"/>
                </a:solidFill>
              </a:rPr>
              <a:t>Microlensing</a:t>
            </a:r>
            <a:r>
              <a:rPr lang="fr-FR" sz="2000" b="1" kern="0" dirty="0">
                <a:solidFill>
                  <a:schemeClr val="tx1"/>
                </a:solidFill>
              </a:rPr>
              <a:t> </a:t>
            </a:r>
            <a:r>
              <a:rPr lang="fr-FR" sz="2000" b="1" kern="0" dirty="0" err="1">
                <a:solidFill>
                  <a:schemeClr val="tx1"/>
                </a:solidFill>
              </a:rPr>
              <a:t>surveys</a:t>
            </a:r>
            <a:r>
              <a:rPr lang="fr-FR" sz="2000" b="1" kern="0" dirty="0">
                <a:solidFill>
                  <a:schemeClr val="tx1"/>
                </a:solidFill>
              </a:rPr>
              <a:t> </a:t>
            </a:r>
            <a:r>
              <a:rPr lang="fr-FR" sz="2000" b="1" kern="0" dirty="0" err="1">
                <a:solidFill>
                  <a:schemeClr val="tx1"/>
                </a:solidFill>
              </a:rPr>
              <a:t>towards</a:t>
            </a:r>
            <a:r>
              <a:rPr lang="fr-FR" sz="2000" b="1" kern="0" dirty="0">
                <a:solidFill>
                  <a:schemeClr val="tx1"/>
                </a:solidFill>
              </a:rPr>
              <a:t> the LMC</a:t>
            </a:r>
            <a:endParaRPr lang="fr-FR" b="1" kern="0" dirty="0">
              <a:solidFill>
                <a:schemeClr val="tx1"/>
              </a:solidFill>
            </a:endParaRPr>
          </a:p>
        </p:txBody>
      </p:sp>
      <p:pic>
        <p:nvPicPr>
          <p:cNvPr id="35842" name="Image 2">
            <a:extLst>
              <a:ext uri="{FF2B5EF4-FFF2-40B4-BE49-F238E27FC236}">
                <a16:creationId xmlns:a16="http://schemas.microsoft.com/office/drawing/2014/main" id="{214D82F8-EB02-A13E-D777-954E135B5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60350"/>
            <a:ext cx="19685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 5">
            <a:extLst>
              <a:ext uri="{FF2B5EF4-FFF2-40B4-BE49-F238E27FC236}">
                <a16:creationId xmlns:a16="http://schemas.microsoft.com/office/drawing/2014/main" id="{F2009262-D36A-113D-35CB-7C9F4976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84163"/>
            <a:ext cx="16129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9C62AF5-8281-631D-F425-817002F4E5AC}"/>
              </a:ext>
            </a:extLst>
          </p:cNvPr>
          <p:cNvSpPr txBox="1"/>
          <p:nvPr/>
        </p:nvSpPr>
        <p:spPr>
          <a:xfrm>
            <a:off x="2303463" y="1341438"/>
            <a:ext cx="2520950" cy="14144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FF0000"/>
                </a:solidFill>
              </a:rPr>
              <a:t>MACHO</a:t>
            </a:r>
          </a:p>
          <a:p>
            <a:pPr marL="177750" indent="-177750">
              <a:buFont typeface="Arial" panose="020B0604020202020204" pitchFamily="34" charset="0"/>
              <a:buChar char="•"/>
              <a:defRPr/>
            </a:pPr>
            <a:r>
              <a:rPr lang="fr-FR" sz="1400" b="1" dirty="0"/>
              <a:t>1.27m</a:t>
            </a:r>
            <a:r>
              <a:rPr lang="fr-FR" sz="1400" dirty="0"/>
              <a:t> </a:t>
            </a:r>
            <a:r>
              <a:rPr lang="fr-FR" sz="1400" dirty="0" err="1"/>
              <a:t>telescope</a:t>
            </a:r>
            <a:r>
              <a:rPr lang="fr-FR" sz="1400" dirty="0"/>
              <a:t> in </a:t>
            </a:r>
            <a:r>
              <a:rPr lang="fr-FR" sz="1400" dirty="0" err="1"/>
              <a:t>Australia</a:t>
            </a:r>
            <a:endParaRPr lang="fr-FR" sz="1400" dirty="0"/>
          </a:p>
          <a:p>
            <a:pPr marL="177750" indent="-177750">
              <a:buFont typeface="Arial" panose="020B0604020202020204" pitchFamily="34" charset="0"/>
              <a:buChar char="•"/>
              <a:defRPr/>
            </a:pPr>
            <a:r>
              <a:rPr lang="fr-FR" sz="1400" dirty="0"/>
              <a:t>2 cameras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dichroic</a:t>
            </a:r>
            <a:endParaRPr lang="fr-FR" sz="1400" dirty="0"/>
          </a:p>
          <a:p>
            <a:pPr marL="177750" indent="-177750">
              <a:buFont typeface="Arial" panose="020B0604020202020204" pitchFamily="34" charset="0"/>
              <a:buChar char="•"/>
              <a:defRPr/>
            </a:pPr>
            <a:r>
              <a:rPr lang="fr-FR" sz="1400" b="1" dirty="0"/>
              <a:t>4 CCD </a:t>
            </a:r>
            <a:r>
              <a:rPr lang="fr-FR" sz="1400" dirty="0"/>
              <a:t>2Kx2K pixels </a:t>
            </a:r>
            <a:r>
              <a:rPr lang="fr-FR" sz="1400" dirty="0" err="1"/>
              <a:t>each</a:t>
            </a:r>
            <a:endParaRPr lang="fr-FR" sz="1400" dirty="0"/>
          </a:p>
          <a:p>
            <a:pPr marL="177750" indent="-177750">
              <a:buFont typeface="Arial" panose="020B0604020202020204" pitchFamily="34" charset="0"/>
              <a:buChar char="•"/>
              <a:defRPr/>
            </a:pPr>
            <a:r>
              <a:rPr lang="fr-FR" sz="1400" dirty="0"/>
              <a:t>Field of </a:t>
            </a:r>
            <a:r>
              <a:rPr lang="fr-FR" sz="1400" dirty="0" err="1"/>
              <a:t>view</a:t>
            </a:r>
            <a:r>
              <a:rPr lang="fr-FR" sz="1400" dirty="0"/>
              <a:t>: </a:t>
            </a:r>
            <a:r>
              <a:rPr lang="fr-FR" sz="1400" b="1" dirty="0"/>
              <a:t>0.5 deg</a:t>
            </a:r>
            <a:r>
              <a:rPr lang="fr-FR" sz="1400" b="1" baseline="30000" dirty="0"/>
              <a:t>2</a:t>
            </a:r>
            <a:endParaRPr lang="fr-FR" sz="1400" dirty="0"/>
          </a:p>
          <a:p>
            <a:pPr marL="177750" indent="-177750">
              <a:buFont typeface="Arial" panose="020B0604020202020204" pitchFamily="34" charset="0"/>
              <a:buChar char="•"/>
              <a:defRPr/>
            </a:pPr>
            <a:r>
              <a:rPr lang="fr-FR" sz="1400" dirty="0" err="1"/>
              <a:t>Monitored</a:t>
            </a:r>
            <a:r>
              <a:rPr lang="fr-FR" sz="1400" dirty="0"/>
              <a:t> 82 </a:t>
            </a:r>
            <a:r>
              <a:rPr lang="fr-FR" sz="1400" dirty="0" err="1"/>
              <a:t>fields</a:t>
            </a:r>
            <a:r>
              <a:rPr lang="fr-FR" sz="1400" dirty="0"/>
              <a:t> (</a:t>
            </a:r>
            <a:r>
              <a:rPr lang="fr-FR" sz="1400" b="1" dirty="0"/>
              <a:t>39 deg</a:t>
            </a:r>
            <a:r>
              <a:rPr lang="fr-FR" sz="1400" b="1" baseline="30000" dirty="0"/>
              <a:t>2</a:t>
            </a:r>
            <a:r>
              <a:rPr lang="fr-FR" sz="1400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DF0ECB-3915-43CE-C653-37AE6DDCD7B1}"/>
              </a:ext>
            </a:extLst>
          </p:cNvPr>
          <p:cNvSpPr txBox="1"/>
          <p:nvPr/>
        </p:nvSpPr>
        <p:spPr>
          <a:xfrm>
            <a:off x="4752975" y="1349375"/>
            <a:ext cx="2482850" cy="1416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FF0000"/>
                </a:solidFill>
              </a:rPr>
              <a:t>EROS2</a:t>
            </a:r>
          </a:p>
          <a:p>
            <a:pPr marL="141750" indent="-141750">
              <a:buFont typeface="Arial" panose="020B0604020202020204" pitchFamily="34" charset="0"/>
              <a:buChar char="•"/>
              <a:defRPr/>
            </a:pPr>
            <a:r>
              <a:rPr lang="fr-FR" sz="1400" b="1" dirty="0"/>
              <a:t>1m</a:t>
            </a:r>
            <a:r>
              <a:rPr lang="fr-FR" sz="1400" dirty="0"/>
              <a:t> </a:t>
            </a:r>
            <a:r>
              <a:rPr lang="fr-FR" sz="1400" dirty="0" err="1"/>
              <a:t>telescope</a:t>
            </a:r>
            <a:r>
              <a:rPr lang="fr-FR" sz="1400" dirty="0"/>
              <a:t> in Chile</a:t>
            </a:r>
          </a:p>
          <a:p>
            <a:pPr marL="141750" indent="-141750">
              <a:buFont typeface="Arial" panose="020B0604020202020204" pitchFamily="34" charset="0"/>
              <a:buChar char="•"/>
              <a:defRPr/>
            </a:pPr>
            <a:r>
              <a:rPr lang="fr-FR" sz="1400" dirty="0"/>
              <a:t>2 cameras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dichroic</a:t>
            </a:r>
            <a:endParaRPr lang="fr-FR" sz="1400" dirty="0"/>
          </a:p>
          <a:p>
            <a:pPr marL="141750" indent="-141750">
              <a:buFont typeface="Arial" panose="020B0604020202020204" pitchFamily="34" charset="0"/>
              <a:buChar char="•"/>
              <a:defRPr/>
            </a:pPr>
            <a:r>
              <a:rPr lang="fr-FR" sz="1400" b="1" dirty="0"/>
              <a:t>8 CCD </a:t>
            </a:r>
            <a:r>
              <a:rPr lang="fr-FR" sz="1400" dirty="0"/>
              <a:t>2Kx2K pixels </a:t>
            </a:r>
            <a:r>
              <a:rPr lang="fr-FR" sz="1400" dirty="0" err="1"/>
              <a:t>each</a:t>
            </a:r>
            <a:endParaRPr lang="fr-FR" sz="1400" dirty="0"/>
          </a:p>
          <a:p>
            <a:pPr marL="141750" indent="-141750">
              <a:buFont typeface="Arial" panose="020B0604020202020204" pitchFamily="34" charset="0"/>
              <a:buChar char="•"/>
              <a:defRPr/>
            </a:pPr>
            <a:r>
              <a:rPr lang="fr-FR" sz="1400" dirty="0"/>
              <a:t>Field of </a:t>
            </a:r>
            <a:r>
              <a:rPr lang="fr-FR" sz="1400" dirty="0" err="1"/>
              <a:t>view</a:t>
            </a:r>
            <a:r>
              <a:rPr lang="fr-FR" sz="1400" dirty="0"/>
              <a:t>: </a:t>
            </a:r>
            <a:r>
              <a:rPr lang="fr-FR" sz="1400" b="1" dirty="0"/>
              <a:t>1 deg</a:t>
            </a:r>
            <a:r>
              <a:rPr lang="fr-FR" sz="1400" b="1" baseline="30000" dirty="0"/>
              <a:t>2</a:t>
            </a:r>
          </a:p>
          <a:p>
            <a:pPr marL="141750" indent="-141750">
              <a:buFont typeface="Arial" panose="020B0604020202020204" pitchFamily="34" charset="0"/>
              <a:buChar char="•"/>
              <a:defRPr/>
            </a:pPr>
            <a:r>
              <a:rPr lang="fr-FR" sz="1400" dirty="0" err="1"/>
              <a:t>Monitored</a:t>
            </a:r>
            <a:r>
              <a:rPr lang="fr-FR" sz="1400" dirty="0"/>
              <a:t> 88 </a:t>
            </a:r>
            <a:r>
              <a:rPr lang="fr-FR" sz="1400" dirty="0" err="1"/>
              <a:t>fields</a:t>
            </a:r>
            <a:r>
              <a:rPr lang="fr-FR" sz="1400" dirty="0"/>
              <a:t> (</a:t>
            </a:r>
            <a:r>
              <a:rPr lang="fr-FR" sz="1400" b="1" dirty="0"/>
              <a:t>88 deg</a:t>
            </a:r>
            <a:r>
              <a:rPr lang="fr-FR" sz="1400" b="1" baseline="30000" dirty="0"/>
              <a:t>2</a:t>
            </a:r>
            <a:r>
              <a:rPr lang="fr-FR" sz="1400" dirty="0"/>
              <a:t>)</a:t>
            </a:r>
          </a:p>
        </p:txBody>
      </p:sp>
      <p:grpSp>
        <p:nvGrpSpPr>
          <p:cNvPr id="35846" name="Groupe 1">
            <a:extLst>
              <a:ext uri="{FF2B5EF4-FFF2-40B4-BE49-F238E27FC236}">
                <a16:creationId xmlns:a16="http://schemas.microsoft.com/office/drawing/2014/main" id="{9EAB729A-0E83-D011-C475-BBCE9726E21D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727450"/>
            <a:ext cx="3232150" cy="3230563"/>
            <a:chOff x="6588125" y="4286250"/>
            <a:chExt cx="2671763" cy="2671763"/>
          </a:xfrm>
        </p:grpSpPr>
        <p:pic>
          <p:nvPicPr>
            <p:cNvPr id="35854" name="Image 10">
              <a:extLst>
                <a:ext uri="{FF2B5EF4-FFF2-40B4-BE49-F238E27FC236}">
                  <a16:creationId xmlns:a16="http://schemas.microsoft.com/office/drawing/2014/main" id="{D8FF53CA-01F3-3706-5C0E-F240D7829E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4286250"/>
              <a:ext cx="2671763" cy="267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5" name="ZoneTexte 11">
              <a:extLst>
                <a:ext uri="{FF2B5EF4-FFF2-40B4-BE49-F238E27FC236}">
                  <a16:creationId xmlns:a16="http://schemas.microsoft.com/office/drawing/2014/main" id="{8610633A-F310-1DA5-DEB7-CF92ECE13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7738" y="4286250"/>
              <a:ext cx="13065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LMC fields</a:t>
              </a:r>
              <a:endParaRPr lang="fr-FR" altLang="fr-FR" sz="2400" b="1"/>
            </a:p>
          </p:txBody>
        </p:sp>
      </p:grpSp>
      <p:grpSp>
        <p:nvGrpSpPr>
          <p:cNvPr id="35847" name="Groupe 5">
            <a:extLst>
              <a:ext uri="{FF2B5EF4-FFF2-40B4-BE49-F238E27FC236}">
                <a16:creationId xmlns:a16="http://schemas.microsoft.com/office/drawing/2014/main" id="{31CCDA39-8B41-62DB-86ED-C6A680113037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3130550"/>
            <a:ext cx="6419850" cy="3614738"/>
            <a:chOff x="107504" y="3130867"/>
            <a:chExt cx="6419850" cy="3614737"/>
          </a:xfrm>
        </p:grpSpPr>
        <p:grpSp>
          <p:nvGrpSpPr>
            <p:cNvPr id="35848" name="Groupe 2">
              <a:extLst>
                <a:ext uri="{FF2B5EF4-FFF2-40B4-BE49-F238E27FC236}">
                  <a16:creationId xmlns:a16="http://schemas.microsoft.com/office/drawing/2014/main" id="{86A93682-8448-57C5-3020-77315C6BD9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504" y="3130867"/>
              <a:ext cx="6419850" cy="3614737"/>
              <a:chOff x="179512" y="3126412"/>
              <a:chExt cx="6419891" cy="3614955"/>
            </a:xfrm>
          </p:grpSpPr>
          <p:pic>
            <p:nvPicPr>
              <p:cNvPr id="35852" name="Image 6">
                <a:extLst>
                  <a:ext uri="{FF2B5EF4-FFF2-40B4-BE49-F238E27FC236}">
                    <a16:creationId xmlns:a16="http://schemas.microsoft.com/office/drawing/2014/main" id="{F3EB74F5-5472-ADCA-0A40-FD6D53F802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3126412"/>
                <a:ext cx="6419891" cy="3614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3" name="Image 8">
                <a:extLst>
                  <a:ext uri="{FF2B5EF4-FFF2-40B4-BE49-F238E27FC236}">
                    <a16:creationId xmlns:a16="http://schemas.microsoft.com/office/drawing/2014/main" id="{2BEA175E-5AAB-6465-237C-BDCEEEF0E0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5407753"/>
                <a:ext cx="4968552" cy="921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849" name="Groupe 3">
              <a:extLst>
                <a:ext uri="{FF2B5EF4-FFF2-40B4-BE49-F238E27FC236}">
                  <a16:creationId xmlns:a16="http://schemas.microsoft.com/office/drawing/2014/main" id="{8A8E4E19-18C7-B785-0C62-F3B0F2C855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5416" y="5589240"/>
              <a:ext cx="2166584" cy="338554"/>
              <a:chOff x="2405416" y="5589240"/>
              <a:chExt cx="2166584" cy="338554"/>
            </a:xfrm>
          </p:grpSpPr>
          <p:sp>
            <p:nvSpPr>
              <p:cNvPr id="35850" name="Rectangle 15">
                <a:extLst>
                  <a:ext uri="{FF2B5EF4-FFF2-40B4-BE49-F238E27FC236}">
                    <a16:creationId xmlns:a16="http://schemas.microsoft.com/office/drawing/2014/main" id="{1DC11E9C-1ADD-0171-BC1A-B519F60E5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5416" y="5678610"/>
                <a:ext cx="2142878" cy="1839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fr-FR" sz="2400"/>
              </a:p>
            </p:txBody>
          </p:sp>
          <p:sp>
            <p:nvSpPr>
              <p:cNvPr id="35851" name="ZoneTexte 1">
                <a:extLst>
                  <a:ext uri="{FF2B5EF4-FFF2-40B4-BE49-F238E27FC236}">
                    <a16:creationId xmlns:a16="http://schemas.microsoft.com/office/drawing/2014/main" id="{4DEAB770-325F-F06B-6415-6B122367D9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0607" y="5589240"/>
                <a:ext cx="212139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600"/>
                  <a:t>7/96-2/03 	    7/92-1/00</a:t>
                </a: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1062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Alerts</a:t>
            </a:r>
            <a:r>
              <a:rPr lang="fr-FR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1262365"/>
            <a:ext cx="856895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Sources </a:t>
            </a:r>
            <a:r>
              <a:rPr lang="fr-FR" sz="2000" b="1" dirty="0" err="1"/>
              <a:t>detected</a:t>
            </a:r>
            <a:r>
              <a:rPr lang="fr-FR" sz="2000" b="1" dirty="0"/>
              <a:t> in </a:t>
            </a:r>
            <a:r>
              <a:rPr lang="fr-FR" sz="2000" b="1" dirty="0" err="1"/>
              <a:t>difference</a:t>
            </a:r>
            <a:r>
              <a:rPr lang="fr-FR" sz="2000" b="1" dirty="0"/>
              <a:t> images (images </a:t>
            </a:r>
            <a:r>
              <a:rPr lang="fr-FR" sz="2000" b="1" dirty="0" err="1"/>
              <a:t>with</a:t>
            </a:r>
            <a:r>
              <a:rPr lang="fr-FR" sz="2000" b="1" dirty="0"/>
              <a:t> respect to </a:t>
            </a:r>
            <a:r>
              <a:rPr lang="fr-FR" sz="2000" b="1" dirty="0" err="1"/>
              <a:t>coadded</a:t>
            </a:r>
            <a:r>
              <a:rPr lang="fr-FR" sz="2000" b="1" dirty="0"/>
              <a:t> </a:t>
            </a:r>
            <a:r>
              <a:rPr lang="fr-FR" sz="2000" b="1" dirty="0" err="1"/>
              <a:t>templates</a:t>
            </a:r>
            <a:r>
              <a:rPr lang="fr-FR" sz="2000" b="1" dirty="0"/>
              <a:t>, </a:t>
            </a:r>
            <a:r>
              <a:rPr lang="fr-FR" sz="2000" b="1" dirty="0" err="1"/>
              <a:t>called</a:t>
            </a:r>
            <a:r>
              <a:rPr lang="fr-FR" sz="2000" b="1" dirty="0"/>
              <a:t> </a:t>
            </a:r>
            <a:r>
              <a:rPr lang="fr-FR" sz="2000" b="1" dirty="0" err="1"/>
              <a:t>DIASources</a:t>
            </a:r>
            <a:r>
              <a:rPr lang="fr-FR" sz="2000" b="1" dirty="0"/>
              <a:t>) </a:t>
            </a:r>
            <a:r>
              <a:rPr lang="fr-FR" sz="2000" b="1" dirty="0" err="1"/>
              <a:t>reported</a:t>
            </a:r>
            <a:r>
              <a:rPr lang="fr-FR" sz="2000" b="1" dirty="0"/>
              <a:t> in 60s</a:t>
            </a:r>
          </a:p>
          <a:p>
            <a:pPr marL="457200" indent="-457200">
              <a:buFontTx/>
              <a:buChar char="-"/>
            </a:pPr>
            <a:r>
              <a:rPr lang="fr-FR" sz="2000" dirty="0" err="1"/>
              <a:t>Filter</a:t>
            </a:r>
            <a:r>
              <a:rPr lang="fr-FR" sz="2000" dirty="0"/>
              <a:t> a </a:t>
            </a:r>
            <a:r>
              <a:rPr lang="fr-FR" sz="2000" dirty="0" err="1"/>
              <a:t>stream</a:t>
            </a:r>
            <a:r>
              <a:rPr lang="fr-FR" sz="2000" dirty="0"/>
              <a:t> of ~ 10 million </a:t>
            </a:r>
            <a:r>
              <a:rPr lang="fr-FR" sz="2000" dirty="0" err="1"/>
              <a:t>DIAsources</a:t>
            </a:r>
            <a:r>
              <a:rPr lang="fr-FR" sz="2000" dirty="0"/>
              <a:t> / night</a:t>
            </a:r>
          </a:p>
          <a:p>
            <a:pPr lvl="1"/>
            <a:r>
              <a:rPr lang="fr-FR" sz="2000" dirty="0"/>
              <a:t>variable stars, </a:t>
            </a:r>
            <a:r>
              <a:rPr lang="fr-FR" sz="2000" dirty="0" err="1"/>
              <a:t>SNe</a:t>
            </a:r>
            <a:r>
              <a:rPr lang="fr-FR" sz="2000" dirty="0"/>
              <a:t>, </a:t>
            </a:r>
            <a:r>
              <a:rPr lang="fr-FR" sz="2000" dirty="0" err="1"/>
              <a:t>asteroids</a:t>
            </a:r>
            <a:r>
              <a:rPr lang="fr-FR" sz="2000" dirty="0"/>
              <a:t>, and “</a:t>
            </a:r>
            <a:r>
              <a:rPr lang="fr-FR" sz="2000" dirty="0" err="1"/>
              <a:t>everything</a:t>
            </a:r>
            <a:r>
              <a:rPr lang="fr-FR" sz="2000" dirty="0"/>
              <a:t> </a:t>
            </a:r>
            <a:r>
              <a:rPr lang="fr-FR" sz="2000" dirty="0" err="1"/>
              <a:t>else</a:t>
            </a:r>
            <a:r>
              <a:rPr lang="fr-FR" sz="2000" dirty="0"/>
              <a:t> »</a:t>
            </a:r>
          </a:p>
          <a:p>
            <a:r>
              <a:rPr lang="fr-FR" sz="2000" i="1" dirty="0"/>
              <a:t>	-&gt; </a:t>
            </a:r>
            <a:r>
              <a:rPr lang="fr-FR" sz="2000" i="1" dirty="0" err="1"/>
              <a:t>Robust</a:t>
            </a:r>
            <a:r>
              <a:rPr lang="fr-FR" sz="2000" i="1" dirty="0"/>
              <a:t> </a:t>
            </a:r>
            <a:r>
              <a:rPr lang="fr-FR" sz="2000" i="1" dirty="0" err="1"/>
              <a:t>filtering</a:t>
            </a:r>
            <a:r>
              <a:rPr lang="fr-FR" sz="2000" i="1" dirty="0"/>
              <a:t> + </a:t>
            </a:r>
            <a:r>
              <a:rPr lang="fr-FR" sz="2000" i="1" dirty="0" err="1"/>
              <a:t>rapid</a:t>
            </a:r>
            <a:r>
              <a:rPr lang="fr-FR" sz="2000" i="1" dirty="0"/>
              <a:t> </a:t>
            </a:r>
            <a:r>
              <a:rPr lang="fr-FR" sz="2000" i="1" dirty="0" err="1"/>
              <a:t>followup</a:t>
            </a:r>
          </a:p>
          <a:p>
            <a:endParaRPr lang="fr-FR" sz="2000" i="1" dirty="0"/>
          </a:p>
          <a:p>
            <a:r>
              <a:rPr lang="fr-FR" sz="1800" b="1" dirty="0" err="1"/>
              <a:t>Given a</a:t>
            </a:r>
            <a:r>
              <a:rPr lang="fr-FR" sz="1800" b="1" dirty="0"/>
              <a:t> </a:t>
            </a:r>
            <a:r>
              <a:rPr lang="fr-FR" sz="1800" b="1" dirty="0" err="1"/>
              <a:t>stream</a:t>
            </a:r>
            <a:r>
              <a:rPr lang="fr-FR" sz="1800" b="1" dirty="0"/>
              <a:t> of ~ 10,000 </a:t>
            </a:r>
            <a:r>
              <a:rPr lang="fr-FR" sz="1800" b="1" dirty="0" err="1"/>
              <a:t>DIASources</a:t>
            </a:r>
            <a:r>
              <a:rPr lang="fr-FR" sz="1800" b="1" dirty="0"/>
              <a:t> </a:t>
            </a:r>
            <a:r>
              <a:rPr lang="fr-FR" sz="1800" b="1" dirty="0" err="1"/>
              <a:t>every</a:t>
            </a:r>
            <a:r>
              <a:rPr lang="fr-FR" sz="1800" b="1" dirty="0"/>
              <a:t> ~ 40s (per 10 sq.</a:t>
            </a:r>
            <a:r>
              <a:rPr lang="fr-FR" sz="1800" b="1" dirty="0" err="1"/>
              <a:t>deg</a:t>
            </a:r>
            <a:r>
              <a:rPr lang="fr-FR" sz="1800" b="1" dirty="0"/>
              <a:t>. field)</a:t>
            </a:r>
          </a:p>
          <a:p>
            <a:pPr lvl="1"/>
            <a:r>
              <a:rPr lang="fr-FR" sz="2000" dirty="0"/>
              <a:t>- </a:t>
            </a:r>
            <a:r>
              <a:rPr lang="fr-FR" sz="2000" dirty="0" err="1"/>
              <a:t>Asteroids</a:t>
            </a:r>
            <a:r>
              <a:rPr lang="fr-FR" sz="2000" dirty="0"/>
              <a:t> </a:t>
            </a:r>
            <a:r>
              <a:rPr lang="fr-FR" sz="2000" dirty="0" err="1"/>
              <a:t>will</a:t>
            </a:r>
            <a:r>
              <a:rPr lang="fr-FR" sz="2000" dirty="0"/>
              <a:t> </a:t>
            </a:r>
            <a:r>
              <a:rPr lang="fr-FR" sz="2000" dirty="0" err="1"/>
              <a:t>dominate</a:t>
            </a:r>
            <a:r>
              <a:rPr lang="fr-FR" sz="2000" dirty="0"/>
              <a:t> on the </a:t>
            </a:r>
            <a:r>
              <a:rPr lang="fr-FR" sz="2000" dirty="0" err="1"/>
              <a:t>Ecliptic</a:t>
            </a:r>
            <a:r>
              <a:rPr lang="fr-FR" sz="2000" dirty="0"/>
              <a:t>, </a:t>
            </a:r>
            <a:r>
              <a:rPr lang="fr-FR" sz="2000" dirty="0" err="1"/>
              <a:t>become</a:t>
            </a:r>
            <a:r>
              <a:rPr lang="fr-FR" sz="2000" dirty="0"/>
              <a:t> </a:t>
            </a:r>
            <a:r>
              <a:rPr lang="fr-FR" sz="2000" dirty="0" err="1"/>
              <a:t>insignificant</a:t>
            </a:r>
            <a:r>
              <a:rPr lang="fr-FR" sz="2000" dirty="0"/>
              <a:t> &gt;30°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it</a:t>
            </a:r>
            <a:r>
              <a:rPr lang="fr-FR" sz="2000" dirty="0"/>
              <a:t>.</a:t>
            </a:r>
          </a:p>
          <a:p>
            <a:pPr lvl="1"/>
            <a:r>
              <a:rPr lang="fr-FR" sz="2000" dirty="0"/>
              <a:t>- Variable stars (~ 1 % of all stars) </a:t>
            </a:r>
            <a:r>
              <a:rPr lang="fr-FR" sz="2000" dirty="0" err="1"/>
              <a:t>will</a:t>
            </a:r>
            <a:r>
              <a:rPr lang="fr-FR" sz="2000" dirty="0"/>
              <a:t> </a:t>
            </a:r>
            <a:r>
              <a:rPr lang="fr-FR" sz="2000" dirty="0" err="1"/>
              <a:t>dominate</a:t>
            </a:r>
            <a:r>
              <a:rPr lang="fr-FR" sz="2000" dirty="0"/>
              <a:t> in the </a:t>
            </a:r>
            <a:r>
              <a:rPr lang="fr-FR" sz="2000" dirty="0" err="1"/>
              <a:t>Galactic</a:t>
            </a:r>
            <a:r>
              <a:rPr lang="fr-FR" sz="2000" dirty="0"/>
              <a:t> plane, </a:t>
            </a:r>
            <a:r>
              <a:rPr lang="fr-FR" sz="2000" dirty="0" err="1"/>
              <a:t>always</a:t>
            </a:r>
            <a:r>
              <a:rPr lang="fr-FR" sz="2000" dirty="0"/>
              <a:t> </a:t>
            </a:r>
            <a:r>
              <a:rPr lang="fr-FR" sz="2000" dirty="0" err="1"/>
              <a:t>significant</a:t>
            </a:r>
            <a:r>
              <a:rPr lang="fr-FR" sz="2000" dirty="0"/>
              <a:t> (~ 400/</a:t>
            </a:r>
            <a:r>
              <a:rPr lang="fr-FR" sz="2000" dirty="0" err="1"/>
              <a:t>field</a:t>
            </a:r>
            <a:r>
              <a:rPr lang="fr-FR" sz="2000" dirty="0"/>
              <a:t> @ </a:t>
            </a:r>
            <a:r>
              <a:rPr lang="fr-FR" sz="2000" dirty="0" err="1"/>
              <a:t>Galactic</a:t>
            </a:r>
            <a:r>
              <a:rPr lang="fr-FR" sz="2000" dirty="0"/>
              <a:t> pole) </a:t>
            </a:r>
          </a:p>
          <a:p>
            <a:pPr lvl="1"/>
            <a:r>
              <a:rPr lang="fr-FR" sz="2000" dirty="0"/>
              <a:t>- Quasars </a:t>
            </a:r>
            <a:r>
              <a:rPr lang="fr-FR" sz="2000" dirty="0" err="1"/>
              <a:t>will</a:t>
            </a:r>
            <a:r>
              <a:rPr lang="fr-FR" sz="2000" dirty="0"/>
              <a:t> </a:t>
            </a:r>
            <a:r>
              <a:rPr lang="fr-FR" sz="2000" dirty="0" err="1"/>
              <a:t>contribute</a:t>
            </a:r>
            <a:r>
              <a:rPr lang="fr-FR" sz="2000" dirty="0"/>
              <a:t> up to 500/</a:t>
            </a:r>
            <a:r>
              <a:rPr lang="fr-FR" sz="2000" dirty="0" err="1"/>
              <a:t>field</a:t>
            </a:r>
            <a:r>
              <a:rPr lang="fr-FR" sz="2000" dirty="0"/>
              <a:t> (but </a:t>
            </a:r>
            <a:r>
              <a:rPr lang="fr-FR" sz="2000" dirty="0" err="1"/>
              <a:t>likely</a:t>
            </a:r>
            <a:r>
              <a:rPr lang="fr-FR" sz="2000" dirty="0"/>
              <a:t> </a:t>
            </a:r>
            <a:r>
              <a:rPr lang="fr-FR" sz="2000" dirty="0" err="1"/>
              <a:t>several</a:t>
            </a:r>
            <a:r>
              <a:rPr lang="fr-FR" sz="2000" dirty="0"/>
              <a:t> times </a:t>
            </a:r>
            <a:r>
              <a:rPr lang="fr-FR" sz="2000" dirty="0" err="1"/>
              <a:t>lower</a:t>
            </a:r>
            <a:r>
              <a:rPr lang="fr-FR" sz="2000" dirty="0"/>
              <a:t>) </a:t>
            </a:r>
          </a:p>
          <a:p>
            <a:pPr marL="800100" lvl="1" indent="-342900">
              <a:buFontTx/>
              <a:buChar char="-"/>
            </a:pPr>
            <a:r>
              <a:rPr lang="fr-FR" sz="2000" dirty="0" err="1"/>
              <a:t>SNe</a:t>
            </a:r>
            <a:r>
              <a:rPr lang="fr-FR" sz="2000" dirty="0"/>
              <a:t> </a:t>
            </a:r>
            <a:r>
              <a:rPr lang="fr-FR" sz="2000" dirty="0" err="1"/>
              <a:t>will</a:t>
            </a:r>
            <a:r>
              <a:rPr lang="fr-FR" sz="2000" dirty="0"/>
              <a:t> </a:t>
            </a:r>
            <a:r>
              <a:rPr lang="fr-FR" sz="2000" dirty="0" err="1"/>
              <a:t>contribute</a:t>
            </a:r>
            <a:r>
              <a:rPr lang="fr-FR" sz="2000" dirty="0"/>
              <a:t> up to about 100/</a:t>
            </a:r>
            <a:r>
              <a:rPr lang="fr-FR" sz="2000" dirty="0" err="1"/>
              <a:t>field</a:t>
            </a:r>
          </a:p>
          <a:p>
            <a:pPr lvl="1"/>
            <a:endParaRPr lang="fr-FR" sz="2000" dirty="0"/>
          </a:p>
          <a:p>
            <a:r>
              <a:rPr lang="fr-FR" sz="1800" b="1" dirty="0" err="1"/>
              <a:t>Discovery</a:t>
            </a:r>
            <a:r>
              <a:rPr lang="fr-FR" sz="1800" b="1" dirty="0"/>
              <a:t> rates </a:t>
            </a:r>
            <a:r>
              <a:rPr lang="fr-FR" sz="1800" b="1" dirty="0" err="1"/>
              <a:t>will</a:t>
            </a:r>
            <a:r>
              <a:rPr lang="fr-FR" sz="1800" b="1" dirty="0"/>
              <a:t> drop </a:t>
            </a:r>
            <a:r>
              <a:rPr lang="fr-FR" sz="1800" b="1" dirty="0" err="1"/>
              <a:t>fast</a:t>
            </a:r>
            <a:r>
              <a:rPr lang="fr-FR" sz="1800" b="1" dirty="0"/>
              <a:t> (factor of ~ 100 </a:t>
            </a:r>
            <a:r>
              <a:rPr lang="fr-FR" sz="1800" b="1" dirty="0" err="1"/>
              <a:t>after</a:t>
            </a:r>
            <a:r>
              <a:rPr lang="fr-FR" sz="1800" b="1" dirty="0"/>
              <a:t> 2 </a:t>
            </a:r>
            <a:r>
              <a:rPr lang="fr-FR" sz="1800" b="1" dirty="0" err="1"/>
              <a:t>years</a:t>
            </a:r>
            <a:r>
              <a:rPr lang="fr-FR" sz="1800" b="1" dirty="0"/>
              <a:t>)</a:t>
            </a:r>
          </a:p>
          <a:p>
            <a:pPr lvl="1"/>
            <a:r>
              <a:rPr lang="fr-FR" sz="2000" dirty="0"/>
              <a:t>new </a:t>
            </a:r>
            <a:r>
              <a:rPr lang="fr-FR" sz="2000" dirty="0" err="1"/>
              <a:t>DIASources</a:t>
            </a:r>
            <a:r>
              <a:rPr lang="fr-FR" sz="2000" dirty="0"/>
              <a:t> </a:t>
            </a:r>
            <a:r>
              <a:rPr lang="fr-FR" sz="2000" dirty="0" err="1"/>
              <a:t>will</a:t>
            </a:r>
            <a:r>
              <a:rPr lang="fr-FR" sz="2000" dirty="0"/>
              <a:t> </a:t>
            </a:r>
            <a:r>
              <a:rPr lang="fr-FR" sz="2000" dirty="0" err="1"/>
              <a:t>become</a:t>
            </a:r>
            <a:r>
              <a:rPr lang="fr-FR" sz="2000" dirty="0"/>
              <a:t> </a:t>
            </a:r>
            <a:r>
              <a:rPr lang="fr-FR" sz="2000" dirty="0" err="1"/>
              <a:t>dominated</a:t>
            </a:r>
            <a:r>
              <a:rPr lang="fr-FR" sz="2000" dirty="0"/>
              <a:t> by </a:t>
            </a:r>
            <a:r>
              <a:rPr lang="fr-FR" sz="2000" dirty="0" err="1"/>
              <a:t>cataclysmic</a:t>
            </a:r>
            <a:r>
              <a:rPr lang="fr-FR" sz="2000" dirty="0"/>
              <a:t> variable stars and quasars</a:t>
            </a:r>
          </a:p>
        </p:txBody>
      </p:sp>
    </p:spTree>
    <p:extLst>
      <p:ext uri="{BB962C8B-B14F-4D97-AF65-F5344CB8AC3E}">
        <p14:creationId xmlns:p14="http://schemas.microsoft.com/office/powerpoint/2010/main" val="369312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ZoneTexte 5">
            <a:extLst>
              <a:ext uri="{FF2B5EF4-FFF2-40B4-BE49-F238E27FC236}">
                <a16:creationId xmlns:a16="http://schemas.microsoft.com/office/drawing/2014/main" id="{D90F42E2-9425-9E88-BDC8-95C1176E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263" y="1916113"/>
            <a:ext cx="2454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/>
              <a:t>u</a:t>
            </a:r>
            <a:r>
              <a:rPr lang="fr-FR" altLang="fr-FR" sz="1800" b="1" baseline="-25000"/>
              <a:t>0</a:t>
            </a:r>
            <a:r>
              <a:rPr lang="fr-FR" altLang="fr-FR" sz="1800" b="1"/>
              <a:t>=0.19, t</a:t>
            </a:r>
            <a:r>
              <a:rPr lang="fr-FR" altLang="fr-FR" sz="1800" b="1" baseline="-25000"/>
              <a:t>E</a:t>
            </a:r>
            <a:r>
              <a:rPr lang="fr-FR" altLang="fr-FR" sz="1800" b="1"/>
              <a:t>=106 days</a:t>
            </a:r>
            <a:r>
              <a:rPr lang="fr-FR" altLang="fr-FR" sz="18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Asymmetric, high magnification, 0.6’’ shift from min to max.</a:t>
            </a:r>
            <a:br>
              <a:rPr lang="fr-FR" altLang="fr-FR" sz="1800"/>
            </a:br>
            <a:r>
              <a:rPr lang="fr-FR" altLang="fr-FR" sz="1800"/>
              <a:t>-&gt; probably SNII-L or P</a:t>
            </a:r>
          </a:p>
        </p:txBody>
      </p:sp>
      <p:sp>
        <p:nvSpPr>
          <p:cNvPr id="48130" name="Titre 1">
            <a:extLst>
              <a:ext uri="{FF2B5EF4-FFF2-40B4-BE49-F238E27FC236}">
                <a16:creationId xmlns:a16="http://schemas.microsoft.com/office/drawing/2014/main" id="{B1D944B9-9182-69D1-49D0-4B53387F1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4678363" cy="1143000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Candidates: only 2</a:t>
            </a:r>
          </a:p>
        </p:txBody>
      </p:sp>
      <p:sp>
        <p:nvSpPr>
          <p:cNvPr id="48131" name="Espace réservé du contenu 2">
            <a:extLst>
              <a:ext uri="{FF2B5EF4-FFF2-40B4-BE49-F238E27FC236}">
                <a16:creationId xmlns:a16="http://schemas.microsoft.com/office/drawing/2014/main" id="{C9EE9728-1250-DBF8-B9AC-4137E9068FB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8313" y="5372100"/>
            <a:ext cx="6119812" cy="12969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>
                <a:ea typeface="ＭＳ Ｐゴシック" panose="020B0600070205080204" pitchFamily="34" charset="-128"/>
              </a:rPr>
              <a:t>We cannot formally reject these « low quality » candidates without using more criteria (and losing efficiency)</a:t>
            </a:r>
          </a:p>
          <a:p>
            <a:pPr marL="0" indent="0">
              <a:buFontTx/>
              <a:buNone/>
            </a:pPr>
            <a:r>
              <a:rPr lang="fr-FR" altLang="fr-FR" sz="1800" i="1">
                <a:ea typeface="ＭＳ Ｐゴシック" panose="020B0600070205080204" pitchFamily="34" charset="-128"/>
              </a:rPr>
              <a:t>-&gt; We chose to keep them for exclusion limit computation</a:t>
            </a:r>
          </a:p>
          <a:p>
            <a:pPr marL="0" indent="0">
              <a:buFontTx/>
              <a:buNone/>
            </a:pPr>
            <a:r>
              <a:rPr lang="fr-FR" altLang="fr-FR" sz="1800" i="1">
                <a:ea typeface="ＭＳ Ｐゴシック" panose="020B0600070205080204" pitchFamily="34" charset="-128"/>
              </a:rPr>
              <a:t>-&gt; with negligible impact</a:t>
            </a:r>
            <a:endParaRPr lang="fr-FR" altLang="fr-FR" sz="2000" i="1">
              <a:ea typeface="ＭＳ Ｐゴシック" panose="020B0600070205080204" pitchFamily="34" charset="-128"/>
            </a:endParaRPr>
          </a:p>
        </p:txBody>
      </p:sp>
      <p:grpSp>
        <p:nvGrpSpPr>
          <p:cNvPr id="48132" name="Groupe 6">
            <a:extLst>
              <a:ext uri="{FF2B5EF4-FFF2-40B4-BE49-F238E27FC236}">
                <a16:creationId xmlns:a16="http://schemas.microsoft.com/office/drawing/2014/main" id="{8AE585DC-DD50-8F39-E685-B65A681DE5A3}"/>
              </a:ext>
            </a:extLst>
          </p:cNvPr>
          <p:cNvGrpSpPr>
            <a:grpSpLocks/>
          </p:cNvGrpSpPr>
          <p:nvPr/>
        </p:nvGrpSpPr>
        <p:grpSpPr bwMode="auto">
          <a:xfrm>
            <a:off x="5988050" y="188913"/>
            <a:ext cx="2976563" cy="1541462"/>
            <a:chOff x="6082424" y="3429000"/>
            <a:chExt cx="2976262" cy="1541785"/>
          </a:xfrm>
        </p:grpSpPr>
        <p:pic>
          <p:nvPicPr>
            <p:cNvPr id="48136" name="Image 7">
              <a:extLst>
                <a:ext uri="{FF2B5EF4-FFF2-40B4-BE49-F238E27FC236}">
                  <a16:creationId xmlns:a16="http://schemas.microsoft.com/office/drawing/2014/main" id="{54D23401-A2E9-1CA3-ED34-5DE1A9E00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D262B45-EEAD-72D8-A97E-A2A56B222555}"/>
                </a:ext>
              </a:extLst>
            </p:cNvPr>
            <p:cNvSpPr txBox="1"/>
            <p:nvPr/>
          </p:nvSpPr>
          <p:spPr>
            <a:xfrm>
              <a:off x="7668177" y="3446466"/>
              <a:ext cx="1173043" cy="5620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FF0000"/>
                  </a:solidFill>
                  <a:latin typeface="Times" pitchFamily="2" charset="0"/>
                </a:rPr>
                <a:t>u</a:t>
              </a:r>
              <a:r>
                <a:rPr lang="fr-FR" sz="2000" b="1" baseline="-25000" dirty="0">
                  <a:solidFill>
                    <a:srgbClr val="FF0000"/>
                  </a:solidFill>
                  <a:latin typeface="Times" pitchFamily="2" charset="0"/>
                </a:rPr>
                <a:t>0</a:t>
              </a:r>
            </a:p>
            <a:p>
              <a:pPr>
                <a:defRPr/>
              </a:pPr>
              <a:r>
                <a:rPr lang="fr-FR" sz="1050" dirty="0" err="1">
                  <a:latin typeface="Times" pitchFamily="2" charset="0"/>
                </a:rPr>
                <a:t>depends</a:t>
              </a:r>
              <a:r>
                <a:rPr lang="fr-FR" sz="1050" dirty="0">
                  <a:latin typeface="Times" pitchFamily="2" charset="0"/>
                </a:rPr>
                <a:t> on </a:t>
              </a:r>
              <a:r>
                <a:rPr lang="fr-FR" sz="1050" b="1" dirty="0" err="1">
                  <a:latin typeface="Times" pitchFamily="2" charset="0"/>
                </a:rPr>
                <a:t>Amax</a:t>
              </a:r>
              <a:endParaRPr lang="fr-FR" sz="2000" dirty="0">
                <a:latin typeface="Times" pitchFamily="2" charset="0"/>
              </a:endParaRPr>
            </a:p>
          </p:txBody>
        </p:sp>
        <p:sp>
          <p:nvSpPr>
            <p:cNvPr id="48138" name="ZoneTexte 9">
              <a:extLst>
                <a:ext uri="{FF2B5EF4-FFF2-40B4-BE49-F238E27FC236}">
                  <a16:creationId xmlns:a16="http://schemas.microsoft.com/office/drawing/2014/main" id="{FAEFC7CB-9565-1083-DC4B-E1FCB4DA7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0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sp>
          <p:nvSpPr>
            <p:cNvPr id="48139" name="ZoneTexte 10">
              <a:extLst>
                <a:ext uri="{FF2B5EF4-FFF2-40B4-BE49-F238E27FC236}">
                  <a16:creationId xmlns:a16="http://schemas.microsoft.com/office/drawing/2014/main" id="{E8114560-5DAD-017D-35B4-59E343085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E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cxnSp>
          <p:nvCxnSpPr>
            <p:cNvPr id="48140" name="Connecteur droit avec flèche 11">
              <a:extLst>
                <a:ext uri="{FF2B5EF4-FFF2-40B4-BE49-F238E27FC236}">
                  <a16:creationId xmlns:a16="http://schemas.microsoft.com/office/drawing/2014/main" id="{51F49A8A-C7C1-1277-2E3F-02D97429FC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8133" name="Image 2">
            <a:extLst>
              <a:ext uri="{FF2B5EF4-FFF2-40B4-BE49-F238E27FC236}">
                <a16:creationId xmlns:a16="http://schemas.microsoft.com/office/drawing/2014/main" id="{A97CA14F-99A6-EE2E-F5A3-F9DA2CF3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63722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Image 4">
            <a:extLst>
              <a:ext uri="{FF2B5EF4-FFF2-40B4-BE49-F238E27FC236}">
                <a16:creationId xmlns:a16="http://schemas.microsoft.com/office/drawing/2014/main" id="{CB9BA79B-C897-6D82-7A24-B34260F8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22663"/>
            <a:ext cx="6365875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ZoneTexte 15">
            <a:extLst>
              <a:ext uri="{FF2B5EF4-FFF2-40B4-BE49-F238E27FC236}">
                <a16:creationId xmlns:a16="http://schemas.microsoft.com/office/drawing/2014/main" id="{6783D708-1D98-7BFA-8180-9A2AC9388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984625"/>
            <a:ext cx="2454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/>
              <a:t>u</a:t>
            </a:r>
            <a:r>
              <a:rPr lang="fr-FR" altLang="fr-FR" sz="1800" b="1" baseline="-25000"/>
              <a:t>0</a:t>
            </a:r>
            <a:r>
              <a:rPr lang="fr-FR" altLang="fr-FR" sz="1800" b="1"/>
              <a:t>=0.41, t</a:t>
            </a:r>
            <a:r>
              <a:rPr lang="fr-FR" altLang="fr-FR" sz="1800" b="1" baseline="-25000"/>
              <a:t>E</a:t>
            </a:r>
            <a:r>
              <a:rPr lang="fr-FR" altLang="fr-FR" sz="1800" b="1"/>
              <a:t>=183 days</a:t>
            </a:r>
            <a:r>
              <a:rPr lang="fr-FR" altLang="fr-FR" sz="18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Suspicious variations outside main peak.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026">
            <a:extLst>
              <a:ext uri="{FF2B5EF4-FFF2-40B4-BE49-F238E27FC236}">
                <a16:creationId xmlns:a16="http://schemas.microsoft.com/office/drawing/2014/main" id="{A2B08553-FEF3-A235-70E3-FA517253D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990600"/>
          </a:xfrm>
        </p:spPr>
        <p:txBody>
          <a:bodyPr/>
          <a:lstStyle/>
          <a:p>
            <a:r>
              <a:rPr lang="fr-FR" altLang="fr-FR" sz="3600" b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Description of a microlensing event</a:t>
            </a:r>
            <a:b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2400">
                <a:ea typeface="ＭＳ Ｐゴシック" panose="020B0600070205080204" pitchFamily="34" charset="-128"/>
              </a:rPr>
              <a:t>Point-lens, point-source, rectilinear relative motion</a:t>
            </a:r>
            <a:endParaRPr lang="fr-FR" altLang="fr-FR">
              <a:ea typeface="ＭＳ Ｐゴシック" panose="020B0600070205080204" pitchFamily="34" charset="-128"/>
            </a:endParaRPr>
          </a:p>
        </p:txBody>
      </p:sp>
      <p:pic>
        <p:nvPicPr>
          <p:cNvPr id="167939" name="Picture 1027">
            <a:extLst>
              <a:ext uri="{FF2B5EF4-FFF2-40B4-BE49-F238E27FC236}">
                <a16:creationId xmlns:a16="http://schemas.microsoft.com/office/drawing/2014/main" id="{AEC5B8B0-F76E-8170-3320-FBA20B27CFD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70000"/>
            <a:ext cx="3810000" cy="3814763"/>
          </a:xfrm>
        </p:spPr>
      </p:pic>
      <p:sp>
        <p:nvSpPr>
          <p:cNvPr id="167940" name="Text Box 1028">
            <a:extLst>
              <a:ext uri="{FF2B5EF4-FFF2-40B4-BE49-F238E27FC236}">
                <a16:creationId xmlns:a16="http://schemas.microsoft.com/office/drawing/2014/main" id="{8D3EB7AE-5733-ED3A-F220-21C65C65E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133975"/>
            <a:ext cx="3635375" cy="1608138"/>
          </a:xfrm>
          <a:prstGeom prst="rect">
            <a:avLst/>
          </a:prstGeom>
          <a:solidFill>
            <a:srgbClr val="FF6600">
              <a:alpha val="20000"/>
            </a:srgbClr>
          </a:solidFill>
          <a:ln w="3175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fr-FR" sz="1800" b="1" u="sng">
                <a:solidFill>
                  <a:srgbClr val="000099"/>
                </a:solidFill>
                <a:latin typeface="Arial" panose="020B0604020202020204" pitchFamily="34" charset="0"/>
              </a:rPr>
              <a:t>Light curve characteristic</a:t>
            </a:r>
            <a:r>
              <a:rPr lang="en-US" altLang="fr-FR" sz="1800">
                <a:latin typeface="Arial" panose="020B0604020202020204" pitchFamily="34" charset="0"/>
              </a:rPr>
              <a:t>:</a:t>
            </a:r>
          </a:p>
          <a:p>
            <a:pPr lvl="2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fr-FR" sz="1800">
                <a:latin typeface="Arial" panose="020B0604020202020204" pitchFamily="34" charset="0"/>
              </a:rPr>
              <a:t> Symmetric</a:t>
            </a:r>
          </a:p>
          <a:p>
            <a:pPr lvl="2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fr-FR" sz="1800">
                <a:latin typeface="Arial" panose="020B0604020202020204" pitchFamily="34" charset="0"/>
              </a:rPr>
              <a:t> Achromatic</a:t>
            </a:r>
          </a:p>
          <a:p>
            <a:pPr lvl="2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fr-FR" sz="1800">
                <a:latin typeface="Arial" panose="020B0604020202020204" pitchFamily="34" charset="0"/>
              </a:rPr>
              <a:t> Singular   </a:t>
            </a:r>
            <a:r>
              <a:rPr lang="en-US" altLang="fr-FR" sz="1400">
                <a:solidFill>
                  <a:srgbClr val="000000"/>
                </a:solidFill>
                <a:latin typeface="Arial" panose="020B0604020202020204" pitchFamily="34" charset="0"/>
              </a:rPr>
              <a:t>( ~1 evt / 10</a:t>
            </a:r>
            <a:r>
              <a:rPr lang="en-US" altLang="fr-FR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  <a:r>
              <a:rPr lang="en-US" altLang="fr-FR" sz="1400">
                <a:solidFill>
                  <a:srgbClr val="000000"/>
                </a:solidFill>
                <a:latin typeface="Arial" panose="020B0604020202020204" pitchFamily="34" charset="0"/>
                <a:sym typeface="Wingdings" pitchFamily="2" charset="2"/>
              </a:rPr>
              <a:t></a:t>
            </a:r>
            <a:r>
              <a:rPr lang="en-US" altLang="fr-FR" sz="14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fr-FR" sz="1800"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204190-B443-C0A2-F165-AD2CAC7C7C5F}"/>
              </a:ext>
            </a:extLst>
          </p:cNvPr>
          <p:cNvGrpSpPr>
            <a:grpSpLocks/>
          </p:cNvGrpSpPr>
          <p:nvPr/>
        </p:nvGrpSpPr>
        <p:grpSpPr bwMode="auto">
          <a:xfrm>
            <a:off x="4681538" y="1412875"/>
            <a:ext cx="4138612" cy="5105400"/>
            <a:chOff x="4681007" y="1412632"/>
            <a:chExt cx="4139977" cy="5104639"/>
          </a:xfrm>
        </p:grpSpPr>
        <p:sp>
          <p:nvSpPr>
            <p:cNvPr id="23557" name="Text Box 1029">
              <a:extLst>
                <a:ext uri="{FF2B5EF4-FFF2-40B4-BE49-F238E27FC236}">
                  <a16:creationId xmlns:a16="http://schemas.microsoft.com/office/drawing/2014/main" id="{34DF937C-472E-3B9B-2A39-07EA4E3CA5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1007" y="1412632"/>
              <a:ext cx="4139977" cy="370784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1800" b="1" dirty="0">
                  <a:solidFill>
                    <a:srgbClr val="FF0000"/>
                  </a:solidFill>
                </a:rPr>
                <a:t>The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optical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depth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</a:t>
              </a:r>
              <a:r>
                <a:rPr lang="fr-FR" altLang="fr-FR" sz="1800" b="1" dirty="0" err="1">
                  <a:solidFill>
                    <a:srgbClr val="FF0000"/>
                  </a:solidFill>
                  <a:latin typeface="Symbol" pitchFamily="2" charset="2"/>
                </a:rPr>
                <a:t>t</a:t>
              </a:r>
              <a:endParaRPr lang="fr-FR" altLang="fr-FR" sz="1800" b="1" dirty="0">
                <a:solidFill>
                  <a:srgbClr val="FF0000"/>
                </a:solidFill>
              </a:endParaRPr>
            </a:p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1600" dirty="0"/>
                <a:t>- </a:t>
              </a:r>
              <a:r>
                <a:rPr lang="fr-FR" altLang="fr-FR" sz="1600" dirty="0" err="1"/>
                <a:t>probability</a:t>
              </a:r>
              <a:r>
                <a:rPr lang="fr-FR" altLang="fr-FR" sz="1600" dirty="0"/>
                <a:t> for a star to </a:t>
              </a:r>
              <a:r>
                <a:rPr lang="fr-FR" altLang="fr-FR" sz="1600" dirty="0" err="1"/>
                <a:t>be</a:t>
              </a:r>
              <a:r>
                <a:rPr lang="fr-FR" altLang="fr-FR" sz="1600" dirty="0"/>
                <a:t> </a:t>
              </a:r>
              <a:r>
                <a:rPr lang="fr-FR" altLang="fr-FR" sz="1600" dirty="0" err="1"/>
                <a:t>behind</a:t>
              </a:r>
              <a:r>
                <a:rPr lang="fr-FR" altLang="fr-FR" sz="1600" dirty="0"/>
                <a:t> an Einstein </a:t>
              </a:r>
              <a:r>
                <a:rPr lang="fr-FR" altLang="fr-FR" sz="1600" dirty="0" err="1"/>
                <a:t>disk</a:t>
              </a:r>
              <a:r>
                <a:rPr lang="fr-FR" altLang="fr-FR" sz="1600" dirty="0"/>
                <a:t> at a </a:t>
              </a:r>
              <a:r>
                <a:rPr lang="fr-FR" altLang="fr-FR" sz="1600" dirty="0" err="1"/>
                <a:t>given</a:t>
              </a:r>
              <a:r>
                <a:rPr lang="fr-FR" altLang="fr-FR" sz="1600" dirty="0"/>
                <a:t> time (Amplification &gt; 1.34)</a:t>
              </a:r>
            </a:p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1600" dirty="0"/>
                <a:t>- </a:t>
              </a:r>
              <a:r>
                <a:rPr lang="fr-FR" altLang="fr-FR" sz="1600" dirty="0" err="1"/>
                <a:t>disk</a:t>
              </a:r>
              <a:r>
                <a:rPr lang="fr-FR" altLang="fr-FR" sz="1600" dirty="0"/>
                <a:t> surface </a:t>
              </a:r>
              <a:r>
                <a:rPr lang="fr-FR" altLang="fr-FR" sz="1600" dirty="0">
                  <a:latin typeface="Symbol" pitchFamily="2" charset="2"/>
                </a:rPr>
                <a:t>a</a:t>
              </a:r>
              <a:r>
                <a:rPr lang="fr-FR" altLang="fr-FR" sz="1600" dirty="0"/>
                <a:t> R</a:t>
              </a:r>
              <a:r>
                <a:rPr lang="fr-FR" altLang="fr-FR" sz="1600" baseline="-25000" dirty="0"/>
                <a:t>E</a:t>
              </a:r>
              <a:r>
                <a:rPr lang="fr-FR" altLang="fr-FR" sz="1600" baseline="30000" dirty="0"/>
                <a:t>2</a:t>
              </a:r>
              <a:r>
                <a:rPr lang="fr-FR" altLang="fr-FR" sz="1600" dirty="0"/>
                <a:t> </a:t>
              </a:r>
              <a:r>
                <a:rPr lang="fr-FR" altLang="fr-FR" sz="1600" dirty="0">
                  <a:latin typeface="Symbol" pitchFamily="2" charset="2"/>
                </a:rPr>
                <a:t>a</a:t>
              </a:r>
              <a:r>
                <a:rPr lang="fr-FR" altLang="fr-FR" sz="1600" dirty="0"/>
                <a:t> </a:t>
              </a:r>
              <a:r>
                <a:rPr lang="fr-FR" altLang="fr-FR" sz="1600" dirty="0" err="1"/>
                <a:t>M</a:t>
              </a:r>
              <a:r>
                <a:rPr lang="fr-FR" altLang="fr-FR" sz="1600" baseline="-25000" dirty="0" err="1"/>
                <a:t>lens</a:t>
              </a:r>
              <a:endParaRPr lang="fr-FR" altLang="fr-FR" sz="1600" dirty="0"/>
            </a:p>
            <a:p>
              <a:pPr>
                <a:spcBef>
                  <a:spcPct val="50000"/>
                </a:spcBef>
                <a:buFont typeface="Symbol" pitchFamily="2" charset="2"/>
                <a:buChar char=""/>
                <a:defRPr/>
              </a:pPr>
              <a:r>
                <a:rPr lang="fr-FR" altLang="fr-FR" sz="1600" b="1" dirty="0">
                  <a:latin typeface="Symbol" pitchFamily="2" charset="2"/>
                </a:rPr>
                <a:t> </a:t>
              </a:r>
              <a:r>
                <a:rPr lang="fr-FR" altLang="fr-FR" sz="1600" b="1" dirty="0" err="1">
                  <a:latin typeface="Symbol" pitchFamily="2" charset="2"/>
                </a:rPr>
                <a:t>t</a:t>
              </a:r>
              <a:r>
                <a:rPr lang="fr-FR" altLang="fr-FR" sz="1600" dirty="0">
                  <a:latin typeface="Symbol" pitchFamily="2" charset="2"/>
                </a:rPr>
                <a:t> a </a:t>
              </a:r>
              <a:r>
                <a:rPr lang="fr-FR" altLang="fr-FR" sz="2000" dirty="0">
                  <a:latin typeface="Symbol" pitchFamily="2" charset="2"/>
                </a:rPr>
                <a:t>S</a:t>
              </a:r>
              <a:r>
                <a:rPr lang="fr-FR" altLang="fr-FR" sz="1600" dirty="0">
                  <a:latin typeface="Symbol" pitchFamily="2" charset="2"/>
                </a:rPr>
                <a:t> </a:t>
              </a:r>
              <a:r>
                <a:rPr lang="fr-FR" altLang="fr-FR" sz="1600" dirty="0" err="1"/>
                <a:t>M</a:t>
              </a:r>
              <a:r>
                <a:rPr lang="fr-FR" altLang="fr-FR" sz="1600" baseline="-25000" dirty="0" err="1"/>
                <a:t>lens</a:t>
              </a:r>
              <a:endParaRPr lang="fr-FR" altLang="fr-FR" sz="1600" dirty="0"/>
            </a:p>
            <a:p>
              <a:pPr marL="742950" lvl="1" indent="-285750">
                <a:spcBef>
                  <a:spcPct val="50000"/>
                </a:spcBef>
                <a:buFont typeface="Symbol" pitchFamily="2" charset="2"/>
                <a:buChar char="a"/>
                <a:defRPr/>
              </a:pPr>
              <a:r>
                <a:rPr lang="fr-FR" altLang="fr-FR" sz="1800" b="1" dirty="0"/>
                <a:t>total mass </a:t>
              </a:r>
              <a:r>
                <a:rPr lang="fr-FR" altLang="fr-FR" sz="1800" dirty="0"/>
                <a:t>of the </a:t>
              </a:r>
              <a:r>
                <a:rPr lang="fr-FR" altLang="fr-FR" sz="1800" dirty="0" err="1"/>
                <a:t>probed</a:t>
              </a:r>
              <a:r>
                <a:rPr lang="fr-FR" altLang="fr-FR" sz="1800" dirty="0"/>
                <a:t> structure</a:t>
              </a:r>
            </a:p>
            <a:p>
              <a:pPr lvl="1">
                <a:spcBef>
                  <a:spcPct val="50000"/>
                </a:spcBef>
                <a:buFontTx/>
                <a:buNone/>
                <a:defRPr/>
              </a:pPr>
              <a:endParaRPr lang="fr-FR" altLang="fr-FR" sz="1000" dirty="0"/>
            </a:p>
            <a:p>
              <a:pPr>
                <a:spcBef>
                  <a:spcPct val="50000"/>
                </a:spcBef>
                <a:buFont typeface="Symbol" pitchFamily="2" charset="2"/>
                <a:buNone/>
                <a:defRPr/>
              </a:pPr>
              <a:r>
                <a:rPr lang="fr-FR" altLang="fr-FR" sz="1800" b="1" dirty="0">
                  <a:solidFill>
                    <a:srgbClr val="FF0000"/>
                  </a:solidFill>
                </a:rPr>
                <a:t>The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number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of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events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with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u</a:t>
              </a:r>
              <a:r>
                <a:rPr lang="fr-FR" altLang="fr-FR" sz="1800" b="1" baseline="-25000" dirty="0">
                  <a:solidFill>
                    <a:srgbClr val="FF0000"/>
                  </a:solidFill>
                </a:rPr>
                <a:t>0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&lt;R</a:t>
              </a:r>
              <a:r>
                <a:rPr lang="fr-FR" altLang="fr-FR" sz="1800" b="1" baseline="-25000" dirty="0">
                  <a:solidFill>
                    <a:srgbClr val="FF0000"/>
                  </a:solidFill>
                </a:rPr>
                <a:t>E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in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T</a:t>
              </a:r>
              <a:r>
                <a:rPr lang="fr-FR" altLang="fr-FR" sz="1800" b="1" baseline="-25000" dirty="0" err="1">
                  <a:solidFill>
                    <a:srgbClr val="FF0000"/>
                  </a:solidFill>
                </a:rPr>
                <a:t>obs</a:t>
              </a:r>
              <a:endParaRPr lang="fr-FR" altLang="fr-FR" sz="1800" b="1" dirty="0">
                <a:solidFill>
                  <a:srgbClr val="FF0000"/>
                </a:solidFill>
              </a:endParaRPr>
            </a:p>
            <a:p>
              <a:pPr>
                <a:spcBef>
                  <a:spcPct val="50000"/>
                </a:spcBef>
                <a:buFont typeface="Symbol" pitchFamily="2" charset="2"/>
                <a:buNone/>
                <a:defRPr/>
              </a:pPr>
              <a:r>
                <a:rPr lang="fr-FR" altLang="fr-FR" sz="1800" dirty="0">
                  <a:latin typeface="Symbol" pitchFamily="2" charset="2"/>
                </a:rPr>
                <a:t>a</a:t>
              </a:r>
              <a:r>
                <a:rPr lang="fr-FR" altLang="fr-FR" sz="1800" dirty="0"/>
                <a:t>  surface </a:t>
              </a:r>
              <a:r>
                <a:rPr lang="fr-FR" altLang="fr-FR" sz="1800" dirty="0" err="1"/>
                <a:t>swept</a:t>
              </a:r>
              <a:r>
                <a:rPr lang="fr-FR" altLang="fr-FR" sz="1800" dirty="0"/>
                <a:t> by Einstein </a:t>
              </a:r>
              <a:r>
                <a:rPr lang="fr-FR" altLang="fr-FR" sz="1800" dirty="0" err="1"/>
                <a:t>disks</a:t>
              </a:r>
              <a:endParaRPr lang="fr-FR" altLang="fr-FR" sz="1800" dirty="0"/>
            </a:p>
            <a:p>
              <a:pPr>
                <a:spcBef>
                  <a:spcPct val="50000"/>
                </a:spcBef>
                <a:buFont typeface="Symbol" pitchFamily="2" charset="2"/>
                <a:buNone/>
                <a:defRPr/>
              </a:pPr>
              <a:r>
                <a:rPr lang="fr-FR" altLang="fr-FR" sz="1800" b="1" dirty="0">
                  <a:latin typeface="Symbol" pitchFamily="2" charset="2"/>
                </a:rPr>
                <a:t>=&gt; </a:t>
              </a:r>
              <a:r>
                <a:rPr lang="fr-FR" altLang="fr-FR" sz="1800" b="1" dirty="0" err="1"/>
                <a:t>N</a:t>
              </a:r>
              <a:r>
                <a:rPr lang="fr-FR" altLang="fr-FR" sz="1800" b="1" baseline="-25000" dirty="0" err="1"/>
                <a:t>events</a:t>
              </a:r>
              <a:r>
                <a:rPr lang="fr-FR" altLang="fr-FR" sz="1800" b="1" dirty="0"/>
                <a:t> </a:t>
              </a:r>
              <a:r>
                <a:rPr lang="fr-FR" altLang="fr-FR" sz="1800" b="1" dirty="0">
                  <a:latin typeface="Symbol" pitchFamily="2" charset="2"/>
                </a:rPr>
                <a:t>a</a:t>
              </a:r>
              <a:r>
                <a:rPr lang="fr-FR" altLang="fr-FR" sz="1800" b="1" dirty="0"/>
                <a:t>  </a:t>
              </a:r>
              <a:r>
                <a:rPr lang="fr-FR" altLang="fr-FR" sz="1800" dirty="0" err="1">
                  <a:latin typeface="Symbol" pitchFamily="2" charset="2"/>
                </a:rPr>
                <a:t>S</a:t>
              </a:r>
              <a:r>
                <a:rPr lang="fr-FR" altLang="fr-FR" sz="1800" baseline="-25000" dirty="0" err="1">
                  <a:latin typeface="+mj-lt"/>
                </a:rPr>
                <a:t>lens</a:t>
              </a:r>
              <a:r>
                <a:rPr lang="fr-FR" altLang="fr-FR" sz="1800" dirty="0" err="1"/>
                <a:t>R</a:t>
              </a:r>
              <a:r>
                <a:rPr lang="fr-FR" altLang="fr-FR" sz="1800" baseline="-25000" dirty="0" err="1"/>
                <a:t>E</a:t>
              </a:r>
              <a:r>
                <a:rPr lang="fr-FR" altLang="fr-FR" sz="1800" dirty="0"/>
                <a:t> . V</a:t>
              </a:r>
              <a:r>
                <a:rPr lang="fr-FR" altLang="fr-FR" sz="1800" baseline="-25000" dirty="0"/>
                <a:t>T</a:t>
              </a:r>
              <a:r>
                <a:rPr lang="fr-FR" altLang="fr-FR" sz="1800" dirty="0"/>
                <a:t> . </a:t>
              </a:r>
              <a:r>
                <a:rPr lang="fr-FR" altLang="fr-FR" sz="1800" dirty="0" err="1"/>
                <a:t>N</a:t>
              </a:r>
              <a:r>
                <a:rPr lang="fr-FR" altLang="fr-FR" sz="1800" baseline="-25000" dirty="0" err="1"/>
                <a:t>star</a:t>
              </a:r>
              <a:r>
                <a:rPr lang="fr-FR" altLang="fr-FR" sz="1800" dirty="0"/>
                <a:t> . </a:t>
              </a:r>
              <a:r>
                <a:rPr lang="fr-FR" altLang="fr-FR" sz="1800" dirty="0" err="1"/>
                <a:t>T</a:t>
              </a:r>
              <a:r>
                <a:rPr lang="fr-FR" altLang="fr-FR" sz="1800" baseline="-25000" dirty="0" err="1"/>
                <a:t>obs</a:t>
              </a:r>
              <a:endParaRPr lang="fr-FR" altLang="fr-FR" sz="1800" b="1" baseline="-25000" dirty="0"/>
            </a:p>
          </p:txBody>
        </p:sp>
        <p:grpSp>
          <p:nvGrpSpPr>
            <p:cNvPr id="24582" name="Groupe 5">
              <a:extLst>
                <a:ext uri="{FF2B5EF4-FFF2-40B4-BE49-F238E27FC236}">
                  <a16:creationId xmlns:a16="http://schemas.microsoft.com/office/drawing/2014/main" id="{D7DF4BD7-BD75-6A0E-3382-192AFBC9B9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1573" y="5588774"/>
              <a:ext cx="3333457" cy="928497"/>
              <a:chOff x="3995468" y="1805841"/>
              <a:chExt cx="3333457" cy="928497"/>
            </a:xfrm>
          </p:grpSpPr>
          <p:pic>
            <p:nvPicPr>
              <p:cNvPr id="24583" name="Image 6">
                <a:extLst>
                  <a:ext uri="{FF2B5EF4-FFF2-40B4-BE49-F238E27FC236}">
                    <a16:creationId xmlns:a16="http://schemas.microsoft.com/office/drawing/2014/main" id="{8F86EECA-ABDB-A778-F8E2-AB1F45F229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468" y="1805841"/>
                <a:ext cx="3333457" cy="928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84" name="ZoneTexte 7">
                <a:extLst>
                  <a:ext uri="{FF2B5EF4-FFF2-40B4-BE49-F238E27FC236}">
                    <a16:creationId xmlns:a16="http://schemas.microsoft.com/office/drawing/2014/main" id="{DC7E8385-B11C-D809-94C0-7314D8E08C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6638" y="1886749"/>
                <a:ext cx="172819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1200" b="1">
                    <a:solidFill>
                      <a:srgbClr val="FFFF00"/>
                    </a:solidFill>
                  </a:rPr>
                  <a:t>Surface covered by a lens during T</a:t>
                </a:r>
                <a:r>
                  <a:rPr lang="fr-FR" altLang="fr-FR" sz="1200" b="1" baseline="-25000">
                    <a:solidFill>
                      <a:srgbClr val="FFFF00"/>
                    </a:solidFill>
                  </a:rPr>
                  <a:t>obs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re 1">
            <a:extLst>
              <a:ext uri="{FF2B5EF4-FFF2-40B4-BE49-F238E27FC236}">
                <a16:creationId xmlns:a16="http://schemas.microsoft.com/office/drawing/2014/main" id="{063E10D7-FC94-8F63-E717-875F5EE36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642350" cy="722313"/>
          </a:xfrm>
        </p:spPr>
        <p:txBody>
          <a:bodyPr/>
          <a:lstStyle/>
          <a:p>
            <a:r>
              <a:rPr lang="fr-FR" altLang="fr-FR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Exclusion limit </a:t>
            </a:r>
            <a: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(T. Blaineau et al. arXiv:2202.13819)</a:t>
            </a:r>
            <a:endParaRPr lang="fr-FR" altLang="fr-FR" b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87DBFD-52C9-56EB-CE42-4A3838B5D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700213"/>
            <a:ext cx="3575050" cy="49307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FR" sz="2000" dirty="0"/>
              <a:t>This </a:t>
            </a:r>
            <a:r>
              <a:rPr lang="fr-FR" sz="2000" dirty="0" err="1"/>
              <a:t>analysis</a:t>
            </a:r>
            <a:endParaRPr lang="fr-FR" sz="2000" dirty="0"/>
          </a:p>
          <a:p>
            <a:pPr lvl="1">
              <a:defRPr/>
            </a:pPr>
            <a:r>
              <a:rPr lang="fr-FR" sz="1600" dirty="0"/>
              <a:t>~ </a:t>
            </a:r>
            <a:r>
              <a:rPr lang="fr-FR" sz="1600" b="1" dirty="0">
                <a:solidFill>
                  <a:srgbClr val="00B050"/>
                </a:solidFill>
              </a:rPr>
              <a:t>0.64</a:t>
            </a:r>
            <a:r>
              <a:rPr lang="fr-FR" sz="1600" dirty="0"/>
              <a:t> </a:t>
            </a:r>
            <a:r>
              <a:rPr lang="fr-FR" sz="1600" dirty="0" err="1"/>
              <a:t>events</a:t>
            </a:r>
            <a:r>
              <a:rPr lang="fr-FR" sz="1600" dirty="0"/>
              <a:t> </a:t>
            </a:r>
            <a:r>
              <a:rPr lang="fr-FR" sz="1600" dirty="0" err="1"/>
              <a:t>expected</a:t>
            </a:r>
            <a:br>
              <a:rPr lang="fr-FR" sz="1600" dirty="0"/>
            </a:br>
            <a:r>
              <a:rPr lang="fr-FR" sz="1600" dirty="0" err="1"/>
              <a:t>from</a:t>
            </a:r>
            <a:r>
              <a:rPr lang="fr-FR" sz="1600" dirty="0"/>
              <a:t> LMC </a:t>
            </a:r>
            <a:r>
              <a:rPr lang="fr-FR" sz="1600" dirty="0" err="1"/>
              <a:t>self-lensing+disk</a:t>
            </a:r>
            <a:br>
              <a:rPr lang="fr-FR" sz="1600" dirty="0"/>
            </a:br>
            <a:r>
              <a:rPr lang="fr-FR" sz="1400" dirty="0"/>
              <a:t> (</a:t>
            </a:r>
            <a:r>
              <a:rPr lang="fr-FR" sz="1400" dirty="0" err="1"/>
              <a:t>with</a:t>
            </a:r>
            <a:r>
              <a:rPr lang="fr-FR" sz="1400" dirty="0"/>
              <a:t> 100 &lt; </a:t>
            </a:r>
            <a:r>
              <a:rPr lang="fr-FR" sz="1400" dirty="0" err="1"/>
              <a:t>t</a:t>
            </a:r>
            <a:r>
              <a:rPr lang="fr-FR" sz="1400" baseline="-25000" dirty="0" err="1"/>
              <a:t>E</a:t>
            </a:r>
            <a:r>
              <a:rPr lang="fr-FR" sz="1400" dirty="0"/>
              <a:t> &lt; 200 </a:t>
            </a:r>
            <a:r>
              <a:rPr lang="fr-FR" sz="1400" dirty="0" err="1"/>
              <a:t>days</a:t>
            </a:r>
            <a:r>
              <a:rPr lang="fr-FR" sz="1400" dirty="0"/>
              <a:t>)</a:t>
            </a:r>
          </a:p>
          <a:p>
            <a:pPr lvl="1">
              <a:defRPr/>
            </a:pPr>
            <a:r>
              <a:rPr lang="fr-FR" sz="1600" b="1" dirty="0">
                <a:solidFill>
                  <a:srgbClr val="FF0000"/>
                </a:solidFill>
              </a:rPr>
              <a:t>2</a:t>
            </a:r>
            <a:r>
              <a:rPr lang="fr-FR" sz="1600" dirty="0"/>
              <a:t> candidates </a:t>
            </a:r>
            <a:r>
              <a:rPr lang="fr-FR" sz="1600" dirty="0" err="1"/>
              <a:t>selected</a:t>
            </a:r>
            <a:endParaRPr lang="fr-FR" sz="1600" dirty="0"/>
          </a:p>
          <a:p>
            <a:pPr lvl="1">
              <a:defRPr/>
            </a:pPr>
            <a:r>
              <a:rPr lang="fr-FR" sz="1600" dirty="0" err="1"/>
              <a:t>Likelihood</a:t>
            </a:r>
            <a:r>
              <a:rPr lang="fr-FR" sz="1600" dirty="0"/>
              <a:t> </a:t>
            </a:r>
            <a:r>
              <a:rPr lang="fr-FR" sz="1600" dirty="0" err="1"/>
              <a:t>analysis</a:t>
            </a:r>
            <a:r>
              <a:rPr lang="fr-FR" sz="1600" dirty="0"/>
              <a:t> to </a:t>
            </a:r>
            <a:r>
              <a:rPr lang="fr-FR" sz="1600" dirty="0" err="1"/>
              <a:t>find</a:t>
            </a:r>
            <a:r>
              <a:rPr lang="fr-FR" sz="1600" dirty="0"/>
              <a:t> 95% CL exclusion </a:t>
            </a:r>
            <a:r>
              <a:rPr lang="fr-FR" sz="1600" dirty="0" err="1"/>
              <a:t>limit</a:t>
            </a:r>
            <a:endParaRPr lang="fr-FR" sz="1600" dirty="0"/>
          </a:p>
          <a:p>
            <a:pPr>
              <a:defRPr/>
            </a:pPr>
            <a:endParaRPr lang="fr-FR" sz="2000" dirty="0"/>
          </a:p>
          <a:p>
            <a:pPr marL="0" indent="0">
              <a:buFontTx/>
              <a:buNone/>
              <a:defRPr/>
            </a:pPr>
            <a:r>
              <a:rPr lang="fr-FR" sz="1800" dirty="0"/>
              <a:t>If </a:t>
            </a:r>
            <a:r>
              <a:rPr lang="fr-FR" sz="1800" dirty="0" err="1"/>
              <a:t>we</a:t>
            </a:r>
            <a:r>
              <a:rPr lang="fr-FR" sz="1800" dirty="0"/>
              <a:t> </a:t>
            </a:r>
            <a:r>
              <a:rPr lang="fr-FR" sz="1800" dirty="0" err="1"/>
              <a:t>further</a:t>
            </a:r>
            <a:r>
              <a:rPr lang="fr-FR" sz="1800" dirty="0"/>
              <a:t> </a:t>
            </a:r>
            <a:r>
              <a:rPr lang="fr-FR" sz="1800" dirty="0" err="1"/>
              <a:t>require</a:t>
            </a:r>
            <a:r>
              <a:rPr lang="fr-FR" sz="1800" dirty="0"/>
              <a:t> </a:t>
            </a:r>
            <a:r>
              <a:rPr lang="fr-FR" sz="1600" b="1" dirty="0" err="1"/>
              <a:t>t</a:t>
            </a:r>
            <a:r>
              <a:rPr lang="fr-FR" sz="1600" b="1" baseline="-25000" dirty="0" err="1"/>
              <a:t>E</a:t>
            </a:r>
            <a:r>
              <a:rPr lang="fr-FR" sz="1600" b="1" dirty="0"/>
              <a:t> &gt; 200 </a:t>
            </a:r>
            <a:r>
              <a:rPr lang="fr-FR" sz="1600" b="1" dirty="0" err="1"/>
              <a:t>days</a:t>
            </a:r>
            <a:endParaRPr lang="fr-FR" sz="1600" b="1" dirty="0"/>
          </a:p>
          <a:p>
            <a:pPr lvl="1">
              <a:defRPr/>
            </a:pPr>
            <a:r>
              <a:rPr lang="fr-FR" sz="1600" b="1" dirty="0"/>
              <a:t>0</a:t>
            </a:r>
            <a:r>
              <a:rPr lang="fr-FR" sz="1600" dirty="0"/>
              <a:t> </a:t>
            </a:r>
            <a:r>
              <a:rPr lang="fr-FR" sz="1600" dirty="0" err="1"/>
              <a:t>events</a:t>
            </a:r>
            <a:r>
              <a:rPr lang="fr-FR" sz="1600" dirty="0"/>
              <a:t> </a:t>
            </a:r>
            <a:r>
              <a:rPr lang="fr-FR" sz="1600" dirty="0" err="1"/>
              <a:t>expected</a:t>
            </a:r>
            <a:br>
              <a:rPr lang="fr-FR" sz="1600" dirty="0"/>
            </a:b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self-lensing+disk</a:t>
            </a:r>
            <a:endParaRPr lang="fr-FR" sz="1600" dirty="0"/>
          </a:p>
          <a:p>
            <a:pPr lvl="1">
              <a:defRPr/>
            </a:pPr>
            <a:r>
              <a:rPr lang="fr-FR" sz="1600" b="1" dirty="0"/>
              <a:t>0</a:t>
            </a:r>
            <a:r>
              <a:rPr lang="fr-FR" sz="1600" dirty="0"/>
              <a:t> </a:t>
            </a:r>
            <a:r>
              <a:rPr lang="fr-FR" sz="1600" dirty="0" err="1"/>
              <a:t>event</a:t>
            </a:r>
            <a:r>
              <a:rPr lang="fr-FR" sz="1600" dirty="0"/>
              <a:t> </a:t>
            </a:r>
            <a:r>
              <a:rPr lang="fr-FR" sz="1600" dirty="0" err="1"/>
              <a:t>selected</a:t>
            </a:r>
            <a:endParaRPr lang="fr-FR" sz="1600" dirty="0"/>
          </a:p>
          <a:p>
            <a:pPr lvl="1">
              <a:defRPr/>
            </a:pPr>
            <a:r>
              <a:rPr lang="fr-FR" sz="1600" dirty="0" err="1"/>
              <a:t>Poissonian</a:t>
            </a:r>
            <a:r>
              <a:rPr lang="fr-FR" sz="1600" dirty="0"/>
              <a:t> </a:t>
            </a:r>
            <a:r>
              <a:rPr lang="fr-FR" sz="1600" dirty="0" err="1"/>
              <a:t>analysis</a:t>
            </a:r>
            <a:r>
              <a:rPr lang="fr-FR" sz="1600" dirty="0"/>
              <a:t>:</a:t>
            </a:r>
            <a:br>
              <a:rPr lang="fr-FR" sz="1600" dirty="0"/>
            </a:br>
            <a:r>
              <a:rPr lang="fr-FR" sz="1600" dirty="0"/>
              <a:t>3 </a:t>
            </a:r>
            <a:r>
              <a:rPr lang="fr-FR" sz="1600" dirty="0" err="1"/>
              <a:t>events</a:t>
            </a:r>
            <a:r>
              <a:rPr lang="fr-FR" sz="1600" dirty="0"/>
              <a:t> </a:t>
            </a:r>
            <a:r>
              <a:rPr lang="fr-FR" sz="1600" dirty="0" err="1"/>
              <a:t>excluded</a:t>
            </a:r>
            <a:r>
              <a:rPr lang="fr-FR" sz="1600" dirty="0"/>
              <a:t> at 95%CL</a:t>
            </a:r>
          </a:p>
          <a:p>
            <a:pPr marL="57150" indent="0">
              <a:buFontTx/>
              <a:buNone/>
              <a:defRPr/>
            </a:pPr>
            <a:r>
              <a:rPr lang="fr-FR" sz="1800" dirty="0"/>
              <a:t>High mass exclusion </a:t>
            </a:r>
            <a:r>
              <a:rPr lang="fr-FR" sz="1800" dirty="0" err="1"/>
              <a:t>unchanged</a:t>
            </a:r>
            <a:endParaRPr lang="fr-FR" sz="1800" dirty="0"/>
          </a:p>
        </p:txBody>
      </p:sp>
      <p:grpSp>
        <p:nvGrpSpPr>
          <p:cNvPr id="51203" name="Groupe 4">
            <a:extLst>
              <a:ext uri="{FF2B5EF4-FFF2-40B4-BE49-F238E27FC236}">
                <a16:creationId xmlns:a16="http://schemas.microsoft.com/office/drawing/2014/main" id="{ABF7024C-F9AA-9BE4-863B-F27D8CA83147}"/>
              </a:ext>
            </a:extLst>
          </p:cNvPr>
          <p:cNvGrpSpPr>
            <a:grpSpLocks/>
          </p:cNvGrpSpPr>
          <p:nvPr/>
        </p:nvGrpSpPr>
        <p:grpSpPr bwMode="auto">
          <a:xfrm>
            <a:off x="3851275" y="1577975"/>
            <a:ext cx="4321175" cy="4897438"/>
            <a:chOff x="3851920" y="1578694"/>
            <a:chExt cx="4320480" cy="4897196"/>
          </a:xfrm>
        </p:grpSpPr>
        <p:pic>
          <p:nvPicPr>
            <p:cNvPr id="51206" name="Image 3">
              <a:extLst>
                <a:ext uri="{FF2B5EF4-FFF2-40B4-BE49-F238E27FC236}">
                  <a16:creationId xmlns:a16="http://schemas.microsoft.com/office/drawing/2014/main" id="{1F2A8C9E-6FD4-BA2D-366B-102974094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578694"/>
              <a:ext cx="4320480" cy="4897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7" name="ZoneTexte 4">
              <a:extLst>
                <a:ext uri="{FF2B5EF4-FFF2-40B4-BE49-F238E27FC236}">
                  <a16:creationId xmlns:a16="http://schemas.microsoft.com/office/drawing/2014/main" id="{CB8FCE5A-1E34-12D0-AA81-A98933F01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103400">
              <a:off x="4203260" y="1715397"/>
              <a:ext cx="900112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solidFill>
                    <a:srgbClr val="FF0000"/>
                  </a:solidFill>
                </a:rPr>
                <a:t>t</a:t>
              </a:r>
              <a:r>
                <a:rPr lang="fr-FR" altLang="fr-FR" sz="1000" b="1" baseline="-25000">
                  <a:solidFill>
                    <a:srgbClr val="FF0000"/>
                  </a:solidFill>
                </a:rPr>
                <a:t>E</a:t>
              </a:r>
              <a:r>
                <a:rPr lang="fr-FR" altLang="fr-FR" sz="1000" b="1">
                  <a:solidFill>
                    <a:srgbClr val="FF0000"/>
                  </a:solidFill>
                </a:rPr>
                <a:t> &gt; 100 days</a:t>
              </a:r>
              <a:endParaRPr lang="fr-FR" altLang="fr-FR" sz="1200" b="1">
                <a:solidFill>
                  <a:srgbClr val="FF0000"/>
                </a:solidFill>
              </a:endParaRPr>
            </a:p>
          </p:txBody>
        </p:sp>
        <p:sp>
          <p:nvSpPr>
            <p:cNvPr id="51208" name="ZoneTexte 7">
              <a:extLst>
                <a:ext uri="{FF2B5EF4-FFF2-40B4-BE49-F238E27FC236}">
                  <a16:creationId xmlns:a16="http://schemas.microsoft.com/office/drawing/2014/main" id="{96A77450-AB3B-7D67-86BB-2A96CEB7E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923494">
              <a:off x="4387462" y="2815752"/>
              <a:ext cx="896937" cy="24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/>
                <a:t>t</a:t>
              </a:r>
              <a:r>
                <a:rPr lang="fr-FR" altLang="fr-FR" sz="1000" b="1" baseline="-25000"/>
                <a:t>E</a:t>
              </a:r>
              <a:r>
                <a:rPr lang="fr-FR" altLang="fr-FR" sz="1000" b="1"/>
                <a:t> &gt; 200 days</a:t>
              </a:r>
              <a:endParaRPr lang="fr-FR" altLang="fr-FR" sz="1200" b="1"/>
            </a:p>
          </p:txBody>
        </p:sp>
        <p:sp>
          <p:nvSpPr>
            <p:cNvPr id="51209" name="ZoneTexte 8">
              <a:extLst>
                <a:ext uri="{FF2B5EF4-FFF2-40B4-BE49-F238E27FC236}">
                  <a16:creationId xmlns:a16="http://schemas.microsoft.com/office/drawing/2014/main" id="{33407723-BF00-6C3E-39CD-81D205250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68364">
              <a:off x="6074058" y="2699570"/>
              <a:ext cx="5667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800">
                  <a:solidFill>
                    <a:srgbClr val="0070C0"/>
                  </a:solidFill>
                </a:rPr>
                <a:t>MACHO</a:t>
              </a:r>
              <a:endParaRPr lang="fr-FR" altLang="fr-FR" sz="1100">
                <a:solidFill>
                  <a:srgbClr val="0070C0"/>
                </a:solidFill>
              </a:endParaRPr>
            </a:p>
          </p:txBody>
        </p:sp>
        <p:sp>
          <p:nvSpPr>
            <p:cNvPr id="51210" name="ZoneTexte 9">
              <a:extLst>
                <a:ext uri="{FF2B5EF4-FFF2-40B4-BE49-F238E27FC236}">
                  <a16:creationId xmlns:a16="http://schemas.microsoft.com/office/drawing/2014/main" id="{41A7AEB6-2D5C-CD52-0FE8-4969DEB85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68364">
              <a:off x="6178222" y="2431292"/>
              <a:ext cx="447675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800">
                  <a:solidFill>
                    <a:srgbClr val="00B050"/>
                  </a:solidFill>
                </a:rPr>
                <a:t>EROS</a:t>
              </a:r>
              <a:endParaRPr lang="fr-FR" altLang="fr-FR" sz="1100">
                <a:solidFill>
                  <a:srgbClr val="00B050"/>
                </a:solidFill>
              </a:endParaRPr>
            </a:p>
          </p:txBody>
        </p:sp>
        <p:sp>
          <p:nvSpPr>
            <p:cNvPr id="51211" name="ZoneTexte 10">
              <a:extLst>
                <a:ext uri="{FF2B5EF4-FFF2-40B4-BE49-F238E27FC236}">
                  <a16:creationId xmlns:a16="http://schemas.microsoft.com/office/drawing/2014/main" id="{3D7754F8-2140-CE80-75CE-D13A947E3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61760">
              <a:off x="6662679" y="2388279"/>
              <a:ext cx="8858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800">
                  <a:solidFill>
                    <a:srgbClr val="FF764D"/>
                  </a:solidFill>
                </a:rPr>
                <a:t>EROS+MACHO</a:t>
              </a:r>
              <a:endParaRPr lang="fr-FR" altLang="fr-FR" sz="1100">
                <a:solidFill>
                  <a:srgbClr val="FF764D"/>
                </a:solidFill>
              </a:endParaRPr>
            </a:p>
          </p:txBody>
        </p:sp>
        <p:sp>
          <p:nvSpPr>
            <p:cNvPr id="51212" name="ZoneTexte 11">
              <a:extLst>
                <a:ext uri="{FF2B5EF4-FFF2-40B4-BE49-F238E27FC236}">
                  <a16:creationId xmlns:a16="http://schemas.microsoft.com/office/drawing/2014/main" id="{15AA0B87-2A6A-6AE4-29F9-8C9DE479C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66639">
              <a:off x="6904792" y="2027638"/>
              <a:ext cx="4476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900" b="1">
                  <a:solidFill>
                    <a:srgbClr val="FF0000"/>
                  </a:solidFill>
                </a:rPr>
                <a:t>Total</a:t>
              </a:r>
              <a:endParaRPr lang="fr-FR" altLang="fr-FR" sz="1200" b="1">
                <a:solidFill>
                  <a:srgbClr val="FF000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E11B70F-ED34-9840-77B5-B4C805A60D84}"/>
                </a:ext>
              </a:extLst>
            </p:cNvPr>
            <p:cNvSpPr txBox="1"/>
            <p:nvPr/>
          </p:nvSpPr>
          <p:spPr>
            <a:xfrm rot="20843519">
              <a:off x="6177234" y="5474226"/>
              <a:ext cx="741243" cy="2539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0000"/>
                  </a:solidFill>
                  <a:latin typeface="Times" pitchFamily="2" charset="0"/>
                </a:rPr>
                <a:t>New </a:t>
              </a:r>
              <a:r>
                <a:rPr lang="fr-FR" sz="1050" b="1" dirty="0" err="1">
                  <a:solidFill>
                    <a:srgbClr val="FF0000"/>
                  </a:solidFill>
                  <a:latin typeface="Times" pitchFamily="2" charset="0"/>
                </a:rPr>
                <a:t>limit</a:t>
              </a:r>
              <a:endParaRPr lang="fr-FR" sz="1600" b="1" dirty="0">
                <a:solidFill>
                  <a:srgbClr val="FF0000"/>
                </a:solidFill>
                <a:latin typeface="Times" pitchFamily="2" charset="0"/>
              </a:endParaRPr>
            </a:p>
          </p:txBody>
        </p:sp>
      </p:grpSp>
      <p:sp>
        <p:nvSpPr>
          <p:cNvPr id="51204" name="ZoneTexte 5">
            <a:extLst>
              <a:ext uri="{FF2B5EF4-FFF2-40B4-BE49-F238E27FC236}">
                <a16:creationId xmlns:a16="http://schemas.microsoft.com/office/drawing/2014/main" id="{DE78A235-1165-AD4D-153A-E81058676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038225"/>
            <a:ext cx="1979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/>
              <a:t>Expected events from the standard halo</a:t>
            </a:r>
          </a:p>
        </p:txBody>
      </p:sp>
      <p:sp>
        <p:nvSpPr>
          <p:cNvPr id="51205" name="ZoneTexte 5">
            <a:extLst>
              <a:ext uri="{FF2B5EF4-FFF2-40B4-BE49-F238E27FC236}">
                <a16:creationId xmlns:a16="http://schemas.microsoft.com/office/drawing/2014/main" id="{92BC71C4-A21B-CC49-6D9D-C9A6F278FFB8}"/>
              </a:ext>
            </a:extLst>
          </p:cNvPr>
          <p:cNvSpPr txBox="1">
            <a:spLocks noChangeArrowheads="1"/>
          </p:cNvSpPr>
          <p:nvPr/>
        </p:nvSpPr>
        <p:spPr bwMode="auto">
          <a:xfrm rot="-3808705">
            <a:off x="6513512" y="4478338"/>
            <a:ext cx="19796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/>
              <a:t>Excluded at 95%CL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3E21925-885F-89E0-744B-E7CFAF3B6436}"/>
              </a:ext>
            </a:extLst>
          </p:cNvPr>
          <p:cNvSpPr txBox="1"/>
          <p:nvPr/>
        </p:nvSpPr>
        <p:spPr>
          <a:xfrm>
            <a:off x="467544" y="1213008"/>
            <a:ext cx="8352928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0000"/>
                </a:solidFill>
                <a:latin typeface="Helvetica" pitchFamily="2" charset="0"/>
              </a:rPr>
              <a:t>IN ONE SLIDE (</a:t>
            </a:r>
            <a:r>
              <a:rPr lang="fr-FR" b="1" dirty="0" err="1">
                <a:solidFill>
                  <a:srgbClr val="FF0000"/>
                </a:solidFill>
                <a:latin typeface="Helvetica" pitchFamily="2" charset="0"/>
              </a:rPr>
              <a:t>details</a:t>
            </a:r>
            <a:r>
              <a:rPr lang="fr-FR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Helvetica" pitchFamily="2" charset="0"/>
              </a:rPr>
              <a:t>follow</a:t>
            </a:r>
            <a:r>
              <a:rPr lang="fr-FR" b="1" dirty="0">
                <a:solidFill>
                  <a:srgbClr val="FF0000"/>
                </a:solidFill>
                <a:latin typeface="Helvetica" pitchFamily="2" charset="0"/>
              </a:rPr>
              <a:t>…)</a:t>
            </a:r>
          </a:p>
          <a:p>
            <a:pPr>
              <a:defRPr/>
            </a:pPr>
            <a:endParaRPr lang="fr-FR" dirty="0">
              <a:latin typeface="Times" pitchFamily="2" charset="0"/>
            </a:endParaRPr>
          </a:p>
          <a:p>
            <a:pPr>
              <a:defRPr/>
            </a:pPr>
            <a:r>
              <a:rPr lang="fr-FR" dirty="0">
                <a:latin typeface="Times" pitchFamily="2" charset="0"/>
              </a:rPr>
              <a:t>No </a:t>
            </a:r>
            <a:r>
              <a:rPr lang="fr-FR" dirty="0" err="1">
                <a:latin typeface="Times" pitchFamily="2" charset="0"/>
              </a:rPr>
              <a:t>microlensing</a:t>
            </a:r>
            <a:r>
              <a:rPr lang="fr-FR" dirty="0">
                <a:latin typeface="Times" pitchFamily="2" charset="0"/>
              </a:rPr>
              <a:t> </a:t>
            </a:r>
            <a:r>
              <a:rPr lang="fr-FR" dirty="0" err="1">
                <a:latin typeface="Times" pitchFamily="2" charset="0"/>
              </a:rPr>
              <a:t>effects</a:t>
            </a:r>
            <a:r>
              <a:rPr lang="fr-FR" dirty="0">
                <a:latin typeface="Times" pitchFamily="2" charset="0"/>
              </a:rPr>
              <a:t> </a:t>
            </a:r>
            <a:r>
              <a:rPr lang="fr-FR" dirty="0" err="1">
                <a:latin typeface="Times" pitchFamily="2" charset="0"/>
              </a:rPr>
              <a:t>towards</a:t>
            </a:r>
            <a:r>
              <a:rPr lang="fr-FR" dirty="0">
                <a:latin typeface="Times" pitchFamily="2" charset="0"/>
              </a:rPr>
              <a:t> the Large </a:t>
            </a:r>
            <a:r>
              <a:rPr lang="fr-FR" dirty="0" err="1">
                <a:latin typeface="Times" pitchFamily="2" charset="0"/>
              </a:rPr>
              <a:t>Magellanic</a:t>
            </a:r>
            <a:r>
              <a:rPr lang="fr-FR" dirty="0">
                <a:latin typeface="Times" pitchFamily="2" charset="0"/>
              </a:rPr>
              <a:t> </a:t>
            </a:r>
            <a:r>
              <a:rPr lang="fr-FR" dirty="0" err="1">
                <a:latin typeface="Times" pitchFamily="2" charset="0"/>
              </a:rPr>
              <a:t>Clouds</a:t>
            </a:r>
            <a:endParaRPr lang="fr-FR" dirty="0">
              <a:latin typeface="Times" pitchFamily="2" charset="0"/>
            </a:endParaRPr>
          </a:p>
          <a:p>
            <a:pPr>
              <a:defRPr/>
            </a:pPr>
            <a:endParaRPr lang="fr-FR" sz="1800" b="1" dirty="0">
              <a:latin typeface="Times" pitchFamily="2" charset="0"/>
            </a:endParaRPr>
          </a:p>
          <a:p>
            <a:pPr marL="285750" indent="-285750">
              <a:buFont typeface="Symbol" pitchFamily="2" charset="2"/>
              <a:buChar char="Þ"/>
              <a:defRPr/>
            </a:pPr>
            <a:r>
              <a:rPr lang="fr-FR" sz="1800" b="1" dirty="0">
                <a:latin typeface="Times" pitchFamily="2" charset="0"/>
              </a:rPr>
              <a:t>Compact </a:t>
            </a:r>
            <a:r>
              <a:rPr lang="fr-FR" sz="1800" b="1" dirty="0" err="1">
                <a:latin typeface="Times" pitchFamily="2" charset="0"/>
              </a:rPr>
              <a:t>objects</a:t>
            </a:r>
            <a:r>
              <a:rPr lang="fr-FR" sz="1800" b="1" dirty="0">
                <a:latin typeface="Times" pitchFamily="2" charset="0"/>
              </a:rPr>
              <a:t> &lt; 10M</a:t>
            </a:r>
            <a:r>
              <a:rPr lang="fr-FR" sz="1800" b="1" baseline="-25000" dirty="0">
                <a:latin typeface="Times" pitchFamily="2" charset="0"/>
              </a:rPr>
              <a:t>sun</a:t>
            </a:r>
            <a:r>
              <a:rPr lang="fr-FR" sz="1800" b="1" dirty="0">
                <a:latin typeface="Times" pitchFamily="2" charset="0"/>
              </a:rPr>
              <a:t> not a major component of the </a:t>
            </a:r>
            <a:r>
              <a:rPr lang="fr-FR" sz="1800" b="1" dirty="0" err="1">
                <a:latin typeface="Times" pitchFamily="2" charset="0"/>
              </a:rPr>
              <a:t>Milky</a:t>
            </a:r>
            <a:r>
              <a:rPr lang="fr-FR" sz="1800" b="1" dirty="0">
                <a:latin typeface="Times" pitchFamily="2" charset="0"/>
              </a:rPr>
              <a:t> </a:t>
            </a:r>
            <a:r>
              <a:rPr lang="fr-FR" sz="1800" b="1" dirty="0" err="1">
                <a:latin typeface="Times" pitchFamily="2" charset="0"/>
              </a:rPr>
              <a:t>Way</a:t>
            </a:r>
            <a:r>
              <a:rPr lang="fr-FR" sz="1800" b="1" dirty="0">
                <a:latin typeface="Times" pitchFamily="2" charset="0"/>
              </a:rPr>
              <a:t> halo </a:t>
            </a:r>
          </a:p>
          <a:p>
            <a:pPr lvl="1">
              <a:defRPr/>
            </a:pPr>
            <a:endParaRPr lang="fr-FR" sz="1800" dirty="0">
              <a:latin typeface="Times" pitchFamily="2" charset="0"/>
            </a:endParaRPr>
          </a:p>
          <a:p>
            <a:pPr>
              <a:defRPr/>
            </a:pPr>
            <a:r>
              <a:rPr lang="fr-FR" dirty="0" err="1">
                <a:latin typeface="Times" pitchFamily="2" charset="0"/>
              </a:rPr>
              <a:t>Historical</a:t>
            </a:r>
            <a:r>
              <a:rPr lang="fr-FR" dirty="0">
                <a:latin typeface="Times" pitchFamily="2" charset="0"/>
              </a:rPr>
              <a:t> </a:t>
            </a:r>
            <a:r>
              <a:rPr lang="fr-FR" dirty="0" err="1">
                <a:latin typeface="Times" pitchFamily="2" charset="0"/>
              </a:rPr>
              <a:t>surveys</a:t>
            </a:r>
            <a:r>
              <a:rPr lang="fr-FR" dirty="0">
                <a:latin typeface="Times" pitchFamily="2" charset="0"/>
              </a:rPr>
              <a:t> </a:t>
            </a:r>
            <a:r>
              <a:rPr lang="fr-FR" dirty="0" err="1">
                <a:latin typeface="Times" pitchFamily="2" charset="0"/>
              </a:rPr>
              <a:t>monitored</a:t>
            </a:r>
            <a:r>
              <a:rPr lang="fr-FR" dirty="0">
                <a:latin typeface="Times" pitchFamily="2" charset="0"/>
              </a:rPr>
              <a:t> millions of sources for ~ 6-7 </a:t>
            </a:r>
            <a:r>
              <a:rPr lang="fr-FR" dirty="0" err="1">
                <a:latin typeface="Times" pitchFamily="2" charset="0"/>
              </a:rPr>
              <a:t>years</a:t>
            </a:r>
            <a:endParaRPr lang="fr-FR" dirty="0">
              <a:latin typeface="Times" pitchFamily="2" charset="0"/>
            </a:endParaRPr>
          </a:p>
          <a:p>
            <a:pPr lvl="1">
              <a:defRPr/>
            </a:pPr>
            <a:endParaRPr lang="fr-FR" sz="1800" dirty="0">
              <a:latin typeface="Times" pitchFamily="2" charset="0"/>
            </a:endParaRPr>
          </a:p>
          <a:p>
            <a:pPr marL="285750" indent="-285750">
              <a:buFont typeface="Symbol" pitchFamily="2" charset="2"/>
              <a:buChar char="Þ"/>
              <a:defRPr/>
            </a:pPr>
            <a:r>
              <a:rPr lang="fr-FR" sz="1800" b="1" dirty="0" err="1">
                <a:solidFill>
                  <a:srgbClr val="FF0000"/>
                </a:solidFill>
                <a:latin typeface="Times" pitchFamily="2" charset="0"/>
              </a:rPr>
              <a:t>Merging</a:t>
            </a:r>
            <a:r>
              <a:rPr lang="fr-FR" sz="1800" b="1" dirty="0">
                <a:latin typeface="Times" pitchFamily="2" charset="0"/>
              </a:rPr>
              <a:t> EROS+MACHO </a:t>
            </a:r>
            <a:r>
              <a:rPr lang="fr-FR" sz="1800" b="1" dirty="0" err="1">
                <a:latin typeface="Times" pitchFamily="2" charset="0"/>
              </a:rPr>
              <a:t>surveys</a:t>
            </a:r>
            <a:r>
              <a:rPr lang="fr-FR" sz="1800" b="1" dirty="0">
                <a:latin typeface="Times" pitchFamily="2" charset="0"/>
              </a:rPr>
              <a:t> </a:t>
            </a:r>
            <a:r>
              <a:rPr lang="fr-FR" sz="1800" b="1" dirty="0" err="1">
                <a:latin typeface="Times" pitchFamily="2" charset="0"/>
              </a:rPr>
              <a:t>allowed</a:t>
            </a:r>
            <a:r>
              <a:rPr lang="fr-FR" sz="1800" b="1" dirty="0">
                <a:latin typeface="Times" pitchFamily="2" charset="0"/>
              </a:rPr>
              <a:t> to monitor the </a:t>
            </a:r>
            <a:r>
              <a:rPr lang="fr-FR" sz="1800" b="1" dirty="0" err="1">
                <a:latin typeface="Times" pitchFamily="2" charset="0"/>
              </a:rPr>
              <a:t>same</a:t>
            </a:r>
            <a:r>
              <a:rPr lang="fr-FR" sz="1800" b="1" dirty="0">
                <a:latin typeface="Times" pitchFamily="2" charset="0"/>
              </a:rPr>
              <a:t> stars for 10.7yrs</a:t>
            </a:r>
          </a:p>
          <a:p>
            <a:pPr marL="742950" lvl="1" indent="-285750">
              <a:buFont typeface="Symbol" pitchFamily="2" charset="2"/>
              <a:buChar char="Þ"/>
              <a:defRPr/>
            </a:pPr>
            <a:endParaRPr lang="fr-FR" sz="1800" b="1" dirty="0">
              <a:latin typeface="Times" pitchFamily="2" charset="0"/>
            </a:endParaRPr>
          </a:p>
          <a:p>
            <a:pPr>
              <a:defRPr/>
            </a:pPr>
            <a:r>
              <a:rPr lang="fr-FR" dirty="0" err="1">
                <a:latin typeface="Times" pitchFamily="2" charset="0"/>
              </a:rPr>
              <a:t>Sensitivity</a:t>
            </a:r>
            <a:r>
              <a:rPr lang="fr-FR" dirty="0">
                <a:latin typeface="Times" pitchFamily="2" charset="0"/>
              </a:rPr>
              <a:t> to multi-</a:t>
            </a:r>
            <a:r>
              <a:rPr lang="fr-FR" dirty="0" err="1">
                <a:latin typeface="Times" pitchFamily="2" charset="0"/>
              </a:rPr>
              <a:t>year</a:t>
            </a:r>
            <a:r>
              <a:rPr lang="fr-FR" dirty="0">
                <a:latin typeface="Times" pitchFamily="2" charset="0"/>
              </a:rPr>
              <a:t> </a:t>
            </a:r>
            <a:r>
              <a:rPr lang="fr-FR" dirty="0" err="1">
                <a:latin typeface="Times" pitchFamily="2" charset="0"/>
              </a:rPr>
              <a:t>events</a:t>
            </a:r>
            <a:r>
              <a:rPr lang="fr-FR" dirty="0">
                <a:latin typeface="Times" pitchFamily="2" charset="0"/>
              </a:rPr>
              <a:t> </a:t>
            </a:r>
            <a:r>
              <a:rPr lang="fr-FR" dirty="0" err="1">
                <a:latin typeface="Times" pitchFamily="2" charset="0"/>
              </a:rPr>
              <a:t>significantly</a:t>
            </a:r>
            <a:r>
              <a:rPr lang="fr-FR" dirty="0">
                <a:latin typeface="Times" pitchFamily="2" charset="0"/>
              </a:rPr>
              <a:t> </a:t>
            </a:r>
            <a:r>
              <a:rPr lang="fr-FR" dirty="0" err="1">
                <a:latin typeface="Times" pitchFamily="2" charset="0"/>
              </a:rPr>
              <a:t>improved</a:t>
            </a:r>
            <a:endParaRPr lang="fr-FR" dirty="0">
              <a:latin typeface="Times" pitchFamily="2" charset="0"/>
            </a:endParaRPr>
          </a:p>
          <a:p>
            <a:pPr>
              <a:defRPr/>
            </a:pPr>
            <a:endParaRPr lang="fr-FR" sz="1800" dirty="0">
              <a:latin typeface="Times" pitchFamily="2" charset="0"/>
            </a:endParaRPr>
          </a:p>
          <a:p>
            <a:pPr marL="285750" indent="-285750">
              <a:buFont typeface="Symbol" pitchFamily="2" charset="2"/>
              <a:buChar char="Þ"/>
              <a:defRPr/>
            </a:pPr>
            <a:r>
              <a:rPr lang="fr-FR" sz="1800" b="1" dirty="0">
                <a:latin typeface="Times" pitchFamily="2" charset="0"/>
              </a:rPr>
              <a:t>New </a:t>
            </a:r>
            <a:r>
              <a:rPr lang="fr-FR" sz="1800" b="1" dirty="0" err="1">
                <a:latin typeface="Times" pitchFamily="2" charset="0"/>
              </a:rPr>
              <a:t>limits</a:t>
            </a:r>
            <a:r>
              <a:rPr lang="fr-FR" sz="1800" b="1" dirty="0">
                <a:latin typeface="Times" pitchFamily="2" charset="0"/>
              </a:rPr>
              <a:t> are </a:t>
            </a:r>
            <a:r>
              <a:rPr lang="fr-FR" sz="1800" b="1" dirty="0" err="1">
                <a:latin typeface="Times" pitchFamily="2" charset="0"/>
              </a:rPr>
              <a:t>established</a:t>
            </a:r>
            <a:r>
              <a:rPr lang="fr-FR" sz="1800" b="1" dirty="0">
                <a:latin typeface="Times" pitchFamily="2" charset="0"/>
              </a:rPr>
              <a:t> on </a:t>
            </a:r>
            <a:r>
              <a:rPr lang="fr-FR" sz="1800" b="1" dirty="0" err="1">
                <a:latin typeface="Times" pitchFamily="2" charset="0"/>
              </a:rPr>
              <a:t>heavier</a:t>
            </a:r>
            <a:r>
              <a:rPr lang="fr-FR" sz="1800" b="1" dirty="0">
                <a:latin typeface="Times" pitchFamily="2" charset="0"/>
              </a:rPr>
              <a:t> </a:t>
            </a:r>
            <a:r>
              <a:rPr lang="fr-FR" sz="1800" b="1" dirty="0" err="1">
                <a:latin typeface="Times" pitchFamily="2" charset="0"/>
              </a:rPr>
              <a:t>objects</a:t>
            </a:r>
            <a:r>
              <a:rPr lang="fr-FR" sz="1800" b="1" dirty="0">
                <a:latin typeface="Times" pitchFamily="2" charset="0"/>
              </a:rPr>
              <a:t> </a:t>
            </a:r>
            <a:r>
              <a:rPr lang="fr-FR" sz="1800" b="1" dirty="0" err="1">
                <a:latin typeface="Times" pitchFamily="2" charset="0"/>
              </a:rPr>
              <a:t>expected</a:t>
            </a:r>
            <a:r>
              <a:rPr lang="fr-FR" sz="1800" b="1" dirty="0">
                <a:latin typeface="Times" pitchFamily="2" charset="0"/>
              </a:rPr>
              <a:t> to </a:t>
            </a:r>
            <a:r>
              <a:rPr lang="fr-FR" sz="1800" b="1" dirty="0" err="1">
                <a:latin typeface="Times" pitchFamily="2" charset="0"/>
              </a:rPr>
              <a:t>produce</a:t>
            </a:r>
            <a:r>
              <a:rPr lang="fr-FR" sz="1800" b="1" dirty="0">
                <a:latin typeface="Times" pitchFamily="2" charset="0"/>
              </a:rPr>
              <a:t> </a:t>
            </a:r>
            <a:r>
              <a:rPr lang="fr-FR" sz="1800" b="1" dirty="0" err="1">
                <a:latin typeface="Times" pitchFamily="2" charset="0"/>
              </a:rPr>
              <a:t>such</a:t>
            </a:r>
            <a:r>
              <a:rPr lang="fr-FR" sz="1800" b="1" dirty="0">
                <a:latin typeface="Times" pitchFamily="2" charset="0"/>
              </a:rPr>
              <a:t> </a:t>
            </a:r>
            <a:r>
              <a:rPr lang="fr-FR" sz="1800" b="1" dirty="0" err="1">
                <a:latin typeface="Times" pitchFamily="2" charset="0"/>
              </a:rPr>
              <a:t>events</a:t>
            </a:r>
            <a:endParaRPr lang="fr-FR" sz="1800" b="1" dirty="0">
              <a:latin typeface="Times" pitchFamily="2" charset="0"/>
            </a:endParaRPr>
          </a:p>
          <a:p>
            <a:pPr marL="342900" indent="-342900">
              <a:buFont typeface="Symbol" pitchFamily="2" charset="2"/>
              <a:buChar char="Þ"/>
              <a:defRPr/>
            </a:pPr>
            <a:endParaRPr lang="fr-FR" sz="1800" b="1" dirty="0">
              <a:latin typeface="Times" pitchFamily="2" charset="0"/>
            </a:endParaRPr>
          </a:p>
          <a:p>
            <a:pPr>
              <a:defRPr/>
            </a:pPr>
            <a:r>
              <a:rPr lang="fr-FR" sz="1800" b="1" dirty="0">
                <a:latin typeface="Times" pitchFamily="2" charset="0"/>
              </a:rPr>
              <a:t>				</a:t>
            </a:r>
            <a:r>
              <a:rPr lang="fr-FR" sz="1800" b="1" dirty="0">
                <a:highlight>
                  <a:srgbClr val="FFFF00"/>
                </a:highlight>
                <a:latin typeface="Times" pitchFamily="2" charset="0"/>
              </a:rPr>
              <a:t>Tristan </a:t>
            </a:r>
            <a:r>
              <a:rPr lang="fr-FR" sz="1800" b="1" dirty="0" err="1">
                <a:highlight>
                  <a:srgbClr val="FFFF00"/>
                </a:highlight>
                <a:latin typeface="Times" pitchFamily="2" charset="0"/>
              </a:rPr>
              <a:t>Blaineau’s</a:t>
            </a:r>
            <a:r>
              <a:rPr lang="fr-FR" sz="1800" b="1" dirty="0">
                <a:highlight>
                  <a:srgbClr val="FFFF00"/>
                </a:highlight>
                <a:latin typeface="Times" pitchFamily="2" charset="0"/>
              </a:rPr>
              <a:t> PhD </a:t>
            </a:r>
            <a:r>
              <a:rPr lang="fr-FR" sz="1800" b="1" dirty="0" err="1">
                <a:highlight>
                  <a:srgbClr val="FFFF00"/>
                </a:highlight>
                <a:latin typeface="Times" pitchFamily="2" charset="0"/>
              </a:rPr>
              <a:t>thesis</a:t>
            </a:r>
            <a:endParaRPr lang="fr-FR" b="1" dirty="0">
              <a:highlight>
                <a:srgbClr val="FFFF00"/>
              </a:highlight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ZoneTexte 1">
            <a:extLst>
              <a:ext uri="{FF2B5EF4-FFF2-40B4-BE49-F238E27FC236}">
                <a16:creationId xmlns:a16="http://schemas.microsoft.com/office/drawing/2014/main" id="{89EE637F-0832-353A-0180-3021C8951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847850"/>
            <a:ext cx="8064501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lvl="1">
              <a:spcBef>
                <a:spcPct val="0"/>
              </a:spcBef>
              <a:buFontTx/>
              <a:buChar char="-"/>
            </a:pPr>
            <a:r>
              <a:rPr lang="fr-FR" altLang="fr-FR" sz="2400" b="1"/>
              <a:t>Simple events </a:t>
            </a:r>
            <a:r>
              <a:rPr lang="fr-FR" altLang="fr-FR" sz="2400"/>
              <a:t>(point-source, point-lens, constant v</a:t>
            </a:r>
            <a:r>
              <a:rPr lang="fr-FR" altLang="fr-FR" sz="2400" baseline="-25000"/>
              <a:t>T</a:t>
            </a:r>
            <a:r>
              <a:rPr lang="fr-FR" altLang="fr-FR" sz="2400"/>
              <a:t>)</a:t>
            </a:r>
          </a:p>
          <a:p>
            <a:pPr lvl="2">
              <a:spcBef>
                <a:spcPct val="0"/>
              </a:spcBef>
              <a:buFontTx/>
              <a:buChar char="-"/>
            </a:pPr>
            <a:r>
              <a:rPr lang="fr-FR" altLang="fr-FR"/>
              <a:t>Event by event Einstein radius crossing time t</a:t>
            </a:r>
            <a:r>
              <a:rPr lang="fr-FR" altLang="fr-FR" baseline="-25000"/>
              <a:t>E</a:t>
            </a:r>
          </a:p>
          <a:p>
            <a:pPr lvl="2">
              <a:spcBef>
                <a:spcPct val="0"/>
              </a:spcBef>
              <a:buFontTx/>
              <a:buChar char="-"/>
            </a:pPr>
            <a:r>
              <a:rPr lang="fr-FR" altLang="fr-FR" b="1" i="1">
                <a:solidFill>
                  <a:srgbClr val="FF0000"/>
                </a:solidFill>
              </a:rPr>
              <a:t>Statistical information from a series of events:</a:t>
            </a:r>
            <a:endParaRPr lang="fr-FR" altLang="fr-FR"/>
          </a:p>
          <a:p>
            <a:pPr lvl="3">
              <a:spcBef>
                <a:spcPct val="0"/>
              </a:spcBef>
              <a:buFontTx/>
              <a:buChar char="-"/>
            </a:pPr>
            <a:r>
              <a:rPr lang="fr-FR" altLang="fr-FR" sz="2400"/>
              <a:t> optical depth </a:t>
            </a:r>
            <a:r>
              <a:rPr lang="fr-FR" altLang="fr-FR" sz="2400" b="1">
                <a:latin typeface="Symbol" pitchFamily="2" charset="2"/>
              </a:rPr>
              <a:t>t</a:t>
            </a:r>
            <a:r>
              <a:rPr lang="fr-FR" altLang="fr-FR" sz="2400"/>
              <a:t> and t</a:t>
            </a:r>
            <a:r>
              <a:rPr lang="fr-FR" altLang="fr-FR" sz="2400" baseline="-25000"/>
              <a:t>E</a:t>
            </a:r>
            <a:r>
              <a:rPr lang="fr-FR" altLang="fr-FR" sz="2400"/>
              <a:t> distribution 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fr-FR" altLang="fr-FR" sz="2400"/>
              <a:t>-&gt; Constraints on total (</a:t>
            </a:r>
            <a:r>
              <a:rPr lang="fr-FR" altLang="fr-FR" sz="2400" i="1"/>
              <a:t>visible + hidden</a:t>
            </a:r>
            <a:r>
              <a:rPr lang="fr-FR" altLang="fr-FR" sz="2400"/>
              <a:t>) mass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fr-FR" altLang="fr-FR" sz="2400"/>
              <a:t>-&gt; Constraints on lens mass function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fr-FR" altLang="fr-FR" sz="2400"/>
              <a:t>-&gt; Constraints on relative obs/lens/source kinematics</a:t>
            </a:r>
          </a:p>
          <a:p>
            <a:pPr lvl="3">
              <a:spcBef>
                <a:spcPct val="0"/>
              </a:spcBef>
              <a:buFontTx/>
              <a:buNone/>
            </a:pPr>
            <a:endParaRPr lang="fr-FR" altLang="fr-FR" sz="1600"/>
          </a:p>
          <a:p>
            <a:pPr lvl="1">
              <a:spcBef>
                <a:spcPct val="0"/>
              </a:spcBef>
              <a:buFontTx/>
              <a:buChar char="-"/>
            </a:pPr>
            <a:r>
              <a:rPr lang="fr-FR" altLang="fr-FR" sz="2400" b="1"/>
              <a:t>Non-standard events</a:t>
            </a:r>
          </a:p>
          <a:p>
            <a:pPr lvl="2">
              <a:spcBef>
                <a:spcPct val="0"/>
              </a:spcBef>
              <a:buFontTx/>
              <a:buChar char="-"/>
            </a:pPr>
            <a:r>
              <a:rPr lang="fr-FR" altLang="fr-FR"/>
              <a:t>Parallax, Xallarap, extended source, multiple lens/sources… -&gt; extra-information on distance, mass, velocity</a:t>
            </a:r>
          </a:p>
          <a:p>
            <a:pPr lvl="2">
              <a:spcBef>
                <a:spcPct val="0"/>
              </a:spcBef>
              <a:buFontTx/>
              <a:buChar char="-"/>
            </a:pPr>
            <a:r>
              <a:rPr lang="fr-FR" altLang="fr-FR"/>
              <a:t>Not considered here for statistical studies</a:t>
            </a:r>
          </a:p>
        </p:txBody>
      </p:sp>
      <p:sp>
        <p:nvSpPr>
          <p:cNvPr id="56322" name="Titre 1">
            <a:extLst>
              <a:ext uri="{FF2B5EF4-FFF2-40B4-BE49-F238E27FC236}">
                <a16:creationId xmlns:a16="http://schemas.microsoft.com/office/drawing/2014/main" id="{3F388DF5-3F14-6464-8153-B7FB7396F826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6767512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FF0000"/>
                </a:solidFill>
              </a:rPr>
              <a:t>The microlensing observables</a:t>
            </a:r>
          </a:p>
        </p:txBody>
      </p:sp>
      <p:grpSp>
        <p:nvGrpSpPr>
          <p:cNvPr id="56323" name="Groupe 10">
            <a:extLst>
              <a:ext uri="{FF2B5EF4-FFF2-40B4-BE49-F238E27FC236}">
                <a16:creationId xmlns:a16="http://schemas.microsoft.com/office/drawing/2014/main" id="{64A3F16E-6039-5545-B575-513C6B9FDA64}"/>
              </a:ext>
            </a:extLst>
          </p:cNvPr>
          <p:cNvGrpSpPr>
            <a:grpSpLocks/>
          </p:cNvGrpSpPr>
          <p:nvPr/>
        </p:nvGrpSpPr>
        <p:grpSpPr bwMode="auto">
          <a:xfrm>
            <a:off x="5988050" y="188913"/>
            <a:ext cx="2976563" cy="1541462"/>
            <a:chOff x="6082424" y="3429000"/>
            <a:chExt cx="2976262" cy="1541785"/>
          </a:xfrm>
        </p:grpSpPr>
        <p:pic>
          <p:nvPicPr>
            <p:cNvPr id="56324" name="Image 4">
              <a:extLst>
                <a:ext uri="{FF2B5EF4-FFF2-40B4-BE49-F238E27FC236}">
                  <a16:creationId xmlns:a16="http://schemas.microsoft.com/office/drawing/2014/main" id="{505C2779-818D-F4D0-2618-371087015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BB60579-DAE0-BCF8-A65F-F7CB48278A05}"/>
                </a:ext>
              </a:extLst>
            </p:cNvPr>
            <p:cNvSpPr txBox="1"/>
            <p:nvPr/>
          </p:nvSpPr>
          <p:spPr>
            <a:xfrm>
              <a:off x="7668177" y="3446466"/>
              <a:ext cx="1173043" cy="5620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latin typeface="Times" pitchFamily="2" charset="0"/>
                </a:rPr>
                <a:t>u</a:t>
              </a:r>
              <a:r>
                <a:rPr lang="fr-FR" sz="2000" b="1" baseline="-25000" dirty="0">
                  <a:latin typeface="Times" pitchFamily="2" charset="0"/>
                </a:rPr>
                <a:t>0</a:t>
              </a:r>
            </a:p>
            <a:p>
              <a:pPr>
                <a:defRPr/>
              </a:pPr>
              <a:r>
                <a:rPr lang="fr-FR" sz="1050" dirty="0" err="1">
                  <a:latin typeface="Times" pitchFamily="2" charset="0"/>
                </a:rPr>
                <a:t>depends</a:t>
              </a:r>
              <a:r>
                <a:rPr lang="fr-FR" sz="1050" dirty="0">
                  <a:latin typeface="Times" pitchFamily="2" charset="0"/>
                </a:rPr>
                <a:t> on </a:t>
              </a:r>
              <a:r>
                <a:rPr lang="fr-FR" sz="1050" b="1" dirty="0" err="1">
                  <a:latin typeface="Times" pitchFamily="2" charset="0"/>
                </a:rPr>
                <a:t>Amax</a:t>
              </a:r>
              <a:endParaRPr lang="fr-FR" sz="2000" dirty="0">
                <a:latin typeface="Times" pitchFamily="2" charset="0"/>
              </a:endParaRPr>
            </a:p>
          </p:txBody>
        </p:sp>
        <p:sp>
          <p:nvSpPr>
            <p:cNvPr id="56326" name="ZoneTexte 5">
              <a:extLst>
                <a:ext uri="{FF2B5EF4-FFF2-40B4-BE49-F238E27FC236}">
                  <a16:creationId xmlns:a16="http://schemas.microsoft.com/office/drawing/2014/main" id="{3E6E73BC-CADB-6C6F-E1F1-4DCBAE811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/>
                <a:t>t</a:t>
              </a:r>
              <a:r>
                <a:rPr lang="fr-FR" altLang="fr-FR" sz="2400" b="1" baseline="-25000"/>
                <a:t>0</a:t>
              </a:r>
              <a:endParaRPr lang="fr-FR" altLang="fr-FR" sz="2400"/>
            </a:p>
          </p:txBody>
        </p:sp>
        <p:sp>
          <p:nvSpPr>
            <p:cNvPr id="56327" name="ZoneTexte 8">
              <a:extLst>
                <a:ext uri="{FF2B5EF4-FFF2-40B4-BE49-F238E27FC236}">
                  <a16:creationId xmlns:a16="http://schemas.microsoft.com/office/drawing/2014/main" id="{AD728F6E-B75B-9C3E-B6D0-FDE6C27FC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/>
                <a:t>t</a:t>
              </a:r>
              <a:r>
                <a:rPr lang="fr-FR" altLang="fr-FR" sz="2400" b="1" baseline="-25000"/>
                <a:t>E</a:t>
              </a:r>
              <a:endParaRPr lang="fr-FR" altLang="fr-FR" sz="2400"/>
            </a:p>
          </p:txBody>
        </p:sp>
        <p:cxnSp>
          <p:nvCxnSpPr>
            <p:cNvPr id="56328" name="Connecteur droit avec flèche 7">
              <a:extLst>
                <a:ext uri="{FF2B5EF4-FFF2-40B4-BE49-F238E27FC236}">
                  <a16:creationId xmlns:a16="http://schemas.microsoft.com/office/drawing/2014/main" id="{EB37CF76-7860-373E-1583-95AF174173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26">
            <a:extLst>
              <a:ext uri="{FF2B5EF4-FFF2-40B4-BE49-F238E27FC236}">
                <a16:creationId xmlns:a16="http://schemas.microsoft.com/office/drawing/2014/main" id="{4B0101CB-BE4A-0A51-DA88-BB9E9272D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7813"/>
            <a:ext cx="8667750" cy="990600"/>
          </a:xfrm>
        </p:spPr>
        <p:txBody>
          <a:bodyPr/>
          <a:lstStyle/>
          <a:p>
            <a:r>
              <a:rPr lang="fr-FR" altLang="fr-FR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Statistical information from a set of events</a:t>
            </a:r>
            <a:endParaRPr lang="fr-FR" altLang="fr-FR" sz="3600">
              <a:ea typeface="ＭＳ Ｐゴシック" panose="020B0600070205080204" pitchFamily="34" charset="-128"/>
            </a:endParaRPr>
          </a:p>
        </p:txBody>
      </p:sp>
      <p:pic>
        <p:nvPicPr>
          <p:cNvPr id="58370" name="Picture 1027">
            <a:extLst>
              <a:ext uri="{FF2B5EF4-FFF2-40B4-BE49-F238E27FC236}">
                <a16:creationId xmlns:a16="http://schemas.microsoft.com/office/drawing/2014/main" id="{D79E210D-BDEB-D4D7-479C-7C0A7270DD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925" y="1263650"/>
            <a:ext cx="4032250" cy="4037013"/>
          </a:xfrm>
        </p:spPr>
      </p:pic>
      <p:sp>
        <p:nvSpPr>
          <p:cNvPr id="58371" name="Text Box 1029">
            <a:extLst>
              <a:ext uri="{FF2B5EF4-FFF2-40B4-BE49-F238E27FC236}">
                <a16:creationId xmlns:a16="http://schemas.microsoft.com/office/drawing/2014/main" id="{A90A3BCA-DE9F-8D97-1148-0F7E19D80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41438"/>
            <a:ext cx="4392613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2400" b="1"/>
              <a:t>- Optical depth </a:t>
            </a:r>
            <a:r>
              <a:rPr lang="fr-FR" altLang="fr-FR" sz="2400" b="1">
                <a:latin typeface="Symbol" pitchFamily="2" charset="2"/>
              </a:rPr>
              <a:t>t</a:t>
            </a:r>
            <a:r>
              <a:rPr lang="fr-FR" altLang="fr-FR" sz="2400" b="1"/>
              <a:t> 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/>
              <a:t>probability for a star to be behind an Einstein disk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 sz="2000"/>
              <a:t>Disk surface </a:t>
            </a:r>
            <a:r>
              <a:rPr lang="fr-FR" altLang="fr-FR" sz="2000">
                <a:latin typeface="Symbol" pitchFamily="2" charset="2"/>
              </a:rPr>
              <a:t>a</a:t>
            </a:r>
            <a:r>
              <a:rPr lang="fr-FR" altLang="fr-FR" sz="2000"/>
              <a:t> R</a:t>
            </a:r>
            <a:r>
              <a:rPr lang="fr-FR" altLang="fr-FR" sz="2000" baseline="-25000"/>
              <a:t>E</a:t>
            </a:r>
            <a:r>
              <a:rPr lang="fr-FR" altLang="fr-FR" sz="2000" baseline="30000"/>
              <a:t>2</a:t>
            </a:r>
            <a:r>
              <a:rPr lang="fr-FR" altLang="fr-FR" sz="2000"/>
              <a:t> </a:t>
            </a:r>
            <a:r>
              <a:rPr lang="fr-FR" altLang="fr-FR" sz="2000">
                <a:latin typeface="Symbol" pitchFamily="2" charset="2"/>
              </a:rPr>
              <a:t>a</a:t>
            </a:r>
            <a:r>
              <a:rPr lang="fr-FR" altLang="fr-FR" sz="2000"/>
              <a:t> M</a:t>
            </a:r>
            <a:r>
              <a:rPr lang="fr-FR" altLang="fr-FR" sz="2000" baseline="-25000"/>
              <a:t>lens</a:t>
            </a:r>
            <a:endParaRPr lang="fr-FR" altLang="fr-FR" sz="2000"/>
          </a:p>
          <a:p>
            <a:pPr>
              <a:lnSpc>
                <a:spcPct val="90000"/>
              </a:lnSpc>
              <a:spcBef>
                <a:spcPct val="50000"/>
              </a:spcBef>
              <a:buFont typeface="Symbol" pitchFamily="2" charset="2"/>
              <a:buChar char=""/>
            </a:pPr>
            <a:r>
              <a:rPr lang="fr-FR" altLang="fr-FR" sz="2000" b="1">
                <a:latin typeface="Symbol" pitchFamily="2" charset="2"/>
              </a:rPr>
              <a:t>t a </a:t>
            </a:r>
            <a:r>
              <a:rPr lang="fr-FR" altLang="fr-FR" sz="2800" b="1">
                <a:latin typeface="Symbol" pitchFamily="2" charset="2"/>
              </a:rPr>
              <a:t>S</a:t>
            </a:r>
            <a:r>
              <a:rPr lang="fr-FR" altLang="fr-FR" sz="2000" b="1">
                <a:latin typeface="Symbol" pitchFamily="2" charset="2"/>
              </a:rPr>
              <a:t> </a:t>
            </a:r>
            <a:r>
              <a:rPr lang="fr-FR" altLang="fr-FR" sz="2000" b="1"/>
              <a:t>M</a:t>
            </a:r>
            <a:r>
              <a:rPr lang="fr-FR" altLang="fr-FR" sz="2000" b="1" baseline="-25000"/>
              <a:t>lens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 sz="2000"/>
              <a:t>Does not depend on the mass distribution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2400" b="1"/>
              <a:t>- Einstein ring crossing time</a:t>
            </a:r>
            <a:br>
              <a:rPr lang="fr-FR" altLang="fr-FR" sz="2400" b="1"/>
            </a:br>
            <a:r>
              <a:rPr lang="fr-FR" altLang="fr-FR" sz="2400" b="1"/>
              <a:t>   t</a:t>
            </a:r>
            <a:r>
              <a:rPr lang="fr-FR" altLang="fr-FR" sz="2400" b="1" baseline="-25000"/>
              <a:t>E</a:t>
            </a:r>
            <a:r>
              <a:rPr lang="fr-FR" altLang="fr-FR" sz="2400" b="1"/>
              <a:t> = R</a:t>
            </a:r>
            <a:r>
              <a:rPr lang="fr-FR" altLang="fr-FR" sz="2400" b="1" baseline="-25000"/>
              <a:t>E</a:t>
            </a:r>
            <a:r>
              <a:rPr lang="fr-FR" altLang="fr-FR" sz="2400" b="1"/>
              <a:t>/V</a:t>
            </a:r>
            <a:r>
              <a:rPr lang="fr-FR" altLang="fr-FR" sz="2400" b="1" baseline="-25000"/>
              <a:t>t</a:t>
            </a:r>
            <a:r>
              <a:rPr lang="fr-FR" altLang="fr-FR" sz="2400" b="1"/>
              <a:t> distribution</a:t>
            </a:r>
            <a:br>
              <a:rPr lang="fr-FR" altLang="fr-FR" sz="2400" b="1"/>
            </a:br>
            <a:r>
              <a:rPr lang="fr-FR" altLang="fr-FR" sz="2000"/>
              <a:t>Use first moments (mean, sigma) or KS-type tests to compare with models</a:t>
            </a:r>
          </a:p>
          <a:p>
            <a:pPr>
              <a:spcBef>
                <a:spcPct val="50000"/>
              </a:spcBef>
              <a:buFontTx/>
              <a:buNone/>
            </a:pPr>
            <a:endParaRPr lang="fr-FR" altLang="fr-FR" sz="2000"/>
          </a:p>
        </p:txBody>
      </p:sp>
      <p:sp>
        <p:nvSpPr>
          <p:cNvPr id="58372" name="ZoneTexte 1">
            <a:extLst>
              <a:ext uri="{FF2B5EF4-FFF2-40B4-BE49-F238E27FC236}">
                <a16:creationId xmlns:a16="http://schemas.microsoft.com/office/drawing/2014/main" id="{F057F44B-715F-387E-BE4B-4838A7A0E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876925"/>
            <a:ext cx="6769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i="1"/>
              <a:t>Note</a:t>
            </a:r>
            <a:r>
              <a:rPr lang="fr-FR" altLang="fr-FR" sz="2000" i="1"/>
              <a:t>: </a:t>
            </a:r>
            <a:r>
              <a:rPr lang="fr-FR" altLang="fr-FR" sz="2000" b="1" i="1"/>
              <a:t>u</a:t>
            </a:r>
            <a:r>
              <a:rPr lang="fr-FR" altLang="fr-FR" sz="2000" b="1" i="1" baseline="-25000"/>
              <a:t>0</a:t>
            </a:r>
            <a:r>
              <a:rPr lang="fr-FR" altLang="fr-FR" sz="2000" i="1"/>
              <a:t> and </a:t>
            </a:r>
            <a:r>
              <a:rPr lang="fr-FR" altLang="fr-FR" sz="2000" b="1" i="1"/>
              <a:t>t</a:t>
            </a:r>
            <a:r>
              <a:rPr lang="fr-FR" altLang="fr-FR" sz="2000" b="1" i="1" baseline="-25000"/>
              <a:t>0</a:t>
            </a:r>
            <a:r>
              <a:rPr lang="fr-FR" altLang="fr-FR" sz="2000" i="1"/>
              <a:t> do not provide physical information, but should have a flat prior distribution -&gt; use this to </a:t>
            </a:r>
            <a:r>
              <a:rPr lang="fr-FR" altLang="fr-FR" sz="2000" b="1" i="1"/>
              <a:t>check signal quality</a:t>
            </a:r>
          </a:p>
        </p:txBody>
      </p:sp>
      <p:pic>
        <p:nvPicPr>
          <p:cNvPr id="58373" name="Image 1" descr="KS-test.tiff">
            <a:extLst>
              <a:ext uri="{FF2B5EF4-FFF2-40B4-BE49-F238E27FC236}">
                <a16:creationId xmlns:a16="http://schemas.microsoft.com/office/drawing/2014/main" id="{E541B50D-64A7-AE90-B8B3-D217BA98D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644900"/>
            <a:ext cx="40449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FB671FC7-505E-8704-2ECE-1F6355EB0F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88913"/>
            <a:ext cx="8686800" cy="1079500"/>
          </a:xfrm>
        </p:spPr>
        <p:txBody>
          <a:bodyPr/>
          <a:lstStyle/>
          <a:p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Initial motivation for microlensing searches (90’s):</a:t>
            </a:r>
            <a:br>
              <a:rPr lang="fr-FR" altLang="fr-FR" sz="3200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contribution of </a:t>
            </a:r>
            <a:r>
              <a:rPr lang="fr-FR" altLang="fr-FR" sz="2800" b="1">
                <a:solidFill>
                  <a:srgbClr val="000000"/>
                </a:solidFill>
                <a:ea typeface="ＭＳ Ｐゴシック" panose="020B0600070205080204" pitchFamily="34" charset="-128"/>
              </a:rPr>
              <a:t>compact objects</a:t>
            </a:r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to the galactic halo</a:t>
            </a: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6D930D21-0327-3F5D-85FA-E64481865B4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0263" y="3951288"/>
            <a:ext cx="4179887" cy="2717800"/>
          </a:xfrm>
        </p:spPr>
        <p:txBody>
          <a:bodyPr/>
          <a:lstStyle/>
          <a:p>
            <a:r>
              <a:rPr lang="fr-FR" altLang="fr-FR" sz="2000">
                <a:ea typeface="ＭＳ Ｐゴシック" panose="020B0600070205080204" pitchFamily="34" charset="-128"/>
              </a:rPr>
              <a:t>Sub-stellar mass or invisible stellar mass </a:t>
            </a:r>
            <a:r>
              <a:rPr lang="fr-FR" altLang="fr-FR" sz="2000" b="1">
                <a:ea typeface="ＭＳ Ｐゴシック" panose="020B0600070205080204" pitchFamily="34" charset="-128"/>
              </a:rPr>
              <a:t>baryonic</a:t>
            </a:r>
            <a:r>
              <a:rPr lang="fr-FR" altLang="fr-FR" sz="2000">
                <a:ea typeface="ＭＳ Ｐゴシック" panose="020B0600070205080204" pitchFamily="34" charset="-128"/>
              </a:rPr>
              <a:t> objects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Others (accreted particles)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If extended, should be transparent or with occultation radius &lt; R</a:t>
            </a:r>
            <a:r>
              <a:rPr lang="fr-FR" altLang="fr-FR" sz="2000" baseline="-25000">
                <a:ea typeface="ＭＳ Ｐゴシック" panose="020B0600070205080204" pitchFamily="34" charset="-128"/>
              </a:rPr>
              <a:t>E</a:t>
            </a:r>
            <a:r>
              <a:rPr lang="fr-FR" altLang="fr-FR" sz="2000">
                <a:ea typeface="ＭＳ Ｐゴシック" panose="020B0600070205080204" pitchFamily="34" charset="-128"/>
              </a:rPr>
              <a:t> ~ 1AU to be a lens</a:t>
            </a:r>
          </a:p>
          <a:p>
            <a:pPr marL="457200" lvl="1" indent="0">
              <a:buFontTx/>
              <a:buNone/>
            </a:pPr>
            <a:r>
              <a:rPr lang="fr-FR" altLang="fr-FR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Includes black holes and non baryonic massive objects</a:t>
            </a:r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476CF6C1-D46D-B487-E6E2-6AE360FB5E3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60575"/>
            <a:ext cx="3810000" cy="3733800"/>
          </a:xfrm>
        </p:spPr>
      </p:pic>
      <p:pic>
        <p:nvPicPr>
          <p:cNvPr id="59396" name="Image 2">
            <a:extLst>
              <a:ext uri="{FF2B5EF4-FFF2-40B4-BE49-F238E27FC236}">
                <a16:creationId xmlns:a16="http://schemas.microsoft.com/office/drawing/2014/main" id="{E645C0FE-3B5D-629E-98FB-99CBD578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1228725"/>
            <a:ext cx="330835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re 1">
            <a:extLst>
              <a:ext uri="{FF2B5EF4-FFF2-40B4-BE49-F238E27FC236}">
                <a16:creationId xmlns:a16="http://schemas.microsoft.com/office/drawing/2014/main" id="{A8F4CF91-C56D-DF7C-8AC7-56EBFF842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5254625" cy="1143000"/>
          </a:xfrm>
        </p:spPr>
        <p:txBody>
          <a:bodyPr/>
          <a:lstStyle/>
          <a:p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Beyond point source point lens rectilinear microlensing (PSPL)</a:t>
            </a:r>
            <a:endParaRPr lang="fr-FR" altLang="fr-FR" sz="3200" b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3490" name="Image 6">
            <a:extLst>
              <a:ext uri="{FF2B5EF4-FFF2-40B4-BE49-F238E27FC236}">
                <a16:creationId xmlns:a16="http://schemas.microsoft.com/office/drawing/2014/main" id="{C06743AF-D647-B380-4E3C-8ED084D8A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420938"/>
            <a:ext cx="84074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1" name="Groupe 7">
            <a:extLst>
              <a:ext uri="{FF2B5EF4-FFF2-40B4-BE49-F238E27FC236}">
                <a16:creationId xmlns:a16="http://schemas.microsoft.com/office/drawing/2014/main" id="{911452C3-5404-C672-A474-65593D11A832}"/>
              </a:ext>
            </a:extLst>
          </p:cNvPr>
          <p:cNvGrpSpPr>
            <a:grpSpLocks/>
          </p:cNvGrpSpPr>
          <p:nvPr/>
        </p:nvGrpSpPr>
        <p:grpSpPr bwMode="auto">
          <a:xfrm>
            <a:off x="5988050" y="188913"/>
            <a:ext cx="2976563" cy="1541462"/>
            <a:chOff x="6082424" y="3429000"/>
            <a:chExt cx="2976262" cy="1541785"/>
          </a:xfrm>
        </p:grpSpPr>
        <p:pic>
          <p:nvPicPr>
            <p:cNvPr id="63492" name="Image 8">
              <a:extLst>
                <a:ext uri="{FF2B5EF4-FFF2-40B4-BE49-F238E27FC236}">
                  <a16:creationId xmlns:a16="http://schemas.microsoft.com/office/drawing/2014/main" id="{CD186BE8-BDB7-039F-12F2-4BE2FC69E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1187C90-8471-3D29-EEC2-A02A4D091032}"/>
                </a:ext>
              </a:extLst>
            </p:cNvPr>
            <p:cNvSpPr txBox="1"/>
            <p:nvPr/>
          </p:nvSpPr>
          <p:spPr>
            <a:xfrm>
              <a:off x="7668177" y="3446466"/>
              <a:ext cx="1173043" cy="5620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latin typeface="Times" pitchFamily="2" charset="0"/>
                </a:rPr>
                <a:t>u</a:t>
              </a:r>
              <a:r>
                <a:rPr lang="fr-FR" sz="2000" b="1" baseline="-25000" dirty="0">
                  <a:latin typeface="Times" pitchFamily="2" charset="0"/>
                </a:rPr>
                <a:t>0</a:t>
              </a:r>
            </a:p>
            <a:p>
              <a:pPr>
                <a:defRPr/>
              </a:pPr>
              <a:r>
                <a:rPr lang="fr-FR" sz="1050" dirty="0" err="1">
                  <a:latin typeface="Times" pitchFamily="2" charset="0"/>
                </a:rPr>
                <a:t>depends</a:t>
              </a:r>
              <a:r>
                <a:rPr lang="fr-FR" sz="1050" dirty="0">
                  <a:latin typeface="Times" pitchFamily="2" charset="0"/>
                </a:rPr>
                <a:t> on </a:t>
              </a:r>
              <a:r>
                <a:rPr lang="fr-FR" sz="1050" b="1" dirty="0" err="1">
                  <a:latin typeface="Times" pitchFamily="2" charset="0"/>
                </a:rPr>
                <a:t>Amax</a:t>
              </a:r>
              <a:endParaRPr lang="fr-FR" sz="2000" dirty="0">
                <a:latin typeface="Times" pitchFamily="2" charset="0"/>
              </a:endParaRPr>
            </a:p>
          </p:txBody>
        </p:sp>
        <p:sp>
          <p:nvSpPr>
            <p:cNvPr id="63494" name="ZoneTexte 10">
              <a:extLst>
                <a:ext uri="{FF2B5EF4-FFF2-40B4-BE49-F238E27FC236}">
                  <a16:creationId xmlns:a16="http://schemas.microsoft.com/office/drawing/2014/main" id="{5867FAD4-9A9B-5E7E-9CB4-BBE5C199D6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/>
                <a:t>t</a:t>
              </a:r>
              <a:r>
                <a:rPr lang="fr-FR" altLang="fr-FR" sz="2400" b="1" baseline="-25000"/>
                <a:t>0</a:t>
              </a:r>
              <a:endParaRPr lang="fr-FR" altLang="fr-FR" sz="2400"/>
            </a:p>
          </p:txBody>
        </p:sp>
        <p:sp>
          <p:nvSpPr>
            <p:cNvPr id="63495" name="ZoneTexte 11">
              <a:extLst>
                <a:ext uri="{FF2B5EF4-FFF2-40B4-BE49-F238E27FC236}">
                  <a16:creationId xmlns:a16="http://schemas.microsoft.com/office/drawing/2014/main" id="{EFD6EBA9-77F4-DAF6-236C-F0B6C60957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/>
                <a:t>t</a:t>
              </a:r>
              <a:r>
                <a:rPr lang="fr-FR" altLang="fr-FR" sz="2400" b="1" baseline="-25000"/>
                <a:t>E</a:t>
              </a:r>
              <a:endParaRPr lang="fr-FR" altLang="fr-FR" sz="2400"/>
            </a:p>
          </p:txBody>
        </p:sp>
        <p:cxnSp>
          <p:nvCxnSpPr>
            <p:cNvPr id="63496" name="Connecteur droit avec flèche 12">
              <a:extLst>
                <a:ext uri="{FF2B5EF4-FFF2-40B4-BE49-F238E27FC236}">
                  <a16:creationId xmlns:a16="http://schemas.microsoft.com/office/drawing/2014/main" id="{BF71594D-24B7-B395-D402-A58560C9DB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re 1">
            <a:extLst>
              <a:ext uri="{FF2B5EF4-FFF2-40B4-BE49-F238E27FC236}">
                <a16:creationId xmlns:a16="http://schemas.microsoft.com/office/drawing/2014/main" id="{2A0D3014-81BA-8936-A659-8F70834DFB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353425" cy="514350"/>
          </a:xfrm>
        </p:spPr>
        <p:txBody>
          <a:bodyPr/>
          <a:lstStyle/>
          <a:p>
            <a:r>
              <a:rPr lang="fr-FR" altLang="fr-FR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Cleaning low quality images/measurements</a:t>
            </a:r>
          </a:p>
        </p:txBody>
      </p:sp>
      <p:pic>
        <p:nvPicPr>
          <p:cNvPr id="66562" name="Image 7">
            <a:extLst>
              <a:ext uri="{FF2B5EF4-FFF2-40B4-BE49-F238E27FC236}">
                <a16:creationId xmlns:a16="http://schemas.microsoft.com/office/drawing/2014/main" id="{0435A79B-7577-7A43-40AB-D7F89894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84538"/>
            <a:ext cx="8162925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ZoneTexte 8">
            <a:extLst>
              <a:ext uri="{FF2B5EF4-FFF2-40B4-BE49-F238E27FC236}">
                <a16:creationId xmlns:a16="http://schemas.microsoft.com/office/drawing/2014/main" id="{29DF1BBE-7C4E-163A-CBE9-E15B7585E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6237288"/>
            <a:ext cx="832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Cleaning: 3% of Macho and 1% of EROS measurements removed</a:t>
            </a:r>
          </a:p>
        </p:txBody>
      </p:sp>
      <p:grpSp>
        <p:nvGrpSpPr>
          <p:cNvPr id="66564" name="Groupe 22">
            <a:extLst>
              <a:ext uri="{FF2B5EF4-FFF2-40B4-BE49-F238E27FC236}">
                <a16:creationId xmlns:a16="http://schemas.microsoft.com/office/drawing/2014/main" id="{B3229E8D-6F8B-44ED-17B5-913DAE18D54D}"/>
              </a:ext>
            </a:extLst>
          </p:cNvPr>
          <p:cNvGrpSpPr>
            <a:grpSpLocks/>
          </p:cNvGrpSpPr>
          <p:nvPr/>
        </p:nvGrpSpPr>
        <p:grpSpPr bwMode="auto">
          <a:xfrm>
            <a:off x="338138" y="1052513"/>
            <a:ext cx="8220075" cy="2663825"/>
            <a:chOff x="337928" y="1084351"/>
            <a:chExt cx="8220961" cy="2664296"/>
          </a:xfrm>
        </p:grpSpPr>
        <p:pic>
          <p:nvPicPr>
            <p:cNvPr id="66565" name="Image 10">
              <a:extLst>
                <a:ext uri="{FF2B5EF4-FFF2-40B4-BE49-F238E27FC236}">
                  <a16:creationId xmlns:a16="http://schemas.microsoft.com/office/drawing/2014/main" id="{FE70589D-EE60-59FD-5841-C57F672B9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28" y="1340768"/>
              <a:ext cx="1929816" cy="194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6" name="Image 12">
              <a:extLst>
                <a:ext uri="{FF2B5EF4-FFF2-40B4-BE49-F238E27FC236}">
                  <a16:creationId xmlns:a16="http://schemas.microsoft.com/office/drawing/2014/main" id="{3DD5562C-260F-4EC1-112E-19EFEAA1A8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704" y="1340768"/>
              <a:ext cx="1940191" cy="194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7" name="Image 14">
              <a:extLst>
                <a:ext uri="{FF2B5EF4-FFF2-40B4-BE49-F238E27FC236}">
                  <a16:creationId xmlns:a16="http://schemas.microsoft.com/office/drawing/2014/main" id="{3E6F6434-BB75-CD73-BF44-D9F39120B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334418"/>
              <a:ext cx="1960941" cy="1950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8" name="Image 16">
              <a:extLst>
                <a:ext uri="{FF2B5EF4-FFF2-40B4-BE49-F238E27FC236}">
                  <a16:creationId xmlns:a16="http://schemas.microsoft.com/office/drawing/2014/main" id="{8344AFA2-637F-79B9-44D1-8EF57DED23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046" y="1340768"/>
              <a:ext cx="1863843" cy="19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9" name="ZoneTexte 17">
              <a:extLst>
                <a:ext uri="{FF2B5EF4-FFF2-40B4-BE49-F238E27FC236}">
                  <a16:creationId xmlns:a16="http://schemas.microsoft.com/office/drawing/2014/main" id="{9AE06D70-39EE-C2B4-08B4-27208450F2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213" y="1340768"/>
              <a:ext cx="12241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Good</a:t>
              </a:r>
            </a:p>
          </p:txBody>
        </p:sp>
        <p:sp>
          <p:nvSpPr>
            <p:cNvPr id="66570" name="ZoneTexte 18">
              <a:extLst>
                <a:ext uri="{FF2B5EF4-FFF2-40B4-BE49-F238E27FC236}">
                  <a16:creationId xmlns:a16="http://schemas.microsoft.com/office/drawing/2014/main" id="{8CAE70C4-4929-5F1B-6C30-B647AD835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0309" y="1340768"/>
              <a:ext cx="18184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Bad guiding</a:t>
              </a:r>
            </a:p>
          </p:txBody>
        </p:sp>
        <p:sp>
          <p:nvSpPr>
            <p:cNvPr id="66571" name="ZoneTexte 19">
              <a:extLst>
                <a:ext uri="{FF2B5EF4-FFF2-40B4-BE49-F238E27FC236}">
                  <a16:creationId xmlns:a16="http://schemas.microsoft.com/office/drawing/2014/main" id="{E21B7F53-8F0F-E857-1382-2CF767B28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2605" y="1351712"/>
              <a:ext cx="18184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defocused</a:t>
              </a:r>
            </a:p>
          </p:txBody>
        </p:sp>
        <p:sp>
          <p:nvSpPr>
            <p:cNvPr id="66572" name="ZoneTexte 20">
              <a:extLst>
                <a:ext uri="{FF2B5EF4-FFF2-40B4-BE49-F238E27FC236}">
                  <a16:creationId xmlns:a16="http://schemas.microsoft.com/office/drawing/2014/main" id="{24EBB498-C810-1963-B9D0-6519DFFED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1525" y="1351712"/>
              <a:ext cx="18184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readout</a:t>
              </a:r>
            </a:p>
          </p:txBody>
        </p:sp>
        <p:sp>
          <p:nvSpPr>
            <p:cNvPr id="66573" name="ZoneTexte 21">
              <a:extLst>
                <a:ext uri="{FF2B5EF4-FFF2-40B4-BE49-F238E27FC236}">
                  <a16:creationId xmlns:a16="http://schemas.microsoft.com/office/drawing/2014/main" id="{C84BC447-50EC-9667-5F4C-7095C6A65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0013" y="1084351"/>
              <a:ext cx="18966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i="1">
                  <a:latin typeface="Helvetica" pitchFamily="2" charset="0"/>
                </a:rPr>
                <a:t>Images from MACHO</a:t>
              </a:r>
              <a:endParaRPr lang="fr-FR" altLang="fr-FR" sz="2400" i="1">
                <a:latin typeface="Helvetica" pitchFamily="2" charset="0"/>
              </a:endParaRPr>
            </a:p>
          </p:txBody>
        </p:sp>
        <p:sp>
          <p:nvSpPr>
            <p:cNvPr id="66574" name="ZoneTexte 23">
              <a:extLst>
                <a:ext uri="{FF2B5EF4-FFF2-40B4-BE49-F238E27FC236}">
                  <a16:creationId xmlns:a16="http://schemas.microsoft.com/office/drawing/2014/main" id="{4F3FE3BB-EAD6-2B31-FC8F-8033D1835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0812" y="3274567"/>
              <a:ext cx="18184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Bad guiding</a:t>
              </a:r>
            </a:p>
          </p:txBody>
        </p:sp>
        <p:sp>
          <p:nvSpPr>
            <p:cNvPr id="66575" name="ZoneTexte 24">
              <a:extLst>
                <a:ext uri="{FF2B5EF4-FFF2-40B4-BE49-F238E27FC236}">
                  <a16:creationId xmlns:a16="http://schemas.microsoft.com/office/drawing/2014/main" id="{EFD3302C-1EE7-30E7-0615-7BA5A1E41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050" y="3265182"/>
              <a:ext cx="18184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readout</a:t>
              </a:r>
            </a:p>
          </p:txBody>
        </p:sp>
        <p:sp>
          <p:nvSpPr>
            <p:cNvPr id="66576" name="ZoneTexte 25">
              <a:extLst>
                <a:ext uri="{FF2B5EF4-FFF2-40B4-BE49-F238E27FC236}">
                  <a16:creationId xmlns:a16="http://schemas.microsoft.com/office/drawing/2014/main" id="{C3A87B05-7B66-0AEC-AF60-FCFC75DA92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0152" y="3286982"/>
              <a:ext cx="25202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Condensation (?) 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EROS-gs201">
            <a:extLst>
              <a:ext uri="{FF2B5EF4-FFF2-40B4-BE49-F238E27FC236}">
                <a16:creationId xmlns:a16="http://schemas.microsoft.com/office/drawing/2014/main" id="{E42E05F0-5F21-26D0-88DC-C14C64C19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30263"/>
            <a:ext cx="8013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5">
            <a:extLst>
              <a:ext uri="{FF2B5EF4-FFF2-40B4-BE49-F238E27FC236}">
                <a16:creationId xmlns:a16="http://schemas.microsoft.com/office/drawing/2014/main" id="{CAA7E0E1-0790-0D49-9576-F27D48B6D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13716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77827" name="Rectangle 6">
            <a:extLst>
              <a:ext uri="{FF2B5EF4-FFF2-40B4-BE49-F238E27FC236}">
                <a16:creationId xmlns:a16="http://schemas.microsoft.com/office/drawing/2014/main" id="{23B6200A-3812-FA20-4E81-3A55365E3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698500"/>
            <a:ext cx="11430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77828" name="Text Box 7">
            <a:extLst>
              <a:ext uri="{FF2B5EF4-FFF2-40B4-BE49-F238E27FC236}">
                <a16:creationId xmlns:a16="http://schemas.microsoft.com/office/drawing/2014/main" id="{D56E9EE9-E05C-290F-5431-84B99451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EROS </a:t>
            </a:r>
            <a:r>
              <a:rPr lang="fr-FR" altLang="fr-FR" b="1">
                <a:solidFill>
                  <a:srgbClr val="FFFF00"/>
                </a:solidFill>
              </a:rPr>
              <a:t>vs HST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EROS-gs201">
            <a:extLst>
              <a:ext uri="{FF2B5EF4-FFF2-40B4-BE49-F238E27FC236}">
                <a16:creationId xmlns:a16="http://schemas.microsoft.com/office/drawing/2014/main" id="{53301D94-09BB-5F70-679F-30DB6B08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30263"/>
            <a:ext cx="8013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 descr="HST-gs201_4">
            <a:extLst>
              <a:ext uri="{FF2B5EF4-FFF2-40B4-BE49-F238E27FC236}">
                <a16:creationId xmlns:a16="http://schemas.microsoft.com/office/drawing/2014/main" id="{8A3428E8-90D6-AE9C-D591-A64AE1A7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850900"/>
            <a:ext cx="6805613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5">
            <a:extLst>
              <a:ext uri="{FF2B5EF4-FFF2-40B4-BE49-F238E27FC236}">
                <a16:creationId xmlns:a16="http://schemas.microsoft.com/office/drawing/2014/main" id="{78836D9C-8C61-4D05-0F79-1274B0692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13716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79876" name="Rectangle 6">
            <a:extLst>
              <a:ext uri="{FF2B5EF4-FFF2-40B4-BE49-F238E27FC236}">
                <a16:creationId xmlns:a16="http://schemas.microsoft.com/office/drawing/2014/main" id="{F988B16E-DBA3-485F-CADE-0AB558F82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698500"/>
            <a:ext cx="11430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79877" name="Text Box 7">
            <a:extLst>
              <a:ext uri="{FF2B5EF4-FFF2-40B4-BE49-F238E27FC236}">
                <a16:creationId xmlns:a16="http://schemas.microsoft.com/office/drawing/2014/main" id="{35B5ED4F-A527-753F-B411-E09FF3203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EROS vs HST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 descr="EROS-gs201">
            <a:extLst>
              <a:ext uri="{FF2B5EF4-FFF2-40B4-BE49-F238E27FC236}">
                <a16:creationId xmlns:a16="http://schemas.microsoft.com/office/drawing/2014/main" id="{A3693E99-2DBD-F5E4-0D63-12A38D729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30263"/>
            <a:ext cx="8013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901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3" descr="HST-gs201_4">
            <a:extLst>
              <a:ext uri="{FF2B5EF4-FFF2-40B4-BE49-F238E27FC236}">
                <a16:creationId xmlns:a16="http://schemas.microsoft.com/office/drawing/2014/main" id="{1C8DA90D-15C7-697A-3281-FA22F4C50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850900"/>
            <a:ext cx="6805613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7">
            <a:extLst>
              <a:ext uri="{FF2B5EF4-FFF2-40B4-BE49-F238E27FC236}">
                <a16:creationId xmlns:a16="http://schemas.microsoft.com/office/drawing/2014/main" id="{00D7821C-D0D3-532A-9B37-F4A521084E1B}"/>
              </a:ext>
            </a:extLst>
          </p:cNvPr>
          <p:cNvGrpSpPr>
            <a:grpSpLocks/>
          </p:cNvGrpSpPr>
          <p:nvPr/>
        </p:nvGrpSpPr>
        <p:grpSpPr bwMode="auto">
          <a:xfrm>
            <a:off x="0" y="381000"/>
            <a:ext cx="9105900" cy="6108700"/>
            <a:chOff x="0" y="240"/>
            <a:chExt cx="5736" cy="3848"/>
          </a:xfrm>
        </p:grpSpPr>
        <p:sp>
          <p:nvSpPr>
            <p:cNvPr id="81925" name="Rectangle 5">
              <a:extLst>
                <a:ext uri="{FF2B5EF4-FFF2-40B4-BE49-F238E27FC236}">
                  <a16:creationId xmlns:a16="http://schemas.microsoft.com/office/drawing/2014/main" id="{EDA56945-28F0-739C-C227-754F7EE75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0"/>
              <a:ext cx="864" cy="36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sp>
          <p:nvSpPr>
            <p:cNvPr id="81926" name="Rectangle 6">
              <a:extLst>
                <a:ext uri="{FF2B5EF4-FFF2-40B4-BE49-F238E27FC236}">
                  <a16:creationId xmlns:a16="http://schemas.microsoft.com/office/drawing/2014/main" id="{9C380E83-0C98-8D70-56FA-36D39D206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" y="440"/>
              <a:ext cx="720" cy="36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</p:grpSp>
      <p:sp>
        <p:nvSpPr>
          <p:cNvPr id="81924" name="Text Box 7">
            <a:extLst>
              <a:ext uri="{FF2B5EF4-FFF2-40B4-BE49-F238E27FC236}">
                <a16:creationId xmlns:a16="http://schemas.microsoft.com/office/drawing/2014/main" id="{836C4344-3A87-C691-FBEA-D647E0B5E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FF00"/>
                </a:solidFill>
              </a:rPr>
              <a:t>EROS vs </a:t>
            </a:r>
            <a:r>
              <a:rPr lang="fr-FR" altLang="fr-FR" b="1">
                <a:solidFill>
                  <a:srgbClr val="FF0000"/>
                </a:solidFill>
              </a:rPr>
              <a:t>HST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82" name="Group 2">
            <a:extLst>
              <a:ext uri="{FF2B5EF4-FFF2-40B4-BE49-F238E27FC236}">
                <a16:creationId xmlns:a16="http://schemas.microsoft.com/office/drawing/2014/main" id="{1AA56D52-E6B2-41BC-03BA-8A7716B9AD39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589213"/>
            <a:ext cx="7315200" cy="4268787"/>
            <a:chOff x="576" y="1631"/>
            <a:chExt cx="4608" cy="2689"/>
          </a:xfrm>
        </p:grpSpPr>
        <p:pic>
          <p:nvPicPr>
            <p:cNvPr id="27652" name="Picture 3">
              <a:extLst>
                <a:ext uri="{FF2B5EF4-FFF2-40B4-BE49-F238E27FC236}">
                  <a16:creationId xmlns:a16="http://schemas.microsoft.com/office/drawing/2014/main" id="{BFDC35A2-70D7-7B1C-0145-8708E9084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34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631"/>
              <a:ext cx="4608" cy="2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084" name="Text Box 4">
              <a:extLst>
                <a:ext uri="{FF2B5EF4-FFF2-40B4-BE49-F238E27FC236}">
                  <a16:creationId xmlns:a16="http://schemas.microsoft.com/office/drawing/2014/main" id="{02376D00-3F0C-EA2F-A61E-C9B56CD4E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2304"/>
              <a:ext cx="7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fr-FR" sz="2000" b="1">
                  <a:latin typeface="Times" charset="0"/>
                  <a:ea typeface="ＭＳ Ｐゴシック" charset="0"/>
                  <a:cs typeface="ＭＳ Ｐゴシック" charset="0"/>
                </a:rPr>
                <a:t>high S/N</a:t>
              </a:r>
            </a:p>
          </p:txBody>
        </p:sp>
      </p:grpSp>
      <p:sp>
        <p:nvSpPr>
          <p:cNvPr id="174086" name="Rectangle 6">
            <a:extLst>
              <a:ext uri="{FF2B5EF4-FFF2-40B4-BE49-F238E27FC236}">
                <a16:creationId xmlns:a16="http://schemas.microsoft.com/office/drawing/2014/main" id="{ABB0ED26-22DF-82E2-E924-01BBBB51E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88640"/>
            <a:ext cx="777240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fr-FR" sz="3600" b="1" dirty="0">
                <a:solidFill>
                  <a:srgbClr val="FF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A high S/N candidate</a:t>
            </a:r>
          </a:p>
          <a:p>
            <a:pPr algn="ctr" eaLnBrk="1" hangingPunct="1">
              <a:defRPr/>
            </a:pPr>
            <a:r>
              <a:rPr lang="fr-FR" sz="3200" b="1" dirty="0">
                <a:solidFill>
                  <a:srgbClr val="FF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(towards the Galactic center)</a:t>
            </a:r>
            <a:endParaRPr lang="fr-FR" sz="3200" dirty="0">
              <a:solidFill>
                <a:schemeClr val="tx2"/>
              </a:solidFill>
              <a:latin typeface="Helvetica" pitchFamily="2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BF0B28B-15E9-9D1F-2C6A-735CE33ED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97" y="1506900"/>
            <a:ext cx="6939867" cy="138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5">
            <a:extLst>
              <a:ext uri="{FF2B5EF4-FFF2-40B4-BE49-F238E27FC236}">
                <a16:creationId xmlns:a16="http://schemas.microsoft.com/office/drawing/2014/main" id="{F61A477F-2FCA-FA46-24F9-DDB0C109FE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438" y="1518218"/>
            <a:ext cx="6883153" cy="137353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556AE1-7C4F-A4BB-D7E6-9B38FC255EE8}"/>
              </a:ext>
            </a:extLst>
          </p:cNvPr>
          <p:cNvSpPr/>
          <p:nvPr/>
        </p:nvSpPr>
        <p:spPr bwMode="auto">
          <a:xfrm>
            <a:off x="5777435" y="1506900"/>
            <a:ext cx="1575779" cy="13848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…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re 1">
            <a:extLst>
              <a:ext uri="{FF2B5EF4-FFF2-40B4-BE49-F238E27FC236}">
                <a16:creationId xmlns:a16="http://schemas.microsoft.com/office/drawing/2014/main" id="{B14A8F67-F990-EF3C-234D-B0AE61ACCC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3598863" cy="1143000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Efficiency</a:t>
            </a:r>
          </a:p>
        </p:txBody>
      </p:sp>
      <p:grpSp>
        <p:nvGrpSpPr>
          <p:cNvPr id="90114" name="Grouper 6">
            <a:extLst>
              <a:ext uri="{FF2B5EF4-FFF2-40B4-BE49-F238E27FC236}">
                <a16:creationId xmlns:a16="http://schemas.microsoft.com/office/drawing/2014/main" id="{43747367-00E3-87D8-530D-92A3899220AB}"/>
              </a:ext>
            </a:extLst>
          </p:cNvPr>
          <p:cNvGrpSpPr>
            <a:grpSpLocks/>
          </p:cNvGrpSpPr>
          <p:nvPr/>
        </p:nvGrpSpPr>
        <p:grpSpPr bwMode="auto">
          <a:xfrm>
            <a:off x="5294313" y="762000"/>
            <a:ext cx="3238500" cy="2790825"/>
            <a:chOff x="4681140" y="1412776"/>
            <a:chExt cx="5220072" cy="4397484"/>
          </a:xfrm>
        </p:grpSpPr>
        <p:pic>
          <p:nvPicPr>
            <p:cNvPr id="90119" name="Image 4" descr="efficiency-OGLE.tiff">
              <a:extLst>
                <a:ext uri="{FF2B5EF4-FFF2-40B4-BE49-F238E27FC236}">
                  <a16:creationId xmlns:a16="http://schemas.microsoft.com/office/drawing/2014/main" id="{356EFB75-38A4-C437-7CCD-0E88BCACA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140" y="1412776"/>
              <a:ext cx="5220072" cy="4397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0" name="ZoneTexte 5">
              <a:extLst>
                <a:ext uri="{FF2B5EF4-FFF2-40B4-BE49-F238E27FC236}">
                  <a16:creationId xmlns:a16="http://schemas.microsoft.com/office/drawing/2014/main" id="{8F5AF039-782B-94D1-1D0F-4BF3B2A1A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3432" y="1571383"/>
              <a:ext cx="2698389" cy="6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000" b="1"/>
                <a:t>OGLE (2015)</a:t>
              </a:r>
            </a:p>
          </p:txBody>
        </p:sp>
      </p:grpSp>
      <p:pic>
        <p:nvPicPr>
          <p:cNvPr id="90115" name="Image 7" descr="efficiency-MOA.tiff">
            <a:extLst>
              <a:ext uri="{FF2B5EF4-FFF2-40B4-BE49-F238E27FC236}">
                <a16:creationId xmlns:a16="http://schemas.microsoft.com/office/drawing/2014/main" id="{8355194D-564A-3472-04FC-F2501DA04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365625"/>
            <a:ext cx="31908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ZoneTexte 1">
            <a:extLst>
              <a:ext uri="{FF2B5EF4-FFF2-40B4-BE49-F238E27FC236}">
                <a16:creationId xmlns:a16="http://schemas.microsoft.com/office/drawing/2014/main" id="{9319F6B0-686C-B0B0-3AC2-A4EF15AD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025" y="4437063"/>
            <a:ext cx="811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/>
              <a:t>MOA</a:t>
            </a:r>
          </a:p>
        </p:txBody>
      </p:sp>
      <p:sp>
        <p:nvSpPr>
          <p:cNvPr id="90117" name="Espace réservé du contenu 2">
            <a:extLst>
              <a:ext uri="{FF2B5EF4-FFF2-40B4-BE49-F238E27FC236}">
                <a16:creationId xmlns:a16="http://schemas.microsoft.com/office/drawing/2014/main" id="{52B3DF4A-6597-65E5-B947-39ED98F0817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973138" y="4652963"/>
            <a:ext cx="3816350" cy="1871662"/>
          </a:xfrm>
        </p:spPr>
        <p:txBody>
          <a:bodyPr/>
          <a:lstStyle/>
          <a:p>
            <a:r>
              <a:rPr lang="fr-FR" altLang="fr-FR" sz="1800">
                <a:ea typeface="ＭＳ Ｐゴシック" panose="020B0600070205080204" pitchFamily="34" charset="-128"/>
              </a:rPr>
              <a:t>Averaged on a given source population (RG, all)</a:t>
            </a:r>
          </a:p>
          <a:p>
            <a:r>
              <a:rPr lang="fr-FR" altLang="fr-FR" sz="1800">
                <a:ea typeface="ＭＳ Ｐゴシック" panose="020B0600070205080204" pitchFamily="34" charset="-128"/>
              </a:rPr>
              <a:t>Depends on sampling and environment</a:t>
            </a:r>
          </a:p>
          <a:p>
            <a:r>
              <a:rPr lang="fr-FR" altLang="fr-FR" sz="1800">
                <a:ea typeface="ＭＳ Ｐゴシック" panose="020B0600070205080204" pitchFamily="34" charset="-128"/>
              </a:rPr>
              <a:t>Averaged on u</a:t>
            </a:r>
            <a:r>
              <a:rPr lang="fr-FR" altLang="fr-FR" sz="1800" baseline="-25000">
                <a:ea typeface="ＭＳ Ｐゴシック" panose="020B0600070205080204" pitchFamily="34" charset="-128"/>
              </a:rPr>
              <a:t>0</a:t>
            </a:r>
            <a:r>
              <a:rPr lang="fr-FR" altLang="fr-FR" sz="1800">
                <a:ea typeface="ＭＳ Ｐゴシック" panose="020B0600070205080204" pitchFamily="34" charset="-128"/>
              </a:rPr>
              <a:t>, t</a:t>
            </a:r>
            <a:r>
              <a:rPr lang="fr-FR" altLang="fr-FR" sz="1800" baseline="-25000">
                <a:ea typeface="ＭＳ Ｐゴシック" panose="020B0600070205080204" pitchFamily="34" charset="-128"/>
              </a:rPr>
              <a:t>0   </a:t>
            </a:r>
            <a:r>
              <a:rPr lang="fr-FR" altLang="fr-FR" sz="1800">
                <a:ea typeface="ＭＳ Ｐゴシック" panose="020B0600070205080204" pitchFamily="34" charset="-128"/>
              </a:rPr>
              <a:t>-&gt; to obtain a Function of t</a:t>
            </a:r>
            <a:r>
              <a:rPr lang="fr-FR" altLang="fr-FR" sz="1800" baseline="-25000">
                <a:ea typeface="ＭＳ Ｐゴシック" panose="020B0600070205080204" pitchFamily="34" charset="-128"/>
              </a:rPr>
              <a:t>E</a:t>
            </a:r>
            <a:r>
              <a:rPr lang="fr-FR" altLang="fr-FR" sz="1800">
                <a:ea typeface="ＭＳ Ｐゴシック" panose="020B0600070205080204" pitchFamily="34" charset="-128"/>
              </a:rPr>
              <a:t> only</a:t>
            </a: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90118" name="Image 2">
            <a:extLst>
              <a:ext uri="{FF2B5EF4-FFF2-40B4-BE49-F238E27FC236}">
                <a16:creationId xmlns:a16="http://schemas.microsoft.com/office/drawing/2014/main" id="{CBBD33A8-8F37-8579-F494-D7739DD4D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62038"/>
            <a:ext cx="41497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re 1">
            <a:extLst>
              <a:ext uri="{FF2B5EF4-FFF2-40B4-BE49-F238E27FC236}">
                <a16:creationId xmlns:a16="http://schemas.microsoft.com/office/drawing/2014/main" id="{2C831B04-6F89-90A5-C6E8-F7CDB30ABE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Several sources of gain</a:t>
            </a:r>
          </a:p>
        </p:txBody>
      </p:sp>
      <p:sp>
        <p:nvSpPr>
          <p:cNvPr id="94210" name="Espace réservé du contenu 2">
            <a:extLst>
              <a:ext uri="{FF2B5EF4-FFF2-40B4-BE49-F238E27FC236}">
                <a16:creationId xmlns:a16="http://schemas.microsoft.com/office/drawing/2014/main" id="{C37CDDE6-5694-C533-84AD-E340C25FBE3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8313" y="1989138"/>
            <a:ext cx="7989887" cy="3455987"/>
          </a:xfrm>
        </p:spPr>
        <p:txBody>
          <a:bodyPr/>
          <a:lstStyle/>
          <a:p>
            <a:r>
              <a:rPr lang="fr-FR" altLang="fr-FR" sz="2400" b="1">
                <a:ea typeface="ＭＳ Ｐゴシック" panose="020B0600070205080204" pitchFamily="34" charset="-128"/>
              </a:rPr>
              <a:t>Previous analysis explicitely rejected long events</a:t>
            </a:r>
          </a:p>
          <a:p>
            <a:pPr lvl="1"/>
            <a:r>
              <a:rPr lang="fr-FR" altLang="fr-FR" sz="2000">
                <a:ea typeface="ＭＳ Ｐゴシック" panose="020B0600070205080204" pitchFamily="34" charset="-128"/>
              </a:rPr>
              <a:t>To have a long enough baseline / reject LPV</a:t>
            </a:r>
          </a:p>
          <a:p>
            <a:pPr lvl="1"/>
            <a:r>
              <a:rPr lang="fr-FR" altLang="fr-FR" sz="2000">
                <a:ea typeface="ＭＳ Ｐゴシック" panose="020B0600070205080204" pitchFamily="34" charset="-128"/>
              </a:rPr>
              <a:t>Here we use the 2 published catalogs</a:t>
            </a:r>
          </a:p>
          <a:p>
            <a:r>
              <a:rPr lang="fr-FR" altLang="fr-FR" sz="2400" b="1">
                <a:ea typeface="ＭＳ Ｐゴシック" panose="020B0600070205080204" pitchFamily="34" charset="-128"/>
              </a:rPr>
              <a:t>Cumulate EROS + MACHO statistics and time coverage</a:t>
            </a:r>
          </a:p>
          <a:p>
            <a:pPr lvl="1"/>
            <a:r>
              <a:rPr lang="fr-FR" altLang="fr-FR" sz="2000" b="1">
                <a:ea typeface="ＭＳ Ｐゴシック" panose="020B0600070205080204" pitchFamily="34" charset="-128"/>
              </a:rPr>
              <a:t>22.7 million sources monitored for 6.7 (EROS) or 7.7 (MACHO) years (not in common fields)</a:t>
            </a:r>
          </a:p>
          <a:p>
            <a:pPr lvl="1"/>
            <a:r>
              <a:rPr lang="fr-FR" altLang="fr-FR" sz="2000" b="1">
                <a:ea typeface="ＭＳ Ｐゴシック" panose="020B0600070205080204" pitchFamily="34" charset="-128"/>
              </a:rPr>
              <a:t>14.1 million sources monitored for 10.6 years (in common)</a:t>
            </a:r>
            <a:endParaRPr lang="fr-FR" altLang="fr-FR" sz="2000">
              <a:ea typeface="ＭＳ Ｐゴシック" panose="020B0600070205080204" pitchFamily="34" charset="-128"/>
            </a:endParaRPr>
          </a:p>
          <a:p>
            <a:pPr lvl="2"/>
            <a:r>
              <a:rPr lang="fr-FR" altLang="fr-FR" sz="1600">
                <a:ea typeface="ＭＳ Ｐゴシック" panose="020B0600070205080204" pitchFamily="34" charset="-128"/>
              </a:rPr>
              <a:t>Detection efficiency for these curves is x by ~ 4</a:t>
            </a:r>
          </a:p>
          <a:p>
            <a:pPr lvl="2"/>
            <a:r>
              <a:rPr lang="fr-FR" altLang="fr-FR" sz="1600">
                <a:ea typeface="ＭＳ Ｐゴシック" panose="020B0600070205080204" pitchFamily="34" charset="-128"/>
              </a:rPr>
              <a:t>Contribute for 72% of the expected detections for a halo made of 1000.M</a:t>
            </a:r>
            <a:r>
              <a:rPr lang="fr-FR" altLang="fr-FR" sz="1600" baseline="-25000">
                <a:ea typeface="ＭＳ Ｐゴシック" panose="020B0600070205080204" pitchFamily="34" charset="-128"/>
              </a:rPr>
              <a:t>sol</a:t>
            </a:r>
            <a:r>
              <a:rPr lang="fr-FR" altLang="fr-FR" sz="1600">
                <a:ea typeface="ＭＳ Ｐゴシック" panose="020B0600070205080204" pitchFamily="34" charset="-128"/>
              </a:rPr>
              <a:t> lenses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 1" descr="tauvslongitude.tiff">
            <a:extLst>
              <a:ext uri="{FF2B5EF4-FFF2-40B4-BE49-F238E27FC236}">
                <a16:creationId xmlns:a16="http://schemas.microsoft.com/office/drawing/2014/main" id="{B6366460-76D8-A6B7-D944-A7E768C41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6781949" cy="352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2BD214-EA72-FE49-D4BA-00CC9652D7AF}"/>
              </a:ext>
            </a:extLst>
          </p:cNvPr>
          <p:cNvSpPr txBox="1">
            <a:spLocks/>
          </p:cNvSpPr>
          <p:nvPr/>
        </p:nvSpPr>
        <p:spPr bwMode="auto">
          <a:xfrm>
            <a:off x="323528" y="188640"/>
            <a:ext cx="8496944" cy="13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fr-FR" sz="4000" b="1" kern="0" dirty="0">
                <a:solidFill>
                  <a:srgbClr val="FF0000"/>
                </a:solidFill>
                <a:latin typeface="Helvetica" pitchFamily="2" charset="0"/>
              </a:rPr>
              <a:t>EROS </a:t>
            </a:r>
            <a:r>
              <a:rPr lang="fr-FR" sz="4000" b="1" kern="0" dirty="0" err="1">
                <a:solidFill>
                  <a:srgbClr val="FF0000"/>
                </a:solidFill>
                <a:latin typeface="Helvetica" pitchFamily="2" charset="0"/>
              </a:rPr>
              <a:t>results</a:t>
            </a:r>
            <a:r>
              <a:rPr lang="fr-FR" sz="4000" b="1" kern="0" dirty="0">
                <a:solidFill>
                  <a:srgbClr val="FF0000"/>
                </a:solidFill>
                <a:latin typeface="Helvetica" pitchFamily="2" charset="0"/>
              </a:rPr>
              <a:t> in </a:t>
            </a:r>
            <a:r>
              <a:rPr lang="fr-FR" sz="4000" b="1" kern="0" dirty="0" err="1">
                <a:solidFill>
                  <a:srgbClr val="FF0000"/>
                </a:solidFill>
                <a:latin typeface="Helvetica" pitchFamily="2" charset="0"/>
              </a:rPr>
              <a:t>microlensing</a:t>
            </a:r>
            <a:br>
              <a:rPr lang="fr-FR" kern="0" dirty="0"/>
            </a:br>
            <a:r>
              <a:rPr lang="fr-FR" sz="2000" kern="0" dirty="0">
                <a:latin typeface="Helvetica" pitchFamily="2" charset="0"/>
              </a:rPr>
              <a:t>(3) </a:t>
            </a:r>
            <a:r>
              <a:rPr lang="fr-FR" sz="2000" kern="0" dirty="0" err="1">
                <a:latin typeface="Helvetica" pitchFamily="2" charset="0"/>
              </a:rPr>
              <a:t>Galactic</a:t>
            </a:r>
            <a:r>
              <a:rPr lang="fr-FR" sz="2000" kern="0" dirty="0">
                <a:latin typeface="Helvetica" pitchFamily="2" charset="0"/>
              </a:rPr>
              <a:t> plane : </a:t>
            </a:r>
            <a:r>
              <a:rPr lang="fr-FR" sz="2000" b="1" kern="0" dirty="0" err="1">
                <a:solidFill>
                  <a:srgbClr val="FF0000"/>
                </a:solidFill>
                <a:latin typeface="Helvetica" pitchFamily="2" charset="0"/>
              </a:rPr>
              <a:t>Galactic</a:t>
            </a:r>
            <a:r>
              <a:rPr lang="fr-FR" sz="2000" b="1" kern="0" dirty="0">
                <a:solidFill>
                  <a:srgbClr val="FF0000"/>
                </a:solidFill>
                <a:latin typeface="Helvetica" pitchFamily="2" charset="0"/>
              </a:rPr>
              <a:t> spiral </a:t>
            </a:r>
            <a:r>
              <a:rPr lang="fr-FR" sz="2000" b="1" kern="0" dirty="0" err="1">
                <a:solidFill>
                  <a:srgbClr val="FF0000"/>
                </a:solidFill>
                <a:latin typeface="Helvetica" pitchFamily="2" charset="0"/>
              </a:rPr>
              <a:t>arms</a:t>
            </a:r>
            <a:r>
              <a:rPr lang="fr-FR" sz="2000" b="1" kern="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fr-FR" sz="2000" kern="0" dirty="0">
                <a:latin typeface="Helvetica" pitchFamily="2" charset="0"/>
              </a:rPr>
              <a:t>(</a:t>
            </a:r>
            <a:r>
              <a:rPr lang="fr-FR" sz="2000" kern="0" dirty="0" err="1">
                <a:latin typeface="Helvetica" pitchFamily="2" charset="0"/>
              </a:rPr>
              <a:t>only</a:t>
            </a:r>
            <a:r>
              <a:rPr lang="fr-FR" sz="2000" kern="0" dirty="0">
                <a:latin typeface="Helvetica" pitchFamily="2" charset="0"/>
              </a:rPr>
              <a:t> EROS </a:t>
            </a:r>
            <a:r>
              <a:rPr lang="fr-FR" sz="2000" kern="0" dirty="0" err="1">
                <a:latin typeface="Helvetica" pitchFamily="2" charset="0"/>
              </a:rPr>
              <a:t>before</a:t>
            </a:r>
            <a:r>
              <a:rPr lang="fr-FR" sz="2000" kern="0" dirty="0">
                <a:latin typeface="Helvetica" pitchFamily="2" charset="0"/>
              </a:rPr>
              <a:t> 2020)</a:t>
            </a:r>
            <a:endParaRPr lang="fr-FR" kern="0" dirty="0">
              <a:latin typeface="Helvetica" pitchFamily="2" charset="0"/>
            </a:endParaRPr>
          </a:p>
        </p:txBody>
      </p:sp>
      <p:sp>
        <p:nvSpPr>
          <p:cNvPr id="99329" name="Titre 1">
            <a:extLst>
              <a:ext uri="{FF2B5EF4-FFF2-40B4-BE49-F238E27FC236}">
                <a16:creationId xmlns:a16="http://schemas.microsoft.com/office/drawing/2014/main" id="{F999E6F9-2351-B77F-6169-F112378B8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666" y="3498344"/>
            <a:ext cx="2585214" cy="846832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Mapping of </a:t>
            </a:r>
            <a:r>
              <a:rPr lang="fr-FR" sz="2400" b="1" dirty="0" err="1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</a:rPr>
              <a:t>t</a:t>
            </a:r>
            <a:r>
              <a:rPr lang="fr-FR" sz="2400" b="1" dirty="0">
                <a:solidFill>
                  <a:schemeClr val="tx1"/>
                </a:solidFill>
                <a:latin typeface="+mn-lt"/>
                <a:ea typeface="ＭＳ Ｐゴシック" charset="0"/>
                <a:cs typeface="Symbol" charset="0"/>
              </a:rPr>
              <a:t> in </a:t>
            </a:r>
            <a:r>
              <a:rPr lang="fr-FR" sz="2400" b="1" dirty="0" err="1">
                <a:solidFill>
                  <a:schemeClr val="tx1"/>
                </a:solidFill>
                <a:latin typeface="+mn-lt"/>
                <a:ea typeface="ＭＳ Ｐゴシック" charset="0"/>
                <a:cs typeface="Symbol" charset="0"/>
              </a:rPr>
              <a:t>galactic</a:t>
            </a:r>
            <a:r>
              <a:rPr lang="fr-FR" sz="2400" b="1" dirty="0">
                <a:solidFill>
                  <a:schemeClr val="tx1"/>
                </a:solidFill>
                <a:latin typeface="+mn-lt"/>
                <a:ea typeface="ＭＳ Ｐゴシック" charset="0"/>
                <a:cs typeface="Symbol" charset="0"/>
              </a:rPr>
              <a:t> longitude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EC85283-6F4D-8FE7-711E-B187EEA1B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66" y="1675392"/>
            <a:ext cx="5465534" cy="164426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70C3F12-A8F2-84CD-8CC3-F2B022DBBE6A}"/>
              </a:ext>
            </a:extLst>
          </p:cNvPr>
          <p:cNvSpPr txBox="1"/>
          <p:nvPr/>
        </p:nvSpPr>
        <p:spPr>
          <a:xfrm>
            <a:off x="6444207" y="1808016"/>
            <a:ext cx="2304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Helvetica" pitchFamily="2" charset="0"/>
              </a:rPr>
              <a:t>No indication of Compact </a:t>
            </a:r>
            <a:r>
              <a:rPr lang="fr-FR" sz="2000" dirty="0" err="1">
                <a:latin typeface="Helvetica" pitchFamily="2" charset="0"/>
              </a:rPr>
              <a:t>Objects</a:t>
            </a:r>
            <a:r>
              <a:rPr lang="fr-FR" sz="2000" dirty="0">
                <a:latin typeface="Helvetica" pitchFamily="2" charset="0"/>
              </a:rPr>
              <a:t> in a </a:t>
            </a:r>
            <a:r>
              <a:rPr lang="fr-FR" sz="2000" dirty="0" err="1">
                <a:latin typeface="Helvetica" pitchFamily="2" charset="0"/>
              </a:rPr>
              <a:t>thick</a:t>
            </a:r>
            <a:r>
              <a:rPr lang="fr-FR" sz="2000" dirty="0">
                <a:latin typeface="Helvetica" pitchFamily="2" charset="0"/>
              </a:rPr>
              <a:t> </a:t>
            </a:r>
            <a:r>
              <a:rPr lang="fr-FR" sz="2000" dirty="0" err="1">
                <a:latin typeface="Helvetica" pitchFamily="2" charset="0"/>
              </a:rPr>
              <a:t>disk</a:t>
            </a:r>
            <a:endParaRPr lang="fr-FR" sz="2000" dirty="0">
              <a:latin typeface="Helvetica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0BD0FC-D70C-8B46-0069-F27CF511588A}"/>
              </a:ext>
            </a:extLst>
          </p:cNvPr>
          <p:cNvSpPr txBox="1"/>
          <p:nvPr/>
        </p:nvSpPr>
        <p:spPr>
          <a:xfrm>
            <a:off x="5537326" y="3484752"/>
            <a:ext cx="342433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i="1" dirty="0">
                <a:effectLst/>
                <a:highlight>
                  <a:srgbClr val="FFFF00"/>
                </a:highlight>
                <a:latin typeface="Helvetica" pitchFamily="2" charset="0"/>
              </a:rPr>
              <a:t>Rahal et al. A&amp;A, 500, 1027 (2009)</a:t>
            </a:r>
          </a:p>
          <a:p>
            <a:r>
              <a:rPr lang="fr-FR" sz="1600" dirty="0">
                <a:effectLst/>
                <a:latin typeface="Helvetica" pitchFamily="2" charset="0"/>
              </a:rPr>
              <a:t>+ full </a:t>
            </a:r>
            <a:r>
              <a:rPr lang="fr-FR" sz="1600" dirty="0" err="1">
                <a:effectLst/>
                <a:latin typeface="Helvetica" pitchFamily="2" charset="0"/>
              </a:rPr>
              <a:t>interpretation (with CMDs)</a:t>
            </a:r>
            <a:r>
              <a:rPr lang="fr-FR" sz="1600" dirty="0">
                <a:effectLst/>
                <a:latin typeface="Helvetica" pitchFamily="2" charset="0"/>
              </a:rPr>
              <a:t> in</a:t>
            </a:r>
          </a:p>
          <a:p>
            <a:r>
              <a:rPr lang="fr-FR" sz="1600" i="1" dirty="0" err="1">
                <a:effectLst/>
                <a:highlight>
                  <a:srgbClr val="FFFF00"/>
                </a:highlight>
                <a:latin typeface="Helvetica" pitchFamily="2" charset="0"/>
              </a:rPr>
              <a:t>Moniez</a:t>
            </a:r>
            <a:r>
              <a:rPr lang="fr-FR" sz="1600" i="1" dirty="0">
                <a:effectLst/>
                <a:highlight>
                  <a:srgbClr val="FFFF00"/>
                </a:highlight>
                <a:latin typeface="Helvetica" pitchFamily="2" charset="0"/>
              </a:rPr>
              <a:t> et al. A&amp;A 604, A124 (2017)</a:t>
            </a:r>
            <a:endParaRPr lang="fr-FR" sz="1600" i="1" dirty="0">
              <a:highlight>
                <a:srgbClr val="FFFF00"/>
              </a:highlight>
              <a:latin typeface="Helvetica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D42D737-1738-9B71-1939-E2BC58F072F9}"/>
              </a:ext>
            </a:extLst>
          </p:cNvPr>
          <p:cNvSpPr/>
          <p:nvPr/>
        </p:nvSpPr>
        <p:spPr bwMode="auto">
          <a:xfrm>
            <a:off x="2483125" y="5427648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05D6B28-C155-E8B8-F0FB-82C357011870}"/>
              </a:ext>
            </a:extLst>
          </p:cNvPr>
          <p:cNvSpPr/>
          <p:nvPr/>
        </p:nvSpPr>
        <p:spPr bwMode="auto">
          <a:xfrm>
            <a:off x="1220995" y="5191535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B417CD5-CBF5-43CE-A6BA-B01A649A18DF}"/>
              </a:ext>
            </a:extLst>
          </p:cNvPr>
          <p:cNvSpPr/>
          <p:nvPr/>
        </p:nvSpPr>
        <p:spPr bwMode="auto">
          <a:xfrm>
            <a:off x="4921525" y="514002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28C26AB-B62C-E92B-201A-7229531BC135}"/>
              </a:ext>
            </a:extLst>
          </p:cNvPr>
          <p:cNvSpPr/>
          <p:nvPr/>
        </p:nvSpPr>
        <p:spPr bwMode="auto">
          <a:xfrm>
            <a:off x="5337942" y="582260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 5">
            <a:extLst>
              <a:ext uri="{FF2B5EF4-FFF2-40B4-BE49-F238E27FC236}">
                <a16:creationId xmlns:a16="http://schemas.microsoft.com/office/drawing/2014/main" id="{EF7C57F8-6AC5-954E-334D-0C8C823BC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919538"/>
            <a:ext cx="403383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itre 1">
            <a:extLst>
              <a:ext uri="{FF2B5EF4-FFF2-40B4-BE49-F238E27FC236}">
                <a16:creationId xmlns:a16="http://schemas.microsoft.com/office/drawing/2014/main" id="{8C07AD18-FCB5-AF8E-E16B-F29C9FEBCC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609600"/>
            <a:ext cx="5541963" cy="731838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Discriminant analysis</a:t>
            </a:r>
          </a:p>
        </p:txBody>
      </p:sp>
      <p:grpSp>
        <p:nvGrpSpPr>
          <p:cNvPr id="41987" name="Groupe 7">
            <a:extLst>
              <a:ext uri="{FF2B5EF4-FFF2-40B4-BE49-F238E27FC236}">
                <a16:creationId xmlns:a16="http://schemas.microsoft.com/office/drawing/2014/main" id="{15325D37-583E-F618-171E-5613D72D17BC}"/>
              </a:ext>
            </a:extLst>
          </p:cNvPr>
          <p:cNvGrpSpPr>
            <a:grpSpLocks/>
          </p:cNvGrpSpPr>
          <p:nvPr/>
        </p:nvGrpSpPr>
        <p:grpSpPr bwMode="auto">
          <a:xfrm>
            <a:off x="6051550" y="127000"/>
            <a:ext cx="2976563" cy="1541463"/>
            <a:chOff x="6082424" y="3429000"/>
            <a:chExt cx="2976262" cy="1541785"/>
          </a:xfrm>
        </p:grpSpPr>
        <p:pic>
          <p:nvPicPr>
            <p:cNvPr id="42009" name="Image 8">
              <a:extLst>
                <a:ext uri="{FF2B5EF4-FFF2-40B4-BE49-F238E27FC236}">
                  <a16:creationId xmlns:a16="http://schemas.microsoft.com/office/drawing/2014/main" id="{7F7C809A-7586-3419-B6B7-9F31C2DE3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0" name="ZoneTexte 9">
              <a:extLst>
                <a:ext uri="{FF2B5EF4-FFF2-40B4-BE49-F238E27FC236}">
                  <a16:creationId xmlns:a16="http://schemas.microsoft.com/office/drawing/2014/main" id="{659A3757-29CE-4F48-9AD9-329E579DA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8177" y="3446467"/>
              <a:ext cx="1218480" cy="584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FF0000"/>
                  </a:solidFill>
                </a:rPr>
                <a:t>u</a:t>
              </a:r>
              <a:r>
                <a:rPr lang="fr-FR" altLang="fr-FR" sz="2000" b="1" baseline="-25000">
                  <a:solidFill>
                    <a:srgbClr val="FF0000"/>
                  </a:solidFill>
                </a:rPr>
                <a:t>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200"/>
                <a:t>depends on </a:t>
              </a:r>
              <a:r>
                <a:rPr lang="fr-FR" altLang="fr-FR" sz="1200" b="1"/>
                <a:t>A</a:t>
              </a:r>
              <a:r>
                <a:rPr lang="fr-FR" altLang="fr-FR" sz="1200" b="1" baseline="-25000"/>
                <a:t>max</a:t>
              </a:r>
              <a:endParaRPr lang="fr-FR" altLang="fr-FR" sz="2000" baseline="-25000"/>
            </a:p>
          </p:txBody>
        </p:sp>
        <p:sp>
          <p:nvSpPr>
            <p:cNvPr id="42011" name="ZoneTexte 10">
              <a:extLst>
                <a:ext uri="{FF2B5EF4-FFF2-40B4-BE49-F238E27FC236}">
                  <a16:creationId xmlns:a16="http://schemas.microsoft.com/office/drawing/2014/main" id="{CBAB9A28-1221-1368-7478-D6BB6D1D3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0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sp>
          <p:nvSpPr>
            <p:cNvPr id="42012" name="ZoneTexte 11">
              <a:extLst>
                <a:ext uri="{FF2B5EF4-FFF2-40B4-BE49-F238E27FC236}">
                  <a16:creationId xmlns:a16="http://schemas.microsoft.com/office/drawing/2014/main" id="{5AEBC659-DB3D-25A2-C2B6-4D06DBC21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E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cxnSp>
          <p:nvCxnSpPr>
            <p:cNvPr id="42013" name="Connecteur droit avec flèche 12">
              <a:extLst>
                <a:ext uri="{FF2B5EF4-FFF2-40B4-BE49-F238E27FC236}">
                  <a16:creationId xmlns:a16="http://schemas.microsoft.com/office/drawing/2014/main" id="{241FD674-61D0-83AA-B6A7-A8FA5548F4B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1988" name="Groupe 1">
            <a:extLst>
              <a:ext uri="{FF2B5EF4-FFF2-40B4-BE49-F238E27FC236}">
                <a16:creationId xmlns:a16="http://schemas.microsoft.com/office/drawing/2014/main" id="{FC71D558-D49C-6F12-D4E2-4211954B2723}"/>
              </a:ext>
            </a:extLst>
          </p:cNvPr>
          <p:cNvGrpSpPr>
            <a:grpSpLocks/>
          </p:cNvGrpSpPr>
          <p:nvPr/>
        </p:nvGrpSpPr>
        <p:grpSpPr bwMode="auto">
          <a:xfrm>
            <a:off x="5240338" y="3141663"/>
            <a:ext cx="3940175" cy="3600450"/>
            <a:chOff x="5260975" y="3206750"/>
            <a:chExt cx="3632200" cy="3317875"/>
          </a:xfrm>
        </p:grpSpPr>
        <p:grpSp>
          <p:nvGrpSpPr>
            <p:cNvPr id="41995" name="Groupe 1">
              <a:extLst>
                <a:ext uri="{FF2B5EF4-FFF2-40B4-BE49-F238E27FC236}">
                  <a16:creationId xmlns:a16="http://schemas.microsoft.com/office/drawing/2014/main" id="{6549D2DE-4F3D-0FC2-19CE-0FB0282FE8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0975" y="3206750"/>
              <a:ext cx="3632200" cy="3317875"/>
              <a:chOff x="3263760" y="4271963"/>
              <a:chExt cx="2482990" cy="2269630"/>
            </a:xfrm>
          </p:grpSpPr>
          <p:pic>
            <p:nvPicPr>
              <p:cNvPr id="41998" name="Image 15">
                <a:extLst>
                  <a:ext uri="{FF2B5EF4-FFF2-40B4-BE49-F238E27FC236}">
                    <a16:creationId xmlns:a16="http://schemas.microsoft.com/office/drawing/2014/main" id="{8D77F77F-E47F-9A2C-EA8A-9F60062885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3760" y="4271963"/>
                <a:ext cx="2482990" cy="2269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34" name="Encre 33">
                    <a:extLst>
                      <a:ext uri="{FF2B5EF4-FFF2-40B4-BE49-F238E27FC236}">
                        <a16:creationId xmlns:a16="http://schemas.microsoft.com/office/drawing/2014/main" id="{EC325FD7-8070-F470-FDDE-3C196272C4B3}"/>
                      </a:ext>
                    </a:extLst>
                  </p14:cNvPr>
                  <p14:cNvContentPartPr/>
                  <p14:nvPr/>
                </p14:nvContentPartPr>
                <p14:xfrm>
                  <a:off x="4767360" y="5436440"/>
                  <a:ext cx="324000" cy="828360"/>
                </p14:xfrm>
              </p:contentPart>
            </mc:Choice>
            <mc:Fallback xmlns="">
              <p:pic>
                <p:nvPicPr>
                  <p:cNvPr id="34" name="Encre 33">
                    <a:extLst>
                      <a:ext uri="{FF2B5EF4-FFF2-40B4-BE49-F238E27FC236}">
                        <a16:creationId xmlns:a16="http://schemas.microsoft.com/office/drawing/2014/main" id="{EC325FD7-8070-F470-FDDE-3C196272C4B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755992" y="5413745"/>
                    <a:ext cx="346509" cy="873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7" name="Encre 36">
                    <a:extLst>
                      <a:ext uri="{FF2B5EF4-FFF2-40B4-BE49-F238E27FC236}">
                        <a16:creationId xmlns:a16="http://schemas.microsoft.com/office/drawing/2014/main" id="{C728B3AE-CE7C-C3DE-F8D4-0C5E7FB51E65}"/>
                      </a:ext>
                    </a:extLst>
                  </p14:cNvPr>
                  <p14:cNvContentPartPr/>
                  <p14:nvPr/>
                </p14:nvContentPartPr>
                <p14:xfrm>
                  <a:off x="4219440" y="5286680"/>
                  <a:ext cx="901800" cy="973080"/>
                </p14:xfrm>
              </p:contentPart>
            </mc:Choice>
            <mc:Fallback xmlns="">
              <p:pic>
                <p:nvPicPr>
                  <p:cNvPr id="37" name="Encre 36">
                    <a:extLst>
                      <a:ext uri="{FF2B5EF4-FFF2-40B4-BE49-F238E27FC236}">
                        <a16:creationId xmlns:a16="http://schemas.microsoft.com/office/drawing/2014/main" id="{C728B3AE-CE7C-C3DE-F8D4-0C5E7FB51E65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208088" y="5263976"/>
                    <a:ext cx="924277" cy="10182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6" name="Encre 35">
                    <a:extLst>
                      <a:ext uri="{FF2B5EF4-FFF2-40B4-BE49-F238E27FC236}">
                        <a16:creationId xmlns:a16="http://schemas.microsoft.com/office/drawing/2014/main" id="{978135F4-3D8E-694A-D975-F976132E952A}"/>
                      </a:ext>
                    </a:extLst>
                  </p14:cNvPr>
                  <p14:cNvContentPartPr/>
                  <p14:nvPr/>
                </p14:nvContentPartPr>
                <p14:xfrm>
                  <a:off x="4880400" y="5290280"/>
                  <a:ext cx="1440" cy="720"/>
                </p14:xfrm>
              </p:contentPart>
            </mc:Choice>
            <mc:Fallback xmlns="">
              <p:pic>
                <p:nvPicPr>
                  <p:cNvPr id="36" name="Encre 35">
                    <a:extLst>
                      <a:ext uri="{FF2B5EF4-FFF2-40B4-BE49-F238E27FC236}">
                        <a16:creationId xmlns:a16="http://schemas.microsoft.com/office/drawing/2014/main" id="{978135F4-3D8E-694A-D975-F976132E952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866000" y="5254280"/>
                    <a:ext cx="29952" cy="7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Encre 40">
                    <a:extLst>
                      <a:ext uri="{FF2B5EF4-FFF2-40B4-BE49-F238E27FC236}">
                        <a16:creationId xmlns:a16="http://schemas.microsoft.com/office/drawing/2014/main" id="{502F7EF2-4C0D-C19A-2522-518F914CA62F}"/>
                      </a:ext>
                    </a:extLst>
                  </p14:cNvPr>
                  <p14:cNvContentPartPr/>
                  <p14:nvPr/>
                </p14:nvContentPartPr>
                <p14:xfrm>
                  <a:off x="4518600" y="5649560"/>
                  <a:ext cx="5760" cy="7200"/>
                </p14:xfrm>
              </p:contentPart>
            </mc:Choice>
            <mc:Fallback xmlns="">
              <p:pic>
                <p:nvPicPr>
                  <p:cNvPr id="41" name="Encre 40">
                    <a:extLst>
                      <a:ext uri="{FF2B5EF4-FFF2-40B4-BE49-F238E27FC236}">
                        <a16:creationId xmlns:a16="http://schemas.microsoft.com/office/drawing/2014/main" id="{502F7EF2-4C0D-C19A-2522-518F914CA62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507080" y="5626334"/>
                    <a:ext cx="28570" cy="534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0" name="Encre 39">
                    <a:extLst>
                      <a:ext uri="{FF2B5EF4-FFF2-40B4-BE49-F238E27FC236}">
                        <a16:creationId xmlns:a16="http://schemas.microsoft.com/office/drawing/2014/main" id="{8D0B7F14-071F-9195-9E21-684AB4E2FDE8}"/>
                      </a:ext>
                    </a:extLst>
                  </p14:cNvPr>
                  <p14:cNvContentPartPr/>
                  <p14:nvPr/>
                </p14:nvContentPartPr>
                <p14:xfrm>
                  <a:off x="4516440" y="5658200"/>
                  <a:ext cx="1080" cy="1080"/>
                </p14:xfrm>
              </p:contentPart>
            </mc:Choice>
            <mc:Fallback xmlns="">
              <p:pic>
                <p:nvPicPr>
                  <p:cNvPr id="40" name="Encre 39">
                    <a:extLst>
                      <a:ext uri="{FF2B5EF4-FFF2-40B4-BE49-F238E27FC236}">
                        <a16:creationId xmlns:a16="http://schemas.microsoft.com/office/drawing/2014/main" id="{8D0B7F14-071F-9195-9E21-684AB4E2FDE8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502940" y="5631200"/>
                    <a:ext cx="27810" cy="54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9" name="Encre 38">
                    <a:extLst>
                      <a:ext uri="{FF2B5EF4-FFF2-40B4-BE49-F238E27FC236}">
                        <a16:creationId xmlns:a16="http://schemas.microsoft.com/office/drawing/2014/main" id="{4D435BDD-EB82-BBD4-B84C-A00ADA1BC7D9}"/>
                      </a:ext>
                    </a:extLst>
                  </p14:cNvPr>
                  <p14:cNvContentPartPr/>
                  <p14:nvPr/>
                </p14:nvContentPartPr>
                <p14:xfrm>
                  <a:off x="4513560" y="5660360"/>
                  <a:ext cx="1800" cy="2160"/>
                </p14:xfrm>
              </p:contentPart>
            </mc:Choice>
            <mc:Fallback xmlns="">
              <p:pic>
                <p:nvPicPr>
                  <p:cNvPr id="39" name="Encre 38">
                    <a:extLst>
                      <a:ext uri="{FF2B5EF4-FFF2-40B4-BE49-F238E27FC236}">
                        <a16:creationId xmlns:a16="http://schemas.microsoft.com/office/drawing/2014/main" id="{4D435BDD-EB82-BBD4-B84C-A00ADA1BC7D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502310" y="5636360"/>
                    <a:ext cx="24075" cy="4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8" name="Encre 37">
                    <a:extLst>
                      <a:ext uri="{FF2B5EF4-FFF2-40B4-BE49-F238E27FC236}">
                        <a16:creationId xmlns:a16="http://schemas.microsoft.com/office/drawing/2014/main" id="{47D3D8CD-30C1-7566-5D20-7491417F2EE2}"/>
                      </a:ext>
                    </a:extLst>
                  </p14:cNvPr>
                  <p14:cNvContentPartPr/>
                  <p14:nvPr/>
                </p14:nvContentPartPr>
                <p14:xfrm>
                  <a:off x="4304040" y="5663960"/>
                  <a:ext cx="208440" cy="158760"/>
                </p14:xfrm>
              </p:contentPart>
            </mc:Choice>
            <mc:Fallback xmlns="">
              <p:pic>
                <p:nvPicPr>
                  <p:cNvPr id="38" name="Encre 37">
                    <a:extLst>
                      <a:ext uri="{FF2B5EF4-FFF2-40B4-BE49-F238E27FC236}">
                        <a16:creationId xmlns:a16="http://schemas.microsoft.com/office/drawing/2014/main" id="{47D3D8CD-30C1-7566-5D20-7491417F2EE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292687" y="5641248"/>
                    <a:ext cx="230919" cy="203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5" name="Encre 34">
                    <a:extLst>
                      <a:ext uri="{FF2B5EF4-FFF2-40B4-BE49-F238E27FC236}">
                        <a16:creationId xmlns:a16="http://schemas.microsoft.com/office/drawing/2014/main" id="{205E67F5-8FA7-00E1-C1B6-A7A7B28DA31D}"/>
                      </a:ext>
                    </a:extLst>
                  </p14:cNvPr>
                  <p14:cNvContentPartPr/>
                  <p14:nvPr/>
                </p14:nvContentPartPr>
                <p14:xfrm>
                  <a:off x="4195680" y="5239880"/>
                  <a:ext cx="906480" cy="986040"/>
                </p14:xfrm>
              </p:contentPart>
            </mc:Choice>
            <mc:Fallback xmlns="">
              <p:pic>
                <p:nvPicPr>
                  <p:cNvPr id="35" name="Encre 34">
                    <a:extLst>
                      <a:ext uri="{FF2B5EF4-FFF2-40B4-BE49-F238E27FC236}">
                        <a16:creationId xmlns:a16="http://schemas.microsoft.com/office/drawing/2014/main" id="{205E67F5-8FA7-00E1-C1B6-A7A7B28DA31D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84332" y="5217186"/>
                    <a:ext cx="928949" cy="103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2" name="Encre 41">
                    <a:extLst>
                      <a:ext uri="{FF2B5EF4-FFF2-40B4-BE49-F238E27FC236}">
                        <a16:creationId xmlns:a16="http://schemas.microsoft.com/office/drawing/2014/main" id="{9FB2DF68-104E-3213-9A10-5A1BFDCB735B}"/>
                      </a:ext>
                    </a:extLst>
                  </p14:cNvPr>
                  <p14:cNvContentPartPr/>
                  <p14:nvPr/>
                </p14:nvContentPartPr>
                <p14:xfrm>
                  <a:off x="4202600" y="5268537"/>
                  <a:ext cx="911880" cy="988200"/>
                </p14:xfrm>
              </p:contentPart>
            </mc:Choice>
            <mc:Fallback xmlns="">
              <p:pic>
                <p:nvPicPr>
                  <p:cNvPr id="42" name="Encre 41">
                    <a:extLst>
                      <a:ext uri="{FF2B5EF4-FFF2-40B4-BE49-F238E27FC236}">
                        <a16:creationId xmlns:a16="http://schemas.microsoft.com/office/drawing/2014/main" id="{9FB2DF68-104E-3213-9A10-5A1BFDCB735B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91253" y="5245851"/>
                    <a:ext cx="934348" cy="1033345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42008" name="ZoneTexte 46">
                <a:extLst>
                  <a:ext uri="{FF2B5EF4-FFF2-40B4-BE49-F238E27FC236}">
                    <a16:creationId xmlns:a16="http://schemas.microsoft.com/office/drawing/2014/main" id="{3666BE43-6623-76E6-0707-8263420D86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9847" y="5606043"/>
                <a:ext cx="576790" cy="21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>
                    <a:solidFill>
                      <a:srgbClr val="FF0000"/>
                    </a:solidFill>
                  </a:rPr>
                  <a:t>selection</a:t>
                </a:r>
                <a:endParaRPr lang="fr-FR" altLang="fr-FR" sz="2400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A9C32DF-913F-F653-9BA2-544266859B85}"/>
                </a:ext>
              </a:extLst>
            </p:cNvPr>
            <p:cNvSpPr txBox="1"/>
            <p:nvPr/>
          </p:nvSpPr>
          <p:spPr>
            <a:xfrm rot="20380414">
              <a:off x="6266770" y="4702845"/>
              <a:ext cx="101983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b="1" dirty="0">
                  <a:solidFill>
                    <a:srgbClr val="C00000"/>
                  </a:solidFill>
                  <a:highlight>
                    <a:srgbClr val="FFFF00"/>
                  </a:highlight>
                  <a:latin typeface="Times" pitchFamily="2" charset="0"/>
                </a:rPr>
                <a:t>Simulation</a:t>
              </a:r>
              <a:endParaRPr lang="fr-FR" b="1" dirty="0">
                <a:solidFill>
                  <a:srgbClr val="C00000"/>
                </a:solidFill>
                <a:highlight>
                  <a:srgbClr val="FFFF00"/>
                </a:highlight>
                <a:latin typeface="Times" pitchFamily="2" charset="0"/>
              </a:endParaRPr>
            </a:p>
          </p:txBody>
        </p:sp>
        <p:sp>
          <p:nvSpPr>
            <p:cNvPr id="41997" name="ZoneTexte 26">
              <a:extLst>
                <a:ext uri="{FF2B5EF4-FFF2-40B4-BE49-F238E27FC236}">
                  <a16:creationId xmlns:a16="http://schemas.microsoft.com/office/drawing/2014/main" id="{D7090E2A-DDD6-0922-BB7C-5201EF9B9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5325" y="3644900"/>
              <a:ext cx="5524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solidFill>
                    <a:schemeClr val="bg1"/>
                  </a:solidFill>
                </a:rPr>
                <a:t>Data</a:t>
              </a:r>
              <a:endParaRPr lang="fr-FR" altLang="fr-FR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74F5180D-B400-BA9E-4E75-9FB4253324E1}"/>
              </a:ext>
            </a:extLst>
          </p:cNvPr>
          <p:cNvSpPr txBox="1"/>
          <p:nvPr/>
        </p:nvSpPr>
        <p:spPr>
          <a:xfrm>
            <a:off x="666750" y="4841875"/>
            <a:ext cx="4121150" cy="1508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600" dirty="0" err="1"/>
              <a:t>Require</a:t>
            </a:r>
            <a:r>
              <a:rPr lang="fr-FR" sz="1600" dirty="0"/>
              <a:t> long </a:t>
            </a:r>
            <a:r>
              <a:rPr lang="fr-FR" sz="1600" dirty="0" err="1"/>
              <a:t>events</a:t>
            </a:r>
            <a:r>
              <a:rPr lang="fr-FR" sz="1600" dirty="0"/>
              <a:t> and </a:t>
            </a:r>
            <a:r>
              <a:rPr lang="fr-FR" sz="1600" dirty="0" err="1"/>
              <a:t>well</a:t>
            </a:r>
            <a:r>
              <a:rPr lang="fr-FR" sz="1600" dirty="0"/>
              <a:t> </a:t>
            </a:r>
            <a:r>
              <a:rPr lang="fr-FR" sz="1600" dirty="0" err="1"/>
              <a:t>contained</a:t>
            </a:r>
            <a:endParaRPr lang="fr-FR" sz="1600" dirty="0"/>
          </a:p>
          <a:p>
            <a:pPr>
              <a:defRPr/>
            </a:pPr>
            <a:endParaRPr lang="fr-FR" sz="1600" dirty="0"/>
          </a:p>
          <a:p>
            <a:pPr>
              <a:defRPr/>
            </a:pPr>
            <a:endParaRPr lang="fr-FR" sz="1600" dirty="0"/>
          </a:p>
          <a:p>
            <a:pPr>
              <a:defRPr/>
            </a:pPr>
            <a:r>
              <a:rPr lang="fr-FR" sz="1600" dirty="0"/>
              <a:t>             100 </a:t>
            </a:r>
            <a:r>
              <a:rPr lang="fr-FR" sz="1600" dirty="0" err="1"/>
              <a:t>days</a:t>
            </a:r>
            <a:r>
              <a:rPr lang="fr-FR" sz="1600" dirty="0"/>
              <a:t> &lt; </a:t>
            </a:r>
            <a:r>
              <a:rPr lang="fr-FR" sz="1600" b="1" dirty="0" err="1">
                <a:solidFill>
                  <a:srgbClr val="FF0000"/>
                </a:solidFill>
              </a:rPr>
              <a:t>t</a:t>
            </a:r>
            <a:r>
              <a:rPr lang="fr-FR" sz="1600" b="1" baseline="-25000" dirty="0" err="1">
                <a:solidFill>
                  <a:srgbClr val="FF0000"/>
                </a:solidFill>
              </a:rPr>
              <a:t>E</a:t>
            </a:r>
            <a:r>
              <a:rPr lang="fr-FR" sz="1600" b="1" baseline="-25000" dirty="0">
                <a:solidFill>
                  <a:srgbClr val="FF0000"/>
                </a:solidFill>
              </a:rPr>
              <a:t> </a:t>
            </a:r>
            <a:r>
              <a:rPr lang="fr-FR" sz="1600" b="1" baseline="30000" dirty="0" err="1">
                <a:solidFill>
                  <a:srgbClr val="FF0000"/>
                </a:solidFill>
              </a:rPr>
              <a:t>fitted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dirty="0"/>
              <a:t>&lt; </a:t>
            </a:r>
            <a:r>
              <a:rPr lang="fr-FR" sz="1600" dirty="0" err="1"/>
              <a:t>T</a:t>
            </a:r>
            <a:r>
              <a:rPr lang="fr-FR" sz="1600" baseline="-25000" dirty="0" err="1"/>
              <a:t>obs</a:t>
            </a:r>
            <a:r>
              <a:rPr lang="fr-FR" sz="1600" baseline="-25000" dirty="0"/>
              <a:t> </a:t>
            </a:r>
            <a:r>
              <a:rPr lang="fr-FR" sz="1600" dirty="0"/>
              <a:t>/2 ~ 2000 </a:t>
            </a:r>
            <a:r>
              <a:rPr lang="fr-FR" sz="1600" dirty="0" err="1"/>
              <a:t>days</a:t>
            </a:r>
            <a:endParaRPr lang="fr-FR" sz="1600" dirty="0"/>
          </a:p>
          <a:p>
            <a:pPr>
              <a:defRPr/>
            </a:pPr>
            <a:endParaRPr lang="fr-FR" sz="900" dirty="0"/>
          </a:p>
          <a:p>
            <a:pPr>
              <a:defRPr/>
            </a:pPr>
            <a:r>
              <a:rPr lang="fr-FR" sz="1600" dirty="0"/>
              <a:t>  </a:t>
            </a:r>
            <a:r>
              <a:rPr lang="fr-FR" sz="1600" dirty="0" err="1"/>
              <a:t>T</a:t>
            </a:r>
            <a:r>
              <a:rPr lang="fr-FR" sz="1600" baseline="-25000" dirty="0" err="1"/>
              <a:t>start</a:t>
            </a:r>
            <a:r>
              <a:rPr lang="fr-FR" sz="1600" dirty="0"/>
              <a:t> + 200 </a:t>
            </a:r>
            <a:r>
              <a:rPr lang="fr-FR" sz="1600" dirty="0" err="1"/>
              <a:t>days</a:t>
            </a:r>
            <a:r>
              <a:rPr lang="fr-FR" sz="1600" dirty="0"/>
              <a:t> &lt; </a:t>
            </a:r>
            <a:r>
              <a:rPr lang="fr-FR" sz="1600" b="1" dirty="0">
                <a:solidFill>
                  <a:srgbClr val="FF0000"/>
                </a:solidFill>
              </a:rPr>
              <a:t>t</a:t>
            </a:r>
            <a:r>
              <a:rPr lang="fr-FR" sz="1600" b="1" baseline="-25000" dirty="0">
                <a:solidFill>
                  <a:srgbClr val="FF0000"/>
                </a:solidFill>
              </a:rPr>
              <a:t>0</a:t>
            </a:r>
            <a:r>
              <a:rPr lang="fr-FR" sz="1600" b="1" baseline="30000" dirty="0">
                <a:solidFill>
                  <a:srgbClr val="FF0000"/>
                </a:solidFill>
              </a:rPr>
              <a:t>fitted</a:t>
            </a:r>
            <a:r>
              <a:rPr lang="fr-FR" sz="1600" dirty="0"/>
              <a:t>  &lt; T</a:t>
            </a:r>
            <a:r>
              <a:rPr lang="fr-FR" sz="1600" baseline="-25000" dirty="0"/>
              <a:t>end</a:t>
            </a:r>
          </a:p>
        </p:txBody>
      </p:sp>
      <p:cxnSp>
        <p:nvCxnSpPr>
          <p:cNvPr id="41990" name="Connecteur droit avec flèche 4">
            <a:extLst>
              <a:ext uri="{FF2B5EF4-FFF2-40B4-BE49-F238E27FC236}">
                <a16:creationId xmlns:a16="http://schemas.microsoft.com/office/drawing/2014/main" id="{BAF080AE-D845-02AB-69C3-4078962852ED}"/>
              </a:ext>
            </a:extLst>
          </p:cNvPr>
          <p:cNvCxnSpPr>
            <a:cxnSpLocks/>
          </p:cNvCxnSpPr>
          <p:nvPr/>
        </p:nvCxnSpPr>
        <p:spPr bwMode="auto">
          <a:xfrm>
            <a:off x="1835150" y="5156200"/>
            <a:ext cx="0" cy="4619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1" name="Connecteur droit avec flèche 30">
            <a:extLst>
              <a:ext uri="{FF2B5EF4-FFF2-40B4-BE49-F238E27FC236}">
                <a16:creationId xmlns:a16="http://schemas.microsoft.com/office/drawing/2014/main" id="{781E3EC0-0ED2-5EAA-C10C-F31A0EE0495D}"/>
              </a:ext>
            </a:extLst>
          </p:cNvPr>
          <p:cNvCxnSpPr>
            <a:cxnSpLocks/>
          </p:cNvCxnSpPr>
          <p:nvPr/>
        </p:nvCxnSpPr>
        <p:spPr bwMode="auto">
          <a:xfrm>
            <a:off x="3281363" y="5156200"/>
            <a:ext cx="0" cy="4619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2" name="Connecteur droit avec flèche 42">
            <a:extLst>
              <a:ext uri="{FF2B5EF4-FFF2-40B4-BE49-F238E27FC236}">
                <a16:creationId xmlns:a16="http://schemas.microsoft.com/office/drawing/2014/main" id="{016035BD-A367-20FA-5882-A307E0C9529F}"/>
              </a:ext>
            </a:extLst>
          </p:cNvPr>
          <p:cNvCxnSpPr>
            <a:cxnSpLocks/>
          </p:cNvCxnSpPr>
          <p:nvPr/>
        </p:nvCxnSpPr>
        <p:spPr bwMode="auto">
          <a:xfrm>
            <a:off x="1763713" y="3833813"/>
            <a:ext cx="0" cy="3159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3" name="Connecteur droit avec flèche 43">
            <a:extLst>
              <a:ext uri="{FF2B5EF4-FFF2-40B4-BE49-F238E27FC236}">
                <a16:creationId xmlns:a16="http://schemas.microsoft.com/office/drawing/2014/main" id="{9BB4AE15-A4AF-4564-E3D5-94886AED3203}"/>
              </a:ext>
            </a:extLst>
          </p:cNvPr>
          <p:cNvCxnSpPr>
            <a:cxnSpLocks/>
          </p:cNvCxnSpPr>
          <p:nvPr/>
        </p:nvCxnSpPr>
        <p:spPr bwMode="auto">
          <a:xfrm>
            <a:off x="3208338" y="3833813"/>
            <a:ext cx="0" cy="3159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E1A7095-A0D8-B90F-7D57-D1A44995F19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1188" y="1628775"/>
            <a:ext cx="8064500" cy="21447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FR" altLang="fr-FR" sz="2400" dirty="0" err="1">
                <a:ea typeface="ＭＳ Ｐゴシック" panose="020B0600070205080204" pitchFamily="34" charset="-128"/>
              </a:rPr>
              <a:t>Based</a:t>
            </a:r>
            <a:r>
              <a:rPr lang="fr-FR" altLang="fr-FR" sz="2400" dirty="0">
                <a:ea typeface="ＭＳ Ｐゴシック" panose="020B0600070205080204" pitchFamily="34" charset="-128"/>
              </a:rPr>
              <a:t> on the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comparison</a:t>
            </a:r>
            <a:r>
              <a:rPr lang="fr-FR" altLang="fr-FR" sz="2400" dirty="0">
                <a:ea typeface="ＭＳ Ｐゴシック" panose="020B0600070205080204" pitchFamily="34" charset="-128"/>
              </a:rPr>
              <a:t> of the </a:t>
            </a:r>
            <a:r>
              <a:rPr lang="fr-FR" altLang="fr-FR" sz="2400" dirty="0">
                <a:latin typeface="Symbol" pitchFamily="2" charset="2"/>
                <a:ea typeface="ＭＳ Ｐゴシック" panose="020B0600070205080204" pitchFamily="34" charset="-128"/>
              </a:rPr>
              <a:t>c</a:t>
            </a:r>
            <a:r>
              <a:rPr lang="fr-FR" altLang="fr-FR" sz="2400" baseline="30000" dirty="0">
                <a:ea typeface="ＭＳ Ｐゴシック" panose="020B0600070205080204" pitchFamily="34" charset="-128"/>
              </a:rPr>
              <a:t>2</a:t>
            </a:r>
            <a:r>
              <a:rPr lang="fr-FR" altLang="fr-FR" sz="2400" dirty="0">
                <a:ea typeface="ＭＳ Ｐゴシック" panose="020B0600070205080204" pitchFamily="34" charset="-128"/>
              </a:rPr>
              <a:t> of a constant fit and a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microlensing</a:t>
            </a:r>
            <a:r>
              <a:rPr lang="fr-FR" altLang="fr-FR" sz="2400" dirty="0">
                <a:ea typeface="ＭＳ Ｐゴシック" panose="020B0600070205080204" pitchFamily="34" charset="-128"/>
              </a:rPr>
              <a:t> fit,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simultaneous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 to the 4 light-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curves</a:t>
            </a:r>
            <a:r>
              <a:rPr lang="fr-FR" altLang="fr-FR" sz="2400" dirty="0"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FontTx/>
              <a:buNone/>
              <a:defRPr/>
            </a:pPr>
            <a:r>
              <a:rPr lang="fr-FR" altLang="fr-FR" sz="2000" dirty="0">
                <a:ea typeface="ＭＳ Ｐゴシック" panose="020B0600070205080204" pitchFamily="34" charset="-128"/>
              </a:rPr>
              <a:t>- Constant fit (flat) : 4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parameters</a:t>
            </a:r>
            <a:r>
              <a:rPr lang="fr-FR" altLang="fr-FR" sz="2000" dirty="0">
                <a:ea typeface="ＭＳ Ｐゴシック" panose="020B0600070205080204" pitchFamily="34" charset="-128"/>
              </a:rPr>
              <a:t>, 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1 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mean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 flux/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colour</a:t>
            </a:r>
            <a:r>
              <a:rPr lang="fr-FR" altLang="fr-FR" sz="2000" dirty="0">
                <a:ea typeface="ＭＳ Ｐゴシック" panose="020B0600070205080204" pitchFamily="34" charset="-128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fr-FR" altLang="fr-FR" sz="2000" dirty="0" err="1">
                <a:ea typeface="ＭＳ Ｐゴシック" panose="020B0600070205080204" pitchFamily="34" charset="-128"/>
              </a:rPr>
              <a:t>Microlensing</a:t>
            </a:r>
            <a:r>
              <a:rPr lang="fr-FR" altLang="fr-FR" sz="2000" dirty="0">
                <a:ea typeface="ＭＳ Ｐゴシック" panose="020B0600070205080204" pitchFamily="34" charset="-128"/>
              </a:rPr>
              <a:t> fit (</a:t>
            </a:r>
            <a:r>
              <a:rPr lang="fr-FR" altLang="fr-FR" sz="2000" dirty="0"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fr-FR" altLang="fr-FR" sz="2000" dirty="0">
                <a:ea typeface="ＭＳ Ｐゴシック" panose="020B0600070205080204" pitchFamily="34" charset="-128"/>
              </a:rPr>
              <a:t>) : 7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parameters</a:t>
            </a:r>
            <a:r>
              <a:rPr lang="fr-FR" altLang="fr-FR" sz="2000" dirty="0">
                <a:ea typeface="ＭＳ Ｐゴシック" panose="020B0600070205080204" pitchFamily="34" charset="-128"/>
              </a:rPr>
              <a:t>,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common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</a:t>
            </a:r>
            <a:r>
              <a:rPr lang="fr-FR" altLang="fr-FR" sz="2000" b="1" baseline="-25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fr-FR" altLang="fr-FR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</a:t>
            </a:r>
            <a:r>
              <a:rPr lang="fr-FR" altLang="fr-FR" sz="2000" b="1" baseline="-25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fr-FR" altLang="fr-FR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  <a:r>
              <a:rPr lang="fr-FR" altLang="fr-FR" sz="2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</a:t>
            </a:r>
            <a:r>
              <a:rPr lang="fr-FR" altLang="fr-FR" sz="2000" b="1" baseline="-250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E</a:t>
            </a:r>
            <a:r>
              <a:rPr lang="fr-FR" altLang="fr-FR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 base flux/</a:t>
            </a:r>
            <a:r>
              <a:rPr lang="fr-FR" altLang="fr-FR" sz="2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colour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1800" dirty="0">
                <a:ea typeface="ＭＳ Ｐゴシック" panose="020B0600070205080204" pitchFamily="34" charset="-128"/>
              </a:rPr>
              <a:t>(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could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be</a:t>
            </a:r>
            <a:r>
              <a:rPr lang="fr-FR" altLang="fr-FR" sz="1800" dirty="0">
                <a:ea typeface="ＭＳ Ｐゴシック" panose="020B0600070205080204" pitchFamily="34" charset="-128"/>
              </a:rPr>
              <a:t> more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than</a:t>
            </a:r>
            <a:r>
              <a:rPr lang="fr-FR" altLang="fr-FR" sz="1800" dirty="0">
                <a:ea typeface="ＭＳ Ｐゴシック" panose="020B0600070205080204" pitchFamily="34" charset="-128"/>
              </a:rPr>
              <a:t> 4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when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adding</a:t>
            </a:r>
            <a:r>
              <a:rPr lang="fr-FR" altLang="fr-FR" sz="1800" dirty="0">
                <a:ea typeface="ＭＳ Ｐゴシック" panose="020B0600070205080204" pitchFamily="34" charset="-128"/>
              </a:rPr>
              <a:t> OGLE/MOA)</a:t>
            </a:r>
          </a:p>
          <a:p>
            <a:pPr marL="0" indent="0">
              <a:buFontTx/>
              <a:buNone/>
              <a:defRPr/>
            </a:pPr>
            <a:endParaRPr lang="fr-FR" altLang="fr-FR" sz="3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fr-FR" altLang="fr-FR" sz="1600" dirty="0" err="1">
                <a:ea typeface="ＭＳ Ｐゴシック" panose="020B0600070205080204" pitchFamily="34" charset="-128"/>
              </a:rPr>
              <a:t>Goodness</a:t>
            </a:r>
            <a:r>
              <a:rPr lang="fr-FR" altLang="fr-FR" sz="1600" dirty="0">
                <a:ea typeface="ＭＳ Ｐゴシック" panose="020B0600070205080204" pitchFamily="34" charset="-128"/>
              </a:rPr>
              <a:t> of </a:t>
            </a:r>
            <a:r>
              <a:rPr lang="fr-FR" altLang="fr-FR" sz="1600" dirty="0" err="1"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lensing</a:t>
            </a:r>
            <a:r>
              <a:rPr lang="fr-FR" altLang="fr-FR" sz="1600" dirty="0">
                <a:ea typeface="ＭＳ Ｐゴシック" panose="020B0600070205080204" pitchFamily="34" charset="-128"/>
              </a:rPr>
              <a:t>    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difference</a:t>
            </a:r>
            <a:r>
              <a:rPr lang="fr-FR" altLang="fr-FR" sz="1600" dirty="0">
                <a:ea typeface="ＭＳ Ｐゴシック" panose="020B0600070205080204" pitchFamily="34" charset="-128"/>
              </a:rPr>
              <a:t> (flat – </a:t>
            </a:r>
            <a:r>
              <a:rPr lang="fr-FR" altLang="fr-FR" sz="1600" dirty="0" err="1"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lensing</a:t>
            </a:r>
            <a:r>
              <a:rPr lang="fr-FR" altLang="fr-FR" sz="1600" dirty="0">
                <a:ea typeface="ＭＳ Ｐゴシック" panose="020B0600070205080204" pitchFamily="34" charset="-128"/>
              </a:rPr>
              <a:t>)</a:t>
            </a:r>
            <a:endParaRPr lang="fr-FR" altLang="fr-FR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C5D7393C-77F8-1DF1-39A7-BEC1B18C239D}"/>
              </a:ext>
            </a:extLst>
          </p:cNvPr>
          <p:cNvSpPr txBox="1"/>
          <p:nvPr/>
        </p:nvSpPr>
        <p:spPr>
          <a:xfrm>
            <a:off x="4572000" y="625912"/>
            <a:ext cx="432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>
                <a:highlight>
                  <a:srgbClr val="FFFF00"/>
                </a:highlight>
                <a:latin typeface="Helvetica" pitchFamily="2" charset="0"/>
              </a:rPr>
              <a:t>EROS-1</a:t>
            </a:r>
            <a:r>
              <a:rPr lang="fr-FR" sz="1800" dirty="0">
                <a:latin typeface="Helvetica" pitchFamily="2" charset="0"/>
              </a:rPr>
              <a:t>: 1990-1994</a:t>
            </a:r>
            <a:br>
              <a:rPr lang="fr-FR" sz="1800" dirty="0">
                <a:latin typeface="Helvetica" pitchFamily="2" charset="0"/>
              </a:rPr>
            </a:br>
            <a:r>
              <a:rPr lang="fr-FR" sz="1800" dirty="0">
                <a:latin typeface="Helvetica" pitchFamily="2" charset="0"/>
              </a:rPr>
              <a:t>- </a:t>
            </a:r>
            <a:r>
              <a:rPr lang="fr-FR" sz="1800" b="1" dirty="0">
                <a:highlight>
                  <a:srgbClr val="FFFF00"/>
                </a:highlight>
                <a:latin typeface="Helvetica" pitchFamily="2" charset="0"/>
              </a:rPr>
              <a:t>290 </a:t>
            </a:r>
            <a:r>
              <a:rPr lang="fr-FR" sz="1800" b="1" dirty="0" err="1">
                <a:highlight>
                  <a:srgbClr val="FFFF00"/>
                </a:highlight>
                <a:latin typeface="Helvetica" pitchFamily="2" charset="0"/>
              </a:rPr>
              <a:t>photographic</a:t>
            </a:r>
            <a:r>
              <a:rPr lang="fr-FR" sz="1800" b="1" dirty="0">
                <a:highlight>
                  <a:srgbClr val="FFFF00"/>
                </a:highlight>
                <a:latin typeface="Helvetica" pitchFamily="2" charset="0"/>
              </a:rPr>
              <a:t> plates </a:t>
            </a:r>
            <a:r>
              <a:rPr lang="fr-FR" sz="1800" dirty="0" err="1">
                <a:latin typeface="Helvetica" pitchFamily="2" charset="0"/>
              </a:rPr>
              <a:t>taken</a:t>
            </a:r>
            <a:r>
              <a:rPr lang="fr-FR" sz="1800" dirty="0">
                <a:latin typeface="Helvetica" pitchFamily="2" charset="0"/>
              </a:rPr>
              <a:t> at the 1m Schmidt (ESO), </a:t>
            </a:r>
            <a:r>
              <a:rPr lang="fr-FR" sz="1800" b="1" dirty="0" err="1">
                <a:latin typeface="Helvetica" pitchFamily="2" charset="0"/>
              </a:rPr>
              <a:t>digitized</a:t>
            </a:r>
            <a:r>
              <a:rPr lang="fr-FR" sz="1800" dirty="0">
                <a:latin typeface="Helvetica" pitchFamily="2" charset="0"/>
              </a:rPr>
              <a:t> </a:t>
            </a:r>
            <a:r>
              <a:rPr lang="fr-FR" sz="1800" dirty="0" err="1">
                <a:latin typeface="Helvetica" pitchFamily="2" charset="0"/>
              </a:rPr>
              <a:t>with</a:t>
            </a:r>
            <a:r>
              <a:rPr lang="fr-FR" sz="1800" dirty="0">
                <a:latin typeface="Helvetica" pitchFamily="2" charset="0"/>
              </a:rPr>
              <a:t> the MAMA (1Gpixels/plate). 5.10</a:t>
            </a:r>
            <a:r>
              <a:rPr lang="fr-FR" sz="1800" baseline="30000" dirty="0">
                <a:latin typeface="Helvetica" pitchFamily="2" charset="0"/>
              </a:rPr>
              <a:t>6</a:t>
            </a:r>
            <a:r>
              <a:rPr lang="fr-FR" sz="1800" dirty="0">
                <a:latin typeface="Helvetica" pitchFamily="2" charset="0"/>
              </a:rPr>
              <a:t> stars.</a:t>
            </a:r>
          </a:p>
          <a:p>
            <a:pPr algn="l"/>
            <a:r>
              <a:rPr lang="fr-FR" sz="1800" dirty="0">
                <a:latin typeface="Helvetica" pitchFamily="2" charset="0"/>
              </a:rPr>
              <a:t>- (first) 16 </a:t>
            </a:r>
            <a:r>
              <a:rPr lang="fr-FR" sz="1800" dirty="0" err="1">
                <a:latin typeface="Helvetica" pitchFamily="2" charset="0"/>
              </a:rPr>
              <a:t>buttable</a:t>
            </a:r>
            <a:r>
              <a:rPr lang="fr-FR" sz="1800" dirty="0">
                <a:latin typeface="Helvetica" pitchFamily="2" charset="0"/>
              </a:rPr>
              <a:t> </a:t>
            </a:r>
            <a:r>
              <a:rPr lang="fr-FR" sz="1800" b="1" dirty="0">
                <a:latin typeface="Helvetica" pitchFamily="2" charset="0"/>
              </a:rPr>
              <a:t>CCD-camera</a:t>
            </a:r>
            <a:r>
              <a:rPr lang="fr-FR" sz="1800" dirty="0">
                <a:latin typeface="Helvetica" pitchFamily="2" charset="0"/>
              </a:rPr>
              <a:t> (4M-pixels!) on a 50cm </a:t>
            </a:r>
            <a:r>
              <a:rPr lang="fr-FR" sz="1800" dirty="0" err="1">
                <a:latin typeface="Helvetica" pitchFamily="2" charset="0"/>
              </a:rPr>
              <a:t>telescope</a:t>
            </a:r>
            <a:r>
              <a:rPr lang="fr-FR" sz="1800" dirty="0">
                <a:latin typeface="Helvetica" pitchFamily="2" charset="0"/>
              </a:rPr>
              <a:t>. </a:t>
            </a:r>
            <a:r>
              <a:rPr lang="fr-FR" sz="1800" dirty="0">
                <a:highlight>
                  <a:srgbClr val="FFFF00"/>
                </a:highlight>
                <a:latin typeface="Helvetica" pitchFamily="2" charset="0"/>
              </a:rPr>
              <a:t>19,000 images of the LMC bar</a:t>
            </a:r>
            <a:r>
              <a:rPr lang="fr-FR" sz="1800" dirty="0">
                <a:latin typeface="Helvetica" pitchFamily="2" charset="0"/>
              </a:rPr>
              <a:t>. 2.5.10</a:t>
            </a:r>
            <a:r>
              <a:rPr lang="fr-FR" sz="1800" baseline="30000" dirty="0">
                <a:latin typeface="Helvetica" pitchFamily="2" charset="0"/>
              </a:rPr>
              <a:t>5</a:t>
            </a:r>
            <a:r>
              <a:rPr lang="fr-FR" sz="1800" dirty="0">
                <a:latin typeface="Helvetica" pitchFamily="2" charset="0"/>
              </a:rPr>
              <a:t> stars</a:t>
            </a:r>
            <a:endParaRPr lang="fr-FR" sz="2000" dirty="0">
              <a:latin typeface="Helvetica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2F21A9-3954-8873-CD45-A3B330E13DDD}"/>
              </a:ext>
            </a:extLst>
          </p:cNvPr>
          <p:cNvSpPr txBox="1"/>
          <p:nvPr/>
        </p:nvSpPr>
        <p:spPr>
          <a:xfrm>
            <a:off x="4471559" y="44624"/>
            <a:ext cx="4563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Helvetica" pitchFamily="2" charset="0"/>
              </a:rPr>
              <a:t>Instruments, detectors</a:t>
            </a:r>
            <a:endParaRPr lang="fr-FR" sz="18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A4D977-3584-2452-6350-84E93D19C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903" y="3401616"/>
            <a:ext cx="2554188" cy="34055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23E94B-C79B-046A-BA67-538F2F996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62" y="2915908"/>
            <a:ext cx="2004162" cy="38912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B0B2BF-721E-4DB0-1D39-5F9604B13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" y="-7167"/>
            <a:ext cx="2269590" cy="34087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7BCAAB-F79F-2712-36FF-C90FFE6A4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120" y="-7166"/>
            <a:ext cx="2230783" cy="330195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8B866F3-5144-8641-B45D-97EB9D6B82D9}"/>
              </a:ext>
            </a:extLst>
          </p:cNvPr>
          <p:cNvSpPr txBox="1"/>
          <p:nvPr/>
        </p:nvSpPr>
        <p:spPr>
          <a:xfrm>
            <a:off x="539552" y="5373216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>
                <a:highlight>
                  <a:srgbClr val="FFFF00"/>
                </a:highlight>
                <a:latin typeface="Helvetica" pitchFamily="2" charset="0"/>
              </a:rPr>
              <a:t>EROS-2</a:t>
            </a:r>
            <a:r>
              <a:rPr lang="fr-FR" sz="2000" dirty="0">
                <a:latin typeface="Helvetica" pitchFamily="2" charset="0"/>
              </a:rPr>
              <a:t>: 1996-2003</a:t>
            </a:r>
            <a:br>
              <a:rPr lang="fr-FR" sz="2000" dirty="0">
                <a:latin typeface="Helvetica" pitchFamily="2" charset="0"/>
              </a:rPr>
            </a:br>
            <a:r>
              <a:rPr lang="fr-FR" sz="2000" dirty="0">
                <a:latin typeface="Helvetica" pitchFamily="2" charset="0"/>
              </a:rPr>
              <a:t>- </a:t>
            </a:r>
            <a:r>
              <a:rPr lang="fr-FR" sz="2000" b="1" dirty="0">
                <a:latin typeface="Helvetica" pitchFamily="2" charset="0"/>
              </a:rPr>
              <a:t>2 cameras </a:t>
            </a:r>
            <a:r>
              <a:rPr lang="fr-FR" sz="2000" dirty="0" err="1">
                <a:latin typeface="Helvetica" pitchFamily="2" charset="0"/>
              </a:rPr>
              <a:t>with</a:t>
            </a:r>
            <a:r>
              <a:rPr lang="fr-FR" sz="2000" dirty="0">
                <a:latin typeface="Helvetica" pitchFamily="2" charset="0"/>
              </a:rPr>
              <a:t> 32 </a:t>
            </a:r>
            <a:r>
              <a:rPr lang="fr-FR" sz="2000" dirty="0" err="1">
                <a:latin typeface="Helvetica" pitchFamily="2" charset="0"/>
              </a:rPr>
              <a:t>Mpixels</a:t>
            </a:r>
            <a:r>
              <a:rPr lang="fr-FR" sz="2000" dirty="0">
                <a:latin typeface="Helvetica" pitchFamily="2" charset="0"/>
              </a:rPr>
              <a:t> </a:t>
            </a:r>
            <a:r>
              <a:rPr lang="fr-FR" sz="2000" dirty="0" err="1">
                <a:latin typeface="Helvetica" pitchFamily="2" charset="0"/>
              </a:rPr>
              <a:t>each</a:t>
            </a:r>
            <a:r>
              <a:rPr lang="fr-FR" sz="2000" dirty="0">
                <a:latin typeface="Helvetica" pitchFamily="2" charset="0"/>
              </a:rPr>
              <a:t>, on a 1m </a:t>
            </a:r>
            <a:r>
              <a:rPr lang="fr-FR" sz="2000" dirty="0" err="1">
                <a:latin typeface="Helvetica" pitchFamily="2" charset="0"/>
              </a:rPr>
              <a:t>telescope</a:t>
            </a:r>
          </a:p>
          <a:p>
            <a:pPr algn="l"/>
            <a:r>
              <a:rPr lang="fr-FR" sz="2000" dirty="0" err="1">
                <a:latin typeface="Helvetica" pitchFamily="2" charset="0"/>
              </a:rPr>
              <a:t>- </a:t>
            </a:r>
            <a:r>
              <a:rPr lang="fr-FR" sz="2000" dirty="0" err="1">
                <a:highlight>
                  <a:srgbClr val="FFFF00"/>
                </a:highlight>
                <a:latin typeface="Helvetica" pitchFamily="2" charset="0"/>
              </a:rPr>
              <a:t>100,000 exposures </a:t>
            </a:r>
            <a:r>
              <a:rPr lang="fr-FR" sz="2000" dirty="0" err="1">
                <a:latin typeface="Helvetica" pitchFamily="2" charset="0"/>
              </a:rPr>
              <a:t>in 2 colours</a:t>
            </a:r>
            <a:endParaRPr lang="fr-FR" dirty="0">
              <a:latin typeface="Helvetica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C607EBA-C954-5C5B-FFA6-94257C75E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2208" y="3388492"/>
            <a:ext cx="2721854" cy="1932308"/>
          </a:xfrm>
          <a:prstGeom prst="rect">
            <a:avLst/>
          </a:prstGeom>
        </p:spPr>
      </p:pic>
      <p:sp>
        <p:nvSpPr>
          <p:cNvPr id="15" name="Flèche vers la gauche 14">
            <a:extLst>
              <a:ext uri="{FF2B5EF4-FFF2-40B4-BE49-F238E27FC236}">
                <a16:creationId xmlns:a16="http://schemas.microsoft.com/office/drawing/2014/main" id="{CBA12BA0-2761-C89A-CF52-0E86B7B25FE2}"/>
              </a:ext>
            </a:extLst>
          </p:cNvPr>
          <p:cNvSpPr/>
          <p:nvPr/>
        </p:nvSpPr>
        <p:spPr bwMode="auto">
          <a:xfrm>
            <a:off x="3923928" y="548680"/>
            <a:ext cx="648072" cy="54681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Flèche vers la gauche 15">
            <a:extLst>
              <a:ext uri="{FF2B5EF4-FFF2-40B4-BE49-F238E27FC236}">
                <a16:creationId xmlns:a16="http://schemas.microsoft.com/office/drawing/2014/main" id="{8056580E-93DB-A1AB-CC5F-46CB23081644}"/>
              </a:ext>
            </a:extLst>
          </p:cNvPr>
          <p:cNvSpPr/>
          <p:nvPr/>
        </p:nvSpPr>
        <p:spPr bwMode="auto">
          <a:xfrm rot="16200000">
            <a:off x="1933878" y="3119591"/>
            <a:ext cx="504056" cy="54681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Flèche vers la gauche 16">
            <a:extLst>
              <a:ext uri="{FF2B5EF4-FFF2-40B4-BE49-F238E27FC236}">
                <a16:creationId xmlns:a16="http://schemas.microsoft.com/office/drawing/2014/main" id="{5BACF9ED-56BA-0CCD-05A8-BEF1AD005671}"/>
              </a:ext>
            </a:extLst>
          </p:cNvPr>
          <p:cNvSpPr/>
          <p:nvPr/>
        </p:nvSpPr>
        <p:spPr bwMode="auto">
          <a:xfrm rot="10800000">
            <a:off x="3923929" y="5661248"/>
            <a:ext cx="1009179" cy="54681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589B05F-AEA3-473A-F3C6-EEE3CD118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819" y="3429001"/>
            <a:ext cx="190202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1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26">
            <a:extLst>
              <a:ext uri="{FF2B5EF4-FFF2-40B4-BE49-F238E27FC236}">
                <a16:creationId xmlns:a16="http://schemas.microsoft.com/office/drawing/2014/main" id="{4EB526D4-C239-ED09-8249-6652A0C46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05400" y="188640"/>
            <a:ext cx="3714750" cy="1143000"/>
          </a:xfrm>
        </p:spPr>
        <p:txBody>
          <a:bodyPr/>
          <a:lstStyle/>
          <a:p>
            <a:pPr eaLnBrk="1" hangingPunct="1"/>
            <a:r>
              <a:rPr lang="fr-FR" altLang="fr-FR" sz="4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Main </a:t>
            </a:r>
            <a:r>
              <a:rPr lang="fr-FR" altLang="fr-FR" sz="4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targets</a:t>
            </a:r>
            <a:br>
              <a:rPr lang="fr-FR" altLang="fr-FR" sz="4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fr-FR" altLang="fr-FR" sz="2400" b="1" dirty="0" err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rPr>
              <a:t>monitored</a:t>
            </a:r>
            <a:r>
              <a:rPr lang="fr-FR" altLang="fr-FR" sz="2400" b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2400" b="1" dirty="0" err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rPr>
              <a:t>since</a:t>
            </a:r>
            <a:r>
              <a:rPr lang="fr-FR" altLang="fr-FR" sz="2400" b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rPr>
              <a:t> 1990’s</a:t>
            </a:r>
            <a:endParaRPr lang="fr-FR" altLang="fr-FR" sz="3200" dirty="0">
              <a:solidFill>
                <a:schemeClr val="tx1"/>
              </a:solidFill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2770" name="Rectangle 1027">
            <a:extLst>
              <a:ext uri="{FF2B5EF4-FFF2-40B4-BE49-F238E27FC236}">
                <a16:creationId xmlns:a16="http://schemas.microsoft.com/office/drawing/2014/main" id="{D9B29C43-C5B1-2B3B-FFAF-2AEDFF2135C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321296"/>
            <a:ext cx="4038600" cy="498802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Magellanic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Clouds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 =&gt; probe </a:t>
            </a:r>
            <a:r>
              <a:rPr lang="fr-FR" altLang="fr-FR" sz="2000" dirty="0" err="1">
                <a:latin typeface="Helvetica" pitchFamily="2" charset="0"/>
                <a:ea typeface="ＭＳ Ｐゴシック" panose="020B0600070205080204" pitchFamily="34" charset="-128"/>
              </a:rPr>
              <a:t>hidden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latin typeface="Helvetica" pitchFamily="2" charset="0"/>
                <a:ea typeface="ＭＳ Ｐゴシック" panose="020B0600070205080204" pitchFamily="34" charset="-128"/>
              </a:rPr>
              <a:t>matter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 in </a:t>
            </a: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halo</a:t>
            </a:r>
            <a:b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(</a:t>
            </a:r>
            <a:r>
              <a:rPr lang="fr-FR" altLang="fr-FR" sz="2000" b="1" dirty="0" err="1">
                <a:latin typeface="Symbol" pitchFamily="2" charset="2"/>
                <a:ea typeface="ＭＳ Ｐゴシック" panose="020B0600070205080204" pitchFamily="34" charset="-128"/>
              </a:rPr>
              <a:t>t</a:t>
            </a:r>
            <a:r>
              <a:rPr lang="fr-FR" altLang="fr-FR" sz="2000" b="1" baseline="-250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LMC</a:t>
            </a: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 ~ 4.7x10</a:t>
            </a:r>
            <a:r>
              <a:rPr lang="fr-FR" altLang="fr-FR" sz="2000" b="1" baseline="30000" dirty="0">
                <a:latin typeface="Helvetica" pitchFamily="2" charset="0"/>
                <a:ea typeface="ＭＳ Ｐゴシック" panose="020B0600070205080204" pitchFamily="34" charset="-128"/>
              </a:rPr>
              <a:t>-7 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expected from hidden matter halo</a:t>
            </a: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r-FR" altLang="fr-FR" sz="2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Galactic</a:t>
            </a: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 center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 =&gt; probe </a:t>
            </a:r>
            <a:r>
              <a:rPr lang="fr-FR" altLang="fr-FR" sz="2000" dirty="0" err="1">
                <a:latin typeface="Helvetica" pitchFamily="2" charset="0"/>
                <a:ea typeface="ＭＳ Ｐゴシック" panose="020B0600070205080204" pitchFamily="34" charset="-128"/>
              </a:rPr>
              <a:t>ordinary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 stars as </a:t>
            </a:r>
            <a:r>
              <a:rPr lang="fr-FR" altLang="fr-FR" sz="2000" dirty="0" err="1">
                <a:latin typeface="Helvetica" pitchFamily="2" charset="0"/>
                <a:ea typeface="ＭＳ Ｐゴシック" panose="020B0600070205080204" pitchFamily="34" charset="-128"/>
              </a:rPr>
              <a:t>lenses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 in </a:t>
            </a:r>
            <a:r>
              <a:rPr lang="fr-FR" altLang="fr-FR" sz="2000" b="1" dirty="0" err="1">
                <a:latin typeface="Helvetica" pitchFamily="2" charset="0"/>
                <a:ea typeface="ＭＳ Ｐゴシック" panose="020B0600070205080204" pitchFamily="34" charset="-128"/>
              </a:rPr>
              <a:t>disk</a:t>
            </a: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/bulge (</a:t>
            </a:r>
            <a:r>
              <a:rPr lang="fr-FR" altLang="fr-FR" sz="2000" b="1" dirty="0" err="1">
                <a:latin typeface="Symbol" pitchFamily="2" charset="2"/>
                <a:ea typeface="ＭＳ Ｐゴシック" panose="020B0600070205080204" pitchFamily="34" charset="-128"/>
              </a:rPr>
              <a:t>t</a:t>
            </a: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 ~ 2.10</a:t>
            </a:r>
            <a:r>
              <a:rPr lang="fr-FR" altLang="fr-FR" sz="2000" b="1" baseline="30000" dirty="0">
                <a:latin typeface="Helvetica" pitchFamily="2" charset="0"/>
                <a:ea typeface="ＭＳ Ｐゴシック" panose="020B0600070205080204" pitchFamily="34" charset="-128"/>
              </a:rPr>
              <a:t>-6</a:t>
            </a: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r-FR" altLang="fr-FR" sz="2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0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Spiral </a:t>
            </a:r>
            <a:r>
              <a:rPr lang="fr-FR" altLang="fr-FR" sz="2000" b="1" dirty="0" err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arms</a:t>
            </a:r>
            <a:b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=&gt; probe </a:t>
            </a:r>
            <a:r>
              <a:rPr lang="fr-FR" altLang="fr-FR" sz="2000" dirty="0" err="1">
                <a:latin typeface="Helvetica" pitchFamily="2" charset="0"/>
                <a:ea typeface="ＭＳ Ｐゴシック" panose="020B0600070205080204" pitchFamily="34" charset="-128"/>
              </a:rPr>
              <a:t>ordinary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 stars in </a:t>
            </a:r>
            <a:r>
              <a:rPr lang="fr-FR" altLang="fr-FR" sz="2000" b="1" dirty="0" err="1">
                <a:latin typeface="Helvetica" pitchFamily="2" charset="0"/>
                <a:ea typeface="ＭＳ Ｐゴシック" panose="020B0600070205080204" pitchFamily="34" charset="-128"/>
              </a:rPr>
              <a:t>disk</a:t>
            </a: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, bar 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+ </a:t>
            </a:r>
            <a:r>
              <a:rPr lang="fr-FR" altLang="fr-FR" sz="2000" dirty="0" err="1">
                <a:latin typeface="Helvetica" pitchFamily="2" charset="0"/>
                <a:ea typeface="ＭＳ Ｐゴシック" panose="020B0600070205080204" pitchFamily="34" charset="-128"/>
              </a:rPr>
              <a:t>hidden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latin typeface="Helvetica" pitchFamily="2" charset="0"/>
                <a:ea typeface="ＭＳ Ｐゴシック" panose="020B0600070205080204" pitchFamily="34" charset="-128"/>
              </a:rPr>
              <a:t>matter</a:t>
            </a:r>
            <a:r>
              <a:rPr lang="fr-FR" altLang="fr-FR" sz="2000" dirty="0">
                <a:latin typeface="Helvetica" pitchFamily="2" charset="0"/>
                <a:ea typeface="ＭＳ Ｐゴシック" panose="020B0600070205080204" pitchFamily="34" charset="-128"/>
              </a:rPr>
              <a:t> in </a:t>
            </a:r>
            <a:r>
              <a:rPr lang="fr-FR" altLang="fr-FR" sz="2000" b="1" dirty="0" err="1">
                <a:latin typeface="Helvetica" pitchFamily="2" charset="0"/>
                <a:ea typeface="ＭＳ Ｐゴシック" panose="020B0600070205080204" pitchFamily="34" charset="-128"/>
              </a:rPr>
              <a:t>thick</a:t>
            </a: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 disc (</a:t>
            </a:r>
            <a:r>
              <a:rPr lang="fr-FR" altLang="fr-FR" sz="2000" b="1" dirty="0" err="1">
                <a:latin typeface="Symbol" pitchFamily="2" charset="2"/>
                <a:ea typeface="ＭＳ Ｐゴシック" panose="020B0600070205080204" pitchFamily="34" charset="-128"/>
              </a:rPr>
              <a:t>t</a:t>
            </a: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 ~ 5.10</a:t>
            </a:r>
            <a:r>
              <a:rPr lang="fr-FR" altLang="fr-FR" sz="2000" b="1" baseline="30000" dirty="0">
                <a:latin typeface="Helvetica" pitchFamily="2" charset="0"/>
                <a:ea typeface="ＭＳ Ｐゴシック" panose="020B0600070205080204" pitchFamily="34" charset="-128"/>
              </a:rPr>
              <a:t>-7</a:t>
            </a:r>
            <a:r>
              <a:rPr lang="fr-FR" altLang="fr-FR" sz="2000" b="1" dirty="0">
                <a:latin typeface="Helvetica" pitchFamily="2" charset="0"/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2771" name="Picture 1028">
            <a:extLst>
              <a:ext uri="{FF2B5EF4-FFF2-40B4-BE49-F238E27FC236}">
                <a16:creationId xmlns:a16="http://schemas.microsoft.com/office/drawing/2014/main" id="{52388F63-09B3-610F-F401-1CEB4FD576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533400"/>
            <a:ext cx="4711700" cy="58674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138F84-1CAC-349A-165B-ABE1DFF5F71F}"/>
              </a:ext>
            </a:extLst>
          </p:cNvPr>
          <p:cNvSpPr txBox="1"/>
          <p:nvPr/>
        </p:nvSpPr>
        <p:spPr>
          <a:xfrm>
            <a:off x="5220072" y="5373216"/>
            <a:ext cx="3754459" cy="120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fr-FR" altLang="fr-FR" sz="2000" b="1" i="1" dirty="0">
                <a:solidFill>
                  <a:srgbClr val="FF0000"/>
                </a:solidFill>
                <a:latin typeface="Helvetica" pitchFamily="2" charset="0"/>
              </a:rPr>
              <a:t>50 </a:t>
            </a:r>
            <a:r>
              <a:rPr lang="fr-FR" altLang="fr-FR" sz="2000" b="1" i="1" dirty="0" err="1">
                <a:solidFill>
                  <a:srgbClr val="FF0000"/>
                </a:solidFill>
                <a:latin typeface="Helvetica" pitchFamily="2" charset="0"/>
              </a:rPr>
              <a:t>Terabytes</a:t>
            </a:r>
            <a:r>
              <a:rPr lang="fr-FR" altLang="fr-FR" sz="2000" b="1" i="1" dirty="0">
                <a:solidFill>
                  <a:srgbClr val="FF0000"/>
                </a:solidFill>
                <a:latin typeface="Helvetica" pitchFamily="2" charset="0"/>
              </a:rPr>
              <a:t> of data</a:t>
            </a:r>
            <a:endParaRPr lang="fr-FR" altLang="fr-FR" sz="2000" dirty="0">
              <a:latin typeface="Helvetica" pitchFamily="2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fr-FR" altLang="fr-FR" sz="2000" dirty="0">
                <a:latin typeface="Helvetica" pitchFamily="2" charset="0"/>
              </a:rPr>
              <a:t>850,000 images </a:t>
            </a:r>
            <a:r>
              <a:rPr lang="fr-FR" altLang="fr-FR" sz="2000" dirty="0" err="1">
                <a:latin typeface="Helvetica" pitchFamily="2" charset="0"/>
              </a:rPr>
              <a:t>processed</a:t>
            </a:r>
            <a:endParaRPr lang="fr-FR" altLang="fr-FR" sz="2000" dirty="0">
              <a:latin typeface="Helvetica" pitchFamily="2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fr-FR" altLang="fr-FR" sz="2000" dirty="0">
                <a:latin typeface="Helvetica" pitchFamily="2" charset="0"/>
              </a:rPr>
              <a:t>~ 77x10</a:t>
            </a:r>
            <a:r>
              <a:rPr lang="fr-FR" altLang="fr-FR" sz="2000" baseline="30000" dirty="0">
                <a:latin typeface="Helvetica" pitchFamily="2" charset="0"/>
              </a:rPr>
              <a:t>6</a:t>
            </a:r>
            <a:r>
              <a:rPr lang="fr-FR" altLang="fr-FR" sz="2000" dirty="0">
                <a:latin typeface="Helvetica" pitchFamily="2" charset="0"/>
              </a:rPr>
              <a:t> stars </a:t>
            </a:r>
            <a:r>
              <a:rPr lang="fr-FR" altLang="fr-FR" sz="2000" dirty="0" err="1">
                <a:latin typeface="Helvetica" pitchFamily="2" charset="0"/>
              </a:rPr>
              <a:t>measured</a:t>
            </a:r>
            <a:r>
              <a:rPr lang="fr-FR" altLang="fr-FR" sz="2000" dirty="0">
                <a:latin typeface="Helvetica" pitchFamily="2" charset="0"/>
              </a:rPr>
              <a:t> 300 to 500 times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re 1">
            <a:extLst>
              <a:ext uri="{FF2B5EF4-FFF2-40B4-BE49-F238E27FC236}">
                <a16:creationId xmlns:a16="http://schemas.microsoft.com/office/drawing/2014/main" id="{A88CD3AA-A869-AC79-8DE3-E64EDFC5E5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38" y="254000"/>
            <a:ext cx="6996112" cy="1341436"/>
          </a:xfrm>
        </p:spPr>
        <p:txBody>
          <a:bodyPr/>
          <a:lstStyle/>
          <a:p>
            <a:pPr algn="l">
              <a:defRPr/>
            </a:pP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The Large </a:t>
            </a:r>
            <a:r>
              <a:rPr lang="fr-FR" altLang="fr-FR" sz="2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Magellanic</a:t>
            </a: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Cloud </a:t>
            </a:r>
            <a:r>
              <a:rPr lang="fr-FR" altLang="fr-FR" sz="2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is</a:t>
            </a: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</a:t>
            </a:r>
            <a:r>
              <a:rPr lang="fr-FR" altLang="fr-FR" sz="2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monitored</a:t>
            </a: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for </a:t>
            </a:r>
            <a:r>
              <a:rPr lang="fr-FR" altLang="fr-FR" sz="2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microlensing</a:t>
            </a: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</a:t>
            </a:r>
            <a:r>
              <a:rPr lang="fr-FR" altLang="fr-FR" sz="2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since</a:t>
            </a: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the 1990s’</a:t>
            </a:r>
            <a:endParaRPr lang="fr-FR" altLang="fr-FR" sz="3600" b="1" i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26628" name="Groupe 6">
            <a:extLst>
              <a:ext uri="{FF2B5EF4-FFF2-40B4-BE49-F238E27FC236}">
                <a16:creationId xmlns:a16="http://schemas.microsoft.com/office/drawing/2014/main" id="{4F23E460-A5D5-555B-6C99-BE44BA67F0AF}"/>
              </a:ext>
            </a:extLst>
          </p:cNvPr>
          <p:cNvGrpSpPr>
            <a:grpSpLocks/>
          </p:cNvGrpSpPr>
          <p:nvPr/>
        </p:nvGrpSpPr>
        <p:grpSpPr bwMode="auto">
          <a:xfrm>
            <a:off x="5988050" y="374650"/>
            <a:ext cx="2976563" cy="1541463"/>
            <a:chOff x="6082424" y="3429000"/>
            <a:chExt cx="2976262" cy="1541785"/>
          </a:xfrm>
        </p:grpSpPr>
        <p:pic>
          <p:nvPicPr>
            <p:cNvPr id="26633" name="Image 10">
              <a:extLst>
                <a:ext uri="{FF2B5EF4-FFF2-40B4-BE49-F238E27FC236}">
                  <a16:creationId xmlns:a16="http://schemas.microsoft.com/office/drawing/2014/main" id="{FCC26AB5-B43B-45AA-8DBF-3956F536C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D019256-AE56-9CCB-0213-5EBF5ECEAE8E}"/>
                </a:ext>
              </a:extLst>
            </p:cNvPr>
            <p:cNvSpPr txBox="1"/>
            <p:nvPr/>
          </p:nvSpPr>
          <p:spPr>
            <a:xfrm>
              <a:off x="7668177" y="3446467"/>
              <a:ext cx="1080636" cy="5618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FF0000"/>
                  </a:solidFill>
                  <a:latin typeface="Times" pitchFamily="2" charset="0"/>
                </a:rPr>
                <a:t>u</a:t>
              </a:r>
              <a:r>
                <a:rPr lang="fr-FR" sz="2000" b="1" baseline="-25000" dirty="0">
                  <a:solidFill>
                    <a:srgbClr val="FF0000"/>
                  </a:solidFill>
                  <a:latin typeface="Times" pitchFamily="2" charset="0"/>
                </a:rPr>
                <a:t>0</a:t>
              </a:r>
            </a:p>
            <a:p>
              <a:pPr>
                <a:defRPr/>
              </a:pPr>
              <a:r>
                <a:rPr lang="fr-FR" sz="1050" dirty="0" err="1">
                  <a:latin typeface="Times" pitchFamily="2" charset="0"/>
                </a:rPr>
                <a:t>Linked to </a:t>
              </a:r>
              <a:r>
                <a:rPr lang="fr-FR" sz="1050" b="1" dirty="0" err="1">
                  <a:latin typeface="Times" pitchFamily="2" charset="0"/>
                </a:rPr>
                <a:t>Amax</a:t>
              </a:r>
              <a:endParaRPr lang="fr-FR" sz="2000" dirty="0">
                <a:latin typeface="Times" pitchFamily="2" charset="0"/>
              </a:endParaRPr>
            </a:p>
          </p:txBody>
        </p:sp>
        <p:sp>
          <p:nvSpPr>
            <p:cNvPr id="26635" name="ZoneTexte 12">
              <a:extLst>
                <a:ext uri="{FF2B5EF4-FFF2-40B4-BE49-F238E27FC236}">
                  <a16:creationId xmlns:a16="http://schemas.microsoft.com/office/drawing/2014/main" id="{12A1E3BB-CC36-A3F8-9BFA-51348CBD1E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0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sp>
          <p:nvSpPr>
            <p:cNvPr id="26636" name="ZoneTexte 13">
              <a:extLst>
                <a:ext uri="{FF2B5EF4-FFF2-40B4-BE49-F238E27FC236}">
                  <a16:creationId xmlns:a16="http://schemas.microsoft.com/office/drawing/2014/main" id="{9E09846B-B72D-1BC0-0216-2BD0FD580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E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cxnSp>
          <p:nvCxnSpPr>
            <p:cNvPr id="26637" name="Connecteur droit avec flèche 14">
              <a:extLst>
                <a:ext uri="{FF2B5EF4-FFF2-40B4-BE49-F238E27FC236}">
                  <a16:creationId xmlns:a16="http://schemas.microsoft.com/office/drawing/2014/main" id="{5ECA0109-4EE8-7AFF-F03C-76E4AFBAE1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6626" name="Espace réservé du contenu 5">
            <a:extLst>
              <a:ext uri="{FF2B5EF4-FFF2-40B4-BE49-F238E27FC236}">
                <a16:creationId xmlns:a16="http://schemas.microsoft.com/office/drawing/2014/main" id="{FD86AE27-E0B2-99B2-805D-4CA3C403098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239963"/>
            <a:ext cx="6788150" cy="1341437"/>
          </a:xfrm>
        </p:spPr>
      </p:pic>
      <p:grpSp>
        <p:nvGrpSpPr>
          <p:cNvPr id="26627" name="Groupe 2">
            <a:extLst>
              <a:ext uri="{FF2B5EF4-FFF2-40B4-BE49-F238E27FC236}">
                <a16:creationId xmlns:a16="http://schemas.microsoft.com/office/drawing/2014/main" id="{B4880CCC-12E0-73B5-9DF8-BA905C693096}"/>
              </a:ext>
            </a:extLst>
          </p:cNvPr>
          <p:cNvGrpSpPr>
            <a:grpSpLocks/>
          </p:cNvGrpSpPr>
          <p:nvPr/>
        </p:nvGrpSpPr>
        <p:grpSpPr bwMode="auto">
          <a:xfrm>
            <a:off x="2468563" y="3295650"/>
            <a:ext cx="4624387" cy="3733800"/>
            <a:chOff x="3779912" y="2780928"/>
            <a:chExt cx="4624697" cy="3734337"/>
          </a:xfrm>
        </p:grpSpPr>
        <p:pic>
          <p:nvPicPr>
            <p:cNvPr id="26638" name="Image 7">
              <a:extLst>
                <a:ext uri="{FF2B5EF4-FFF2-40B4-BE49-F238E27FC236}">
                  <a16:creationId xmlns:a16="http://schemas.microsoft.com/office/drawing/2014/main" id="{201B23BC-D8DF-283E-5F33-22F71F8B9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3822353"/>
              <a:ext cx="4549861" cy="2366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5FBE760D-0D88-FDBD-F61F-0FC435E44A37}"/>
                </a:ext>
              </a:extLst>
            </p:cNvPr>
            <p:cNvSpPr/>
            <p:nvPr/>
          </p:nvSpPr>
          <p:spPr bwMode="auto">
            <a:xfrm>
              <a:off x="4572000" y="2780928"/>
              <a:ext cx="3832609" cy="37343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  <a:alpha val="83000"/>
                  </a:schemeClr>
                </a:gs>
                <a:gs pos="65000">
                  <a:schemeClr val="bg1">
                    <a:shade val="67500"/>
                    <a:satMod val="115000"/>
                    <a:lumMod val="0"/>
                    <a:lumOff val="100000"/>
                    <a:alpha val="14039"/>
                  </a:schemeClr>
                </a:gs>
                <a:gs pos="100000">
                  <a:schemeClr val="bg1">
                    <a:shade val="100000"/>
                    <a:satMod val="115000"/>
                    <a:lumMod val="0"/>
                    <a:lumOff val="100000"/>
                    <a:alpha val="3952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26629" name="Image 4">
            <a:extLst>
              <a:ext uri="{FF2B5EF4-FFF2-40B4-BE49-F238E27FC236}">
                <a16:creationId xmlns:a16="http://schemas.microsoft.com/office/drawing/2014/main" id="{9DB3D5CC-06D8-1139-BE43-167D3934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25" y="3209925"/>
            <a:ext cx="3641725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0" name="Groupe 3">
            <a:extLst>
              <a:ext uri="{FF2B5EF4-FFF2-40B4-BE49-F238E27FC236}">
                <a16:creationId xmlns:a16="http://schemas.microsoft.com/office/drawing/2014/main" id="{D06B01B8-B490-9F10-E446-3A282B86FF74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3213101"/>
            <a:ext cx="2520950" cy="3046988"/>
            <a:chOff x="6444207" y="3212976"/>
            <a:chExt cx="2520281" cy="3047563"/>
          </a:xfrm>
        </p:grpSpPr>
        <p:sp>
          <p:nvSpPr>
            <p:cNvPr id="25605" name="ZoneTexte 8">
              <a:extLst>
                <a:ext uri="{FF2B5EF4-FFF2-40B4-BE49-F238E27FC236}">
                  <a16:creationId xmlns:a16="http://schemas.microsoft.com/office/drawing/2014/main" id="{3A018BEF-BF90-255D-919A-A54B4A7A4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7" y="3212976"/>
              <a:ext cx="2520281" cy="304756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>
                  <a:latin typeface="Symbol" pitchFamily="2" charset="2"/>
                </a:rPr>
                <a:t>r</a:t>
              </a:r>
              <a:r>
                <a:rPr lang="fr-FR" altLang="fr-FR" sz="1600" b="1" baseline="-25000" dirty="0">
                  <a:latin typeface="Symbol" pitchFamily="2" charset="2"/>
                </a:rPr>
                <a:t>0 </a:t>
              </a:r>
              <a:r>
                <a:rPr lang="fr-FR" altLang="fr-FR" sz="1600" b="1" dirty="0">
                  <a:latin typeface="Symbol" pitchFamily="2" charset="2"/>
                </a:rPr>
                <a:t>= 0.0078</a:t>
              </a:r>
              <a:r>
                <a:rPr lang="fr-FR" altLang="fr-FR" sz="1600" b="1" dirty="0"/>
                <a:t> </a:t>
              </a:r>
              <a:r>
                <a:rPr lang="fr-FR" altLang="fr-FR" sz="1600" b="1" dirty="0" err="1"/>
                <a:t>M</a:t>
              </a:r>
              <a:r>
                <a:rPr lang="fr-FR" sz="1600" b="1" baseline="-25000">
                  <a:latin typeface="Helvetica" pitchFamily="2" charset="0"/>
                </a:rPr>
                <a:t>☉ </a:t>
              </a:r>
              <a:r>
                <a:rPr lang="fr-FR" altLang="fr-FR" sz="1600" b="1" dirty="0"/>
                <a:t>/pc</a:t>
              </a:r>
              <a:r>
                <a:rPr lang="fr-FR" altLang="fr-FR" sz="1600" b="1" baseline="30000" dirty="0"/>
                <a:t>2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/>
                <a:t>R</a:t>
              </a:r>
              <a:r>
                <a:rPr lang="fr-FR" altLang="fr-FR" sz="1600" b="1" baseline="-25000" dirty="0"/>
                <a:t>C </a:t>
              </a:r>
              <a:r>
                <a:rPr lang="fr-FR" altLang="fr-FR" sz="1600" b="1" dirty="0"/>
                <a:t>= 5 </a:t>
              </a:r>
              <a:r>
                <a:rPr lang="fr-FR" altLang="fr-FR" sz="1600" b="1" dirty="0" err="1"/>
                <a:t>kpc</a:t>
              </a:r>
              <a:endParaRPr lang="fr-FR" altLang="fr-FR" sz="1600" b="1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 err="1"/>
                <a:t>R</a:t>
              </a:r>
              <a:r>
                <a:rPr lang="fr-FR" sz="1600" b="1" baseline="-25000">
                  <a:latin typeface="Helvetica" pitchFamily="2" charset="0"/>
                </a:rPr>
                <a:t>☉</a:t>
              </a:r>
              <a:r>
                <a:rPr lang="fr-FR" altLang="fr-FR" sz="1600" b="1" dirty="0"/>
                <a:t> =8.5 </a:t>
              </a:r>
              <a:r>
                <a:rPr lang="fr-FR" altLang="fr-FR" sz="1600" b="1" dirty="0" err="1"/>
                <a:t>kpc</a:t>
              </a:r>
              <a:endParaRPr lang="fr-FR" altLang="fr-FR" sz="1600" b="1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/>
                <a:t>D</a:t>
              </a:r>
              <a:r>
                <a:rPr lang="fr-FR" altLang="fr-FR" sz="1600" b="1" baseline="-25000" dirty="0"/>
                <a:t>LMC</a:t>
              </a:r>
              <a:r>
                <a:rPr lang="fr-FR" altLang="fr-FR" sz="1600" b="1" dirty="0"/>
                <a:t> = 49.5 </a:t>
              </a:r>
              <a:r>
                <a:rPr lang="fr-FR" altLang="fr-FR" sz="1600" b="1" dirty="0" err="1"/>
                <a:t>kpc</a:t>
              </a:r>
              <a:endParaRPr lang="fr-FR" altLang="fr-FR" sz="1600" b="1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/>
                <a:t>v</a:t>
              </a:r>
              <a:r>
                <a:rPr lang="fr-FR" altLang="fr-FR" sz="1600" b="1" baseline="-25000" dirty="0"/>
                <a:t>0</a:t>
              </a:r>
              <a:r>
                <a:rPr lang="fr-FR" altLang="fr-FR" sz="1600" b="1" dirty="0"/>
                <a:t> =120 km/s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 err="1"/>
                <a:t>v</a:t>
              </a:r>
              <a:r>
                <a:rPr lang="fr-FR" sz="1600" b="1" baseline="-25000">
                  <a:latin typeface="Helvetica" pitchFamily="2" charset="0"/>
                </a:rPr>
                <a:t>☉</a:t>
              </a:r>
              <a:r>
                <a:rPr lang="fr-FR" altLang="fr-FR" sz="1600" b="1" dirty="0"/>
                <a:t> , </a:t>
              </a:r>
              <a:r>
                <a:rPr lang="fr-FR" altLang="fr-FR" sz="1600" b="1" dirty="0" err="1"/>
                <a:t>v</a:t>
              </a:r>
              <a:r>
                <a:rPr lang="fr-FR" altLang="fr-FR" sz="1600" b="1" baseline="-25000" dirty="0" err="1"/>
                <a:t>LMC</a:t>
              </a:r>
              <a:r>
                <a:rPr lang="fr-FR" altLang="fr-FR" sz="1600" b="1" dirty="0"/>
                <a:t> …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fr-FR" altLang="fr-FR" sz="1600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fr-FR" altLang="fr-FR" sz="1600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fr-FR" altLang="fr-FR" sz="1600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fr-FR" altLang="fr-FR" sz="1600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t</a:t>
              </a:r>
              <a:r>
                <a:rPr lang="fr-FR" altLang="fr-FR" sz="16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~ 4.7 x 10</a:t>
              </a:r>
              <a:r>
                <a:rPr lang="fr-FR" altLang="fr-FR" sz="1600" b="1" baseline="30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-7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&lt;</a:t>
              </a:r>
              <a:r>
                <a:rPr lang="fr-FR" altLang="fr-FR" sz="1600" b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t</a:t>
              </a:r>
              <a:r>
                <a:rPr lang="fr-FR" altLang="fr-FR" sz="1600" b="1" baseline="-25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E</a:t>
              </a:r>
              <a:r>
                <a:rPr lang="fr-FR" altLang="fr-FR" sz="16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&gt;</a:t>
              </a:r>
              <a:r>
                <a:rPr lang="fr-FR" altLang="fr-FR" sz="16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~ 63</a:t>
              </a:r>
              <a:r>
                <a:rPr lang="fr-FR" altLang="fr-FR" sz="16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days (</a:t>
              </a:r>
              <a:r>
                <a:rPr lang="fr-FR" altLang="fr-FR" sz="16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M</a:t>
              </a:r>
              <a:r>
                <a:rPr lang="fr-FR" altLang="fr-FR" sz="1600" baseline="-25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lens</a:t>
              </a:r>
              <a:r>
                <a:rPr lang="fr-FR" altLang="fr-FR" sz="16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/</a:t>
              </a:r>
              <a:r>
                <a:rPr lang="fr-FR" altLang="fr-FR" sz="16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M</a:t>
              </a:r>
              <a:r>
                <a:rPr lang="fr-FR" sz="1600" b="1" baseline="-25000">
                  <a:solidFill>
                    <a:srgbClr val="FF0000"/>
                  </a:solidFill>
                  <a:latin typeface="Helvetica" pitchFamily="2" charset="0"/>
                </a:rPr>
                <a:t>☉</a:t>
              </a:r>
              <a:r>
                <a:rPr lang="fr-FR" altLang="fr-FR" sz="16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)</a:t>
              </a:r>
              <a:r>
                <a:rPr lang="fr-FR" altLang="fr-FR" sz="1600" baseline="30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1/2</a:t>
              </a:r>
            </a:p>
          </p:txBody>
        </p:sp>
        <p:cxnSp>
          <p:nvCxnSpPr>
            <p:cNvPr id="26632" name="Connecteur droit avec flèche 2">
              <a:extLst>
                <a:ext uri="{FF2B5EF4-FFF2-40B4-BE49-F238E27FC236}">
                  <a16:creationId xmlns:a16="http://schemas.microsoft.com/office/drawing/2014/main" id="{BA4AB67D-6873-B2CC-72BF-BE9C379F3A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20272" y="4869160"/>
              <a:ext cx="0" cy="72008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re 1">
            <a:extLst>
              <a:ext uri="{FF2B5EF4-FFF2-40B4-BE49-F238E27FC236}">
                <a16:creationId xmlns:a16="http://schemas.microsoft.com/office/drawing/2014/main" id="{D8CAB743-9E37-9C94-C0C8-36F0FA892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9875"/>
            <a:ext cx="8353425" cy="1143000"/>
          </a:xfrm>
        </p:spPr>
        <p:txBody>
          <a:bodyPr/>
          <a:lstStyle/>
          <a:p>
            <a:r>
              <a:rPr lang="fr-FR" altLang="fr-FR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Latest activity: joined data analysis</a:t>
            </a:r>
            <a:br>
              <a:rPr lang="fr-FR" altLang="fr-FR" sz="3200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MEMO project (</a:t>
            </a:r>
            <a:r>
              <a:rPr lang="fr-FR" sz="1800" i="1" dirty="0" err="1">
                <a:solidFill>
                  <a:srgbClr val="FF0000"/>
                </a:solidFill>
                <a:latin typeface="Helvetica" pitchFamily="2" charset="0"/>
              </a:rPr>
              <a:t>Blaineau</a:t>
            </a:r>
            <a:r>
              <a:rPr lang="fr-FR" sz="1800" i="1" dirty="0">
                <a:solidFill>
                  <a:srgbClr val="FF0000"/>
                </a:solidFill>
                <a:latin typeface="Helvetica" pitchFamily="2" charset="0"/>
              </a:rPr>
              <a:t> et al. A&amp;A, 664, A106 (2022)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altLang="fr-FR" sz="3200" b="1">
              <a:solidFill>
                <a:srgbClr val="FF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33794" name="Groupe 1">
            <a:extLst>
              <a:ext uri="{FF2B5EF4-FFF2-40B4-BE49-F238E27FC236}">
                <a16:creationId xmlns:a16="http://schemas.microsoft.com/office/drawing/2014/main" id="{43F2AAEE-9380-D1A3-823F-47FAEC74232E}"/>
              </a:ext>
            </a:extLst>
          </p:cNvPr>
          <p:cNvGrpSpPr>
            <a:grpSpLocks/>
          </p:cNvGrpSpPr>
          <p:nvPr/>
        </p:nvGrpSpPr>
        <p:grpSpPr bwMode="auto">
          <a:xfrm>
            <a:off x="5273675" y="1844675"/>
            <a:ext cx="3475038" cy="3992563"/>
            <a:chOff x="4643438" y="1412875"/>
            <a:chExt cx="4051300" cy="4654550"/>
          </a:xfrm>
        </p:grpSpPr>
        <p:pic>
          <p:nvPicPr>
            <p:cNvPr id="33800" name="Image 1" descr="map-fields.tiff">
              <a:extLst>
                <a:ext uri="{FF2B5EF4-FFF2-40B4-BE49-F238E27FC236}">
                  <a16:creationId xmlns:a16="http://schemas.microsoft.com/office/drawing/2014/main" id="{9C8F27D0-4FF4-D48E-E806-F6A699C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1412875"/>
              <a:ext cx="4051300" cy="465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801" name="Connecteur droit avec flèche 4">
              <a:extLst>
                <a:ext uri="{FF2B5EF4-FFF2-40B4-BE49-F238E27FC236}">
                  <a16:creationId xmlns:a16="http://schemas.microsoft.com/office/drawing/2014/main" id="{05534179-CCD3-3116-E991-A4DF2EB8DB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885113" y="3284538"/>
              <a:ext cx="142875" cy="1512887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2" name="Connecteur droit avec flèche 10">
              <a:extLst>
                <a:ext uri="{FF2B5EF4-FFF2-40B4-BE49-F238E27FC236}">
                  <a16:creationId xmlns:a16="http://schemas.microsoft.com/office/drawing/2014/main" id="{86DA9EAB-EECC-4FFF-C79F-200F89F49DA9}"/>
                </a:ext>
              </a:extLst>
            </p:cNvPr>
            <p:cNvCxnSpPr>
              <a:cxnSpLocks noChangeShapeType="1"/>
              <a:stCxn id="17" idx="1"/>
            </p:cNvCxnSpPr>
            <p:nvPr/>
          </p:nvCxnSpPr>
          <p:spPr bwMode="auto">
            <a:xfrm flipH="1" flipV="1">
              <a:off x="6300788" y="4365625"/>
              <a:ext cx="719137" cy="519113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2A38E79-0DDF-8F6A-5590-1D1571448273}"/>
                </a:ext>
              </a:extLst>
            </p:cNvPr>
            <p:cNvSpPr txBox="1"/>
            <p:nvPr/>
          </p:nvSpPr>
          <p:spPr>
            <a:xfrm rot="18346845">
              <a:off x="7995785" y="3284984"/>
              <a:ext cx="85151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800" b="1" dirty="0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19 </a:t>
              </a:r>
              <a:r>
                <a:rPr lang="fr-FR" sz="1800" b="1" dirty="0" err="1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yrs</a:t>
              </a:r>
              <a:endParaRPr lang="fr-FR" sz="1800" b="1" dirty="0">
                <a:solidFill>
                  <a:srgbClr val="FF0000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7931A24-11C6-155D-91FA-222E890E9A4A}"/>
                </a:ext>
              </a:extLst>
            </p:cNvPr>
            <p:cNvSpPr txBox="1"/>
            <p:nvPr/>
          </p:nvSpPr>
          <p:spPr>
            <a:xfrm>
              <a:off x="5232340" y="3923764"/>
              <a:ext cx="85151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800" b="1" dirty="0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24 </a:t>
              </a:r>
              <a:r>
                <a:rPr lang="fr-FR" sz="1800" b="1" dirty="0" err="1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yrs</a:t>
              </a:r>
              <a:endParaRPr lang="fr-FR" sz="1800" b="1" dirty="0">
                <a:solidFill>
                  <a:srgbClr val="FF0000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4E9A9BD-597D-4486-9203-D03D7B2D20C5}"/>
                </a:ext>
              </a:extLst>
            </p:cNvPr>
            <p:cNvSpPr txBox="1"/>
            <p:nvPr/>
          </p:nvSpPr>
          <p:spPr>
            <a:xfrm>
              <a:off x="7019620" y="4653136"/>
              <a:ext cx="107593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28 </a:t>
              </a:r>
              <a:r>
                <a:rPr lang="fr-FR" b="1" dirty="0" err="1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yrs</a:t>
              </a:r>
              <a:endParaRPr lang="fr-FR" b="1" dirty="0">
                <a:solidFill>
                  <a:srgbClr val="FF0000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039F3F1-CF32-A7E4-C447-8C24F345C695}"/>
                </a:ext>
              </a:extLst>
            </p:cNvPr>
            <p:cNvSpPr txBox="1"/>
            <p:nvPr/>
          </p:nvSpPr>
          <p:spPr>
            <a:xfrm>
              <a:off x="6300212" y="3501008"/>
              <a:ext cx="136928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3200" b="1" dirty="0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30 </a:t>
              </a:r>
              <a:r>
                <a:rPr lang="fr-FR" sz="3200" b="1" dirty="0" err="1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yrs</a:t>
              </a:r>
              <a:endParaRPr lang="fr-FR" sz="3200" b="1" dirty="0">
                <a:solidFill>
                  <a:srgbClr val="FF0000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33795" name="Rectangle 26">
            <a:extLst>
              <a:ext uri="{FF2B5EF4-FFF2-40B4-BE49-F238E27FC236}">
                <a16:creationId xmlns:a16="http://schemas.microsoft.com/office/drawing/2014/main" id="{22066E57-1FF8-9AB0-AE2A-5D65A5641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5516563"/>
            <a:ext cx="2820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i="1"/>
              <a:t>Fields monitored within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i="1"/>
              <a:t>Large Magellanic Cloud</a:t>
            </a:r>
          </a:p>
        </p:txBody>
      </p:sp>
      <p:sp>
        <p:nvSpPr>
          <p:cNvPr id="33796" name="Espace réservé du contenu 2">
            <a:extLst>
              <a:ext uri="{FF2B5EF4-FFF2-40B4-BE49-F238E27FC236}">
                <a16:creationId xmlns:a16="http://schemas.microsoft.com/office/drawing/2014/main" id="{E0FCB604-5657-0166-01FF-A9802F205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3932238"/>
            <a:ext cx="4725988" cy="143668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M</a:t>
            </a:r>
            <a:r>
              <a:rPr lang="fr-FR" altLang="fr-FR" sz="2000">
                <a:ea typeface="ＭＳ Ｐゴシック" panose="020B0600070205080204" pitchFamily="34" charset="-128"/>
              </a:rPr>
              <a:t>oa</a:t>
            </a:r>
            <a:r>
              <a:rPr lang="fr-FR" altLang="fr-FR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E</a:t>
            </a:r>
            <a:r>
              <a:rPr lang="fr-FR" altLang="fr-FR" sz="2000">
                <a:ea typeface="ＭＳ Ｐゴシック" panose="020B0600070205080204" pitchFamily="34" charset="-128"/>
              </a:rPr>
              <a:t>ros</a:t>
            </a:r>
            <a:r>
              <a:rPr lang="fr-FR" altLang="fr-FR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M</a:t>
            </a:r>
            <a:r>
              <a:rPr lang="fr-FR" altLang="fr-FR" sz="2000">
                <a:ea typeface="ＭＳ Ｐゴシック" panose="020B0600070205080204" pitchFamily="34" charset="-128"/>
              </a:rPr>
              <a:t>ach</a:t>
            </a:r>
            <a:r>
              <a:rPr lang="fr-FR" altLang="fr-FR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fr-FR" altLang="fr-FR" sz="2000">
                <a:ea typeface="ＭＳ Ｐゴシック" panose="020B0600070205080204" pitchFamily="34" charset="-128"/>
              </a:rPr>
              <a:t>gle combined light-curves provides much more extended light-curves.</a:t>
            </a:r>
          </a:p>
          <a:p>
            <a:pPr marL="0" indent="0">
              <a:buFontTx/>
              <a:buNone/>
            </a:pPr>
            <a:r>
              <a:rPr lang="fr-FR" altLang="fr-FR" sz="2000">
                <a:ea typeface="ＭＳ Ｐゴシック" panose="020B0600070205080204" pitchFamily="34" charset="-128"/>
              </a:rPr>
              <a:t>Only the combination of </a:t>
            </a:r>
            <a:r>
              <a:rPr lang="fr-FR" altLang="fr-FR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EROS2</a:t>
            </a:r>
            <a:r>
              <a:rPr lang="fr-FR" altLang="fr-FR" sz="2000">
                <a:ea typeface="ＭＳ Ｐゴシック" panose="020B0600070205080204" pitchFamily="34" charset="-128"/>
              </a:rPr>
              <a:t> and </a:t>
            </a:r>
            <a:r>
              <a:rPr lang="fr-FR" altLang="fr-FR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MACHO</a:t>
            </a:r>
            <a:r>
              <a:rPr lang="fr-FR" altLang="fr-FR" sz="2000">
                <a:ea typeface="ＭＳ Ｐゴシック" panose="020B0600070205080204" pitchFamily="34" charset="-128"/>
              </a:rPr>
              <a:t> has been performed</a:t>
            </a:r>
          </a:p>
        </p:txBody>
      </p:sp>
      <p:pic>
        <p:nvPicPr>
          <p:cNvPr id="33797" name="Image 2">
            <a:extLst>
              <a:ext uri="{FF2B5EF4-FFF2-40B4-BE49-F238E27FC236}">
                <a16:creationId xmlns:a16="http://schemas.microsoft.com/office/drawing/2014/main" id="{929753B4-0CD2-752C-076E-3DE3009E4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81625"/>
            <a:ext cx="49371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Espace réservé du contenu 2">
            <a:extLst>
              <a:ext uri="{FF2B5EF4-FFF2-40B4-BE49-F238E27FC236}">
                <a16:creationId xmlns:a16="http://schemas.microsoft.com/office/drawing/2014/main" id="{483FDAC5-DC60-09B2-10E7-D51450E67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412875"/>
            <a:ext cx="49117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</a:pPr>
            <a:r>
              <a:rPr lang="fr-FR" altLang="fr-FR" sz="2000" b="1"/>
              <a:t>Heavy lenses produce long duration events</a:t>
            </a:r>
            <a:endParaRPr lang="fr-FR" altLang="fr-FR" sz="1200" b="1"/>
          </a:p>
          <a:p>
            <a:pPr algn="r">
              <a:spcBef>
                <a:spcPts val="1588"/>
              </a:spcBef>
              <a:buFontTx/>
              <a:buNone/>
            </a:pPr>
            <a:r>
              <a:rPr lang="fr-FR" altLang="fr-FR" sz="1600"/>
              <a:t>		(~ 2yrs for 100M</a:t>
            </a:r>
            <a:r>
              <a:rPr lang="fr-FR" altLang="fr-FR" sz="1600" baseline="-25000"/>
              <a:t>sun </a:t>
            </a:r>
            <a:r>
              <a:rPr lang="fr-FR" altLang="fr-FR" sz="1600"/>
              <a:t>lens)</a:t>
            </a:r>
          </a:p>
          <a:p>
            <a:pPr>
              <a:buFontTx/>
              <a:buNone/>
            </a:pPr>
            <a:endParaRPr lang="fr-FR" altLang="fr-FR" sz="1100" b="1"/>
          </a:p>
          <a:p>
            <a:pPr>
              <a:buFontTx/>
              <a:buNone/>
            </a:pPr>
            <a:r>
              <a:rPr lang="fr-FR" altLang="fr-FR" sz="1800" b="1">
                <a:solidFill>
                  <a:srgbClr val="FF0000"/>
                </a:solidFill>
              </a:rPr>
              <a:t>Detection efficiency</a:t>
            </a:r>
            <a:r>
              <a:rPr lang="fr-FR" altLang="fr-FR" sz="1800" b="1"/>
              <a:t> </a:t>
            </a:r>
            <a:r>
              <a:rPr lang="fr-FR" altLang="fr-FR" sz="1800"/>
              <a:t>of the past surveys </a:t>
            </a:r>
            <a:r>
              <a:rPr lang="fr-FR" altLang="fr-FR" sz="1800" b="1">
                <a:solidFill>
                  <a:srgbClr val="FF0000"/>
                </a:solidFill>
              </a:rPr>
              <a:t>vanishes</a:t>
            </a:r>
            <a:r>
              <a:rPr lang="fr-FR" altLang="fr-FR" sz="1800">
                <a:solidFill>
                  <a:srgbClr val="FF0000"/>
                </a:solidFill>
              </a:rPr>
              <a:t> </a:t>
            </a:r>
            <a:r>
              <a:rPr lang="fr-FR" altLang="fr-FR" sz="1800"/>
              <a:t>for such durations, because:</a:t>
            </a:r>
          </a:p>
          <a:p>
            <a:r>
              <a:rPr lang="fr-FR" altLang="fr-FR" sz="1800"/>
              <a:t> Limited duration T</a:t>
            </a:r>
            <a:r>
              <a:rPr lang="fr-FR" altLang="fr-FR" sz="1800" baseline="-25000"/>
              <a:t>obs</a:t>
            </a:r>
            <a:r>
              <a:rPr lang="fr-FR" altLang="fr-FR" sz="1800"/>
              <a:t> of each survey (3-8yrs)</a:t>
            </a:r>
          </a:p>
          <a:p>
            <a:r>
              <a:rPr lang="fr-FR" altLang="fr-FR" sz="1800"/>
              <a:t> Observations/Analysis optimized for light lenses</a:t>
            </a:r>
            <a:endParaRPr lang="fr-FR" altLang="fr-FR" sz="1600"/>
          </a:p>
        </p:txBody>
      </p:sp>
      <p:pic>
        <p:nvPicPr>
          <p:cNvPr id="33799" name="Picture 14">
            <a:extLst>
              <a:ext uri="{FF2B5EF4-FFF2-40B4-BE49-F238E27FC236}">
                <a16:creationId xmlns:a16="http://schemas.microsoft.com/office/drawing/2014/main" id="{284220A3-1DA8-98D5-438B-B5FCD444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23399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CBC7CFA-34EB-D4BD-6E8F-8AB9D8030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9" y="1196752"/>
            <a:ext cx="7164055" cy="4730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731B66-EBCD-6FCE-7D95-A12A32EB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6826105" cy="875184"/>
          </a:xfrm>
        </p:spPr>
        <p:txBody>
          <a:bodyPr/>
          <a:lstStyle/>
          <a:p>
            <a:r>
              <a:rPr lang="fr-FR" sz="2800" b="1" dirty="0">
                <a:solidFill>
                  <a:srgbClr val="FF0000"/>
                </a:solidFill>
                <a:latin typeface="Helvetica" pitchFamily="2" charset="0"/>
              </a:rPr>
              <a:t>EROS combined </a:t>
            </a:r>
            <a:r>
              <a:rPr lang="fr-FR" sz="2800" b="1" dirty="0" err="1">
                <a:solidFill>
                  <a:srgbClr val="FF0000"/>
                </a:solidFill>
                <a:latin typeface="Helvetica" pitchFamily="2" charset="0"/>
              </a:rPr>
              <a:t>results</a:t>
            </a:r>
            <a:r>
              <a:rPr lang="fr-FR" sz="2800" b="1" dirty="0">
                <a:solidFill>
                  <a:srgbClr val="FF0000"/>
                </a:solidFill>
                <a:latin typeface="Helvetica" pitchFamily="2" charset="0"/>
              </a:rPr>
              <a:t> in </a:t>
            </a:r>
            <a:r>
              <a:rPr lang="fr-FR" sz="2800" b="1" dirty="0" err="1">
                <a:solidFill>
                  <a:srgbClr val="FF0000"/>
                </a:solidFill>
                <a:latin typeface="Helvetica" pitchFamily="2" charset="0"/>
              </a:rPr>
              <a:t>dark matter</a:t>
            </a:r>
            <a:br>
              <a:rPr lang="fr-FR" sz="1800" dirty="0"/>
            </a:br>
            <a:r>
              <a:rPr lang="fr-FR" sz="1800" dirty="0">
                <a:latin typeface="Helvetica" pitchFamily="2" charset="0"/>
              </a:rPr>
              <a:t>(1) </a:t>
            </a:r>
            <a:r>
              <a:rPr lang="fr-FR" sz="1800" dirty="0" err="1">
                <a:latin typeface="Helvetica" pitchFamily="2" charset="0"/>
              </a:rPr>
              <a:t>Galactic</a:t>
            </a:r>
            <a:r>
              <a:rPr lang="fr-FR" sz="1800" dirty="0">
                <a:latin typeface="Helvetica" pitchFamily="2" charset="0"/>
              </a:rPr>
              <a:t> halo: all data + combine EROS+MACHO toward LMC 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114C2A-4D38-F428-FDA8-FC437A39AB1C}"/>
              </a:ext>
            </a:extLst>
          </p:cNvPr>
          <p:cNvSpPr txBox="1"/>
          <p:nvPr/>
        </p:nvSpPr>
        <p:spPr>
          <a:xfrm rot="16200000">
            <a:off x="-329535" y="3149096"/>
            <a:ext cx="182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>
                <a:latin typeface="Helvetica" pitchFamily="2" charset="0"/>
              </a:rPr>
              <a:t>f = </a:t>
            </a:r>
            <a:r>
              <a:rPr lang="fr-FR" sz="2800" i="1">
                <a:latin typeface="Symbol" pitchFamily="2" charset="2"/>
              </a:rPr>
              <a:t>t</a:t>
            </a:r>
            <a:r>
              <a:rPr lang="fr-FR" sz="2000" i="1">
                <a:latin typeface="Symbol" pitchFamily="2" charset="2"/>
              </a:rPr>
              <a:t> </a:t>
            </a:r>
            <a:r>
              <a:rPr lang="fr-FR" sz="2000" i="1">
                <a:latin typeface="Helvetica" pitchFamily="2" charset="0"/>
              </a:rPr>
              <a:t>/ 4.7x10</a:t>
            </a:r>
            <a:r>
              <a:rPr lang="fr-FR" sz="2000" i="1" baseline="30000">
                <a:latin typeface="Helvetica" pitchFamily="2" charset="0"/>
              </a:rPr>
              <a:t>-7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89F79A-B9CB-EE62-7E89-C34753C33500}"/>
              </a:ext>
            </a:extLst>
          </p:cNvPr>
          <p:cNvSpPr txBox="1"/>
          <p:nvPr/>
        </p:nvSpPr>
        <p:spPr>
          <a:xfrm>
            <a:off x="4278077" y="5786089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>
                <a:latin typeface="Helvetica" pitchFamily="2" charset="0"/>
              </a:rPr>
              <a:t>M/M</a:t>
            </a:r>
            <a:r>
              <a:rPr lang="fr-FR" baseline="-25000">
                <a:latin typeface="Helvetica" pitchFamily="2" charset="0"/>
              </a:rPr>
              <a:t>☉</a:t>
            </a:r>
            <a:endParaRPr lang="fr-FR" sz="2000" baseline="-25000">
              <a:latin typeface="Helvetica" pitchFamily="2" charset="0"/>
            </a:endParaRP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FE449A78-1948-8A42-1EBE-E5D3EAA6E900}"/>
              </a:ext>
            </a:extLst>
          </p:cNvPr>
          <p:cNvSpPr txBox="1"/>
          <p:nvPr/>
        </p:nvSpPr>
        <p:spPr>
          <a:xfrm rot="16200000">
            <a:off x="787742" y="3393170"/>
            <a:ext cx="27190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highlight>
                  <a:srgbClr val="FFFF00"/>
                </a:highlight>
              </a:rPr>
              <a:t>EROS1 camera + MACHO</a:t>
            </a:r>
            <a:endParaRPr lang="fr-FR" sz="2000" dirty="0">
              <a:highlight>
                <a:srgbClr val="FFFF00"/>
              </a:highlight>
            </a:endParaRPr>
          </a:p>
          <a:p>
            <a:r>
              <a:rPr lang="fr-FR" sz="2000" i="1" dirty="0">
                <a:highlight>
                  <a:srgbClr val="00FFFF"/>
                </a:highlight>
              </a:rPr>
              <a:t>20 minutes sampling</a:t>
            </a: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57FD3DA3-E081-C1AB-83A7-B98A01CD6148}"/>
              </a:ext>
            </a:extLst>
          </p:cNvPr>
          <p:cNvSpPr txBox="1"/>
          <p:nvPr/>
        </p:nvSpPr>
        <p:spPr>
          <a:xfrm rot="16200000">
            <a:off x="3504518" y="3979941"/>
            <a:ext cx="218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highlight>
                  <a:srgbClr val="FFFF00"/>
                </a:highlight>
              </a:rPr>
              <a:t>EROS1 plates</a:t>
            </a:r>
          </a:p>
          <a:p>
            <a:r>
              <a:rPr lang="fr-FR" sz="1800" dirty="0">
                <a:highlight>
                  <a:srgbClr val="FFFF00"/>
                </a:highlight>
              </a:rPr>
              <a:t>+ EROS2 + MACHO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58B63CFC-8306-A1AD-6FA8-D6C5BC6C8A01}"/>
              </a:ext>
            </a:extLst>
          </p:cNvPr>
          <p:cNvSpPr txBox="1"/>
          <p:nvPr/>
        </p:nvSpPr>
        <p:spPr>
          <a:xfrm rot="16200000">
            <a:off x="5474717" y="3440894"/>
            <a:ext cx="2088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highlight>
                  <a:srgbClr val="FFFF00"/>
                </a:highlight>
              </a:rPr>
              <a:t>Combined</a:t>
            </a:r>
          </a:p>
          <a:p>
            <a:r>
              <a:rPr lang="fr-FR" sz="1800" dirty="0">
                <a:highlight>
                  <a:srgbClr val="FFFF00"/>
                </a:highlight>
              </a:rPr>
              <a:t>EROS2/MACHO</a:t>
            </a:r>
          </a:p>
          <a:p>
            <a:r>
              <a:rPr lang="fr-FR" sz="2000" i="1" dirty="0">
                <a:highlight>
                  <a:srgbClr val="00FFFF"/>
                </a:highlight>
              </a:rPr>
              <a:t>10.6 year LC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5AA66A72-EDCA-B66E-FEF0-A045D6FBE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21900" y="-27384"/>
            <a:ext cx="2058612" cy="146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72A00425-9F5E-88A5-3F09-185DC54EE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792" y="1572107"/>
            <a:ext cx="2306637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FF0000"/>
                </a:solidFill>
              </a:rPr>
              <a:t>~ 80 events expected in all surveys if 100% halo @0.4M</a:t>
            </a:r>
            <a:r>
              <a:rPr lang="fr-FR" altLang="fr-FR" sz="1800" b="1" baseline="-25000">
                <a:solidFill>
                  <a:srgbClr val="FF0000"/>
                </a:solidFill>
              </a:rPr>
              <a:t>sol</a:t>
            </a:r>
            <a:endParaRPr lang="fr-FR" altLang="fr-FR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87509</TotalTime>
  <Words>3260</Words>
  <Application>Microsoft Macintosh PowerPoint</Application>
  <PresentationFormat>Affichage à l'écran (4:3)</PresentationFormat>
  <Paragraphs>475</Paragraphs>
  <Slides>43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4" baseType="lpstr">
      <vt:lpstr>ＭＳ Ｐゴシック</vt:lpstr>
      <vt:lpstr>AdvOTf9433e2d</vt:lpstr>
      <vt:lpstr>Arial</vt:lpstr>
      <vt:lpstr>Calibri</vt:lpstr>
      <vt:lpstr>Chalkboard SE</vt:lpstr>
      <vt:lpstr>Helvetica</vt:lpstr>
      <vt:lpstr>Symbol</vt:lpstr>
      <vt:lpstr>Times</vt:lpstr>
      <vt:lpstr>Times New Roman</vt:lpstr>
      <vt:lpstr>Wingdings</vt:lpstr>
      <vt:lpstr>Nouvelle présentation</vt:lpstr>
      <vt:lpstr>Présentation PowerPoint</vt:lpstr>
      <vt:lpstr>Présentation PowerPoint</vt:lpstr>
      <vt:lpstr>Description of a microlensing event Point-lens, point-source, rectilinear relative motion</vt:lpstr>
      <vt:lpstr>Présentation PowerPoint</vt:lpstr>
      <vt:lpstr>Présentation PowerPoint</vt:lpstr>
      <vt:lpstr>Main targets monitored since 1990’s</vt:lpstr>
      <vt:lpstr>The Large Magellanic Cloud is monitored for microlensing since the 1990s’</vt:lpstr>
      <vt:lpstr>Latest activity: joined data analysis MEMO project (Blaineau et al. A&amp;A, 664, A106 (2022))</vt:lpstr>
      <vt:lpstr>EROS combined results in dark matter (1) Galactic halo: all data + combine EROS+MACHO toward LMC </vt:lpstr>
      <vt:lpstr>EROS combined results in dark matter (1) Galactic halo: all data + combine EROS+MACHO toward LMC </vt:lpstr>
      <vt:lpstr>EROS combined results in dark matter (1) Galactic halo: all data + combine EROS+MACHO toward LMC </vt:lpstr>
      <vt:lpstr>EROS combined results in dark matter (1) Galactic halo: all data + combine EROS+MACHO toward LMC </vt:lpstr>
      <vt:lpstr>Mapping of t in galactic longitude ! catalog dependent ! EROS 2 deeper than OGLE =&gt; tEROS larger</vt:lpstr>
      <vt:lpstr>Constraints on compact objects from all microlensing surveys: EROS, MACHO, OGLE</vt:lpstr>
      <vt:lpstr>Présentation PowerPoint</vt:lpstr>
      <vt:lpstr>LSST in a few figures</vt:lpstr>
      <vt:lpstr>Summary of Science Requirements</vt:lpstr>
      <vt:lpstr>LSST Microlensing perspectives</vt:lpstr>
      <vt:lpstr>Microlensing challenges for LSST</vt:lpstr>
      <vt:lpstr>Présentation PowerPoint</vt:lpstr>
      <vt:lpstr>Présentation PowerPoint</vt:lpstr>
      <vt:lpstr>Scintillation with Vera Rubin telescope (15s exposures)</vt:lpstr>
      <vt:lpstr>What do we expect with a film of LMC ? Simulation of a highly sampled scintillating light-curve</vt:lpstr>
      <vt:lpstr>Conclusions, perspectives</vt:lpstr>
      <vt:lpstr>Complements</vt:lpstr>
      <vt:lpstr>Présentation PowerPoint</vt:lpstr>
      <vt:lpstr>Présentation PowerPoint</vt:lpstr>
      <vt:lpstr>Alerts…</vt:lpstr>
      <vt:lpstr>Candidates: only 2</vt:lpstr>
      <vt:lpstr>Exclusion limit (T. Blaineau et al. arXiv:2202.13819)</vt:lpstr>
      <vt:lpstr>Présentation PowerPoint</vt:lpstr>
      <vt:lpstr>Présentation PowerPoint</vt:lpstr>
      <vt:lpstr>Statistical information from a set of events</vt:lpstr>
      <vt:lpstr>Initial motivation for microlensing searches (90’s): contribution of compact objects to the galactic halo</vt:lpstr>
      <vt:lpstr>Beyond point source point lens rectilinear microlensing (PSPL)</vt:lpstr>
      <vt:lpstr>Cleaning low quality images/measurements</vt:lpstr>
      <vt:lpstr>Présentation PowerPoint</vt:lpstr>
      <vt:lpstr>Présentation PowerPoint</vt:lpstr>
      <vt:lpstr>Présentation PowerPoint</vt:lpstr>
      <vt:lpstr>Efficiency</vt:lpstr>
      <vt:lpstr>Several sources of gain</vt:lpstr>
      <vt:lpstr>Mapping of t in galactic longitude</vt:lpstr>
      <vt:lpstr>Discriminant analysis</vt:lpstr>
    </vt:vector>
  </TitlesOfParts>
  <Company>LAL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 et la structure de la Voie Lactée</dc:title>
  <dc:creator>Moniez Marc</dc:creator>
  <cp:lastModifiedBy>Microsoft Office User</cp:lastModifiedBy>
  <cp:revision>949</cp:revision>
  <cp:lastPrinted>2017-08-10T05:13:56Z</cp:lastPrinted>
  <dcterms:created xsi:type="dcterms:W3CDTF">2010-01-19T06:00:58Z</dcterms:created>
  <dcterms:modified xsi:type="dcterms:W3CDTF">2026-05-06T09:56:00Z</dcterms:modified>
</cp:coreProperties>
</file>