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3" r:id="rId9"/>
    <p:sldId id="265" r:id="rId10"/>
    <p:sldId id="266" r:id="rId11"/>
    <p:sldId id="269" r:id="rId12"/>
    <p:sldId id="270" r:id="rId13"/>
    <p:sldId id="271" r:id="rId14"/>
    <p:sldId id="273" r:id="rId15"/>
    <p:sldId id="274" r:id="rId16"/>
    <p:sldId id="275" r:id="rId17"/>
    <p:sldId id="276" r:id="rId18"/>
    <p:sldId id="277" r:id="rId19"/>
    <p:sldId id="278" r:id="rId20"/>
    <p:sldId id="268" r:id="rId21"/>
    <p:sldId id="279" r:id="rId22"/>
    <p:sldId id="280" r:id="rId23"/>
    <p:sldId id="281" r:id="rId24"/>
    <p:sldId id="282" r:id="rId25"/>
    <p:sldId id="272" r:id="rId26"/>
    <p:sldId id="267" r:id="rId27"/>
    <p:sldId id="283" r:id="rId2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6AFBE1C5-8883-0EEF-5626-FFC5591AC931}">
          <p14:sldIdLst>
            <p14:sldId id="256"/>
          </p14:sldIdLst>
        </p14:section>
        <p14:section name="The problem" id="{EAC8CDD4-1215-09B7-4A42-5157485EE304}">
          <p14:sldIdLst>
            <p14:sldId id="257"/>
            <p14:sldId id="258"/>
            <p14:sldId id="260"/>
            <p14:sldId id="261"/>
          </p14:sldIdLst>
        </p14:section>
        <p14:section name="The thermal bath" id="{B783420E-29A3-93A8-E491-4D3BD602EF11}">
          <p14:sldIdLst>
            <p14:sldId id="262"/>
            <p14:sldId id="264"/>
            <p14:sldId id="263"/>
            <p14:sldId id="265"/>
            <p14:sldId id="266"/>
            <p14:sldId id="269"/>
          </p14:sldIdLst>
        </p14:section>
        <p14:section name="Perturbations" id="{49D3C453-B670-3719-8D05-3144C29F39AE}">
          <p14:sldIdLst>
            <p14:sldId id="270"/>
            <p14:sldId id="271"/>
            <p14:sldId id="273"/>
            <p14:sldId id="274"/>
          </p14:sldIdLst>
        </p14:section>
        <p14:section name="Conclusions" id="{9658804E-DCCE-15C0-6E40-6BCA997EEDDF}">
          <p14:sldIdLst>
            <p14:sldId id="275"/>
            <p14:sldId id="276"/>
          </p14:sldIdLst>
        </p14:section>
        <p14:section name="Backup" id="{0C539EF2-0527-63A8-447C-B362FC647129}">
          <p14:sldIdLst>
            <p14:sldId id="277"/>
            <p14:sldId id="278"/>
            <p14:sldId id="268"/>
            <p14:sldId id="279"/>
            <p14:sldId id="280"/>
            <p14:sldId id="281"/>
            <p14:sldId id="282"/>
            <p14:sldId id="272"/>
            <p14:sldId id="267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6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Energy budget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B3660"/>
              </a:solidFill>
              <a:ln w="25400" cap="flat">
                <a:solidFill>
                  <a:srgbClr val="070B1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4D70-2F44-8520-3843DF2A376F}"/>
              </c:ext>
            </c:extLst>
          </c:dPt>
          <c:dPt>
            <c:idx val="1"/>
            <c:bubble3D val="0"/>
            <c:spPr>
              <a:solidFill>
                <a:srgbClr val="B69CFF"/>
              </a:solidFill>
              <a:ln w="25400" cap="flat">
                <a:solidFill>
                  <a:srgbClr val="070B1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D70-2F44-8520-3843DF2A376F}"/>
              </c:ext>
            </c:extLst>
          </c:dPt>
          <c:dPt>
            <c:idx val="2"/>
            <c:bubble3D val="0"/>
            <c:spPr>
              <a:solidFill>
                <a:srgbClr val="FFB547"/>
              </a:solidFill>
              <a:ln w="25400" cap="flat">
                <a:solidFill>
                  <a:srgbClr val="070B1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4D70-2F44-8520-3843DF2A376F}"/>
              </c:ext>
            </c:extLst>
          </c:dPt>
          <c:cat>
            <c:strRef>
              <c:f>Sheet1!$A$2:$A$4</c:f>
              <c:strCache>
                <c:ptCount val="3"/>
                <c:pt idx="0">
                  <c:v>Dark energy</c:v>
                </c:pt>
                <c:pt idx="1">
                  <c:v>Dark matter</c:v>
                </c:pt>
                <c:pt idx="2">
                  <c:v>Ordinary matter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68</c:v>
                </c:pt>
                <c:pt idx="1">
                  <c:v>27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D70-2F44-8520-3843DF2A37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00"/>
        <c:holeSize val="72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357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[~0:30] Title. One-line pitch: a light scalar that talks to the primordial plasma feels a friction that depends on its own amplitude. That friction has an attractor, and the attractor fixes both the relic abundance and kills isocurvature. The spiral is literally a damped oscillation in phase space collapsing onto a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[~1:00] Planck pins the dark-matter density to a percent, but the candidates span ~50 orders of magnitude in mass. Click: three facts we do know. Stress the third one: DM is adiabatic; that is the constraint that will bite. Click: the mass ladder. Click: this talk lives at the ultralight end: a scalar field displaced from its minimum, i.e. misalignment.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[~0:45] Four clicks; each click sends a message and Planck auto-replies. This is the whole problem in one screen: (1) a light spectator picks up de Sitter fluctuations δχ ≈ H_inf/2π uncorrelated with ζ: isocurvature, β_iso &lt; 0.04; (2) the fix "start with a huge displacement" overcloses the Universe. Last click: the plot twist, coupling to the thermal bath.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[~1:00] Two options for any light spectator. Road A: let it sit at the minimum. Then de Sitter fluctuations build up the Starobinsky–Yokoyama equilibrium ⟨χ²⟩ = 3H⁴/8π²m²: the field IS the fluctuation, O(1) isocurvature. Only fine if the field is heavy, m ≳ H_inf, which suppresses the fluctuations. Click: Road B, start displaced. Isocurvature ∝ H_inf/X_i is small for large X_i, but large X_i means too much dark matter. Click: this talk takes Road 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[~1:00] Plane of initial displacement vs inflationary Hubble rate, schematic for m_χ = 1 eV. Click: isocurvature (Planck, β ≲ 0.04) needs X_i ≳ 10^12 GeV (H_inf/10^7 GeV). Click: overclosure without damping needs X_i ≲ 10^12 GeV (m/eV)^-1/4. Click: what is left is a sliver, gone for H_inf ≳ 10^7 GeV (m/eV)^-1/4: the same ceiling as the axion. (Numbers as in the draft, Sec. IV A.) Click: high-scale inflation sits deep in the excluded region. Teaser: both bounds assume the scalar is isolated.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[~1:00] Minimal model (mostly-minus signature, as in the new draft): χ controls the mass of a Dirac fermion ψ that is in thermal contact with the SM with relaxation rate Γ_th = κ T^n. Click: the chain χ → ψ → plasma. Click: in equilibrium the ψ gas gives a thermal mass m_χ,th = c_m g T (c_m = 1/√6) and shifts the minimum to χ_th = (m_th²/M_χ²) m_ψ/g. Click: the new ingredient: ψ relaxes at a finite rate, so its response lags χ, and the lag is a friction −Υ χ̇.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[~1:15] Where does the friction come from, and what exactly is Υ? (1) The ψ distribution relaxes toward an equilibrium that χ keeps moving, so it lags by ~1/Γ_th. (2) Buy low, sell high: the bath makes ψ while it is light (cheap) and lets it annihilate while it is heavy (expensive). It pays M_ψ per ψ made and regains M_ψ per ψ destroyed, so each cycle it pockets the loop area ∮M_ψ dn_ψ; by energy conservation that is exactly what χ loses. (3) The response is a Lorentzian in Γ_th: too slow and ψ does not respond, too fast and there is no lag; maximal at Γ_th = 2M_χ (2 because M_ψ² ∝ χ² oscillates at twice the frequency). Click: the definition. The bath response g⟨ψ̄ψ⟩ splits into an equilibrium part (thermal mass, shifted minimum) and a part ∝ χ̇; its coefficient IS the friction Υ. For the oscillating field what matters is the χ̇²-weighted average over a period, Υ̃, which for X ≫ m_ψ/g is c_Υ g⁴X²/Γ_th × Γ_th²/(Γ_th²+4M_χ²) with c_Υ = 3c_m²/2π². Two features carry the rest of the talk: Υ̃ ∝ X², and the Lorentzian peak at Γ_th = 2M_χ (benchmark κ/c_m g ≈ 1.96).7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[~1:15] Same initial displacement, two universes. Before the click both balls are held by Hubble friction (M_χ &lt; 3H). Click: oscillations start. Left: isolated field, the amplitude only redshifts (X ∝ 1/a in the thermal-mass era). Right: with the bath, the friction ∝ X², so the big early swings are crushed within a fraction of a Hubble time, after which the amplitude locks onto a moving target X_Υ(T) (pink label) and decays with it. (Cartoon; real oscillations are ~10^10 times faster than Hubble.) Click: the envelope equation behind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[~1:15] Because Υ̃ ∝ X², at each temperature there is exactly one amplitude X_Υ(T) where the friction equals (c_track times) Hubble: the pink line. Click: above it the friction beats Hubble and the amplitude is crushed down onto the line within a fraction of a Hubble time. Click: below it the friction is negligible and X just redshifts, X ∝ T, but the line itself falls faster, X_Υ ∝ T^{3/2} for n = 1, so the line comes down to meet the trajectory (after N_approach ≈ (2/c_track) ln(X_Υ/X) e-folds). Click: once on the line, the friction exactly keeps pace with the expansion and X follows X_Υ(T): the initial condition is forgotten. General statement: X_Υ ∝ T^{1+c_track/2}, an attractor iff c_track &gt; 0; for n = 1, c_track = 1.8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[~0:45] Real solution of the envelope equation (only the pendulum frequency is not to scale). Four initial amplitudes spanning two decades: at onset two start above X_Υ (Υ̃/H = 12 and 3) and two below (0.12 and 10⁻³). Watch the pendulums: X/X_Υ goes to 1 for all four and they swing in sync. At T = m_ψ (N ≈ 32) we switch the damping off, as in the paper, and they continue together; the movie stops at N = 35, the end of the window our analysis covers (Sec. II C). How tracking ends (backup C): it lasts as long as the bath keeps up with the field (c_track &gt; 0) and ends once the bath gets too slow, e.g. when the mediator coupling ψ to the Standard Model becomes heavy, just as neutrino interactions weaken below the electroweak scale. If asked about later times: switching the damping off at T = m_ψ is the conservative choice. Keeping it on (ψ stays light because χ sits near χ_th ≈ m_ψ/g) or letting the thermal mass and the damping decouple together both give a smaller late-time amplitude (2×10⁻⁷ or 4×10⁻¹¹ GeV vs 3×10⁻⁷ GeV at N = 54) and less residual isocurvature, so our suppression is a lower bound. Full-range plot: backup 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[~0:45] Everything on one page (from the draft). (1) background EOM with thermal mass M_χ ≈ c_m g T and minimum χ_th ≈ m_ψ/g; (2) oscillation-averaged envelope; (3) damping rate with c_Υ = 3c_m²/2π²; (4) attractor amplitude where Υ̃ = c_track H; (5) c_track from the T-dependence of Υ̃ at fixed X; (6) the headline identity of the new draft: the isocurvature is suppressed by exactly the factor that depletes the scalar, (X/X_free)².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[~1:00] Each superhorizon patch evolves like a small separate universe, and we compare patches at the same temperature: every vertical slice of this plot is one temperature. Adiabatic perturbations are only time shifts, so read at the same T every patch has the same X: they all sit on I = 0. Click: inflation, however, leaves the spectator with independent kicks, so at the same T different patches have different amplitudes: a spread of size H_inf/2πX_i. That spread is the isocurvature, I ≡ δX/X on a constant-temperature slice (in a general slicing, δX/X − ξ δT/T). While the field is frozen, nothing happens. Click: once it oscillates, the friction Υ̃ ∝ X² damps patches with more χ harder, so every patch converges onto the background and the spread is squeezed to zero. This is the real damping for X_i = 10^17 GeV. The CMB constrains the χ–radiation relative entropy S_χr = 3I/(1+ξ), which vanishes with I. Next slide: the equations and the actual numbers, about 10^-10.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[~1:15] The superhorizon equation has three sources: metric (S_Φ), the temperature dependence of the thermal potential (S_eq) and of the friction (S_Υ). Time-averaging gives a simple equation for I. Click. Click: the source vanishes identically on any thermal-mass background (it follows from ξ = 1 + Υ̃/2H and ξ_Υ = 1 + c_track/2), so I = I_i exp(−∫Υ̃ dt) during the approach, the tracking and after damping switches off. Watch the plot: the four curves draw in with a dot riding each one. Flat while frozen, falling during tracking, flat again once damping is off; I_end/I_i ≈ 10⁻¹⁰ for X_i = 10¹⁸ GeV. The residual is the standard spectator mode, uncorrelated with ζ, suppressed by the same factor for every superhorizon k. Click: hence the exact identity I/I_i = (X/X_free)²: isocurvature is suppressed by precisely the factor that depletes the scalar (checked numerically to 10⁻¹³).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[~0:15] Remember this plot? Advance: it morphs.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[~0:45] The morph IS the result. By I/I_i = (X/X_free)², the same factor ε suppresses both the isocurvature and the energy density. Isocurvature floor drops to X_i ≳ ε × 10^12 GeV (H_inf/10^7 GeV), ε ≈ 10^-10 in the benchmark, and overclosure no longer constrains X_i: on the attractor the abundance is independent of X_i and H_inf and is set by where tracking ends. The only ceiling left is X_i &lt; M_Pl. High-scale inflation is back. (Schematic; the full parameter scan is in progress.)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[~0:45] Four messages; pause on 3 and 4. Outlook (from the draft's conclusion): realizations in well-studied models: KSVZ (χ = radial mode of the PQ field, ψ = heavy quark Q) or seesaw (χ = radial mode of the L or B−L breaking field σ, ψ = right-handed neutrino N); extending to X ≲ m_ψ/g and to the vacuum-potential era to fix the late-time fate; blue small-scale isocurvature from gradients and thermal noise; scalar-induced GWs in the enlarged parameter space.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you. Backups: damping-rate derivation, validity/endpoints and the benchmark caveat, realizations of Γ_th, the neutrino model, perturbation sources, subleading isocurvature, benchmark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[~1:00] New in the draft: c_track = −∂lnΥ̃/∂lnT|_X = n − 8(n−1)M²/(Γ²+4M²). Fast bath: c = n; slow bath: c = 2 − n. Nice fact: every curve passes through c_track = 1 at Γ_th = 2M_χ, the Lorentzian peak. Click: limits. Click: for n ≤ 2 tracking never ends on its own (n = 1: Γ/M is constant, c = 1); for n &gt; 2 it ends when c flips sign, T_out = (2c_m g/κ √(1−2/n))^{1/(n−1)}. Click: the draft's benchmark makes n switch 1 → 5 at T_* (a mediator of mass m_V ~ T_*, just like the weak interactions of SM neutrinos). Below T_*, Γ/M ∝ T⁴ slides left along the n = 5 curve and crosses zero at Γ/M ≈ 1.55, i.e. T_out ≈ 0.94 T_* for our κ/(c_m g) ≈ 1.96. N_track ≈ ln(T_osc/T_out).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[~0:45] Left: δX/X across Hubble patches at the same temperature, for X_i = 10^18 GeV (colour contrast log-compressed so the fade is visible). Before oscillations start, the offsets are frozen in: a rich pattern. Once tracking starts, the friction damps every offset and the pattern is wiped out; right: I/I_i for the four X_i. Click: the residual is the standard spectator isocurvature mode, uncorrelated with ζ, but suppressed by ε = min[1, (X_Υ/X_i)²|_Tosc] × T_out/T_in (the (X_Υ/X_i)² factor only if X approached the attractor from above; T_out/T_in = e^{−N_track} for c_track = 1). The same suppression applies to every superhorizon k, so the spectral shape is unchanged.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[~1:00] Same benchmark as the movie, now the full plot. Click: dash-dotted grey is the isolated field (no bath) for X_i = 10^18 GeV. Click: the four damped trajectories draw in. Lower panel: Υ̃/H spikes or rises to 1 and stays there. Click: the pink dashed line is X_Υ(T); all four sit on it. Click: abundance is set by where tracking ends, so it is independent of X_i and H_inf. As in the draft’s Fig. 1, damping is simply switched off at T = m_ψ; see “How tracking ends” for the physical endpoint. Numbers: N_track ≈ 20.7 e-folds between onset (T ≈ 10^9 GeV) and T = m_ψ.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O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548640" y="643737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tx2"/>
                </a:solidFill>
              </a:rPr>
              <a:t>Thermal damping of scalar fields  ·  Sarunas Verner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R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548640" y="643737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tx2"/>
                </a:solidFill>
              </a:rPr>
              <a:t>Thermal damping of scalar fields  ·  Sarunas Verner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548640" y="643737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tx2"/>
                </a:solidFill>
              </a:rPr>
              <a:t>Thermal damping of scalar fields  ·  Sarunas Verner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CK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548640" y="643737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tx2"/>
                </a:solidFill>
              </a:rPr>
              <a:t>Thermal damping of scalar fields  ·  Sarunas Verner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7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7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7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image" Target="../media/image44.png"/><Relationship Id="rId4" Type="http://schemas.openxmlformats.org/officeDocument/2006/relationships/image" Target="../media/image52.png"/><Relationship Id="rId9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7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image" Target="../media/image7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png"/><Relationship Id="rId5" Type="http://schemas.openxmlformats.org/officeDocument/2006/relationships/image" Target="../media/image82.png"/><Relationship Id="rId10" Type="http://schemas.openxmlformats.org/officeDocument/2006/relationships/image" Target="../media/image86.png"/><Relationship Id="rId4" Type="http://schemas.openxmlformats.org/officeDocument/2006/relationships/image" Target="../media/image81.png"/><Relationship Id="rId9" Type="http://schemas.openxmlformats.org/officeDocument/2006/relationships/image" Target="../media/image8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7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7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png"/><Relationship Id="rId5" Type="http://schemas.openxmlformats.org/officeDocument/2006/relationships/image" Target="../media/image95.png"/><Relationship Id="rId10" Type="http://schemas.openxmlformats.org/officeDocument/2006/relationships/image" Target="../media/image98.png"/><Relationship Id="rId4" Type="http://schemas.openxmlformats.org/officeDocument/2006/relationships/image" Target="../media/image61.png"/><Relationship Id="rId9" Type="http://schemas.openxmlformats.org/officeDocument/2006/relationships/image" Target="../media/image9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2.png"/><Relationship Id="rId4" Type="http://schemas.openxmlformats.org/officeDocument/2006/relationships/image" Target="../media/image101.gi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7.png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10" Type="http://schemas.openxmlformats.org/officeDocument/2006/relationships/image" Target="../media/image109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glow" descr="assets/plots/glow_pink.png"/>
          <p:cNvPicPr>
            <a:picLocks noChangeAspect="1"/>
          </p:cNvPicPr>
          <p:nvPr/>
        </p:nvPicPr>
        <p:blipFill>
          <a:blip r:embed="rId3">
            <a:alphaModFix amt="55000"/>
          </a:blip>
          <a:stretch>
            <a:fillRect/>
          </a:stretch>
        </p:blipFill>
        <p:spPr>
          <a:xfrm>
            <a:off x="6949440" y="960120"/>
            <a:ext cx="4754880" cy="4754880"/>
          </a:xfrm>
          <a:prstGeom prst="rect">
            <a:avLst/>
          </a:prstGeom>
        </p:spPr>
      </p:pic>
      <p:pic>
        <p:nvPicPr>
          <p:cNvPr id="3" name="!!motif" descr="assets/plots/motif_spi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0" y="731520"/>
            <a:ext cx="5212080" cy="5212080"/>
          </a:xfrm>
          <a:prstGeom prst="rect">
            <a:avLst/>
          </a:prstGeom>
        </p:spPr>
      </p:pic>
      <p:sp>
        <p:nvSpPr>
          <p:cNvPr id="4" name="tk"/>
          <p:cNvSpPr txBox="1"/>
          <p:nvPr/>
        </p:nvSpPr>
        <p:spPr>
          <a:xfrm>
            <a:off x="688989" y="1065259"/>
            <a:ext cx="6949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b="1" kern="0" spc="400" dirty="0">
                <a:solidFill>
                  <a:schemeClr val="accent2"/>
                </a:solidFill>
              </a:rPr>
              <a:t>PARIS-SACLAY ASTROPARTICLE SYMPOSIUM 2026</a:t>
            </a:r>
            <a:endParaRPr lang="en-US" sz="1300" dirty="0"/>
          </a:p>
        </p:txBody>
      </p:sp>
      <p:sp>
        <p:nvSpPr>
          <p:cNvPr id="5" name="t1"/>
          <p:cNvSpPr txBox="1"/>
          <p:nvPr/>
        </p:nvSpPr>
        <p:spPr>
          <a:xfrm>
            <a:off x="688989" y="1431019"/>
            <a:ext cx="6766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600" b="1" dirty="0">
                <a:solidFill>
                  <a:schemeClr val="tx1"/>
                </a:solidFill>
              </a:rPr>
              <a:t>Thermal Damping</a:t>
            </a:r>
            <a:endParaRPr lang="en-US" sz="5600" dirty="0"/>
          </a:p>
        </p:txBody>
      </p:sp>
      <p:sp>
        <p:nvSpPr>
          <p:cNvPr id="6" name="t2"/>
          <p:cNvSpPr txBox="1"/>
          <p:nvPr/>
        </p:nvSpPr>
        <p:spPr>
          <a:xfrm>
            <a:off x="688989" y="2299699"/>
            <a:ext cx="6766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600" b="1" dirty="0">
                <a:gradFill>
                  <a:gsLst>
                    <a:gs pos="0">
                      <a:srgbClr val="FF5C8A"/>
                    </a:gs>
                    <a:gs pos="100000">
                      <a:srgbClr val="FFB547"/>
                    </a:gs>
                  </a:gsLst>
                  <a:lin ang="0" scaled="0"/>
                </a:gradFill>
              </a:rPr>
              <a:t>of Scalar Fields</a:t>
            </a:r>
            <a:endParaRPr lang="en-US" sz="5600" dirty="0"/>
          </a:p>
        </p:txBody>
      </p:sp>
      <p:sp>
        <p:nvSpPr>
          <p:cNvPr id="7" name="tsub"/>
          <p:cNvSpPr txBox="1"/>
          <p:nvPr/>
        </p:nvSpPr>
        <p:spPr>
          <a:xfrm>
            <a:off x="688989" y="3401906"/>
            <a:ext cx="423987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chemeClr val="tx2"/>
                </a:solidFill>
              </a:rPr>
              <a:t>How a thermal bath tames overclosure, and erases isocurvature</a:t>
            </a:r>
            <a:endParaRPr lang="en-US" sz="2000" dirty="0"/>
          </a:p>
        </p:txBody>
      </p:sp>
      <p:sp>
        <p:nvSpPr>
          <p:cNvPr id="8" name="tauth"/>
          <p:cNvSpPr txBox="1"/>
          <p:nvPr/>
        </p:nvSpPr>
        <p:spPr>
          <a:xfrm>
            <a:off x="688989" y="4379976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800" b="1" dirty="0"/>
              <a:t>Sarunas Verner</a:t>
            </a:r>
          </a:p>
        </p:txBody>
      </p:sp>
      <p:sp>
        <p:nvSpPr>
          <p:cNvPr id="16" name="tcollab"/>
          <p:cNvSpPr txBox="1"/>
          <p:nvPr/>
        </p:nvSpPr>
        <p:spPr>
          <a:xfrm>
            <a:off x="688989" y="4846320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chemeClr val="tx2"/>
                </a:solidFill>
              </a:rPr>
              <a:t>with Erwin H. Tanin</a:t>
            </a:r>
          </a:p>
        </p:txBody>
      </p:sp>
      <p:sp>
        <p:nvSpPr>
          <p:cNvPr id="17" name="logo_div"/>
          <p:cNvSpPr/>
          <p:nvPr/>
        </p:nvSpPr>
        <p:spPr>
          <a:xfrm>
            <a:off x="3136163" y="5321808"/>
            <a:ext cx="12802" cy="420624"/>
          </a:xfrm>
          <a:prstGeom prst="rect">
            <a:avLst/>
          </a:prstGeom>
          <a:solidFill>
            <a:schemeClr val="tx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4" name="logo_uchicago" descr="University of Chicago logo">
            <a:extLst>
              <a:ext uri="{FF2B5EF4-FFF2-40B4-BE49-F238E27FC236}">
                <a16:creationId xmlns:a16="http://schemas.microsoft.com/office/drawing/2014/main" id="{00DAF8EB-79FF-B04C-35AC-B8ED93A822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89" y="5303520"/>
            <a:ext cx="2261551" cy="457200"/>
          </a:xfrm>
          <a:prstGeom prst="rect">
            <a:avLst/>
          </a:prstGeom>
        </p:spPr>
      </p:pic>
      <p:pic>
        <p:nvPicPr>
          <p:cNvPr id="15" name="logo_kicp" descr="KICP logo">
            <a:extLst>
              <a:ext uri="{FF2B5EF4-FFF2-40B4-BE49-F238E27FC236}">
                <a16:creationId xmlns:a16="http://schemas.microsoft.com/office/drawing/2014/main" id="{F220D055-E852-2A42-A701-FE111CF28F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4588" y="5330952"/>
            <a:ext cx="1199759" cy="402336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12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6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6" grpId="0" animBg="1"/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chemeClr val="accent3"/>
                </a:solidFill>
              </a:rPr>
              <a:t>01 · THE DARK SECTOR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Dark matter: we know how much, not what</a:t>
            </a:r>
            <a:endParaRPr lang="en-US" sz="3000" dirty="0"/>
          </a:p>
        </p:txBody>
      </p:sp>
      <p:pic>
        <p:nvPicPr>
          <p:cNvPr id="4" name="!!motif" descr="assets/plots/motif_spir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9184"/>
            <a:ext cx="512064" cy="512064"/>
          </a:xfrm>
          <a:prstGeom prst="rect">
            <a:avLst/>
          </a:prstGeom>
        </p:spPr>
      </p:pic>
      <p:graphicFrame>
        <p:nvGraphicFramePr>
          <p:cNvPr id="5" name="donut"/>
          <p:cNvGraphicFramePr/>
          <p:nvPr/>
        </p:nvGraphicFramePr>
        <p:xfrm>
          <a:off x="685800" y="1417320"/>
          <a:ext cx="3566160" cy="3246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dpct"/>
          <p:cNvSpPr txBox="1"/>
          <p:nvPr/>
        </p:nvSpPr>
        <p:spPr>
          <a:xfrm>
            <a:off x="685800" y="2542032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chemeClr val="accent5"/>
                </a:solidFill>
              </a:rPr>
              <a:t>27%</a:t>
            </a:r>
            <a:endParaRPr lang="en-US" sz="4200" dirty="0"/>
          </a:p>
        </p:txBody>
      </p:sp>
      <p:sp>
        <p:nvSpPr>
          <p:cNvPr id="7" name="dlab"/>
          <p:cNvSpPr txBox="1"/>
          <p:nvPr/>
        </p:nvSpPr>
        <p:spPr>
          <a:xfrm>
            <a:off x="685800" y="3182112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2"/>
                </a:solidFill>
              </a:rPr>
              <a:t>dark matter</a:t>
            </a:r>
            <a:endParaRPr lang="en-US" sz="1400" dirty="0"/>
          </a:p>
        </p:txBody>
      </p:sp>
      <p:sp>
        <p:nvSpPr>
          <p:cNvPr id="8" name="dleg"/>
          <p:cNvSpPr txBox="1"/>
          <p:nvPr/>
        </p:nvSpPr>
        <p:spPr>
          <a:xfrm>
            <a:off x="411480" y="475488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accent5"/>
                </a:solidFill>
              </a:rPr>
              <a:t>●</a:t>
            </a:r>
            <a:r>
              <a:rPr lang="en-US" sz="1200" dirty="0">
                <a:solidFill>
                  <a:schemeClr val="tx2"/>
                </a:solidFill>
              </a:rPr>
              <a:t> 27% dark matter    </a:t>
            </a:r>
            <a:r>
              <a:rPr lang="en-US" sz="1200" b="1" dirty="0">
                <a:solidFill>
                  <a:schemeClr val="accent2"/>
                </a:solidFill>
              </a:rPr>
              <a:t>●</a:t>
            </a:r>
            <a:r>
              <a:rPr lang="en-US" sz="1200" dirty="0">
                <a:solidFill>
                  <a:schemeClr val="tx2"/>
                </a:solidFill>
              </a:rPr>
              <a:t> 5% baryons    </a:t>
            </a:r>
            <a:r>
              <a:rPr lang="en-US" sz="1200" b="1" dirty="0">
                <a:solidFill>
                  <a:schemeClr val="tx2"/>
                </a:solidFill>
              </a:rPr>
              <a:t>●</a:t>
            </a:r>
            <a:r>
              <a:rPr lang="en-US" sz="1200" dirty="0">
                <a:solidFill>
                  <a:schemeClr val="tx2"/>
                </a:solidFill>
              </a:rPr>
              <a:t> 68% dark energy</a:t>
            </a:r>
            <a:endParaRPr lang="en-US" sz="1200" dirty="0"/>
          </a:p>
        </p:txBody>
      </p:sp>
      <p:sp>
        <p:nvSpPr>
          <p:cNvPr id="9" name="f0_c"/>
          <p:cNvSpPr/>
          <p:nvPr/>
        </p:nvSpPr>
        <p:spPr>
          <a:xfrm>
            <a:off x="4892040" y="1572768"/>
            <a:ext cx="603504" cy="603504"/>
          </a:xfrm>
          <a:prstGeom prst="ellipse">
            <a:avLst/>
          </a:prstGeom>
          <a:solidFill>
            <a:schemeClr val="accent5">
              <a:alpha val="18000"/>
            </a:schemeClr>
          </a:solidFill>
          <a:ln w="15875">
            <a:solidFill>
              <a:schemeClr val="accent5">
                <a:alpha val="65000"/>
              </a:schemeClr>
            </a:solidFill>
            <a:prstDash val="solid"/>
          </a:ln>
        </p:spPr>
      </p:sp>
      <p:pic>
        <p:nvPicPr>
          <p:cNvPr id="10" name="f0_i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6881" y="1717609"/>
            <a:ext cx="313822" cy="313822"/>
          </a:xfrm>
          <a:prstGeom prst="rect">
            <a:avLst/>
          </a:prstGeom>
        </p:spPr>
      </p:pic>
      <p:sp>
        <p:nvSpPr>
          <p:cNvPr id="11" name="f0_h"/>
          <p:cNvSpPr txBox="1"/>
          <p:nvPr/>
        </p:nvSpPr>
        <p:spPr>
          <a:xfrm>
            <a:off x="5715000" y="1545336"/>
            <a:ext cx="5943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b="1" dirty="0">
                <a:solidFill>
                  <a:schemeClr val="tx1"/>
                </a:solidFill>
              </a:rPr>
              <a:t>≈ 5× more than ordinary matter</a:t>
            </a:r>
            <a:endParaRPr lang="en-US" sz="1900" dirty="0"/>
          </a:p>
        </p:txBody>
      </p:sp>
      <p:sp>
        <p:nvSpPr>
          <p:cNvPr id="12" name="f0_d"/>
          <p:cNvSpPr txBox="1"/>
          <p:nvPr/>
        </p:nvSpPr>
        <p:spPr>
          <a:xfrm>
            <a:off x="5715000" y="1901952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dirty="0">
                <a:solidFill>
                  <a:schemeClr val="tx2"/>
                </a:solidFill>
              </a:rPr>
              <a:t>Ω</a:t>
            </a:r>
            <a:r>
              <a:rPr lang="en-US" sz="1500" baseline="-40000" dirty="0">
                <a:solidFill>
                  <a:schemeClr val="tx2"/>
                </a:solidFill>
              </a:rPr>
              <a:t>c</a:t>
            </a:r>
            <a:r>
              <a:rPr lang="en-US" sz="1500" dirty="0">
                <a:solidFill>
                  <a:schemeClr val="tx2"/>
                </a:solidFill>
              </a:rPr>
              <a:t>h</a:t>
            </a:r>
            <a:r>
              <a:rPr lang="en-US" sz="1500" baseline="30000" dirty="0">
                <a:solidFill>
                  <a:schemeClr val="tx2"/>
                </a:solidFill>
              </a:rPr>
              <a:t>2</a:t>
            </a:r>
            <a:r>
              <a:rPr lang="en-US" sz="1500" dirty="0">
                <a:solidFill>
                  <a:schemeClr val="tx2"/>
                </a:solidFill>
              </a:rPr>
              <a:t> ≈ 0.12 (Planck 2018): only interacts gravitationally</a:t>
            </a:r>
            <a:endParaRPr lang="en-US" sz="1500" dirty="0"/>
          </a:p>
        </p:txBody>
      </p:sp>
      <p:sp>
        <p:nvSpPr>
          <p:cNvPr id="13" name="f1_c"/>
          <p:cNvSpPr/>
          <p:nvPr/>
        </p:nvSpPr>
        <p:spPr>
          <a:xfrm>
            <a:off x="4892040" y="2560320"/>
            <a:ext cx="603504" cy="603504"/>
          </a:xfrm>
          <a:prstGeom prst="ellipse">
            <a:avLst/>
          </a:prstGeom>
          <a:solidFill>
            <a:schemeClr val="accent3">
              <a:alpha val="18000"/>
            </a:schemeClr>
          </a:solidFill>
          <a:ln w="15875">
            <a:solidFill>
              <a:schemeClr val="accent3">
                <a:alpha val="65000"/>
              </a:schemeClr>
            </a:solidFill>
            <a:prstDash val="solid"/>
          </a:ln>
        </p:spPr>
      </p:sp>
      <p:pic>
        <p:nvPicPr>
          <p:cNvPr id="14" name="f1_i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6881" y="2705161"/>
            <a:ext cx="313822" cy="313822"/>
          </a:xfrm>
          <a:prstGeom prst="rect">
            <a:avLst/>
          </a:prstGeom>
        </p:spPr>
      </p:pic>
      <p:sp>
        <p:nvSpPr>
          <p:cNvPr id="15" name="f1_h"/>
          <p:cNvSpPr txBox="1"/>
          <p:nvPr/>
        </p:nvSpPr>
        <p:spPr>
          <a:xfrm>
            <a:off x="5715000" y="2532888"/>
            <a:ext cx="5943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b="1" dirty="0">
                <a:solidFill>
                  <a:schemeClr val="tx1"/>
                </a:solidFill>
              </a:rPr>
              <a:t>Cold and collisionless</a:t>
            </a:r>
            <a:endParaRPr lang="en-US" sz="1900" dirty="0"/>
          </a:p>
        </p:txBody>
      </p:sp>
      <p:sp>
        <p:nvSpPr>
          <p:cNvPr id="16" name="f1_d"/>
          <p:cNvSpPr txBox="1"/>
          <p:nvPr/>
        </p:nvSpPr>
        <p:spPr>
          <a:xfrm>
            <a:off x="5715000" y="2889504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dirty="0">
                <a:solidFill>
                  <a:schemeClr val="tx2"/>
                </a:solidFill>
              </a:rPr>
              <a:t>Slow enough to cluster on small scales</a:t>
            </a:r>
            <a:endParaRPr lang="en-US" sz="1500" dirty="0"/>
          </a:p>
        </p:txBody>
      </p:sp>
      <p:sp>
        <p:nvSpPr>
          <p:cNvPr id="17" name="f2_c"/>
          <p:cNvSpPr/>
          <p:nvPr/>
        </p:nvSpPr>
        <p:spPr>
          <a:xfrm>
            <a:off x="4892040" y="3547872"/>
            <a:ext cx="603504" cy="603504"/>
          </a:xfrm>
          <a:prstGeom prst="ellipse">
            <a:avLst/>
          </a:prstGeom>
          <a:solidFill>
            <a:schemeClr val="accent4">
              <a:alpha val="18000"/>
            </a:schemeClr>
          </a:solidFill>
          <a:ln w="15875">
            <a:solidFill>
              <a:schemeClr val="accent4">
                <a:alpha val="65000"/>
              </a:schemeClr>
            </a:solidFill>
            <a:prstDash val="solid"/>
          </a:ln>
        </p:spPr>
      </p:sp>
      <p:pic>
        <p:nvPicPr>
          <p:cNvPr id="18" name="f2_i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6881" y="3692713"/>
            <a:ext cx="313822" cy="313822"/>
          </a:xfrm>
          <a:prstGeom prst="rect">
            <a:avLst/>
          </a:prstGeom>
        </p:spPr>
      </p:pic>
      <p:sp>
        <p:nvSpPr>
          <p:cNvPr id="19" name="f2_h"/>
          <p:cNvSpPr txBox="1"/>
          <p:nvPr/>
        </p:nvSpPr>
        <p:spPr>
          <a:xfrm>
            <a:off x="5715000" y="3520440"/>
            <a:ext cx="5943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b="1" dirty="0">
                <a:solidFill>
                  <a:schemeClr val="tx1"/>
                </a:solidFill>
              </a:rPr>
              <a:t>Adiabatic</a:t>
            </a:r>
            <a:endParaRPr lang="en-US" sz="1900" dirty="0"/>
          </a:p>
        </p:txBody>
      </p:sp>
      <p:sp>
        <p:nvSpPr>
          <p:cNvPr id="20" name="f2_d"/>
          <p:cNvSpPr txBox="1"/>
          <p:nvPr/>
        </p:nvSpPr>
        <p:spPr>
          <a:xfrm>
            <a:off x="5715000" y="3877056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dirty="0">
                <a:solidFill>
                  <a:schemeClr val="tx2"/>
                </a:solidFill>
              </a:rPr>
              <a:t>Its fluctuations track the photons: </a:t>
            </a:r>
            <a:r>
              <a:rPr lang="en-US" sz="1500" b="1" dirty="0">
                <a:solidFill>
                  <a:schemeClr val="accent4"/>
                </a:solidFill>
              </a:rPr>
              <a:t>isocurvature ≲ a few %</a:t>
            </a:r>
            <a:endParaRPr lang="en-US" sz="1500" dirty="0"/>
          </a:p>
        </p:txBody>
      </p:sp>
      <p:sp>
        <p:nvSpPr>
          <p:cNvPr id="21" name="lad_cap"/>
          <p:cNvSpPr txBox="1"/>
          <p:nvPr/>
        </p:nvSpPr>
        <p:spPr>
          <a:xfrm>
            <a:off x="5760720" y="5138928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chemeClr val="tx2"/>
                </a:solidFill>
              </a:rPr>
              <a:t>CANDIDATE MASSES SPAN ~50 ORDERS OF MAGNITUDE</a:t>
            </a:r>
            <a:endParaRPr lang="en-US" sz="1100" dirty="0"/>
          </a:p>
        </p:txBody>
      </p:sp>
      <p:sp>
        <p:nvSpPr>
          <p:cNvPr id="22" name="lad_b0"/>
          <p:cNvSpPr/>
          <p:nvPr/>
        </p:nvSpPr>
        <p:spPr>
          <a:xfrm>
            <a:off x="822960" y="5458968"/>
            <a:ext cx="4646981" cy="310896"/>
          </a:xfrm>
          <a:prstGeom prst="roundRect">
            <a:avLst>
              <a:gd name="adj" fmla="val 23529"/>
            </a:avLst>
          </a:prstGeom>
          <a:solidFill>
            <a:schemeClr val="accent5">
              <a:alpha val="50000"/>
            </a:schemeClr>
          </a:solidFill>
          <a:ln w="12700">
            <a:solidFill>
              <a:schemeClr val="accent5">
                <a:alpha val="60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chemeClr val="tx1"/>
                </a:solidFill>
              </a:rPr>
              <a:t>ultralight bosons: wave-like</a:t>
            </a:r>
            <a:endParaRPr lang="en-US" sz="1250" dirty="0"/>
          </a:p>
        </p:txBody>
      </p:sp>
      <p:sp>
        <p:nvSpPr>
          <p:cNvPr id="23" name="lad_b1"/>
          <p:cNvSpPr/>
          <p:nvPr/>
        </p:nvSpPr>
        <p:spPr>
          <a:xfrm>
            <a:off x="5892394" y="5458968"/>
            <a:ext cx="2534717" cy="310896"/>
          </a:xfrm>
          <a:prstGeom prst="roundRect">
            <a:avLst>
              <a:gd name="adj" fmla="val 23529"/>
            </a:avLst>
          </a:prstGeom>
          <a:solidFill>
            <a:schemeClr val="accent2">
              <a:alpha val="38000"/>
            </a:schemeClr>
          </a:solidFill>
          <a:ln w="12700">
            <a:solidFill>
              <a:schemeClr val="accent2">
                <a:alpha val="60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chemeClr val="tx1"/>
                </a:solidFill>
              </a:rPr>
              <a:t>particles: sterile ν, WIMPs…</a:t>
            </a:r>
            <a:endParaRPr lang="en-US" sz="1250" dirty="0"/>
          </a:p>
        </p:txBody>
      </p:sp>
      <p:sp>
        <p:nvSpPr>
          <p:cNvPr id="24" name="lad_b2"/>
          <p:cNvSpPr/>
          <p:nvPr/>
        </p:nvSpPr>
        <p:spPr>
          <a:xfrm>
            <a:off x="8638337" y="5458968"/>
            <a:ext cx="2619207" cy="310896"/>
          </a:xfrm>
          <a:prstGeom prst="roundRect">
            <a:avLst>
              <a:gd name="adj" fmla="val 23529"/>
            </a:avLst>
          </a:prstGeom>
          <a:solidFill>
            <a:schemeClr val="accent3">
              <a:alpha val="28000"/>
            </a:schemeClr>
          </a:solidFill>
          <a:ln w="12700">
            <a:solidFill>
              <a:schemeClr val="accent3">
                <a:alpha val="60000"/>
              </a:scheme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chemeClr val="tx1"/>
                </a:solidFill>
              </a:rPr>
              <a:t>heavy and super-heavy relics</a:t>
            </a:r>
            <a:endParaRPr lang="en-US" sz="1250" dirty="0"/>
          </a:p>
        </p:txBody>
      </p:sp>
      <p:sp>
        <p:nvSpPr>
          <p:cNvPr id="25" name="lad_ax"/>
          <p:cNvSpPr/>
          <p:nvPr/>
        </p:nvSpPr>
        <p:spPr>
          <a:xfrm>
            <a:off x="822960" y="5897880"/>
            <a:ext cx="10561320" cy="914"/>
          </a:xfrm>
          <a:custGeom>
            <a:avLst/>
            <a:gdLst/>
            <a:ahLst/>
            <a:cxnLst/>
            <a:rect l="l" t="t" r="r" b="b"/>
            <a:pathLst>
              <a:path w="10561320" h="914">
                <a:moveTo>
                  <a:pt x="0" y="0"/>
                </a:moveTo>
                <a:lnTo>
                  <a:pt x="10561320" y="0"/>
                </a:lnTo>
              </a:path>
            </a:pathLst>
          </a:custGeom>
          <a:noFill/>
          <a:ln w="15875">
            <a:solidFill>
              <a:schemeClr val="tx2"/>
            </a:solidFill>
            <a:prstDash val="solid"/>
          </a:ln>
        </p:spPr>
      </p:sp>
      <p:sp>
        <p:nvSpPr>
          <p:cNvPr id="26" name="lad_t0"/>
          <p:cNvSpPr/>
          <p:nvPr/>
        </p:nvSpPr>
        <p:spPr>
          <a:xfrm>
            <a:off x="822960" y="5852160"/>
            <a:ext cx="914" cy="91440"/>
          </a:xfrm>
          <a:custGeom>
            <a:avLst/>
            <a:gdLst/>
            <a:ahLst/>
            <a:cxnLst/>
            <a:rect l="l" t="t" r="r" b="b"/>
            <a:pathLst>
              <a:path w="914" h="91440">
                <a:moveTo>
                  <a:pt x="0" y="0"/>
                </a:moveTo>
                <a:lnTo>
                  <a:pt x="0" y="91440"/>
                </a:lnTo>
              </a:path>
            </a:pathLst>
          </a:custGeom>
          <a:noFill/>
          <a:ln w="15875">
            <a:solidFill>
              <a:schemeClr val="tx2"/>
            </a:solidFill>
            <a:prstDash val="solid"/>
          </a:ln>
        </p:spPr>
      </p:sp>
      <p:sp>
        <p:nvSpPr>
          <p:cNvPr id="27" name="lad_l0"/>
          <p:cNvSpPr txBox="1"/>
          <p:nvPr/>
        </p:nvSpPr>
        <p:spPr>
          <a:xfrm>
            <a:off x="274320" y="5961888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tx2"/>
                </a:solidFill>
              </a:rPr>
              <a:t>10</a:t>
            </a:r>
            <a:r>
              <a:rPr lang="en-US" sz="1100" baseline="30000" dirty="0">
                <a:solidFill>
                  <a:schemeClr val="tx2"/>
                </a:solidFill>
              </a:rPr>
              <a:t>−22</a:t>
            </a:r>
            <a:r>
              <a:rPr lang="en-US" sz="1100" dirty="0">
                <a:solidFill>
                  <a:schemeClr val="tx2"/>
                </a:solidFill>
              </a:rPr>
              <a:t> eV</a:t>
            </a:r>
            <a:endParaRPr lang="en-US" sz="1100" dirty="0"/>
          </a:p>
        </p:txBody>
      </p:sp>
      <p:sp>
        <p:nvSpPr>
          <p:cNvPr id="28" name="lad_t1"/>
          <p:cNvSpPr/>
          <p:nvPr/>
        </p:nvSpPr>
        <p:spPr>
          <a:xfrm>
            <a:off x="2935224" y="5852160"/>
            <a:ext cx="914" cy="91440"/>
          </a:xfrm>
          <a:custGeom>
            <a:avLst/>
            <a:gdLst/>
            <a:ahLst/>
            <a:cxnLst/>
            <a:rect l="l" t="t" r="r" b="b"/>
            <a:pathLst>
              <a:path w="914" h="91440">
                <a:moveTo>
                  <a:pt x="0" y="0"/>
                </a:moveTo>
                <a:lnTo>
                  <a:pt x="0" y="91440"/>
                </a:lnTo>
              </a:path>
            </a:pathLst>
          </a:custGeom>
          <a:noFill/>
          <a:ln w="15875">
            <a:solidFill>
              <a:schemeClr val="tx2"/>
            </a:solidFill>
            <a:prstDash val="solid"/>
          </a:ln>
        </p:spPr>
      </p:sp>
      <p:sp>
        <p:nvSpPr>
          <p:cNvPr id="29" name="lad_l1"/>
          <p:cNvSpPr txBox="1"/>
          <p:nvPr/>
        </p:nvSpPr>
        <p:spPr>
          <a:xfrm>
            <a:off x="2386584" y="5961888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tx2"/>
                </a:solidFill>
              </a:rPr>
              <a:t>10</a:t>
            </a:r>
            <a:r>
              <a:rPr lang="en-US" sz="1100" baseline="30000" dirty="0">
                <a:solidFill>
                  <a:schemeClr val="tx2"/>
                </a:solidFill>
              </a:rPr>
              <a:t>−12</a:t>
            </a:r>
            <a:r>
              <a:rPr lang="en-US" sz="1100" dirty="0">
                <a:solidFill>
                  <a:schemeClr val="tx2"/>
                </a:solidFill>
              </a:rPr>
              <a:t> eV</a:t>
            </a:r>
            <a:endParaRPr lang="en-US" sz="1100" dirty="0"/>
          </a:p>
        </p:txBody>
      </p:sp>
      <p:sp>
        <p:nvSpPr>
          <p:cNvPr id="30" name="lad_t2"/>
          <p:cNvSpPr/>
          <p:nvPr/>
        </p:nvSpPr>
        <p:spPr>
          <a:xfrm>
            <a:off x="4202582" y="5852160"/>
            <a:ext cx="914" cy="91440"/>
          </a:xfrm>
          <a:custGeom>
            <a:avLst/>
            <a:gdLst/>
            <a:ahLst/>
            <a:cxnLst/>
            <a:rect l="l" t="t" r="r" b="b"/>
            <a:pathLst>
              <a:path w="914" h="91440">
                <a:moveTo>
                  <a:pt x="0" y="0"/>
                </a:moveTo>
                <a:lnTo>
                  <a:pt x="0" y="91440"/>
                </a:lnTo>
              </a:path>
            </a:pathLst>
          </a:custGeom>
          <a:noFill/>
          <a:ln w="15875">
            <a:solidFill>
              <a:schemeClr val="tx2"/>
            </a:solidFill>
            <a:prstDash val="solid"/>
          </a:ln>
        </p:spPr>
      </p:sp>
      <p:sp>
        <p:nvSpPr>
          <p:cNvPr id="31" name="lad_l2"/>
          <p:cNvSpPr txBox="1"/>
          <p:nvPr/>
        </p:nvSpPr>
        <p:spPr>
          <a:xfrm>
            <a:off x="3653942" y="5961888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tx2"/>
                </a:solidFill>
              </a:rPr>
              <a:t>μeV</a:t>
            </a:r>
            <a:endParaRPr lang="en-US" sz="1100" dirty="0"/>
          </a:p>
        </p:txBody>
      </p:sp>
      <p:sp>
        <p:nvSpPr>
          <p:cNvPr id="32" name="lad_t3"/>
          <p:cNvSpPr/>
          <p:nvPr/>
        </p:nvSpPr>
        <p:spPr>
          <a:xfrm>
            <a:off x="5469941" y="5852160"/>
            <a:ext cx="914" cy="91440"/>
          </a:xfrm>
          <a:custGeom>
            <a:avLst/>
            <a:gdLst/>
            <a:ahLst/>
            <a:cxnLst/>
            <a:rect l="l" t="t" r="r" b="b"/>
            <a:pathLst>
              <a:path w="914" h="91440">
                <a:moveTo>
                  <a:pt x="0" y="0"/>
                </a:moveTo>
                <a:lnTo>
                  <a:pt x="0" y="91440"/>
                </a:lnTo>
              </a:path>
            </a:pathLst>
          </a:custGeom>
          <a:noFill/>
          <a:ln w="15875">
            <a:solidFill>
              <a:schemeClr val="tx2"/>
            </a:solidFill>
            <a:prstDash val="solid"/>
          </a:ln>
        </p:spPr>
      </p:sp>
      <p:sp>
        <p:nvSpPr>
          <p:cNvPr id="33" name="lad_l3"/>
          <p:cNvSpPr txBox="1"/>
          <p:nvPr/>
        </p:nvSpPr>
        <p:spPr>
          <a:xfrm>
            <a:off x="4921301" y="5961888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tx2"/>
                </a:solidFill>
              </a:rPr>
              <a:t>eV</a:t>
            </a:r>
            <a:endParaRPr lang="en-US" sz="1100" dirty="0"/>
          </a:p>
        </p:txBody>
      </p:sp>
      <p:sp>
        <p:nvSpPr>
          <p:cNvPr id="34" name="lad_t4"/>
          <p:cNvSpPr/>
          <p:nvPr/>
        </p:nvSpPr>
        <p:spPr>
          <a:xfrm>
            <a:off x="6103620" y="5852160"/>
            <a:ext cx="914" cy="91440"/>
          </a:xfrm>
          <a:custGeom>
            <a:avLst/>
            <a:gdLst/>
            <a:ahLst/>
            <a:cxnLst/>
            <a:rect l="l" t="t" r="r" b="b"/>
            <a:pathLst>
              <a:path w="914" h="91440">
                <a:moveTo>
                  <a:pt x="0" y="0"/>
                </a:moveTo>
                <a:lnTo>
                  <a:pt x="0" y="91440"/>
                </a:lnTo>
              </a:path>
            </a:pathLst>
          </a:custGeom>
          <a:noFill/>
          <a:ln w="15875">
            <a:solidFill>
              <a:schemeClr val="tx2"/>
            </a:solidFill>
            <a:prstDash val="solid"/>
          </a:ln>
        </p:spPr>
      </p:sp>
      <p:sp>
        <p:nvSpPr>
          <p:cNvPr id="35" name="lad_l4"/>
          <p:cNvSpPr txBox="1"/>
          <p:nvPr/>
        </p:nvSpPr>
        <p:spPr>
          <a:xfrm>
            <a:off x="5554980" y="5961888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tx2"/>
                </a:solidFill>
              </a:rPr>
              <a:t>keV</a:t>
            </a:r>
            <a:endParaRPr lang="en-US" sz="1100" dirty="0"/>
          </a:p>
        </p:txBody>
      </p:sp>
      <p:sp>
        <p:nvSpPr>
          <p:cNvPr id="36" name="lad_t5"/>
          <p:cNvSpPr/>
          <p:nvPr/>
        </p:nvSpPr>
        <p:spPr>
          <a:xfrm>
            <a:off x="7370978" y="5852160"/>
            <a:ext cx="914" cy="91440"/>
          </a:xfrm>
          <a:custGeom>
            <a:avLst/>
            <a:gdLst/>
            <a:ahLst/>
            <a:cxnLst/>
            <a:rect l="l" t="t" r="r" b="b"/>
            <a:pathLst>
              <a:path w="914" h="91440">
                <a:moveTo>
                  <a:pt x="0" y="0"/>
                </a:moveTo>
                <a:lnTo>
                  <a:pt x="0" y="91440"/>
                </a:lnTo>
              </a:path>
            </a:pathLst>
          </a:custGeom>
          <a:noFill/>
          <a:ln w="15875">
            <a:solidFill>
              <a:schemeClr val="tx2"/>
            </a:solidFill>
            <a:prstDash val="solid"/>
          </a:ln>
        </p:spPr>
      </p:sp>
      <p:sp>
        <p:nvSpPr>
          <p:cNvPr id="37" name="lad_l5"/>
          <p:cNvSpPr txBox="1"/>
          <p:nvPr/>
        </p:nvSpPr>
        <p:spPr>
          <a:xfrm>
            <a:off x="6822338" y="5961888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tx2"/>
                </a:solidFill>
              </a:rPr>
              <a:t>GeV</a:t>
            </a:r>
            <a:endParaRPr lang="en-US" sz="1100" dirty="0"/>
          </a:p>
        </p:txBody>
      </p:sp>
      <p:sp>
        <p:nvSpPr>
          <p:cNvPr id="38" name="lad_t6"/>
          <p:cNvSpPr/>
          <p:nvPr/>
        </p:nvSpPr>
        <p:spPr>
          <a:xfrm>
            <a:off x="8004658" y="5852160"/>
            <a:ext cx="914" cy="91440"/>
          </a:xfrm>
          <a:custGeom>
            <a:avLst/>
            <a:gdLst/>
            <a:ahLst/>
            <a:cxnLst/>
            <a:rect l="l" t="t" r="r" b="b"/>
            <a:pathLst>
              <a:path w="914" h="91440">
                <a:moveTo>
                  <a:pt x="0" y="0"/>
                </a:moveTo>
                <a:lnTo>
                  <a:pt x="0" y="91440"/>
                </a:lnTo>
              </a:path>
            </a:pathLst>
          </a:custGeom>
          <a:noFill/>
          <a:ln w="15875">
            <a:solidFill>
              <a:schemeClr val="tx2"/>
            </a:solidFill>
            <a:prstDash val="solid"/>
          </a:ln>
        </p:spPr>
      </p:sp>
      <p:sp>
        <p:nvSpPr>
          <p:cNvPr id="39" name="lad_l6"/>
          <p:cNvSpPr txBox="1"/>
          <p:nvPr/>
        </p:nvSpPr>
        <p:spPr>
          <a:xfrm>
            <a:off x="7456018" y="5961888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tx2"/>
                </a:solidFill>
              </a:rPr>
              <a:t>TeV</a:t>
            </a:r>
            <a:endParaRPr lang="en-US" sz="1100" dirty="0"/>
          </a:p>
        </p:txBody>
      </p:sp>
      <p:sp>
        <p:nvSpPr>
          <p:cNvPr id="40" name="lad_t7"/>
          <p:cNvSpPr/>
          <p:nvPr/>
        </p:nvSpPr>
        <p:spPr>
          <a:xfrm>
            <a:off x="9483242" y="5852160"/>
            <a:ext cx="914" cy="91440"/>
          </a:xfrm>
          <a:custGeom>
            <a:avLst/>
            <a:gdLst/>
            <a:ahLst/>
            <a:cxnLst/>
            <a:rect l="l" t="t" r="r" b="b"/>
            <a:pathLst>
              <a:path w="914" h="91440">
                <a:moveTo>
                  <a:pt x="0" y="0"/>
                </a:moveTo>
                <a:lnTo>
                  <a:pt x="0" y="91440"/>
                </a:lnTo>
              </a:path>
            </a:pathLst>
          </a:custGeom>
          <a:noFill/>
          <a:ln w="15875">
            <a:solidFill>
              <a:schemeClr val="tx2"/>
            </a:solidFill>
            <a:prstDash val="solid"/>
          </a:ln>
        </p:spPr>
      </p:sp>
      <p:sp>
        <p:nvSpPr>
          <p:cNvPr id="41" name="lad_l7"/>
          <p:cNvSpPr txBox="1"/>
          <p:nvPr/>
        </p:nvSpPr>
        <p:spPr>
          <a:xfrm>
            <a:off x="8934602" y="5961888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tx2"/>
                </a:solidFill>
              </a:rPr>
              <a:t>10</a:t>
            </a:r>
            <a:r>
              <a:rPr lang="en-US" sz="1100" baseline="30000" dirty="0">
                <a:solidFill>
                  <a:schemeClr val="tx2"/>
                </a:solidFill>
              </a:rPr>
              <a:t>10</a:t>
            </a:r>
            <a:r>
              <a:rPr lang="en-US" sz="1100" dirty="0">
                <a:solidFill>
                  <a:schemeClr val="tx2"/>
                </a:solidFill>
              </a:rPr>
              <a:t> GeV</a:t>
            </a:r>
            <a:endParaRPr lang="en-US" sz="1100" dirty="0"/>
          </a:p>
        </p:txBody>
      </p:sp>
      <p:sp>
        <p:nvSpPr>
          <p:cNvPr id="42" name="lad_t8"/>
          <p:cNvSpPr/>
          <p:nvPr/>
        </p:nvSpPr>
        <p:spPr>
          <a:xfrm>
            <a:off x="11257544" y="5852160"/>
            <a:ext cx="914" cy="91440"/>
          </a:xfrm>
          <a:custGeom>
            <a:avLst/>
            <a:gdLst/>
            <a:ahLst/>
            <a:cxnLst/>
            <a:rect l="l" t="t" r="r" b="b"/>
            <a:pathLst>
              <a:path w="914" h="91440">
                <a:moveTo>
                  <a:pt x="0" y="0"/>
                </a:moveTo>
                <a:lnTo>
                  <a:pt x="0" y="91440"/>
                </a:lnTo>
              </a:path>
            </a:pathLst>
          </a:custGeom>
          <a:noFill/>
          <a:ln w="15875">
            <a:solidFill>
              <a:schemeClr val="tx2"/>
            </a:solidFill>
            <a:prstDash val="solid"/>
          </a:ln>
        </p:spPr>
      </p:sp>
      <p:sp>
        <p:nvSpPr>
          <p:cNvPr id="43" name="lad_l8"/>
          <p:cNvSpPr txBox="1"/>
          <p:nvPr/>
        </p:nvSpPr>
        <p:spPr>
          <a:xfrm>
            <a:off x="10708904" y="5961888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tx2"/>
                </a:solidFill>
              </a:rPr>
              <a:t>M</a:t>
            </a:r>
            <a:r>
              <a:rPr lang="en-US" sz="1100" baseline="-40000" dirty="0">
                <a:solidFill>
                  <a:schemeClr val="tx2"/>
                </a:solidFill>
              </a:rPr>
              <a:t>Pl</a:t>
            </a:r>
            <a:endParaRPr lang="en-US" sz="1100" dirty="0"/>
          </a:p>
        </p:txBody>
      </p:sp>
      <p:sp>
        <p:nvSpPr>
          <p:cNvPr id="44" name="lad_pill"/>
          <p:cNvSpPr/>
          <p:nvPr/>
        </p:nvSpPr>
        <p:spPr>
          <a:xfrm>
            <a:off x="822960" y="5093208"/>
            <a:ext cx="3017520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</a:ln>
          <a:effectLst>
            <a:glow rad="127000">
              <a:srgbClr val="FF5C8A">
                <a:alpha val="55000"/>
              </a:srgbClr>
            </a:glow>
          </a:effectLst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chemeClr val="bg1"/>
                </a:solidFill>
              </a:rPr>
              <a:t>THIS TALK: a displaced light scalar</a:t>
            </a:r>
            <a:endParaRPr lang="en-US" sz="1250" dirty="0"/>
          </a:p>
        </p:txBody>
      </p:sp>
      <p:sp>
        <p:nvSpPr>
          <p:cNvPr id="4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4" dur="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9" dur="6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6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4" dur="6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6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9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5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0" dur="6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6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5" dur="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0" dur="6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6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2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6" dur="6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6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1" dur="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6" dur="6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6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1" dur="6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6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1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1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1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1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1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1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1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1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1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1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1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1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1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1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1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1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1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1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1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1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3" dur="4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chemeClr val="accent3"/>
                </a:solidFill>
              </a:rPr>
              <a:t>02 · THE PROBLEM, IN ONE CONVERSATION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Light scalars and the CMB: it’s complicated</a:t>
            </a:r>
            <a:endParaRPr lang="en-US" sz="3000" dirty="0"/>
          </a:p>
        </p:txBody>
      </p:sp>
      <p:pic>
        <p:nvPicPr>
          <p:cNvPr id="4" name="!!motif" descr="assets/plots/motif_spir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9184"/>
            <a:ext cx="512064" cy="512064"/>
          </a:xfrm>
          <a:prstGeom prst="rect">
            <a:avLst/>
          </a:prstGeom>
        </p:spPr>
      </p:pic>
      <p:sp>
        <p:nvSpPr>
          <p:cNvPr id="5" name="phone"/>
          <p:cNvSpPr/>
          <p:nvPr/>
        </p:nvSpPr>
        <p:spPr>
          <a:xfrm>
            <a:off x="640080" y="1417320"/>
            <a:ext cx="6766560" cy="4846320"/>
          </a:xfrm>
          <a:prstGeom prst="roundRect">
            <a:avLst>
              <a:gd name="adj" fmla="val 5660"/>
            </a:avLst>
          </a:prstGeom>
          <a:solidFill>
            <a:schemeClr val="bg2">
              <a:alpha val="92000"/>
            </a:schemeClr>
          </a:solidFill>
          <a:ln w="12700">
            <a:solidFill>
              <a:schemeClr val="tx2">
                <a:alpha val="38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6" name="av"/>
          <p:cNvSpPr/>
          <p:nvPr/>
        </p:nvSpPr>
        <p:spPr>
          <a:xfrm>
            <a:off x="868680" y="1572768"/>
            <a:ext cx="475488" cy="475488"/>
          </a:xfrm>
          <a:prstGeom prst="ellipse">
            <a:avLst/>
          </a:prstGeom>
          <a:solidFill>
            <a:schemeClr val="accent3">
              <a:alpha val="25000"/>
            </a:schemeClr>
          </a:solidFill>
          <a:ln w="12700">
            <a:solidFill>
              <a:schemeClr val="accent3">
                <a:alpha val="70000"/>
              </a:schemeClr>
            </a:solidFill>
            <a:prstDash val="solid"/>
          </a:ln>
        </p:spPr>
      </p:sp>
      <p:pic>
        <p:nvPicPr>
          <p:cNvPr id="7" name="av_i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64" y="1673352"/>
            <a:ext cx="274320" cy="274320"/>
          </a:xfrm>
          <a:prstGeom prst="rect">
            <a:avLst/>
          </a:prstGeom>
        </p:spPr>
      </p:pic>
      <p:sp>
        <p:nvSpPr>
          <p:cNvPr id="8" name="pl_n"/>
          <p:cNvSpPr txBox="1"/>
          <p:nvPr/>
        </p:nvSpPr>
        <p:spPr>
          <a:xfrm>
            <a:off x="1481328" y="1536192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b="1" dirty="0">
                <a:solidFill>
                  <a:schemeClr val="tx1"/>
                </a:solidFill>
              </a:rPr>
              <a:t>Planck</a:t>
            </a:r>
            <a:endParaRPr lang="en-US" sz="1600" dirty="0"/>
          </a:p>
        </p:txBody>
      </p:sp>
      <p:sp>
        <p:nvSpPr>
          <p:cNvPr id="9" name="pl_s"/>
          <p:cNvSpPr txBox="1"/>
          <p:nvPr/>
        </p:nvSpPr>
        <p:spPr>
          <a:xfrm>
            <a:off x="1481328" y="1819656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chemeClr val="tx2"/>
                </a:solidFill>
              </a:rPr>
              <a:t>online · staring at the CMB since 2009</a:t>
            </a:r>
            <a:endParaRPr lang="en-US" sz="1100" dirty="0"/>
          </a:p>
        </p:txBody>
      </p:sp>
      <p:sp>
        <p:nvSpPr>
          <p:cNvPr id="10" name="sep"/>
          <p:cNvSpPr/>
          <p:nvPr/>
        </p:nvSpPr>
        <p:spPr>
          <a:xfrm>
            <a:off x="868680" y="2157984"/>
            <a:ext cx="6309360" cy="10973"/>
          </a:xfrm>
          <a:prstGeom prst="rect">
            <a:avLst/>
          </a:prstGeom>
          <a:solidFill>
            <a:schemeClr val="tx2">
              <a:alpha val="25000"/>
            </a:schemeClr>
          </a:solidFill>
          <a:ln/>
        </p:spPr>
      </p:sp>
      <p:sp>
        <p:nvSpPr>
          <p:cNvPr id="11" name="b0"/>
          <p:cNvSpPr/>
          <p:nvPr/>
        </p:nvSpPr>
        <p:spPr>
          <a:xfrm>
            <a:off x="3176626" y="2286000"/>
            <a:ext cx="4001414" cy="402336"/>
          </a:xfrm>
          <a:prstGeom prst="roundRect">
            <a:avLst>
              <a:gd name="adj" fmla="val 45455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Hi Planck! Can I be all of the dark matter?</a:t>
            </a:r>
            <a:endParaRPr lang="en-US" sz="1400" dirty="0"/>
          </a:p>
        </p:txBody>
      </p:sp>
      <p:sp>
        <p:nvSpPr>
          <p:cNvPr id="12" name="b1"/>
          <p:cNvSpPr/>
          <p:nvPr/>
        </p:nvSpPr>
        <p:spPr>
          <a:xfrm>
            <a:off x="868680" y="2793492"/>
            <a:ext cx="4590288" cy="402336"/>
          </a:xfrm>
          <a:prstGeom prst="roundRect">
            <a:avLst>
              <a:gd name="adj" fmla="val 45455"/>
            </a:avLst>
          </a:prstGeom>
          <a:solidFill>
            <a:schemeClr val="tx2">
              <a:alpha val="2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Sure, as long as your perturbations are adiabatic.</a:t>
            </a:r>
            <a:endParaRPr lang="en-US" sz="1400" dirty="0"/>
          </a:p>
        </p:txBody>
      </p:sp>
      <p:sp>
        <p:nvSpPr>
          <p:cNvPr id="13" name="b2"/>
          <p:cNvSpPr/>
          <p:nvPr/>
        </p:nvSpPr>
        <p:spPr>
          <a:xfrm>
            <a:off x="2924251" y="3300984"/>
            <a:ext cx="4253789" cy="402336"/>
          </a:xfrm>
          <a:prstGeom prst="roundRect">
            <a:avLst>
              <a:gd name="adj" fmla="val 45455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Hmm. I was a light spectator during inflation…</a:t>
            </a:r>
            <a:endParaRPr lang="en-US" sz="1400" dirty="0"/>
          </a:p>
        </p:txBody>
      </p:sp>
      <p:sp>
        <p:nvSpPr>
          <p:cNvPr id="14" name="b3"/>
          <p:cNvSpPr/>
          <p:nvPr/>
        </p:nvSpPr>
        <p:spPr>
          <a:xfrm>
            <a:off x="868680" y="3808476"/>
            <a:ext cx="4758538" cy="402336"/>
          </a:xfrm>
          <a:prstGeom prst="roundRect">
            <a:avLst>
              <a:gd name="adj" fmla="val 45455"/>
            </a:avLst>
          </a:prstGeom>
          <a:solidFill>
            <a:schemeClr val="tx2">
              <a:alpha val="2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Then δχ ≈ H</a:t>
            </a:r>
            <a:r>
              <a:rPr lang="en-US" sz="1400" baseline="-40000" dirty="0">
                <a:solidFill>
                  <a:schemeClr val="tx1"/>
                </a:solidFill>
              </a:rPr>
              <a:t>inf</a:t>
            </a:r>
            <a:r>
              <a:rPr lang="en-US" sz="1400" dirty="0">
                <a:solidFill>
                  <a:schemeClr val="tx1"/>
                </a:solidFill>
              </a:rPr>
              <a:t>/2π. That’s isocurvature. β</a:t>
            </a:r>
            <a:r>
              <a:rPr lang="en-US" sz="1400" baseline="-40000" dirty="0">
                <a:solidFill>
                  <a:schemeClr val="tx1"/>
                </a:solidFill>
              </a:rPr>
              <a:t>iso</a:t>
            </a:r>
            <a:r>
              <a:rPr lang="en-US" sz="1400" dirty="0">
                <a:solidFill>
                  <a:schemeClr val="tx1"/>
                </a:solidFill>
              </a:rPr>
              <a:t> &lt; 0.04.</a:t>
            </a:r>
            <a:endParaRPr lang="en-US" sz="1400" dirty="0"/>
          </a:p>
        </p:txBody>
      </p:sp>
      <p:sp>
        <p:nvSpPr>
          <p:cNvPr id="15" name="b4"/>
          <p:cNvSpPr/>
          <p:nvPr/>
        </p:nvSpPr>
        <p:spPr>
          <a:xfrm>
            <a:off x="3008376" y="4315968"/>
            <a:ext cx="4169664" cy="402336"/>
          </a:xfrm>
          <a:prstGeom prst="roundRect">
            <a:avLst>
              <a:gd name="adj" fmla="val 45455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Fine, I’ll start hugely displaced: X</a:t>
            </a:r>
            <a:r>
              <a:rPr lang="en-US" sz="1400" b="1" baseline="-40000" dirty="0">
                <a:solidFill>
                  <a:schemeClr val="bg1"/>
                </a:solidFill>
              </a:rPr>
              <a:t>i</a:t>
            </a:r>
            <a:r>
              <a:rPr lang="en-US" sz="1400" b="1" dirty="0">
                <a:solidFill>
                  <a:schemeClr val="bg1"/>
                </a:solidFill>
              </a:rPr>
              <a:t> ≫ H</a:t>
            </a:r>
            <a:r>
              <a:rPr lang="en-US" sz="1400" b="1" baseline="-40000" dirty="0">
                <a:solidFill>
                  <a:schemeClr val="bg1"/>
                </a:solidFill>
              </a:rPr>
              <a:t>inf</a:t>
            </a:r>
            <a:r>
              <a:rPr lang="en-US" sz="1400" b="1" dirty="0">
                <a:solidFill>
                  <a:schemeClr val="bg1"/>
                </a:solidFill>
              </a:rPr>
              <a:t>!</a:t>
            </a:r>
            <a:endParaRPr lang="en-US" sz="1400" dirty="0"/>
          </a:p>
        </p:txBody>
      </p:sp>
      <p:sp>
        <p:nvSpPr>
          <p:cNvPr id="16" name="b5"/>
          <p:cNvSpPr/>
          <p:nvPr/>
        </p:nvSpPr>
        <p:spPr>
          <a:xfrm>
            <a:off x="868680" y="4823460"/>
            <a:ext cx="3244291" cy="402336"/>
          </a:xfrm>
          <a:prstGeom prst="roundRect">
            <a:avLst>
              <a:gd name="adj" fmla="val 45455"/>
            </a:avLst>
          </a:prstGeom>
          <a:solidFill>
            <a:schemeClr val="tx2">
              <a:alpha val="2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…and overclose the Universe? Next.</a:t>
            </a:r>
            <a:endParaRPr lang="en-US" sz="1400" dirty="0"/>
          </a:p>
        </p:txBody>
      </p:sp>
      <p:sp>
        <p:nvSpPr>
          <p:cNvPr id="17" name="b6"/>
          <p:cNvSpPr/>
          <p:nvPr/>
        </p:nvSpPr>
        <p:spPr>
          <a:xfrm>
            <a:off x="3260750" y="5330952"/>
            <a:ext cx="3917290" cy="402336"/>
          </a:xfrm>
          <a:prstGeom prst="roundRect">
            <a:avLst>
              <a:gd name="adj" fmla="val 45455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What if I had friends in the thermal bath?</a:t>
            </a:r>
            <a:endParaRPr lang="en-US" sz="1400" dirty="0"/>
          </a:p>
        </p:txBody>
      </p:sp>
      <p:sp>
        <p:nvSpPr>
          <p:cNvPr id="18" name="typ"/>
          <p:cNvSpPr/>
          <p:nvPr/>
        </p:nvSpPr>
        <p:spPr>
          <a:xfrm>
            <a:off x="868680" y="5838444"/>
            <a:ext cx="822960" cy="365760"/>
          </a:xfrm>
          <a:prstGeom prst="roundRect">
            <a:avLst>
              <a:gd name="adj" fmla="val 50000"/>
            </a:avLst>
          </a:prstGeom>
          <a:solidFill>
            <a:schemeClr val="tx2">
              <a:alpha val="20000"/>
            </a:schemeClr>
          </a:solidFill>
          <a:ln/>
        </p:spPr>
      </p:sp>
      <p:sp>
        <p:nvSpPr>
          <p:cNvPr id="19" name="dot0"/>
          <p:cNvSpPr/>
          <p:nvPr/>
        </p:nvSpPr>
        <p:spPr>
          <a:xfrm>
            <a:off x="1033272" y="5966460"/>
            <a:ext cx="109728" cy="109728"/>
          </a:xfrm>
          <a:prstGeom prst="ellipse">
            <a:avLst/>
          </a:prstGeom>
          <a:solidFill>
            <a:schemeClr val="tx1">
              <a:alpha val="75000"/>
            </a:schemeClr>
          </a:solidFill>
          <a:ln/>
        </p:spPr>
      </p:sp>
      <p:sp>
        <p:nvSpPr>
          <p:cNvPr id="20" name="dot1"/>
          <p:cNvSpPr/>
          <p:nvPr/>
        </p:nvSpPr>
        <p:spPr>
          <a:xfrm>
            <a:off x="1216152" y="5966460"/>
            <a:ext cx="109728" cy="109728"/>
          </a:xfrm>
          <a:prstGeom prst="ellipse">
            <a:avLst/>
          </a:prstGeom>
          <a:solidFill>
            <a:schemeClr val="tx1">
              <a:alpha val="75000"/>
            </a:schemeClr>
          </a:solidFill>
          <a:ln/>
        </p:spPr>
      </p:sp>
      <p:sp>
        <p:nvSpPr>
          <p:cNvPr id="21" name="dot2"/>
          <p:cNvSpPr/>
          <p:nvPr/>
        </p:nvSpPr>
        <p:spPr>
          <a:xfrm>
            <a:off x="1399032" y="5966460"/>
            <a:ext cx="109728" cy="109728"/>
          </a:xfrm>
          <a:prstGeom prst="ellipse">
            <a:avLst/>
          </a:prstGeom>
          <a:solidFill>
            <a:schemeClr val="tx1">
              <a:alpha val="75000"/>
            </a:schemeClr>
          </a:solidFill>
          <a:ln/>
        </p:spPr>
      </p:sp>
      <p:sp>
        <p:nvSpPr>
          <p:cNvPr id="22" name="sc_l"/>
          <p:cNvSpPr txBox="1"/>
          <p:nvPr/>
        </p:nvSpPr>
        <p:spPr>
          <a:xfrm>
            <a:off x="7772400" y="14630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tx2"/>
                </a:solidFill>
              </a:rPr>
              <a:t>SCORECARD</a:t>
            </a:r>
            <a:endParaRPr lang="en-US" sz="1200" dirty="0"/>
          </a:p>
        </p:txBody>
      </p:sp>
      <p:sp>
        <p:nvSpPr>
          <p:cNvPr id="23" name="c0"/>
          <p:cNvSpPr/>
          <p:nvPr/>
        </p:nvSpPr>
        <p:spPr>
          <a:xfrm>
            <a:off x="7772400" y="1828800"/>
            <a:ext cx="3886200" cy="1051560"/>
          </a:xfrm>
          <a:prstGeom prst="roundRect">
            <a:avLst>
              <a:gd name="adj" fmla="val 10435"/>
            </a:avLst>
          </a:prstGeom>
          <a:solidFill>
            <a:schemeClr val="bg2">
              <a:alpha val="80000"/>
            </a:schemeClr>
          </a:solidFill>
          <a:ln w="12700">
            <a:solidFill>
              <a:schemeClr val="accent1">
                <a:alpha val="55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pic>
        <p:nvPicPr>
          <p:cNvPr id="24" name="c0_i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3568" y="2029968"/>
            <a:ext cx="384048" cy="384048"/>
          </a:xfrm>
          <a:prstGeom prst="rect">
            <a:avLst/>
          </a:prstGeom>
        </p:spPr>
      </p:pic>
      <p:sp>
        <p:nvSpPr>
          <p:cNvPr id="25" name="c0_h"/>
          <p:cNvSpPr txBox="1"/>
          <p:nvPr/>
        </p:nvSpPr>
        <p:spPr>
          <a:xfrm>
            <a:off x="8522208" y="1956816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kern="0" spc="200" dirty="0">
                <a:solidFill>
                  <a:schemeClr val="accent1"/>
                </a:solidFill>
              </a:rPr>
              <a:t>ISOCURVATURE</a:t>
            </a:r>
            <a:endParaRPr lang="en-US" sz="1500" dirty="0"/>
          </a:p>
        </p:txBody>
      </p:sp>
      <p:sp>
        <p:nvSpPr>
          <p:cNvPr id="26" name="c0_d"/>
          <p:cNvSpPr txBox="1"/>
          <p:nvPr/>
        </p:nvSpPr>
        <p:spPr>
          <a:xfrm>
            <a:off x="8522208" y="2286000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chemeClr val="tx2"/>
                </a:solidFill>
              </a:rPr>
              <a:t>δχ ~ H</a:t>
            </a:r>
            <a:r>
              <a:rPr lang="en-US" sz="1400" baseline="-40000" dirty="0">
                <a:solidFill>
                  <a:schemeClr val="tx2"/>
                </a:solidFill>
              </a:rPr>
              <a:t>inf</a:t>
            </a:r>
            <a:r>
              <a:rPr lang="en-US" sz="1400" dirty="0">
                <a:solidFill>
                  <a:schemeClr val="tx2"/>
                </a:solidFill>
              </a:rPr>
              <a:t>/2π, uncorrelated with the curvature perturbation ζ</a:t>
            </a:r>
            <a:endParaRPr lang="en-US" sz="1400" dirty="0"/>
          </a:p>
        </p:txBody>
      </p:sp>
      <p:sp>
        <p:nvSpPr>
          <p:cNvPr id="27" name="c1"/>
          <p:cNvSpPr/>
          <p:nvPr/>
        </p:nvSpPr>
        <p:spPr>
          <a:xfrm>
            <a:off x="7772400" y="3035808"/>
            <a:ext cx="3886200" cy="1051560"/>
          </a:xfrm>
          <a:prstGeom prst="roundRect">
            <a:avLst>
              <a:gd name="adj" fmla="val 10435"/>
            </a:avLst>
          </a:prstGeom>
          <a:solidFill>
            <a:schemeClr val="bg2">
              <a:alpha val="80000"/>
            </a:schemeClr>
          </a:solidFill>
          <a:ln w="12700">
            <a:solidFill>
              <a:schemeClr val="accent2">
                <a:alpha val="55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pic>
        <p:nvPicPr>
          <p:cNvPr id="28" name="c1_i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3568" y="3236976"/>
            <a:ext cx="384048" cy="384048"/>
          </a:xfrm>
          <a:prstGeom prst="rect">
            <a:avLst/>
          </a:prstGeom>
        </p:spPr>
      </p:pic>
      <p:sp>
        <p:nvSpPr>
          <p:cNvPr id="29" name="c1_h"/>
          <p:cNvSpPr txBox="1"/>
          <p:nvPr/>
        </p:nvSpPr>
        <p:spPr>
          <a:xfrm>
            <a:off x="8522208" y="3163824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kern="0" spc="200" dirty="0">
                <a:solidFill>
                  <a:schemeClr val="accent2"/>
                </a:solidFill>
              </a:rPr>
              <a:t>OVERCLOSURE</a:t>
            </a:r>
            <a:endParaRPr lang="en-US" sz="1500" dirty="0"/>
          </a:p>
        </p:txBody>
      </p:sp>
      <p:sp>
        <p:nvSpPr>
          <p:cNvPr id="30" name="c1_d"/>
          <p:cNvSpPr txBox="1"/>
          <p:nvPr/>
        </p:nvSpPr>
        <p:spPr>
          <a:xfrm>
            <a:off x="8522208" y="3493008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chemeClr val="tx2"/>
                </a:solidFill>
              </a:rPr>
              <a:t>Huge X</a:t>
            </a:r>
            <a:r>
              <a:rPr lang="en-US" sz="1400" baseline="-40000" dirty="0">
                <a:solidFill>
                  <a:schemeClr val="tx2"/>
                </a:solidFill>
              </a:rPr>
              <a:t>i</a:t>
            </a:r>
            <a:r>
              <a:rPr lang="en-US" sz="1400" dirty="0">
                <a:solidFill>
                  <a:schemeClr val="tx2"/>
                </a:solidFill>
              </a:rPr>
              <a:t> ⇒ far too much dark matter</a:t>
            </a:r>
            <a:endParaRPr lang="en-US" sz="1400" dirty="0"/>
          </a:p>
        </p:txBody>
      </p:sp>
      <p:sp>
        <p:nvSpPr>
          <p:cNvPr id="31" name="c2"/>
          <p:cNvSpPr/>
          <p:nvPr/>
        </p:nvSpPr>
        <p:spPr>
          <a:xfrm>
            <a:off x="7772400" y="4242816"/>
            <a:ext cx="3886200" cy="1051560"/>
          </a:xfrm>
          <a:prstGeom prst="roundRect">
            <a:avLst>
              <a:gd name="adj" fmla="val 10435"/>
            </a:avLst>
          </a:prstGeom>
          <a:solidFill>
            <a:schemeClr val="bg2">
              <a:alpha val="80000"/>
            </a:schemeClr>
          </a:solidFill>
          <a:ln w="12700">
            <a:solidFill>
              <a:schemeClr val="accent4">
                <a:alpha val="55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pic>
        <p:nvPicPr>
          <p:cNvPr id="32" name="c2_i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3568" y="4443984"/>
            <a:ext cx="384048" cy="384048"/>
          </a:xfrm>
          <a:prstGeom prst="rect">
            <a:avLst/>
          </a:prstGeom>
        </p:spPr>
      </p:pic>
      <p:sp>
        <p:nvSpPr>
          <p:cNvPr id="33" name="c2_h"/>
          <p:cNvSpPr txBox="1"/>
          <p:nvPr/>
        </p:nvSpPr>
        <p:spPr>
          <a:xfrm>
            <a:off x="8522208" y="4370832"/>
            <a:ext cx="3017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kern="0" spc="200" dirty="0">
                <a:solidFill>
                  <a:schemeClr val="accent4"/>
                </a:solidFill>
              </a:rPr>
              <a:t>PLOT TWIST?</a:t>
            </a:r>
            <a:endParaRPr lang="en-US" sz="1500" dirty="0"/>
          </a:p>
        </p:txBody>
      </p:sp>
      <p:sp>
        <p:nvSpPr>
          <p:cNvPr id="34" name="c2_d"/>
          <p:cNvSpPr txBox="1"/>
          <p:nvPr/>
        </p:nvSpPr>
        <p:spPr>
          <a:xfrm>
            <a:off x="8522208" y="4700016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chemeClr val="tx2"/>
                </a:solidFill>
              </a:rPr>
              <a:t>Talking to the plasma changes the story</a:t>
            </a:r>
            <a:endParaRPr lang="en-US" sz="1400" dirty="0"/>
          </a:p>
        </p:txBody>
      </p:sp>
      <p:sp>
        <p:nvSpPr>
          <p:cNvPr id="35" name="punch"/>
          <p:cNvSpPr txBox="1"/>
          <p:nvPr/>
        </p:nvSpPr>
        <p:spPr>
          <a:xfrm>
            <a:off x="7772400" y="5577840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i="1" dirty="0">
                <a:solidFill>
                  <a:schemeClr val="tx2"/>
                </a:solidFill>
              </a:rPr>
              <a:t>Light spectators fluctuate. Planck notices.</a:t>
            </a:r>
            <a:endParaRPr lang="en-US" sz="1600" dirty="0"/>
          </a:p>
        </p:txBody>
      </p:sp>
      <p:sp>
        <p:nvSpPr>
          <p:cNvPr id="3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45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45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4" dur="45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45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1" dur="45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5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7" dur="45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45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4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4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4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4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4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4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4" dur="45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45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0" dur="45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45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4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4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4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4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4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4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4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4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4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4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4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7" dur="45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45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4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4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4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4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4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4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4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4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4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4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4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4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3" dur="4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6" presetClass="emph" presetSubtype="0" repeatCount="indefinite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25" dur="4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6" presetClass="emph" presetSubtype="0" repeatCount="indefinite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27" dur="4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7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3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chemeClr val="accent3"/>
                </a:solidFill>
              </a:rPr>
              <a:t>03 · GENERIC LIGHT SCALARS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Light scalars face the same problem</a:t>
            </a:r>
            <a:endParaRPr lang="en-US" sz="3000" dirty="0"/>
          </a:p>
        </p:txBody>
      </p:sp>
      <p:pic>
        <p:nvPicPr>
          <p:cNvPr id="4" name="!!motif" descr="assets/plots/motif_spir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9184"/>
            <a:ext cx="512064" cy="512064"/>
          </a:xfrm>
          <a:prstGeom prst="rect">
            <a:avLst/>
          </a:prstGeom>
        </p:spPr>
      </p:pic>
      <p:sp>
        <p:nvSpPr>
          <p:cNvPr id="5" name="A_card"/>
          <p:cNvSpPr/>
          <p:nvPr/>
        </p:nvSpPr>
        <p:spPr>
          <a:xfrm>
            <a:off x="548640" y="1463040"/>
            <a:ext cx="5394960" cy="4800600"/>
          </a:xfrm>
          <a:prstGeom prst="roundRect">
            <a:avLst>
              <a:gd name="adj" fmla="val 2286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tx2">
                <a:alpha val="22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6" name="A_tag"/>
          <p:cNvSpPr txBox="1"/>
          <p:nvPr/>
        </p:nvSpPr>
        <p:spPr>
          <a:xfrm>
            <a:off x="822960" y="16459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3"/>
                </a:solidFill>
              </a:rPr>
              <a:t>ROAD A</a:t>
            </a:r>
            <a:endParaRPr lang="en-US" sz="1200" dirty="0"/>
          </a:p>
        </p:txBody>
      </p:sp>
      <p:sp>
        <p:nvSpPr>
          <p:cNvPr id="7" name="A_h"/>
          <p:cNvSpPr txBox="1"/>
          <p:nvPr/>
        </p:nvSpPr>
        <p:spPr>
          <a:xfrm>
            <a:off x="822960" y="1901952"/>
            <a:ext cx="4754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chemeClr val="tx1"/>
                </a:solidFill>
              </a:rPr>
              <a:t>Sit at the minimum</a:t>
            </a:r>
            <a:endParaRPr lang="en-US" sz="2300" dirty="0"/>
          </a:p>
        </p:txBody>
      </p:sp>
      <p:sp>
        <p:nvSpPr>
          <p:cNvPr id="8" name="A_par"/>
          <p:cNvSpPr/>
          <p:nvPr/>
        </p:nvSpPr>
        <p:spPr>
          <a:xfrm>
            <a:off x="1371600" y="2542032"/>
            <a:ext cx="3749040" cy="1572768"/>
          </a:xfrm>
          <a:custGeom>
            <a:avLst/>
            <a:gdLst/>
            <a:ahLst/>
            <a:cxnLst/>
            <a:rect l="l" t="t" r="r" b="b"/>
            <a:pathLst>
              <a:path w="3749040" h="1572768">
                <a:moveTo>
                  <a:pt x="0" y="0"/>
                </a:moveTo>
                <a:lnTo>
                  <a:pt x="62484" y="103104"/>
                </a:lnTo>
                <a:lnTo>
                  <a:pt x="124968" y="202712"/>
                </a:lnTo>
                <a:lnTo>
                  <a:pt x="187452" y="298826"/>
                </a:lnTo>
                <a:lnTo>
                  <a:pt x="249936" y="391444"/>
                </a:lnTo>
                <a:lnTo>
                  <a:pt x="312420" y="480568"/>
                </a:lnTo>
                <a:lnTo>
                  <a:pt x="374904" y="566196"/>
                </a:lnTo>
                <a:lnTo>
                  <a:pt x="437388" y="648330"/>
                </a:lnTo>
                <a:lnTo>
                  <a:pt x="499872" y="726968"/>
                </a:lnTo>
                <a:lnTo>
                  <a:pt x="562356" y="802112"/>
                </a:lnTo>
                <a:lnTo>
                  <a:pt x="624840" y="873760"/>
                </a:lnTo>
                <a:lnTo>
                  <a:pt x="687324" y="941913"/>
                </a:lnTo>
                <a:lnTo>
                  <a:pt x="749808" y="1006572"/>
                </a:lnTo>
                <a:lnTo>
                  <a:pt x="812292" y="1067735"/>
                </a:lnTo>
                <a:lnTo>
                  <a:pt x="874776" y="1125403"/>
                </a:lnTo>
                <a:lnTo>
                  <a:pt x="937260" y="1179576"/>
                </a:lnTo>
                <a:lnTo>
                  <a:pt x="999744" y="1230254"/>
                </a:lnTo>
                <a:lnTo>
                  <a:pt x="1062228" y="1277437"/>
                </a:lnTo>
                <a:lnTo>
                  <a:pt x="1124712" y="1321125"/>
                </a:lnTo>
                <a:lnTo>
                  <a:pt x="1187196" y="1361318"/>
                </a:lnTo>
                <a:lnTo>
                  <a:pt x="1249680" y="1398016"/>
                </a:lnTo>
                <a:lnTo>
                  <a:pt x="1312164" y="1431219"/>
                </a:lnTo>
                <a:lnTo>
                  <a:pt x="1374648" y="1460927"/>
                </a:lnTo>
                <a:lnTo>
                  <a:pt x="1437132" y="1487140"/>
                </a:lnTo>
                <a:lnTo>
                  <a:pt x="1499616" y="1509857"/>
                </a:lnTo>
                <a:lnTo>
                  <a:pt x="1562100" y="1529080"/>
                </a:lnTo>
                <a:lnTo>
                  <a:pt x="1624584" y="1544808"/>
                </a:lnTo>
                <a:lnTo>
                  <a:pt x="1687068" y="1557040"/>
                </a:lnTo>
                <a:lnTo>
                  <a:pt x="1749552" y="1565778"/>
                </a:lnTo>
                <a:lnTo>
                  <a:pt x="1812036" y="1571020"/>
                </a:lnTo>
                <a:lnTo>
                  <a:pt x="1874520" y="1572768"/>
                </a:lnTo>
                <a:lnTo>
                  <a:pt x="1937004" y="1571020"/>
                </a:lnTo>
                <a:lnTo>
                  <a:pt x="1999488" y="1565778"/>
                </a:lnTo>
                <a:lnTo>
                  <a:pt x="2061972" y="1557040"/>
                </a:lnTo>
                <a:lnTo>
                  <a:pt x="2124456" y="1544808"/>
                </a:lnTo>
                <a:lnTo>
                  <a:pt x="2186940" y="1529080"/>
                </a:lnTo>
                <a:lnTo>
                  <a:pt x="2249424" y="1509857"/>
                </a:lnTo>
                <a:lnTo>
                  <a:pt x="2311908" y="1487140"/>
                </a:lnTo>
                <a:lnTo>
                  <a:pt x="2374392" y="1460927"/>
                </a:lnTo>
                <a:lnTo>
                  <a:pt x="2436876" y="1431219"/>
                </a:lnTo>
                <a:lnTo>
                  <a:pt x="2499360" y="1398016"/>
                </a:lnTo>
                <a:lnTo>
                  <a:pt x="2561844" y="1361318"/>
                </a:lnTo>
                <a:lnTo>
                  <a:pt x="2624328" y="1321125"/>
                </a:lnTo>
                <a:lnTo>
                  <a:pt x="2686812" y="1277437"/>
                </a:lnTo>
                <a:lnTo>
                  <a:pt x="2749296" y="1230254"/>
                </a:lnTo>
                <a:lnTo>
                  <a:pt x="2811780" y="1179576"/>
                </a:lnTo>
                <a:lnTo>
                  <a:pt x="2874264" y="1125403"/>
                </a:lnTo>
                <a:lnTo>
                  <a:pt x="2936748" y="1067735"/>
                </a:lnTo>
                <a:lnTo>
                  <a:pt x="2999232" y="1006572"/>
                </a:lnTo>
                <a:lnTo>
                  <a:pt x="3061716" y="941913"/>
                </a:lnTo>
                <a:lnTo>
                  <a:pt x="3124200" y="873760"/>
                </a:lnTo>
                <a:lnTo>
                  <a:pt x="3186684" y="802112"/>
                </a:lnTo>
                <a:lnTo>
                  <a:pt x="3249168" y="726968"/>
                </a:lnTo>
                <a:lnTo>
                  <a:pt x="3311652" y="648330"/>
                </a:lnTo>
                <a:lnTo>
                  <a:pt x="3374136" y="566196"/>
                </a:lnTo>
                <a:lnTo>
                  <a:pt x="3436620" y="480568"/>
                </a:lnTo>
                <a:lnTo>
                  <a:pt x="3499104" y="391444"/>
                </a:lnTo>
                <a:lnTo>
                  <a:pt x="3561588" y="298826"/>
                </a:lnTo>
                <a:lnTo>
                  <a:pt x="3624072" y="202712"/>
                </a:lnTo>
                <a:lnTo>
                  <a:pt x="3686556" y="103104"/>
                </a:lnTo>
                <a:lnTo>
                  <a:pt x="3749040" y="0"/>
                </a:lnTo>
              </a:path>
            </a:pathLst>
          </a:custGeom>
          <a:noFill/>
          <a:ln w="31750">
            <a:solidFill>
              <a:schemeClr val="tx2"/>
            </a:solidFill>
            <a:prstDash val="solid"/>
          </a:ln>
        </p:spPr>
      </p:sp>
      <p:pic>
        <p:nvPicPr>
          <p:cNvPr id="9" name="A_eq" descr="LaTeX: \langle\chi^2\rangle \simeq \frac{3H_{\rm inf}^4}{8\pi^2 m_\chi^2}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9444" y="4297680"/>
            <a:ext cx="1673352" cy="768096"/>
          </a:xfrm>
          <a:prstGeom prst="rect">
            <a:avLst/>
          </a:prstGeom>
        </p:spPr>
      </p:pic>
      <p:sp>
        <p:nvSpPr>
          <p:cNvPr id="10" name="A_txt"/>
          <p:cNvSpPr txBox="1"/>
          <p:nvPr/>
        </p:nvSpPr>
        <p:spPr>
          <a:xfrm>
            <a:off x="822960" y="5138928"/>
            <a:ext cx="4846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chemeClr val="tx2"/>
                </a:solidFill>
              </a:rPr>
              <a:t>Stochastic equilibrium: χ is pure fluctuation, so δχ/χ ~ 1 and isocurvature is O(1).</a:t>
            </a:r>
            <a:endParaRPr lang="en-US" sz="1400" dirty="0"/>
          </a:p>
        </p:txBody>
      </p:sp>
      <p:pic>
        <p:nvPicPr>
          <p:cNvPr id="11" name="A_vi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" y="5788152"/>
            <a:ext cx="274320" cy="274320"/>
          </a:xfrm>
          <a:prstGeom prst="rect">
            <a:avLst/>
          </a:prstGeom>
        </p:spPr>
      </p:pic>
      <p:sp>
        <p:nvSpPr>
          <p:cNvPr id="12" name="A_v"/>
          <p:cNvSpPr txBox="1"/>
          <p:nvPr/>
        </p:nvSpPr>
        <p:spPr>
          <a:xfrm>
            <a:off x="1207008" y="5733288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chemeClr val="accent2"/>
                </a:solidFill>
              </a:rPr>
              <a:t>Only safe if heavy: m</a:t>
            </a:r>
            <a:r>
              <a:rPr lang="en-US" sz="1500" b="1" baseline="-40000" dirty="0">
                <a:solidFill>
                  <a:schemeClr val="accent2"/>
                </a:solidFill>
              </a:rPr>
              <a:t>χ</a:t>
            </a:r>
            <a:r>
              <a:rPr lang="en-US" sz="1500" b="1" dirty="0">
                <a:solidFill>
                  <a:schemeClr val="accent2"/>
                </a:solidFill>
              </a:rPr>
              <a:t> ≳ H</a:t>
            </a:r>
            <a:r>
              <a:rPr lang="en-US" sz="1500" b="1" baseline="-40000" dirty="0">
                <a:solidFill>
                  <a:schemeClr val="accent2"/>
                </a:solidFill>
              </a:rPr>
              <a:t>inf</a:t>
            </a:r>
            <a:endParaRPr lang="en-US" sz="1500" dirty="0"/>
          </a:p>
        </p:txBody>
      </p:sp>
      <p:pic>
        <p:nvPicPr>
          <p:cNvPr id="13" name="A_cloud" descr="assets/plots/clou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8840" y="3493008"/>
            <a:ext cx="2194560" cy="1097280"/>
          </a:xfrm>
          <a:prstGeom prst="rect">
            <a:avLst/>
          </a:prstGeom>
        </p:spPr>
      </p:pic>
      <p:sp>
        <p:nvSpPr>
          <p:cNvPr id="14" name="B_card"/>
          <p:cNvSpPr/>
          <p:nvPr/>
        </p:nvSpPr>
        <p:spPr>
          <a:xfrm>
            <a:off x="6245352" y="1463040"/>
            <a:ext cx="5394960" cy="4800600"/>
          </a:xfrm>
          <a:prstGeom prst="roundRect">
            <a:avLst>
              <a:gd name="adj" fmla="val 2286"/>
            </a:avLst>
          </a:prstGeom>
          <a:solidFill>
            <a:schemeClr val="bg2">
              <a:alpha val="82000"/>
            </a:schemeClr>
          </a:solidFill>
          <a:ln w="12700">
            <a:solidFill>
              <a:schemeClr val="accent1">
                <a:alpha val="65000"/>
              </a:schemeClr>
            </a:solidFill>
            <a:prstDash val="solid"/>
          </a:ln>
          <a:effectLst>
            <a:glow rad="101600">
              <a:srgbClr val="FF5C8A">
                <a:alpha val="22000"/>
              </a:srgbClr>
            </a:glow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15" name="B_tag"/>
          <p:cNvSpPr txBox="1"/>
          <p:nvPr/>
        </p:nvSpPr>
        <p:spPr>
          <a:xfrm>
            <a:off x="6519672" y="16459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1"/>
                </a:solidFill>
              </a:rPr>
              <a:t>ROAD B</a:t>
            </a:r>
            <a:endParaRPr lang="en-US" sz="1200" dirty="0"/>
          </a:p>
        </p:txBody>
      </p:sp>
      <p:sp>
        <p:nvSpPr>
          <p:cNvPr id="16" name="B_h"/>
          <p:cNvSpPr txBox="1"/>
          <p:nvPr/>
        </p:nvSpPr>
        <p:spPr>
          <a:xfrm>
            <a:off x="6519672" y="1901952"/>
            <a:ext cx="4754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300" b="1" dirty="0">
                <a:solidFill>
                  <a:schemeClr val="tx1"/>
                </a:solidFill>
              </a:rPr>
              <a:t>Start displaced</a:t>
            </a:r>
            <a:endParaRPr lang="en-US" sz="2300" dirty="0"/>
          </a:p>
        </p:txBody>
      </p:sp>
      <p:sp>
        <p:nvSpPr>
          <p:cNvPr id="17" name="B_par"/>
          <p:cNvSpPr/>
          <p:nvPr/>
        </p:nvSpPr>
        <p:spPr>
          <a:xfrm>
            <a:off x="7068312" y="2542032"/>
            <a:ext cx="3749040" cy="1572768"/>
          </a:xfrm>
          <a:custGeom>
            <a:avLst/>
            <a:gdLst/>
            <a:ahLst/>
            <a:cxnLst/>
            <a:rect l="l" t="t" r="r" b="b"/>
            <a:pathLst>
              <a:path w="3749040" h="1572768">
                <a:moveTo>
                  <a:pt x="0" y="0"/>
                </a:moveTo>
                <a:lnTo>
                  <a:pt x="62484" y="103104"/>
                </a:lnTo>
                <a:lnTo>
                  <a:pt x="124968" y="202712"/>
                </a:lnTo>
                <a:lnTo>
                  <a:pt x="187452" y="298826"/>
                </a:lnTo>
                <a:lnTo>
                  <a:pt x="249936" y="391444"/>
                </a:lnTo>
                <a:lnTo>
                  <a:pt x="312420" y="480568"/>
                </a:lnTo>
                <a:lnTo>
                  <a:pt x="374904" y="566196"/>
                </a:lnTo>
                <a:lnTo>
                  <a:pt x="437388" y="648330"/>
                </a:lnTo>
                <a:lnTo>
                  <a:pt x="499872" y="726968"/>
                </a:lnTo>
                <a:lnTo>
                  <a:pt x="562356" y="802112"/>
                </a:lnTo>
                <a:lnTo>
                  <a:pt x="624840" y="873760"/>
                </a:lnTo>
                <a:lnTo>
                  <a:pt x="687324" y="941913"/>
                </a:lnTo>
                <a:lnTo>
                  <a:pt x="749808" y="1006572"/>
                </a:lnTo>
                <a:lnTo>
                  <a:pt x="812292" y="1067735"/>
                </a:lnTo>
                <a:lnTo>
                  <a:pt x="874776" y="1125403"/>
                </a:lnTo>
                <a:lnTo>
                  <a:pt x="937260" y="1179576"/>
                </a:lnTo>
                <a:lnTo>
                  <a:pt x="999744" y="1230254"/>
                </a:lnTo>
                <a:lnTo>
                  <a:pt x="1062228" y="1277437"/>
                </a:lnTo>
                <a:lnTo>
                  <a:pt x="1124712" y="1321125"/>
                </a:lnTo>
                <a:lnTo>
                  <a:pt x="1187196" y="1361318"/>
                </a:lnTo>
                <a:lnTo>
                  <a:pt x="1249680" y="1398016"/>
                </a:lnTo>
                <a:lnTo>
                  <a:pt x="1312164" y="1431219"/>
                </a:lnTo>
                <a:lnTo>
                  <a:pt x="1374648" y="1460927"/>
                </a:lnTo>
                <a:lnTo>
                  <a:pt x="1437132" y="1487140"/>
                </a:lnTo>
                <a:lnTo>
                  <a:pt x="1499616" y="1509857"/>
                </a:lnTo>
                <a:lnTo>
                  <a:pt x="1562100" y="1529080"/>
                </a:lnTo>
                <a:lnTo>
                  <a:pt x="1624584" y="1544808"/>
                </a:lnTo>
                <a:lnTo>
                  <a:pt x="1687068" y="1557040"/>
                </a:lnTo>
                <a:lnTo>
                  <a:pt x="1749552" y="1565778"/>
                </a:lnTo>
                <a:lnTo>
                  <a:pt x="1812036" y="1571020"/>
                </a:lnTo>
                <a:lnTo>
                  <a:pt x="1874520" y="1572768"/>
                </a:lnTo>
                <a:lnTo>
                  <a:pt x="1937004" y="1571020"/>
                </a:lnTo>
                <a:lnTo>
                  <a:pt x="1999488" y="1565778"/>
                </a:lnTo>
                <a:lnTo>
                  <a:pt x="2061972" y="1557040"/>
                </a:lnTo>
                <a:lnTo>
                  <a:pt x="2124456" y="1544808"/>
                </a:lnTo>
                <a:lnTo>
                  <a:pt x="2186940" y="1529080"/>
                </a:lnTo>
                <a:lnTo>
                  <a:pt x="2249424" y="1509857"/>
                </a:lnTo>
                <a:lnTo>
                  <a:pt x="2311908" y="1487140"/>
                </a:lnTo>
                <a:lnTo>
                  <a:pt x="2374392" y="1460927"/>
                </a:lnTo>
                <a:lnTo>
                  <a:pt x="2436876" y="1431219"/>
                </a:lnTo>
                <a:lnTo>
                  <a:pt x="2499360" y="1398016"/>
                </a:lnTo>
                <a:lnTo>
                  <a:pt x="2561844" y="1361318"/>
                </a:lnTo>
                <a:lnTo>
                  <a:pt x="2624328" y="1321125"/>
                </a:lnTo>
                <a:lnTo>
                  <a:pt x="2686812" y="1277437"/>
                </a:lnTo>
                <a:lnTo>
                  <a:pt x="2749296" y="1230254"/>
                </a:lnTo>
                <a:lnTo>
                  <a:pt x="2811780" y="1179576"/>
                </a:lnTo>
                <a:lnTo>
                  <a:pt x="2874264" y="1125403"/>
                </a:lnTo>
                <a:lnTo>
                  <a:pt x="2936748" y="1067735"/>
                </a:lnTo>
                <a:lnTo>
                  <a:pt x="2999232" y="1006572"/>
                </a:lnTo>
                <a:lnTo>
                  <a:pt x="3061716" y="941913"/>
                </a:lnTo>
                <a:lnTo>
                  <a:pt x="3124200" y="873760"/>
                </a:lnTo>
                <a:lnTo>
                  <a:pt x="3186684" y="802112"/>
                </a:lnTo>
                <a:lnTo>
                  <a:pt x="3249168" y="726968"/>
                </a:lnTo>
                <a:lnTo>
                  <a:pt x="3311652" y="648330"/>
                </a:lnTo>
                <a:lnTo>
                  <a:pt x="3374136" y="566196"/>
                </a:lnTo>
                <a:lnTo>
                  <a:pt x="3436620" y="480568"/>
                </a:lnTo>
                <a:lnTo>
                  <a:pt x="3499104" y="391444"/>
                </a:lnTo>
                <a:lnTo>
                  <a:pt x="3561588" y="298826"/>
                </a:lnTo>
                <a:lnTo>
                  <a:pt x="3624072" y="202712"/>
                </a:lnTo>
                <a:lnTo>
                  <a:pt x="3686556" y="103104"/>
                </a:lnTo>
                <a:lnTo>
                  <a:pt x="3749040" y="0"/>
                </a:lnTo>
              </a:path>
            </a:pathLst>
          </a:custGeom>
          <a:noFill/>
          <a:ln w="31750">
            <a:solidFill>
              <a:schemeClr val="tx2"/>
            </a:solidFill>
            <a:prstDash val="solid"/>
          </a:ln>
        </p:spPr>
      </p:sp>
      <p:pic>
        <p:nvPicPr>
          <p:cNvPr id="18" name="B_eq" descr="LaTeX: S_\chi \simeq \frac{\partial\ln\Omega_\chi}{\partial\ln X_i}\,\frac{H_{\rm inf}}{2\pi X_i}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0980" y="4297680"/>
            <a:ext cx="2203704" cy="679704"/>
          </a:xfrm>
          <a:prstGeom prst="rect">
            <a:avLst/>
          </a:prstGeom>
        </p:spPr>
      </p:pic>
      <p:sp>
        <p:nvSpPr>
          <p:cNvPr id="19" name="B_txt"/>
          <p:cNvSpPr txBox="1"/>
          <p:nvPr/>
        </p:nvSpPr>
        <p:spPr>
          <a:xfrm>
            <a:off x="6519672" y="5138928"/>
            <a:ext cx="4846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chemeClr val="tx2"/>
                </a:solidFill>
              </a:rPr>
              <a:t>Isocurvature is suppressed by H</a:t>
            </a:r>
            <a:r>
              <a:rPr lang="en-US" sz="1400" baseline="-40000" dirty="0">
                <a:solidFill>
                  <a:schemeClr val="tx2"/>
                </a:solidFill>
              </a:rPr>
              <a:t>inf</a:t>
            </a:r>
            <a:r>
              <a:rPr lang="en-US" sz="1400" dirty="0">
                <a:solidFill>
                  <a:schemeClr val="tx2"/>
                </a:solidFill>
              </a:rPr>
              <a:t>/X</a:t>
            </a:r>
            <a:r>
              <a:rPr lang="en-US" sz="1400" baseline="-40000" dirty="0">
                <a:solidFill>
                  <a:schemeClr val="tx2"/>
                </a:solidFill>
              </a:rPr>
              <a:t>i</a:t>
            </a:r>
            <a:r>
              <a:rPr lang="en-US" sz="1400" dirty="0">
                <a:solidFill>
                  <a:schemeClr val="tx2"/>
                </a:solidFill>
              </a:rPr>
              <a:t>: just make X</a:t>
            </a:r>
            <a:r>
              <a:rPr lang="en-US" sz="1400" baseline="-40000" dirty="0">
                <a:solidFill>
                  <a:schemeClr val="tx2"/>
                </a:solidFill>
              </a:rPr>
              <a:t>i</a:t>
            </a:r>
            <a:r>
              <a:rPr lang="en-US" sz="1400" dirty="0">
                <a:solidFill>
                  <a:schemeClr val="tx2"/>
                </a:solidFill>
              </a:rPr>
              <a:t> huge…</a:t>
            </a:r>
            <a:endParaRPr lang="en-US" sz="1400" dirty="0"/>
          </a:p>
        </p:txBody>
      </p:sp>
      <p:pic>
        <p:nvPicPr>
          <p:cNvPr id="20" name="B_vi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9672" y="5788152"/>
            <a:ext cx="274320" cy="274320"/>
          </a:xfrm>
          <a:prstGeom prst="rect">
            <a:avLst/>
          </a:prstGeom>
        </p:spPr>
      </p:pic>
      <p:sp>
        <p:nvSpPr>
          <p:cNvPr id="21" name="B_v"/>
          <p:cNvSpPr txBox="1"/>
          <p:nvPr/>
        </p:nvSpPr>
        <p:spPr>
          <a:xfrm>
            <a:off x="6903720" y="5733288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chemeClr val="accent1"/>
                </a:solidFill>
              </a:rPr>
              <a:t>…but huge X</a:t>
            </a:r>
            <a:r>
              <a:rPr lang="en-US" sz="1500" b="1" baseline="-40000" dirty="0">
                <a:solidFill>
                  <a:schemeClr val="accent1"/>
                </a:solidFill>
              </a:rPr>
              <a:t>i</a:t>
            </a:r>
            <a:r>
              <a:rPr lang="en-US" sz="1500" b="1" dirty="0">
                <a:solidFill>
                  <a:schemeClr val="accent1"/>
                </a:solidFill>
              </a:rPr>
              <a:t> ⇒ overclosure</a:t>
            </a:r>
            <a:endParaRPr lang="en-US" sz="1500" dirty="0"/>
          </a:p>
        </p:txBody>
      </p:sp>
      <p:pic>
        <p:nvPicPr>
          <p:cNvPr id="22" name="B_glow" descr="assets/plots/glow_pink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22592" y="2529874"/>
            <a:ext cx="1005840" cy="1005840"/>
          </a:xfrm>
          <a:prstGeom prst="rect">
            <a:avLst/>
          </a:prstGeom>
        </p:spPr>
      </p:pic>
      <p:sp>
        <p:nvSpPr>
          <p:cNvPr id="23" name="B_ball"/>
          <p:cNvSpPr/>
          <p:nvPr/>
        </p:nvSpPr>
        <p:spPr>
          <a:xfrm>
            <a:off x="7360920" y="2868202"/>
            <a:ext cx="329184" cy="329184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prstDash val="solid"/>
          </a:ln>
        </p:spPr>
      </p:sp>
      <p:sp>
        <p:nvSpPr>
          <p:cNvPr id="24" name="B_badge"/>
          <p:cNvSpPr/>
          <p:nvPr/>
        </p:nvSpPr>
        <p:spPr>
          <a:xfrm>
            <a:off x="10195560" y="1627632"/>
            <a:ext cx="1261872" cy="347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</a:ln>
          <a:effectLst>
            <a:glow rad="152400">
              <a:srgbClr val="FF5C8A">
                <a:alpha val="50000"/>
              </a:srgbClr>
            </a:glow>
          </a:effectLst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THIS TALK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7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7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7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7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7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7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7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7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3" dur="7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8" dur="7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"/>
                            </p:stCondLst>
                            <p:childTnLst>
                              <p:par>
                                <p:cTn id="51" presetID="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14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12000" y="11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8" dur="7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3" dur="7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8" dur="7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3" dur="7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8" dur="7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3" dur="7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7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8" dur="7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7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93" dur="7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7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98" dur="7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7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03" dur="7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7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4" dur="4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1" grpId="0" animBg="1"/>
      <p:bldP spid="23" grpId="0" animBg="1"/>
      <p:bldP spid="24" grpId="0" animBg="1"/>
      <p:bldP spid="2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chemeClr val="accent3"/>
                </a:solidFill>
              </a:rPr>
              <a:t>04 · THE SQUEEZE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The squeeze: isocurvature vs. overclosure</a:t>
            </a:r>
            <a:endParaRPr lang="en-US" sz="3000" dirty="0"/>
          </a:p>
        </p:txBody>
      </p:sp>
      <p:pic>
        <p:nvPicPr>
          <p:cNvPr id="4" name="!!motif" descr="assets/plots/motif_spir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9184"/>
            <a:ext cx="512064" cy="512064"/>
          </a:xfrm>
          <a:prstGeom prst="rect">
            <a:avLst/>
          </a:prstGeom>
        </p:spPr>
      </p:pic>
      <p:sp>
        <p:nvSpPr>
          <p:cNvPr id="5" name="!!sq_frame"/>
          <p:cNvSpPr/>
          <p:nvPr/>
        </p:nvSpPr>
        <p:spPr>
          <a:xfrm>
            <a:off x="1188720" y="1554480"/>
            <a:ext cx="5943600" cy="4114800"/>
          </a:xfrm>
          <a:prstGeom prst="rect">
            <a:avLst/>
          </a:prstGeom>
          <a:solidFill>
            <a:schemeClr val="bg1">
              <a:alpha val="45000"/>
            </a:schemeClr>
          </a:solidFill>
          <a:ln w="15875">
            <a:solidFill>
              <a:schemeClr val="tx2">
                <a:alpha val="55000"/>
              </a:schemeClr>
            </a:solidFill>
            <a:prstDash val="solid"/>
          </a:ln>
        </p:spPr>
      </p:sp>
      <p:sp>
        <p:nvSpPr>
          <p:cNvPr id="6" name="!!sq_floor"/>
          <p:cNvSpPr/>
          <p:nvPr/>
        </p:nvSpPr>
        <p:spPr>
          <a:xfrm>
            <a:off x="1188720" y="1554480"/>
            <a:ext cx="5943600" cy="4114800"/>
          </a:xfrm>
          <a:custGeom>
            <a:avLst/>
            <a:gdLst/>
            <a:ahLst/>
            <a:cxnLst/>
            <a:rect l="l" t="t" r="r" b="b"/>
            <a:pathLst>
              <a:path w="5943600" h="4114800">
                <a:moveTo>
                  <a:pt x="0" y="4114800"/>
                </a:moveTo>
                <a:lnTo>
                  <a:pt x="0" y="3771900"/>
                </a:lnTo>
                <a:lnTo>
                  <a:pt x="5943600" y="342900"/>
                </a:lnTo>
                <a:lnTo>
                  <a:pt x="5943600" y="4114800"/>
                </a:lnTo>
                <a:close/>
              </a:path>
            </a:pathLst>
          </a:custGeom>
          <a:solidFill>
            <a:schemeClr val="accent1">
              <a:alpha val="28000"/>
            </a:schemeClr>
          </a:solidFill>
          <a:ln/>
        </p:spPr>
      </p:sp>
      <p:sp>
        <p:nvSpPr>
          <p:cNvPr id="7" name="!!sq_ceil"/>
          <p:cNvSpPr/>
          <p:nvPr/>
        </p:nvSpPr>
        <p:spPr>
          <a:xfrm>
            <a:off x="1188720" y="1554480"/>
            <a:ext cx="5943600" cy="4114800"/>
          </a:xfrm>
          <a:custGeom>
            <a:avLst/>
            <a:gdLst/>
            <a:ahLst/>
            <a:cxnLst/>
            <a:rect l="l" t="t" r="r" b="b"/>
            <a:pathLst>
              <a:path w="5943600" h="4114800">
                <a:moveTo>
                  <a:pt x="0" y="2743200"/>
                </a:moveTo>
                <a:lnTo>
                  <a:pt x="5943600" y="2743200"/>
                </a:lnTo>
                <a:lnTo>
                  <a:pt x="5943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26000"/>
            </a:schemeClr>
          </a:solidFill>
          <a:ln/>
        </p:spPr>
      </p:sp>
      <p:sp>
        <p:nvSpPr>
          <p:cNvPr id="8" name="!!sq_ok"/>
          <p:cNvSpPr/>
          <p:nvPr/>
        </p:nvSpPr>
        <p:spPr>
          <a:xfrm>
            <a:off x="1188720" y="1554480"/>
            <a:ext cx="5943600" cy="4114800"/>
          </a:xfrm>
          <a:custGeom>
            <a:avLst/>
            <a:gdLst/>
            <a:ahLst/>
            <a:cxnLst/>
            <a:rect l="l" t="t" r="r" b="b"/>
            <a:pathLst>
              <a:path w="5943600" h="4114800">
                <a:moveTo>
                  <a:pt x="0" y="3771900"/>
                </a:moveTo>
                <a:lnTo>
                  <a:pt x="0" y="2743200"/>
                </a:lnTo>
                <a:lnTo>
                  <a:pt x="1783080" y="2743200"/>
                </a:lnTo>
                <a:lnTo>
                  <a:pt x="1783080" y="2743200"/>
                </a:lnTo>
                <a:lnTo>
                  <a:pt x="0" y="37719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/>
        </p:spPr>
      </p:sp>
      <p:sp>
        <p:nvSpPr>
          <p:cNvPr id="9" name="!!sq_floorline"/>
          <p:cNvSpPr/>
          <p:nvPr/>
        </p:nvSpPr>
        <p:spPr>
          <a:xfrm>
            <a:off x="1188720" y="1554480"/>
            <a:ext cx="5943600" cy="4114800"/>
          </a:xfrm>
          <a:custGeom>
            <a:avLst/>
            <a:gdLst/>
            <a:ahLst/>
            <a:cxnLst/>
            <a:rect l="l" t="t" r="r" b="b"/>
            <a:pathLst>
              <a:path w="5943600" h="4114800">
                <a:moveTo>
                  <a:pt x="0" y="3771900"/>
                </a:moveTo>
                <a:lnTo>
                  <a:pt x="5943600" y="342900"/>
                </a:lnTo>
              </a:path>
            </a:pathLst>
          </a:custGeom>
          <a:noFill/>
          <a:ln w="34925">
            <a:solidFill>
              <a:schemeClr val="accent1"/>
            </a:solidFill>
            <a:prstDash val="solid"/>
          </a:ln>
          <a:effectLst>
            <a:glow rad="76200">
              <a:srgbClr val="FF5C8A">
                <a:alpha val="45000"/>
              </a:srgbClr>
            </a:glow>
          </a:effectLst>
        </p:spPr>
      </p:sp>
      <p:sp>
        <p:nvSpPr>
          <p:cNvPr id="10" name="!!sq_ceilline"/>
          <p:cNvSpPr/>
          <p:nvPr/>
        </p:nvSpPr>
        <p:spPr>
          <a:xfrm>
            <a:off x="1188720" y="1554480"/>
            <a:ext cx="5943600" cy="4114800"/>
          </a:xfrm>
          <a:custGeom>
            <a:avLst/>
            <a:gdLst/>
            <a:ahLst/>
            <a:cxnLst/>
            <a:rect l="l" t="t" r="r" b="b"/>
            <a:pathLst>
              <a:path w="5943600" h="4114800">
                <a:moveTo>
                  <a:pt x="0" y="2743200"/>
                </a:moveTo>
                <a:lnTo>
                  <a:pt x="5943600" y="2743200"/>
                </a:lnTo>
              </a:path>
            </a:pathLst>
          </a:custGeom>
          <a:noFill/>
          <a:ln w="34925">
            <a:solidFill>
              <a:schemeClr val="accent2"/>
            </a:solidFill>
            <a:prstDash val="solid"/>
          </a:ln>
          <a:effectLst>
            <a:glow rad="76200">
              <a:srgbClr val="FFB547">
                <a:alpha val="40000"/>
              </a:srgbClr>
            </a:glow>
          </a:effectLst>
        </p:spPr>
      </p:sp>
      <p:sp>
        <p:nvSpPr>
          <p:cNvPr id="11" name="!!sq_infl"/>
          <p:cNvSpPr/>
          <p:nvPr/>
        </p:nvSpPr>
        <p:spPr>
          <a:xfrm>
            <a:off x="6537960" y="1554480"/>
            <a:ext cx="914" cy="4114800"/>
          </a:xfrm>
          <a:custGeom>
            <a:avLst/>
            <a:gdLst/>
            <a:ahLst/>
            <a:cxnLst/>
            <a:rect l="l" t="t" r="r" b="b"/>
            <a:pathLst>
              <a:path w="914" h="4114800">
                <a:moveTo>
                  <a:pt x="0" y="0"/>
                </a:moveTo>
                <a:lnTo>
                  <a:pt x="0" y="4114800"/>
                </a:lnTo>
              </a:path>
            </a:pathLst>
          </a:custGeom>
          <a:noFill/>
          <a:ln w="19050">
            <a:solidFill>
              <a:schemeClr val="tx1"/>
            </a:solidFill>
            <a:prstDash val="dash"/>
          </a:ln>
        </p:spPr>
      </p:sp>
      <p:sp>
        <p:nvSpPr>
          <p:cNvPr id="12" name="!!sq_xt0"/>
          <p:cNvSpPr txBox="1"/>
          <p:nvPr/>
        </p:nvSpPr>
        <p:spPr>
          <a:xfrm>
            <a:off x="822960" y="572414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4</a:t>
            </a:r>
            <a:endParaRPr lang="en-US" sz="1200" dirty="0"/>
          </a:p>
        </p:txBody>
      </p:sp>
      <p:sp>
        <p:nvSpPr>
          <p:cNvPr id="13" name="!!sq_xt1"/>
          <p:cNvSpPr txBox="1"/>
          <p:nvPr/>
        </p:nvSpPr>
        <p:spPr>
          <a:xfrm>
            <a:off x="2011680" y="572414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6</a:t>
            </a:r>
            <a:endParaRPr lang="en-US" sz="1200" dirty="0"/>
          </a:p>
        </p:txBody>
      </p:sp>
      <p:sp>
        <p:nvSpPr>
          <p:cNvPr id="14" name="!!sq_xt2"/>
          <p:cNvSpPr txBox="1"/>
          <p:nvPr/>
        </p:nvSpPr>
        <p:spPr>
          <a:xfrm>
            <a:off x="3200400" y="572414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8</a:t>
            </a:r>
            <a:endParaRPr lang="en-US" sz="1200" dirty="0"/>
          </a:p>
        </p:txBody>
      </p:sp>
      <p:sp>
        <p:nvSpPr>
          <p:cNvPr id="15" name="!!sq_xt3"/>
          <p:cNvSpPr txBox="1"/>
          <p:nvPr/>
        </p:nvSpPr>
        <p:spPr>
          <a:xfrm>
            <a:off x="4389120" y="572414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10</a:t>
            </a:r>
            <a:endParaRPr lang="en-US" sz="1200" dirty="0"/>
          </a:p>
        </p:txBody>
      </p:sp>
      <p:sp>
        <p:nvSpPr>
          <p:cNvPr id="16" name="!!sq_xt4"/>
          <p:cNvSpPr txBox="1"/>
          <p:nvPr/>
        </p:nvSpPr>
        <p:spPr>
          <a:xfrm>
            <a:off x="5577840" y="572414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12</a:t>
            </a:r>
            <a:endParaRPr lang="en-US" sz="1200" dirty="0"/>
          </a:p>
        </p:txBody>
      </p:sp>
      <p:sp>
        <p:nvSpPr>
          <p:cNvPr id="17" name="!!sq_xt5"/>
          <p:cNvSpPr txBox="1"/>
          <p:nvPr/>
        </p:nvSpPr>
        <p:spPr>
          <a:xfrm>
            <a:off x="6766560" y="572414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14</a:t>
            </a:r>
            <a:endParaRPr lang="en-US" sz="1200" dirty="0"/>
          </a:p>
        </p:txBody>
      </p:sp>
      <p:sp>
        <p:nvSpPr>
          <p:cNvPr id="18" name="!!sq_yt0"/>
          <p:cNvSpPr txBox="1"/>
          <p:nvPr/>
        </p:nvSpPr>
        <p:spPr>
          <a:xfrm>
            <a:off x="411480" y="553212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8</a:t>
            </a:r>
            <a:endParaRPr lang="en-US" sz="1200" dirty="0"/>
          </a:p>
        </p:txBody>
      </p:sp>
      <p:sp>
        <p:nvSpPr>
          <p:cNvPr id="19" name="!!sq_yt1"/>
          <p:cNvSpPr txBox="1"/>
          <p:nvPr/>
        </p:nvSpPr>
        <p:spPr>
          <a:xfrm>
            <a:off x="411480" y="450342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11</a:t>
            </a:r>
            <a:endParaRPr lang="en-US" sz="1200" dirty="0"/>
          </a:p>
        </p:txBody>
      </p:sp>
      <p:sp>
        <p:nvSpPr>
          <p:cNvPr id="20" name="!!sq_yt2"/>
          <p:cNvSpPr txBox="1"/>
          <p:nvPr/>
        </p:nvSpPr>
        <p:spPr>
          <a:xfrm>
            <a:off x="411480" y="347472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14</a:t>
            </a:r>
            <a:endParaRPr lang="en-US" sz="1200" dirty="0"/>
          </a:p>
        </p:txBody>
      </p:sp>
      <p:sp>
        <p:nvSpPr>
          <p:cNvPr id="21" name="!!sq_yt3"/>
          <p:cNvSpPr txBox="1"/>
          <p:nvPr/>
        </p:nvSpPr>
        <p:spPr>
          <a:xfrm>
            <a:off x="411480" y="244602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17</a:t>
            </a:r>
            <a:endParaRPr lang="en-US" sz="1200" dirty="0"/>
          </a:p>
        </p:txBody>
      </p:sp>
      <p:sp>
        <p:nvSpPr>
          <p:cNvPr id="22" name="!!sq_yt4"/>
          <p:cNvSpPr txBox="1"/>
          <p:nvPr/>
        </p:nvSpPr>
        <p:spPr>
          <a:xfrm>
            <a:off x="411480" y="141732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20</a:t>
            </a:r>
            <a:endParaRPr lang="en-US" sz="1200" dirty="0"/>
          </a:p>
        </p:txBody>
      </p:sp>
      <p:sp>
        <p:nvSpPr>
          <p:cNvPr id="23" name="!!sq_xl"/>
          <p:cNvSpPr txBox="1"/>
          <p:nvPr/>
        </p:nvSpPr>
        <p:spPr>
          <a:xfrm>
            <a:off x="1188720" y="5961888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chemeClr val="tx1"/>
                </a:solidFill>
              </a:rPr>
              <a:t>H</a:t>
            </a:r>
            <a:r>
              <a:rPr lang="en-US" sz="1900" baseline="-40000" dirty="0">
                <a:solidFill>
                  <a:schemeClr val="tx1"/>
                </a:solidFill>
              </a:rPr>
              <a:t>inf</a:t>
            </a:r>
            <a:r>
              <a:rPr lang="en-US" sz="1900" dirty="0">
                <a:solidFill>
                  <a:schemeClr val="tx1"/>
                </a:solidFill>
              </a:rPr>
              <a:t> [GeV]</a:t>
            </a:r>
            <a:endParaRPr lang="en-US" sz="1900" dirty="0"/>
          </a:p>
        </p:txBody>
      </p:sp>
      <p:sp>
        <p:nvSpPr>
          <p:cNvPr id="24" name="!!sq_yl"/>
          <p:cNvSpPr txBox="1"/>
          <p:nvPr/>
        </p:nvSpPr>
        <p:spPr>
          <a:xfrm rot="16200000">
            <a:off x="-685800" y="3419856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chemeClr val="tx1"/>
                </a:solidFill>
              </a:rPr>
              <a:t>X</a:t>
            </a:r>
            <a:r>
              <a:rPr lang="en-US" sz="1900" baseline="-40000" dirty="0">
                <a:solidFill>
                  <a:schemeClr val="tx1"/>
                </a:solidFill>
              </a:rPr>
              <a:t>i</a:t>
            </a:r>
            <a:r>
              <a:rPr lang="en-US" sz="1900" dirty="0">
                <a:solidFill>
                  <a:schemeClr val="tx1"/>
                </a:solidFill>
              </a:rPr>
              <a:t> [GeV]</a:t>
            </a:r>
            <a:endParaRPr lang="en-US" sz="1900" dirty="0"/>
          </a:p>
        </p:txBody>
      </p:sp>
      <p:sp>
        <p:nvSpPr>
          <p:cNvPr id="25" name="!!sq_li"/>
          <p:cNvSpPr txBox="1"/>
          <p:nvPr/>
        </p:nvSpPr>
        <p:spPr>
          <a:xfrm>
            <a:off x="4160520" y="4745736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700" b="1" dirty="0">
                <a:solidFill>
                  <a:schemeClr val="accent1"/>
                </a:solidFill>
              </a:rPr>
              <a:t>isocurvature</a:t>
            </a:r>
            <a:endParaRPr lang="en-US" sz="1700" dirty="0"/>
          </a:p>
        </p:txBody>
      </p:sp>
      <p:sp>
        <p:nvSpPr>
          <p:cNvPr id="26" name="!!sq_lo"/>
          <p:cNvSpPr txBox="1"/>
          <p:nvPr/>
        </p:nvSpPr>
        <p:spPr>
          <a:xfrm>
            <a:off x="1325880" y="1737360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1" dirty="0">
                <a:solidFill>
                  <a:schemeClr val="accent2"/>
                </a:solidFill>
              </a:rPr>
              <a:t>overclosure (m</a:t>
            </a:r>
            <a:r>
              <a:rPr lang="en-US" sz="1700" b="1" baseline="-40000" dirty="0">
                <a:solidFill>
                  <a:schemeClr val="accent2"/>
                </a:solidFill>
              </a:rPr>
              <a:t>χ</a:t>
            </a:r>
            <a:r>
              <a:rPr lang="en-US" sz="1700" b="1" dirty="0">
                <a:solidFill>
                  <a:schemeClr val="accent2"/>
                </a:solidFill>
              </a:rPr>
              <a:t> = 1 eV)</a:t>
            </a:r>
            <a:endParaRPr lang="en-US" sz="1700" dirty="0"/>
          </a:p>
        </p:txBody>
      </p:sp>
      <p:sp>
        <p:nvSpPr>
          <p:cNvPr id="27" name="!!sq_la"/>
          <p:cNvSpPr txBox="1"/>
          <p:nvPr/>
        </p:nvSpPr>
        <p:spPr>
          <a:xfrm>
            <a:off x="1280160" y="43891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b="1" dirty="0">
                <a:solidFill>
                  <a:schemeClr val="accent4"/>
                </a:solidFill>
              </a:rPr>
              <a:t>allowed</a:t>
            </a:r>
            <a:endParaRPr lang="en-US" sz="1300" dirty="0"/>
          </a:p>
        </p:txBody>
      </p:sp>
      <p:sp>
        <p:nvSpPr>
          <p:cNvPr id="28" name="!!sq_lh"/>
          <p:cNvSpPr txBox="1"/>
          <p:nvPr/>
        </p:nvSpPr>
        <p:spPr>
          <a:xfrm>
            <a:off x="2836217" y="1874520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50" dirty="0">
                <a:solidFill>
                  <a:schemeClr val="tx1"/>
                </a:solidFill>
              </a:rPr>
              <a:t>high-scale inflation (r ≳ 10</a:t>
            </a:r>
            <a:r>
              <a:rPr lang="en-US" sz="1250" baseline="30000" dirty="0">
                <a:solidFill>
                  <a:schemeClr val="tx1"/>
                </a:solidFill>
              </a:rPr>
              <a:t>−3</a:t>
            </a:r>
            <a:r>
              <a:rPr lang="en-US" sz="1250" dirty="0">
                <a:solidFill>
                  <a:schemeClr val="tx1"/>
                </a:solidFill>
              </a:rPr>
              <a:t>): excluded</a:t>
            </a:r>
            <a:endParaRPr lang="en-US" sz="1250" dirty="0"/>
          </a:p>
        </p:txBody>
      </p:sp>
      <p:sp>
        <p:nvSpPr>
          <p:cNvPr id="29" name="r_l1"/>
          <p:cNvSpPr txBox="1"/>
          <p:nvPr/>
        </p:nvSpPr>
        <p:spPr>
          <a:xfrm>
            <a:off x="7726680" y="160020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1"/>
                </a:solidFill>
              </a:rPr>
              <a:t>ISOCURVATURE (PLANCK)</a:t>
            </a:r>
            <a:endParaRPr lang="en-US" sz="1200" dirty="0"/>
          </a:p>
        </p:txBody>
      </p:sp>
      <p:pic>
        <p:nvPicPr>
          <p:cNvPr id="30" name="r_e1" descr="LaTeX: X_i \gtrsim 10^{12}\,{\rm GeV}\left(\frac{H_{\rm inf}}{10^{7}\,{\rm GeV}}\right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680" y="1901952"/>
            <a:ext cx="2930347" cy="683362"/>
          </a:xfrm>
          <a:prstGeom prst="rect">
            <a:avLst/>
          </a:prstGeom>
        </p:spPr>
      </p:pic>
      <p:sp>
        <p:nvSpPr>
          <p:cNvPr id="31" name="r_l2"/>
          <p:cNvSpPr txBox="1"/>
          <p:nvPr/>
        </p:nvSpPr>
        <p:spPr>
          <a:xfrm>
            <a:off x="7726680" y="269748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2"/>
                </a:solidFill>
              </a:rPr>
              <a:t>OVERCLOSURE (NO DAMPING)</a:t>
            </a:r>
            <a:endParaRPr lang="en-US" sz="1200" dirty="0"/>
          </a:p>
        </p:txBody>
      </p:sp>
      <p:pic>
        <p:nvPicPr>
          <p:cNvPr id="32" name="r_e2" descr="LaTeX: X_i \lesssim 10^{12}\,{\rm GeV}\left(\frac{m_\chi}{\rm eV}\right)^{-1/4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6680" y="3017520"/>
            <a:ext cx="2971800" cy="652272"/>
          </a:xfrm>
          <a:prstGeom prst="rect">
            <a:avLst/>
          </a:prstGeom>
        </p:spPr>
      </p:pic>
      <p:sp>
        <p:nvSpPr>
          <p:cNvPr id="33" name="r_rc"/>
          <p:cNvSpPr/>
          <p:nvPr/>
        </p:nvSpPr>
        <p:spPr>
          <a:xfrm>
            <a:off x="7726680" y="3931920"/>
            <a:ext cx="3931920" cy="1143000"/>
          </a:xfrm>
          <a:prstGeom prst="roundRect">
            <a:avLst>
              <a:gd name="adj" fmla="val 9600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accent4">
                <a:alpha val="60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34" name="r_rt"/>
          <p:cNvSpPr txBox="1"/>
          <p:nvPr/>
        </p:nvSpPr>
        <p:spPr>
          <a:xfrm>
            <a:off x="7955280" y="404164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chemeClr val="tx2"/>
                </a:solidFill>
              </a:rPr>
              <a:t>No room at all if</a:t>
            </a:r>
            <a:endParaRPr lang="en-US" sz="1400" dirty="0"/>
          </a:p>
        </p:txBody>
      </p:sp>
      <p:pic>
        <p:nvPicPr>
          <p:cNvPr id="35" name="r_re" descr="LaTeX: H_{\rm inf}\gtrsim 10^{7}\,{\rm GeV}\,(m_\chi/{\rm eV})^{-1/4}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5280" y="4389120"/>
            <a:ext cx="2813609" cy="360121"/>
          </a:xfrm>
          <a:prstGeom prst="rect">
            <a:avLst/>
          </a:prstGeom>
        </p:spPr>
      </p:pic>
      <p:sp>
        <p:nvSpPr>
          <p:cNvPr id="36" name="r_same"/>
          <p:cNvSpPr txBox="1"/>
          <p:nvPr/>
        </p:nvSpPr>
        <p:spPr>
          <a:xfrm>
            <a:off x="7726680" y="5193792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4"/>
                </a:solidFill>
              </a:rPr>
              <a:t>Same ~10</a:t>
            </a:r>
            <a:r>
              <a:rPr lang="en-US" sz="1400" b="1" baseline="30000" dirty="0">
                <a:solidFill>
                  <a:schemeClr val="accent4"/>
                </a:solidFill>
              </a:rPr>
              <a:t>7</a:t>
            </a:r>
            <a:r>
              <a:rPr lang="en-US" sz="1400" b="1" dirty="0">
                <a:solidFill>
                  <a:schemeClr val="accent4"/>
                </a:solidFill>
              </a:rPr>
              <a:t> GeV ceiling as the axion.</a:t>
            </a:r>
            <a:endParaRPr lang="en-US" sz="1400" dirty="0"/>
          </a:p>
        </p:txBody>
      </p:sp>
      <p:sp>
        <p:nvSpPr>
          <p:cNvPr id="37" name="teaser"/>
          <p:cNvSpPr txBox="1"/>
          <p:nvPr/>
        </p:nvSpPr>
        <p:spPr>
          <a:xfrm>
            <a:off x="7726680" y="557784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i="1" dirty="0">
                <a:solidFill>
                  <a:schemeClr val="tx2"/>
                </a:solidFill>
              </a:rPr>
              <a:t>Both bounds assume χ evolves in isolation. What if it talks to the plasma?</a:t>
            </a:r>
            <a:endParaRPr lang="en-US" sz="1500" dirty="0"/>
          </a:p>
        </p:txBody>
      </p:sp>
      <p:sp>
        <p:nvSpPr>
          <p:cNvPr id="3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"/>
                            </p:stCondLst>
                            <p:childTnLst>
                              <p:par>
                                <p:cTn id="4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1" dur="6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6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6" dur="6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6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1" dur="6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6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2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8" grpId="1" animBg="1"/>
      <p:bldP spid="9" grpId="0" animBg="1"/>
      <p:bldP spid="10" grpId="0" animBg="1"/>
      <p:bldP spid="11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3" grpId="0" animBg="1"/>
      <p:bldP spid="34" grpId="0" animBg="1"/>
      <p:bldP spid="36" grpId="0" animBg="1"/>
      <p:bldP spid="3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chemeClr val="accent2"/>
                </a:solidFill>
              </a:rPr>
              <a:t>05 · ENTER THE PLASMA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Plot twist: let the scalar talk to the plasma</a:t>
            </a:r>
            <a:endParaRPr lang="en-US" sz="3000" dirty="0"/>
          </a:p>
        </p:txBody>
      </p:sp>
      <p:pic>
        <p:nvPicPr>
          <p:cNvPr id="4" name="!!motif" descr="assets/plots/motif_spir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9184"/>
            <a:ext cx="512064" cy="512064"/>
          </a:xfrm>
          <a:prstGeom prst="rect">
            <a:avLst/>
          </a:prstGeom>
        </p:spPr>
      </p:pic>
      <p:pic>
        <p:nvPicPr>
          <p:cNvPr id="5" name="m_lagr" descr="LaTeX: \mathcal{L} \supset -V_{\rm vac}(\chi) - (m_\psi - g\chi)\,\bar\psi\psi + \mathcal{L}_{\psi\leftrightarrow{\rm SM}}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3046" y="1481328"/>
            <a:ext cx="5512003" cy="479146"/>
          </a:xfrm>
          <a:prstGeom prst="rect">
            <a:avLst/>
          </a:prstGeom>
        </p:spPr>
      </p:pic>
      <p:sp>
        <p:nvSpPr>
          <p:cNvPr id="6" name="n0"/>
          <p:cNvSpPr/>
          <p:nvPr/>
        </p:nvSpPr>
        <p:spPr>
          <a:xfrm>
            <a:off x="1463040" y="2514600"/>
            <a:ext cx="1371600" cy="1371600"/>
          </a:xfrm>
          <a:prstGeom prst="ellipse">
            <a:avLst/>
          </a:prstGeom>
          <a:solidFill>
            <a:schemeClr val="accent5">
              <a:alpha val="18000"/>
            </a:schemeClr>
          </a:solidFill>
          <a:ln w="28575">
            <a:solidFill>
              <a:schemeClr val="accent5"/>
            </a:solidFill>
            <a:prstDash val="solid"/>
          </a:ln>
          <a:effectLst>
            <a:glow rad="177800">
              <a:srgbClr val="B69CFF">
                <a:alpha val="45000"/>
              </a:srgbClr>
            </a:glow>
          </a:effectLst>
        </p:spPr>
      </p:sp>
      <p:sp>
        <p:nvSpPr>
          <p:cNvPr id="7" name="n0_t"/>
          <p:cNvSpPr txBox="1"/>
          <p:nvPr/>
        </p:nvSpPr>
        <p:spPr>
          <a:xfrm>
            <a:off x="685800" y="4005072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1"/>
                </a:solidFill>
              </a:rPr>
              <a:t>χ condensate</a:t>
            </a:r>
            <a:endParaRPr lang="en-US" sz="1700" dirty="0"/>
          </a:p>
        </p:txBody>
      </p:sp>
      <p:sp>
        <p:nvSpPr>
          <p:cNvPr id="8" name="n0_d"/>
          <p:cNvSpPr txBox="1"/>
          <p:nvPr/>
        </p:nvSpPr>
        <p:spPr>
          <a:xfrm>
            <a:off x="548640" y="4325112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2"/>
                </a:solidFill>
              </a:rPr>
              <a:t>displaced, then oscillating: X cos θ</a:t>
            </a:r>
            <a:endParaRPr lang="en-US" sz="1300" dirty="0"/>
          </a:p>
        </p:txBody>
      </p:sp>
      <p:sp>
        <p:nvSpPr>
          <p:cNvPr id="9" name="n1"/>
          <p:cNvSpPr/>
          <p:nvPr/>
        </p:nvSpPr>
        <p:spPr>
          <a:xfrm>
            <a:off x="5413248" y="2514600"/>
            <a:ext cx="1371600" cy="1371600"/>
          </a:xfrm>
          <a:prstGeom prst="ellipse">
            <a:avLst/>
          </a:prstGeom>
          <a:solidFill>
            <a:schemeClr val="accent2">
              <a:alpha val="18000"/>
            </a:schemeClr>
          </a:solidFill>
          <a:ln w="28575">
            <a:solidFill>
              <a:schemeClr val="accent2"/>
            </a:solidFill>
            <a:prstDash val="solid"/>
          </a:ln>
          <a:effectLst>
            <a:glow rad="177800">
              <a:srgbClr val="FFB547">
                <a:alpha val="45000"/>
              </a:srgbClr>
            </a:glow>
          </a:effectLst>
        </p:spPr>
      </p:sp>
      <p:sp>
        <p:nvSpPr>
          <p:cNvPr id="10" name="n1_t"/>
          <p:cNvSpPr txBox="1"/>
          <p:nvPr/>
        </p:nvSpPr>
        <p:spPr>
          <a:xfrm>
            <a:off x="4636008" y="4005072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1"/>
                </a:solidFill>
              </a:rPr>
              <a:t>ψ: thermal fermion</a:t>
            </a:r>
            <a:endParaRPr lang="en-US" sz="1700" dirty="0"/>
          </a:p>
        </p:txBody>
      </p:sp>
      <p:sp>
        <p:nvSpPr>
          <p:cNvPr id="11" name="n1_d"/>
          <p:cNvSpPr txBox="1"/>
          <p:nvPr/>
        </p:nvSpPr>
        <p:spPr>
          <a:xfrm>
            <a:off x="4498848" y="4325112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2"/>
                </a:solidFill>
              </a:rPr>
              <a:t>its mass is modulated: M</a:t>
            </a:r>
            <a:r>
              <a:rPr lang="en-US" sz="1300" baseline="-40000" dirty="0">
                <a:solidFill>
                  <a:schemeClr val="tx2"/>
                </a:solidFill>
              </a:rPr>
              <a:t>ψ</a:t>
            </a:r>
            <a:r>
              <a:rPr lang="en-US" sz="1300" dirty="0">
                <a:solidFill>
                  <a:schemeClr val="tx2"/>
                </a:solidFill>
              </a:rPr>
              <a:t> = |m</a:t>
            </a:r>
            <a:r>
              <a:rPr lang="en-US" sz="1300" baseline="-40000" dirty="0">
                <a:solidFill>
                  <a:schemeClr val="tx2"/>
                </a:solidFill>
              </a:rPr>
              <a:t>ψ</a:t>
            </a:r>
            <a:r>
              <a:rPr lang="en-US" sz="1300" dirty="0">
                <a:solidFill>
                  <a:schemeClr val="tx2"/>
                </a:solidFill>
              </a:rPr>
              <a:t> − gχ|</a:t>
            </a:r>
            <a:endParaRPr lang="en-US" sz="1300" dirty="0"/>
          </a:p>
        </p:txBody>
      </p:sp>
      <p:sp>
        <p:nvSpPr>
          <p:cNvPr id="12" name="n2"/>
          <p:cNvSpPr/>
          <p:nvPr/>
        </p:nvSpPr>
        <p:spPr>
          <a:xfrm>
            <a:off x="9354312" y="2514600"/>
            <a:ext cx="1371600" cy="1371600"/>
          </a:xfrm>
          <a:prstGeom prst="ellipse">
            <a:avLst/>
          </a:prstGeom>
          <a:solidFill>
            <a:schemeClr val="accent1">
              <a:alpha val="18000"/>
            </a:schemeClr>
          </a:solidFill>
          <a:ln w="28575">
            <a:solidFill>
              <a:schemeClr val="accent1"/>
            </a:solidFill>
            <a:prstDash val="solid"/>
          </a:ln>
          <a:effectLst>
            <a:glow rad="177800">
              <a:srgbClr val="FF5C8A">
                <a:alpha val="45000"/>
              </a:srgbClr>
            </a:glow>
          </a:effectLst>
        </p:spPr>
      </p:sp>
      <p:sp>
        <p:nvSpPr>
          <p:cNvPr id="13" name="n2_t"/>
          <p:cNvSpPr txBox="1"/>
          <p:nvPr/>
        </p:nvSpPr>
        <p:spPr>
          <a:xfrm>
            <a:off x="8577072" y="4005072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1"/>
                </a:solidFill>
              </a:rPr>
              <a:t>SM plasma</a:t>
            </a:r>
            <a:endParaRPr lang="en-US" sz="1700" dirty="0"/>
          </a:p>
        </p:txBody>
      </p:sp>
      <p:sp>
        <p:nvSpPr>
          <p:cNvPr id="14" name="n2_d"/>
          <p:cNvSpPr txBox="1"/>
          <p:nvPr/>
        </p:nvSpPr>
        <p:spPr>
          <a:xfrm>
            <a:off x="8439912" y="4325112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2"/>
                </a:solidFill>
              </a:rPr>
              <a:t>temperature T, keeps ψ in equilibrium</a:t>
            </a:r>
            <a:endParaRPr lang="en-US" sz="1300" dirty="0"/>
          </a:p>
        </p:txBody>
      </p:sp>
      <p:sp>
        <p:nvSpPr>
          <p:cNvPr id="15" name="n0_w"/>
          <p:cNvSpPr/>
          <p:nvPr/>
        </p:nvSpPr>
        <p:spPr>
          <a:xfrm>
            <a:off x="1737360" y="3017520"/>
            <a:ext cx="822960" cy="365760"/>
          </a:xfrm>
          <a:custGeom>
            <a:avLst/>
            <a:gdLst/>
            <a:ahLst/>
            <a:cxnLst/>
            <a:rect l="l" t="t" r="r" b="b"/>
            <a:pathLst>
              <a:path w="822960" h="365760">
                <a:moveTo>
                  <a:pt x="0" y="182880"/>
                </a:moveTo>
                <a:lnTo>
                  <a:pt x="17145" y="140280"/>
                </a:lnTo>
                <a:lnTo>
                  <a:pt x="34290" y="100584"/>
                </a:lnTo>
                <a:lnTo>
                  <a:pt x="51435" y="66496"/>
                </a:lnTo>
                <a:lnTo>
                  <a:pt x="68580" y="40339"/>
                </a:lnTo>
                <a:lnTo>
                  <a:pt x="85725" y="23896"/>
                </a:lnTo>
                <a:lnTo>
                  <a:pt x="102870" y="18288"/>
                </a:lnTo>
                <a:lnTo>
                  <a:pt x="120015" y="23896"/>
                </a:lnTo>
                <a:lnTo>
                  <a:pt x="137160" y="40339"/>
                </a:lnTo>
                <a:lnTo>
                  <a:pt x="154305" y="66496"/>
                </a:lnTo>
                <a:lnTo>
                  <a:pt x="171450" y="100584"/>
                </a:lnTo>
                <a:lnTo>
                  <a:pt x="188595" y="140280"/>
                </a:lnTo>
                <a:lnTo>
                  <a:pt x="205740" y="182880"/>
                </a:lnTo>
                <a:lnTo>
                  <a:pt x="222885" y="225480"/>
                </a:lnTo>
                <a:lnTo>
                  <a:pt x="240030" y="265176"/>
                </a:lnTo>
                <a:lnTo>
                  <a:pt x="257175" y="299264"/>
                </a:lnTo>
                <a:lnTo>
                  <a:pt x="274320" y="325421"/>
                </a:lnTo>
                <a:lnTo>
                  <a:pt x="291465" y="341864"/>
                </a:lnTo>
                <a:lnTo>
                  <a:pt x="308610" y="347472"/>
                </a:lnTo>
                <a:lnTo>
                  <a:pt x="325755" y="341864"/>
                </a:lnTo>
                <a:lnTo>
                  <a:pt x="342900" y="325421"/>
                </a:lnTo>
                <a:lnTo>
                  <a:pt x="360045" y="299264"/>
                </a:lnTo>
                <a:lnTo>
                  <a:pt x="377190" y="265176"/>
                </a:lnTo>
                <a:lnTo>
                  <a:pt x="394335" y="225480"/>
                </a:lnTo>
                <a:lnTo>
                  <a:pt x="411480" y="182880"/>
                </a:lnTo>
                <a:lnTo>
                  <a:pt x="428625" y="140280"/>
                </a:lnTo>
                <a:lnTo>
                  <a:pt x="445770" y="100584"/>
                </a:lnTo>
                <a:lnTo>
                  <a:pt x="462915" y="66496"/>
                </a:lnTo>
                <a:lnTo>
                  <a:pt x="480060" y="40339"/>
                </a:lnTo>
                <a:lnTo>
                  <a:pt x="497205" y="23896"/>
                </a:lnTo>
                <a:lnTo>
                  <a:pt x="514350" y="18288"/>
                </a:lnTo>
                <a:lnTo>
                  <a:pt x="531495" y="23896"/>
                </a:lnTo>
                <a:lnTo>
                  <a:pt x="548640" y="40339"/>
                </a:lnTo>
                <a:lnTo>
                  <a:pt x="565785" y="66496"/>
                </a:lnTo>
                <a:lnTo>
                  <a:pt x="582930" y="100584"/>
                </a:lnTo>
                <a:lnTo>
                  <a:pt x="600075" y="140280"/>
                </a:lnTo>
                <a:lnTo>
                  <a:pt x="617220" y="182880"/>
                </a:lnTo>
                <a:lnTo>
                  <a:pt x="634365" y="225480"/>
                </a:lnTo>
                <a:lnTo>
                  <a:pt x="651510" y="265176"/>
                </a:lnTo>
                <a:lnTo>
                  <a:pt x="668655" y="299264"/>
                </a:lnTo>
                <a:lnTo>
                  <a:pt x="685800" y="325421"/>
                </a:lnTo>
                <a:lnTo>
                  <a:pt x="702945" y="341864"/>
                </a:lnTo>
                <a:lnTo>
                  <a:pt x="720090" y="347472"/>
                </a:lnTo>
                <a:lnTo>
                  <a:pt x="737235" y="341864"/>
                </a:lnTo>
                <a:lnTo>
                  <a:pt x="754380" y="325421"/>
                </a:lnTo>
                <a:lnTo>
                  <a:pt x="771525" y="299264"/>
                </a:lnTo>
                <a:lnTo>
                  <a:pt x="788670" y="265176"/>
                </a:lnTo>
                <a:lnTo>
                  <a:pt x="805815" y="225480"/>
                </a:lnTo>
                <a:lnTo>
                  <a:pt x="822960" y="182880"/>
                </a:lnTo>
              </a:path>
            </a:pathLst>
          </a:custGeom>
          <a:noFill/>
          <a:ln w="31750">
            <a:solidFill>
              <a:schemeClr val="tx1"/>
            </a:solidFill>
            <a:prstDash val="solid"/>
          </a:ln>
        </p:spPr>
      </p:sp>
      <p:sp>
        <p:nvSpPr>
          <p:cNvPr id="16" name="n1_p0"/>
          <p:cNvSpPr/>
          <p:nvPr/>
        </p:nvSpPr>
        <p:spPr>
          <a:xfrm>
            <a:off x="5742432" y="2971800"/>
            <a:ext cx="128016" cy="128016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7" name="n1_p1"/>
          <p:cNvSpPr/>
          <p:nvPr/>
        </p:nvSpPr>
        <p:spPr>
          <a:xfrm>
            <a:off x="6080760" y="2862072"/>
            <a:ext cx="128016" cy="128016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8" name="n1_p2"/>
          <p:cNvSpPr/>
          <p:nvPr/>
        </p:nvSpPr>
        <p:spPr>
          <a:xfrm>
            <a:off x="6309360" y="3154680"/>
            <a:ext cx="128016" cy="128016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9" name="n1_p3"/>
          <p:cNvSpPr/>
          <p:nvPr/>
        </p:nvSpPr>
        <p:spPr>
          <a:xfrm>
            <a:off x="5925312" y="3319272"/>
            <a:ext cx="128016" cy="128016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0" name="n1_p4"/>
          <p:cNvSpPr/>
          <p:nvPr/>
        </p:nvSpPr>
        <p:spPr>
          <a:xfrm>
            <a:off x="6217920" y="3410712"/>
            <a:ext cx="128016" cy="128016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1" name="n1_p5"/>
          <p:cNvSpPr/>
          <p:nvPr/>
        </p:nvSpPr>
        <p:spPr>
          <a:xfrm>
            <a:off x="5715000" y="3300984"/>
            <a:ext cx="128016" cy="128016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2" name="n1_p6"/>
          <p:cNvSpPr/>
          <p:nvPr/>
        </p:nvSpPr>
        <p:spPr>
          <a:xfrm>
            <a:off x="6035040" y="3136392"/>
            <a:ext cx="128016" cy="128016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3" name="n2_i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7504" y="2907792"/>
            <a:ext cx="585216" cy="585216"/>
          </a:xfrm>
          <a:prstGeom prst="rect">
            <a:avLst/>
          </a:prstGeom>
        </p:spPr>
      </p:pic>
      <p:sp>
        <p:nvSpPr>
          <p:cNvPr id="24" name="ar0"/>
          <p:cNvSpPr/>
          <p:nvPr/>
        </p:nvSpPr>
        <p:spPr>
          <a:xfrm>
            <a:off x="2944368" y="3200400"/>
            <a:ext cx="2359152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olid"/>
            <a:headEnd type="triangle"/>
            <a:tailEnd type="triangle"/>
          </a:ln>
        </p:spPr>
      </p:sp>
      <p:pic>
        <p:nvPicPr>
          <p:cNvPr id="25" name="ar0_e" descr="LaTeX: g\,\chi\,\bar\psi\psi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7381" y="2651760"/>
            <a:ext cx="773125" cy="359054"/>
          </a:xfrm>
          <a:prstGeom prst="rect">
            <a:avLst/>
          </a:prstGeom>
        </p:spPr>
      </p:pic>
      <p:sp>
        <p:nvSpPr>
          <p:cNvPr id="26" name="ar0_t"/>
          <p:cNvSpPr txBox="1"/>
          <p:nvPr/>
        </p:nvSpPr>
        <p:spPr>
          <a:xfrm>
            <a:off x="2944368" y="3291840"/>
            <a:ext cx="23591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2"/>
                </a:solidFill>
              </a:rPr>
              <a:t>modulates M</a:t>
            </a:r>
            <a:r>
              <a:rPr lang="en-US" sz="1300" baseline="-40000" dirty="0">
                <a:solidFill>
                  <a:schemeClr val="tx2"/>
                </a:solidFill>
              </a:rPr>
              <a:t>ψ</a:t>
            </a:r>
            <a:endParaRPr lang="en-US" sz="1300" dirty="0"/>
          </a:p>
        </p:txBody>
      </p:sp>
      <p:sp>
        <p:nvSpPr>
          <p:cNvPr id="27" name="ar1"/>
          <p:cNvSpPr/>
          <p:nvPr/>
        </p:nvSpPr>
        <p:spPr>
          <a:xfrm>
            <a:off x="6894576" y="3200400"/>
            <a:ext cx="2350008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olid"/>
            <a:headEnd type="triangle"/>
            <a:tailEnd type="triangle"/>
          </a:ln>
        </p:spPr>
      </p:sp>
      <p:pic>
        <p:nvPicPr>
          <p:cNvPr id="28" name="ar1_e" descr="LaTeX: \Gamma_{\rm th} = \kappa\,T^{\,n}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9787" y="2651760"/>
            <a:ext cx="1259586" cy="315620"/>
          </a:xfrm>
          <a:prstGeom prst="rect">
            <a:avLst/>
          </a:prstGeom>
        </p:spPr>
      </p:pic>
      <p:sp>
        <p:nvSpPr>
          <p:cNvPr id="29" name="ar1_t"/>
          <p:cNvSpPr txBox="1"/>
          <p:nvPr/>
        </p:nvSpPr>
        <p:spPr>
          <a:xfrm>
            <a:off x="6894576" y="3291840"/>
            <a:ext cx="2350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2"/>
                </a:solidFill>
              </a:rPr>
              <a:t>re-equilibrates </a:t>
            </a:r>
            <a:r>
              <a:rPr lang="en-US" sz="1300" dirty="0" err="1">
                <a:solidFill>
                  <a:schemeClr val="tx2"/>
                </a:solidFill>
              </a:rPr>
              <a:t>ψ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chemeClr val="tx2"/>
                </a:solidFill>
              </a:rPr>
              <a:t>n is set by the ψ–SM portal</a:t>
            </a:r>
            <a:endParaRPr lang="en-US" sz="1300" dirty="0"/>
          </a:p>
        </p:txBody>
      </p:sp>
      <p:sp>
        <p:nvSpPr>
          <p:cNvPr id="30" name="e0"/>
          <p:cNvSpPr/>
          <p:nvPr/>
        </p:nvSpPr>
        <p:spPr>
          <a:xfrm>
            <a:off x="548640" y="4828032"/>
            <a:ext cx="3447288" cy="1417320"/>
          </a:xfrm>
          <a:prstGeom prst="roundRect">
            <a:avLst>
              <a:gd name="adj" fmla="val 7742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tx2">
                <a:alpha val="22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31" name="e0d_c"/>
          <p:cNvSpPr/>
          <p:nvPr/>
        </p:nvSpPr>
        <p:spPr>
          <a:xfrm>
            <a:off x="749808" y="5029200"/>
            <a:ext cx="512064" cy="512064"/>
          </a:xfrm>
          <a:prstGeom prst="ellipse">
            <a:avLst/>
          </a:prstGeom>
          <a:solidFill>
            <a:schemeClr val="accent3">
              <a:alpha val="18000"/>
            </a:schemeClr>
          </a:solidFill>
          <a:ln w="15875">
            <a:solidFill>
              <a:schemeClr val="accent3">
                <a:alpha val="65000"/>
              </a:schemeClr>
            </a:solidFill>
            <a:prstDash val="solid"/>
          </a:ln>
        </p:spPr>
      </p:sp>
      <p:pic>
        <p:nvPicPr>
          <p:cNvPr id="32" name="e0d_i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2703" y="5152095"/>
            <a:ext cx="266273" cy="266273"/>
          </a:xfrm>
          <a:prstGeom prst="rect">
            <a:avLst/>
          </a:prstGeom>
        </p:spPr>
      </p:pic>
      <p:sp>
        <p:nvSpPr>
          <p:cNvPr id="33" name="e0_h"/>
          <p:cNvSpPr txBox="1"/>
          <p:nvPr/>
        </p:nvSpPr>
        <p:spPr>
          <a:xfrm>
            <a:off x="1417320" y="4965192"/>
            <a:ext cx="2468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1" dirty="0">
                <a:solidFill>
                  <a:schemeClr val="tx1"/>
                </a:solidFill>
              </a:rPr>
              <a:t>Thermal mass</a:t>
            </a:r>
            <a:endParaRPr lang="en-US" sz="1700" dirty="0"/>
          </a:p>
        </p:txBody>
      </p:sp>
      <p:sp>
        <p:nvSpPr>
          <p:cNvPr id="34" name="e0_g"/>
          <p:cNvSpPr txBox="1"/>
          <p:nvPr/>
        </p:nvSpPr>
        <p:spPr>
          <a:xfrm>
            <a:off x="1417320" y="5285232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chemeClr val="tx2"/>
                </a:solidFill>
              </a:rPr>
              <a:t>equilibrium · c</a:t>
            </a:r>
            <a:r>
              <a:rPr lang="en-US" sz="1200" baseline="-40000" dirty="0">
                <a:solidFill>
                  <a:schemeClr val="tx2"/>
                </a:solidFill>
              </a:rPr>
              <a:t>m</a:t>
            </a:r>
            <a:r>
              <a:rPr lang="en-US" sz="1200" dirty="0">
                <a:solidFill>
                  <a:schemeClr val="tx2"/>
                </a:solidFill>
              </a:rPr>
              <a:t> = 1/√6 (Dirac ψ)</a:t>
            </a:r>
            <a:endParaRPr lang="en-US" sz="1200" dirty="0"/>
          </a:p>
        </p:txBody>
      </p:sp>
      <p:pic>
        <p:nvPicPr>
          <p:cNvPr id="35" name="e0_e" descr="LaTeX: m_{\chi,{\rm th}} = c_m\,g\,T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2960" y="5708752"/>
            <a:ext cx="1662074" cy="341681"/>
          </a:xfrm>
          <a:prstGeom prst="rect">
            <a:avLst/>
          </a:prstGeom>
        </p:spPr>
      </p:pic>
      <p:sp>
        <p:nvSpPr>
          <p:cNvPr id="36" name="e1"/>
          <p:cNvSpPr/>
          <p:nvPr/>
        </p:nvSpPr>
        <p:spPr>
          <a:xfrm>
            <a:off x="4370832" y="4828032"/>
            <a:ext cx="3447288" cy="1417320"/>
          </a:xfrm>
          <a:prstGeom prst="roundRect">
            <a:avLst>
              <a:gd name="adj" fmla="val 7742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tx2">
                <a:alpha val="22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37" name="e1d_c"/>
          <p:cNvSpPr/>
          <p:nvPr/>
        </p:nvSpPr>
        <p:spPr>
          <a:xfrm>
            <a:off x="4572000" y="5029200"/>
            <a:ext cx="512064" cy="512064"/>
          </a:xfrm>
          <a:prstGeom prst="ellipse">
            <a:avLst/>
          </a:prstGeom>
          <a:solidFill>
            <a:schemeClr val="accent5">
              <a:alpha val="18000"/>
            </a:schemeClr>
          </a:solidFill>
          <a:ln w="15875">
            <a:solidFill>
              <a:schemeClr val="accent5">
                <a:alpha val="65000"/>
              </a:schemeClr>
            </a:solidFill>
            <a:prstDash val="solid"/>
          </a:ln>
        </p:spPr>
      </p:sp>
      <p:pic>
        <p:nvPicPr>
          <p:cNvPr id="38" name="e1d_i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94895" y="5152095"/>
            <a:ext cx="266273" cy="266273"/>
          </a:xfrm>
          <a:prstGeom prst="rect">
            <a:avLst/>
          </a:prstGeom>
        </p:spPr>
      </p:pic>
      <p:sp>
        <p:nvSpPr>
          <p:cNvPr id="39" name="e1_h"/>
          <p:cNvSpPr txBox="1"/>
          <p:nvPr/>
        </p:nvSpPr>
        <p:spPr>
          <a:xfrm>
            <a:off x="5239512" y="4965192"/>
            <a:ext cx="2468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1" dirty="0">
                <a:solidFill>
                  <a:schemeClr val="tx1"/>
                </a:solidFill>
              </a:rPr>
              <a:t>Shifted minimum</a:t>
            </a:r>
            <a:endParaRPr lang="en-US" sz="1700" dirty="0"/>
          </a:p>
        </p:txBody>
      </p:sp>
      <p:sp>
        <p:nvSpPr>
          <p:cNvPr id="40" name="e1_g"/>
          <p:cNvSpPr txBox="1"/>
          <p:nvPr/>
        </p:nvSpPr>
        <p:spPr>
          <a:xfrm>
            <a:off x="5239512" y="5285232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chemeClr val="tx2"/>
                </a:solidFill>
              </a:rPr>
              <a:t>equilibrium · M</a:t>
            </a:r>
            <a:r>
              <a:rPr lang="en-US" sz="1200" baseline="-40000" dirty="0">
                <a:solidFill>
                  <a:schemeClr val="tx2"/>
                </a:solidFill>
              </a:rPr>
              <a:t>χ</a:t>
            </a:r>
            <a:r>
              <a:rPr lang="en-US" sz="1200" dirty="0">
                <a:solidFill>
                  <a:schemeClr val="tx2"/>
                </a:solidFill>
              </a:rPr>
              <a:t>² = m</a:t>
            </a:r>
            <a:r>
              <a:rPr lang="en-US" sz="1200" baseline="-40000" dirty="0">
                <a:solidFill>
                  <a:schemeClr val="tx2"/>
                </a:solidFill>
              </a:rPr>
              <a:t>χ</a:t>
            </a:r>
            <a:r>
              <a:rPr lang="en-US" sz="1200" dirty="0">
                <a:solidFill>
                  <a:schemeClr val="tx2"/>
                </a:solidFill>
              </a:rPr>
              <a:t>² + m</a:t>
            </a:r>
            <a:r>
              <a:rPr lang="en-US" sz="1200" baseline="-40000" dirty="0">
                <a:solidFill>
                  <a:schemeClr val="tx2"/>
                </a:solidFill>
              </a:rPr>
              <a:t>χ,th</a:t>
            </a:r>
            <a:r>
              <a:rPr lang="en-US" sz="1200" dirty="0">
                <a:solidFill>
                  <a:schemeClr val="tx2"/>
                </a:solidFill>
              </a:rPr>
              <a:t>²</a:t>
            </a:r>
            <a:endParaRPr lang="en-US" sz="1200" dirty="0"/>
          </a:p>
        </p:txBody>
      </p:sp>
      <p:pic>
        <p:nvPicPr>
          <p:cNvPr id="41" name="e1_e" descr="LaTeX: \chi_{\rm th} = \frac{m_{\chi,{\rm th}}^2}{M_\chi^2}\,\frac{m_\psi}{g}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45152" y="5596128"/>
            <a:ext cx="1365388" cy="566928"/>
          </a:xfrm>
          <a:prstGeom prst="rect">
            <a:avLst/>
          </a:prstGeom>
        </p:spPr>
      </p:pic>
      <p:sp>
        <p:nvSpPr>
          <p:cNvPr id="42" name="e2"/>
          <p:cNvSpPr/>
          <p:nvPr/>
        </p:nvSpPr>
        <p:spPr>
          <a:xfrm>
            <a:off x="8193024" y="4828032"/>
            <a:ext cx="3447288" cy="1417320"/>
          </a:xfrm>
          <a:prstGeom prst="roundRect">
            <a:avLst>
              <a:gd name="adj" fmla="val 7742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accent2">
                <a:alpha val="70000"/>
              </a:schemeClr>
            </a:solidFill>
            <a:prstDash val="solid"/>
          </a:ln>
          <a:effectLst>
            <a:glow rad="127000">
              <a:srgbClr val="FFB547">
                <a:alpha val="30000"/>
              </a:srgbClr>
            </a:glow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43" name="e2d_c"/>
          <p:cNvSpPr/>
          <p:nvPr/>
        </p:nvSpPr>
        <p:spPr>
          <a:xfrm>
            <a:off x="8394192" y="5029200"/>
            <a:ext cx="512064" cy="512064"/>
          </a:xfrm>
          <a:prstGeom prst="ellipse">
            <a:avLst/>
          </a:prstGeom>
          <a:solidFill>
            <a:schemeClr val="accent2">
              <a:alpha val="18000"/>
            </a:schemeClr>
          </a:solidFill>
          <a:ln w="15875">
            <a:solidFill>
              <a:schemeClr val="accent2">
                <a:alpha val="65000"/>
              </a:schemeClr>
            </a:solidFill>
            <a:prstDash val="solid"/>
          </a:ln>
        </p:spPr>
      </p:sp>
      <p:pic>
        <p:nvPicPr>
          <p:cNvPr id="44" name="e2d_i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17087" y="5152095"/>
            <a:ext cx="266273" cy="266273"/>
          </a:xfrm>
          <a:prstGeom prst="rect">
            <a:avLst/>
          </a:prstGeom>
        </p:spPr>
      </p:pic>
      <p:sp>
        <p:nvSpPr>
          <p:cNvPr id="45" name="e2_h"/>
          <p:cNvSpPr txBox="1"/>
          <p:nvPr/>
        </p:nvSpPr>
        <p:spPr>
          <a:xfrm>
            <a:off x="9061704" y="4965192"/>
            <a:ext cx="2468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1" dirty="0">
                <a:solidFill>
                  <a:schemeClr val="tx1"/>
                </a:solidFill>
              </a:rPr>
              <a:t>Thermal damping</a:t>
            </a:r>
            <a:endParaRPr lang="en-US" sz="1700" dirty="0"/>
          </a:p>
        </p:txBody>
      </p:sp>
      <p:sp>
        <p:nvSpPr>
          <p:cNvPr id="46" name="e2_g"/>
          <p:cNvSpPr txBox="1"/>
          <p:nvPr/>
        </p:nvSpPr>
        <p:spPr>
          <a:xfrm>
            <a:off x="9061704" y="5285232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chemeClr val="accent2"/>
                </a:solidFill>
              </a:rPr>
              <a:t>out of equilibrium (next slide)</a:t>
            </a:r>
            <a:endParaRPr lang="en-US" sz="1200" dirty="0"/>
          </a:p>
        </p:txBody>
      </p:sp>
      <p:pic>
        <p:nvPicPr>
          <p:cNvPr id="47" name="e2_e" descr="LaTeX: -\,\UpsB\,\dot\chi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67344" y="5691835"/>
            <a:ext cx="794614" cy="375514"/>
          </a:xfrm>
          <a:prstGeom prst="rect">
            <a:avLst/>
          </a:prstGeom>
        </p:spPr>
      </p:pic>
      <p:sp>
        <p:nvSpPr>
          <p:cNvPr id="48" name="e2_lag"/>
          <p:cNvSpPr txBox="1"/>
          <p:nvPr/>
        </p:nvSpPr>
        <p:spPr>
          <a:xfrm>
            <a:off x="9427464" y="5705856"/>
            <a:ext cx="2148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2"/>
                </a:solidFill>
              </a:rPr>
              <a:t>← the bath lags behind χ</a:t>
            </a:r>
            <a:endParaRPr lang="en-US" sz="1400" dirty="0"/>
          </a:p>
        </p:txBody>
      </p:sp>
      <p:sp>
        <p:nvSpPr>
          <p:cNvPr id="4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6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2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27" dur="6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6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2" dur="6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6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7" dur="6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6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42" dur="6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6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47" dur="6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6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52" dur="6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6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600"/>
                            </p:stCondLst>
                            <p:childTnLst>
                              <p:par>
                                <p:cTn id="1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58" dur="6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6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63" dur="6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6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68" dur="6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6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6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73" dur="6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6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78" dur="6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6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6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3" dur="6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6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6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90" dur="6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6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6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95" dur="6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6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6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00" dur="6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6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05" dur="6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6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10" dur="60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60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15" dur="6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6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20" dur="6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6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600"/>
                            </p:stCondLst>
                            <p:childTnLst>
                              <p:par>
                                <p:cTn id="223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4" dur="50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6" grpId="0" animBg="1"/>
      <p:bldP spid="37" grpId="0" animBg="1"/>
      <p:bldP spid="39" grpId="0" animBg="1"/>
      <p:bldP spid="40" grpId="0" animBg="1"/>
      <p:bldP spid="42" grpId="0" animBg="1"/>
      <p:bldP spid="42" grpId="1" animBg="1"/>
      <p:bldP spid="43" grpId="0" animBg="1"/>
      <p:bldP spid="45" grpId="0" animBg="1"/>
      <p:bldP spid="46" grpId="0" animBg="1"/>
      <p:bldP spid="4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chemeClr val="accent2"/>
                </a:solidFill>
              </a:rPr>
              <a:t>06 · WHERE THE FRICTION COMES FROM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A lagging bath is a frictional bath</a:t>
            </a:r>
            <a:endParaRPr lang="en-US" sz="3000" dirty="0"/>
          </a:p>
        </p:txBody>
      </p:sp>
      <p:pic>
        <p:nvPicPr>
          <p:cNvPr id="4" name="!!motif" descr="assets/plots/motif_spir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9184"/>
            <a:ext cx="512064" cy="512064"/>
          </a:xfrm>
          <a:prstGeom prst="rect">
            <a:avLst/>
          </a:prstGeom>
        </p:spPr>
      </p:pic>
      <p:sp>
        <p:nvSpPr>
          <p:cNvPr id="5" name="p0"/>
          <p:cNvSpPr/>
          <p:nvPr/>
        </p:nvSpPr>
        <p:spPr>
          <a:xfrm>
            <a:off x="548640" y="1417320"/>
            <a:ext cx="3447288" cy="2660904"/>
          </a:xfrm>
          <a:prstGeom prst="roundRect">
            <a:avLst>
              <a:gd name="adj" fmla="val 4706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tx2">
                <a:alpha val="22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6" name="p0_h"/>
          <p:cNvSpPr txBox="1"/>
          <p:nvPr/>
        </p:nvSpPr>
        <p:spPr>
          <a:xfrm>
            <a:off x="749808" y="1527048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b="1" dirty="0">
                <a:solidFill>
                  <a:schemeClr val="accent2"/>
                </a:solidFill>
              </a:rPr>
              <a:t>1</a:t>
            </a:r>
            <a:r>
              <a:rPr lang="en-US" sz="1600" b="1" dirty="0">
                <a:solidFill>
                  <a:schemeClr val="tx1"/>
                </a:solidFill>
              </a:rPr>
              <a:t>  ·  The bath lags</a:t>
            </a:r>
            <a:endParaRPr lang="en-US" sz="1600" dirty="0"/>
          </a:p>
        </p:txBody>
      </p:sp>
      <p:sp>
        <p:nvSpPr>
          <p:cNvPr id="7" name="p0_c"/>
          <p:cNvSpPr txBox="1"/>
          <p:nvPr/>
        </p:nvSpPr>
        <p:spPr>
          <a:xfrm>
            <a:off x="685800" y="3236976"/>
            <a:ext cx="31729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2"/>
                </a:solidFill>
              </a:rPr>
              <a:t>ψ chases a moving equilibrium, ~1/Γ</a:t>
            </a:r>
            <a:r>
              <a:rPr lang="en-US" sz="1300" baseline="-40000" dirty="0">
                <a:solidFill>
                  <a:schemeClr val="tx2"/>
                </a:solidFill>
              </a:rPr>
              <a:t>th</a:t>
            </a:r>
            <a:r>
              <a:rPr lang="en-US" sz="1300" dirty="0">
                <a:solidFill>
                  <a:schemeClr val="tx2"/>
                </a:solidFill>
              </a:rPr>
              <a:t> behind</a:t>
            </a:r>
            <a:endParaRPr lang="en-US" sz="1300" dirty="0"/>
          </a:p>
        </p:txBody>
      </p:sp>
      <p:sp>
        <p:nvSpPr>
          <p:cNvPr id="29" name="p0_d"/>
          <p:cNvSpPr txBox="1"/>
          <p:nvPr/>
        </p:nvSpPr>
        <p:spPr>
          <a:xfrm>
            <a:off x="640080" y="3529584"/>
            <a:ext cx="32644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2">
                    <a:alpha val="85000"/>
                  </a:schemeClr>
                </a:solidFill>
              </a:rPr>
              <a:t>χ drags M</a:t>
            </a:r>
            <a:r>
              <a:rPr lang="en-US" sz="1200" baseline="-25000" dirty="0">
                <a:solidFill>
                  <a:schemeClr val="tx2">
                    <a:alpha val="85000"/>
                  </a:schemeClr>
                </a:solidFill>
              </a:rPr>
              <a:t>ψ</a:t>
            </a:r>
            <a:r>
              <a:rPr lang="en-US" sz="1200" dirty="0">
                <a:solidFill>
                  <a:schemeClr val="tx2">
                    <a:alpha val="85000"/>
                  </a:schemeClr>
                </a:solidFill>
              </a:rPr>
              <a:t>, and with it n</a:t>
            </a:r>
            <a:r>
              <a:rPr lang="en-US" sz="1200" baseline="-25000" dirty="0">
                <a:solidFill>
                  <a:schemeClr val="tx2">
                    <a:alpha val="85000"/>
                  </a:schemeClr>
                </a:solidFill>
              </a:rPr>
              <a:t>ψ</a:t>
            </a:r>
            <a:r>
              <a:rPr lang="en-US" sz="1200" baseline="30000" dirty="0">
                <a:solidFill>
                  <a:schemeClr val="tx2">
                    <a:alpha val="85000"/>
                  </a:schemeClr>
                </a:solidFill>
              </a:rPr>
              <a:t>eq</a:t>
            </a:r>
            <a:r>
              <a:rPr lang="en-US" sz="1200" dirty="0">
                <a:solidFill>
                  <a:schemeClr val="tx2">
                    <a:alpha val="85000"/>
                  </a:schemeClr>
                </a:solidFill>
              </a:rPr>
              <a:t>, up and down. ψ relaxes only at rate Γ</a:t>
            </a:r>
            <a:r>
              <a:rPr lang="en-US" sz="1200" baseline="-25000" dirty="0">
                <a:solidFill>
                  <a:schemeClr val="tx2">
                    <a:alpha val="85000"/>
                  </a:schemeClr>
                </a:solidFill>
              </a:rPr>
              <a:t>th</a:t>
            </a:r>
            <a:r>
              <a:rPr lang="en-US" sz="1200" dirty="0">
                <a:solidFill>
                  <a:schemeClr val="tx2">
                    <a:alpha val="85000"/>
                  </a:schemeClr>
                </a:solidFill>
              </a:rPr>
              <a:t>, so n</a:t>
            </a:r>
            <a:r>
              <a:rPr lang="en-US" sz="1200" baseline="-25000" dirty="0">
                <a:solidFill>
                  <a:schemeClr val="tx2">
                    <a:alpha val="85000"/>
                  </a:schemeClr>
                </a:solidFill>
              </a:rPr>
              <a:t>ψ</a:t>
            </a:r>
            <a:r>
              <a:rPr lang="en-US" sz="1200" dirty="0">
                <a:solidFill>
                  <a:schemeClr val="tx2">
                    <a:alpha val="85000"/>
                  </a:schemeClr>
                </a:solidFill>
              </a:rPr>
              <a:t> always trails behind.</a:t>
            </a:r>
            <a:endParaRPr lang="en-US" sz="1200" dirty="0"/>
          </a:p>
        </p:txBody>
      </p:sp>
      <p:sp>
        <p:nvSpPr>
          <p:cNvPr id="8" name="p1"/>
          <p:cNvSpPr/>
          <p:nvPr/>
        </p:nvSpPr>
        <p:spPr>
          <a:xfrm>
            <a:off x="4370832" y="1417320"/>
            <a:ext cx="3447288" cy="2660904"/>
          </a:xfrm>
          <a:prstGeom prst="roundRect">
            <a:avLst>
              <a:gd name="adj" fmla="val 4706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tx2">
                <a:alpha val="22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9" name="p1_h"/>
          <p:cNvSpPr txBox="1"/>
          <p:nvPr/>
        </p:nvSpPr>
        <p:spPr>
          <a:xfrm>
            <a:off x="4572000" y="1527048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b="1" dirty="0">
                <a:solidFill>
                  <a:schemeClr val="accent2"/>
                </a:solidFill>
              </a:rPr>
              <a:t>2</a:t>
            </a:r>
            <a:r>
              <a:rPr lang="en-US" sz="1600" b="1" dirty="0">
                <a:solidFill>
                  <a:schemeClr val="tx1"/>
                </a:solidFill>
              </a:rPr>
              <a:t>  ·  Buy low, sell high</a:t>
            </a:r>
            <a:endParaRPr lang="en-US" sz="1600" dirty="0"/>
          </a:p>
        </p:txBody>
      </p:sp>
      <p:sp>
        <p:nvSpPr>
          <p:cNvPr id="10" name="p1_c"/>
          <p:cNvSpPr txBox="1"/>
          <p:nvPr/>
        </p:nvSpPr>
        <p:spPr>
          <a:xfrm>
            <a:off x="4507992" y="3236976"/>
            <a:ext cx="31729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2"/>
                </a:solidFill>
              </a:rPr>
              <a:t>ψ is made when light, destroyed when heavy</a:t>
            </a:r>
            <a:endParaRPr lang="en-US" sz="1300" dirty="0"/>
          </a:p>
        </p:txBody>
      </p:sp>
      <p:sp>
        <p:nvSpPr>
          <p:cNvPr id="30" name="p1_d"/>
          <p:cNvSpPr txBox="1"/>
          <p:nvPr/>
        </p:nvSpPr>
        <p:spPr>
          <a:xfrm>
            <a:off x="4462272" y="3529584"/>
            <a:ext cx="32644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2">
                    <a:alpha val="85000"/>
                  </a:schemeClr>
                </a:solidFill>
              </a:rPr>
              <a:t>The bath pays M</a:t>
            </a:r>
            <a:r>
              <a:rPr lang="en-US" sz="1200" baseline="-25000" dirty="0">
                <a:solidFill>
                  <a:schemeClr val="tx2">
                    <a:alpha val="85000"/>
                  </a:schemeClr>
                </a:solidFill>
              </a:rPr>
              <a:t>ψ</a:t>
            </a:r>
            <a:r>
              <a:rPr lang="en-US" sz="1200" dirty="0">
                <a:solidFill>
                  <a:schemeClr val="tx2">
                    <a:alpha val="85000"/>
                  </a:schemeClr>
                </a:solidFill>
              </a:rPr>
              <a:t> per ψ made and regains M</a:t>
            </a:r>
            <a:r>
              <a:rPr lang="en-US" sz="1200" baseline="-25000" dirty="0">
                <a:solidFill>
                  <a:schemeClr val="tx2">
                    <a:alpha val="85000"/>
                  </a:schemeClr>
                </a:solidFill>
              </a:rPr>
              <a:t>ψ</a:t>
            </a:r>
            <a:r>
              <a:rPr lang="en-US" sz="1200" dirty="0">
                <a:solidFill>
                  <a:schemeClr val="tx2">
                    <a:alpha val="85000"/>
                  </a:schemeClr>
                </a:solidFill>
              </a:rPr>
              <a:t> per ψ destroyed. Profit = loop area, paid by χ.</a:t>
            </a:r>
            <a:endParaRPr lang="en-US" sz="1200" dirty="0"/>
          </a:p>
        </p:txBody>
      </p:sp>
      <p:sp>
        <p:nvSpPr>
          <p:cNvPr id="11" name="p2"/>
          <p:cNvSpPr/>
          <p:nvPr/>
        </p:nvSpPr>
        <p:spPr>
          <a:xfrm>
            <a:off x="8193024" y="1417320"/>
            <a:ext cx="3447288" cy="2660904"/>
          </a:xfrm>
          <a:prstGeom prst="roundRect">
            <a:avLst>
              <a:gd name="adj" fmla="val 4706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tx2">
                <a:alpha val="22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12" name="p2_h"/>
          <p:cNvSpPr txBox="1"/>
          <p:nvPr/>
        </p:nvSpPr>
        <p:spPr>
          <a:xfrm>
            <a:off x="8394192" y="1527048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b="1" dirty="0">
                <a:solidFill>
                  <a:schemeClr val="accent2"/>
                </a:solidFill>
              </a:rPr>
              <a:t>3</a:t>
            </a:r>
            <a:r>
              <a:rPr lang="en-US" sz="1600" b="1" dirty="0">
                <a:solidFill>
                  <a:schemeClr val="tx1"/>
                </a:solidFill>
              </a:rPr>
              <a:t>  ·  Goldilocks response</a:t>
            </a:r>
            <a:endParaRPr lang="en-US" sz="1600" dirty="0"/>
          </a:p>
        </p:txBody>
      </p:sp>
      <p:sp>
        <p:nvSpPr>
          <p:cNvPr id="13" name="p2_c"/>
          <p:cNvSpPr txBox="1"/>
          <p:nvPr/>
        </p:nvSpPr>
        <p:spPr>
          <a:xfrm>
            <a:off x="8330184" y="3236976"/>
            <a:ext cx="31729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2"/>
                </a:solidFill>
              </a:rPr>
              <a:t>strongest when the bath relaxes at Γ</a:t>
            </a:r>
            <a:r>
              <a:rPr lang="en-US" sz="1300" baseline="-40000" dirty="0">
                <a:solidFill>
                  <a:schemeClr val="tx2"/>
                </a:solidFill>
              </a:rPr>
              <a:t>th</a:t>
            </a:r>
            <a:r>
              <a:rPr lang="en-US" sz="1300" dirty="0">
                <a:solidFill>
                  <a:schemeClr val="tx2"/>
                </a:solidFill>
              </a:rPr>
              <a:t> ≈ 2M</a:t>
            </a:r>
            <a:r>
              <a:rPr lang="en-US" sz="1300" baseline="-40000" dirty="0">
                <a:solidFill>
                  <a:schemeClr val="tx2"/>
                </a:solidFill>
              </a:rPr>
              <a:t>χ</a:t>
            </a:r>
            <a:endParaRPr lang="en-US" sz="1300" dirty="0"/>
          </a:p>
        </p:txBody>
      </p:sp>
      <p:sp>
        <p:nvSpPr>
          <p:cNvPr id="31" name="p2_d"/>
          <p:cNvSpPr txBox="1"/>
          <p:nvPr/>
        </p:nvSpPr>
        <p:spPr>
          <a:xfrm>
            <a:off x="8284464" y="3529584"/>
            <a:ext cx="32644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2">
                    <a:alpha val="85000"/>
                  </a:schemeClr>
                </a:solidFill>
              </a:rPr>
              <a:t>Friction needs a response and a lag. Peak at 2M</a:t>
            </a:r>
            <a:r>
              <a:rPr lang="en-US" sz="1200" baseline="-25000" dirty="0">
                <a:solidFill>
                  <a:schemeClr val="tx2">
                    <a:alpha val="85000"/>
                  </a:schemeClr>
                </a:solidFill>
              </a:rPr>
              <a:t>χ</a:t>
            </a:r>
            <a:r>
              <a:rPr lang="en-US" sz="1200" dirty="0">
                <a:solidFill>
                  <a:schemeClr val="tx2">
                    <a:alpha val="85000"/>
                  </a:schemeClr>
                </a:solidFill>
              </a:rPr>
              <a:t> since M</a:t>
            </a:r>
            <a:r>
              <a:rPr lang="en-US" sz="1200" baseline="-25000" dirty="0">
                <a:solidFill>
                  <a:schemeClr val="tx2">
                    <a:alpha val="85000"/>
                  </a:schemeClr>
                </a:solidFill>
              </a:rPr>
              <a:t>ψ</a:t>
            </a:r>
            <a:r>
              <a:rPr lang="en-US" sz="1200" dirty="0">
                <a:solidFill>
                  <a:schemeClr val="tx2">
                    <a:alpha val="85000"/>
                  </a:schemeClr>
                </a:solidFill>
              </a:rPr>
              <a:t>² ∝ χ² oscillates twice per period.</a:t>
            </a:r>
            <a:endParaRPr lang="en-US" sz="1200" dirty="0"/>
          </a:p>
        </p:txBody>
      </p:sp>
      <p:pic>
        <p:nvPicPr>
          <p:cNvPr id="14" name="p0_b" descr="assets/plots/lag_bas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3170" y="1847088"/>
            <a:ext cx="2118227" cy="1353312"/>
          </a:xfrm>
          <a:prstGeom prst="rect">
            <a:avLst/>
          </a:prstGeom>
        </p:spPr>
      </p:pic>
      <p:pic>
        <p:nvPicPr>
          <p:cNvPr id="15" name="p0_l" descr="assets/plots/lag_curv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3170" y="1847088"/>
            <a:ext cx="2118227" cy="1353312"/>
          </a:xfrm>
          <a:prstGeom prst="rect">
            <a:avLst/>
          </a:prstGeom>
        </p:spPr>
      </p:pic>
      <p:pic>
        <p:nvPicPr>
          <p:cNvPr id="16" name="p1_b" descr="assets/plots/hys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7568" y="1847088"/>
            <a:ext cx="1873817" cy="1353312"/>
          </a:xfrm>
          <a:prstGeom prst="rect">
            <a:avLst/>
          </a:prstGeom>
        </p:spPr>
      </p:pic>
      <p:pic>
        <p:nvPicPr>
          <p:cNvPr id="17" name="p2_b" descr="assets/plots/lorentz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9760" y="1847088"/>
            <a:ext cx="1873817" cy="1353312"/>
          </a:xfrm>
          <a:prstGeom prst="rect">
            <a:avLst/>
          </a:prstGeom>
        </p:spPr>
      </p:pic>
      <p:sp>
        <p:nvSpPr>
          <p:cNvPr id="18" name="d_card"/>
          <p:cNvSpPr/>
          <p:nvPr/>
        </p:nvSpPr>
        <p:spPr>
          <a:xfrm>
            <a:off x="548640" y="4242816"/>
            <a:ext cx="11091672" cy="2066544"/>
          </a:xfrm>
          <a:prstGeom prst="roundRect">
            <a:avLst>
              <a:gd name="adj" fmla="val 4706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accent2">
                <a:alpha val="55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19" name="d_l1"/>
          <p:cNvSpPr txBox="1"/>
          <p:nvPr/>
        </p:nvSpPr>
        <p:spPr>
          <a:xfrm>
            <a:off x="777240" y="43708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2"/>
                </a:solidFill>
              </a:rPr>
              <a:t>THE LAG DEFINES Υ</a:t>
            </a:r>
            <a:endParaRPr lang="en-US" sz="1200" dirty="0"/>
          </a:p>
        </p:txBody>
      </p:sp>
      <p:pic>
        <p:nvPicPr>
          <p:cNvPr id="20" name="d_e1" descr="LaTeX: g\langle\bar\psi\psi\rangle = \underbrace{m_{\chi,{\rm th}}^2\Big(\frac{m_\psi}{g}-\chi\Big)}_{\textstyle\text{equilibrium}}\;\underbrace{-\;\UpsB\,\dot\chi}_{\textstyle\text{lag}\,\Rightarrow\,\text{friction}}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" y="4681728"/>
            <a:ext cx="3945788" cy="917143"/>
          </a:xfrm>
          <a:prstGeom prst="rect">
            <a:avLst/>
          </a:prstGeom>
        </p:spPr>
      </p:pic>
      <p:sp>
        <p:nvSpPr>
          <p:cNvPr id="21" name="d_t1"/>
          <p:cNvSpPr txBox="1"/>
          <p:nvPr/>
        </p:nvSpPr>
        <p:spPr>
          <a:xfrm>
            <a:off x="777240" y="5669280"/>
            <a:ext cx="4526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dirty="0">
                <a:solidFill>
                  <a:schemeClr val="tx2"/>
                </a:solidFill>
              </a:rPr>
              <a:t>The equilibrium part gives the thermal mass and the shifted minimum. The part ∝ χ̇ is the friction Υ.</a:t>
            </a:r>
            <a:endParaRPr lang="en-US" sz="1350" dirty="0"/>
          </a:p>
        </p:txBody>
      </p:sp>
      <p:sp>
        <p:nvSpPr>
          <p:cNvPr id="22" name="d_div"/>
          <p:cNvSpPr/>
          <p:nvPr/>
        </p:nvSpPr>
        <p:spPr>
          <a:xfrm>
            <a:off x="5550408" y="4416552"/>
            <a:ext cx="12802" cy="1737360"/>
          </a:xfrm>
          <a:prstGeom prst="rect">
            <a:avLst/>
          </a:prstGeom>
          <a:solidFill>
            <a:schemeClr val="tx2">
              <a:alpha val="40000"/>
            </a:schemeClr>
          </a:solidFill>
          <a:ln/>
        </p:spPr>
      </p:sp>
      <p:sp>
        <p:nvSpPr>
          <p:cNvPr id="23" name="d_l2"/>
          <p:cNvSpPr txBox="1"/>
          <p:nvPr/>
        </p:nvSpPr>
        <p:spPr>
          <a:xfrm>
            <a:off x="5806440" y="4370832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2"/>
                </a:solidFill>
              </a:rPr>
              <a:t>AVERAGED OVER ONE OSCILLATION  (X ≫ m</a:t>
            </a:r>
            <a:r>
              <a:rPr lang="en-US" sz="1200" b="1" kern="0" spc="200" baseline="-40000" dirty="0">
                <a:solidFill>
                  <a:schemeClr val="accent2"/>
                </a:solidFill>
              </a:rPr>
              <a:t>ψ</a:t>
            </a:r>
            <a:r>
              <a:rPr lang="en-US" sz="1200" b="1" kern="0" spc="200" dirty="0">
                <a:solidFill>
                  <a:schemeClr val="accent2"/>
                </a:solidFill>
              </a:rPr>
              <a:t>/g)</a:t>
            </a:r>
            <a:endParaRPr lang="en-US" sz="1200" dirty="0"/>
          </a:p>
        </p:txBody>
      </p:sp>
      <p:pic>
        <p:nvPicPr>
          <p:cNvPr id="24" name="d_e2" descr="LaTeX: \Ups \equiv \frac{\langle\bar\UpsB\,\dot{\bar\chi}^2\rangle}{\langle\dot{\bar\chi}^2\rangle}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6440" y="4645152"/>
            <a:ext cx="1165860" cy="624383"/>
          </a:xfrm>
          <a:prstGeom prst="rect">
            <a:avLst/>
          </a:prstGeom>
        </p:spPr>
      </p:pic>
      <p:sp>
        <p:nvSpPr>
          <p:cNvPr id="25" name="d_t2"/>
          <p:cNvSpPr txBox="1"/>
          <p:nvPr/>
        </p:nvSpPr>
        <p:spPr>
          <a:xfrm>
            <a:off x="7292340" y="4645152"/>
            <a:ext cx="4137660" cy="624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2"/>
                </a:solidFill>
              </a:rPr>
              <a:t>∝ X²: the bigger the swing, the harder the brake</a:t>
            </a:r>
            <a:endParaRPr lang="en-US" sz="1400" dirty="0"/>
          </a:p>
        </p:txBody>
      </p:sp>
      <p:pic>
        <p:nvPicPr>
          <p:cNvPr id="26" name="d_e3" descr="LaTeX: \Ups = c_\Upsilon\,\frac{g^4X^2}{\Gamma_{\rm th}}\;\frac{\Gamma_{\rm th}^2}{4M_\chi^2+\Gamma_{\rm th}^2}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06440" y="5303520"/>
            <a:ext cx="2378812" cy="633679"/>
          </a:xfrm>
          <a:prstGeom prst="rect">
            <a:avLst/>
          </a:prstGeom>
        </p:spPr>
      </p:pic>
      <p:sp>
        <p:nvSpPr>
          <p:cNvPr id="27" name="d_t3"/>
          <p:cNvSpPr txBox="1"/>
          <p:nvPr/>
        </p:nvSpPr>
        <p:spPr>
          <a:xfrm>
            <a:off x="5806440" y="6016752"/>
            <a:ext cx="5715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chemeClr val="tx2"/>
                </a:solidFill>
              </a:rPr>
              <a:t>χ̄ = X cos θ: the oscillating background  ·  ⟨…⟩: average over a period  ·  c</a:t>
            </a:r>
            <a:r>
              <a:rPr lang="en-US" sz="1200" baseline="-40000" dirty="0">
                <a:solidFill>
                  <a:schemeClr val="tx2"/>
                </a:solidFill>
              </a:rPr>
              <a:t>Υ</a:t>
            </a:r>
            <a:r>
              <a:rPr lang="en-US" sz="1200" dirty="0">
                <a:solidFill>
                  <a:schemeClr val="tx2"/>
                </a:solidFill>
              </a:rPr>
              <a:t> = 3c</a:t>
            </a:r>
            <a:r>
              <a:rPr lang="en-US" sz="1200" baseline="-40000" dirty="0">
                <a:solidFill>
                  <a:schemeClr val="tx2"/>
                </a:solidFill>
              </a:rPr>
              <a:t>m</a:t>
            </a:r>
            <a:r>
              <a:rPr lang="en-US" sz="1200" dirty="0">
                <a:solidFill>
                  <a:schemeClr val="tx2"/>
                </a:solidFill>
              </a:rPr>
              <a:t>²/2π²</a:t>
            </a:r>
            <a:endParaRPr lang="en-US" sz="12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6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6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9" dur="6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6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4" dur="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9" dur="6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6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4" dur="6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6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9" dur="6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6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6" dur="6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6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1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6" dur="6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6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1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6" dur="6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6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9" grpId="0" animBg="1"/>
      <p:bldP spid="8" grpId="0" animBg="1"/>
      <p:bldP spid="9" grpId="0" animBg="1"/>
      <p:bldP spid="10" grpId="0" animBg="1"/>
      <p:bldP spid="30" grpId="0" animBg="1"/>
      <p:bldP spid="11" grpId="0" animBg="1"/>
      <p:bldP spid="12" grpId="0" animBg="1"/>
      <p:bldP spid="13" grpId="0" animBg="1"/>
      <p:bldP spid="31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5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chemeClr val="accent2"/>
                </a:solidFill>
              </a:rPr>
              <a:t>07 · THE LIFE OF A DISPLACED SCALAR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Watch the displacement evolve</a:t>
            </a:r>
            <a:endParaRPr lang="en-US" sz="3000" dirty="0"/>
          </a:p>
        </p:txBody>
      </p:sp>
      <p:pic>
        <p:nvPicPr>
          <p:cNvPr id="4" name="!!motif" descr="assets/plots/motif_spir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9184"/>
            <a:ext cx="512064" cy="512064"/>
          </a:xfrm>
          <a:prstGeom prst="rect">
            <a:avLst/>
          </a:prstGeom>
        </p:spPr>
      </p:pic>
      <p:sp>
        <p:nvSpPr>
          <p:cNvPr id="5" name="wL"/>
          <p:cNvSpPr/>
          <p:nvPr/>
        </p:nvSpPr>
        <p:spPr>
          <a:xfrm>
            <a:off x="548640" y="1417320"/>
            <a:ext cx="5440680" cy="3931920"/>
          </a:xfrm>
          <a:prstGeom prst="roundRect">
            <a:avLst>
              <a:gd name="adj" fmla="val 2791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tx2">
                <a:alpha val="22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6" name="wL_h"/>
          <p:cNvSpPr txBox="1"/>
          <p:nvPr/>
        </p:nvSpPr>
        <p:spPr>
          <a:xfrm>
            <a:off x="822960" y="15544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b="1" dirty="0">
                <a:solidFill>
                  <a:schemeClr val="accent3"/>
                </a:solidFill>
              </a:rPr>
              <a:t>Isolated scalar</a:t>
            </a:r>
            <a:endParaRPr lang="en-US" sz="1900" dirty="0"/>
          </a:p>
        </p:txBody>
      </p:sp>
      <p:sp>
        <p:nvSpPr>
          <p:cNvPr id="7" name="wL_s"/>
          <p:cNvSpPr txBox="1"/>
          <p:nvPr/>
        </p:nvSpPr>
        <p:spPr>
          <a:xfrm>
            <a:off x="822960" y="1920240"/>
            <a:ext cx="4937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chemeClr val="tx2"/>
                </a:solidFill>
              </a:rPr>
              <a:t>Hubble friction only: X ∝ a</a:t>
            </a:r>
            <a:r>
              <a:rPr lang="en-US" sz="1400" baseline="30000" dirty="0">
                <a:solidFill>
                  <a:schemeClr val="tx2"/>
                </a:solidFill>
              </a:rPr>
              <a:t>−1</a:t>
            </a:r>
            <a:endParaRPr lang="en-US" sz="1400" dirty="0"/>
          </a:p>
        </p:txBody>
      </p:sp>
      <p:sp>
        <p:nvSpPr>
          <p:cNvPr id="8" name="wL_p"/>
          <p:cNvSpPr/>
          <p:nvPr/>
        </p:nvSpPr>
        <p:spPr>
          <a:xfrm>
            <a:off x="1165860" y="2514600"/>
            <a:ext cx="4206240" cy="2468880"/>
          </a:xfrm>
          <a:custGeom>
            <a:avLst/>
            <a:gdLst/>
            <a:ahLst/>
            <a:cxnLst/>
            <a:rect l="l" t="t" r="r" b="b"/>
            <a:pathLst>
              <a:path w="4206240" h="2468880">
                <a:moveTo>
                  <a:pt x="0" y="0"/>
                </a:moveTo>
                <a:lnTo>
                  <a:pt x="70104" y="161849"/>
                </a:lnTo>
                <a:lnTo>
                  <a:pt x="140208" y="318211"/>
                </a:lnTo>
                <a:lnTo>
                  <a:pt x="210312" y="469087"/>
                </a:lnTo>
                <a:lnTo>
                  <a:pt x="280416" y="614477"/>
                </a:lnTo>
                <a:lnTo>
                  <a:pt x="350520" y="754380"/>
                </a:lnTo>
                <a:lnTo>
                  <a:pt x="420624" y="888797"/>
                </a:lnTo>
                <a:lnTo>
                  <a:pt x="490728" y="1017727"/>
                </a:lnTo>
                <a:lnTo>
                  <a:pt x="560832" y="1141171"/>
                </a:lnTo>
                <a:lnTo>
                  <a:pt x="630936" y="1259129"/>
                </a:lnTo>
                <a:lnTo>
                  <a:pt x="701040" y="1371600"/>
                </a:lnTo>
                <a:lnTo>
                  <a:pt x="771144" y="1478585"/>
                </a:lnTo>
                <a:lnTo>
                  <a:pt x="841248" y="1580083"/>
                </a:lnTo>
                <a:lnTo>
                  <a:pt x="911352" y="1676095"/>
                </a:lnTo>
                <a:lnTo>
                  <a:pt x="981456" y="1766621"/>
                </a:lnTo>
                <a:lnTo>
                  <a:pt x="1051560" y="1851660"/>
                </a:lnTo>
                <a:lnTo>
                  <a:pt x="1121664" y="1931213"/>
                </a:lnTo>
                <a:lnTo>
                  <a:pt x="1191768" y="2005279"/>
                </a:lnTo>
                <a:lnTo>
                  <a:pt x="1261872" y="2073859"/>
                </a:lnTo>
                <a:lnTo>
                  <a:pt x="1331976" y="2136953"/>
                </a:lnTo>
                <a:lnTo>
                  <a:pt x="1402080" y="2194560"/>
                </a:lnTo>
                <a:lnTo>
                  <a:pt x="1472184" y="2246681"/>
                </a:lnTo>
                <a:lnTo>
                  <a:pt x="1542288" y="2293315"/>
                </a:lnTo>
                <a:lnTo>
                  <a:pt x="1612392" y="2334463"/>
                </a:lnTo>
                <a:lnTo>
                  <a:pt x="1682496" y="2370125"/>
                </a:lnTo>
                <a:lnTo>
                  <a:pt x="1752600" y="2400300"/>
                </a:lnTo>
                <a:lnTo>
                  <a:pt x="1822704" y="2424989"/>
                </a:lnTo>
                <a:lnTo>
                  <a:pt x="1892808" y="2444191"/>
                </a:lnTo>
                <a:lnTo>
                  <a:pt x="1962912" y="2457907"/>
                </a:lnTo>
                <a:lnTo>
                  <a:pt x="2033016" y="2466137"/>
                </a:lnTo>
                <a:lnTo>
                  <a:pt x="2103120" y="2468880"/>
                </a:lnTo>
                <a:lnTo>
                  <a:pt x="2173224" y="2466137"/>
                </a:lnTo>
                <a:lnTo>
                  <a:pt x="2243328" y="2457907"/>
                </a:lnTo>
                <a:lnTo>
                  <a:pt x="2313432" y="2444191"/>
                </a:lnTo>
                <a:lnTo>
                  <a:pt x="2383536" y="2424989"/>
                </a:lnTo>
                <a:lnTo>
                  <a:pt x="2453640" y="2400300"/>
                </a:lnTo>
                <a:lnTo>
                  <a:pt x="2523744" y="2370125"/>
                </a:lnTo>
                <a:lnTo>
                  <a:pt x="2593848" y="2334463"/>
                </a:lnTo>
                <a:lnTo>
                  <a:pt x="2663952" y="2293315"/>
                </a:lnTo>
                <a:lnTo>
                  <a:pt x="2734056" y="2246681"/>
                </a:lnTo>
                <a:lnTo>
                  <a:pt x="2804160" y="2194560"/>
                </a:lnTo>
                <a:lnTo>
                  <a:pt x="2874264" y="2136953"/>
                </a:lnTo>
                <a:lnTo>
                  <a:pt x="2944368" y="2073859"/>
                </a:lnTo>
                <a:lnTo>
                  <a:pt x="3014472" y="2005279"/>
                </a:lnTo>
                <a:lnTo>
                  <a:pt x="3084576" y="1931213"/>
                </a:lnTo>
                <a:lnTo>
                  <a:pt x="3154680" y="1851660"/>
                </a:lnTo>
                <a:lnTo>
                  <a:pt x="3224784" y="1766621"/>
                </a:lnTo>
                <a:lnTo>
                  <a:pt x="3294888" y="1676095"/>
                </a:lnTo>
                <a:lnTo>
                  <a:pt x="3364992" y="1580083"/>
                </a:lnTo>
                <a:lnTo>
                  <a:pt x="3435096" y="1478585"/>
                </a:lnTo>
                <a:lnTo>
                  <a:pt x="3505200" y="1371600"/>
                </a:lnTo>
                <a:lnTo>
                  <a:pt x="3575304" y="1259129"/>
                </a:lnTo>
                <a:lnTo>
                  <a:pt x="3645408" y="1141171"/>
                </a:lnTo>
                <a:lnTo>
                  <a:pt x="3715512" y="1017727"/>
                </a:lnTo>
                <a:lnTo>
                  <a:pt x="3785616" y="888797"/>
                </a:lnTo>
                <a:lnTo>
                  <a:pt x="3855720" y="754380"/>
                </a:lnTo>
                <a:lnTo>
                  <a:pt x="3925824" y="614477"/>
                </a:lnTo>
                <a:lnTo>
                  <a:pt x="3995928" y="469087"/>
                </a:lnTo>
                <a:lnTo>
                  <a:pt x="4066032" y="318211"/>
                </a:lnTo>
                <a:lnTo>
                  <a:pt x="4136136" y="161849"/>
                </a:lnTo>
                <a:lnTo>
                  <a:pt x="4206240" y="0"/>
                </a:lnTo>
              </a:path>
            </a:pathLst>
          </a:custGeom>
          <a:noFill/>
          <a:ln w="34925">
            <a:solidFill>
              <a:schemeClr val="tx2"/>
            </a:solidFill>
            <a:prstDash val="solid"/>
          </a:ln>
        </p:spPr>
      </p:sp>
      <p:pic>
        <p:nvPicPr>
          <p:cNvPr id="9" name="wL_g" descr="assets/plots/glow_blu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8636" y="2700600"/>
            <a:ext cx="868680" cy="868680"/>
          </a:xfrm>
          <a:prstGeom prst="rect">
            <a:avLst/>
          </a:prstGeom>
        </p:spPr>
      </p:pic>
      <p:sp>
        <p:nvSpPr>
          <p:cNvPr id="10" name="wL_b"/>
          <p:cNvSpPr/>
          <p:nvPr/>
        </p:nvSpPr>
        <p:spPr>
          <a:xfrm>
            <a:off x="1468384" y="2970348"/>
            <a:ext cx="329184" cy="329184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tx1"/>
            </a:solidFill>
            <a:prstDash val="solid"/>
          </a:ln>
          <a:effectLst>
            <a:glow rad="101600">
              <a:srgbClr val="5CC8FF">
                <a:alpha val="55000"/>
              </a:srgbClr>
            </a:glow>
          </a:effectLst>
        </p:spPr>
      </p:sp>
      <p:sp>
        <p:nvSpPr>
          <p:cNvPr id="11" name="wL_f"/>
          <p:cNvSpPr txBox="1"/>
          <p:nvPr/>
        </p:nvSpPr>
        <p:spPr>
          <a:xfrm>
            <a:off x="1953016" y="2979492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chemeClr val="tx2"/>
                </a:solidFill>
              </a:rPr>
              <a:t>← frozen while M</a:t>
            </a:r>
            <a:r>
              <a:rPr lang="en-US" sz="1300" baseline="-40000" dirty="0">
                <a:solidFill>
                  <a:schemeClr val="tx2"/>
                </a:solidFill>
              </a:rPr>
              <a:t>χ</a:t>
            </a:r>
            <a:r>
              <a:rPr lang="en-US" sz="1300" dirty="0">
                <a:solidFill>
                  <a:schemeClr val="tx2"/>
                </a:solidFill>
              </a:rPr>
              <a:t> &lt; 3H</a:t>
            </a:r>
            <a:endParaRPr lang="en-US" sz="1300" dirty="0"/>
          </a:p>
        </p:txBody>
      </p:sp>
      <p:sp>
        <p:nvSpPr>
          <p:cNvPr id="12" name="wR"/>
          <p:cNvSpPr/>
          <p:nvPr/>
        </p:nvSpPr>
        <p:spPr>
          <a:xfrm>
            <a:off x="6199632" y="1417320"/>
            <a:ext cx="5440680" cy="3931920"/>
          </a:xfrm>
          <a:prstGeom prst="roundRect">
            <a:avLst>
              <a:gd name="adj" fmla="val 2791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accent2">
                <a:alpha val="55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13" name="wR_h"/>
          <p:cNvSpPr txBox="1"/>
          <p:nvPr/>
        </p:nvSpPr>
        <p:spPr>
          <a:xfrm>
            <a:off x="6473952" y="15544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b="1" dirty="0">
                <a:solidFill>
                  <a:schemeClr val="accent2"/>
                </a:solidFill>
              </a:rPr>
              <a:t>Coupled to the bath</a:t>
            </a:r>
            <a:endParaRPr lang="en-US" sz="1900" dirty="0"/>
          </a:p>
        </p:txBody>
      </p:sp>
      <p:sp>
        <p:nvSpPr>
          <p:cNvPr id="14" name="wR_s"/>
          <p:cNvSpPr txBox="1"/>
          <p:nvPr/>
        </p:nvSpPr>
        <p:spPr>
          <a:xfrm>
            <a:off x="6473952" y="1920240"/>
            <a:ext cx="4937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chemeClr val="tx2"/>
                </a:solidFill>
              </a:rPr>
              <a:t>Hubble + thermal friction ∝ X</a:t>
            </a:r>
            <a:r>
              <a:rPr lang="en-US" sz="1400" baseline="30000" dirty="0">
                <a:solidFill>
                  <a:schemeClr val="tx2"/>
                </a:solidFill>
              </a:rPr>
              <a:t>2</a:t>
            </a:r>
            <a:endParaRPr lang="en-US" sz="1400" dirty="0"/>
          </a:p>
        </p:txBody>
      </p:sp>
      <p:sp>
        <p:nvSpPr>
          <p:cNvPr id="15" name="wR_p"/>
          <p:cNvSpPr/>
          <p:nvPr/>
        </p:nvSpPr>
        <p:spPr>
          <a:xfrm>
            <a:off x="6816852" y="2514600"/>
            <a:ext cx="4206240" cy="2468880"/>
          </a:xfrm>
          <a:custGeom>
            <a:avLst/>
            <a:gdLst/>
            <a:ahLst/>
            <a:cxnLst/>
            <a:rect l="l" t="t" r="r" b="b"/>
            <a:pathLst>
              <a:path w="4206240" h="2468880">
                <a:moveTo>
                  <a:pt x="0" y="0"/>
                </a:moveTo>
                <a:lnTo>
                  <a:pt x="70104" y="161849"/>
                </a:lnTo>
                <a:lnTo>
                  <a:pt x="140208" y="318211"/>
                </a:lnTo>
                <a:lnTo>
                  <a:pt x="210312" y="469087"/>
                </a:lnTo>
                <a:lnTo>
                  <a:pt x="280416" y="614477"/>
                </a:lnTo>
                <a:lnTo>
                  <a:pt x="350520" y="754380"/>
                </a:lnTo>
                <a:lnTo>
                  <a:pt x="420624" y="888797"/>
                </a:lnTo>
                <a:lnTo>
                  <a:pt x="490728" y="1017727"/>
                </a:lnTo>
                <a:lnTo>
                  <a:pt x="560832" y="1141171"/>
                </a:lnTo>
                <a:lnTo>
                  <a:pt x="630936" y="1259129"/>
                </a:lnTo>
                <a:lnTo>
                  <a:pt x="701040" y="1371600"/>
                </a:lnTo>
                <a:lnTo>
                  <a:pt x="771144" y="1478585"/>
                </a:lnTo>
                <a:lnTo>
                  <a:pt x="841248" y="1580083"/>
                </a:lnTo>
                <a:lnTo>
                  <a:pt x="911352" y="1676095"/>
                </a:lnTo>
                <a:lnTo>
                  <a:pt x="981456" y="1766621"/>
                </a:lnTo>
                <a:lnTo>
                  <a:pt x="1051560" y="1851660"/>
                </a:lnTo>
                <a:lnTo>
                  <a:pt x="1121664" y="1931213"/>
                </a:lnTo>
                <a:lnTo>
                  <a:pt x="1191768" y="2005279"/>
                </a:lnTo>
                <a:lnTo>
                  <a:pt x="1261872" y="2073859"/>
                </a:lnTo>
                <a:lnTo>
                  <a:pt x="1331976" y="2136953"/>
                </a:lnTo>
                <a:lnTo>
                  <a:pt x="1402080" y="2194560"/>
                </a:lnTo>
                <a:lnTo>
                  <a:pt x="1472184" y="2246681"/>
                </a:lnTo>
                <a:lnTo>
                  <a:pt x="1542288" y="2293315"/>
                </a:lnTo>
                <a:lnTo>
                  <a:pt x="1612392" y="2334463"/>
                </a:lnTo>
                <a:lnTo>
                  <a:pt x="1682496" y="2370125"/>
                </a:lnTo>
                <a:lnTo>
                  <a:pt x="1752600" y="2400300"/>
                </a:lnTo>
                <a:lnTo>
                  <a:pt x="1822704" y="2424989"/>
                </a:lnTo>
                <a:lnTo>
                  <a:pt x="1892808" y="2444191"/>
                </a:lnTo>
                <a:lnTo>
                  <a:pt x="1962912" y="2457907"/>
                </a:lnTo>
                <a:lnTo>
                  <a:pt x="2033016" y="2466137"/>
                </a:lnTo>
                <a:lnTo>
                  <a:pt x="2103120" y="2468880"/>
                </a:lnTo>
                <a:lnTo>
                  <a:pt x="2173224" y="2466137"/>
                </a:lnTo>
                <a:lnTo>
                  <a:pt x="2243328" y="2457907"/>
                </a:lnTo>
                <a:lnTo>
                  <a:pt x="2313432" y="2444191"/>
                </a:lnTo>
                <a:lnTo>
                  <a:pt x="2383536" y="2424989"/>
                </a:lnTo>
                <a:lnTo>
                  <a:pt x="2453640" y="2400300"/>
                </a:lnTo>
                <a:lnTo>
                  <a:pt x="2523744" y="2370125"/>
                </a:lnTo>
                <a:lnTo>
                  <a:pt x="2593848" y="2334463"/>
                </a:lnTo>
                <a:lnTo>
                  <a:pt x="2663952" y="2293315"/>
                </a:lnTo>
                <a:lnTo>
                  <a:pt x="2734056" y="2246681"/>
                </a:lnTo>
                <a:lnTo>
                  <a:pt x="2804160" y="2194560"/>
                </a:lnTo>
                <a:lnTo>
                  <a:pt x="2874264" y="2136953"/>
                </a:lnTo>
                <a:lnTo>
                  <a:pt x="2944368" y="2073859"/>
                </a:lnTo>
                <a:lnTo>
                  <a:pt x="3014472" y="2005279"/>
                </a:lnTo>
                <a:lnTo>
                  <a:pt x="3084576" y="1931213"/>
                </a:lnTo>
                <a:lnTo>
                  <a:pt x="3154680" y="1851660"/>
                </a:lnTo>
                <a:lnTo>
                  <a:pt x="3224784" y="1766621"/>
                </a:lnTo>
                <a:lnTo>
                  <a:pt x="3294888" y="1676095"/>
                </a:lnTo>
                <a:lnTo>
                  <a:pt x="3364992" y="1580083"/>
                </a:lnTo>
                <a:lnTo>
                  <a:pt x="3435096" y="1478585"/>
                </a:lnTo>
                <a:lnTo>
                  <a:pt x="3505200" y="1371600"/>
                </a:lnTo>
                <a:lnTo>
                  <a:pt x="3575304" y="1259129"/>
                </a:lnTo>
                <a:lnTo>
                  <a:pt x="3645408" y="1141171"/>
                </a:lnTo>
                <a:lnTo>
                  <a:pt x="3715512" y="1017727"/>
                </a:lnTo>
                <a:lnTo>
                  <a:pt x="3785616" y="888797"/>
                </a:lnTo>
                <a:lnTo>
                  <a:pt x="3855720" y="754380"/>
                </a:lnTo>
                <a:lnTo>
                  <a:pt x="3925824" y="614477"/>
                </a:lnTo>
                <a:lnTo>
                  <a:pt x="3995928" y="469087"/>
                </a:lnTo>
                <a:lnTo>
                  <a:pt x="4066032" y="318211"/>
                </a:lnTo>
                <a:lnTo>
                  <a:pt x="4136136" y="161849"/>
                </a:lnTo>
                <a:lnTo>
                  <a:pt x="4206240" y="0"/>
                </a:lnTo>
              </a:path>
            </a:pathLst>
          </a:custGeom>
          <a:noFill/>
          <a:ln w="34925">
            <a:solidFill>
              <a:schemeClr val="tx2"/>
            </a:solidFill>
            <a:prstDash val="solid"/>
          </a:ln>
        </p:spPr>
      </p:sp>
      <p:pic>
        <p:nvPicPr>
          <p:cNvPr id="16" name="wR_g" descr="assets/plots/glow_amb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9628" y="2700600"/>
            <a:ext cx="868680" cy="868680"/>
          </a:xfrm>
          <a:prstGeom prst="rect">
            <a:avLst/>
          </a:prstGeom>
        </p:spPr>
      </p:pic>
      <p:sp>
        <p:nvSpPr>
          <p:cNvPr id="17" name="wR_b"/>
          <p:cNvSpPr/>
          <p:nvPr/>
        </p:nvSpPr>
        <p:spPr>
          <a:xfrm>
            <a:off x="7119376" y="2970348"/>
            <a:ext cx="329184" cy="329184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1"/>
            </a:solidFill>
            <a:prstDash val="solid"/>
          </a:ln>
          <a:effectLst>
            <a:glow rad="101600">
              <a:srgbClr val="FFB547">
                <a:alpha val="55000"/>
              </a:srgbClr>
            </a:glow>
          </a:effectLst>
        </p:spPr>
      </p:sp>
      <p:sp>
        <p:nvSpPr>
          <p:cNvPr id="18" name="wR_f"/>
          <p:cNvSpPr txBox="1"/>
          <p:nvPr/>
        </p:nvSpPr>
        <p:spPr>
          <a:xfrm>
            <a:off x="7604008" y="2979492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chemeClr val="tx2"/>
                </a:solidFill>
              </a:rPr>
              <a:t>← frozen while M</a:t>
            </a:r>
            <a:r>
              <a:rPr lang="en-US" sz="1300" baseline="-40000" dirty="0">
                <a:solidFill>
                  <a:schemeClr val="tx2"/>
                </a:solidFill>
              </a:rPr>
              <a:t>χ</a:t>
            </a:r>
            <a:r>
              <a:rPr lang="en-US" sz="1300" dirty="0">
                <a:solidFill>
                  <a:schemeClr val="tx2"/>
                </a:solidFill>
              </a:rPr>
              <a:t> &lt; 3H</a:t>
            </a:r>
            <a:endParaRPr lang="en-US" sz="1300" dirty="0"/>
          </a:p>
        </p:txBody>
      </p:sp>
      <p:sp>
        <p:nvSpPr>
          <p:cNvPr id="19" name="wR_lock"/>
          <p:cNvSpPr txBox="1"/>
          <p:nvPr/>
        </p:nvSpPr>
        <p:spPr>
          <a:xfrm>
            <a:off x="6816852" y="2395728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accent1"/>
                </a:solidFill>
              </a:rPr>
              <a:t>locks onto X</a:t>
            </a:r>
            <a:r>
              <a:rPr lang="en-US" sz="1400" b="1" baseline="-40000" dirty="0">
                <a:solidFill>
                  <a:schemeClr val="accent1"/>
                </a:solidFill>
              </a:rPr>
              <a:t>Υ</a:t>
            </a:r>
            <a:r>
              <a:rPr lang="en-US" sz="1400" b="1" dirty="0">
                <a:solidFill>
                  <a:schemeClr val="accent1"/>
                </a:solidFill>
              </a:rPr>
              <a:t>(T) and tracks it</a:t>
            </a:r>
            <a:endParaRPr lang="en-US" sz="1400" dirty="0"/>
          </a:p>
        </p:txBody>
      </p:sp>
      <p:sp>
        <p:nvSpPr>
          <p:cNvPr id="20" name="env_c"/>
          <p:cNvSpPr/>
          <p:nvPr/>
        </p:nvSpPr>
        <p:spPr>
          <a:xfrm>
            <a:off x="548640" y="5486400"/>
            <a:ext cx="11091672" cy="822960"/>
          </a:xfrm>
          <a:prstGeom prst="roundRect">
            <a:avLst>
              <a:gd name="adj" fmla="val 13333"/>
            </a:avLst>
          </a:prstGeom>
          <a:solidFill>
            <a:schemeClr val="bg2">
              <a:alpha val="70000"/>
            </a:schemeClr>
          </a:solidFill>
          <a:ln w="12700">
            <a:solidFill>
              <a:schemeClr val="tx2">
                <a:alpha val="22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pic>
        <p:nvPicPr>
          <p:cNvPr id="21" name="env_e" descr="LaTeX: \frac{\dot X}{X} = -\frac{1}{2}\left(3\Hub + \Ups + \frac{\dot M_\chi}{M_\chi}\right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" y="5560085"/>
            <a:ext cx="2397633" cy="675589"/>
          </a:xfrm>
          <a:prstGeom prst="rect">
            <a:avLst/>
          </a:prstGeom>
        </p:spPr>
      </p:pic>
      <p:sp>
        <p:nvSpPr>
          <p:cNvPr id="22" name="env_t"/>
          <p:cNvSpPr txBox="1"/>
          <p:nvPr/>
        </p:nvSpPr>
        <p:spPr>
          <a:xfrm>
            <a:off x="3886200" y="5650992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chemeClr val="accent2"/>
                </a:solidFill>
              </a:rPr>
              <a:t>Friction ∝ X²:</a:t>
            </a:r>
            <a:r>
              <a:rPr lang="en-US" sz="1800" dirty="0">
                <a:solidFill>
                  <a:schemeClr val="tx1"/>
                </a:solidFill>
              </a:rPr>
              <a:t> the bigger the swing, the harder the brake.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144 0.00507 L 0.00494 0.01718 L 0.01043 0.03557 L 0.01781 0.05911 L 0.02694 0.08637 L 0.03765 0.11571 L 0.04972 0.14534 L 0.06291 0.17350 L 0.07691 0.19851 L 0.09136 0.21894 L 0.10588 0.23380 L 0.12018 0.24264 L 0.13419 0.24555 L 0.14813 0.24267 L 0.16219 0.23405 L 0.17630 0.21981 L 0.19018 0.20056 L 0.20346 0.17740 L 0.21580 0.15181 L 0.22694 0.12542 L 0.23664 0.09988 L 0.24474 0.07677 L 0.25108 0.05752 L 0.25558 0.04328 L 0.25816 0.03487 L 0.25880 0.03278 L 0.25748 0.03710 L 0.25425 0.04755 L 0.24916 0.06345 L 0.24232 0.08385 L 0.23384 0.10748 L 0.22391 0.13291 L 0.21270 0.15861 L 0.20046 0.18303 L 0.18748 0.20470 L 0.17408 0.22241 L 0.16060 0.23531 L 0.14729 0.24301 L 0.13419 0.24555 L 0.12116 0.24304 L 0.10805 0.23551 L 0.09492 0.22311 L 0.08202 0.20636 L 0.06966 0.18620 L 0.05817 0.16388 L 0.04778 0.14082 L 0.03872 0.11848 L 0.03115 0.09825 L 0.02521 0.08136 L 0.02099 0.06883 L 0.01855 0.06141 L 0.01794 0.05952 L 0.01915 0.06325 L 0.02215 0.07234 L 0.02689 0.08623 L 0.03327 0.10405 L 0.04116 0.12472 L 0.05043 0.14697 L 0.06088 0.16945 L 0.07228 0.19080 L 0.08437 0.20975 L 0.09685 0.22524 L 0.10944 0.23654 L 0.12190 0.24331 L 0.13419 0.24555 L 0.14642 0.24333 L 0.15871 0.23671 L 0.17098 0.22582 L 0.18303 0.21112 L 0.19457 0.19341 L 0.20532 0.17379 L 0.21505 0.15349 L 0.22354 0.13380 L 0.23064 0.11594 L 0.23623 0.10101 L 0.24020 0.08992 L 0.24250 0.08333 L 0.24309 0.08161 L 0.24197 0.08485 L 0.23917 0.09283 L 0.23474 0.10505 L 0.22878 0.12075 L 0.22139 0.13897 L 0.21271 0.15858 L 0.20294 0.17840 L 0.19227 0.19722 L 0.18096 0.21392 L 0.16928 0.22759 L 0.15748 0.23757 L 0.14577 0.24356 L 0.13419 0.24555 L 0.12266 0.24358 L 0.11111 0.23771 L 0.09958 0.22807 L 0.08829 0.21506 L 0.07746 0.19939 L 0.06737 0.18201 L 0.05823 0.16402 L 0.05025 0.14654 L 0.04356 0.13067 L 0.03830 0.11739 L 0.03455 0.10751 L 0.03237 0.10161 L 0.03180 0.10005 L 0.03284 0.10289 L 0.03546 0.10995 L 0.03961 0.12079 L 0.04522 0.13471 L 0.05216 0.15088 L 0.06031 0.16829 L 0.06949 0.18588 L 0.07950 0.20258 L 0.09012 0.21741 L 0.10110 0.22954 L 0.11219 0.23842 L 0.12324 0.24377 L 0.13419 0.24555 L 0.14509 0.24379 L 0.15600 0.23854 L 0.16686 0.22995 L 0.17749 0.21837 L 0.18768 0.20441 L 0.19718 0.18892 L 0.20579 0.17287 L 0.21333 0.15726 L 0.21964 0.14307 L 0.22461 0.13119 L 0.22816 0.12233 L 0.23022 0.11703 L 0.23077 0.11560 L 0.22981 0.11811 L 0.22734 0.12440 L 0.22343 0.13406 L 0.21816 0.14649 L 0.21161 0.16093 L 0.20394 0.17648 L 0.19529 0.19219 L 0.18586 0.20710 L 0.17585 0.22035 L 0.16551 0.23120 L 0.15503 0.23915 L 0.14457 0.24395 L 0.13419 0.24555 L 0.12385 0.24396 L 0.11352 0.23925 L 0.10326 0.23154 L 0.09322 0.22116 L 0.08360 0.20866 L 0.07462 0.19477 L 0.06648 0.18037 L 0.05936 0.16635 L 0.05338 0.15360 L 0.04867 0.14290 L 0.04530 0.13492 L 0.04334 0.13014 L 0.04281 0.12883 L 0.04372 0.13106 L 0.04604 0.13669 L 0.04973 0.14536 L 0.05471 0.15652 L 0.06089 0.16948 L 0.06815 0.18345 L 0.07632 0.19756 L 0.08523 0.21095 L 0.09468 0.22285 L 0.10447 0.23261 L 0.11439 0.23977 L 0.12432 0.24410 L 0.13419 0.24555 L 0.14402 0.24411 L 0.15383 0.23986 L 0.16356 0.23290 L 0.17308 0.22355 L 0.18218 0.21228 L 0.19068 0.19977 L 0.19839 0.18678 L 0.20515 0.17413 L 0.21082 0.16261 L 0.21530 0.15294 L 0.21850 0.14571 L 0.22037 0.14137 L 0.22088 0.14017 L 0.22003 0.14217 L 0.21783 0.14723 L 0.21434 0.15505 L 0.20962 0.16512 L 0.20376 0.17682 L 0.19689 0.18942 L 0.18915 0.20216 L 0.18071 0.21425 L 0.17175 0.22500 L 0.16247 0.23382 L 0.15304 0.24030 L 0.14360 0.24423 L 0.13419 0.24555 L 0.12481 0.24424 L 0.11547 0.24038 L 0.10622 0.23408 L 0.09719 0.22560 L 0.08855 0.21540 L 0.08047 0.20406 L 0.07315 0.19229 L 0.06673 0.18082 L 0.06134 0.17037 L 0.05708 0.16159 L 0.05403 0.15502 L 0.05224 0.15106 L 0.05175 0.14996 L 0.05255 0.15175 L 0.05463 0.15634 L 0.05794 0.16342 L 0.06243 0.17255 L 0.06799 0.18315 L 0.07451 0.19458 L 0.08186 0.20613 L 0.08988 0.21711 L 0.09839 0.22686 L 0.10722 0.23487 L 0.11619 0.24077 L 0.12520 0.24435 L 0.13419 0.24555 L 0.14315 0.24436 L 0.15206 0.24083 L 0.16088 0.23509 L 0.16948 0.22738 L 0.17771 0.21810 L 0.18539 0.20779 L 0.19236 0.19708 L 0.19847 0.18663 L 0.20361 0.17711 L 0.20767 0.16910 L 0.21058 0.16310 L 0.21229 0.15949 L 0.21277 0.15846 L 0.21201 0.16009 L 0.21003 0.16425 L 0.20688 0.17069 L 0.20262 0.17900 L 0.19733 0.18866 L 0.19112 0.19907 L 0.18412 0.20959 L 0.17649 0.21959 L 0.16838 0.22848 L 0.15997 0.23578 L 0.15141 0.24117 L 0.14279 0.24445 L 0.13419 0.24555 L 0.12562 0.24446 L 0.11709 0.24123 L 0.10867 0.23598 L 0.10046 0.22893 L 0.09261 0.22045 L 0.08529 0.21104 L 0.07864 0.20125 L 0.07280 0.19170 L 0.06790 0.18299 L 0.06402 0.17566 L 0.06123 0.17017 L 0.05960 0.16685 L 0.05914 0.16590 L 0.05986 0.16737 L 0.06174 0.17117 L 0.06474 0.17706 L 0.06881 0.18465 L 0.07385 0.19348 L 0.07977 0.20300 L 0.08644 0.21261 L 0.09372 0.22175 L 0.10146 0.22989 L 0.10950 0.23658 L 0.11769 0.24153 L 0.12594 0.24454 L 0.13419 0.24555 L 0.14241 0.24454 L 0.15059 0.24158 L 0.15865 0.23675 L 0.16649 0.23029 L 0.17399 0.22252 L 0.18099 0.21388 L 0.18734 0.20491 L 0.19292 0.19615 L 0.19762 0.18815 L 0.20133 0.18142 L 0.20399 0.17637 L 0.20556 0.17332 L 0.20601 0.17244 L 0.20533 0.17378 L 0.20353 0.17726 L 0.20067 0.18265 L 0.19678 0.18962 L 0.19196 0.19771 L 0.18631 0.20645 L 0.17993 0.21527 L 0.17297 0.22366 L 0.16557 0.23114 L 0.15788 0.23729 L 0.15003 0.24184 L 0.14211 0.24462 L 0.13419 0.24555 L 0.12629 0.24462 L 0.11845 0.24188 L 0.11072 0.23744 L 0.10320 0.23149 L 0.09602 0.22434 L 0.08932 0.21639 L 0.08323 0.20813 L 0.07789 0.20007 L 0.07340 0.19271 L 0.06984 0.18651 L 0.06728 0.18185 L 0.06577 0.17903 L 0.06534 0.17821 L 0.06599 0.17944 L 0.06771 0.18264 L 0.07045 0.18760 L 0.07416 0.19400 L 0.07878 0.20146 L 0.08419 0.20950 L 0.09029 0.21762 L 0.09696 0.22535 L 0.10404 0.23224 L 0.11142 0.23792 L 0.11896 0.24212 L 0.12657 0.24468 L 0.13419 0.24555 L 0.14179 0.24469 L 0.14933 0.24216 L 0.15676 0.23805 L 0.16398 0.23255 L 0.17086 0.22595 L 0.17729 0.21862 L 0.18312 0.21099 L 0.18825 0.20355 L 0.19256 0.19675 L 0.19597 0.19102 L 0.19843 0.18671 L 0.19988 0.18410 L 0.20030 0.18333 L 0.19968 0.18446 L 0.19804 0.18741 L 0.19541 0.19199 L 0.19185 0.19790 L 0.18743 0.20478 L 0.18224 0.21220 L 0.17639 0.21971 L 0.16999 0.22685 L 0.16319 0.23322 L 0.15611 0.23847 L 0.14886 0.24237 L 0.14153 0.24475 L 0.13419 0.24555 L 0.12687 0.24475 L 0.11960 0.24240 L 0.11246 0.23859 L 0.10552 0.23350 L 0.09891 0.22739 L 0.09274 0.22060 L 0.08713 0.21354 L 0.08221 0.20665 L 0.07807 0.20035 E" pathEditMode="relative" rAng="0">
                                      <p:cBhvr>
                                        <p:cTn id="20" dur="9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144 0.00507 L 0.00494 0.01718 L 0.01043 0.03557 L 0.01781 0.05911 L 0.02694 0.08637 L 0.03765 0.11571 L 0.04972 0.14534 L 0.06291 0.17350 L 0.07691 0.19851 L 0.09136 0.21894 L 0.10588 0.23380 L 0.12018 0.24264 L 0.13419 0.24555 L 0.14813 0.24267 L 0.16219 0.23405 L 0.17630 0.21981 L 0.19018 0.20056 L 0.20346 0.17740 L 0.21580 0.15181 L 0.22694 0.12542 L 0.23664 0.09988 L 0.24474 0.07677 L 0.25108 0.05752 L 0.25558 0.04328 L 0.25816 0.03487 L 0.25880 0.03278 L 0.25748 0.03710 L 0.25425 0.04755 L 0.24916 0.06345 L 0.24232 0.08385 L 0.23384 0.10748 L 0.22391 0.13291 L 0.21270 0.15861 L 0.20046 0.18303 L 0.18748 0.20470 L 0.17408 0.22241 L 0.16060 0.23531 L 0.14729 0.24301 L 0.13419 0.24555 L 0.12116 0.24304 L 0.10805 0.23551 L 0.09492 0.22311 L 0.08202 0.20636 L 0.06966 0.18620 L 0.05817 0.16388 L 0.04778 0.14082 L 0.03872 0.11848 L 0.03115 0.09825 L 0.02521 0.08136 L 0.02099 0.06883 L 0.01855 0.06141 L 0.01794 0.05952 L 0.01915 0.06325 L 0.02215 0.07234 L 0.02689 0.08623 L 0.03327 0.10405 L 0.04116 0.12472 L 0.05043 0.14697 L 0.06088 0.16945 L 0.07228 0.19080 L 0.08437 0.20975 L 0.09685 0.22524 L 0.10944 0.23654 L 0.12190 0.24331 L 0.13419 0.24555 L 0.14642 0.24333 L 0.15871 0.23671 L 0.17098 0.22582 L 0.18303 0.21112 L 0.19457 0.19341 L 0.20532 0.17379 L 0.21505 0.15349 L 0.22354 0.13380 L 0.23064 0.11594 L 0.23623 0.10101 L 0.24020 0.08992 L 0.24250 0.08333 L 0.24309 0.08161 L 0.24197 0.08485 L 0.23917 0.09283 L 0.23474 0.10505 L 0.22878 0.12075 L 0.22139 0.13897 L 0.21271 0.15858 L 0.20294 0.17840 L 0.19227 0.19722 L 0.18096 0.21392 L 0.16928 0.22759 L 0.15748 0.23757 L 0.14577 0.24356 L 0.13419 0.24555 L 0.12266 0.24358 L 0.11111 0.23771 L 0.09958 0.22807 L 0.08829 0.21506 L 0.07746 0.19939 L 0.06737 0.18201 L 0.05823 0.16402 L 0.05025 0.14654 L 0.04356 0.13067 L 0.03830 0.11739 L 0.03455 0.10751 L 0.03237 0.10161 L 0.03180 0.10005 L 0.03284 0.10289 L 0.03546 0.10995 L 0.03961 0.12079 L 0.04522 0.13471 L 0.05216 0.15088 L 0.06031 0.16829 L 0.06949 0.18588 L 0.07950 0.20258 L 0.09012 0.21741 L 0.10110 0.22954 L 0.11219 0.23842 L 0.12324 0.24377 L 0.13419 0.24555 L 0.14509 0.24379 L 0.15600 0.23854 L 0.16686 0.22995 L 0.17749 0.21837 L 0.18768 0.20441 L 0.19718 0.18892 L 0.20579 0.17287 L 0.21333 0.15726 L 0.21964 0.14307 L 0.22461 0.13119 L 0.22816 0.12233 L 0.23022 0.11703 L 0.23077 0.11560 L 0.22981 0.11811 L 0.22734 0.12440 L 0.22343 0.13406 L 0.21816 0.14649 L 0.21161 0.16093 L 0.20394 0.17648 L 0.19529 0.19219 L 0.18586 0.20710 L 0.17585 0.22035 L 0.16551 0.23120 L 0.15503 0.23915 L 0.14457 0.24395 L 0.13419 0.24555 L 0.12385 0.24396 L 0.11352 0.23925 L 0.10326 0.23154 L 0.09322 0.22116 L 0.08360 0.20866 L 0.07462 0.19477 L 0.06648 0.18037 L 0.05936 0.16635 L 0.05338 0.15360 L 0.04867 0.14290 L 0.04530 0.13492 L 0.04334 0.13014 L 0.04281 0.12883 L 0.04372 0.13106 L 0.04604 0.13669 L 0.04973 0.14536 L 0.05471 0.15652 L 0.06089 0.16948 L 0.06815 0.18345 L 0.07632 0.19756 L 0.08523 0.21095 L 0.09468 0.22285 L 0.10447 0.23261 L 0.11439 0.23977 L 0.12432 0.24410 L 0.13419 0.24555 L 0.14402 0.24411 L 0.15383 0.23986 L 0.16356 0.23290 L 0.17308 0.22355 L 0.18218 0.21228 L 0.19068 0.19977 L 0.19839 0.18678 L 0.20515 0.17413 L 0.21082 0.16261 L 0.21530 0.15294 L 0.21850 0.14571 L 0.22037 0.14137 L 0.22088 0.14017 L 0.22003 0.14217 L 0.21783 0.14723 L 0.21434 0.15505 L 0.20962 0.16512 L 0.20376 0.17682 L 0.19689 0.18942 L 0.18915 0.20216 L 0.18071 0.21425 L 0.17175 0.22500 L 0.16247 0.23382 L 0.15304 0.24030 L 0.14360 0.24423 L 0.13419 0.24555 L 0.12481 0.24424 L 0.11547 0.24038 L 0.10622 0.23408 L 0.09719 0.22560 L 0.08855 0.21540 L 0.08047 0.20406 L 0.07315 0.19229 L 0.06673 0.18082 L 0.06134 0.17037 L 0.05708 0.16159 L 0.05403 0.15502 L 0.05224 0.15106 L 0.05175 0.14996 L 0.05255 0.15175 L 0.05463 0.15634 L 0.05794 0.16342 L 0.06243 0.17255 L 0.06799 0.18315 L 0.07451 0.19458 L 0.08186 0.20613 L 0.08988 0.21711 L 0.09839 0.22686 L 0.10722 0.23487 L 0.11619 0.24077 L 0.12520 0.24435 L 0.13419 0.24555 L 0.14315 0.24436 L 0.15206 0.24083 L 0.16088 0.23509 L 0.16948 0.22738 L 0.17771 0.21810 L 0.18539 0.20779 L 0.19236 0.19708 L 0.19847 0.18663 L 0.20361 0.17711 L 0.20767 0.16910 L 0.21058 0.16310 L 0.21229 0.15949 L 0.21277 0.15846 L 0.21201 0.16009 L 0.21003 0.16425 L 0.20688 0.17069 L 0.20262 0.17900 L 0.19733 0.18866 L 0.19112 0.19907 L 0.18412 0.20959 L 0.17649 0.21959 L 0.16838 0.22848 L 0.15997 0.23578 L 0.15141 0.24117 L 0.14279 0.24445 L 0.13419 0.24555 L 0.12562 0.24446 L 0.11709 0.24123 L 0.10867 0.23598 L 0.10046 0.22893 L 0.09261 0.22045 L 0.08529 0.21104 L 0.07864 0.20125 L 0.07280 0.19170 L 0.06790 0.18299 L 0.06402 0.17566 L 0.06123 0.17017 L 0.05960 0.16685 L 0.05914 0.16590 L 0.05986 0.16737 L 0.06174 0.17117 L 0.06474 0.17706 L 0.06881 0.18465 L 0.07385 0.19348 L 0.07977 0.20300 L 0.08644 0.21261 L 0.09372 0.22175 L 0.10146 0.22989 L 0.10950 0.23658 L 0.11769 0.24153 L 0.12594 0.24454 L 0.13419 0.24555 L 0.14241 0.24454 L 0.15059 0.24158 L 0.15865 0.23675 L 0.16649 0.23029 L 0.17399 0.22252 L 0.18099 0.21388 L 0.18734 0.20491 L 0.19292 0.19615 L 0.19762 0.18815 L 0.20133 0.18142 L 0.20399 0.17637 L 0.20556 0.17332 L 0.20601 0.17244 L 0.20533 0.17378 L 0.20353 0.17726 L 0.20067 0.18265 L 0.19678 0.18962 L 0.19196 0.19771 L 0.18631 0.20645 L 0.17993 0.21527 L 0.17297 0.22366 L 0.16557 0.23114 L 0.15788 0.23729 L 0.15003 0.24184 L 0.14211 0.24462 L 0.13419 0.24555 L 0.12629 0.24462 L 0.11845 0.24188 L 0.11072 0.23744 L 0.10320 0.23149 L 0.09602 0.22434 L 0.08932 0.21639 L 0.08323 0.20813 L 0.07789 0.20007 L 0.07340 0.19271 L 0.06984 0.18651 L 0.06728 0.18185 L 0.06577 0.17903 L 0.06534 0.17821 L 0.06599 0.17944 L 0.06771 0.18264 L 0.07045 0.18760 L 0.07416 0.19400 L 0.07878 0.20146 L 0.08419 0.20950 L 0.09029 0.21762 L 0.09696 0.22535 L 0.10404 0.23224 L 0.11142 0.23792 L 0.11896 0.24212 L 0.12657 0.24468 L 0.13419 0.24555 L 0.14179 0.24469 L 0.14933 0.24216 L 0.15676 0.23805 L 0.16398 0.23255 L 0.17086 0.22595 L 0.17729 0.21862 L 0.18312 0.21099 L 0.18825 0.20355 L 0.19256 0.19675 L 0.19597 0.19102 L 0.19843 0.18671 L 0.19988 0.18410 L 0.20030 0.18333 L 0.19968 0.18446 L 0.19804 0.18741 L 0.19541 0.19199 L 0.19185 0.19790 L 0.18743 0.20478 L 0.18224 0.21220 L 0.17639 0.21971 L 0.16999 0.22685 L 0.16319 0.23322 L 0.15611 0.23847 L 0.14886 0.24237 L 0.14153 0.24475 L 0.13419 0.24555 L 0.12687 0.24475 L 0.11960 0.24240 L 0.11246 0.23859 L 0.10552 0.23350 L 0.09891 0.22739 L 0.09274 0.22060 L 0.08713 0.21354 L 0.08221 0.20665 L 0.07807 0.20035 E" pathEditMode="relative" rAng="0">
                                      <p:cBhvr>
                                        <p:cTn id="22" dur="9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1050 0.03578 L 0.02119 0.06945 L 0.03207 0.10079 L 0.04309 0.12953 L 0.05419 0.15537 L 0.06527 0.17807 L 0.07624 0.19743 L 0.08698 0.21333 L 0.09737 0.22580 L 0.10733 0.23496 L 0.11678 0.24107 L 0.12573 0.24448 L 0.13419 0.24555 L 0.14222 0.24459 L 0.14983 0.24193 L 0.15700 0.23789 L 0.16367 0.23281 L 0.16976 0.22709 L 0.17519 0.22114 L 0.17987 0.21535 L 0.18376 0.21011 L 0.18680 0.20572 L 0.18897 0.20244 L 0.19026 0.20043 L 0.19068 0.19977 L 0.19023 0.20048 L 0.18895 0.20246 L 0.18689 0.20558 L 0.18411 0.20961 L 0.18066 0.21432 L 0.17663 0.21941 L 0.17211 0.22461 L 0.16719 0.22963 L 0.16196 0.23423 L 0.15652 0.23821 L 0.15095 0.24140 L 0.14534 0.24371 L 0.13973 0.24509 L 0.13419 0.24555 L 0.12876 0.24511 L 0.12347 0.24385 L 0.11840 0.24186 L 0.11358 0.23929 L 0.10910 0.23630 L 0.10501 0.23307 L 0.10138 0.22982 L 0.09828 0.22674 L 0.09574 0.22403 L 0.09381 0.22185 L 0.09251 0.22033 L 0.09187 0.21956 L 0.09187 0.21957 L 0.09253 0.22035 L 0.09380 0.22184 L 0.09566 0.22394 L 0.09807 0.22652 L 0.10097 0.22942 L 0.10430 0.23246 L 0.10800 0.23548 L 0.11200 0.23830 L 0.11623 0.24079 L 0.12063 0.24283 L 0.12512 0.24433 L 0.12966 0.24524 L 0.13419 0.24555 L 0.13867 0.24525 L 0.14304 0.24439 L 0.14726 0.24302 L 0.15128 0.24123 L 0.15504 0.23914 L 0.15848 0.23687 L 0.16155 0.23456 L 0.16421 0.23235 L 0.16640 0.23038 L 0.16809 0.22877 L 0.16925 0.22761 L 0.16988 0.22697 L 0.16996 0.22689 L 0.16949 0.22736 L 0.16850 0.22836 L 0.16700 0.22981 L 0.16503 0.23162 L 0.16263 0.23369 L 0.15985 0.23588 L 0.15673 0.23807 L 0.15334 0.24014 L 0.14973 0.24198 L 0.14596 0.24350 L 0.14208 0.24462 L 0.13814 0.24531 L 0.13419 0.24555 L 0.13028 0.24532 L 0.12645 0.24466 L 0.12275 0.24361 L 0.11922 0.24223 L 0.11592 0.24062 L 0.11289 0.23886 L 0.11018 0.23707 L 0.10783 0.23535 L 0.10588 0.23380 L 0.10437 0.23252 L 0.10332 0.23160 L 0.10273 0.23107 L 0.10263 0.23098 L 0.10300 0.23132 L 0.10384 0.23206 L 0.10513 0.23317 L 0.10684 0.23457 L 0.10893 0.23617 L 0.11137 0.23789 L 0.11411 0.23961 L 0.11711 0.24124 L 0.12031 0.24270 L 0.12366 0.24391 L 0.12713 0.24481 L 0.13065 0.24536 L 0.13419 0.24555 L 0.13770 0.24536 L 0.14115 0.24483 L 0.14448 0.24398 L 0.14765 0.24287 L 0.15063 0.24156 L 0.15335 0.24013 L 0.15580 0.23867 L 0.15792 0.23727 L 0.15968 0.23601 L 0.16105 0.23496 L 0.16201 0.23419 L 0.16255 0.23375 L 0.16267 0.23366 L 0.16235 0.23392 L 0.16161 0.23452 L 0.16047 0.23541 L 0.15895 0.23654 L 0.15707 0.23784 L 0.15488 0.23924 L 0.15241 0.24065 L 0.14971 0.24199 L 0.14682 0.24319 L 0.14377 0.24419 L 0.14063 0.24493 L 0.13742 0.24539 L 0.13419 0.24555 L 0.13098 0.24539 L 0.12784 0.24495 L 0.12480 0.24424 L 0.12190 0.24331 L 0.11918 0.24222 L 0.11669 0.24102 L 0.11445 0.23980 L 0.11251 0.23863 L 0.11090 0.23757 L 0.10964 0.23669 L 0.10875 0.23604 L 0.10825 0.23566 L 0.10814 0.23558 L 0.10841 0.23579 L 0.10908 0.23628 L 0.11011 0.23702 L 0.11149 0.23796 L 0.11319 0.23905 L 0.11519 0.24022 L 0.11744 0.24141 L 0.11992 0.24254 L 0.12257 0.24355 L 0.12537 0.24439 L 0.12826 0.24502 L 0.13121 0.24541 L 0.13419 0.24555 L 0.13715 0.24542 L 0.14005 0.24504 L 0.14286 0.24443 L 0.14553 0.24364 L 0.14804 0.24271 L 0.15034 0.24169 L 0.15241 0.24065 L 0.15420 0.23965 L 0.15569 0.23874 L 0.15685 0.23799 L 0.15768 0.23743 L 0.15815 0.23710 L 0.15826 0.23703 L 0.15801 0.23720 L 0.15741 0.23761 L 0.15647 0.23824 L 0.15520 0.23905 L 0.15363 0.23997 L 0.15179 0.24097 L 0.14971 0.24199 L 0.14743 0.24296 L 0.14497 0.24383 L 0.14238 0.24455 L 0.13970 0.24510 L 0.13695 0.24543 L 0.13419 0.24555 L 0.13144 0.24543 L 0.12874 0.24511 L 0.12613 0.24458 L 0.12364 0.24390 L 0.12131 0.24309 L 0.11917 0.24221 L 0.11725 0.24131 L 0.11558 0.24044 L 0.11420 0.23965 L 0.11311 0.23900 L 0.11234 0.23852 L 0.11189 0.23823 L 0.11179 0.23816 L 0.11201 0.23831 L 0.11257 0.23866 L 0.11344 0.23920 L 0.11461 0.23990 L 0.11606 0.24070 L 0.11777 0.24157 L 0.11971 0.24245 L 0.12183 0.24329 L 0.12412 0.24405 L 0.12654 0.24468 L 0.12904 0.24515 L 0.13161 0.24545 L 0.13419 0.24555 L 0.13676 0.24545 L 0.13929 0.24516 L 0.14173 0.24470 L 0.14406 0.24410 L 0.14624 0.24340 L 0.14825 0.24263 L 0.15004 0.24184 L 0.15160 0.24107 L 0.15290 0.24038 L 0.15392 0.23981 L 0.15464 0.23938 L 0.15506 0.23913 L 0.15516 0.23907 L 0.15496 0.23919 L 0.15444 0.23950 L 0.15363 0.23997 L 0.15254 0.24058 L 0.15118 0.24128 L 0.14959 0.24204 L 0.14778 0.24282 L 0.14579 0.24356 L 0.14364 0.24422 L 0.14138 0.24478 L 0.13903 0.24520 L 0.13662 0.24546 L 0.13419 0.24555 L 0.13177 0.24546 L 0.12940 0.24521 L 0.12710 0.24480 L 0.12491 0.24427 L 0.12286 0.24365 L 0.12098 0.24296 L 0.11929 0.24227 L 0.11782 0.24159 L 0.11660 0.24098 L 0.11564 0.24047 L 0.11496 0.24009 L 0.11456 0.23987 L 0.11446 0.23981 L 0.11465 0.23992 L 0.11513 0.24019 L 0.11589 0.24061 L 0.11692 0.24114 L 0.11819 0.24176 L 0.11969 0.24244 L 0.12139 0.24312 L 0.12326 0.24378 L 0.12528 0.24437 L 0.12741 0.24486 L 0.12963 0.24524 L 0.13190 0.24547 L 0.13419 0.24555 L 0.13647 0.24547 L 0.13871 0.24524 L 0.14088 0.24488 L 0.14295 0.24441 L 0.14489 0.24385 L 0.14666 0.24324 L 0.14826 0.24262 L 0.14964 0.24202 L 0.15080 0.24147 L 0.15170 0.24102 L 0.15235 0.24068 L 0.15272 0.24048 L 0.15282 0.24043 L 0.15264 0.24052 L 0.15219 0.24076 L 0.15148 0.24113 L 0.15052 0.24161 L 0.14932 0.24217 L 0.14790 0.24277 L 0.14630 0.24338 L 0.14453 0.24396 L 0.14262 0.24449 L 0.14061 0.24494 L 0.13851 0.24527 L 0.13636 0.24548 L 0.13419 0.24555 L 0.13203 0.24548 L 0.12991 0.24527 L 0.12785 0.24495 L 0.12589 0.24453 L 0.12406 0.24403 L 0.12237 0.24348 L 0.12086 0.24292 L 0.11955 0.24238 L 0.11846 0.24189 L 0.11760 0.24148 L 0.11699 0.24118 L 0.11663 0.24100 L 0.11653 0.24095 L 0.11670 0.24103 L 0.11712 0.24125 L 0.11780 0.24158 L 0.11871 0.24201 L 0.11984 0.24250 L 0.12118 0.24304 L 0.12270 0.24359 L 0.12438 0.24412 L 0.12618 0.24460 L 0.12810 0.24500 L 0.13009 0.24530 L 0.13213 0.24548 L 0.13419 0.24555 L 0.13624 0.24548 L 0.13826 0.24530 L 0.14021 0.24501 L 0.14207 0.24462 L 0.14382 0.24417 L 0.14542 0.24368 L 0.14685 0.24317 L 0.14810 0.24269 L 0.14914 0.24224 L 0.14996 0.24187 L 0.15054 0.24160 L 0.15088 0.24143 L 0.15097 0.24139 L 0.15082 0.24146 L 0.15042 0.24166 L 0.14978 0.24196 L 0.14891 0.24234 L 0.14784 0.24279 L 0.14657 0.24328 L 0.14513 0.24378 L 0.14353 0.24425 L 0.14181 0.24468 L 0.13999 0.24505 L 0.13810 0.24532 L 0.13615 0.24549 L 0.13419 0.24555 L 0.13223 0.24549 L 0.13031 0.24532 L 0.12845 0.24506 L 0.12668 0.24471 L 0.12502 0.24430 L 0.12349 0.24385 L 0.12213 0.24339 L 0.12094 0.24295 L 0.11995 0.24255 E" pathEditMode="relative" rAng="0">
                                      <p:cBhvr>
                                        <p:cTn id="24" dur="9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1050 0.03578 L 0.02119 0.06945 L 0.03207 0.10079 L 0.04309 0.12953 L 0.05419 0.15537 L 0.06527 0.17807 L 0.07624 0.19743 L 0.08698 0.21333 L 0.09737 0.22580 L 0.10733 0.23496 L 0.11678 0.24107 L 0.12573 0.24448 L 0.13419 0.24555 L 0.14222 0.24459 L 0.14983 0.24193 L 0.15700 0.23789 L 0.16367 0.23281 L 0.16976 0.22709 L 0.17519 0.22114 L 0.17987 0.21535 L 0.18376 0.21011 L 0.18680 0.20572 L 0.18897 0.20244 L 0.19026 0.20043 L 0.19068 0.19977 L 0.19023 0.20048 L 0.18895 0.20246 L 0.18689 0.20558 L 0.18411 0.20961 L 0.18066 0.21432 L 0.17663 0.21941 L 0.17211 0.22461 L 0.16719 0.22963 L 0.16196 0.23423 L 0.15652 0.23821 L 0.15095 0.24140 L 0.14534 0.24371 L 0.13973 0.24509 L 0.13419 0.24555 L 0.12876 0.24511 L 0.12347 0.24385 L 0.11840 0.24186 L 0.11358 0.23929 L 0.10910 0.23630 L 0.10501 0.23307 L 0.10138 0.22982 L 0.09828 0.22674 L 0.09574 0.22403 L 0.09381 0.22185 L 0.09251 0.22033 L 0.09187 0.21956 L 0.09187 0.21957 L 0.09253 0.22035 L 0.09380 0.22184 L 0.09566 0.22394 L 0.09807 0.22652 L 0.10097 0.22942 L 0.10430 0.23246 L 0.10800 0.23548 L 0.11200 0.23830 L 0.11623 0.24079 L 0.12063 0.24283 L 0.12512 0.24433 L 0.12966 0.24524 L 0.13419 0.24555 L 0.13867 0.24525 L 0.14304 0.24439 L 0.14726 0.24302 L 0.15128 0.24123 L 0.15504 0.23914 L 0.15848 0.23687 L 0.16155 0.23456 L 0.16421 0.23235 L 0.16640 0.23038 L 0.16809 0.22877 L 0.16925 0.22761 L 0.16988 0.22697 L 0.16996 0.22689 L 0.16949 0.22736 L 0.16850 0.22836 L 0.16700 0.22981 L 0.16503 0.23162 L 0.16263 0.23369 L 0.15985 0.23588 L 0.15673 0.23807 L 0.15334 0.24014 L 0.14973 0.24198 L 0.14596 0.24350 L 0.14208 0.24462 L 0.13814 0.24531 L 0.13419 0.24555 L 0.13028 0.24532 L 0.12645 0.24466 L 0.12275 0.24361 L 0.11922 0.24223 L 0.11592 0.24062 L 0.11289 0.23886 L 0.11018 0.23707 L 0.10783 0.23535 L 0.10588 0.23380 L 0.10437 0.23252 L 0.10332 0.23160 L 0.10273 0.23107 L 0.10263 0.23098 L 0.10300 0.23132 L 0.10384 0.23206 L 0.10513 0.23317 L 0.10684 0.23457 L 0.10893 0.23617 L 0.11137 0.23789 L 0.11411 0.23961 L 0.11711 0.24124 L 0.12031 0.24270 L 0.12366 0.24391 L 0.12713 0.24481 L 0.13065 0.24536 L 0.13419 0.24555 L 0.13770 0.24536 L 0.14115 0.24483 L 0.14448 0.24398 L 0.14765 0.24287 L 0.15063 0.24156 L 0.15335 0.24013 L 0.15580 0.23867 L 0.15792 0.23727 L 0.15968 0.23601 L 0.16105 0.23496 L 0.16201 0.23419 L 0.16255 0.23375 L 0.16267 0.23366 L 0.16235 0.23392 L 0.16161 0.23452 L 0.16047 0.23541 L 0.15895 0.23654 L 0.15707 0.23784 L 0.15488 0.23924 L 0.15241 0.24065 L 0.14971 0.24199 L 0.14682 0.24319 L 0.14377 0.24419 L 0.14063 0.24493 L 0.13742 0.24539 L 0.13419 0.24555 L 0.13098 0.24539 L 0.12784 0.24495 L 0.12480 0.24424 L 0.12190 0.24331 L 0.11918 0.24222 L 0.11669 0.24102 L 0.11445 0.23980 L 0.11251 0.23863 L 0.11090 0.23757 L 0.10964 0.23669 L 0.10875 0.23604 L 0.10825 0.23566 L 0.10814 0.23558 L 0.10841 0.23579 L 0.10908 0.23628 L 0.11011 0.23702 L 0.11149 0.23796 L 0.11319 0.23905 L 0.11519 0.24022 L 0.11744 0.24141 L 0.11992 0.24254 L 0.12257 0.24355 L 0.12537 0.24439 L 0.12826 0.24502 L 0.13121 0.24541 L 0.13419 0.24555 L 0.13715 0.24542 L 0.14005 0.24504 L 0.14286 0.24443 L 0.14553 0.24364 L 0.14804 0.24271 L 0.15034 0.24169 L 0.15241 0.24065 L 0.15420 0.23965 L 0.15569 0.23874 L 0.15685 0.23799 L 0.15768 0.23743 L 0.15815 0.23710 L 0.15826 0.23703 L 0.15801 0.23720 L 0.15741 0.23761 L 0.15647 0.23824 L 0.15520 0.23905 L 0.15363 0.23997 L 0.15179 0.24097 L 0.14971 0.24199 L 0.14743 0.24296 L 0.14497 0.24383 L 0.14238 0.24455 L 0.13970 0.24510 L 0.13695 0.24543 L 0.13419 0.24555 L 0.13144 0.24543 L 0.12874 0.24511 L 0.12613 0.24458 L 0.12364 0.24390 L 0.12131 0.24309 L 0.11917 0.24221 L 0.11725 0.24131 L 0.11558 0.24044 L 0.11420 0.23965 L 0.11311 0.23900 L 0.11234 0.23852 L 0.11189 0.23823 L 0.11179 0.23816 L 0.11201 0.23831 L 0.11257 0.23866 L 0.11344 0.23920 L 0.11461 0.23990 L 0.11606 0.24070 L 0.11777 0.24157 L 0.11971 0.24245 L 0.12183 0.24329 L 0.12412 0.24405 L 0.12654 0.24468 L 0.12904 0.24515 L 0.13161 0.24545 L 0.13419 0.24555 L 0.13676 0.24545 L 0.13929 0.24516 L 0.14173 0.24470 L 0.14406 0.24410 L 0.14624 0.24340 L 0.14825 0.24263 L 0.15004 0.24184 L 0.15160 0.24107 L 0.15290 0.24038 L 0.15392 0.23981 L 0.15464 0.23938 L 0.15506 0.23913 L 0.15516 0.23907 L 0.15496 0.23919 L 0.15444 0.23950 L 0.15363 0.23997 L 0.15254 0.24058 L 0.15118 0.24128 L 0.14959 0.24204 L 0.14778 0.24282 L 0.14579 0.24356 L 0.14364 0.24422 L 0.14138 0.24478 L 0.13903 0.24520 L 0.13662 0.24546 L 0.13419 0.24555 L 0.13177 0.24546 L 0.12940 0.24521 L 0.12710 0.24480 L 0.12491 0.24427 L 0.12286 0.24365 L 0.12098 0.24296 L 0.11929 0.24227 L 0.11782 0.24159 L 0.11660 0.24098 L 0.11564 0.24047 L 0.11496 0.24009 L 0.11456 0.23987 L 0.11446 0.23981 L 0.11465 0.23992 L 0.11513 0.24019 L 0.11589 0.24061 L 0.11692 0.24114 L 0.11819 0.24176 L 0.11969 0.24244 L 0.12139 0.24312 L 0.12326 0.24378 L 0.12528 0.24437 L 0.12741 0.24486 L 0.12963 0.24524 L 0.13190 0.24547 L 0.13419 0.24555 L 0.13647 0.24547 L 0.13871 0.24524 L 0.14088 0.24488 L 0.14295 0.24441 L 0.14489 0.24385 L 0.14666 0.24324 L 0.14826 0.24262 L 0.14964 0.24202 L 0.15080 0.24147 L 0.15170 0.24102 L 0.15235 0.24068 L 0.15272 0.24048 L 0.15282 0.24043 L 0.15264 0.24052 L 0.15219 0.24076 L 0.15148 0.24113 L 0.15052 0.24161 L 0.14932 0.24217 L 0.14790 0.24277 L 0.14630 0.24338 L 0.14453 0.24396 L 0.14262 0.24449 L 0.14061 0.24494 L 0.13851 0.24527 L 0.13636 0.24548 L 0.13419 0.24555 L 0.13203 0.24548 L 0.12991 0.24527 L 0.12785 0.24495 L 0.12589 0.24453 L 0.12406 0.24403 L 0.12237 0.24348 L 0.12086 0.24292 L 0.11955 0.24238 L 0.11846 0.24189 L 0.11760 0.24148 L 0.11699 0.24118 L 0.11663 0.24100 L 0.11653 0.24095 L 0.11670 0.24103 L 0.11712 0.24125 L 0.11780 0.24158 L 0.11871 0.24201 L 0.11984 0.24250 L 0.12118 0.24304 L 0.12270 0.24359 L 0.12438 0.24412 L 0.12618 0.24460 L 0.12810 0.24500 L 0.13009 0.24530 L 0.13213 0.24548 L 0.13419 0.24555 L 0.13624 0.24548 L 0.13826 0.24530 L 0.14021 0.24501 L 0.14207 0.24462 L 0.14382 0.24417 L 0.14542 0.24368 L 0.14685 0.24317 L 0.14810 0.24269 L 0.14914 0.24224 L 0.14996 0.24187 L 0.15054 0.24160 L 0.15088 0.24143 L 0.15097 0.24139 L 0.15082 0.24146 L 0.15042 0.24166 L 0.14978 0.24196 L 0.14891 0.24234 L 0.14784 0.24279 L 0.14657 0.24328 L 0.14513 0.24378 L 0.14353 0.24425 L 0.14181 0.24468 L 0.13999 0.24505 L 0.13810 0.24532 L 0.13615 0.24549 L 0.13419 0.24555 L 0.13223 0.24549 L 0.13031 0.24532 L 0.12845 0.24506 L 0.12668 0.24471 L 0.12502 0.24430 L 0.12349 0.24385 L 0.12213 0.24339 L 0.12094 0.24295 L 0.11995 0.24255 E" pathEditMode="relative" rAng="0">
                                      <p:cBhvr>
                                        <p:cTn id="26" dur="9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5" dur="7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0" dur="7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5" dur="7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1" grpId="1" animBg="1"/>
      <p:bldP spid="17" grpId="0" animBg="1"/>
      <p:bldP spid="18" grpId="0" animBg="1"/>
      <p:bldP spid="18" grpId="1" animBg="1"/>
      <p:bldP spid="19" grpId="0" animBg="1"/>
      <p:bldP spid="20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chemeClr val="accent2"/>
                </a:solidFill>
              </a:rPr>
              <a:t>08 · THE THERMAL ATTRACTOR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Self-limiting friction locks X onto X</a:t>
            </a:r>
            <a:r>
              <a:rPr lang="en-US" sz="3000" b="1" baseline="-40000" dirty="0">
                <a:solidFill>
                  <a:schemeClr val="tx1"/>
                </a:solidFill>
              </a:rPr>
              <a:t>Υ</a:t>
            </a:r>
            <a:r>
              <a:rPr lang="en-US" sz="3000" b="1" dirty="0">
                <a:solidFill>
                  <a:schemeClr val="tx1"/>
                </a:solidFill>
              </a:rPr>
              <a:t>(T)</a:t>
            </a:r>
            <a:endParaRPr lang="en-US" sz="3000" dirty="0"/>
          </a:p>
        </p:txBody>
      </p:sp>
      <p:pic>
        <p:nvPicPr>
          <p:cNvPr id="4" name="!!motif" descr="assets/plots/motif_spir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9184"/>
            <a:ext cx="512064" cy="512064"/>
          </a:xfrm>
          <a:prstGeom prst="rect">
            <a:avLst/>
          </a:prstGeom>
        </p:spPr>
      </p:pic>
      <p:sp>
        <p:nvSpPr>
          <p:cNvPr id="5" name="a_def"/>
          <p:cNvSpPr/>
          <p:nvPr/>
        </p:nvSpPr>
        <p:spPr>
          <a:xfrm>
            <a:off x="548640" y="1417320"/>
            <a:ext cx="5120640" cy="1508760"/>
          </a:xfrm>
          <a:prstGeom prst="roundRect">
            <a:avLst>
              <a:gd name="adj" fmla="val 7273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accent1">
                <a:alpha val="60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6" name="a_def_l"/>
          <p:cNvSpPr txBox="1"/>
          <p:nvPr/>
        </p:nvSpPr>
        <p:spPr>
          <a:xfrm>
            <a:off x="777240" y="1536192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1"/>
                </a:solidFill>
              </a:rPr>
              <a:t>X</a:t>
            </a:r>
            <a:r>
              <a:rPr lang="en-US" sz="1200" b="1" kern="0" spc="200" baseline="-40000" dirty="0">
                <a:solidFill>
                  <a:schemeClr val="accent1"/>
                </a:solidFill>
              </a:rPr>
              <a:t>Υ</a:t>
            </a:r>
            <a:r>
              <a:rPr lang="en-US" sz="1200" b="1" kern="0" spc="200" dirty="0">
                <a:solidFill>
                  <a:schemeClr val="accent1"/>
                </a:solidFill>
              </a:rPr>
              <a:t>(T): WHERE FRICTION MATCHES HUBBLE</a:t>
            </a:r>
            <a:endParaRPr lang="en-US" sz="1200" dirty="0"/>
          </a:p>
        </p:txBody>
      </p:sp>
      <p:pic>
        <p:nvPicPr>
          <p:cNvPr id="7" name="a_def_e" descr="LaTeX: \Ups(\Xat,T) = c_{\rm track}\,\Hu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1847088"/>
            <a:ext cx="2340864" cy="408432"/>
          </a:xfrm>
          <a:prstGeom prst="rect">
            <a:avLst/>
          </a:prstGeom>
        </p:spPr>
      </p:pic>
      <p:sp>
        <p:nvSpPr>
          <p:cNvPr id="8" name="a_def_t"/>
          <p:cNvSpPr txBox="1"/>
          <p:nvPr/>
        </p:nvSpPr>
        <p:spPr>
          <a:xfrm>
            <a:off x="3392424" y="1801368"/>
            <a:ext cx="20939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chemeClr val="tx2"/>
                </a:solidFill>
              </a:rPr>
              <a:t>Υ̃ ∝ X² picks out one amplitude at each T</a:t>
            </a:r>
            <a:endParaRPr lang="en-US" sz="1350" dirty="0"/>
          </a:p>
        </p:txBody>
      </p:sp>
      <p:pic>
        <p:nvPicPr>
          <p:cNvPr id="9" name="a_def_c" descr="LaTeX: c_{\rm track}\equiv-\left.\frac{\partial\ln\Ups}{\partial\ln T}\right|_X\quad(=1\ \text{for}\ n=1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2331720"/>
            <a:ext cx="2837155" cy="598703"/>
          </a:xfrm>
          <a:prstGeom prst="rect">
            <a:avLst/>
          </a:prstGeom>
        </p:spPr>
      </p:pic>
      <p:sp>
        <p:nvSpPr>
          <p:cNvPr id="10" name="a_up"/>
          <p:cNvSpPr/>
          <p:nvPr/>
        </p:nvSpPr>
        <p:spPr>
          <a:xfrm>
            <a:off x="548640" y="3063240"/>
            <a:ext cx="5120640" cy="987552"/>
          </a:xfrm>
          <a:prstGeom prst="roundRect">
            <a:avLst>
              <a:gd name="adj" fmla="val 11111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accent2">
                <a:alpha val="55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11" name="a_up_l"/>
          <p:cNvSpPr txBox="1"/>
          <p:nvPr/>
        </p:nvSpPr>
        <p:spPr>
          <a:xfrm>
            <a:off x="777240" y="3163824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2"/>
                </a:solidFill>
              </a:rPr>
              <a:t>ABOVE X</a:t>
            </a:r>
            <a:r>
              <a:rPr lang="en-US" sz="1200" b="1" kern="0" spc="200" baseline="-40000" dirty="0">
                <a:solidFill>
                  <a:schemeClr val="accent2"/>
                </a:solidFill>
              </a:rPr>
              <a:t>Υ</a:t>
            </a:r>
            <a:endParaRPr lang="en-US" sz="1200" dirty="0"/>
          </a:p>
        </p:txBody>
      </p:sp>
      <p:sp>
        <p:nvSpPr>
          <p:cNvPr id="12" name="a_up_t"/>
          <p:cNvSpPr txBox="1"/>
          <p:nvPr/>
        </p:nvSpPr>
        <p:spPr>
          <a:xfrm>
            <a:off x="777240" y="3447288"/>
            <a:ext cx="4709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chemeClr val="tx1"/>
                </a:solidFill>
              </a:rPr>
              <a:t>Friction beats Hubble: X is crushed onto X</a:t>
            </a:r>
            <a:r>
              <a:rPr lang="en-US" sz="1400" baseline="-40000" dirty="0">
                <a:solidFill>
                  <a:schemeClr val="tx1"/>
                </a:solidFill>
              </a:rPr>
              <a:t>Υ</a:t>
            </a:r>
            <a:r>
              <a:rPr lang="en-US" sz="1400" dirty="0">
                <a:solidFill>
                  <a:schemeClr val="tx1"/>
                </a:solidFill>
              </a:rPr>
              <a:t> within a fraction of a Hubble time.</a:t>
            </a:r>
            <a:endParaRPr lang="en-US" sz="1400" dirty="0"/>
          </a:p>
        </p:txBody>
      </p:sp>
      <p:sp>
        <p:nvSpPr>
          <p:cNvPr id="13" name="a_lo"/>
          <p:cNvSpPr/>
          <p:nvPr/>
        </p:nvSpPr>
        <p:spPr>
          <a:xfrm>
            <a:off x="548640" y="4142232"/>
            <a:ext cx="5120640" cy="987552"/>
          </a:xfrm>
          <a:prstGeom prst="roundRect">
            <a:avLst>
              <a:gd name="adj" fmla="val 11111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accent3">
                <a:alpha val="55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14" name="a_lo_l"/>
          <p:cNvSpPr txBox="1"/>
          <p:nvPr/>
        </p:nvSpPr>
        <p:spPr>
          <a:xfrm>
            <a:off x="777240" y="424281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3"/>
                </a:solidFill>
              </a:rPr>
              <a:t>BELOW X</a:t>
            </a:r>
            <a:r>
              <a:rPr lang="en-US" sz="1200" b="1" kern="0" spc="200" baseline="-40000" dirty="0">
                <a:solidFill>
                  <a:schemeClr val="accent3"/>
                </a:solidFill>
              </a:rPr>
              <a:t>Υ</a:t>
            </a:r>
            <a:endParaRPr lang="en-US" sz="1200" dirty="0"/>
          </a:p>
        </p:txBody>
      </p:sp>
      <p:sp>
        <p:nvSpPr>
          <p:cNvPr id="15" name="a_lo_t"/>
          <p:cNvSpPr txBox="1"/>
          <p:nvPr/>
        </p:nvSpPr>
        <p:spPr>
          <a:xfrm>
            <a:off x="777240" y="4526280"/>
            <a:ext cx="4709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chemeClr val="tx1"/>
                </a:solidFill>
              </a:rPr>
              <a:t>Friction is negligible: X ∝ T falls more slowly than X</a:t>
            </a:r>
            <a:r>
              <a:rPr lang="en-US" sz="1400" baseline="-40000" dirty="0">
                <a:solidFill>
                  <a:schemeClr val="tx1"/>
                </a:solidFill>
              </a:rPr>
              <a:t>Υ</a:t>
            </a:r>
            <a:r>
              <a:rPr lang="en-US" sz="1400" dirty="0">
                <a:solidFill>
                  <a:schemeClr val="tx1"/>
                </a:solidFill>
              </a:rPr>
              <a:t> ∝ T</a:t>
            </a:r>
            <a:r>
              <a:rPr lang="en-US" sz="1400" baseline="30000" dirty="0">
                <a:solidFill>
                  <a:schemeClr val="tx1"/>
                </a:solidFill>
              </a:rPr>
              <a:t>3/2</a:t>
            </a:r>
            <a:r>
              <a:rPr lang="en-US" sz="1400" dirty="0">
                <a:solidFill>
                  <a:schemeClr val="tx1"/>
                </a:solidFill>
              </a:rPr>
              <a:t>, so X</a:t>
            </a:r>
            <a:r>
              <a:rPr lang="en-US" sz="1400" baseline="-40000" dirty="0">
                <a:solidFill>
                  <a:schemeClr val="tx1"/>
                </a:solidFill>
              </a:rPr>
              <a:t>Υ</a:t>
            </a:r>
            <a:r>
              <a:rPr lang="en-US" sz="1400" dirty="0">
                <a:solidFill>
                  <a:schemeClr val="tx1"/>
                </a:solidFill>
              </a:rPr>
              <a:t> comes down to meet it.</a:t>
            </a:r>
            <a:endParaRPr lang="en-US" sz="1400" dirty="0"/>
          </a:p>
        </p:txBody>
      </p:sp>
      <p:sp>
        <p:nvSpPr>
          <p:cNvPr id="16" name="a_on"/>
          <p:cNvSpPr/>
          <p:nvPr/>
        </p:nvSpPr>
        <p:spPr>
          <a:xfrm>
            <a:off x="548640" y="5221224"/>
            <a:ext cx="5120640" cy="987552"/>
          </a:xfrm>
          <a:prstGeom prst="roundRect">
            <a:avLst>
              <a:gd name="adj" fmla="val 11111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accent1">
                <a:alpha val="55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17" name="a_on_l"/>
          <p:cNvSpPr txBox="1"/>
          <p:nvPr/>
        </p:nvSpPr>
        <p:spPr>
          <a:xfrm>
            <a:off x="777240" y="532180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1"/>
                </a:solidFill>
              </a:rPr>
              <a:t>ON X</a:t>
            </a:r>
            <a:r>
              <a:rPr lang="en-US" sz="1200" b="1" kern="0" spc="200" baseline="-40000" dirty="0">
                <a:solidFill>
                  <a:schemeClr val="accent1"/>
                </a:solidFill>
              </a:rPr>
              <a:t>Υ</a:t>
            </a:r>
            <a:endParaRPr lang="en-US" sz="1200" dirty="0"/>
          </a:p>
        </p:txBody>
      </p:sp>
      <p:sp>
        <p:nvSpPr>
          <p:cNvPr id="18" name="a_on_t"/>
          <p:cNvSpPr txBox="1"/>
          <p:nvPr/>
        </p:nvSpPr>
        <p:spPr>
          <a:xfrm>
            <a:off x="777240" y="5605272"/>
            <a:ext cx="4709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chemeClr val="tx1"/>
                </a:solidFill>
              </a:rPr>
              <a:t>Friction keeps pace with the expansion: X follows X</a:t>
            </a:r>
            <a:r>
              <a:rPr lang="en-US" sz="1400" baseline="-40000" dirty="0">
                <a:solidFill>
                  <a:schemeClr val="tx1"/>
                </a:solidFill>
              </a:rPr>
              <a:t>Υ</a:t>
            </a:r>
            <a:r>
              <a:rPr lang="en-US" sz="1400" dirty="0">
                <a:solidFill>
                  <a:schemeClr val="tx1"/>
                </a:solidFill>
              </a:rPr>
              <a:t>(T) and forgets X</a:t>
            </a:r>
            <a:r>
              <a:rPr lang="en-US" sz="1400" baseline="-40000" dirty="0">
                <a:solidFill>
                  <a:schemeClr val="tx1"/>
                </a:solidFill>
              </a:rPr>
              <a:t>i</a:t>
            </a: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</p:txBody>
      </p:sp>
      <p:pic>
        <p:nvPicPr>
          <p:cNvPr id="19" name="attr2_base" descr="assets/plots/attr2_bas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3600" y="1371600"/>
            <a:ext cx="5669280" cy="4206240"/>
          </a:xfrm>
          <a:prstGeom prst="rect">
            <a:avLst/>
          </a:prstGeom>
        </p:spPr>
      </p:pic>
      <p:pic>
        <p:nvPicPr>
          <p:cNvPr id="20" name="attr2_above" descr="assets/plots/attr2_abov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3600" y="1371600"/>
            <a:ext cx="5669280" cy="4206240"/>
          </a:xfrm>
          <a:prstGeom prst="rect">
            <a:avLst/>
          </a:prstGeom>
        </p:spPr>
      </p:pic>
      <p:pic>
        <p:nvPicPr>
          <p:cNvPr id="21" name="attr2_below" descr="assets/plots/attr2_below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3600" y="1371600"/>
            <a:ext cx="5669280" cy="4206240"/>
          </a:xfrm>
          <a:prstGeom prst="rect">
            <a:avLst/>
          </a:prstGeom>
        </p:spPr>
      </p:pic>
      <p:pic>
        <p:nvPicPr>
          <p:cNvPr id="22" name="a_sl" descr="LaTeX: \Xat \propto T^{\,1+c_{\rm track}/2}\qquad \text{attractor}\iff c_{\rm track}&gt;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53328" y="5760720"/>
            <a:ext cx="4079519" cy="30236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5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5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5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8" dur="5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3" dur="5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8" dur="5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8" dur="5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3" dur="5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8" dur="5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3" dur="5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chemeClr val="accent2"/>
                </a:solidFill>
              </a:rPr>
              <a:t>09 · THE ATTRACTOR IN ACTION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Four initial conditions, one destiny</a:t>
            </a:r>
            <a:endParaRPr lang="en-US" sz="3000" dirty="0"/>
          </a:p>
        </p:txBody>
      </p:sp>
      <p:pic>
        <p:nvPicPr>
          <p:cNvPr id="4" name="!!motif" descr="assets/plots/motif_spir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9184"/>
            <a:ext cx="512064" cy="512064"/>
          </a:xfrm>
          <a:prstGeom prst="rect">
            <a:avLst/>
          </a:prstGeom>
        </p:spPr>
      </p:pic>
      <p:sp>
        <p:nvSpPr>
          <p:cNvPr id="5" name="mv_frame"/>
          <p:cNvSpPr/>
          <p:nvPr/>
        </p:nvSpPr>
        <p:spPr>
          <a:xfrm>
            <a:off x="755752" y="1353312"/>
            <a:ext cx="10680192" cy="4722449"/>
          </a:xfrm>
          <a:prstGeom prst="rect">
            <a:avLst/>
          </a:prstGeom>
          <a:solidFill>
            <a:srgbClr val="0C1020"/>
          </a:solidFill>
          <a:ln w="12700">
            <a:solidFill>
              <a:schemeClr val="tx2">
                <a:alpha val="35000"/>
              </a:schemeClr>
            </a:solidFill>
            <a:prstDash val="solid"/>
          </a:ln>
          <a:effectLst>
            <a:outerShdw blurRad="228600" dist="50800" dir="5400000" algn="bl" rotWithShape="0">
              <a:srgbClr val="000000">
                <a:alpha val="50000"/>
              </a:srgbClr>
            </a:outerShdw>
          </a:effectLst>
        </p:spPr>
      </p:sp>
      <p:pic>
        <p:nvPicPr>
          <p:cNvPr id="6" name="mv_gif" descr="Animation: four initial amplitudes converge onto the thermal attracto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328" y="1389888"/>
            <a:ext cx="10607040" cy="4649297"/>
          </a:xfrm>
          <a:prstGeom prst="rect">
            <a:avLst/>
          </a:prstGeom>
        </p:spPr>
      </p:pic>
      <p:sp>
        <p:nvSpPr>
          <p:cNvPr id="7" name="mv_cap"/>
          <p:cNvSpPr txBox="1"/>
          <p:nvPr/>
        </p:nvSpPr>
        <p:spPr>
          <a:xfrm>
            <a:off x="792328" y="6108192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2"/>
                </a:solidFill>
              </a:rPr>
              <a:t>Envelope equation solved numerically  ·  g = 10</a:t>
            </a:r>
            <a:r>
              <a:rPr lang="en-US" sz="1200" baseline="30000" dirty="0">
                <a:solidFill>
                  <a:schemeClr val="tx2"/>
                </a:solidFill>
              </a:rPr>
              <a:t>−8</a:t>
            </a:r>
            <a:r>
              <a:rPr lang="en-US" sz="1200" dirty="0">
                <a:solidFill>
                  <a:schemeClr val="tx2"/>
                </a:solidFill>
              </a:rPr>
              <a:t>, κ = 8×10</a:t>
            </a:r>
            <a:r>
              <a:rPr lang="en-US" sz="1200" baseline="30000" dirty="0">
                <a:solidFill>
                  <a:schemeClr val="tx2"/>
                </a:solidFill>
              </a:rPr>
              <a:t>−9</a:t>
            </a:r>
            <a:r>
              <a:rPr lang="en-US" sz="1200" dirty="0">
                <a:solidFill>
                  <a:schemeClr val="tx2"/>
                </a:solidFill>
              </a:rPr>
              <a:t>, n = 1, m</a:t>
            </a:r>
            <a:r>
              <a:rPr lang="en-US" sz="1200" baseline="-40000" dirty="0">
                <a:solidFill>
                  <a:schemeClr val="tx2"/>
                </a:solidFill>
              </a:rPr>
              <a:t>χ</a:t>
            </a:r>
            <a:r>
              <a:rPr lang="en-US" sz="1200" dirty="0">
                <a:solidFill>
                  <a:schemeClr val="tx2"/>
                </a:solidFill>
              </a:rPr>
              <a:t> = 10</a:t>
            </a:r>
            <a:r>
              <a:rPr lang="en-US" sz="1200" baseline="30000" dirty="0">
                <a:solidFill>
                  <a:schemeClr val="tx2"/>
                </a:solidFill>
              </a:rPr>
              <a:t>−7</a:t>
            </a:r>
            <a:r>
              <a:rPr lang="en-US" sz="1200" dirty="0">
                <a:solidFill>
                  <a:schemeClr val="tx2"/>
                </a:solidFill>
              </a:rPr>
              <a:t> eV, m</a:t>
            </a:r>
            <a:r>
              <a:rPr lang="en-US" sz="1200" baseline="-40000" dirty="0">
                <a:solidFill>
                  <a:schemeClr val="tx2"/>
                </a:solidFill>
              </a:rPr>
              <a:t>ψ</a:t>
            </a:r>
            <a:r>
              <a:rPr lang="en-US" sz="1200" dirty="0">
                <a:solidFill>
                  <a:schemeClr val="tx2"/>
                </a:solidFill>
              </a:rPr>
              <a:t> = 1 GeV, T</a:t>
            </a:r>
            <a:r>
              <a:rPr lang="en-US" sz="1200" baseline="-40000" dirty="0">
                <a:solidFill>
                  <a:schemeClr val="tx2"/>
                </a:solidFill>
              </a:rPr>
              <a:t>RH</a:t>
            </a:r>
            <a:r>
              <a:rPr lang="en-US" sz="1200" dirty="0">
                <a:solidFill>
                  <a:schemeClr val="tx2"/>
                </a:solidFill>
              </a:rPr>
              <a:t> = 8.4×10</a:t>
            </a:r>
            <a:r>
              <a:rPr lang="en-US" sz="1200" baseline="30000" dirty="0">
                <a:solidFill>
                  <a:schemeClr val="tx2"/>
                </a:solidFill>
              </a:rPr>
              <a:t>13</a:t>
            </a:r>
            <a:r>
              <a:rPr lang="en-US" sz="1200" dirty="0">
                <a:solidFill>
                  <a:schemeClr val="tx2"/>
                </a:solidFill>
              </a:rPr>
              <a:t> GeV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chemeClr val="accent2"/>
                </a:solidFill>
              </a:rPr>
              <a:t>10 · CHEAT SHEET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The thermal system in six equations</a:t>
            </a:r>
            <a:endParaRPr lang="en-US" sz="3000" dirty="0"/>
          </a:p>
        </p:txBody>
      </p:sp>
      <p:pic>
        <p:nvPicPr>
          <p:cNvPr id="4" name="!!motif" descr="assets/plots/motif_spir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9184"/>
            <a:ext cx="512064" cy="512064"/>
          </a:xfrm>
          <a:prstGeom prst="rect">
            <a:avLst/>
          </a:prstGeom>
        </p:spPr>
      </p:pic>
      <p:sp>
        <p:nvSpPr>
          <p:cNvPr id="5" name="cs0"/>
          <p:cNvSpPr/>
          <p:nvPr/>
        </p:nvSpPr>
        <p:spPr>
          <a:xfrm>
            <a:off x="548640" y="1417320"/>
            <a:ext cx="5440680" cy="1481328"/>
          </a:xfrm>
          <a:prstGeom prst="roundRect">
            <a:avLst>
              <a:gd name="adj" fmla="val 7407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tx2">
                <a:alpha val="22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6" name="cs0_n"/>
          <p:cNvSpPr/>
          <p:nvPr/>
        </p:nvSpPr>
        <p:spPr>
          <a:xfrm>
            <a:off x="731520" y="1581912"/>
            <a:ext cx="384048" cy="384048"/>
          </a:xfrm>
          <a:prstGeom prst="ellipse">
            <a:avLst/>
          </a:prstGeom>
          <a:solidFill>
            <a:schemeClr val="accent2">
              <a:alpha val="20000"/>
            </a:schemeClr>
          </a:solidFill>
          <a:ln w="15875"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accent2"/>
                </a:solidFill>
              </a:rPr>
              <a:t>1</a:t>
            </a:r>
            <a:endParaRPr lang="en-US" sz="1500" dirty="0"/>
          </a:p>
        </p:txBody>
      </p:sp>
      <p:sp>
        <p:nvSpPr>
          <p:cNvPr id="7" name="cs0_l"/>
          <p:cNvSpPr txBox="1"/>
          <p:nvPr/>
        </p:nvSpPr>
        <p:spPr>
          <a:xfrm>
            <a:off x="1261872" y="1600200"/>
            <a:ext cx="4526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chemeClr val="tx1"/>
                </a:solidFill>
              </a:rPr>
              <a:t>Background equation of motion</a:t>
            </a:r>
            <a:endParaRPr lang="en-US" sz="1500" dirty="0"/>
          </a:p>
        </p:txBody>
      </p:sp>
      <p:pic>
        <p:nvPicPr>
          <p:cNvPr id="8" name="cs0_e" descr="LaTeX: \ddot{\bar\chi} + (3\Hub+\UpsB)\,\dot{\bar\chi} + M_\chi^2\,(\bar\chi-\chi_{\rm th}) = 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584" y="2161032"/>
            <a:ext cx="4050792" cy="432816"/>
          </a:xfrm>
          <a:prstGeom prst="rect">
            <a:avLst/>
          </a:prstGeom>
        </p:spPr>
      </p:pic>
      <p:sp>
        <p:nvSpPr>
          <p:cNvPr id="9" name="cs1"/>
          <p:cNvSpPr/>
          <p:nvPr/>
        </p:nvSpPr>
        <p:spPr>
          <a:xfrm>
            <a:off x="6199632" y="1417320"/>
            <a:ext cx="5440680" cy="1481328"/>
          </a:xfrm>
          <a:prstGeom prst="roundRect">
            <a:avLst>
              <a:gd name="adj" fmla="val 7407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tx2">
                <a:alpha val="22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10" name="cs1_n"/>
          <p:cNvSpPr/>
          <p:nvPr/>
        </p:nvSpPr>
        <p:spPr>
          <a:xfrm>
            <a:off x="6382512" y="1581912"/>
            <a:ext cx="384048" cy="384048"/>
          </a:xfrm>
          <a:prstGeom prst="ellipse">
            <a:avLst/>
          </a:prstGeom>
          <a:solidFill>
            <a:schemeClr val="accent3">
              <a:alpha val="20000"/>
            </a:schemeClr>
          </a:solidFill>
          <a:ln w="15875">
            <a:solidFill>
              <a:schemeClr val="accent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accent3"/>
                </a:solidFill>
              </a:rPr>
              <a:t>2</a:t>
            </a:r>
            <a:endParaRPr lang="en-US" sz="1500" dirty="0"/>
          </a:p>
        </p:txBody>
      </p:sp>
      <p:sp>
        <p:nvSpPr>
          <p:cNvPr id="11" name="cs1_l"/>
          <p:cNvSpPr txBox="1"/>
          <p:nvPr/>
        </p:nvSpPr>
        <p:spPr>
          <a:xfrm>
            <a:off x="6912864" y="1600200"/>
            <a:ext cx="4526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chemeClr val="tx1"/>
                </a:solidFill>
              </a:rPr>
              <a:t>Envelope: Hubble + friction + varying mass</a:t>
            </a:r>
            <a:endParaRPr lang="en-US" sz="1500" dirty="0"/>
          </a:p>
        </p:txBody>
      </p:sp>
      <p:pic>
        <p:nvPicPr>
          <p:cNvPr id="12" name="cs1_e" descr="LaTeX: \frac{\dot X}{X} = -\frac{1}{2}\left(3\Hub + \Ups + \frac{\dot M_\chi}{M_\chi}\right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7198" y="1956816"/>
            <a:ext cx="2985548" cy="841248"/>
          </a:xfrm>
          <a:prstGeom prst="rect">
            <a:avLst/>
          </a:prstGeom>
        </p:spPr>
      </p:pic>
      <p:sp>
        <p:nvSpPr>
          <p:cNvPr id="13" name="cs2"/>
          <p:cNvSpPr/>
          <p:nvPr/>
        </p:nvSpPr>
        <p:spPr>
          <a:xfrm>
            <a:off x="548640" y="3044952"/>
            <a:ext cx="5440680" cy="1481328"/>
          </a:xfrm>
          <a:prstGeom prst="roundRect">
            <a:avLst>
              <a:gd name="adj" fmla="val 7407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tx2">
                <a:alpha val="22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14" name="cs2_n"/>
          <p:cNvSpPr/>
          <p:nvPr/>
        </p:nvSpPr>
        <p:spPr>
          <a:xfrm>
            <a:off x="731520" y="3209544"/>
            <a:ext cx="384048" cy="384048"/>
          </a:xfrm>
          <a:prstGeom prst="ellipse">
            <a:avLst/>
          </a:prstGeom>
          <a:solidFill>
            <a:schemeClr val="accent2">
              <a:alpha val="20000"/>
            </a:schemeClr>
          </a:solidFill>
          <a:ln w="15875"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accent2"/>
                </a:solidFill>
              </a:rPr>
              <a:t>3</a:t>
            </a:r>
            <a:endParaRPr lang="en-US" sz="1500" dirty="0"/>
          </a:p>
        </p:txBody>
      </p:sp>
      <p:sp>
        <p:nvSpPr>
          <p:cNvPr id="15" name="cs2_l"/>
          <p:cNvSpPr txBox="1"/>
          <p:nvPr/>
        </p:nvSpPr>
        <p:spPr>
          <a:xfrm>
            <a:off x="1261872" y="3227832"/>
            <a:ext cx="4526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chemeClr val="tx1"/>
                </a:solidFill>
              </a:rPr>
              <a:t>Damping rate</a:t>
            </a:r>
            <a:endParaRPr lang="en-US" sz="1500" dirty="0"/>
          </a:p>
        </p:txBody>
      </p:sp>
      <p:pic>
        <p:nvPicPr>
          <p:cNvPr id="16" name="cs2_e" descr="LaTeX: \Ups = c_\Upsilon\,\frac{g^4X^2}{\Gamma_{\rm th}}\;\frac{\Gamma_{\rm th}^2}{4M_\chi^2+\Gamma_{\rm th}^2}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7276" y="3621024"/>
            <a:ext cx="2883408" cy="768096"/>
          </a:xfrm>
          <a:prstGeom prst="rect">
            <a:avLst/>
          </a:prstGeom>
        </p:spPr>
      </p:pic>
      <p:sp>
        <p:nvSpPr>
          <p:cNvPr id="17" name="cs3"/>
          <p:cNvSpPr/>
          <p:nvPr/>
        </p:nvSpPr>
        <p:spPr>
          <a:xfrm>
            <a:off x="6199632" y="3044952"/>
            <a:ext cx="5440680" cy="1481328"/>
          </a:xfrm>
          <a:prstGeom prst="roundRect">
            <a:avLst>
              <a:gd name="adj" fmla="val 7407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tx2">
                <a:alpha val="22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18" name="cs3_n"/>
          <p:cNvSpPr/>
          <p:nvPr/>
        </p:nvSpPr>
        <p:spPr>
          <a:xfrm>
            <a:off x="6382512" y="3209544"/>
            <a:ext cx="384048" cy="384048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5875">
            <a:solidFill>
              <a:schemeClr val="accent1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accent1"/>
                </a:solidFill>
              </a:rPr>
              <a:t>4</a:t>
            </a:r>
            <a:endParaRPr lang="en-US" sz="1500" dirty="0"/>
          </a:p>
        </p:txBody>
      </p:sp>
      <p:sp>
        <p:nvSpPr>
          <p:cNvPr id="19" name="cs3_l"/>
          <p:cNvSpPr txBox="1"/>
          <p:nvPr/>
        </p:nvSpPr>
        <p:spPr>
          <a:xfrm>
            <a:off x="6912864" y="3227832"/>
            <a:ext cx="4526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chemeClr val="tx1"/>
                </a:solidFill>
              </a:rPr>
              <a:t>Attractor: friction = c</a:t>
            </a:r>
            <a:r>
              <a:rPr lang="en-US" sz="1500" b="1" baseline="-40000" dirty="0">
                <a:solidFill>
                  <a:schemeClr val="tx1"/>
                </a:solidFill>
              </a:rPr>
              <a:t>track</a:t>
            </a:r>
            <a:r>
              <a:rPr lang="en-US" sz="1500" b="1" dirty="0">
                <a:solidFill>
                  <a:schemeClr val="tx1"/>
                </a:solidFill>
              </a:rPr>
              <a:t> × Hubble</a:t>
            </a:r>
            <a:endParaRPr lang="en-US" sz="1500" dirty="0"/>
          </a:p>
        </p:txBody>
      </p:sp>
      <p:pic>
        <p:nvPicPr>
          <p:cNvPr id="20" name="cs3_e" descr="LaTeX: \Xat(T) = \frac{\sqrt{c_{\rm track}\,\Hub\,\Gamma_{\rm th}}}{g^2\sqrt{c_\Upsilon}}\sqrt{\frac{\Gamma_{\rm th}^2+4M_\chi^2}{\Gamma_{\rm th}^2}}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4505" y="3584448"/>
            <a:ext cx="4070934" cy="841248"/>
          </a:xfrm>
          <a:prstGeom prst="rect">
            <a:avLst/>
          </a:prstGeom>
        </p:spPr>
      </p:pic>
      <p:sp>
        <p:nvSpPr>
          <p:cNvPr id="21" name="cs4"/>
          <p:cNvSpPr/>
          <p:nvPr/>
        </p:nvSpPr>
        <p:spPr>
          <a:xfrm>
            <a:off x="548640" y="4672584"/>
            <a:ext cx="5440680" cy="1481328"/>
          </a:xfrm>
          <a:prstGeom prst="roundRect">
            <a:avLst>
              <a:gd name="adj" fmla="val 7407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tx2">
                <a:alpha val="22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22" name="cs4_n"/>
          <p:cNvSpPr/>
          <p:nvPr/>
        </p:nvSpPr>
        <p:spPr>
          <a:xfrm>
            <a:off x="731520" y="4837176"/>
            <a:ext cx="384048" cy="384048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5875">
            <a:solidFill>
              <a:schemeClr val="accent1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accent1"/>
                </a:solidFill>
              </a:rPr>
              <a:t>5</a:t>
            </a:r>
            <a:endParaRPr lang="en-US" sz="1500" dirty="0"/>
          </a:p>
        </p:txBody>
      </p:sp>
      <p:sp>
        <p:nvSpPr>
          <p:cNvPr id="23" name="cs4_l"/>
          <p:cNvSpPr txBox="1"/>
          <p:nvPr/>
        </p:nvSpPr>
        <p:spPr>
          <a:xfrm>
            <a:off x="1261872" y="4855464"/>
            <a:ext cx="4526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chemeClr val="tx1"/>
                </a:solidFill>
              </a:rPr>
              <a:t>Attractor if c</a:t>
            </a:r>
            <a:r>
              <a:rPr lang="en-US" sz="1500" b="1" baseline="-40000" dirty="0">
                <a:solidFill>
                  <a:schemeClr val="tx1"/>
                </a:solidFill>
              </a:rPr>
              <a:t>track</a:t>
            </a:r>
            <a:r>
              <a:rPr lang="en-US" sz="1500" b="1" dirty="0">
                <a:solidFill>
                  <a:schemeClr val="tx1"/>
                </a:solidFill>
              </a:rPr>
              <a:t> &gt; 0</a:t>
            </a:r>
            <a:endParaRPr lang="en-US" sz="1500" dirty="0"/>
          </a:p>
        </p:txBody>
      </p:sp>
      <p:pic>
        <p:nvPicPr>
          <p:cNvPr id="24" name="cs4_e" descr="LaTeX: c_{\rm track} = -\left.\frac{\partial\ln\Ups}{\partial\ln T}\right|_X = n-\frac{8(n-1)M_\chi^2}{\Gamma_{\rm th}^2+4M_\chi^2}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0433" y="5212080"/>
            <a:ext cx="4157095" cy="841248"/>
          </a:xfrm>
          <a:prstGeom prst="rect">
            <a:avLst/>
          </a:prstGeom>
        </p:spPr>
      </p:pic>
      <p:sp>
        <p:nvSpPr>
          <p:cNvPr id="25" name="cs5"/>
          <p:cNvSpPr/>
          <p:nvPr/>
        </p:nvSpPr>
        <p:spPr>
          <a:xfrm>
            <a:off x="6210142" y="4683094"/>
            <a:ext cx="5440680" cy="1481328"/>
          </a:xfrm>
          <a:prstGeom prst="roundRect">
            <a:avLst>
              <a:gd name="adj" fmla="val 7407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tx2">
                <a:alpha val="22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26" name="cs5_n"/>
          <p:cNvSpPr/>
          <p:nvPr/>
        </p:nvSpPr>
        <p:spPr>
          <a:xfrm>
            <a:off x="6382512" y="4837176"/>
            <a:ext cx="384048" cy="384048"/>
          </a:xfrm>
          <a:prstGeom prst="ellipse">
            <a:avLst/>
          </a:prstGeom>
          <a:solidFill>
            <a:schemeClr val="accent4">
              <a:alpha val="20000"/>
            </a:schemeClr>
          </a:solidFill>
          <a:ln w="15875">
            <a:solidFill>
              <a:schemeClr val="accent4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accent4"/>
                </a:solidFill>
              </a:rPr>
              <a:t>6</a:t>
            </a:r>
            <a:endParaRPr lang="en-US" sz="1500" dirty="0"/>
          </a:p>
        </p:txBody>
      </p:sp>
      <p:sp>
        <p:nvSpPr>
          <p:cNvPr id="27" name="cs5_l"/>
          <p:cNvSpPr txBox="1"/>
          <p:nvPr/>
        </p:nvSpPr>
        <p:spPr>
          <a:xfrm>
            <a:off x="6912864" y="4855464"/>
            <a:ext cx="4526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chemeClr val="tx1"/>
                </a:solidFill>
              </a:rPr>
              <a:t>One factor depletes ρ</a:t>
            </a:r>
            <a:r>
              <a:rPr lang="en-US" sz="1500" b="1" baseline="-40000" dirty="0">
                <a:solidFill>
                  <a:schemeClr val="tx1"/>
                </a:solidFill>
              </a:rPr>
              <a:t>χ</a:t>
            </a:r>
            <a:r>
              <a:rPr lang="en-US" sz="1500" b="1" dirty="0">
                <a:solidFill>
                  <a:schemeClr val="tx1"/>
                </a:solidFill>
              </a:rPr>
              <a:t> and erases </a:t>
            </a:r>
            <a:r>
              <a:rPr lang="en-US" sz="1500" b="1" dirty="0">
                <a:solidFill>
                  <a:schemeClr val="accent4"/>
                </a:solidFill>
              </a:rPr>
              <a:t>I</a:t>
            </a:r>
            <a:endParaRPr lang="en-US" sz="1500" dirty="0"/>
          </a:p>
        </p:txBody>
      </p:sp>
      <p:sp>
        <p:nvSpPr>
          <p:cNvPr id="28" name="cs5_note"/>
          <p:cNvSpPr txBox="1"/>
          <p:nvPr/>
        </p:nvSpPr>
        <p:spPr>
          <a:xfrm>
            <a:off x="10268712" y="5385816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chemeClr val="tx2"/>
                </a:solidFill>
              </a:rPr>
              <a:t>X</a:t>
            </a:r>
            <a:r>
              <a:rPr lang="en-US" sz="1200" baseline="-40000" dirty="0">
                <a:solidFill>
                  <a:schemeClr val="tx2"/>
                </a:solidFill>
              </a:rPr>
              <a:t>free</a:t>
            </a:r>
            <a:r>
              <a:rPr lang="en-US" sz="1200" dirty="0">
                <a:solidFill>
                  <a:schemeClr val="tx2"/>
                </a:solidFill>
              </a:rPr>
              <a:t>: amplitude</a:t>
            </a:r>
            <a:endParaRPr lang="en-US" sz="1200" dirty="0"/>
          </a:p>
          <a:p>
            <a:pPr marL="0" indent="0" algn="l">
              <a:buNone/>
            </a:pPr>
            <a:r>
              <a:rPr lang="en-US" sz="1200" dirty="0">
                <a:solidFill>
                  <a:schemeClr val="tx2"/>
                </a:solidFill>
              </a:rPr>
              <a:t>without damping</a:t>
            </a:r>
            <a:endParaRPr lang="en-US" sz="1200" dirty="0"/>
          </a:p>
        </p:txBody>
      </p:sp>
      <p:pic>
        <p:nvPicPr>
          <p:cNvPr id="29" name="cs5_e" descr="LaTeX: \frac{\rho_\chi}{\rho^{\rm free}_\chi} = \frac{\Iso}{\Iso_{\!i}} = \Big(\frac{X}{X_{\rm free}}\Big)^{2}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61148" y="5268468"/>
            <a:ext cx="2517648" cy="728472"/>
          </a:xfrm>
          <a:prstGeom prst="rect">
            <a:avLst/>
          </a:prstGeom>
        </p:spPr>
      </p:pic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45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45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45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45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45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5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9" dur="45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45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4" dur="45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45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9" dur="45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45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4" dur="45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45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0" dur="45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45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5" dur="45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45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0" dur="45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45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5" dur="45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45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35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1" dur="45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45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6" dur="45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45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1" dur="45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45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6" dur="45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45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8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4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92" dur="45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45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4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97" dur="45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45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4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02" dur="45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45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4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07" dur="45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45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250"/>
                            </p:stCondLst>
                            <p:childTnLst>
                              <p:par>
                                <p:cTn id="1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4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13" dur="45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45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4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18" dur="45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45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4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23" dur="45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45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4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28" dur="45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45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4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3" dur="45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45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chemeClr val="accent4"/>
                </a:solidFill>
              </a:rPr>
              <a:t>11 · PERTURBATIONS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Isocurvature: same temperature, different amplitude</a:t>
            </a:r>
            <a:endParaRPr lang="en-US" sz="3000" dirty="0"/>
          </a:p>
        </p:txBody>
      </p:sp>
      <p:pic>
        <p:nvPicPr>
          <p:cNvPr id="4" name="!!motif" descr="assets/plots/motif_spir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9184"/>
            <a:ext cx="512064" cy="512064"/>
          </a:xfrm>
          <a:prstGeom prst="rect">
            <a:avLst/>
          </a:prstGeom>
        </p:spPr>
      </p:pic>
      <p:pic>
        <p:nvPicPr>
          <p:cNvPr id="5" name="funnelU_base" descr="assets/plots/funnelU_bas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1463040"/>
            <a:ext cx="5669280" cy="4343400"/>
          </a:xfrm>
          <a:prstGeom prst="rect">
            <a:avLst/>
          </a:prstGeom>
        </p:spPr>
      </p:pic>
      <p:pic>
        <p:nvPicPr>
          <p:cNvPr id="6" name="funnelU_spread" descr="assets/plots/funnelU_sprea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" y="1463040"/>
            <a:ext cx="5669280" cy="4343400"/>
          </a:xfrm>
          <a:prstGeom prst="rect">
            <a:avLst/>
          </a:prstGeom>
        </p:spPr>
      </p:pic>
      <p:pic>
        <p:nvPicPr>
          <p:cNvPr id="7" name="funnelU_squeeze" descr="assets/plots/funnelU_squeez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1463040"/>
            <a:ext cx="5669280" cy="4343400"/>
          </a:xfrm>
          <a:prstGeom prst="rect">
            <a:avLst/>
          </a:prstGeom>
        </p:spPr>
      </p:pic>
      <p:sp>
        <p:nvSpPr>
          <p:cNvPr id="8" name="c1"/>
          <p:cNvSpPr/>
          <p:nvPr/>
        </p:nvSpPr>
        <p:spPr>
          <a:xfrm>
            <a:off x="6309360" y="1417320"/>
            <a:ext cx="5349240" cy="1143000"/>
          </a:xfrm>
          <a:prstGeom prst="roundRect">
            <a:avLst>
              <a:gd name="adj" fmla="val 9600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accent3">
                <a:alpha val="52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9" name="c1_l"/>
          <p:cNvSpPr txBox="1"/>
          <p:nvPr/>
        </p:nvSpPr>
        <p:spPr>
          <a:xfrm>
            <a:off x="6537960" y="1527048"/>
            <a:ext cx="4983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3"/>
                </a:solidFill>
              </a:rPr>
              <a:t>ADIABATIC: IDENTICAL AT FIXED T</a:t>
            </a:r>
            <a:endParaRPr lang="en-US" sz="1200" dirty="0"/>
          </a:p>
        </p:txBody>
      </p:sp>
      <p:sp>
        <p:nvSpPr>
          <p:cNvPr id="10" name="c1_t"/>
          <p:cNvSpPr txBox="1"/>
          <p:nvPr/>
        </p:nvSpPr>
        <p:spPr>
          <a:xfrm>
            <a:off x="6537960" y="1810512"/>
            <a:ext cx="4937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chemeClr val="tx1"/>
                </a:solidFill>
              </a:rPr>
              <a:t>Adiabatic perturbations are only time shifts: read at the same temperature, every patch has the same X.</a:t>
            </a:r>
            <a:endParaRPr lang="en-US" sz="1400" dirty="0"/>
          </a:p>
        </p:txBody>
      </p:sp>
      <p:sp>
        <p:nvSpPr>
          <p:cNvPr id="11" name="c2"/>
          <p:cNvSpPr/>
          <p:nvPr/>
        </p:nvSpPr>
        <p:spPr>
          <a:xfrm>
            <a:off x="6309360" y="2697480"/>
            <a:ext cx="5349240" cy="1600200"/>
          </a:xfrm>
          <a:prstGeom prst="roundRect">
            <a:avLst>
              <a:gd name="adj" fmla="val 6857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accent4">
                <a:alpha val="55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12" name="c2_l"/>
          <p:cNvSpPr txBox="1"/>
          <p:nvPr/>
        </p:nvSpPr>
        <p:spPr>
          <a:xfrm>
            <a:off x="6537960" y="2807208"/>
            <a:ext cx="4983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4"/>
                </a:solidFill>
              </a:rPr>
              <a:t>ISOCURVATURE: A SPREAD AT FIXED T</a:t>
            </a:r>
            <a:endParaRPr lang="en-US" sz="1200" dirty="0"/>
          </a:p>
        </p:txBody>
      </p:sp>
      <p:pic>
        <p:nvPicPr>
          <p:cNvPr id="13" name="c2_e" descr="LaTeX: \Iso \equiv \left.\frac{\delta X}{X}\right|_{T}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7960" y="3127248"/>
            <a:ext cx="1175614" cy="697840"/>
          </a:xfrm>
          <a:prstGeom prst="rect">
            <a:avLst/>
          </a:prstGeom>
        </p:spPr>
      </p:pic>
      <p:sp>
        <p:nvSpPr>
          <p:cNvPr id="14" name="c2_t"/>
          <p:cNvSpPr txBox="1"/>
          <p:nvPr/>
        </p:nvSpPr>
        <p:spPr>
          <a:xfrm>
            <a:off x="8079334" y="3154680"/>
            <a:ext cx="3396386" cy="69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chemeClr val="tx2"/>
                </a:solidFill>
              </a:rPr>
              <a:t>inflation sets its size, ~H</a:t>
            </a:r>
            <a:r>
              <a:rPr lang="en-US" sz="1400" baseline="-40000" dirty="0">
                <a:solidFill>
                  <a:schemeClr val="tx2"/>
                </a:solidFill>
              </a:rPr>
              <a:t>inf</a:t>
            </a:r>
            <a:r>
              <a:rPr lang="en-US" sz="1400" dirty="0">
                <a:solidFill>
                  <a:schemeClr val="tx2"/>
                </a:solidFill>
              </a:rPr>
              <a:t>/2πX</a:t>
            </a:r>
            <a:r>
              <a:rPr lang="en-US" sz="1400" baseline="-40000" dirty="0">
                <a:solidFill>
                  <a:schemeClr val="tx2"/>
                </a:solidFill>
              </a:rPr>
              <a:t>i</a:t>
            </a:r>
            <a:endParaRPr lang="en-US" sz="1400" dirty="0"/>
          </a:p>
        </p:txBody>
      </p:sp>
      <p:sp>
        <p:nvSpPr>
          <p:cNvPr id="15" name="c2_n"/>
          <p:cNvSpPr txBox="1"/>
          <p:nvPr/>
        </p:nvSpPr>
        <p:spPr>
          <a:xfrm>
            <a:off x="6537960" y="3904488"/>
            <a:ext cx="4937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chemeClr val="tx2"/>
                </a:solidFill>
              </a:rPr>
              <a:t>in any slicing: I = δX/X − ξ δT/T, with ξ ≡ d ln X̄/d ln T</a:t>
            </a:r>
            <a:endParaRPr lang="en-US" sz="1200" dirty="0"/>
          </a:p>
        </p:txBody>
      </p:sp>
      <p:sp>
        <p:nvSpPr>
          <p:cNvPr id="16" name="c3"/>
          <p:cNvSpPr/>
          <p:nvPr/>
        </p:nvSpPr>
        <p:spPr>
          <a:xfrm>
            <a:off x="6309360" y="4434840"/>
            <a:ext cx="5349240" cy="1828800"/>
          </a:xfrm>
          <a:prstGeom prst="roundRect">
            <a:avLst>
              <a:gd name="adj" fmla="val 6000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accent1">
                <a:alpha val="60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17" name="c3_l"/>
          <p:cNvSpPr txBox="1"/>
          <p:nvPr/>
        </p:nvSpPr>
        <p:spPr>
          <a:xfrm>
            <a:off x="6537960" y="4544568"/>
            <a:ext cx="4983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1"/>
                </a:solidFill>
              </a:rPr>
              <a:t>FRICTION SQUEEZES THE SPREAD</a:t>
            </a:r>
            <a:endParaRPr lang="en-US" sz="1200" dirty="0"/>
          </a:p>
        </p:txBody>
      </p:sp>
      <p:sp>
        <p:nvSpPr>
          <p:cNvPr id="18" name="c3_t"/>
          <p:cNvSpPr txBox="1"/>
          <p:nvPr/>
        </p:nvSpPr>
        <p:spPr>
          <a:xfrm>
            <a:off x="6537960" y="4818888"/>
            <a:ext cx="4937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chemeClr val="tx1"/>
                </a:solidFill>
              </a:rPr>
              <a:t>Υ̃ ∝ X²: patches with more χ are damped harder, so every patch converges onto the background and </a:t>
            </a:r>
            <a:r>
              <a:rPr lang="en-US" sz="1400" b="1" dirty="0">
                <a:solidFill>
                  <a:schemeClr val="accent4"/>
                </a:solidFill>
              </a:rPr>
              <a:t>I</a:t>
            </a:r>
            <a:r>
              <a:rPr lang="en-US" sz="1400" dirty="0">
                <a:solidFill>
                  <a:schemeClr val="tx1"/>
                </a:solidFill>
              </a:rPr>
              <a:t> → 0.</a:t>
            </a:r>
            <a:endParaRPr lang="en-US" sz="1400" dirty="0"/>
          </a:p>
        </p:txBody>
      </p:sp>
      <p:pic>
        <p:nvPicPr>
          <p:cNvPr id="19" name="c3_e" descr="LaTeX: S_{\chi r} = \frac{3\,\Iso}{1+\xi}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7960" y="5550408"/>
            <a:ext cx="1133856" cy="546202"/>
          </a:xfrm>
          <a:prstGeom prst="rect">
            <a:avLst/>
          </a:prstGeom>
        </p:spPr>
      </p:pic>
      <p:sp>
        <p:nvSpPr>
          <p:cNvPr id="20" name="c3_t2"/>
          <p:cNvSpPr txBox="1"/>
          <p:nvPr/>
        </p:nvSpPr>
        <p:spPr>
          <a:xfrm>
            <a:off x="7991856" y="5577840"/>
            <a:ext cx="34838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chemeClr val="tx2"/>
                </a:solidFill>
              </a:rPr>
              <a:t>what the CMB constrains: it vanishes with </a:t>
            </a:r>
            <a:r>
              <a:rPr lang="en-US" sz="1350" b="1" dirty="0">
                <a:solidFill>
                  <a:schemeClr val="accent4"/>
                </a:solidFill>
              </a:rPr>
              <a:t>I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5" dur="6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6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0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5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0" dur="6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6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5" dur="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5" dur="6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6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0" dur="6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6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5" dur="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0" dur="6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6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5" dur="6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6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chemeClr val="accent4"/>
                </a:solidFill>
              </a:rPr>
              <a:t>12 · SUPERHORIZON MODES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The same friction erases isocurvature</a:t>
            </a:r>
            <a:endParaRPr lang="en-US" sz="3000" dirty="0"/>
          </a:p>
        </p:txBody>
      </p:sp>
      <p:pic>
        <p:nvPicPr>
          <p:cNvPr id="4" name="!!motif" descr="assets/plots/motif_spir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9184"/>
            <a:ext cx="512064" cy="512064"/>
          </a:xfrm>
          <a:prstGeom prst="rect">
            <a:avLst/>
          </a:prstGeom>
        </p:spPr>
      </p:pic>
      <p:sp>
        <p:nvSpPr>
          <p:cNvPr id="5" name="pe_l"/>
          <p:cNvSpPr txBox="1"/>
          <p:nvPr/>
        </p:nvSpPr>
        <p:spPr>
          <a:xfrm>
            <a:off x="548640" y="14173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tx2"/>
                </a:solidFill>
              </a:rPr>
              <a:t>SUPERHORIZON PERTURBATION (NEWTONIAN GAUGE)</a:t>
            </a:r>
            <a:endParaRPr lang="en-US" sz="1200" dirty="0"/>
          </a:p>
        </p:txBody>
      </p:sp>
      <p:pic>
        <p:nvPicPr>
          <p:cNvPr id="6" name="pe_e" descr="LaTeX: \delta\ddot\chi + (3\Hub+\bar\UpsB)\,\delta\dot\chi + \Big(M_\chi^2 + \frac{d\bar\UpsB}{d\bar\chi}\dot{\bar\chi}\Big)\delta\chi = S_\Phi + S_{\rm eq} + S_\Upsil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1737360"/>
            <a:ext cx="5831738" cy="683362"/>
          </a:xfrm>
          <a:prstGeom prst="rect">
            <a:avLst/>
          </a:prstGeom>
        </p:spPr>
      </p:pic>
      <p:pic>
        <p:nvPicPr>
          <p:cNvPr id="7" name="pe_s1" descr="LaTeX: S_{\rm eq} = -2\,\frac{\delta T}{T}\,m_{\chi,{\rm th}}^2\,\bar\chi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6600" y="1737360"/>
            <a:ext cx="1842516" cy="491338"/>
          </a:xfrm>
          <a:prstGeom prst="rect">
            <a:avLst/>
          </a:prstGeom>
        </p:spPr>
      </p:pic>
      <p:pic>
        <p:nvPicPr>
          <p:cNvPr id="8" name="pe_s2" descr="LaTeX: S_\Upsilon = -\frac{\delta T}{T}\left.\frac{\partial\bar\UpsB}{\partial\ln T}\right|_{\bar\chi}\dot{\bar\chi}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64040" y="1719072"/>
            <a:ext cx="1934642" cy="607085"/>
          </a:xfrm>
          <a:prstGeom prst="rect">
            <a:avLst/>
          </a:prstGeom>
        </p:spPr>
      </p:pic>
      <p:sp>
        <p:nvSpPr>
          <p:cNvPr id="9" name="pe_d"/>
          <p:cNvSpPr txBox="1"/>
          <p:nvPr/>
        </p:nvSpPr>
        <p:spPr>
          <a:xfrm>
            <a:off x="548640" y="246888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>
                <a:solidFill>
                  <a:schemeClr val="tx2"/>
                </a:solidFill>
              </a:rPr>
              <a:t>Φ: metric potential (S</a:t>
            </a:r>
            <a:r>
              <a:rPr lang="en-US" sz="1250" baseline="-40000" dirty="0">
                <a:solidFill>
                  <a:schemeClr val="tx2"/>
                </a:solidFill>
              </a:rPr>
              <a:t>Φ</a:t>
            </a:r>
            <a:r>
              <a:rPr lang="en-US" sz="1250" dirty="0">
                <a:solidFill>
                  <a:schemeClr val="tx2"/>
                </a:solidFill>
              </a:rPr>
              <a:t>: backup F)  ·  ξ</a:t>
            </a:r>
            <a:r>
              <a:rPr lang="en-US" sz="1250" baseline="-40000" dirty="0">
                <a:solidFill>
                  <a:schemeClr val="tx2"/>
                </a:solidFill>
              </a:rPr>
              <a:t>Υ</a:t>
            </a:r>
            <a:r>
              <a:rPr lang="en-US" sz="1250" dirty="0">
                <a:solidFill>
                  <a:schemeClr val="tx2"/>
                </a:solidFill>
              </a:rPr>
              <a:t> = d ln X</a:t>
            </a:r>
            <a:r>
              <a:rPr lang="en-US" sz="1250" baseline="-40000" dirty="0">
                <a:solidFill>
                  <a:schemeClr val="tx2"/>
                </a:solidFill>
              </a:rPr>
              <a:t>Υ</a:t>
            </a:r>
            <a:r>
              <a:rPr lang="en-US" sz="1250" dirty="0">
                <a:solidFill>
                  <a:schemeClr val="tx2"/>
                </a:solidFill>
              </a:rPr>
              <a:t>/d ln T = 1 + c</a:t>
            </a:r>
            <a:r>
              <a:rPr lang="en-US" sz="1250" baseline="-40000" dirty="0">
                <a:solidFill>
                  <a:schemeClr val="tx2"/>
                </a:solidFill>
              </a:rPr>
              <a:t>track</a:t>
            </a:r>
            <a:r>
              <a:rPr lang="en-US" sz="1250" dirty="0">
                <a:solidFill>
                  <a:schemeClr val="tx2"/>
                </a:solidFill>
              </a:rPr>
              <a:t>/2  ·  X</a:t>
            </a:r>
            <a:r>
              <a:rPr lang="en-US" sz="1250" baseline="-40000" dirty="0">
                <a:solidFill>
                  <a:schemeClr val="tx2"/>
                </a:solidFill>
              </a:rPr>
              <a:t>free</a:t>
            </a:r>
            <a:r>
              <a:rPr lang="en-US" sz="1250" dirty="0">
                <a:solidFill>
                  <a:schemeClr val="tx2"/>
                </a:solidFill>
              </a:rPr>
              <a:t>: amplitude without damping</a:t>
            </a:r>
            <a:endParaRPr lang="en-US" sz="1250" dirty="0"/>
          </a:p>
        </p:txBody>
      </p:sp>
      <p:sp>
        <p:nvSpPr>
          <p:cNvPr id="10" name="ie_l"/>
          <p:cNvSpPr txBox="1"/>
          <p:nvPr/>
        </p:nvSpPr>
        <p:spPr>
          <a:xfrm>
            <a:off x="548640" y="278892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4"/>
                </a:solidFill>
              </a:rPr>
              <a:t>ISOCURVATURE OBEYS</a:t>
            </a:r>
            <a:endParaRPr lang="en-US" sz="1200" dirty="0"/>
          </a:p>
        </p:txBody>
      </p:sp>
      <p:pic>
        <p:nvPicPr>
          <p:cNvPr id="11" name="ie_e" descr="LaTeX: \dot{\Iso} + \Ups\,\Iso = -\Big[\dot\xi + \Ups\,(\xi-\xi_\Upsilon)\Big]\frac{\delta T}{T}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090672"/>
            <a:ext cx="3599688" cy="633984"/>
          </a:xfrm>
          <a:prstGeom prst="rect">
            <a:avLst/>
          </a:prstGeom>
        </p:spPr>
      </p:pic>
      <p:sp>
        <p:nvSpPr>
          <p:cNvPr id="12" name="ia_l"/>
          <p:cNvSpPr txBox="1"/>
          <p:nvPr/>
        </p:nvSpPr>
        <p:spPr>
          <a:xfrm>
            <a:off x="548640" y="388620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1"/>
                </a:solidFill>
              </a:rPr>
              <a:t>SOURCE VANISHES ON ANY THERMAL-MASS BACKGROUND</a:t>
            </a:r>
            <a:endParaRPr lang="en-US" sz="1200" dirty="0"/>
          </a:p>
        </p:txBody>
      </p:sp>
      <p:pic>
        <p:nvPicPr>
          <p:cNvPr id="13" name="ia_e" descr="LaTeX: \dot\xi + \Ups(\xi-\xi_\Upsilon) = 0 \;\;\Rightarrow\;\; \Iso(t) = \Iso(t_i)\,e^{-\int_{t_i}^{t}\Ups\,dt^\prime}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" y="4206240"/>
            <a:ext cx="4600346" cy="427939"/>
          </a:xfrm>
          <a:prstGeom prst="rect">
            <a:avLst/>
          </a:prstGeom>
        </p:spPr>
      </p:pic>
      <p:sp>
        <p:nvSpPr>
          <p:cNvPr id="14" name="ir_l"/>
          <p:cNvSpPr txBox="1"/>
          <p:nvPr/>
        </p:nvSpPr>
        <p:spPr>
          <a:xfrm>
            <a:off x="548640" y="4956048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4"/>
                </a:solidFill>
              </a:rPr>
              <a:t>…SO I TRACKS THE DEPLETION OF X EXACTLY</a:t>
            </a:r>
            <a:endParaRPr lang="en-US" sz="1200" dirty="0"/>
          </a:p>
        </p:txBody>
      </p:sp>
      <p:pic>
        <p:nvPicPr>
          <p:cNvPr id="15" name="ir_e" descr="LaTeX: \frac{\Iso(t)}{\Iso(t_i)} = \left(\frac{X(t)}{X_{\rm free}(t)}\right)^{2}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5285232"/>
            <a:ext cx="2337816" cy="774192"/>
          </a:xfrm>
          <a:prstGeom prst="rect">
            <a:avLst/>
          </a:prstGeom>
        </p:spPr>
      </p:pic>
      <p:pic>
        <p:nvPicPr>
          <p:cNvPr id="16" name="iso_base" descr="assets/plots/iso_bas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97880" y="2697480"/>
            <a:ext cx="5372100" cy="3557201"/>
          </a:xfrm>
          <a:prstGeom prst="rect">
            <a:avLst/>
          </a:prstGeom>
        </p:spPr>
      </p:pic>
      <p:pic>
        <p:nvPicPr>
          <p:cNvPr id="17" name="iso_traj0" descr="assets/plots/iso_traj0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97880" y="2697480"/>
            <a:ext cx="5372100" cy="3557201"/>
          </a:xfrm>
          <a:prstGeom prst="rect">
            <a:avLst/>
          </a:prstGeom>
        </p:spPr>
      </p:pic>
      <p:pic>
        <p:nvPicPr>
          <p:cNvPr id="18" name="iso_traj1" descr="assets/plots/iso_traj1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97880" y="2697480"/>
            <a:ext cx="5372100" cy="3557201"/>
          </a:xfrm>
          <a:prstGeom prst="rect">
            <a:avLst/>
          </a:prstGeom>
        </p:spPr>
      </p:pic>
      <p:pic>
        <p:nvPicPr>
          <p:cNvPr id="19" name="iso_traj2" descr="assets/plots/iso_traj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97880" y="2697480"/>
            <a:ext cx="5372100" cy="3557201"/>
          </a:xfrm>
          <a:prstGeom prst="rect">
            <a:avLst/>
          </a:prstGeom>
        </p:spPr>
      </p:pic>
      <p:pic>
        <p:nvPicPr>
          <p:cNvPr id="20" name="iso_traj3" descr="assets/plots/iso_traj3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97880" y="2697480"/>
            <a:ext cx="5372100" cy="3557201"/>
          </a:xfrm>
          <a:prstGeom prst="rect">
            <a:avLst/>
          </a:prstGeom>
        </p:spPr>
      </p:pic>
      <p:sp>
        <p:nvSpPr>
          <p:cNvPr id="21" name="idot0"/>
          <p:cNvSpPr/>
          <p:nvPr/>
        </p:nvSpPr>
        <p:spPr>
          <a:xfrm>
            <a:off x="6532245" y="3609257"/>
            <a:ext cx="128016" cy="128016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prstDash val="solid"/>
          </a:ln>
          <a:effectLst>
            <a:glow rad="76200">
              <a:srgbClr val="C3A6FF">
                <a:alpha val="55000"/>
              </a:srgbClr>
            </a:glow>
          </a:effectLst>
        </p:spPr>
      </p:sp>
      <p:sp>
        <p:nvSpPr>
          <p:cNvPr id="22" name="idot1"/>
          <p:cNvSpPr/>
          <p:nvPr/>
        </p:nvSpPr>
        <p:spPr>
          <a:xfrm>
            <a:off x="6532245" y="3557858"/>
            <a:ext cx="128016" cy="12801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prstDash val="solid"/>
          </a:ln>
          <a:effectLst>
            <a:glow rad="76200">
              <a:srgbClr val="5C9DFF">
                <a:alpha val="55000"/>
              </a:srgbClr>
            </a:glow>
          </a:effectLst>
        </p:spPr>
      </p:sp>
      <p:sp>
        <p:nvSpPr>
          <p:cNvPr id="23" name="idot2"/>
          <p:cNvSpPr/>
          <p:nvPr/>
        </p:nvSpPr>
        <p:spPr>
          <a:xfrm>
            <a:off x="6532245" y="3438512"/>
            <a:ext cx="128016" cy="128016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tx1"/>
            </a:solidFill>
            <a:prstDash val="solid"/>
          </a:ln>
          <a:effectLst>
            <a:glow rad="76200">
              <a:srgbClr val="2CC9B5">
                <a:alpha val="55000"/>
              </a:srgbClr>
            </a:glow>
          </a:effectLst>
        </p:spPr>
      </p:sp>
      <p:sp>
        <p:nvSpPr>
          <p:cNvPr id="24" name="idot3"/>
          <p:cNvSpPr/>
          <p:nvPr/>
        </p:nvSpPr>
        <p:spPr>
          <a:xfrm>
            <a:off x="6532245" y="3267766"/>
            <a:ext cx="128016" cy="128016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tx1"/>
            </a:solidFill>
            <a:prstDash val="solid"/>
          </a:ln>
          <a:effectLst>
            <a:glow rad="76200">
              <a:srgbClr val="A6E35A">
                <a:alpha val="55000"/>
              </a:srgbClr>
            </a:glow>
          </a:effectLst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5" dur="6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6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0" dur="6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6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7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2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4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4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4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4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0" presetClass="path" presetSubtype="0" fill="hold" grpId="1" nodeType="withEffect">
                                  <p:stCondLst>
                                    <p:cond delay="520"/>
                                  </p:stCondLst>
                                  <p:childTnLst>
                                    <p:animMotion origin="layout" path="M 0 0 L 0.00229 0.00000 L 0.00457 0.00000 L 0.00686 0.00000 L 0.00914 0.00000 L 0.01143 0.00000 L 0.01371 0.00000 L 0.01600 0.00000 L 0.01829 0.00000 L 0.02057 0.00000 L 0.02286 0.00000 L 0.02514 0.00000 L 0.02743 0.00000 L 0.02972 0.00000 L 0.03200 0.00000 L 0.03429 0.00000 L 0.03657 0.00000 L 0.03886 0.00000 L 0.04114 0.00000 L 0.04343 0.00000 L 0.04572 0.00000 L 0.04800 0.00000 L 0.05029 0.00000 L 0.05257 0.00000 L 0.05486 0.00000 L 0.05714 0.00000 L 0.05943 0.00000 L 0.06172 0.00000 L 0.06400 0.00000 L 0.06629 0.00000 L 0.06857 0.00000 L 0.07086 0.00000 L 0.07315 0.00000 L 0.07543 0.00000 L 0.07772 0.00895 L 0.08000 0.02202 L 0.08229 0.02942 L 0.08457 0.03512 L 0.08686 0.04003 L 0.08915 0.04450 L 0.09143 0.04869 L 0.09372 0.05272 L 0.09600 0.05663 L 0.09829 0.06046 L 0.10058 0.06423 L 0.10286 0.06797 L 0.10515 0.07169 L 0.10743 0.07538 L 0.10972 0.07906 L 0.11200 0.08274 L 0.11429 0.08640 L 0.11658 0.09006 L 0.11886 0.09372 L 0.12115 0.09737 L 0.12343 0.10103 L 0.12572 0.10468 L 0.12800 0.10833 L 0.13029 0.11198 L 0.13258 0.11563 L 0.13486 0.11928 L 0.13715 0.12293 L 0.13943 0.12658 L 0.14172 0.13023 L 0.14401 0.13388 L 0.14629 0.13753 L 0.14858 0.14118 L 0.15086 0.14483 L 0.15315 0.14848 L 0.15543 0.15213 L 0.15772 0.15578 L 0.16001 0.15943 L 0.16229 0.16308 L 0.16458 0.16673 L 0.16686 0.17038 L 0.16915 0.17402 L 0.17143 0.17767 L 0.17372 0.18132 L 0.17601 0.18497 L 0.17829 0.18862 L 0.18058 0.19227 L 0.18286 0.19592 L 0.18515 0.19957 L 0.18744 0.20322 L 0.18972 0.20687 L 0.19201 0.21052 L 0.19429 0.21417 L 0.19658 0.21782 L 0.19886 0.22147 L 0.20115 0.22511 L 0.20344 0.22876 L 0.20572 0.23241 L 0.20801 0.23606 L 0.21029 0.23971 L 0.21258 0.24336 L 0.21487 0.24701 L 0.21715 0.25066 L 0.21944 0.25071 L 0.22172 0.25071 L 0.22401 0.25071 L 0.22629 0.25071 L 0.22858 0.25071 L 0.23087 0.25071 L 0.23315 0.25071 L 0.23544 0.25071 L 0.23772 0.25071 L 0.24001 0.25071 L 0.24229 0.25071 L 0.24458 0.25071 L 0.24687 0.25071 L 0.24915 0.25071 L 0.25144 0.25071 L 0.25372 0.25071 L 0.25601 0.25071 L 0.25830 0.25071 L 0.26058 0.25071 L 0.26287 0.25071 L 0.26515 0.25071 L 0.26744 0.25071 L 0.26972 0.25071 L 0.27201 0.25071 L 0.27430 0.25071 L 0.27658 0.25071 L 0.27887 0.25071 L 0.28115 0.25071 L 0.28344 0.25071 L 0.28572 0.25071 L 0.28801 0.25071 L 0.29030 0.25071 L 0.29258 0.25071 L 0.29487 0.25071 L 0.29715 0.25071 L 0.29944 0.25071 L 0.30173 0.25071 L 0.30401 0.25071 L 0.30630 0.25071 L 0.30858 0.25071 L 0.31087 0.25071 L 0.31315 0.25071 L 0.31544 0.25071 L 0.31773 0.25071 L 0.32001 0.25071 L 0.32230 0.25071 L 0.32458 0.25071 L 0.32687 0.25071 L 0.32916 0.25071 L 0.33144 0.25071 L 0.33373 0.25071 L 0.33601 0.25071 L 0.33830 0.25071 L 0.34058 0.25071 L 0.34287 0.25071 L 0.34516 0.25071 L 0.34744 0.25071 L 0.34973 0.25071 L 0.35201 0.25071 L 0.35430 0.25071 L 0.35658 0.25071 L 0.35887 0.25071 L 0.36116 0.25071 L 0.36344 0.25071 L 0.36573 0.25071 E" pathEditMode="relative" rAng="0">
                                      <p:cBhvr>
                                        <p:cTn id="64" dur="332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0" presetClass="path" presetSubtype="0" fill="hold" grpId="1" nodeType="withEffect">
                                  <p:stCondLst>
                                    <p:cond delay="520"/>
                                  </p:stCondLst>
                                  <p:childTnLst>
                                    <p:animMotion origin="layout" path="M 0 0 L 0.00229 0.00000 L 0.00457 0.00000 L 0.00686 0.00000 L 0.00914 0.00000 L 0.01143 0.00000 L 0.01371 0.00000 L 0.01600 0.00000 L 0.01829 0.00000 L 0.02057 0.00000 L 0.02286 0.00000 L 0.02514 0.00000 L 0.02743 0.00000 L 0.02972 0.00000 L 0.03200 0.00000 L 0.03429 0.00000 L 0.03657 0.00000 L 0.03886 0.00000 L 0.04114 0.00000 L 0.04343 0.00000 L 0.04572 0.00000 L 0.04800 0.00000 L 0.05029 0.00000 L 0.05257 0.00000 L 0.05486 0.00000 L 0.05714 0.00000 L 0.05943 0.00000 L 0.06172 0.00000 L 0.06400 0.00000 L 0.06629 0.00000 L 0.06857 0.00000 L 0.07086 0.00000 L 0.07315 0.00000 L 0.07543 0.00000 L 0.07772 0.00302 L 0.08000 0.01060 L 0.08229 0.01638 L 0.08457 0.02133 L 0.08686 0.02582 L 0.08915 0.03003 L 0.09143 0.03406 L 0.09372 0.03797 L 0.09600 0.04181 L 0.09829 0.04559 L 0.10058 0.04933 L 0.10286 0.05304 L 0.10515 0.05674 L 0.10743 0.06042 L 0.10972 0.06409 L 0.11200 0.06776 L 0.11429 0.07142 L 0.11658 0.07508 L 0.11886 0.07874 L 0.12115 0.08239 L 0.12343 0.08604 L 0.12572 0.08969 L 0.12800 0.09334 L 0.13029 0.09699 L 0.13258 0.10064 L 0.13486 0.10429 L 0.13715 0.10794 L 0.13943 0.11159 L 0.14172 0.11524 L 0.14401 0.11889 L 0.14629 0.12254 L 0.14858 0.12619 L 0.15086 0.12984 L 0.15315 0.13349 L 0.15543 0.13714 L 0.15772 0.14079 L 0.16001 0.14444 L 0.16229 0.14809 L 0.16458 0.15174 L 0.16686 0.15539 L 0.16915 0.15903 L 0.17143 0.16268 L 0.17372 0.16633 L 0.17601 0.16998 L 0.17829 0.17363 L 0.18058 0.17728 L 0.18286 0.18093 L 0.18515 0.18458 L 0.18744 0.18823 L 0.18972 0.19188 L 0.19201 0.19553 L 0.19429 0.19918 L 0.19658 0.20283 L 0.19886 0.20648 L 0.20115 0.21013 L 0.20344 0.21377 L 0.20572 0.21742 L 0.20801 0.22107 L 0.21029 0.22472 L 0.21258 0.22837 L 0.21487 0.23202 L 0.21715 0.23567 L 0.21944 0.23572 L 0.22172 0.23572 L 0.22401 0.23572 L 0.22629 0.23572 L 0.22858 0.23572 L 0.23087 0.23572 L 0.23315 0.23572 L 0.23544 0.23572 L 0.23772 0.23572 L 0.24001 0.23572 L 0.24229 0.23572 L 0.24458 0.23572 L 0.24687 0.23572 L 0.24915 0.23572 L 0.25144 0.23572 L 0.25372 0.23572 L 0.25601 0.23572 L 0.25830 0.23572 L 0.26058 0.23572 L 0.26287 0.23572 L 0.26515 0.23572 L 0.26744 0.23572 L 0.26972 0.23572 L 0.27201 0.23572 L 0.27430 0.23572 L 0.27658 0.23572 L 0.27887 0.23572 L 0.28115 0.23572 L 0.28344 0.23572 L 0.28572 0.23572 L 0.28801 0.23572 L 0.29030 0.23572 L 0.29258 0.23572 L 0.29487 0.23572 L 0.29715 0.23572 L 0.29944 0.23572 L 0.30173 0.23572 L 0.30401 0.23572 L 0.30630 0.23572 L 0.30858 0.23572 L 0.31087 0.23572 L 0.31315 0.23572 L 0.31544 0.23572 L 0.31773 0.23572 L 0.32001 0.23572 L 0.32230 0.23572 L 0.32458 0.23572 L 0.32687 0.23572 L 0.32916 0.23572 L 0.33144 0.23572 L 0.33373 0.23572 L 0.33601 0.23572 L 0.33830 0.23572 L 0.34058 0.23572 L 0.34287 0.23572 L 0.34516 0.23572 L 0.34744 0.23572 L 0.34973 0.23572 L 0.35201 0.23572 L 0.35430 0.23572 L 0.35658 0.23572 L 0.35887 0.23572 L 0.36116 0.23572 L 0.36344 0.23572 L 0.36573 0.23572 E" pathEditMode="relative" rAng="0">
                                      <p:cBhvr>
                                        <p:cTn id="69" dur="332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0" presetClass="path" presetSubtype="0" fill="hold" grpId="1" nodeType="withEffect">
                                  <p:stCondLst>
                                    <p:cond delay="520"/>
                                  </p:stCondLst>
                                  <p:childTnLst>
                                    <p:animMotion origin="layout" path="M 0 0 L 0.00229 0.00000 L 0.00457 0.00000 L 0.00686 0.00000 L 0.00914 0.00000 L 0.01143 0.00000 L 0.01371 0.00000 L 0.01600 0.00000 L 0.01829 0.00000 L 0.02057 0.00000 L 0.02286 0.00000 L 0.02514 0.00000 L 0.02743 0.00000 L 0.02972 0.00000 L 0.03200 0.00000 L 0.03429 0.00000 L 0.03657 0.00000 L 0.03886 0.00000 L 0.04114 0.00000 L 0.04343 0.00000 L 0.04572 0.00000 L 0.04800 0.00000 L 0.05029 0.00000 L 0.05257 0.00000 L 0.05486 0.00000 L 0.05714 0.00000 L 0.05943 0.00000 L 0.06172 0.00000 L 0.06400 0.00000 L 0.06629 0.00000 L 0.06857 0.00000 L 0.07086 0.00000 L 0.07315 0.00000 L 0.07543 0.00000 L 0.07772 0.00014 L 0.08000 0.00070 L 0.08229 0.00144 L 0.08457 0.00239 L 0.08686 0.00360 L 0.08915 0.00510 L 0.09143 0.00690 L 0.09372 0.00901 L 0.09600 0.01140 L 0.09829 0.01406 L 0.10058 0.01694 L 0.10286 0.02001 L 0.10515 0.02322 L 0.10743 0.02655 L 0.10972 0.02996 L 0.11200 0.03344 L 0.11429 0.03696 L 0.11658 0.04052 L 0.11886 0.04411 L 0.12115 0.04771 L 0.12343 0.05133 L 0.12572 0.05495 L 0.12800 0.05858 L 0.13029 0.06222 L 0.13258 0.06586 L 0.13486 0.06951 L 0.13715 0.07315 L 0.13943 0.07680 L 0.14172 0.08044 L 0.14401 0.08409 L 0.14629 0.08774 L 0.14858 0.09139 L 0.15086 0.09504 L 0.15315 0.09869 L 0.15543 0.10233 L 0.15772 0.10598 L 0.16001 0.10963 L 0.16229 0.11328 L 0.16458 0.11693 L 0.16686 0.12058 L 0.16915 0.12423 L 0.17143 0.12788 L 0.17372 0.13153 L 0.17601 0.13518 L 0.17829 0.13883 L 0.18058 0.14248 L 0.18286 0.14613 L 0.18515 0.14978 L 0.18744 0.15342 L 0.18972 0.15707 L 0.19201 0.16072 L 0.19429 0.16437 L 0.19658 0.16802 L 0.19886 0.17167 L 0.20115 0.17532 L 0.20344 0.17897 L 0.20572 0.18262 L 0.20801 0.18627 L 0.21029 0.18992 L 0.21258 0.19357 L 0.21487 0.19722 L 0.21715 0.20087 L 0.21944 0.20092 L 0.22172 0.20092 L 0.22401 0.20092 L 0.22629 0.20092 L 0.22858 0.20092 L 0.23087 0.20092 L 0.23315 0.20092 L 0.23544 0.20092 L 0.23772 0.20092 L 0.24001 0.20092 L 0.24229 0.20092 L 0.24458 0.20092 L 0.24687 0.20092 L 0.24915 0.20092 L 0.25144 0.20092 L 0.25372 0.20092 L 0.25601 0.20092 L 0.25830 0.20092 L 0.26058 0.20092 L 0.26287 0.20092 L 0.26515 0.20092 L 0.26744 0.20092 L 0.26972 0.20092 L 0.27201 0.20092 L 0.27430 0.20092 L 0.27658 0.20092 L 0.27887 0.20092 L 0.28115 0.20092 L 0.28344 0.20092 L 0.28572 0.20092 L 0.28801 0.20092 L 0.29030 0.20092 L 0.29258 0.20092 L 0.29487 0.20092 L 0.29715 0.20092 L 0.29944 0.20092 L 0.30173 0.20092 L 0.30401 0.20092 L 0.30630 0.20092 L 0.30858 0.20092 L 0.31087 0.20092 L 0.31315 0.20092 L 0.31544 0.20092 L 0.31773 0.20092 L 0.32001 0.20092 L 0.32230 0.20092 L 0.32458 0.20092 L 0.32687 0.20092 L 0.32916 0.20092 L 0.33144 0.20092 L 0.33373 0.20092 L 0.33601 0.20092 L 0.33830 0.20092 L 0.34058 0.20092 L 0.34287 0.20092 L 0.34516 0.20092 L 0.34744 0.20092 L 0.34973 0.20092 L 0.35201 0.20092 L 0.35430 0.20092 L 0.35658 0.20092 L 0.35887 0.20092 L 0.36116 0.20092 L 0.36344 0.20092 L 0.36573 0.20092 E" pathEditMode="relative" rAng="0">
                                      <p:cBhvr>
                                        <p:cTn id="74" dur="332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0" presetClass="path" presetSubtype="0" fill="hold" grpId="1" nodeType="withEffect">
                                  <p:stCondLst>
                                    <p:cond delay="520"/>
                                  </p:stCondLst>
                                  <p:childTnLst>
                                    <p:animMotion origin="layout" path="M 0 0 L 0.00229 0.00000 L 0.00457 0.00000 L 0.00686 0.00000 L 0.00914 0.00000 L 0.01143 0.00000 L 0.01371 0.00000 L 0.01600 0.00000 L 0.01829 0.00000 L 0.02057 0.00000 L 0.02286 0.00000 L 0.02514 0.00000 L 0.02743 0.00000 L 0.02972 0.00000 L 0.03200 0.00000 L 0.03429 0.00000 L 0.03657 0.00000 L 0.03886 0.00000 L 0.04114 0.00000 L 0.04343 0.00000 L 0.04572 0.00000 L 0.04800 0.00000 L 0.05029 0.00000 L 0.05257 0.00000 L 0.05486 0.00000 L 0.05714 0.00000 L 0.05943 0.00000 L 0.06172 0.00000 L 0.06400 0.00000 L 0.06629 0.00000 L 0.06857 0.00000 L 0.07086 0.00000 L 0.07315 0.00000 L 0.07543 0.00000 L 0.07772 0.00000 L 0.08000 0.00001 L 0.08229 0.00002 L 0.08457 0.00003 L 0.08686 0.00004 L 0.08915 0.00006 L 0.09143 0.00010 L 0.09372 0.00014 L 0.09600 0.00020 L 0.09829 0.00029 L 0.10058 0.00040 L 0.10286 0.00056 L 0.10515 0.00079 L 0.10743 0.00109 L 0.10972 0.00151 L 0.11200 0.00206 L 0.11429 0.00280 L 0.11658 0.00375 L 0.11886 0.00495 L 0.12115 0.00644 L 0.12343 0.00824 L 0.12572 0.01034 L 0.12800 0.01273 L 0.13029 0.01538 L 0.13258 0.01825 L 0.13486 0.02132 L 0.13715 0.02453 L 0.13943 0.02785 L 0.14172 0.03126 L 0.14401 0.03474 L 0.14629 0.03826 L 0.14858 0.04182 L 0.15086 0.04540 L 0.15315 0.04901 L 0.15543 0.05262 L 0.15772 0.05625 L 0.16001 0.05988 L 0.16229 0.06352 L 0.16458 0.06716 L 0.16686 0.07080 L 0.16915 0.07445 L 0.17143 0.07809 L 0.17372 0.08174 L 0.17601 0.08539 L 0.17829 0.08904 L 0.18058 0.09268 L 0.18286 0.09633 L 0.18515 0.09998 L 0.18744 0.10363 L 0.18972 0.10728 L 0.19201 0.11093 L 0.19429 0.11458 L 0.19658 0.11823 L 0.19886 0.12188 L 0.20115 0.12553 L 0.20344 0.12918 L 0.20572 0.13282 L 0.20801 0.13647 L 0.21029 0.14012 L 0.21258 0.14377 L 0.21487 0.14742 L 0.21715 0.15107 L 0.21944 0.15112 L 0.22172 0.15112 L 0.22401 0.15112 L 0.22629 0.15112 L 0.22858 0.15112 L 0.23087 0.15112 L 0.23315 0.15112 L 0.23544 0.15112 L 0.23772 0.15112 L 0.24001 0.15112 L 0.24229 0.15112 L 0.24458 0.15112 L 0.24687 0.15112 L 0.24915 0.15112 L 0.25144 0.15112 L 0.25372 0.15112 L 0.25601 0.15112 L 0.25830 0.15112 L 0.26058 0.15112 L 0.26287 0.15112 L 0.26515 0.15112 L 0.26744 0.15112 L 0.26972 0.15112 L 0.27201 0.15112 L 0.27430 0.15112 L 0.27658 0.15112 L 0.27887 0.15112 L 0.28115 0.15112 L 0.28344 0.15112 L 0.28572 0.15112 L 0.28801 0.15112 L 0.29030 0.15112 L 0.29258 0.15112 L 0.29487 0.15112 L 0.29715 0.15112 L 0.29944 0.15112 L 0.30173 0.15112 L 0.30401 0.15112 L 0.30630 0.15112 L 0.30858 0.15112 L 0.31087 0.15112 L 0.31315 0.15112 L 0.31544 0.15112 L 0.31773 0.15112 L 0.32001 0.15112 L 0.32230 0.15112 L 0.32458 0.15112 L 0.32687 0.15112 L 0.32916 0.15112 L 0.33144 0.15112 L 0.33373 0.15112 L 0.33601 0.15112 L 0.33830 0.15112 L 0.34058 0.15112 L 0.34287 0.15112 L 0.34516 0.15112 L 0.34744 0.15112 L 0.34973 0.15112 L 0.35201 0.15112 L 0.35430 0.15112 L 0.35658 0.15112 L 0.35887 0.15112 L 0.36116 0.15112 L 0.36344 0.15112 L 0.36573 0.15112 E" pathEditMode="relative" rAng="0">
                                      <p:cBhvr>
                                        <p:cTn id="79" dur="332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5" dur="6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6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90" dur="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2" grpId="0" animBg="1"/>
      <p:bldP spid="14" grpId="0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chemeClr val="accent4"/>
                </a:solidFill>
              </a:rPr>
              <a:t>13 · PAYOFF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Back to the squeeze…</a:t>
            </a:r>
            <a:endParaRPr lang="en-US" sz="3000" dirty="0"/>
          </a:p>
        </p:txBody>
      </p:sp>
      <p:pic>
        <p:nvPicPr>
          <p:cNvPr id="4" name="!!motif" descr="assets/plots/motif_spir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9184"/>
            <a:ext cx="512064" cy="512064"/>
          </a:xfrm>
          <a:prstGeom prst="rect">
            <a:avLst/>
          </a:prstGeom>
        </p:spPr>
      </p:pic>
      <p:sp>
        <p:nvSpPr>
          <p:cNvPr id="5" name="!!sq_frame"/>
          <p:cNvSpPr/>
          <p:nvPr/>
        </p:nvSpPr>
        <p:spPr>
          <a:xfrm>
            <a:off x="1188720" y="1554480"/>
            <a:ext cx="5943600" cy="4114800"/>
          </a:xfrm>
          <a:prstGeom prst="rect">
            <a:avLst/>
          </a:prstGeom>
          <a:solidFill>
            <a:schemeClr val="bg1">
              <a:alpha val="45000"/>
            </a:schemeClr>
          </a:solidFill>
          <a:ln w="15875">
            <a:solidFill>
              <a:schemeClr val="tx2">
                <a:alpha val="55000"/>
              </a:schemeClr>
            </a:solidFill>
            <a:prstDash val="solid"/>
          </a:ln>
        </p:spPr>
      </p:sp>
      <p:sp>
        <p:nvSpPr>
          <p:cNvPr id="6" name="!!sq_floor"/>
          <p:cNvSpPr/>
          <p:nvPr/>
        </p:nvSpPr>
        <p:spPr>
          <a:xfrm>
            <a:off x="1188720" y="1554480"/>
            <a:ext cx="5943600" cy="4114800"/>
          </a:xfrm>
          <a:custGeom>
            <a:avLst/>
            <a:gdLst/>
            <a:ahLst/>
            <a:cxnLst/>
            <a:rect l="l" t="t" r="r" b="b"/>
            <a:pathLst>
              <a:path w="5943600" h="4114800">
                <a:moveTo>
                  <a:pt x="0" y="4114800"/>
                </a:moveTo>
                <a:lnTo>
                  <a:pt x="0" y="3771900"/>
                </a:lnTo>
                <a:lnTo>
                  <a:pt x="5943600" y="342900"/>
                </a:lnTo>
                <a:lnTo>
                  <a:pt x="5943600" y="4114800"/>
                </a:lnTo>
                <a:close/>
              </a:path>
            </a:pathLst>
          </a:custGeom>
          <a:solidFill>
            <a:schemeClr val="accent1">
              <a:alpha val="28000"/>
            </a:schemeClr>
          </a:solidFill>
          <a:ln/>
        </p:spPr>
      </p:sp>
      <p:sp>
        <p:nvSpPr>
          <p:cNvPr id="7" name="!!sq_ceil"/>
          <p:cNvSpPr/>
          <p:nvPr/>
        </p:nvSpPr>
        <p:spPr>
          <a:xfrm>
            <a:off x="1188720" y="1554480"/>
            <a:ext cx="5943600" cy="4114800"/>
          </a:xfrm>
          <a:custGeom>
            <a:avLst/>
            <a:gdLst/>
            <a:ahLst/>
            <a:cxnLst/>
            <a:rect l="l" t="t" r="r" b="b"/>
            <a:pathLst>
              <a:path w="5943600" h="4114800">
                <a:moveTo>
                  <a:pt x="0" y="2743200"/>
                </a:moveTo>
                <a:lnTo>
                  <a:pt x="5943600" y="2743200"/>
                </a:lnTo>
                <a:lnTo>
                  <a:pt x="5943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26000"/>
            </a:schemeClr>
          </a:solidFill>
          <a:ln/>
        </p:spPr>
      </p:sp>
      <p:sp>
        <p:nvSpPr>
          <p:cNvPr id="8" name="!!sq_ok"/>
          <p:cNvSpPr/>
          <p:nvPr/>
        </p:nvSpPr>
        <p:spPr>
          <a:xfrm>
            <a:off x="1188720" y="1554480"/>
            <a:ext cx="5943600" cy="4114800"/>
          </a:xfrm>
          <a:custGeom>
            <a:avLst/>
            <a:gdLst/>
            <a:ahLst/>
            <a:cxnLst/>
            <a:rect l="l" t="t" r="r" b="b"/>
            <a:pathLst>
              <a:path w="5943600" h="4114800">
                <a:moveTo>
                  <a:pt x="0" y="3771900"/>
                </a:moveTo>
                <a:lnTo>
                  <a:pt x="0" y="2743200"/>
                </a:lnTo>
                <a:lnTo>
                  <a:pt x="1783080" y="2743200"/>
                </a:lnTo>
                <a:lnTo>
                  <a:pt x="1783080" y="2743200"/>
                </a:lnTo>
                <a:lnTo>
                  <a:pt x="0" y="37719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/>
        </p:spPr>
      </p:sp>
      <p:sp>
        <p:nvSpPr>
          <p:cNvPr id="9" name="!!sq_floorline"/>
          <p:cNvSpPr/>
          <p:nvPr/>
        </p:nvSpPr>
        <p:spPr>
          <a:xfrm>
            <a:off x="1188720" y="1554480"/>
            <a:ext cx="5943600" cy="4114800"/>
          </a:xfrm>
          <a:custGeom>
            <a:avLst/>
            <a:gdLst/>
            <a:ahLst/>
            <a:cxnLst/>
            <a:rect l="l" t="t" r="r" b="b"/>
            <a:pathLst>
              <a:path w="5943600" h="4114800">
                <a:moveTo>
                  <a:pt x="0" y="3771900"/>
                </a:moveTo>
                <a:lnTo>
                  <a:pt x="5943600" y="342900"/>
                </a:lnTo>
              </a:path>
            </a:pathLst>
          </a:custGeom>
          <a:noFill/>
          <a:ln w="34925">
            <a:solidFill>
              <a:schemeClr val="accent1"/>
            </a:solidFill>
            <a:prstDash val="solid"/>
          </a:ln>
          <a:effectLst>
            <a:glow rad="76200">
              <a:srgbClr val="FF5C8A">
                <a:alpha val="45000"/>
              </a:srgbClr>
            </a:glow>
          </a:effectLst>
        </p:spPr>
      </p:sp>
      <p:sp>
        <p:nvSpPr>
          <p:cNvPr id="10" name="!!sq_ceilline"/>
          <p:cNvSpPr/>
          <p:nvPr/>
        </p:nvSpPr>
        <p:spPr>
          <a:xfrm>
            <a:off x="1188720" y="1554480"/>
            <a:ext cx="5943600" cy="4114800"/>
          </a:xfrm>
          <a:custGeom>
            <a:avLst/>
            <a:gdLst/>
            <a:ahLst/>
            <a:cxnLst/>
            <a:rect l="l" t="t" r="r" b="b"/>
            <a:pathLst>
              <a:path w="5943600" h="4114800">
                <a:moveTo>
                  <a:pt x="0" y="2743200"/>
                </a:moveTo>
                <a:lnTo>
                  <a:pt x="5943600" y="2743200"/>
                </a:lnTo>
              </a:path>
            </a:pathLst>
          </a:custGeom>
          <a:noFill/>
          <a:ln w="34925">
            <a:solidFill>
              <a:schemeClr val="accent2"/>
            </a:solidFill>
            <a:prstDash val="solid"/>
          </a:ln>
          <a:effectLst>
            <a:glow rad="76200">
              <a:srgbClr val="FFB547">
                <a:alpha val="40000"/>
              </a:srgbClr>
            </a:glow>
          </a:effectLst>
        </p:spPr>
      </p:sp>
      <p:sp>
        <p:nvSpPr>
          <p:cNvPr id="11" name="!!sq_infl"/>
          <p:cNvSpPr/>
          <p:nvPr/>
        </p:nvSpPr>
        <p:spPr>
          <a:xfrm>
            <a:off x="6537960" y="1554480"/>
            <a:ext cx="914" cy="4114800"/>
          </a:xfrm>
          <a:custGeom>
            <a:avLst/>
            <a:gdLst/>
            <a:ahLst/>
            <a:cxnLst/>
            <a:rect l="l" t="t" r="r" b="b"/>
            <a:pathLst>
              <a:path w="914" h="4114800">
                <a:moveTo>
                  <a:pt x="0" y="0"/>
                </a:moveTo>
                <a:lnTo>
                  <a:pt x="0" y="4114800"/>
                </a:lnTo>
              </a:path>
            </a:pathLst>
          </a:custGeom>
          <a:noFill/>
          <a:ln w="19050">
            <a:solidFill>
              <a:schemeClr val="tx1"/>
            </a:solidFill>
            <a:prstDash val="dash"/>
          </a:ln>
        </p:spPr>
      </p:sp>
      <p:sp>
        <p:nvSpPr>
          <p:cNvPr id="12" name="!!sq_xt0"/>
          <p:cNvSpPr txBox="1"/>
          <p:nvPr/>
        </p:nvSpPr>
        <p:spPr>
          <a:xfrm>
            <a:off x="822960" y="572414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4</a:t>
            </a:r>
            <a:endParaRPr lang="en-US" sz="1200" dirty="0"/>
          </a:p>
        </p:txBody>
      </p:sp>
      <p:sp>
        <p:nvSpPr>
          <p:cNvPr id="13" name="!!sq_xt1"/>
          <p:cNvSpPr txBox="1"/>
          <p:nvPr/>
        </p:nvSpPr>
        <p:spPr>
          <a:xfrm>
            <a:off x="2011680" y="572414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6</a:t>
            </a:r>
            <a:endParaRPr lang="en-US" sz="1200" dirty="0"/>
          </a:p>
        </p:txBody>
      </p:sp>
      <p:sp>
        <p:nvSpPr>
          <p:cNvPr id="14" name="!!sq_xt2"/>
          <p:cNvSpPr txBox="1"/>
          <p:nvPr/>
        </p:nvSpPr>
        <p:spPr>
          <a:xfrm>
            <a:off x="3200400" y="572414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8</a:t>
            </a:r>
            <a:endParaRPr lang="en-US" sz="1200" dirty="0"/>
          </a:p>
        </p:txBody>
      </p:sp>
      <p:sp>
        <p:nvSpPr>
          <p:cNvPr id="15" name="!!sq_xt3"/>
          <p:cNvSpPr txBox="1"/>
          <p:nvPr/>
        </p:nvSpPr>
        <p:spPr>
          <a:xfrm>
            <a:off x="4389120" y="572414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10</a:t>
            </a:r>
            <a:endParaRPr lang="en-US" sz="1200" dirty="0"/>
          </a:p>
        </p:txBody>
      </p:sp>
      <p:sp>
        <p:nvSpPr>
          <p:cNvPr id="16" name="!!sq_xt4"/>
          <p:cNvSpPr txBox="1"/>
          <p:nvPr/>
        </p:nvSpPr>
        <p:spPr>
          <a:xfrm>
            <a:off x="5577840" y="572414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12</a:t>
            </a:r>
            <a:endParaRPr lang="en-US" sz="1200" dirty="0"/>
          </a:p>
        </p:txBody>
      </p:sp>
      <p:sp>
        <p:nvSpPr>
          <p:cNvPr id="17" name="!!sq_xt5"/>
          <p:cNvSpPr txBox="1"/>
          <p:nvPr/>
        </p:nvSpPr>
        <p:spPr>
          <a:xfrm>
            <a:off x="6766560" y="572414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14</a:t>
            </a:r>
            <a:endParaRPr lang="en-US" sz="1200" dirty="0"/>
          </a:p>
        </p:txBody>
      </p:sp>
      <p:sp>
        <p:nvSpPr>
          <p:cNvPr id="18" name="!!sq_yt0"/>
          <p:cNvSpPr txBox="1"/>
          <p:nvPr/>
        </p:nvSpPr>
        <p:spPr>
          <a:xfrm>
            <a:off x="411480" y="553212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8</a:t>
            </a:r>
            <a:endParaRPr lang="en-US" sz="1200" dirty="0"/>
          </a:p>
        </p:txBody>
      </p:sp>
      <p:sp>
        <p:nvSpPr>
          <p:cNvPr id="19" name="!!sq_yt1"/>
          <p:cNvSpPr txBox="1"/>
          <p:nvPr/>
        </p:nvSpPr>
        <p:spPr>
          <a:xfrm>
            <a:off x="411480" y="450342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11</a:t>
            </a:r>
            <a:endParaRPr lang="en-US" sz="1200" dirty="0"/>
          </a:p>
        </p:txBody>
      </p:sp>
      <p:sp>
        <p:nvSpPr>
          <p:cNvPr id="20" name="!!sq_yt2"/>
          <p:cNvSpPr txBox="1"/>
          <p:nvPr/>
        </p:nvSpPr>
        <p:spPr>
          <a:xfrm>
            <a:off x="411480" y="347472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14</a:t>
            </a:r>
            <a:endParaRPr lang="en-US" sz="1200" dirty="0"/>
          </a:p>
        </p:txBody>
      </p:sp>
      <p:sp>
        <p:nvSpPr>
          <p:cNvPr id="21" name="!!sq_yt3"/>
          <p:cNvSpPr txBox="1"/>
          <p:nvPr/>
        </p:nvSpPr>
        <p:spPr>
          <a:xfrm>
            <a:off x="411480" y="244602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17</a:t>
            </a:r>
            <a:endParaRPr lang="en-US" sz="1200" dirty="0"/>
          </a:p>
        </p:txBody>
      </p:sp>
      <p:sp>
        <p:nvSpPr>
          <p:cNvPr id="22" name="!!sq_yt4"/>
          <p:cNvSpPr txBox="1"/>
          <p:nvPr/>
        </p:nvSpPr>
        <p:spPr>
          <a:xfrm>
            <a:off x="411480" y="141732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20</a:t>
            </a:r>
            <a:endParaRPr lang="en-US" sz="1200" dirty="0"/>
          </a:p>
        </p:txBody>
      </p:sp>
      <p:sp>
        <p:nvSpPr>
          <p:cNvPr id="23" name="!!sq_xl"/>
          <p:cNvSpPr txBox="1"/>
          <p:nvPr/>
        </p:nvSpPr>
        <p:spPr>
          <a:xfrm>
            <a:off x="1188720" y="5961888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chemeClr val="tx1"/>
                </a:solidFill>
              </a:rPr>
              <a:t>H</a:t>
            </a:r>
            <a:r>
              <a:rPr lang="en-US" sz="1900" baseline="-40000" dirty="0">
                <a:solidFill>
                  <a:schemeClr val="tx1"/>
                </a:solidFill>
              </a:rPr>
              <a:t>inf</a:t>
            </a:r>
            <a:r>
              <a:rPr lang="en-US" sz="1900" dirty="0">
                <a:solidFill>
                  <a:schemeClr val="tx1"/>
                </a:solidFill>
              </a:rPr>
              <a:t> [GeV]</a:t>
            </a:r>
            <a:endParaRPr lang="en-US" sz="1900" dirty="0"/>
          </a:p>
        </p:txBody>
      </p:sp>
      <p:sp>
        <p:nvSpPr>
          <p:cNvPr id="24" name="!!sq_yl"/>
          <p:cNvSpPr txBox="1"/>
          <p:nvPr/>
        </p:nvSpPr>
        <p:spPr>
          <a:xfrm rot="16200000">
            <a:off x="-685800" y="3419856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chemeClr val="tx1"/>
                </a:solidFill>
              </a:rPr>
              <a:t>X</a:t>
            </a:r>
            <a:r>
              <a:rPr lang="en-US" sz="1900" baseline="-40000" dirty="0">
                <a:solidFill>
                  <a:schemeClr val="tx1"/>
                </a:solidFill>
              </a:rPr>
              <a:t>i</a:t>
            </a:r>
            <a:r>
              <a:rPr lang="en-US" sz="1900" dirty="0">
                <a:solidFill>
                  <a:schemeClr val="tx1"/>
                </a:solidFill>
              </a:rPr>
              <a:t> [GeV]</a:t>
            </a:r>
            <a:endParaRPr lang="en-US" sz="1900" dirty="0"/>
          </a:p>
        </p:txBody>
      </p:sp>
      <p:sp>
        <p:nvSpPr>
          <p:cNvPr id="25" name="!!sq_li"/>
          <p:cNvSpPr txBox="1"/>
          <p:nvPr/>
        </p:nvSpPr>
        <p:spPr>
          <a:xfrm>
            <a:off x="4983480" y="4754880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700" b="1" dirty="0">
                <a:solidFill>
                  <a:schemeClr val="accent1"/>
                </a:solidFill>
              </a:rPr>
              <a:t>isocurvature</a:t>
            </a:r>
            <a:endParaRPr lang="en-US" sz="1700" dirty="0"/>
          </a:p>
        </p:txBody>
      </p:sp>
      <p:sp>
        <p:nvSpPr>
          <p:cNvPr id="26" name="!!sq_lo"/>
          <p:cNvSpPr txBox="1"/>
          <p:nvPr/>
        </p:nvSpPr>
        <p:spPr>
          <a:xfrm>
            <a:off x="1325880" y="1737360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1" dirty="0">
                <a:solidFill>
                  <a:schemeClr val="accent2"/>
                </a:solidFill>
              </a:rPr>
              <a:t>overclosure (m</a:t>
            </a:r>
            <a:r>
              <a:rPr lang="en-US" sz="1700" b="1" baseline="-40000" dirty="0">
                <a:solidFill>
                  <a:schemeClr val="accent2"/>
                </a:solidFill>
              </a:rPr>
              <a:t>χ</a:t>
            </a:r>
            <a:r>
              <a:rPr lang="en-US" sz="1700" b="1" dirty="0">
                <a:solidFill>
                  <a:schemeClr val="accent2"/>
                </a:solidFill>
              </a:rPr>
              <a:t> = 1 eV)</a:t>
            </a:r>
            <a:endParaRPr lang="en-US" sz="1700" dirty="0"/>
          </a:p>
        </p:txBody>
      </p:sp>
      <p:sp>
        <p:nvSpPr>
          <p:cNvPr id="27" name="!!sq_la"/>
          <p:cNvSpPr txBox="1"/>
          <p:nvPr/>
        </p:nvSpPr>
        <p:spPr>
          <a:xfrm>
            <a:off x="1280160" y="43891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b="1" dirty="0">
                <a:solidFill>
                  <a:schemeClr val="accent4"/>
                </a:solidFill>
              </a:rPr>
              <a:t>allowed</a:t>
            </a:r>
            <a:endParaRPr lang="en-US" sz="1300" dirty="0"/>
          </a:p>
        </p:txBody>
      </p:sp>
      <p:sp>
        <p:nvSpPr>
          <p:cNvPr id="28" name="!!sq_lh"/>
          <p:cNvSpPr txBox="1"/>
          <p:nvPr/>
        </p:nvSpPr>
        <p:spPr>
          <a:xfrm>
            <a:off x="3773213" y="1929384"/>
            <a:ext cx="265228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50" dirty="0">
                <a:solidFill>
                  <a:schemeClr val="tx1"/>
                </a:solidFill>
              </a:rPr>
              <a:t>high-scale inflation (r ≳ 10</a:t>
            </a:r>
            <a:r>
              <a:rPr lang="en-US" sz="1250" baseline="30000" dirty="0">
                <a:solidFill>
                  <a:schemeClr val="tx1"/>
                </a:solidFill>
              </a:rPr>
              <a:t>−3</a:t>
            </a:r>
            <a:r>
              <a:rPr lang="en-US" sz="1250" dirty="0">
                <a:solidFill>
                  <a:schemeClr val="tx1"/>
                </a:solidFill>
              </a:rPr>
              <a:t>): excluded</a:t>
            </a:r>
            <a:endParaRPr lang="en-US" sz="1250" dirty="0"/>
          </a:p>
        </p:txBody>
      </p:sp>
      <p:sp>
        <p:nvSpPr>
          <p:cNvPr id="29" name="q_l1"/>
          <p:cNvSpPr txBox="1"/>
          <p:nvPr/>
        </p:nvSpPr>
        <p:spPr>
          <a:xfrm>
            <a:off x="7726680" y="160020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1"/>
                </a:solidFill>
              </a:rPr>
              <a:t>ISOCURVATURE (PLANCK)</a:t>
            </a:r>
            <a:endParaRPr lang="en-US" sz="1200" dirty="0"/>
          </a:p>
        </p:txBody>
      </p:sp>
      <p:pic>
        <p:nvPicPr>
          <p:cNvPr id="30" name="q_e1" descr="LaTeX: X_i \gtrsim 10^{12}\,{\rm GeV}\left(\frac{H_{\rm inf}}{10^{7}\,{\rm GeV}}\right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680" y="1901952"/>
            <a:ext cx="2930347" cy="683362"/>
          </a:xfrm>
          <a:prstGeom prst="rect">
            <a:avLst/>
          </a:prstGeom>
        </p:spPr>
      </p:pic>
      <p:sp>
        <p:nvSpPr>
          <p:cNvPr id="31" name="q_l2"/>
          <p:cNvSpPr txBox="1"/>
          <p:nvPr/>
        </p:nvSpPr>
        <p:spPr>
          <a:xfrm>
            <a:off x="7726680" y="269748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2"/>
                </a:solidFill>
              </a:rPr>
              <a:t>OVERCLOSURE (NO DAMPING)</a:t>
            </a:r>
            <a:endParaRPr lang="en-US" sz="1200" dirty="0"/>
          </a:p>
        </p:txBody>
      </p:sp>
      <p:pic>
        <p:nvPicPr>
          <p:cNvPr id="32" name="q_e2" descr="LaTeX: X_i \lesssim 10^{12}\,{\rm GeV}\left(\frac{m_\chi}{\rm eV}\right)^{-1/4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6680" y="3017520"/>
            <a:ext cx="2971800" cy="652272"/>
          </a:xfrm>
          <a:prstGeom prst="rect">
            <a:avLst/>
          </a:prstGeom>
        </p:spPr>
      </p:pic>
      <p:sp>
        <p:nvSpPr>
          <p:cNvPr id="33" name="q_rc"/>
          <p:cNvSpPr/>
          <p:nvPr/>
        </p:nvSpPr>
        <p:spPr>
          <a:xfrm>
            <a:off x="7726680" y="3931920"/>
            <a:ext cx="3931920" cy="1143000"/>
          </a:xfrm>
          <a:prstGeom prst="roundRect">
            <a:avLst>
              <a:gd name="adj" fmla="val 9600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accent4">
                <a:alpha val="60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34" name="q_rt"/>
          <p:cNvSpPr txBox="1"/>
          <p:nvPr/>
        </p:nvSpPr>
        <p:spPr>
          <a:xfrm>
            <a:off x="7955280" y="404164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chemeClr val="tx2"/>
                </a:solidFill>
              </a:rPr>
              <a:t>No room at all if</a:t>
            </a:r>
            <a:endParaRPr lang="en-US" sz="1400" dirty="0"/>
          </a:p>
        </p:txBody>
      </p:sp>
      <p:pic>
        <p:nvPicPr>
          <p:cNvPr id="35" name="q_re" descr="LaTeX: H_{\rm inf}\gtrsim 10^{7}\,{\rm GeV}\,(m_\chi/{\rm eV})^{-1/4}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5280" y="4389120"/>
            <a:ext cx="2813609" cy="360121"/>
          </a:xfrm>
          <a:prstGeom prst="rect">
            <a:avLst/>
          </a:prstGeom>
        </p:spPr>
      </p:pic>
      <p:sp>
        <p:nvSpPr>
          <p:cNvPr id="36" name="q_same"/>
          <p:cNvSpPr txBox="1"/>
          <p:nvPr/>
        </p:nvSpPr>
        <p:spPr>
          <a:xfrm>
            <a:off x="7726680" y="5193792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accent4"/>
                </a:solidFill>
              </a:rPr>
              <a:t>Same ~10</a:t>
            </a:r>
            <a:r>
              <a:rPr lang="en-US" sz="1400" b="1" baseline="30000" dirty="0">
                <a:solidFill>
                  <a:schemeClr val="accent4"/>
                </a:solidFill>
              </a:rPr>
              <a:t>7</a:t>
            </a:r>
            <a:r>
              <a:rPr lang="en-US" sz="1400" b="1" dirty="0">
                <a:solidFill>
                  <a:schemeClr val="accent4"/>
                </a:solidFill>
              </a:rPr>
              <a:t> GeV ceiling as the axion.</a:t>
            </a:r>
            <a:endParaRPr lang="en-US" sz="1400" dirty="0"/>
          </a:p>
        </p:txBody>
      </p:sp>
      <p:sp>
        <p:nvSpPr>
          <p:cNvPr id="3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chemeClr val="accent4"/>
                </a:solidFill>
              </a:rPr>
              <a:t>13 · PAYOFF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…thermal damping opens the window</a:t>
            </a:r>
            <a:endParaRPr lang="en-US" sz="3000" dirty="0"/>
          </a:p>
        </p:txBody>
      </p:sp>
      <p:pic>
        <p:nvPicPr>
          <p:cNvPr id="4" name="!!motif" descr="assets/plots/motif_spir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9184"/>
            <a:ext cx="512064" cy="512064"/>
          </a:xfrm>
          <a:prstGeom prst="rect">
            <a:avLst/>
          </a:prstGeom>
        </p:spPr>
      </p:pic>
      <p:sp>
        <p:nvSpPr>
          <p:cNvPr id="5" name="!!sq_frame"/>
          <p:cNvSpPr/>
          <p:nvPr/>
        </p:nvSpPr>
        <p:spPr>
          <a:xfrm>
            <a:off x="1188720" y="1554480"/>
            <a:ext cx="5943600" cy="4114800"/>
          </a:xfrm>
          <a:prstGeom prst="rect">
            <a:avLst/>
          </a:prstGeom>
          <a:solidFill>
            <a:schemeClr val="bg1">
              <a:alpha val="45000"/>
            </a:schemeClr>
          </a:solidFill>
          <a:ln w="15875">
            <a:solidFill>
              <a:schemeClr val="tx2">
                <a:alpha val="55000"/>
              </a:schemeClr>
            </a:solidFill>
            <a:prstDash val="solid"/>
          </a:ln>
        </p:spPr>
      </p:sp>
      <p:sp>
        <p:nvSpPr>
          <p:cNvPr id="6" name="!!sq_floor"/>
          <p:cNvSpPr/>
          <p:nvPr/>
        </p:nvSpPr>
        <p:spPr>
          <a:xfrm>
            <a:off x="1188720" y="1554480"/>
            <a:ext cx="5943600" cy="4114800"/>
          </a:xfrm>
          <a:custGeom>
            <a:avLst/>
            <a:gdLst/>
            <a:ahLst/>
            <a:cxnLst/>
            <a:rect l="l" t="t" r="r" b="b"/>
            <a:pathLst>
              <a:path w="5943600" h="4114800">
                <a:moveTo>
                  <a:pt x="0" y="4114800"/>
                </a:moveTo>
                <a:lnTo>
                  <a:pt x="5349240" y="4114800"/>
                </a:lnTo>
                <a:lnTo>
                  <a:pt x="5943600" y="3771900"/>
                </a:lnTo>
                <a:lnTo>
                  <a:pt x="5943600" y="4114800"/>
                </a:lnTo>
                <a:close/>
              </a:path>
            </a:pathLst>
          </a:custGeom>
          <a:solidFill>
            <a:schemeClr val="accent1">
              <a:alpha val="28000"/>
            </a:schemeClr>
          </a:solidFill>
          <a:ln/>
        </p:spPr>
      </p:sp>
      <p:sp>
        <p:nvSpPr>
          <p:cNvPr id="7" name="!!sq_ceil"/>
          <p:cNvSpPr/>
          <p:nvPr/>
        </p:nvSpPr>
        <p:spPr>
          <a:xfrm>
            <a:off x="1188720" y="1554480"/>
            <a:ext cx="5943600" cy="4114800"/>
          </a:xfrm>
          <a:custGeom>
            <a:avLst/>
            <a:gdLst/>
            <a:ahLst/>
            <a:cxnLst/>
            <a:rect l="l" t="t" r="r" b="b"/>
            <a:pathLst>
              <a:path w="5943600" h="4114800">
                <a:moveTo>
                  <a:pt x="0" y="555498"/>
                </a:moveTo>
                <a:lnTo>
                  <a:pt x="5943600" y="555498"/>
                </a:lnTo>
                <a:lnTo>
                  <a:pt x="5943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28000"/>
            </a:schemeClr>
          </a:solidFill>
          <a:ln/>
        </p:spPr>
      </p:sp>
      <p:sp>
        <p:nvSpPr>
          <p:cNvPr id="8" name="!!sq_ok"/>
          <p:cNvSpPr/>
          <p:nvPr/>
        </p:nvSpPr>
        <p:spPr>
          <a:xfrm>
            <a:off x="1188720" y="1554480"/>
            <a:ext cx="5943600" cy="4114800"/>
          </a:xfrm>
          <a:custGeom>
            <a:avLst/>
            <a:gdLst/>
            <a:ahLst/>
            <a:cxnLst/>
            <a:rect l="l" t="t" r="r" b="b"/>
            <a:pathLst>
              <a:path w="5943600" h="4114800">
                <a:moveTo>
                  <a:pt x="0" y="4114800"/>
                </a:moveTo>
                <a:lnTo>
                  <a:pt x="0" y="555498"/>
                </a:lnTo>
                <a:lnTo>
                  <a:pt x="5943600" y="555498"/>
                </a:lnTo>
                <a:lnTo>
                  <a:pt x="5943600" y="3771900"/>
                </a:lnTo>
                <a:lnTo>
                  <a:pt x="5349240" y="4114800"/>
                </a:lnTo>
                <a:close/>
              </a:path>
            </a:pathLst>
          </a:custGeom>
          <a:solidFill>
            <a:schemeClr val="accent4">
              <a:alpha val="28000"/>
            </a:schemeClr>
          </a:solidFill>
          <a:ln/>
        </p:spPr>
      </p:sp>
      <p:sp>
        <p:nvSpPr>
          <p:cNvPr id="9" name="!!sq_floorline"/>
          <p:cNvSpPr/>
          <p:nvPr/>
        </p:nvSpPr>
        <p:spPr>
          <a:xfrm>
            <a:off x="1188720" y="1554480"/>
            <a:ext cx="5943600" cy="4114800"/>
          </a:xfrm>
          <a:custGeom>
            <a:avLst/>
            <a:gdLst/>
            <a:ahLst/>
            <a:cxnLst/>
            <a:rect l="l" t="t" r="r" b="b"/>
            <a:pathLst>
              <a:path w="5943600" h="4114800">
                <a:moveTo>
                  <a:pt x="5349240" y="4114800"/>
                </a:moveTo>
                <a:lnTo>
                  <a:pt x="5943600" y="3771900"/>
                </a:lnTo>
              </a:path>
            </a:pathLst>
          </a:custGeom>
          <a:noFill/>
          <a:ln w="34925">
            <a:solidFill>
              <a:schemeClr val="accent1"/>
            </a:solidFill>
            <a:prstDash val="solid"/>
          </a:ln>
          <a:effectLst>
            <a:glow rad="76200">
              <a:srgbClr val="FF5C8A">
                <a:alpha val="45000"/>
              </a:srgbClr>
            </a:glow>
          </a:effectLst>
        </p:spPr>
      </p:sp>
      <p:sp>
        <p:nvSpPr>
          <p:cNvPr id="10" name="!!sq_ceilline"/>
          <p:cNvSpPr/>
          <p:nvPr/>
        </p:nvSpPr>
        <p:spPr>
          <a:xfrm>
            <a:off x="1188720" y="1554480"/>
            <a:ext cx="5943600" cy="4114800"/>
          </a:xfrm>
          <a:custGeom>
            <a:avLst/>
            <a:gdLst/>
            <a:ahLst/>
            <a:cxnLst/>
            <a:rect l="l" t="t" r="r" b="b"/>
            <a:pathLst>
              <a:path w="5943600" h="4114800">
                <a:moveTo>
                  <a:pt x="0" y="555498"/>
                </a:moveTo>
                <a:lnTo>
                  <a:pt x="5943600" y="555498"/>
                </a:lnTo>
              </a:path>
            </a:pathLst>
          </a:custGeom>
          <a:noFill/>
          <a:ln w="34925">
            <a:solidFill>
              <a:schemeClr val="tx2"/>
            </a:solidFill>
            <a:prstDash val="solid"/>
          </a:ln>
          <a:effectLst>
            <a:glow rad="76200">
              <a:srgbClr val="A3B1D6">
                <a:alpha val="40000"/>
              </a:srgbClr>
            </a:glow>
          </a:effectLst>
        </p:spPr>
      </p:sp>
      <p:sp>
        <p:nvSpPr>
          <p:cNvPr id="11" name="!!sq_infl"/>
          <p:cNvSpPr/>
          <p:nvPr/>
        </p:nvSpPr>
        <p:spPr>
          <a:xfrm>
            <a:off x="6537960" y="1554480"/>
            <a:ext cx="914" cy="4114800"/>
          </a:xfrm>
          <a:custGeom>
            <a:avLst/>
            <a:gdLst/>
            <a:ahLst/>
            <a:cxnLst/>
            <a:rect l="l" t="t" r="r" b="b"/>
            <a:pathLst>
              <a:path w="914" h="4114800">
                <a:moveTo>
                  <a:pt x="0" y="0"/>
                </a:moveTo>
                <a:lnTo>
                  <a:pt x="0" y="4114800"/>
                </a:lnTo>
              </a:path>
            </a:pathLst>
          </a:custGeom>
          <a:noFill/>
          <a:ln w="19050">
            <a:solidFill>
              <a:schemeClr val="tx1"/>
            </a:solidFill>
            <a:prstDash val="dash"/>
          </a:ln>
        </p:spPr>
      </p:sp>
      <p:sp>
        <p:nvSpPr>
          <p:cNvPr id="12" name="!!sq_xt0"/>
          <p:cNvSpPr txBox="1"/>
          <p:nvPr/>
        </p:nvSpPr>
        <p:spPr>
          <a:xfrm>
            <a:off x="822960" y="572414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4</a:t>
            </a:r>
            <a:endParaRPr lang="en-US" sz="1200" dirty="0"/>
          </a:p>
        </p:txBody>
      </p:sp>
      <p:sp>
        <p:nvSpPr>
          <p:cNvPr id="13" name="!!sq_xt1"/>
          <p:cNvSpPr txBox="1"/>
          <p:nvPr/>
        </p:nvSpPr>
        <p:spPr>
          <a:xfrm>
            <a:off x="2011680" y="572414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6</a:t>
            </a:r>
            <a:endParaRPr lang="en-US" sz="1200" dirty="0"/>
          </a:p>
        </p:txBody>
      </p:sp>
      <p:sp>
        <p:nvSpPr>
          <p:cNvPr id="14" name="!!sq_xt2"/>
          <p:cNvSpPr txBox="1"/>
          <p:nvPr/>
        </p:nvSpPr>
        <p:spPr>
          <a:xfrm>
            <a:off x="3200400" y="572414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8</a:t>
            </a:r>
            <a:endParaRPr lang="en-US" sz="1200" dirty="0"/>
          </a:p>
        </p:txBody>
      </p:sp>
      <p:sp>
        <p:nvSpPr>
          <p:cNvPr id="15" name="!!sq_xt3"/>
          <p:cNvSpPr txBox="1"/>
          <p:nvPr/>
        </p:nvSpPr>
        <p:spPr>
          <a:xfrm>
            <a:off x="4389120" y="572414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10</a:t>
            </a:r>
            <a:endParaRPr lang="en-US" sz="1200" dirty="0"/>
          </a:p>
        </p:txBody>
      </p:sp>
      <p:sp>
        <p:nvSpPr>
          <p:cNvPr id="16" name="!!sq_xt4"/>
          <p:cNvSpPr txBox="1"/>
          <p:nvPr/>
        </p:nvSpPr>
        <p:spPr>
          <a:xfrm>
            <a:off x="5577840" y="572414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12</a:t>
            </a:r>
            <a:endParaRPr lang="en-US" sz="1200" dirty="0"/>
          </a:p>
        </p:txBody>
      </p:sp>
      <p:sp>
        <p:nvSpPr>
          <p:cNvPr id="17" name="!!sq_xt5"/>
          <p:cNvSpPr txBox="1"/>
          <p:nvPr/>
        </p:nvSpPr>
        <p:spPr>
          <a:xfrm>
            <a:off x="6766560" y="572414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14</a:t>
            </a:r>
            <a:endParaRPr lang="en-US" sz="1200" dirty="0"/>
          </a:p>
        </p:txBody>
      </p:sp>
      <p:sp>
        <p:nvSpPr>
          <p:cNvPr id="18" name="!!sq_yt0"/>
          <p:cNvSpPr txBox="1"/>
          <p:nvPr/>
        </p:nvSpPr>
        <p:spPr>
          <a:xfrm>
            <a:off x="411480" y="553212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8</a:t>
            </a:r>
            <a:endParaRPr lang="en-US" sz="1200" dirty="0"/>
          </a:p>
        </p:txBody>
      </p:sp>
      <p:sp>
        <p:nvSpPr>
          <p:cNvPr id="19" name="!!sq_yt1"/>
          <p:cNvSpPr txBox="1"/>
          <p:nvPr/>
        </p:nvSpPr>
        <p:spPr>
          <a:xfrm>
            <a:off x="411480" y="450342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11</a:t>
            </a:r>
            <a:endParaRPr lang="en-US" sz="1200" dirty="0"/>
          </a:p>
        </p:txBody>
      </p:sp>
      <p:sp>
        <p:nvSpPr>
          <p:cNvPr id="20" name="!!sq_yt2"/>
          <p:cNvSpPr txBox="1"/>
          <p:nvPr/>
        </p:nvSpPr>
        <p:spPr>
          <a:xfrm>
            <a:off x="411480" y="347472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14</a:t>
            </a:r>
            <a:endParaRPr lang="en-US" sz="1200" dirty="0"/>
          </a:p>
        </p:txBody>
      </p:sp>
      <p:sp>
        <p:nvSpPr>
          <p:cNvPr id="21" name="!!sq_yt3"/>
          <p:cNvSpPr txBox="1"/>
          <p:nvPr/>
        </p:nvSpPr>
        <p:spPr>
          <a:xfrm>
            <a:off x="411480" y="244602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17</a:t>
            </a:r>
            <a:endParaRPr lang="en-US" sz="1200" dirty="0"/>
          </a:p>
        </p:txBody>
      </p:sp>
      <p:sp>
        <p:nvSpPr>
          <p:cNvPr id="22" name="!!sq_yt4"/>
          <p:cNvSpPr txBox="1"/>
          <p:nvPr/>
        </p:nvSpPr>
        <p:spPr>
          <a:xfrm>
            <a:off x="411480" y="141732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chemeClr val="tx2"/>
                </a:solidFill>
              </a:rPr>
              <a:t>10</a:t>
            </a:r>
            <a:r>
              <a:rPr lang="en-US" sz="1200" baseline="30000" dirty="0">
                <a:solidFill>
                  <a:schemeClr val="tx2"/>
                </a:solidFill>
              </a:rPr>
              <a:t>20</a:t>
            </a:r>
            <a:endParaRPr lang="en-US" sz="1200" dirty="0"/>
          </a:p>
        </p:txBody>
      </p:sp>
      <p:sp>
        <p:nvSpPr>
          <p:cNvPr id="23" name="!!sq_xl"/>
          <p:cNvSpPr txBox="1"/>
          <p:nvPr/>
        </p:nvSpPr>
        <p:spPr>
          <a:xfrm>
            <a:off x="1188720" y="5961888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chemeClr val="tx1"/>
                </a:solidFill>
              </a:rPr>
              <a:t>H</a:t>
            </a:r>
            <a:r>
              <a:rPr lang="en-US" sz="1900" baseline="-40000" dirty="0">
                <a:solidFill>
                  <a:schemeClr val="tx1"/>
                </a:solidFill>
              </a:rPr>
              <a:t>inf</a:t>
            </a:r>
            <a:r>
              <a:rPr lang="en-US" sz="1900" dirty="0">
                <a:solidFill>
                  <a:schemeClr val="tx1"/>
                </a:solidFill>
              </a:rPr>
              <a:t> [GeV]</a:t>
            </a:r>
            <a:endParaRPr lang="en-US" sz="1900" dirty="0"/>
          </a:p>
        </p:txBody>
      </p:sp>
      <p:sp>
        <p:nvSpPr>
          <p:cNvPr id="24" name="!!sq_yl"/>
          <p:cNvSpPr txBox="1"/>
          <p:nvPr/>
        </p:nvSpPr>
        <p:spPr>
          <a:xfrm rot="16200000">
            <a:off x="-685800" y="3419856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dirty="0">
                <a:solidFill>
                  <a:schemeClr val="tx1"/>
                </a:solidFill>
              </a:rPr>
              <a:t>X</a:t>
            </a:r>
            <a:r>
              <a:rPr lang="en-US" sz="1900" baseline="-40000" dirty="0">
                <a:solidFill>
                  <a:schemeClr val="tx1"/>
                </a:solidFill>
              </a:rPr>
              <a:t>i</a:t>
            </a:r>
            <a:r>
              <a:rPr lang="en-US" sz="1900" dirty="0">
                <a:solidFill>
                  <a:schemeClr val="tx1"/>
                </a:solidFill>
              </a:rPr>
              <a:t> [GeV]</a:t>
            </a:r>
            <a:endParaRPr lang="en-US" sz="1900" dirty="0"/>
          </a:p>
        </p:txBody>
      </p:sp>
      <p:sp>
        <p:nvSpPr>
          <p:cNvPr id="25" name="!!sq_li"/>
          <p:cNvSpPr txBox="1"/>
          <p:nvPr/>
        </p:nvSpPr>
        <p:spPr>
          <a:xfrm>
            <a:off x="2514600" y="5303520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500" b="1" dirty="0">
                <a:solidFill>
                  <a:schemeClr val="accent1"/>
                </a:solidFill>
              </a:rPr>
              <a:t>isocurvature × ε, with ε ≈ 10</a:t>
            </a:r>
            <a:r>
              <a:rPr lang="en-US" sz="1500" b="1" baseline="30000" dirty="0">
                <a:solidFill>
                  <a:schemeClr val="accent1"/>
                </a:solidFill>
              </a:rPr>
              <a:t>−10</a:t>
            </a:r>
            <a:endParaRPr lang="en-US" sz="1500" dirty="0"/>
          </a:p>
        </p:txBody>
      </p:sp>
      <p:sp>
        <p:nvSpPr>
          <p:cNvPr id="26" name="!!sq_lo"/>
          <p:cNvSpPr txBox="1"/>
          <p:nvPr/>
        </p:nvSpPr>
        <p:spPr>
          <a:xfrm>
            <a:off x="1325880" y="1664208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chemeClr val="tx2"/>
                </a:solidFill>
              </a:rPr>
              <a:t>X</a:t>
            </a:r>
            <a:r>
              <a:rPr lang="en-US" sz="1500" b="1" baseline="-40000" dirty="0">
                <a:solidFill>
                  <a:schemeClr val="tx2"/>
                </a:solidFill>
              </a:rPr>
              <a:t>i</a:t>
            </a:r>
            <a:r>
              <a:rPr lang="en-US" sz="1500" b="1" dirty="0">
                <a:solidFill>
                  <a:schemeClr val="tx2"/>
                </a:solidFill>
              </a:rPr>
              <a:t> &gt; M</a:t>
            </a:r>
            <a:r>
              <a:rPr lang="en-US" sz="1500" b="1" baseline="-40000" dirty="0">
                <a:solidFill>
                  <a:schemeClr val="tx2"/>
                </a:solidFill>
              </a:rPr>
              <a:t>Pl</a:t>
            </a:r>
            <a:endParaRPr lang="en-US" sz="1500" dirty="0"/>
          </a:p>
        </p:txBody>
      </p:sp>
      <p:sp>
        <p:nvSpPr>
          <p:cNvPr id="27" name="!!sq_la"/>
          <p:cNvSpPr txBox="1"/>
          <p:nvPr/>
        </p:nvSpPr>
        <p:spPr>
          <a:xfrm>
            <a:off x="1645920" y="317754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accent4"/>
                </a:solidFill>
              </a:rPr>
              <a:t>allowed with thermal damping</a:t>
            </a:r>
            <a:endParaRPr lang="en-US" sz="2200" dirty="0"/>
          </a:p>
        </p:txBody>
      </p:sp>
      <p:sp>
        <p:nvSpPr>
          <p:cNvPr id="28" name="!!sq_lh"/>
          <p:cNvSpPr txBox="1"/>
          <p:nvPr/>
        </p:nvSpPr>
        <p:spPr>
          <a:xfrm>
            <a:off x="2926080" y="2240280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50" dirty="0">
                <a:solidFill>
                  <a:schemeClr val="tx1"/>
                </a:solidFill>
              </a:rPr>
              <a:t>high-scale inflation (r ≳ 10</a:t>
            </a:r>
            <a:r>
              <a:rPr lang="en-US" sz="1250" baseline="30000" dirty="0">
                <a:solidFill>
                  <a:schemeClr val="tx1"/>
                </a:solidFill>
              </a:rPr>
              <a:t>−3</a:t>
            </a:r>
            <a:r>
              <a:rPr lang="en-US" sz="1250" dirty="0">
                <a:solidFill>
                  <a:schemeClr val="tx1"/>
                </a:solidFill>
              </a:rPr>
              <a:t>): allowed</a:t>
            </a:r>
            <a:endParaRPr lang="en-US" sz="1250" dirty="0"/>
          </a:p>
        </p:txBody>
      </p:sp>
      <p:sp>
        <p:nvSpPr>
          <p:cNvPr id="29" name="w_l1"/>
          <p:cNvSpPr txBox="1"/>
          <p:nvPr/>
        </p:nvSpPr>
        <p:spPr>
          <a:xfrm>
            <a:off x="7726680" y="160020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1"/>
                </a:solidFill>
              </a:rPr>
              <a:t>ISOCURVATURE, AFTER TRACKING</a:t>
            </a:r>
            <a:endParaRPr lang="en-US" sz="1200" dirty="0"/>
          </a:p>
        </p:txBody>
      </p:sp>
      <p:pic>
        <p:nvPicPr>
          <p:cNvPr id="30" name="w_e1" descr="LaTeX: X_i \gtrsim \epsilon\times 10^{12}\,{\rm GeV}\left(\frac{H_{\rm inf}}{10^{7}\,{\rm GeV}}\right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680" y="1920240"/>
            <a:ext cx="3496056" cy="719328"/>
          </a:xfrm>
          <a:prstGeom prst="rect">
            <a:avLst/>
          </a:prstGeom>
        </p:spPr>
      </p:pic>
      <p:sp>
        <p:nvSpPr>
          <p:cNvPr id="31" name="w_l2"/>
          <p:cNvSpPr txBox="1"/>
          <p:nvPr/>
        </p:nvSpPr>
        <p:spPr>
          <a:xfrm>
            <a:off x="7726680" y="281635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2"/>
                </a:solidFill>
              </a:rPr>
              <a:t>OVERCLOSURE: THE SAME FACTOR</a:t>
            </a:r>
            <a:endParaRPr lang="en-US" sz="1200" dirty="0"/>
          </a:p>
        </p:txBody>
      </p:sp>
      <p:pic>
        <p:nvPicPr>
          <p:cNvPr id="32" name="w_e2" descr="LaTeX: \frac{\rho_\chi}{\rho_\chi^{\rm free}} = \frac{\Iso}{\Iso_{\!i}} = \epsil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6680" y="3127248"/>
            <a:ext cx="1618488" cy="728472"/>
          </a:xfrm>
          <a:prstGeom prst="rect">
            <a:avLst/>
          </a:prstGeom>
        </p:spPr>
      </p:pic>
      <p:sp>
        <p:nvSpPr>
          <p:cNvPr id="33" name="w_c"/>
          <p:cNvSpPr/>
          <p:nvPr/>
        </p:nvSpPr>
        <p:spPr>
          <a:xfrm>
            <a:off x="7726680" y="4005072"/>
            <a:ext cx="3931920" cy="1024128"/>
          </a:xfrm>
          <a:prstGeom prst="roundRect">
            <a:avLst>
              <a:gd name="adj" fmla="val 10714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accent4">
                <a:alpha val="60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34" name="w_ct"/>
          <p:cNvSpPr txBox="1"/>
          <p:nvPr/>
        </p:nvSpPr>
        <p:spPr>
          <a:xfrm>
            <a:off x="7955280" y="4133088"/>
            <a:ext cx="3520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chemeClr val="accent4"/>
                </a:solidFill>
              </a:rPr>
              <a:t>One factor ε depletes the scalar and erases its isocurvature: the tension is gone.</a:t>
            </a:r>
            <a:endParaRPr lang="en-US" sz="1500" dirty="0"/>
          </a:p>
        </p:txBody>
      </p:sp>
      <p:sp>
        <p:nvSpPr>
          <p:cNvPr id="35" name="w_n"/>
          <p:cNvSpPr txBox="1"/>
          <p:nvPr/>
        </p:nvSpPr>
        <p:spPr>
          <a:xfrm>
            <a:off x="7726680" y="516636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chemeClr val="tx2"/>
                </a:solidFill>
              </a:rPr>
              <a:t>Schematic: n = 1 benchmark, ε ≈ 10</a:t>
            </a:r>
            <a:r>
              <a:rPr lang="en-US" sz="1300" baseline="30000" dirty="0">
                <a:solidFill>
                  <a:schemeClr val="tx2"/>
                </a:solidFill>
              </a:rPr>
              <a:t>−10</a:t>
            </a:r>
            <a:r>
              <a:rPr lang="en-US" sz="1300" dirty="0">
                <a:solidFill>
                  <a:schemeClr val="tx2"/>
                </a:solidFill>
              </a:rPr>
              <a:t> for X</a:t>
            </a:r>
            <a:r>
              <a:rPr lang="en-US" sz="1300" baseline="-40000" dirty="0">
                <a:solidFill>
                  <a:schemeClr val="tx2"/>
                </a:solidFill>
              </a:rPr>
              <a:t>i</a:t>
            </a:r>
            <a:r>
              <a:rPr lang="en-US" sz="1300" dirty="0">
                <a:solidFill>
                  <a:schemeClr val="tx2"/>
                </a:solidFill>
              </a:rPr>
              <a:t> = 10</a:t>
            </a:r>
            <a:r>
              <a:rPr lang="en-US" sz="1300" baseline="30000" dirty="0">
                <a:solidFill>
                  <a:schemeClr val="tx2"/>
                </a:solidFill>
              </a:rPr>
              <a:t>18</a:t>
            </a:r>
            <a:r>
              <a:rPr lang="en-US" sz="1300" dirty="0">
                <a:solidFill>
                  <a:schemeClr val="tx2"/>
                </a:solidFill>
              </a:rPr>
              <a:t> GeV; abundance set by where tracking ends.</a:t>
            </a:r>
            <a:endParaRPr lang="en-US" sz="1300" dirty="0"/>
          </a:p>
        </p:txBody>
      </p:sp>
      <p:sp>
        <p:nvSpPr>
          <p:cNvPr id="3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4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chemeClr val="accent4"/>
                </a:solidFill>
              </a:rPr>
              <a:t>14 · TAKE-HOME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Take-home messages</a:t>
            </a:r>
            <a:endParaRPr lang="en-US" sz="3000" dirty="0"/>
          </a:p>
        </p:txBody>
      </p:sp>
      <p:pic>
        <p:nvPicPr>
          <p:cNvPr id="4" name="!!motif" descr="assets/plots/motif_spir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9184"/>
            <a:ext cx="512064" cy="512064"/>
          </a:xfrm>
          <a:prstGeom prst="rect">
            <a:avLst/>
          </a:prstGeom>
        </p:spPr>
      </p:pic>
      <p:sp>
        <p:nvSpPr>
          <p:cNvPr id="5" name="sm0_n"/>
          <p:cNvSpPr/>
          <p:nvPr/>
        </p:nvSpPr>
        <p:spPr>
          <a:xfrm>
            <a:off x="594360" y="1554480"/>
            <a:ext cx="603504" cy="603504"/>
          </a:xfrm>
          <a:prstGeom prst="ellipse">
            <a:avLst/>
          </a:prstGeom>
          <a:solidFill>
            <a:schemeClr val="accent3">
              <a:alpha val="22000"/>
            </a:schemeClr>
          </a:solidFill>
          <a:ln w="19050">
            <a:solidFill>
              <a:schemeClr val="accent3"/>
            </a:solidFill>
          </a:ln>
          <a:effectLst>
            <a:glow rad="127000">
              <a:srgbClr val="5CC8FF">
                <a:alpha val="40000"/>
              </a:srgbClr>
            </a:glow>
          </a:effectLst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accent3"/>
                </a:solidFill>
              </a:rPr>
              <a:t>1</a:t>
            </a:r>
            <a:endParaRPr lang="en-US" sz="2200" dirty="0"/>
          </a:p>
        </p:txBody>
      </p:sp>
      <p:sp>
        <p:nvSpPr>
          <p:cNvPr id="6" name="sm0_h"/>
          <p:cNvSpPr txBox="1"/>
          <p:nvPr/>
        </p:nvSpPr>
        <p:spPr>
          <a:xfrm>
            <a:off x="1463040" y="1481328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b="1" dirty="0">
                <a:solidFill>
                  <a:schemeClr val="tx1"/>
                </a:solidFill>
              </a:rPr>
              <a:t>The squeeze</a:t>
            </a:r>
            <a:endParaRPr lang="en-US" sz="1900" dirty="0"/>
          </a:p>
        </p:txBody>
      </p:sp>
      <p:sp>
        <p:nvSpPr>
          <p:cNvPr id="7" name="sm0_d"/>
          <p:cNvSpPr txBox="1"/>
          <p:nvPr/>
        </p:nvSpPr>
        <p:spPr>
          <a:xfrm>
            <a:off x="1463040" y="1865376"/>
            <a:ext cx="10149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dirty="0">
                <a:solidFill>
                  <a:schemeClr val="tx2"/>
                </a:solidFill>
              </a:rPr>
              <a:t>Displaced light spectators face overclosure vs. isocurvature: the same ~10</a:t>
            </a:r>
            <a:r>
              <a:rPr lang="en-US" sz="1500" baseline="30000" dirty="0">
                <a:solidFill>
                  <a:schemeClr val="tx2"/>
                </a:solidFill>
              </a:rPr>
              <a:t>7</a:t>
            </a:r>
            <a:r>
              <a:rPr lang="en-US" sz="1500" dirty="0">
                <a:solidFill>
                  <a:schemeClr val="tx2"/>
                </a:solidFill>
              </a:rPr>
              <a:t> GeV ceiling that haunts axions.</a:t>
            </a:r>
            <a:endParaRPr lang="en-US" sz="1500" dirty="0"/>
          </a:p>
        </p:txBody>
      </p:sp>
      <p:sp>
        <p:nvSpPr>
          <p:cNvPr id="8" name="sm1_n"/>
          <p:cNvSpPr/>
          <p:nvPr/>
        </p:nvSpPr>
        <p:spPr>
          <a:xfrm>
            <a:off x="594360" y="2542032"/>
            <a:ext cx="603504" cy="603504"/>
          </a:xfrm>
          <a:prstGeom prst="ellipse">
            <a:avLst/>
          </a:prstGeom>
          <a:solidFill>
            <a:schemeClr val="accent2">
              <a:alpha val="22000"/>
            </a:schemeClr>
          </a:solidFill>
          <a:ln w="19050">
            <a:solidFill>
              <a:schemeClr val="accent2"/>
            </a:solidFill>
          </a:ln>
          <a:effectLst>
            <a:glow rad="127000">
              <a:srgbClr val="FFB547">
                <a:alpha val="40000"/>
              </a:srgbClr>
            </a:glow>
          </a:effectLst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accent2"/>
                </a:solidFill>
              </a:rPr>
              <a:t>2</a:t>
            </a:r>
            <a:endParaRPr lang="en-US" sz="2200" dirty="0"/>
          </a:p>
        </p:txBody>
      </p:sp>
      <p:sp>
        <p:nvSpPr>
          <p:cNvPr id="9" name="sm1_h"/>
          <p:cNvSpPr txBox="1"/>
          <p:nvPr/>
        </p:nvSpPr>
        <p:spPr>
          <a:xfrm>
            <a:off x="1463040" y="24688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b="1" dirty="0">
                <a:solidFill>
                  <a:schemeClr val="tx1"/>
                </a:solidFill>
              </a:rPr>
              <a:t>Thermal friction</a:t>
            </a:r>
            <a:endParaRPr lang="en-US" sz="1900" dirty="0"/>
          </a:p>
        </p:txBody>
      </p:sp>
      <p:sp>
        <p:nvSpPr>
          <p:cNvPr id="10" name="sm1_d"/>
          <p:cNvSpPr txBox="1"/>
          <p:nvPr/>
        </p:nvSpPr>
        <p:spPr>
          <a:xfrm>
            <a:off x="1463040" y="2852928"/>
            <a:ext cx="10149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dirty="0">
                <a:solidFill>
                  <a:schemeClr val="tx2"/>
                </a:solidFill>
              </a:rPr>
              <a:t>A bath of ψ gives χ a thermal mass and a lagging, amplitude-dependent friction ∝ X</a:t>
            </a:r>
            <a:r>
              <a:rPr lang="en-US" sz="1500" baseline="30000" dirty="0">
                <a:solidFill>
                  <a:schemeClr val="tx2"/>
                </a:solidFill>
              </a:rPr>
              <a:t>2</a:t>
            </a:r>
            <a:r>
              <a:rPr lang="en-US" sz="1500" dirty="0">
                <a:solidFill>
                  <a:schemeClr val="tx2"/>
                </a:solidFill>
              </a:rPr>
              <a:t>.</a:t>
            </a:r>
            <a:endParaRPr lang="en-US" sz="1500" dirty="0"/>
          </a:p>
        </p:txBody>
      </p:sp>
      <p:sp>
        <p:nvSpPr>
          <p:cNvPr id="11" name="sm2_n"/>
          <p:cNvSpPr/>
          <p:nvPr/>
        </p:nvSpPr>
        <p:spPr>
          <a:xfrm>
            <a:off x="594360" y="3529584"/>
            <a:ext cx="603504" cy="603504"/>
          </a:xfrm>
          <a:prstGeom prst="ellipse">
            <a:avLst/>
          </a:prstGeom>
          <a:solidFill>
            <a:schemeClr val="accent1">
              <a:alpha val="22000"/>
            </a:schemeClr>
          </a:solidFill>
          <a:ln w="19050">
            <a:solidFill>
              <a:schemeClr val="accent1"/>
            </a:solidFill>
          </a:ln>
          <a:effectLst>
            <a:glow rad="127000">
              <a:srgbClr val="FF5C8A">
                <a:alpha val="40000"/>
              </a:srgbClr>
            </a:glow>
          </a:effectLst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accent1"/>
                </a:solidFill>
              </a:rPr>
              <a:t>3</a:t>
            </a:r>
            <a:endParaRPr lang="en-US" sz="2200" dirty="0"/>
          </a:p>
        </p:txBody>
      </p:sp>
      <p:sp>
        <p:nvSpPr>
          <p:cNvPr id="12" name="sm2_h"/>
          <p:cNvSpPr txBox="1"/>
          <p:nvPr/>
        </p:nvSpPr>
        <p:spPr>
          <a:xfrm>
            <a:off x="1463040" y="3456432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b="1" dirty="0">
                <a:solidFill>
                  <a:schemeClr val="tx1"/>
                </a:solidFill>
              </a:rPr>
              <a:t>The attractor</a:t>
            </a:r>
            <a:endParaRPr lang="en-US" sz="1900" dirty="0"/>
          </a:p>
        </p:txBody>
      </p:sp>
      <p:sp>
        <p:nvSpPr>
          <p:cNvPr id="13" name="sm2_d"/>
          <p:cNvSpPr txBox="1"/>
          <p:nvPr/>
        </p:nvSpPr>
        <p:spPr>
          <a:xfrm>
            <a:off x="1463040" y="3840480"/>
            <a:ext cx="10149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dirty="0">
                <a:solidFill>
                  <a:schemeClr val="tx2"/>
                </a:solidFill>
              </a:rPr>
              <a:t>Self-limiting friction locks X onto X</a:t>
            </a:r>
            <a:r>
              <a:rPr lang="en-US" sz="1500" baseline="-40000" dirty="0">
                <a:solidFill>
                  <a:schemeClr val="tx2"/>
                </a:solidFill>
              </a:rPr>
              <a:t>Υ</a:t>
            </a:r>
            <a:r>
              <a:rPr lang="en-US" sz="1500" dirty="0">
                <a:solidFill>
                  <a:schemeClr val="tx2"/>
                </a:solidFill>
              </a:rPr>
              <a:t>(T) while c</a:t>
            </a:r>
            <a:r>
              <a:rPr lang="en-US" sz="1500" baseline="-40000" dirty="0">
                <a:solidFill>
                  <a:schemeClr val="tx2"/>
                </a:solidFill>
              </a:rPr>
              <a:t>track</a:t>
            </a:r>
            <a:r>
              <a:rPr lang="en-US" sz="1500" dirty="0">
                <a:solidFill>
                  <a:schemeClr val="tx2"/>
                </a:solidFill>
              </a:rPr>
              <a:t> &gt; 0: the abundance is set by where tracking ends, not by X</a:t>
            </a:r>
            <a:r>
              <a:rPr lang="en-US" sz="1500" baseline="-40000" dirty="0">
                <a:solidFill>
                  <a:schemeClr val="tx2"/>
                </a:solidFill>
              </a:rPr>
              <a:t>i</a:t>
            </a:r>
            <a:r>
              <a:rPr lang="en-US" sz="1500" dirty="0">
                <a:solidFill>
                  <a:schemeClr val="tx2"/>
                </a:solidFill>
              </a:rPr>
              <a:t>.</a:t>
            </a:r>
            <a:endParaRPr lang="en-US" sz="1500" dirty="0"/>
          </a:p>
        </p:txBody>
      </p:sp>
      <p:sp>
        <p:nvSpPr>
          <p:cNvPr id="14" name="sm3_n"/>
          <p:cNvSpPr/>
          <p:nvPr/>
        </p:nvSpPr>
        <p:spPr>
          <a:xfrm>
            <a:off x="594360" y="4517136"/>
            <a:ext cx="603504" cy="603504"/>
          </a:xfrm>
          <a:prstGeom prst="ellipse">
            <a:avLst/>
          </a:prstGeom>
          <a:solidFill>
            <a:schemeClr val="accent4">
              <a:alpha val="22000"/>
            </a:schemeClr>
          </a:solidFill>
          <a:ln w="19050">
            <a:solidFill>
              <a:schemeClr val="accent4"/>
            </a:solidFill>
          </a:ln>
          <a:effectLst>
            <a:glow rad="127000">
              <a:srgbClr val="4ADE9C">
                <a:alpha val="40000"/>
              </a:srgbClr>
            </a:glow>
          </a:effectLst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accent4"/>
                </a:solidFill>
              </a:rPr>
              <a:t>4</a:t>
            </a:r>
            <a:endParaRPr lang="en-US" sz="2200" dirty="0"/>
          </a:p>
        </p:txBody>
      </p:sp>
      <p:sp>
        <p:nvSpPr>
          <p:cNvPr id="15" name="sm3_h"/>
          <p:cNvSpPr txBox="1"/>
          <p:nvPr/>
        </p:nvSpPr>
        <p:spPr>
          <a:xfrm>
            <a:off x="1463040" y="4443984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b="1" dirty="0">
                <a:solidFill>
                  <a:schemeClr val="tx1"/>
                </a:solidFill>
              </a:rPr>
              <a:t>Isocurvature erased</a:t>
            </a:r>
            <a:endParaRPr lang="en-US" sz="1900" dirty="0"/>
          </a:p>
        </p:txBody>
      </p:sp>
      <p:sp>
        <p:nvSpPr>
          <p:cNvPr id="16" name="sm3_d"/>
          <p:cNvSpPr txBox="1"/>
          <p:nvPr/>
        </p:nvSpPr>
        <p:spPr>
          <a:xfrm>
            <a:off x="1463040" y="4828032"/>
            <a:ext cx="10149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dirty="0">
                <a:solidFill>
                  <a:schemeClr val="accent4"/>
                </a:solidFill>
              </a:rPr>
              <a:t>I</a:t>
            </a:r>
            <a:r>
              <a:rPr lang="en-US" sz="1500" dirty="0">
                <a:solidFill>
                  <a:schemeClr val="tx2"/>
                </a:solidFill>
              </a:rPr>
              <a:t> is damped by exactly the factor that depletes the scalar:</a:t>
            </a:r>
            <a:endParaRPr lang="en-US" sz="1500" dirty="0"/>
          </a:p>
        </p:txBody>
      </p:sp>
      <p:pic>
        <p:nvPicPr>
          <p:cNvPr id="17" name="sm3_e" descr="LaTeX: \frac{\rho_\chi}{\rho^{\rm free}_\chi} = \frac{\Iso}{\Iso_{\!i}} = \Big(\frac{X}{X_{\rm free}}\Big)^{2}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4719447"/>
            <a:ext cx="1888236" cy="54635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4" dur="6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6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9" dur="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4" dur="6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6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0" dur="6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6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5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0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6" dur="6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6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1" dur="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6" dur="6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6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1" dur="6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6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glow2" descr="assets/plots/glow_pink.png"/>
          <p:cNvPicPr>
            <a:picLocks noChangeAspect="1"/>
          </p:cNvPicPr>
          <p:nvPr/>
        </p:nvPicPr>
        <p:blipFill>
          <a:blip r:embed="rId3">
            <a:alphaModFix amt="55000"/>
          </a:blip>
          <a:stretch>
            <a:fillRect/>
          </a:stretch>
        </p:blipFill>
        <p:spPr>
          <a:xfrm>
            <a:off x="6949440" y="960120"/>
            <a:ext cx="4754880" cy="4754880"/>
          </a:xfrm>
          <a:prstGeom prst="rect">
            <a:avLst/>
          </a:prstGeom>
        </p:spPr>
      </p:pic>
      <p:pic>
        <p:nvPicPr>
          <p:cNvPr id="3" name="!!motif" descr="assets/plots/motif_spi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0" y="731520"/>
            <a:ext cx="5212080" cy="5212080"/>
          </a:xfrm>
          <a:prstGeom prst="rect">
            <a:avLst/>
          </a:prstGeom>
        </p:spPr>
      </p:pic>
      <p:sp>
        <p:nvSpPr>
          <p:cNvPr id="4" name="ty1"/>
          <p:cNvSpPr txBox="1"/>
          <p:nvPr/>
        </p:nvSpPr>
        <p:spPr>
          <a:xfrm>
            <a:off x="731520" y="1737360"/>
            <a:ext cx="6400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6200" b="1" dirty="0">
                <a:solidFill>
                  <a:schemeClr val="tx1"/>
                </a:solidFill>
              </a:rPr>
              <a:t>Thank you</a:t>
            </a:r>
            <a:endParaRPr lang="en-US" sz="6200" dirty="0"/>
          </a:p>
        </p:txBody>
      </p:sp>
      <p:sp>
        <p:nvSpPr>
          <p:cNvPr id="5" name="ty2"/>
          <p:cNvSpPr txBox="1"/>
          <p:nvPr/>
        </p:nvSpPr>
        <p:spPr>
          <a:xfrm>
            <a:off x="731520" y="2743200"/>
            <a:ext cx="6400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gradFill>
                  <a:gsLst>
                    <a:gs pos="0">
                      <a:srgbClr val="FF5C8A"/>
                    </a:gs>
                    <a:gs pos="100000">
                      <a:srgbClr val="FFB547"/>
                    </a:gs>
                  </a:gsLst>
                  <a:lin ang="0" scaled="0"/>
                </a:gradFill>
              </a:rPr>
              <a:t>Questions?</a:t>
            </a:r>
            <a:endParaRPr lang="en-US" sz="34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2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chemeClr val="tx2"/>
                </a:solidFill>
              </a:rPr>
              <a:t>BACKUP A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Damping rate: adiabatic vs. underdamped</a:t>
            </a:r>
            <a:endParaRPr lang="en-US" sz="3000" dirty="0"/>
          </a:p>
        </p:txBody>
      </p:sp>
      <p:pic>
        <p:nvPicPr>
          <p:cNvPr id="4" name="!!motif" descr="assets/plots/motif_spir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9184"/>
            <a:ext cx="512064" cy="51206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4630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2"/>
                </a:solidFill>
              </a:rPr>
              <a:t>RELAXATION-TIME BOLTZMANN EQUATION</a:t>
            </a:r>
            <a:endParaRPr lang="en-US" sz="1200" dirty="0"/>
          </a:p>
        </p:txBody>
      </p:sp>
      <p:pic>
        <p:nvPicPr>
          <p:cNvPr id="6" name="eq_boltz" descr="LaTeX: \delta\dot f_p + \Gamma_{\rm th}\,\delta f_p = -\dot f_p^{\,\rm eq}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1783080"/>
            <a:ext cx="2450592" cy="44805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251460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2"/>
                </a:solidFill>
              </a:rPr>
              <a:t>STEADY STATE FOR SINUSOIDAL f</a:t>
            </a:r>
            <a:r>
              <a:rPr lang="en-US" sz="1200" b="1" kern="0" spc="200" baseline="30000" dirty="0">
                <a:solidFill>
                  <a:schemeClr val="accent2"/>
                </a:solidFill>
              </a:rPr>
              <a:t>eq</a:t>
            </a:r>
            <a:r>
              <a:rPr lang="en-US" sz="1200" b="1" kern="0" spc="200" dirty="0">
                <a:solidFill>
                  <a:schemeClr val="accent2"/>
                </a:solidFill>
              </a:rPr>
              <a:t> ∝ e</a:t>
            </a:r>
            <a:r>
              <a:rPr lang="en-US" sz="1200" b="1" kern="0" spc="200" baseline="30000" dirty="0">
                <a:solidFill>
                  <a:schemeClr val="accent2"/>
                </a:solidFill>
              </a:rPr>
              <a:t>iω_{f</a:t>
            </a:r>
            <a:r>
              <a:rPr lang="en-US" sz="1200" b="1" kern="0" spc="200" dirty="0">
                <a:solidFill>
                  <a:schemeClr val="accent2"/>
                </a:solidFill>
              </a:rPr>
              <a:t>t}</a:t>
            </a:r>
            <a:endParaRPr lang="en-US" sz="1200" dirty="0"/>
          </a:p>
        </p:txBody>
      </p:sp>
      <p:pic>
        <p:nvPicPr>
          <p:cNvPr id="8" name="eq_dfsol" descr="LaTeX: \delta f_p = -{\rm Re}\left[\frac{\dot f_p^{\rm eq}}{\Gamma_{\rm th}+i\omega_f}\right]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816352"/>
            <a:ext cx="2673096" cy="871728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548640" y="382219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2"/>
                </a:solidFill>
              </a:rPr>
              <a:t>ADIABATIC LIMIT (Γ</a:t>
            </a:r>
            <a:r>
              <a:rPr lang="en-US" sz="1200" b="1" kern="0" spc="200" baseline="-40000" dirty="0">
                <a:solidFill>
                  <a:schemeClr val="accent2"/>
                </a:solidFill>
              </a:rPr>
              <a:t>th</a:t>
            </a:r>
            <a:r>
              <a:rPr lang="en-US" sz="1200" b="1" kern="0" spc="200" dirty="0">
                <a:solidFill>
                  <a:schemeClr val="accent2"/>
                </a:solidFill>
              </a:rPr>
              <a:t> ≫ ω</a:t>
            </a:r>
            <a:r>
              <a:rPr lang="en-US" sz="1200" b="1" kern="0" spc="200" baseline="-40000" dirty="0">
                <a:solidFill>
                  <a:schemeClr val="accent2"/>
                </a:solidFill>
              </a:rPr>
              <a:t>f</a:t>
            </a:r>
            <a:r>
              <a:rPr lang="en-US" sz="1200" b="1" kern="0" spc="200" dirty="0">
                <a:solidFill>
                  <a:schemeClr val="accent2"/>
                </a:solidFill>
              </a:rPr>
              <a:t>)</a:t>
            </a:r>
            <a:endParaRPr lang="en-US" sz="1200" dirty="0"/>
          </a:p>
        </p:txBody>
      </p:sp>
      <p:pic>
        <p:nvPicPr>
          <p:cNvPr id="10" name="eq_ups_ad" descr="LaTeX: \UpsB^{(\rm ad)} = \frac{(M_\psi M_\psi^{\prime})^2}{2\pi^2\,\Gamma_{\rm th}T}\int\!\frac{p^2\,dp}{M_\psi^2+p^2}\,f_p^{\rm eq}\big(1\mp f_p^{\rm eq}/g_{\rm dof}\big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4133088"/>
            <a:ext cx="5428488" cy="810768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548640" y="507492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2"/>
                </a:solidFill>
              </a:rPr>
              <a:t>UNDERDAMPED (ANY Γ</a:t>
            </a:r>
            <a:r>
              <a:rPr lang="en-US" sz="1200" b="1" kern="0" spc="200" baseline="-40000" dirty="0">
                <a:solidFill>
                  <a:schemeClr val="accent2"/>
                </a:solidFill>
              </a:rPr>
              <a:t>th</a:t>
            </a:r>
            <a:r>
              <a:rPr lang="en-US" sz="1200" b="1" kern="0" spc="200" dirty="0">
                <a:solidFill>
                  <a:schemeClr val="accent2"/>
                </a:solidFill>
              </a:rPr>
              <a:t>/ω</a:t>
            </a:r>
            <a:r>
              <a:rPr lang="en-US" sz="1200" b="1" kern="0" spc="200" baseline="-40000" dirty="0">
                <a:solidFill>
                  <a:schemeClr val="accent2"/>
                </a:solidFill>
              </a:rPr>
              <a:t>f</a:t>
            </a:r>
            <a:r>
              <a:rPr lang="en-US" sz="1200" b="1" kern="0" spc="200" dirty="0">
                <a:solidFill>
                  <a:schemeClr val="accent2"/>
                </a:solidFill>
              </a:rPr>
              <a:t>)</a:t>
            </a:r>
            <a:endParaRPr lang="en-US" sz="1200" dirty="0"/>
          </a:p>
        </p:txBody>
      </p:sp>
      <p:pic>
        <p:nvPicPr>
          <p:cNvPr id="12" name="eq_ups_ud" descr="LaTeX: \UpsB^{(\rm ud)} = \UpsB^{(\rm ad)}\times\frac{\Gamma_{\rm th}^2}{\Gamma_{\rm th}^2+\omega_f^2},\qquad \omega_f = 2M_\chi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5394960"/>
            <a:ext cx="4669536" cy="777240"/>
          </a:xfrm>
          <a:prstGeom prst="rect">
            <a:avLst/>
          </a:prstGeom>
        </p:spPr>
      </p:pic>
      <p:pic>
        <p:nvPicPr>
          <p:cNvPr id="13" name="bkA_img" descr="assets/plots/lorentz_bi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0840" y="1463040"/>
            <a:ext cx="4937760" cy="3108960"/>
          </a:xfrm>
          <a:prstGeom prst="rect">
            <a:avLst/>
          </a:prstGeom>
        </p:spPr>
      </p:pic>
      <p:sp>
        <p:nvSpPr>
          <p:cNvPr id="14" name="Text 6"/>
          <p:cNvSpPr txBox="1"/>
          <p:nvPr/>
        </p:nvSpPr>
        <p:spPr>
          <a:xfrm>
            <a:off x="6720840" y="4754880"/>
            <a:ext cx="4937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chemeClr val="tx2"/>
                </a:solidFill>
              </a:rPr>
              <a:t>Fast bath: Υ ∝ Γ</a:t>
            </a:r>
            <a:r>
              <a:rPr lang="en-US" sz="1400" baseline="-40000" dirty="0">
                <a:solidFill>
                  <a:schemeClr val="tx2"/>
                </a:solidFill>
              </a:rPr>
              <a:t>th</a:t>
            </a:r>
            <a:r>
              <a:rPr lang="en-US" sz="1400" baseline="30000" dirty="0">
                <a:solidFill>
                  <a:schemeClr val="tx2"/>
                </a:solidFill>
              </a:rPr>
              <a:t>−1</a:t>
            </a:r>
            <a:r>
              <a:rPr lang="en-US" sz="1400" dirty="0">
                <a:solidFill>
                  <a:schemeClr val="tx2"/>
                </a:solidFill>
              </a:rPr>
              <a:t> (tracks too well). Slow bath: Υ ∝ Γ</a:t>
            </a:r>
            <a:r>
              <a:rPr lang="en-US" sz="1400" baseline="-40000" dirty="0">
                <a:solidFill>
                  <a:schemeClr val="tx2"/>
                </a:solidFill>
              </a:rPr>
              <a:t>th</a:t>
            </a:r>
            <a:r>
              <a:rPr lang="en-US" sz="1400" dirty="0">
                <a:solidFill>
                  <a:schemeClr val="tx2"/>
                </a:solidFill>
              </a:rPr>
              <a:t> (barely responds). ω</a:t>
            </a:r>
            <a:r>
              <a:rPr lang="en-US" sz="1400" baseline="-40000" dirty="0">
                <a:solidFill>
                  <a:schemeClr val="tx2"/>
                </a:solidFill>
              </a:rPr>
              <a:t>f</a:t>
            </a:r>
            <a:r>
              <a:rPr lang="en-US" sz="1400" dirty="0">
                <a:solidFill>
                  <a:schemeClr val="tx2"/>
                </a:solidFill>
              </a:rPr>
              <a:t> = 2M</a:t>
            </a:r>
            <a:r>
              <a:rPr lang="en-US" sz="1400" baseline="-40000" dirty="0">
                <a:solidFill>
                  <a:schemeClr val="tx2"/>
                </a:solidFill>
              </a:rPr>
              <a:t>χ</a:t>
            </a:r>
            <a:r>
              <a:rPr lang="en-US" sz="1400" dirty="0">
                <a:solidFill>
                  <a:schemeClr val="tx2"/>
                </a:solidFill>
              </a:rPr>
              <a:t> because M</a:t>
            </a:r>
            <a:r>
              <a:rPr lang="en-US" sz="1400" baseline="-40000" dirty="0">
                <a:solidFill>
                  <a:schemeClr val="tx2"/>
                </a:solidFill>
              </a:rPr>
              <a:t>ψ</a:t>
            </a:r>
            <a:r>
              <a:rPr lang="en-US" sz="1400" baseline="30000" dirty="0">
                <a:solidFill>
                  <a:schemeClr val="tx2"/>
                </a:solidFill>
              </a:rPr>
              <a:t>2</a:t>
            </a:r>
            <a:r>
              <a:rPr lang="en-US" sz="1400" dirty="0">
                <a:solidFill>
                  <a:schemeClr val="tx2"/>
                </a:solidFill>
              </a:rPr>
              <a:t> ∝ χ</a:t>
            </a:r>
            <a:r>
              <a:rPr lang="en-US" sz="1400" baseline="30000" dirty="0">
                <a:solidFill>
                  <a:schemeClr val="tx2"/>
                </a:solidFill>
              </a:rPr>
              <a:t>2</a:t>
            </a:r>
            <a:r>
              <a:rPr lang="en-US" sz="1400" dirty="0">
                <a:solidFill>
                  <a:schemeClr val="tx2"/>
                </a:solidFill>
              </a:rPr>
              <a:t> oscillates at twice the field frequency (gX ≫ m</a:t>
            </a:r>
            <a:r>
              <a:rPr lang="en-US" sz="1400" baseline="-40000" dirty="0">
                <a:solidFill>
                  <a:schemeClr val="tx2"/>
                </a:solidFill>
              </a:rPr>
              <a:t>ψ</a:t>
            </a:r>
            <a:r>
              <a:rPr lang="en-US" sz="1400" dirty="0">
                <a:solidFill>
                  <a:schemeClr val="tx2"/>
                </a:solidFill>
              </a:rPr>
              <a:t>). From arXiv:2512.05188.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chemeClr val="tx2"/>
                </a:solidFill>
              </a:rPr>
              <a:t>BACKUP B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Validity and the end of tracking</a:t>
            </a:r>
            <a:endParaRPr lang="en-US" sz="3000" dirty="0"/>
          </a:p>
        </p:txBody>
      </p:sp>
      <p:pic>
        <p:nvPicPr>
          <p:cNvPr id="4" name="!!motif" descr="assets/plots/motif_spir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9184"/>
            <a:ext cx="512064" cy="512064"/>
          </a:xfrm>
          <a:prstGeom prst="rect">
            <a:avLst/>
          </a:prstGeom>
        </p:spPr>
      </p:pic>
      <p:sp>
        <p:nvSpPr>
          <p:cNvPr id="5" name="v1"/>
          <p:cNvSpPr/>
          <p:nvPr/>
        </p:nvSpPr>
        <p:spPr>
          <a:xfrm>
            <a:off x="548640" y="1463040"/>
            <a:ext cx="5440680" cy="2377440"/>
          </a:xfrm>
          <a:prstGeom prst="roundRect">
            <a:avLst>
              <a:gd name="adj" fmla="val 4615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tx2">
                <a:alpha val="22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777240" y="16002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4"/>
                </a:solidFill>
              </a:rPr>
              <a:t>TRACKING REQUIRES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1920240"/>
            <a:ext cx="5029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chemeClr val="tx1"/>
                </a:solidFill>
              </a:rPr>
              <a:t>c</a:t>
            </a:r>
            <a:r>
              <a:rPr lang="en-US" sz="1450" baseline="-40000" dirty="0">
                <a:solidFill>
                  <a:schemeClr val="tx1"/>
                </a:solidFill>
              </a:rPr>
              <a:t>track</a:t>
            </a:r>
            <a:r>
              <a:rPr lang="en-US" sz="1450" dirty="0">
                <a:solidFill>
                  <a:schemeClr val="tx1"/>
                </a:solidFill>
              </a:rPr>
              <a:t> &gt; 0 (attractor condition)</a:t>
            </a:r>
            <a:endParaRPr lang="en-US" sz="14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chemeClr val="tx1"/>
                </a:solidFill>
              </a:rPr>
              <a:t>ψ thermalized and relativistic: Γ</a:t>
            </a:r>
            <a:r>
              <a:rPr lang="en-US" sz="1450" baseline="-40000" dirty="0">
                <a:solidFill>
                  <a:schemeClr val="tx1"/>
                </a:solidFill>
              </a:rPr>
              <a:t>th</a:t>
            </a:r>
            <a:r>
              <a:rPr lang="en-US" sz="1450" dirty="0">
                <a:solidFill>
                  <a:schemeClr val="tx1"/>
                </a:solidFill>
              </a:rPr>
              <a:t> ≳ H, T ≳ max(m</a:t>
            </a:r>
            <a:r>
              <a:rPr lang="en-US" sz="1450" baseline="-40000" dirty="0">
                <a:solidFill>
                  <a:schemeClr val="tx1"/>
                </a:solidFill>
              </a:rPr>
              <a:t>ψ</a:t>
            </a:r>
            <a:r>
              <a:rPr lang="en-US" sz="1450" dirty="0">
                <a:solidFill>
                  <a:schemeClr val="tx1"/>
                </a:solidFill>
              </a:rPr>
              <a:t>, gX)</a:t>
            </a:r>
            <a:endParaRPr lang="en-US" sz="14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chemeClr val="tx1"/>
                </a:solidFill>
              </a:rPr>
              <a:t>Large amplitude X ≫ m</a:t>
            </a:r>
            <a:r>
              <a:rPr lang="en-US" sz="1450" baseline="-40000" dirty="0">
                <a:solidFill>
                  <a:schemeClr val="tx1"/>
                </a:solidFill>
              </a:rPr>
              <a:t>ψ</a:t>
            </a:r>
            <a:r>
              <a:rPr lang="en-US" sz="1450" dirty="0">
                <a:solidFill>
                  <a:schemeClr val="tx1"/>
                </a:solidFill>
              </a:rPr>
              <a:t>/g, thermal mass dominating</a:t>
            </a:r>
            <a:endParaRPr lang="en-US" sz="14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chemeClr val="tx1"/>
                </a:solidFill>
              </a:rPr>
              <a:t>Underdamped: friction, H ≪ M</a:t>
            </a:r>
            <a:r>
              <a:rPr lang="en-US" sz="1450" baseline="-40000" dirty="0">
                <a:solidFill>
                  <a:schemeClr val="tx1"/>
                </a:solidFill>
              </a:rPr>
              <a:t>χ</a:t>
            </a:r>
            <a:endParaRPr lang="en-US" sz="1450" dirty="0"/>
          </a:p>
        </p:txBody>
      </p:sp>
      <p:sp>
        <p:nvSpPr>
          <p:cNvPr id="8" name="v2"/>
          <p:cNvSpPr/>
          <p:nvPr/>
        </p:nvSpPr>
        <p:spPr>
          <a:xfrm>
            <a:off x="6199632" y="1463040"/>
            <a:ext cx="5440680" cy="2377440"/>
          </a:xfrm>
          <a:prstGeom prst="roundRect">
            <a:avLst>
              <a:gd name="adj" fmla="val 4615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tx2">
                <a:alpha val="22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6428232" y="16002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2"/>
                </a:solidFill>
              </a:rPr>
              <a:t>WHAT ACTUALLY ENDS IT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6428232" y="1920240"/>
            <a:ext cx="5029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450" dirty="0">
                <a:solidFill>
                  <a:schemeClr val="tx1"/>
                </a:solidFill>
              </a:rPr>
              <a:t>Only a sign flip of c</a:t>
            </a:r>
            <a:r>
              <a:rPr lang="en-US" sz="1450" baseline="-40000" dirty="0">
                <a:solidFill>
                  <a:schemeClr val="tx1"/>
                </a:solidFill>
              </a:rPr>
              <a:t>track</a:t>
            </a:r>
            <a:r>
              <a:rPr lang="en-US" sz="1450" dirty="0">
                <a:solidFill>
                  <a:schemeClr val="tx1"/>
                </a:solidFill>
              </a:rPr>
              <a:t>. On X</a:t>
            </a:r>
            <a:r>
              <a:rPr lang="en-US" sz="1450" baseline="-40000" dirty="0">
                <a:solidFill>
                  <a:schemeClr val="tx1"/>
                </a:solidFill>
              </a:rPr>
              <a:t>Υ</a:t>
            </a:r>
            <a:r>
              <a:rPr lang="en-US" sz="1450" dirty="0">
                <a:solidFill>
                  <a:schemeClr val="tx1"/>
                </a:solidFill>
              </a:rPr>
              <a:t>, relativistic ψ is implied by X ≫ m</a:t>
            </a:r>
            <a:r>
              <a:rPr lang="en-US" sz="1450" baseline="-40000" dirty="0">
                <a:solidFill>
                  <a:schemeClr val="tx1"/>
                </a:solidFill>
              </a:rPr>
              <a:t>ψ</a:t>
            </a:r>
            <a:r>
              <a:rPr lang="en-US" sz="1450" dirty="0">
                <a:solidFill>
                  <a:schemeClr val="tx1"/>
                </a:solidFill>
              </a:rPr>
              <a:t>/g; for n &gt; 2, Γ</a:t>
            </a:r>
            <a:r>
              <a:rPr lang="en-US" sz="1450" baseline="-40000" dirty="0">
                <a:solidFill>
                  <a:schemeClr val="tx1"/>
                </a:solidFill>
              </a:rPr>
              <a:t>th</a:t>
            </a:r>
            <a:r>
              <a:rPr lang="en-US" sz="1450" dirty="0">
                <a:solidFill>
                  <a:schemeClr val="tx1"/>
                </a:solidFill>
              </a:rPr>
              <a:t>/H ∝ T</a:t>
            </a:r>
            <a:r>
              <a:rPr lang="en-US" sz="1450" baseline="30000" dirty="0">
                <a:solidFill>
                  <a:schemeClr val="tx1"/>
                </a:solidFill>
              </a:rPr>
              <a:t>n−2</a:t>
            </a:r>
            <a:r>
              <a:rPr lang="en-US" sz="1450" dirty="0">
                <a:solidFill>
                  <a:schemeClr val="tx1"/>
                </a:solidFill>
              </a:rPr>
              <a:t> falls, but c</a:t>
            </a:r>
            <a:r>
              <a:rPr lang="en-US" sz="1450" baseline="-40000" dirty="0">
                <a:solidFill>
                  <a:schemeClr val="tx1"/>
                </a:solidFill>
              </a:rPr>
              <a:t>track</a:t>
            </a:r>
            <a:r>
              <a:rPr lang="en-US" sz="1450" dirty="0">
                <a:solidFill>
                  <a:schemeClr val="tx1"/>
                </a:solidFill>
              </a:rPr>
              <a:t> turns negative first. For n ≤ 2 tracking ends only where n changes (T</a:t>
            </a:r>
            <a:r>
              <a:rPr lang="en-US" sz="1450" baseline="-40000" dirty="0">
                <a:solidFill>
                  <a:schemeClr val="tx1"/>
                </a:solidFill>
              </a:rPr>
              <a:t>*</a:t>
            </a:r>
            <a:r>
              <a:rPr lang="en-US" sz="1450" dirty="0">
                <a:solidFill>
                  <a:schemeClr val="tx1"/>
                </a:solidFill>
              </a:rPr>
              <a:t>).</a:t>
            </a:r>
            <a:endParaRPr lang="en-US" sz="145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4069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3"/>
                </a:solidFill>
              </a:rPr>
              <a:t>APPROACH AND n = 1 ATTRACTOR</a:t>
            </a:r>
            <a:endParaRPr lang="en-US" sz="1200" dirty="0"/>
          </a:p>
        </p:txBody>
      </p:sp>
      <p:pic>
        <p:nvPicPr>
          <p:cNvPr id="12" name="eq_napp" descr="LaTeX: N_{\rm approach}\approx\frac{2}{c_{\rm track}}\ln\frac{\Xat}{X}\Big|_{T_{\rm start}}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4407408"/>
            <a:ext cx="2870606" cy="569976"/>
          </a:xfrm>
          <a:prstGeom prst="rect">
            <a:avLst/>
          </a:prstGeom>
        </p:spPr>
      </p:pic>
      <p:pic>
        <p:nvPicPr>
          <p:cNvPr id="13" name="eq_xups_n1" descr="LaTeX: n=1:\quad \Xat\sim\sqrt{\frac{c_{\rm track}(\kappa^2+4c_m^2g^2)}{c_\Upsilon\,g^4\kappa M_{\rm Pl}}\,T^3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5257800"/>
            <a:ext cx="3419856" cy="653796"/>
          </a:xfrm>
          <a:prstGeom prst="rect">
            <a:avLst/>
          </a:prstGeom>
        </p:spPr>
      </p:pic>
      <p:sp>
        <p:nvSpPr>
          <p:cNvPr id="14" name="v3"/>
          <p:cNvSpPr/>
          <p:nvPr/>
        </p:nvSpPr>
        <p:spPr>
          <a:xfrm>
            <a:off x="6199632" y="4069080"/>
            <a:ext cx="5440680" cy="2194560"/>
          </a:xfrm>
          <a:prstGeom prst="roundRect">
            <a:avLst>
              <a:gd name="adj" fmla="val 5000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accent1">
                <a:alpha val="60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15" name="Text 10"/>
          <p:cNvSpPr txBox="1"/>
          <p:nvPr/>
        </p:nvSpPr>
        <p:spPr>
          <a:xfrm>
            <a:off x="6428232" y="42062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1"/>
                </a:solidFill>
              </a:rPr>
              <a:t>BENCHMARK CAVEAT</a:t>
            </a:r>
            <a:endParaRPr lang="en-US" sz="1200" dirty="0"/>
          </a:p>
        </p:txBody>
      </p:sp>
      <p:sp>
        <p:nvSpPr>
          <p:cNvPr id="16" name="Text 11"/>
          <p:cNvSpPr txBox="1"/>
          <p:nvPr/>
        </p:nvSpPr>
        <p:spPr>
          <a:xfrm>
            <a:off x="6428232" y="4526280"/>
            <a:ext cx="50292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dirty="0">
                <a:solidFill>
                  <a:schemeClr val="tx2"/>
                </a:solidFill>
              </a:rPr>
              <a:t>m</a:t>
            </a:r>
            <a:r>
              <a:rPr lang="en-US" sz="1350" baseline="-40000" dirty="0">
                <a:solidFill>
                  <a:schemeClr val="tx2"/>
                </a:solidFill>
              </a:rPr>
              <a:t>ψ</a:t>
            </a:r>
            <a:r>
              <a:rPr lang="en-US" sz="1350" dirty="0">
                <a:solidFill>
                  <a:schemeClr val="tx2"/>
                </a:solidFill>
              </a:rPr>
              <a:t>/g = 10</a:t>
            </a:r>
            <a:r>
              <a:rPr lang="en-US" sz="1350" baseline="30000" dirty="0">
                <a:solidFill>
                  <a:schemeClr val="tx2"/>
                </a:solidFill>
              </a:rPr>
              <a:t>8</a:t>
            </a:r>
            <a:r>
              <a:rPr lang="en-US" sz="1350" dirty="0">
                <a:solidFill>
                  <a:schemeClr val="tx2"/>
                </a:solidFill>
              </a:rPr>
              <a:t> GeV is reached at T ≈ 480 GeV (N ≈ 25.9), ~6 e-folds before T = m</a:t>
            </a:r>
            <a:r>
              <a:rPr lang="en-US" sz="1350" baseline="-40000" dirty="0">
                <a:solidFill>
                  <a:schemeClr val="tx2"/>
                </a:solidFill>
              </a:rPr>
              <a:t>ψ</a:t>
            </a:r>
            <a:r>
              <a:rPr lang="en-US" sz="1350" dirty="0">
                <a:solidFill>
                  <a:schemeClr val="tx2"/>
                </a:solidFill>
              </a:rPr>
              <a:t>. Below it the X</a:t>
            </a:r>
            <a:r>
              <a:rPr lang="en-US" sz="1350" baseline="30000" dirty="0">
                <a:solidFill>
                  <a:schemeClr val="tx2"/>
                </a:solidFill>
              </a:rPr>
              <a:t>2</a:t>
            </a:r>
            <a:r>
              <a:rPr lang="en-US" sz="1350" dirty="0">
                <a:solidFill>
                  <a:schemeClr val="tx2"/>
                </a:solidFill>
              </a:rPr>
              <a:t> scaling of the friction saturates to an X-independent value (it does not vanish); the figures keep the large-amplitude form throughout. Refining this is in progress.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chemeClr val="tx2"/>
                </a:solidFill>
              </a:rPr>
              <a:t>BACKUP C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Tracking ends when c</a:t>
            </a:r>
            <a:r>
              <a:rPr lang="en-US" sz="3000" b="1" baseline="-40000" dirty="0">
                <a:solidFill>
                  <a:schemeClr val="tx1"/>
                </a:solidFill>
              </a:rPr>
              <a:t>track</a:t>
            </a:r>
            <a:r>
              <a:rPr lang="en-US" sz="3000" b="1" dirty="0">
                <a:solidFill>
                  <a:schemeClr val="tx1"/>
                </a:solidFill>
              </a:rPr>
              <a:t> changes sign</a:t>
            </a:r>
            <a:endParaRPr lang="en-US" sz="3000" dirty="0"/>
          </a:p>
        </p:txBody>
      </p:sp>
      <p:pic>
        <p:nvPicPr>
          <p:cNvPr id="4" name="!!motif" descr="assets/plots/motif_spir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9184"/>
            <a:ext cx="512064" cy="512064"/>
          </a:xfrm>
          <a:prstGeom prst="rect">
            <a:avLst/>
          </a:prstGeom>
        </p:spPr>
      </p:pic>
      <p:pic>
        <p:nvPicPr>
          <p:cNvPr id="5" name="ctrack_base" descr="assets/plots/ctrack_bas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1371600"/>
            <a:ext cx="5669280" cy="3931920"/>
          </a:xfrm>
          <a:prstGeom prst="rect">
            <a:avLst/>
          </a:prstGeom>
        </p:spPr>
      </p:pic>
      <p:pic>
        <p:nvPicPr>
          <p:cNvPr id="6" name="ctrack_path" descr="assets/plots/ctrack_pat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" y="1371600"/>
            <a:ext cx="5669280" cy="3931920"/>
          </a:xfrm>
          <a:prstGeom prst="rect">
            <a:avLst/>
          </a:prstGeom>
        </p:spPr>
      </p:pic>
      <p:pic>
        <p:nvPicPr>
          <p:cNvPr id="7" name="te_ct" descr="LaTeX: c_{\rm track} = -\left.\frac{\partial\ln\Ups}{\partial\ln T}\right|_X = n-\frac{8(n-1)M_\chi^2}{\Gamma_{\rm th}^2+4M_\chi^2}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5468112"/>
            <a:ext cx="3725570" cy="753923"/>
          </a:xfrm>
          <a:prstGeom prst="rect">
            <a:avLst/>
          </a:prstGeom>
        </p:spPr>
      </p:pic>
      <p:sp>
        <p:nvSpPr>
          <p:cNvPr id="8" name="te1"/>
          <p:cNvSpPr/>
          <p:nvPr/>
        </p:nvSpPr>
        <p:spPr>
          <a:xfrm>
            <a:off x="6355080" y="1417320"/>
            <a:ext cx="5303520" cy="1371600"/>
          </a:xfrm>
          <a:prstGeom prst="roundRect">
            <a:avLst>
              <a:gd name="adj" fmla="val 8000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tx2">
                <a:alpha val="22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9" name="te1_l"/>
          <p:cNvSpPr txBox="1"/>
          <p:nvPr/>
        </p:nvSpPr>
        <p:spPr>
          <a:xfrm>
            <a:off x="6583680" y="1536192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3"/>
                </a:solidFill>
              </a:rPr>
              <a:t>FAST VS. SLOW BATH</a:t>
            </a:r>
            <a:endParaRPr lang="en-US" sz="1200" dirty="0"/>
          </a:p>
        </p:txBody>
      </p:sp>
      <p:pic>
        <p:nvPicPr>
          <p:cNvPr id="10" name="te1_e" descr="LaTeX: c_{\rm track}=\begin{cases} n, &amp; \Gamma_{\rm th}\gg M_\chi\\[2pt] 2-n, &amp; \Gamma_{\rm th}\ll M_\chi\end{cases}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3680" y="1856232"/>
            <a:ext cx="2432304" cy="653796"/>
          </a:xfrm>
          <a:prstGeom prst="rect">
            <a:avLst/>
          </a:prstGeom>
        </p:spPr>
      </p:pic>
      <p:sp>
        <p:nvSpPr>
          <p:cNvPr id="11" name="te1_t"/>
          <p:cNvSpPr txBox="1"/>
          <p:nvPr/>
        </p:nvSpPr>
        <p:spPr>
          <a:xfrm>
            <a:off x="9189720" y="1847088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dirty="0">
                <a:solidFill>
                  <a:schemeClr val="tx2"/>
                </a:solidFill>
              </a:rPr>
              <a:t>⇒ attractor for n &gt; 0 in a fast bath, n &lt; 2 in a slow one</a:t>
            </a:r>
            <a:endParaRPr lang="en-US" sz="1350" dirty="0"/>
          </a:p>
        </p:txBody>
      </p:sp>
      <p:sp>
        <p:nvSpPr>
          <p:cNvPr id="12" name="te2"/>
          <p:cNvSpPr/>
          <p:nvPr/>
        </p:nvSpPr>
        <p:spPr>
          <a:xfrm>
            <a:off x="6355080" y="2926080"/>
            <a:ext cx="5303520" cy="1325880"/>
          </a:xfrm>
          <a:prstGeom prst="roundRect">
            <a:avLst>
              <a:gd name="adj" fmla="val 8276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tx2">
                <a:alpha val="22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13" name="te2_l"/>
          <p:cNvSpPr txBox="1"/>
          <p:nvPr/>
        </p:nvSpPr>
        <p:spPr>
          <a:xfrm>
            <a:off x="6583680" y="304495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5"/>
                </a:solidFill>
              </a:rPr>
              <a:t>n ≤ 2: NEVER ENDS ON ITS OWN   ·   n &gt; 2: ENDS AT</a:t>
            </a:r>
            <a:endParaRPr lang="en-US" sz="1200" dirty="0"/>
          </a:p>
        </p:txBody>
      </p:sp>
      <p:pic>
        <p:nvPicPr>
          <p:cNvPr id="14" name="te2_e" descr="LaTeX: T_{\rm out} = \left(\frac{2c_m g}{\kappa}\sqrt{1-\frac{2}{n}}\right)^{\!\frac{1}{n-1}}\quad (n&gt;2)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3680" y="3364992"/>
            <a:ext cx="3202686" cy="722376"/>
          </a:xfrm>
          <a:prstGeom prst="rect">
            <a:avLst/>
          </a:prstGeom>
        </p:spPr>
      </p:pic>
      <p:sp>
        <p:nvSpPr>
          <p:cNvPr id="15" name="te3"/>
          <p:cNvSpPr/>
          <p:nvPr/>
        </p:nvSpPr>
        <p:spPr>
          <a:xfrm>
            <a:off x="6355080" y="4389120"/>
            <a:ext cx="5303520" cy="1874520"/>
          </a:xfrm>
          <a:prstGeom prst="roundRect">
            <a:avLst>
              <a:gd name="adj" fmla="val 5854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accent2">
                <a:alpha val="60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16" name="te3_l"/>
          <p:cNvSpPr txBox="1"/>
          <p:nvPr/>
        </p:nvSpPr>
        <p:spPr>
          <a:xfrm>
            <a:off x="6583680" y="450799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2"/>
                </a:solidFill>
              </a:rPr>
              <a:t>BENCHMARK: A MEDIATOR WITH m</a:t>
            </a:r>
            <a:r>
              <a:rPr lang="en-US" sz="1200" b="1" kern="0" spc="200" baseline="-40000" dirty="0">
                <a:solidFill>
                  <a:schemeClr val="accent2"/>
                </a:solidFill>
              </a:rPr>
              <a:t>V</a:t>
            </a:r>
            <a:r>
              <a:rPr lang="en-US" sz="1200" b="1" kern="0" spc="200" dirty="0">
                <a:solidFill>
                  <a:schemeClr val="accent2"/>
                </a:solidFill>
              </a:rPr>
              <a:t> ∼ T</a:t>
            </a:r>
            <a:r>
              <a:rPr lang="en-US" sz="1200" b="1" kern="0" spc="200" baseline="-40000" dirty="0">
                <a:solidFill>
                  <a:schemeClr val="accent2"/>
                </a:solidFill>
              </a:rPr>
              <a:t>*</a:t>
            </a:r>
            <a:endParaRPr lang="en-US" sz="1200" dirty="0"/>
          </a:p>
        </p:txBody>
      </p:sp>
      <p:pic>
        <p:nvPicPr>
          <p:cNvPr id="17" name="te3_e1" descr="LaTeX: \Gamma_{\rm th}=\begin{cases}\kappa\,T, &amp; T\gtrsim T_*\\[2pt] \kappa\,T_*\,(T/T_*)^{5}, &amp; T\lesssim T_*\end{cases}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83680" y="4828032"/>
            <a:ext cx="2419502" cy="610210"/>
          </a:xfrm>
          <a:prstGeom prst="rect">
            <a:avLst/>
          </a:prstGeom>
        </p:spPr>
      </p:pic>
      <p:pic>
        <p:nvPicPr>
          <p:cNvPr id="18" name="te3_e2" descr="LaTeX: T_{\rm out}\sim T_*\,\min\!\Big[1,\Big(\frac{c_m g}{\kappa}\Big)^{1/4}\Big]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89720" y="4919472"/>
            <a:ext cx="2238146" cy="454457"/>
          </a:xfrm>
          <a:prstGeom prst="rect">
            <a:avLst/>
          </a:prstGeom>
        </p:spPr>
      </p:pic>
      <p:sp>
        <p:nvSpPr>
          <p:cNvPr id="19" name="te3_t"/>
          <p:cNvSpPr txBox="1"/>
          <p:nvPr/>
        </p:nvSpPr>
        <p:spPr>
          <a:xfrm>
            <a:off x="6583680" y="5559552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>
                <a:solidFill>
                  <a:schemeClr val="tx2"/>
                </a:solidFill>
              </a:rPr>
              <a:t>Same structure as SM neutrinos: α</a:t>
            </a:r>
            <a:r>
              <a:rPr lang="en-US" sz="1250" baseline="-40000" dirty="0">
                <a:solidFill>
                  <a:schemeClr val="tx2"/>
                </a:solidFill>
              </a:rPr>
              <a:t>W</a:t>
            </a:r>
            <a:r>
              <a:rPr lang="en-US" sz="1250" baseline="30000" dirty="0">
                <a:solidFill>
                  <a:schemeClr val="tx2"/>
                </a:solidFill>
              </a:rPr>
              <a:t>2</a:t>
            </a:r>
            <a:r>
              <a:rPr lang="en-US" sz="1250" dirty="0">
                <a:solidFill>
                  <a:schemeClr val="tx2"/>
                </a:solidFill>
              </a:rPr>
              <a:t>T → G</a:t>
            </a:r>
            <a:r>
              <a:rPr lang="en-US" sz="1250" baseline="-40000" dirty="0">
                <a:solidFill>
                  <a:schemeClr val="tx2"/>
                </a:solidFill>
              </a:rPr>
              <a:t>F</a:t>
            </a:r>
            <a:r>
              <a:rPr lang="en-US" sz="1250" baseline="30000" dirty="0">
                <a:solidFill>
                  <a:schemeClr val="tx2"/>
                </a:solidFill>
              </a:rPr>
              <a:t>2</a:t>
            </a:r>
            <a:r>
              <a:rPr lang="en-US" sz="1250" dirty="0">
                <a:solidFill>
                  <a:schemeClr val="tx2"/>
                </a:solidFill>
              </a:rPr>
              <a:t>T</a:t>
            </a:r>
            <a:r>
              <a:rPr lang="en-US" sz="1250" baseline="30000" dirty="0">
                <a:solidFill>
                  <a:schemeClr val="tx2"/>
                </a:solidFill>
              </a:rPr>
              <a:t>5</a:t>
            </a:r>
            <a:r>
              <a:rPr lang="en-US" sz="1250" dirty="0">
                <a:solidFill>
                  <a:schemeClr val="tx2"/>
                </a:solidFill>
              </a:rPr>
              <a:t> at the electroweak scale. (The attractor movie and Fig. 1 conservatively switch damping off at T = m</a:t>
            </a:r>
            <a:r>
              <a:rPr lang="en-US" sz="1250" baseline="-40000" dirty="0">
                <a:solidFill>
                  <a:schemeClr val="tx2"/>
                </a:solidFill>
              </a:rPr>
              <a:t>ψ</a:t>
            </a:r>
            <a:r>
              <a:rPr lang="en-US" sz="1250" dirty="0">
                <a:solidFill>
                  <a:schemeClr val="tx2"/>
                </a:solidFill>
              </a:rPr>
              <a:t>.)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6" dur="6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6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1" dur="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6" dur="6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6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1" dur="6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6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3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8" dur="6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6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5" dur="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0" dur="6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6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5" dur="6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6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0" dur="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5" dur="6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6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"/>
                            </p:stCondLst>
                            <p:childTnLst>
                              <p:par>
                                <p:cTn id="7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1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chemeClr val="tx2"/>
                </a:solidFill>
              </a:rPr>
              <a:t>BACKUP D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Realizing Γ</a:t>
            </a:r>
            <a:r>
              <a:rPr lang="en-US" sz="3000" b="1" baseline="-40000" dirty="0">
                <a:solidFill>
                  <a:schemeClr val="tx1"/>
                </a:solidFill>
              </a:rPr>
              <a:t>th</a:t>
            </a:r>
            <a:r>
              <a:rPr lang="en-US" sz="3000" b="1" dirty="0">
                <a:solidFill>
                  <a:schemeClr val="tx1"/>
                </a:solidFill>
              </a:rPr>
              <a:t> = κTⁿ</a:t>
            </a:r>
            <a:endParaRPr lang="en-US" sz="3000" dirty="0"/>
          </a:p>
        </p:txBody>
      </p:sp>
      <p:pic>
        <p:nvPicPr>
          <p:cNvPr id="4" name="!!motif" descr="assets/plots/motif_spir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9184"/>
            <a:ext cx="512064" cy="512064"/>
          </a:xfrm>
          <a:prstGeom prst="rect">
            <a:avLst/>
          </a:prstGeom>
        </p:spPr>
      </p:pic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6766560" cy="2950464"/>
        </p:xfrm>
        <a:graphic>
          <a:graphicData uri="http://schemas.openxmlformats.org/drawingml/2006/table">
            <a:tbl>
              <a:tblPr/>
              <a:tblGrid>
                <a:gridCol w="3566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chemeClr val="accent2"/>
                          </a:solidFill>
                        </a:rPr>
                        <a:t>Mechanism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chemeClr val="accent2"/>
                          </a:solidFill>
                        </a:rPr>
                        <a:t>Γ</a:t>
                      </a:r>
                      <a:r>
                        <a:rPr lang="en-US" sz="1400" b="1" baseline="-40000" dirty="0">
                          <a:solidFill>
                            <a:schemeClr val="accent2"/>
                          </a:solidFill>
                        </a:rPr>
                        <a:t>th</a:t>
                      </a:r>
                      <a:r>
                        <a:rPr lang="en-US" sz="1400" b="1" dirty="0">
                          <a:solidFill>
                            <a:schemeClr val="accent2"/>
                          </a:solidFill>
                        </a:rPr>
                        <a:t> scaling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chemeClr val="accent2"/>
                          </a:solidFill>
                        </a:rPr>
                        <a:t>n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Light mediator (m</a:t>
                      </a:r>
                      <a:r>
                        <a:rPr lang="en-US" sz="1400" baseline="-40000" dirty="0">
                          <a:solidFill>
                            <a:schemeClr val="tx1"/>
                          </a:solidFill>
                        </a:rPr>
                        <a:t>med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≪ T): scalar or vector portal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∝ T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Dark U(1) gauge scatterings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1400" baseline="-40000" dirty="0">
                          <a:solidFill>
                            <a:schemeClr val="tx1"/>
                          </a:solidFill>
                        </a:rPr>
                        <a:t>D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α</a:t>
                      </a:r>
                      <a:r>
                        <a:rPr lang="en-US" sz="1400" baseline="-40000" dirty="0">
                          <a:solidFill>
                            <a:schemeClr val="tx1"/>
                          </a:solidFill>
                        </a:rPr>
                        <a:t>D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T ln(1/α</a:t>
                      </a:r>
                      <a:r>
                        <a:rPr lang="en-US" sz="1400" baseline="-40000" dirty="0">
                          <a:solidFill>
                            <a:schemeClr val="tx1"/>
                          </a:solidFill>
                        </a:rPr>
                        <a:t>D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Heavy mediator (m</a:t>
                      </a:r>
                      <a:r>
                        <a:rPr lang="en-US" sz="1400" baseline="-40000" dirty="0">
                          <a:solidFill>
                            <a:schemeClr val="tx1"/>
                          </a:solidFill>
                        </a:rPr>
                        <a:t>med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≫ T)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∝ T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/ m</a:t>
                      </a:r>
                      <a:r>
                        <a:rPr lang="en-US" sz="1400" baseline="-40000" dirty="0">
                          <a:solidFill>
                            <a:schemeClr val="tx1"/>
                          </a:solidFill>
                        </a:rPr>
                        <a:t>med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Dimension-d operator, 2 ↔ 2 annihilation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2d−7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/ Λ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2d−8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3, 5, 7, …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Decays ψ ↔ SM SM (toy)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constant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" name="eq_nd" descr="LaTeX: \Gamma_{\rm th}\sim \frac{T^{2d-7}}{\Lambda^{2d-8}}\;\;\Rightarrow\;\; n = 2d-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600200"/>
            <a:ext cx="3042209" cy="603504"/>
          </a:xfrm>
          <a:prstGeom prst="rect">
            <a:avLst/>
          </a:prstGeom>
        </p:spPr>
      </p:pic>
      <p:pic>
        <p:nvPicPr>
          <p:cNvPr id="7" name="eq_darkU1" descr="LaTeX: \Gamma_{\rm th}^{(D)} \simeq c_D\,\alpha_D^2\,T\ln\frac{1}{\alpha_D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0960" y="2423160"/>
            <a:ext cx="2265883" cy="598018"/>
          </a:xfrm>
          <a:prstGeom prst="rect">
            <a:avLst/>
          </a:prstGeom>
        </p:spPr>
      </p:pic>
      <p:pic>
        <p:nvPicPr>
          <p:cNvPr id="8" name="rg2" descr="LaTeX: \mathcal{R}_\Gamma \equiv \frac{\Gamma_{\rm th}}{M_\chi}\;\simeq\;\frac{\kappa}{c_m g}\,T^{\,n-1}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0960" y="3246120"/>
            <a:ext cx="2556662" cy="633679"/>
          </a:xfrm>
          <a:prstGeom prst="rect">
            <a:avLst/>
          </a:prstGeom>
        </p:spPr>
      </p:pic>
      <p:sp>
        <p:nvSpPr>
          <p:cNvPr id="9" name="Text 2"/>
          <p:cNvSpPr txBox="1"/>
          <p:nvPr/>
        </p:nvSpPr>
        <p:spPr>
          <a:xfrm>
            <a:off x="548640" y="4572000"/>
            <a:ext cx="11064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chemeClr val="tx2"/>
                </a:solidFill>
              </a:rPr>
              <a:t>n = 1: response ratio constant in the thermal-mass era (benchmark: κ/c</a:t>
            </a:r>
            <a:r>
              <a:rPr lang="en-US" sz="1400" baseline="-40000" dirty="0">
                <a:solidFill>
                  <a:schemeClr val="tx2"/>
                </a:solidFill>
              </a:rPr>
              <a:t>m</a:t>
            </a:r>
            <a:r>
              <a:rPr lang="en-US" sz="1400" dirty="0">
                <a:solidFill>
                  <a:schemeClr val="tx2"/>
                </a:solidFill>
              </a:rPr>
              <a:t>g ≈ 1.96, at the Lorentzian peak).</a:t>
            </a:r>
            <a:endParaRPr lang="en-US" sz="140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chemeClr val="tx2"/>
                </a:solidFill>
              </a:rPr>
              <a:t>n &gt; 1: passes from adiabatic to non-adiabatic as T falls.</a:t>
            </a:r>
            <a:endParaRPr lang="en-US" sz="140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chemeClr val="tx2"/>
                </a:solidFill>
              </a:rPr>
              <a:t>n &gt; 2: Γ</a:t>
            </a:r>
            <a:r>
              <a:rPr lang="en-US" sz="1400" baseline="-40000" dirty="0">
                <a:solidFill>
                  <a:schemeClr val="tx2"/>
                </a:solidFill>
              </a:rPr>
              <a:t>th</a:t>
            </a:r>
            <a:r>
              <a:rPr lang="en-US" sz="1400" dirty="0">
                <a:solidFill>
                  <a:schemeClr val="tx2"/>
                </a:solidFill>
              </a:rPr>
              <a:t>/H ∝ T</a:t>
            </a:r>
            <a:r>
              <a:rPr lang="en-US" sz="1400" baseline="30000" dirty="0">
                <a:solidFill>
                  <a:schemeClr val="tx2"/>
                </a:solidFill>
              </a:rPr>
              <a:t>n−2</a:t>
            </a:r>
            <a:r>
              <a:rPr lang="en-US" sz="1400" dirty="0">
                <a:solidFill>
                  <a:schemeClr val="tx2"/>
                </a:solidFill>
              </a:rPr>
              <a:t> falls; the thermal description eventually fails.</a:t>
            </a:r>
            <a:endParaRPr lang="en-US" sz="1400" dirty="0"/>
          </a:p>
        </p:txBody>
      </p:sp>
      <p:sp>
        <p:nvSpPr>
          <p:cNvPr id="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chemeClr val="tx2"/>
                </a:solidFill>
              </a:rPr>
              <a:t>BACKUP E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Neutrino-coupled scalar: thermal realignment</a:t>
            </a:r>
            <a:endParaRPr lang="en-US" sz="3000" dirty="0"/>
          </a:p>
        </p:txBody>
      </p:sp>
      <p:pic>
        <p:nvPicPr>
          <p:cNvPr id="4" name="!!motif" descr="assets/plots/motif_spir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9184"/>
            <a:ext cx="512064" cy="51206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463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2"/>
                </a:solidFill>
              </a:rPr>
              <a:t>DAMPING BY COSMIC NEUTRINOS (Φ ≫ m</a:t>
            </a:r>
            <a:r>
              <a:rPr lang="en-US" sz="1200" b="1" kern="0" spc="200" baseline="-40000" dirty="0">
                <a:solidFill>
                  <a:schemeClr val="accent2"/>
                </a:solidFill>
              </a:rPr>
              <a:t>ν</a:t>
            </a:r>
            <a:r>
              <a:rPr lang="en-US" sz="1200" b="1" kern="0" spc="200" dirty="0">
                <a:solidFill>
                  <a:schemeClr val="accent2"/>
                </a:solidFill>
              </a:rPr>
              <a:t>/g)</a:t>
            </a:r>
            <a:endParaRPr lang="en-US" sz="1200" dirty="0"/>
          </a:p>
        </p:txBody>
      </p:sp>
      <p:pic>
        <p:nvPicPr>
          <p:cNvPr id="6" name="eq_nu_ups" descr="LaTeX: \langle\UpsB\rangle_{\rm osc} = \frac{3g^4\Phi^2}{8\pi^2}\,\frac{\Gamma_{\rm th}}{4M_\phi^2+\Gamma_{\rm th}^2}\quad(\Phi\gg m_\nu/g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1783080"/>
            <a:ext cx="4715256" cy="78028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2788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1"/>
                </a:solidFill>
              </a:rPr>
              <a:t>ATTRACTOR POINT (V-SHAPED Φ</a:t>
            </a:r>
            <a:r>
              <a:rPr lang="en-US" sz="1200" b="1" kern="0" spc="200" baseline="-40000" dirty="0">
                <a:solidFill>
                  <a:schemeClr val="accent1"/>
                </a:solidFill>
              </a:rPr>
              <a:t>Υ</a:t>
            </a:r>
            <a:r>
              <a:rPr lang="en-US" sz="1200" b="1" kern="0" spc="200" dirty="0">
                <a:solidFill>
                  <a:schemeClr val="accent1"/>
                </a:solidFill>
              </a:rPr>
              <a:t>(T))</a:t>
            </a:r>
            <a:endParaRPr lang="en-US" sz="1200" dirty="0"/>
          </a:p>
        </p:txBody>
      </p:sp>
      <p:pic>
        <p:nvPicPr>
          <p:cNvPr id="8" name="eq_nu_T" descr="LaTeX: T_*\approx 448\,{\rm MeV}\left(\frac{g}{10^{-11}}\right)^{1/4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3108960"/>
            <a:ext cx="2843479" cy="619658"/>
          </a:xfrm>
          <a:prstGeom prst="rect">
            <a:avLst/>
          </a:prstGeom>
        </p:spPr>
      </p:pic>
      <p:pic>
        <p:nvPicPr>
          <p:cNvPr id="9" name="eq_nu_Phi" descr="LaTeX: \Phi_*\approx 1.4\times 10^{8}\,{\rm GeV}\left(\frac{g}{10^{-11}}\right)^{-9/8}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840480"/>
            <a:ext cx="3576066" cy="619658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6400800" y="278892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4"/>
                </a:solidFill>
              </a:rPr>
              <a:t>PREDICTED ABUNDANCE</a:t>
            </a:r>
            <a:endParaRPr lang="en-US" sz="1200" dirty="0"/>
          </a:p>
        </p:txBody>
      </p:sp>
      <p:pic>
        <p:nvPicPr>
          <p:cNvPr id="11" name="eq_nu_rho" descr="LaTeX: \frac{\rho_{\phi,0}}{\rho_{\rm DM,0}} = 2.9\left(\frac{g}{10^{-11}}\right)^{-7/4}\left(\frac{m_\phi}{10^{-4}\,{\rm eV}}\right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0" y="3108960"/>
            <a:ext cx="3969868" cy="686257"/>
          </a:xfrm>
          <a:prstGeom prst="rect">
            <a:avLst/>
          </a:prstGeom>
        </p:spPr>
      </p:pic>
      <p:sp>
        <p:nvSpPr>
          <p:cNvPr id="12" name="Text 5"/>
          <p:cNvSpPr txBox="1"/>
          <p:nvPr/>
        </p:nvSpPr>
        <p:spPr>
          <a:xfrm>
            <a:off x="6400800" y="406908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4"/>
                </a:solidFill>
              </a:rPr>
              <a:t>THERMAL-REALIGNMENT DM LINE</a:t>
            </a:r>
            <a:endParaRPr lang="en-US" sz="1200" dirty="0"/>
          </a:p>
        </p:txBody>
      </p:sp>
      <p:pic>
        <p:nvPicPr>
          <p:cNvPr id="13" name="eq_nu_line" descr="LaTeX: g \simeq 1.8\times10^{-11}\left(\frac{m_\phi}{10^{-4}\,{\rm eV}}\right)^{4/7}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800" y="4389120"/>
            <a:ext cx="3240176" cy="619658"/>
          </a:xfrm>
          <a:prstGeom prst="rect">
            <a:avLst/>
          </a:prstGeom>
        </p:spPr>
      </p:pic>
      <p:sp>
        <p:nvSpPr>
          <p:cNvPr id="14" name="Text 6"/>
          <p:cNvSpPr txBox="1"/>
          <p:nvPr/>
        </p:nvSpPr>
        <p:spPr>
          <a:xfrm>
            <a:off x="548640" y="5074920"/>
            <a:ext cx="11064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chemeClr val="tx2"/>
                </a:solidFill>
              </a:rPr>
              <a:t>Φ</a:t>
            </a:r>
            <a:r>
              <a:rPr lang="en-US" sz="1400" baseline="-40000" dirty="0">
                <a:solidFill>
                  <a:schemeClr val="tx2"/>
                </a:solidFill>
              </a:rPr>
              <a:t>Υ</a:t>
            </a:r>
            <a:r>
              <a:rPr lang="en-US" sz="1400" dirty="0">
                <a:solidFill>
                  <a:schemeClr val="tx2"/>
                </a:solidFill>
              </a:rPr>
              <a:t> ∝ T</a:t>
            </a:r>
            <a:r>
              <a:rPr lang="en-US" sz="1400" baseline="30000" dirty="0">
                <a:solidFill>
                  <a:schemeClr val="tx2"/>
                </a:solidFill>
              </a:rPr>
              <a:t>7/2</a:t>
            </a:r>
            <a:r>
              <a:rPr lang="en-US" sz="1400" dirty="0">
                <a:solidFill>
                  <a:schemeClr val="tx2"/>
                </a:solidFill>
              </a:rPr>
              <a:t> above T</a:t>
            </a:r>
            <a:r>
              <a:rPr lang="en-US" sz="1400" baseline="-40000" dirty="0">
                <a:solidFill>
                  <a:schemeClr val="tx2"/>
                </a:solidFill>
              </a:rPr>
              <a:t>*</a:t>
            </a:r>
            <a:r>
              <a:rPr lang="en-US" sz="1400" dirty="0">
                <a:solidFill>
                  <a:schemeClr val="tx2"/>
                </a:solidFill>
              </a:rPr>
              <a:t> and ∝ T</a:t>
            </a:r>
            <a:r>
              <a:rPr lang="en-US" sz="1400" baseline="30000" dirty="0">
                <a:solidFill>
                  <a:schemeClr val="tx2"/>
                </a:solidFill>
              </a:rPr>
              <a:t>−1/2</a:t>
            </a:r>
            <a:r>
              <a:rPr lang="en-US" sz="1400" dirty="0">
                <a:solidFill>
                  <a:schemeClr val="tx2"/>
                </a:solidFill>
              </a:rPr>
              <a:t> below: initial conditions in the basin converge through Φ</a:t>
            </a:r>
            <a:r>
              <a:rPr lang="en-US" sz="1400" baseline="-40000" dirty="0">
                <a:solidFill>
                  <a:schemeClr val="tx2"/>
                </a:solidFill>
              </a:rPr>
              <a:t>*</a:t>
            </a:r>
            <a:r>
              <a:rPr lang="en-US" sz="1400" dirty="0">
                <a:solidFill>
                  <a:schemeClr val="tx2"/>
                </a:solidFill>
              </a:rPr>
              <a:t> at T</a:t>
            </a:r>
            <a:r>
              <a:rPr lang="en-US" sz="1400" baseline="-40000" dirty="0">
                <a:solidFill>
                  <a:schemeClr val="tx2"/>
                </a:solidFill>
              </a:rPr>
              <a:t>*</a:t>
            </a:r>
            <a:r>
              <a:rPr lang="en-US" sz="1400" dirty="0">
                <a:solidFill>
                  <a:schemeClr val="tx2"/>
                </a:solidFill>
              </a:rPr>
              <a:t>. The target line evades BBN/CMB limits and is approached by the ultimate KamLAND-Zen reach. From arXiv:2509.25308.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chemeClr val="tx2"/>
                </a:solidFill>
              </a:rPr>
              <a:t>BACKUP F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Perturbation sources in detail</a:t>
            </a:r>
            <a:endParaRPr lang="en-US" sz="3000" dirty="0"/>
          </a:p>
        </p:txBody>
      </p:sp>
      <p:pic>
        <p:nvPicPr>
          <p:cNvPr id="4" name="!!motif" descr="assets/plots/motif_spir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9184"/>
            <a:ext cx="512064" cy="512064"/>
          </a:xfrm>
          <a:prstGeom prst="rect">
            <a:avLst/>
          </a:prstGeom>
        </p:spPr>
      </p:pic>
      <p:pic>
        <p:nvPicPr>
          <p:cNvPr id="5" name="eq_pert" descr="LaTeX: \delta\ddot\chi + (3\Hub+\bar\UpsB)\,\delta\dot\chi + \Big(M_\chi^2 + \frac{d\bar\UpsB}{d\bar\chi}\dot{\bar\chi}\Big)\delta\chi = S_\Phi + S_{\rm eq} + S_\Upsil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1508760"/>
            <a:ext cx="6138672" cy="719328"/>
          </a:xfrm>
          <a:prstGeom prst="rect">
            <a:avLst/>
          </a:prstGeom>
        </p:spPr>
      </p:pic>
      <p:pic>
        <p:nvPicPr>
          <p:cNvPr id="6" name="eq_S_phi" descr="LaTeX: S_\Phi = 4\dot\Phi\dot{\bar\chi} - 2\Phi\Big(M_\chi^2\bar\chi + \tfrac12\bar\UpsB\dot{\bar\chi}\Big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377440"/>
            <a:ext cx="3116275" cy="510235"/>
          </a:xfrm>
          <a:prstGeom prst="rect">
            <a:avLst/>
          </a:prstGeom>
        </p:spPr>
      </p:pic>
      <p:pic>
        <p:nvPicPr>
          <p:cNvPr id="7" name="eq_S_eq" descr="LaTeX: S_{\rm eq} = -2\,\frac{\delta T}{T}\,m_{\chi,{\rm th}}^2\,\bar\chi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9280" y="2331720"/>
            <a:ext cx="2139696" cy="570586"/>
          </a:xfrm>
          <a:prstGeom prst="rect">
            <a:avLst/>
          </a:prstGeom>
        </p:spPr>
      </p:pic>
      <p:pic>
        <p:nvPicPr>
          <p:cNvPr id="8" name="eq_S_ups" descr="LaTeX: S_\Upsilon = -\frac{\delta T}{T}\left.\frac{\partial\bar\UpsB}{\partial\ln T}\right|_{\bar\chi}\dot{\bar\chi}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5360" y="2331720"/>
            <a:ext cx="2246681" cy="705002"/>
          </a:xfrm>
          <a:prstGeom prst="rect">
            <a:avLst/>
          </a:prstGeom>
        </p:spPr>
      </p:pic>
      <p:sp>
        <p:nvSpPr>
          <p:cNvPr id="9" name="Text 2"/>
          <p:cNvSpPr txBox="1"/>
          <p:nvPr/>
        </p:nvSpPr>
        <p:spPr>
          <a:xfrm>
            <a:off x="548640" y="338328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3"/>
                </a:solidFill>
              </a:rPr>
              <a:t>PHASE (ADIABATIC) AND AMPLITUDE PIECES, δχ = X(Δ</a:t>
            </a:r>
            <a:r>
              <a:rPr lang="en-US" sz="1200" b="1" kern="0" spc="200" baseline="-40000" dirty="0">
                <a:solidFill>
                  <a:schemeClr val="accent3"/>
                </a:solidFill>
              </a:rPr>
              <a:t>X</a:t>
            </a:r>
            <a:r>
              <a:rPr lang="en-US" sz="1200" b="1" kern="0" spc="200" dirty="0">
                <a:solidFill>
                  <a:schemeClr val="accent3"/>
                </a:solidFill>
              </a:rPr>
              <a:t>cos θ − Δ</a:t>
            </a:r>
            <a:r>
              <a:rPr lang="en-US" sz="1200" b="1" kern="0" spc="200" baseline="-40000" dirty="0">
                <a:solidFill>
                  <a:schemeClr val="accent3"/>
                </a:solidFill>
              </a:rPr>
              <a:t>θ</a:t>
            </a:r>
            <a:r>
              <a:rPr lang="en-US" sz="1200" b="1" kern="0" spc="200" dirty="0">
                <a:solidFill>
                  <a:schemeClr val="accent3"/>
                </a:solidFill>
              </a:rPr>
              <a:t>sin θ)</a:t>
            </a:r>
            <a:endParaRPr lang="en-US" sz="1200" dirty="0"/>
          </a:p>
        </p:txBody>
      </p:sp>
      <p:pic>
        <p:nvPicPr>
          <p:cNvPr id="10" name="eq_phaseA" descr="LaTeX: \dot\Delta_\theta = M_\chi\Phi + \frac{m_{\chi,{\rm th}}^2}{M_\chi}\frac{\delta T}{T}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" y="3703320"/>
            <a:ext cx="2381098" cy="696773"/>
          </a:xfrm>
          <a:prstGeom prst="rect">
            <a:avLst/>
          </a:prstGeom>
        </p:spPr>
      </p:pic>
      <p:pic>
        <p:nvPicPr>
          <p:cNvPr id="11" name="eq_phaseX" descr="LaTeX: \dot\Delta_X + \Ups\Delta_X = 2\dot\Phi - \tfrac12\Ups\Phi - \tfrac12\frac{\partial\Ups}{\partial\ln T}\frac{\delta T}{T}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4880" y="3730752"/>
            <a:ext cx="3961181" cy="625450"/>
          </a:xfrm>
          <a:prstGeom prst="rect">
            <a:avLst/>
          </a:prstGeom>
        </p:spPr>
      </p:pic>
      <p:sp>
        <p:nvSpPr>
          <p:cNvPr id="12" name="Text 3"/>
          <p:cNvSpPr txBox="1"/>
          <p:nvPr/>
        </p:nvSpPr>
        <p:spPr>
          <a:xfrm>
            <a:off x="548640" y="4800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4"/>
                </a:solidFill>
              </a:rPr>
              <a:t>ISOCURVATURE SOURCE ON A THERMAL-MASS BACKGROUND</a:t>
            </a:r>
            <a:endParaRPr lang="en-US" sz="1200" dirty="0"/>
          </a:p>
        </p:txBody>
      </p:sp>
      <p:pic>
        <p:nvPicPr>
          <p:cNvPr id="13" name="eq_src0" descr="LaTeX: \dot\xi + \Ups(\xi-\xi_\Upsilon) = 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640" y="5166360"/>
            <a:ext cx="2097024" cy="411480"/>
          </a:xfrm>
          <a:prstGeom prst="rect">
            <a:avLst/>
          </a:prstGeom>
        </p:spPr>
      </p:pic>
      <p:sp>
        <p:nvSpPr>
          <p:cNvPr id="14" name="Text 4"/>
          <p:cNvSpPr txBox="1"/>
          <p:nvPr/>
        </p:nvSpPr>
        <p:spPr>
          <a:xfrm>
            <a:off x="5852160" y="5120640"/>
            <a:ext cx="5760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chemeClr val="tx2"/>
                </a:solidFill>
              </a:rPr>
              <a:t>Follows from ξ = 1 + Υ̃/2H and ξ</a:t>
            </a:r>
            <a:r>
              <a:rPr lang="en-US" sz="1400" baseline="-40000" dirty="0">
                <a:solidFill>
                  <a:schemeClr val="tx2"/>
                </a:solidFill>
              </a:rPr>
              <a:t>Υ</a:t>
            </a:r>
            <a:r>
              <a:rPr lang="en-US" sz="1400" dirty="0">
                <a:solidFill>
                  <a:schemeClr val="tx2"/>
                </a:solidFill>
              </a:rPr>
              <a:t> = 1 + c</a:t>
            </a:r>
            <a:r>
              <a:rPr lang="en-US" sz="1400" baseline="-40000" dirty="0">
                <a:solidFill>
                  <a:schemeClr val="tx2"/>
                </a:solidFill>
              </a:rPr>
              <a:t>track</a:t>
            </a:r>
            <a:r>
              <a:rPr lang="en-US" sz="1400" dirty="0">
                <a:solidFill>
                  <a:schemeClr val="tx2"/>
                </a:solidFill>
              </a:rPr>
              <a:t>/2, for Υ̃ ∝ X</a:t>
            </a:r>
            <a:r>
              <a:rPr lang="en-US" sz="1400" baseline="30000" dirty="0">
                <a:solidFill>
                  <a:schemeClr val="tx2"/>
                </a:solidFill>
              </a:rPr>
              <a:t>2</a:t>
            </a:r>
            <a:r>
              <a:rPr lang="en-US" sz="1400" dirty="0">
                <a:solidFill>
                  <a:schemeClr val="tx2"/>
                </a:solidFill>
              </a:rPr>
              <a:t>. An adiabatic perturbation (I = 0) stays adiabatic, as Weinberg’s theorem requires.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23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chemeClr val="tx2"/>
                </a:solidFill>
              </a:rPr>
              <a:t>BACKUP G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Subleading isocurvature: gradients and noise</a:t>
            </a:r>
            <a:endParaRPr lang="en-US" sz="3000" dirty="0"/>
          </a:p>
        </p:txBody>
      </p:sp>
      <p:pic>
        <p:nvPicPr>
          <p:cNvPr id="4" name="!!motif" descr="assets/plots/motif_spir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9184"/>
            <a:ext cx="512064" cy="512064"/>
          </a:xfrm>
          <a:prstGeom prst="rect">
            <a:avLst/>
          </a:prstGeom>
        </p:spPr>
      </p:pic>
      <p:sp>
        <p:nvSpPr>
          <p:cNvPr id="5" name="f1"/>
          <p:cNvSpPr/>
          <p:nvPr/>
        </p:nvSpPr>
        <p:spPr>
          <a:xfrm>
            <a:off x="548640" y="1463040"/>
            <a:ext cx="11091672" cy="2240280"/>
          </a:xfrm>
          <a:prstGeom prst="roundRect">
            <a:avLst>
              <a:gd name="adj" fmla="val 4898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tx2">
                <a:alpha val="22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777240" y="1600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3"/>
                </a:solidFill>
              </a:rPr>
              <a:t>GRADIENTS (BEYOND SEPARATE UNIVERSE)</a:t>
            </a:r>
            <a:endParaRPr lang="en-US" sz="1200" dirty="0"/>
          </a:p>
        </p:txBody>
      </p:sp>
      <p:pic>
        <p:nvPicPr>
          <p:cNvPr id="7" name="eq_grad" descr="LaTeX: S_{\chi r} = \mathcal{O}\!\left(\frac{k^2}{a^2\Hub^2}\right)\zeta,\qquad \Big(\frac{k_*}{k_{\rm free}}\Big)^2\sim 2\times10^{-11}\Big(\frac{T_{\rm free}}{\rm MeV}\Big)^{-2}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1965960"/>
            <a:ext cx="6977177" cy="80467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77240" y="288036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dirty="0">
                <a:solidFill>
                  <a:schemeClr val="tx2"/>
                </a:solidFill>
              </a:rPr>
              <a:t>k</a:t>
            </a:r>
            <a:r>
              <a:rPr lang="en-US" sz="1500" baseline="-40000" dirty="0">
                <a:solidFill>
                  <a:schemeClr val="tx2"/>
                </a:solidFill>
              </a:rPr>
              <a:t>free</a:t>
            </a:r>
            <a:r>
              <a:rPr lang="en-US" sz="1500" dirty="0">
                <a:solidFill>
                  <a:schemeClr val="tx2"/>
                </a:solidFill>
              </a:rPr>
              <a:t> = aH at T</a:t>
            </a:r>
            <a:r>
              <a:rPr lang="en-US" sz="1500" baseline="-40000" dirty="0">
                <a:solidFill>
                  <a:schemeClr val="tx2"/>
                </a:solidFill>
              </a:rPr>
              <a:t>free</a:t>
            </a:r>
            <a:r>
              <a:rPr lang="en-US" sz="1500" dirty="0">
                <a:solidFill>
                  <a:schemeClr val="tx2"/>
                </a:solidFill>
              </a:rPr>
              <a:t> ≈ 10</a:t>
            </a:r>
            <a:r>
              <a:rPr lang="en-US" sz="1500" baseline="30000" dirty="0">
                <a:solidFill>
                  <a:schemeClr val="tx2"/>
                </a:solidFill>
              </a:rPr>
              <a:t>4</a:t>
            </a:r>
            <a:r>
              <a:rPr lang="en-US" sz="1500" dirty="0">
                <a:solidFill>
                  <a:schemeClr val="tx2"/>
                </a:solidFill>
              </a:rPr>
              <a:t> Mpc</a:t>
            </a:r>
            <a:r>
              <a:rPr lang="en-US" sz="1500" baseline="30000" dirty="0">
                <a:solidFill>
                  <a:schemeClr val="tx2"/>
                </a:solidFill>
              </a:rPr>
              <a:t>−1</a:t>
            </a:r>
            <a:r>
              <a:rPr lang="en-US" sz="1500" dirty="0">
                <a:solidFill>
                  <a:schemeClr val="tx2"/>
                </a:solidFill>
              </a:rPr>
              <a:t> (T</a:t>
            </a:r>
            <a:r>
              <a:rPr lang="en-US" sz="1500" baseline="-40000" dirty="0">
                <a:solidFill>
                  <a:schemeClr val="tx2"/>
                </a:solidFill>
              </a:rPr>
              <a:t>free</a:t>
            </a:r>
            <a:r>
              <a:rPr lang="en-US" sz="1500" dirty="0">
                <a:solidFill>
                  <a:schemeClr val="tx2"/>
                </a:solidFill>
              </a:rPr>
              <a:t>/MeV): all CMB and LSS modes stay superhorizon throughout the damping epoch, so the correction is beyond reach.</a:t>
            </a:r>
            <a:endParaRPr lang="en-US" sz="1500" dirty="0"/>
          </a:p>
        </p:txBody>
      </p:sp>
      <p:sp>
        <p:nvSpPr>
          <p:cNvPr id="9" name="f2"/>
          <p:cNvSpPr/>
          <p:nvPr/>
        </p:nvSpPr>
        <p:spPr>
          <a:xfrm>
            <a:off x="548640" y="3931920"/>
            <a:ext cx="11091672" cy="2331720"/>
          </a:xfrm>
          <a:prstGeom prst="roundRect">
            <a:avLst>
              <a:gd name="adj" fmla="val 4706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tx2">
                <a:alpha val="22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10" name="Text 6"/>
          <p:cNvSpPr txBox="1"/>
          <p:nvPr/>
        </p:nvSpPr>
        <p:spPr>
          <a:xfrm>
            <a:off x="777240" y="4069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2"/>
                </a:solidFill>
              </a:rPr>
              <a:t>THERMAL NOISE (FLUCTUATION–DISSIPATION)</a:t>
            </a:r>
            <a:endParaRPr lang="en-US" sz="1200" dirty="0"/>
          </a:p>
        </p:txBody>
      </p:sp>
      <p:pic>
        <p:nvPicPr>
          <p:cNvPr id="11" name="eq_noise" descr="LaTeX: \langle\eta(t,\mathbf{x})\eta(t^\prime,\mathbf{x}^\prime)\rangle = \frac{2\UpsB T}{a^3}\,\delta(t-t^\prime)\,\delta^{(3)}(\mathbf{x}-\mathbf{x}^\prime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4434840"/>
            <a:ext cx="5414772" cy="70408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77240" y="5212080"/>
            <a:ext cx="10607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500" dirty="0">
                <a:solidFill>
                  <a:schemeClr val="tx2"/>
                </a:solidFill>
              </a:rPr>
              <a:t>White noise above the thermal correlation length gives a blue k</a:t>
            </a:r>
            <a:r>
              <a:rPr lang="en-US" sz="1500" baseline="30000" dirty="0">
                <a:solidFill>
                  <a:schemeClr val="tx2"/>
                </a:solidFill>
              </a:rPr>
              <a:t>3</a:t>
            </a:r>
            <a:r>
              <a:rPr lang="en-US" sz="1500" dirty="0">
                <a:solidFill>
                  <a:schemeClr val="tx2"/>
                </a:solidFill>
              </a:rPr>
              <a:t> spectrum: negligible on CMB scales, but a target for small-scale probes.</a:t>
            </a:r>
            <a:endParaRPr lang="en-US" sz="150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1500" dirty="0">
                <a:solidFill>
                  <a:schemeClr val="tx2"/>
                </a:solidFill>
              </a:rPr>
              <a:t>Phase perturbations δθ − M</a:t>
            </a:r>
            <a:r>
              <a:rPr lang="en-US" sz="1500" baseline="-40000" dirty="0">
                <a:solidFill>
                  <a:schemeClr val="tx2"/>
                </a:solidFill>
              </a:rPr>
              <a:t>χ</a:t>
            </a:r>
            <a:r>
              <a:rPr lang="en-US" sz="1500" dirty="0">
                <a:solidFill>
                  <a:schemeClr val="tx2"/>
                </a:solidFill>
              </a:rPr>
              <a:t>δt are not damped, but they do not enter ⟨ρ</a:t>
            </a:r>
            <a:r>
              <a:rPr lang="en-US" sz="1500" baseline="-40000" dirty="0">
                <a:solidFill>
                  <a:schemeClr val="tx2"/>
                </a:solidFill>
              </a:rPr>
              <a:t>χ</a:t>
            </a:r>
            <a:r>
              <a:rPr lang="en-US" sz="1500" dirty="0">
                <a:solidFill>
                  <a:schemeClr val="tx2"/>
                </a:solidFill>
              </a:rPr>
              <a:t>⟩ = M</a:t>
            </a:r>
            <a:r>
              <a:rPr lang="en-US" sz="1500" baseline="-40000" dirty="0">
                <a:solidFill>
                  <a:schemeClr val="tx2"/>
                </a:solidFill>
              </a:rPr>
              <a:t>χ</a:t>
            </a:r>
            <a:r>
              <a:rPr lang="en-US" sz="1500" baseline="30000" dirty="0">
                <a:solidFill>
                  <a:schemeClr val="tx2"/>
                </a:solidFill>
              </a:rPr>
              <a:t>2</a:t>
            </a:r>
            <a:r>
              <a:rPr lang="en-US" sz="1500" dirty="0">
                <a:solidFill>
                  <a:schemeClr val="tx2"/>
                </a:solidFill>
              </a:rPr>
              <a:t>X</a:t>
            </a:r>
            <a:r>
              <a:rPr lang="en-US" sz="1500" baseline="30000" dirty="0">
                <a:solidFill>
                  <a:schemeClr val="tx2"/>
                </a:solidFill>
              </a:rPr>
              <a:t>2</a:t>
            </a:r>
            <a:r>
              <a:rPr lang="en-US" sz="1500" dirty="0">
                <a:solidFill>
                  <a:schemeClr val="tx2"/>
                </a:solidFill>
              </a:rPr>
              <a:t>/2 at linear order: no energy-density isocurvature.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24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chemeClr val="tx2"/>
                </a:solidFill>
              </a:rPr>
              <a:t>BACKUP H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Every patch is pulled back onto the attractor</a:t>
            </a:r>
            <a:endParaRPr lang="en-US" sz="3000" dirty="0"/>
          </a:p>
        </p:txBody>
      </p:sp>
      <p:pic>
        <p:nvPicPr>
          <p:cNvPr id="4" name="!!motif" descr="assets/plots/motif_spir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9184"/>
            <a:ext cx="512064" cy="512064"/>
          </a:xfrm>
          <a:prstGeom prst="rect">
            <a:avLst/>
          </a:prstGeom>
        </p:spPr>
      </p:pic>
      <p:sp>
        <p:nvSpPr>
          <p:cNvPr id="5" name="mv2_frame"/>
          <p:cNvSpPr/>
          <p:nvPr/>
        </p:nvSpPr>
        <p:spPr>
          <a:xfrm>
            <a:off x="1030072" y="1335024"/>
            <a:ext cx="10131552" cy="4481969"/>
          </a:xfrm>
          <a:prstGeom prst="rect">
            <a:avLst/>
          </a:prstGeom>
          <a:solidFill>
            <a:srgbClr val="0B1220"/>
          </a:solidFill>
          <a:ln w="12700">
            <a:solidFill>
              <a:schemeClr val="tx2">
                <a:alpha val="35000"/>
              </a:schemeClr>
            </a:solidFill>
            <a:prstDash val="solid"/>
          </a:ln>
          <a:effectLst>
            <a:outerShdw blurRad="228600" dist="50800" dir="5400000" algn="bl" rotWithShape="0">
              <a:srgbClr val="000000">
                <a:alpha val="50000"/>
              </a:srgbClr>
            </a:outerShdw>
          </a:effectLst>
        </p:spPr>
      </p:sp>
      <p:pic>
        <p:nvPicPr>
          <p:cNvPr id="6" name="mv2_gif" descr="Animation: isocurvature contrast across Hubble patches fades during attractor tracki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648" y="1371600"/>
            <a:ext cx="10058400" cy="4408817"/>
          </a:xfrm>
          <a:prstGeom prst="rect">
            <a:avLst/>
          </a:prstGeom>
        </p:spPr>
      </p:pic>
      <p:sp>
        <p:nvSpPr>
          <p:cNvPr id="7" name="mv2_l"/>
          <p:cNvSpPr txBox="1"/>
          <p:nvPr/>
        </p:nvSpPr>
        <p:spPr>
          <a:xfrm>
            <a:off x="1066648" y="5916168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chemeClr val="tx2"/>
                </a:solidFill>
              </a:rPr>
              <a:t>Net suppression:</a:t>
            </a:r>
            <a:endParaRPr lang="en-US" sz="1500" dirty="0"/>
          </a:p>
        </p:txBody>
      </p:sp>
      <p:pic>
        <p:nvPicPr>
          <p:cNvPr id="8" name="mv2_e" descr="LaTeX: \epsilon \equiv \frac{\Iso(T_{\rm out})}{\Iso_{\!i}} \approx \min\!\Big[1,\Big(\frac{\Xat}{X_i}\Big)^{2}_{T_{\rm osc}}\Big]\frac{T_{\rm out}}{T_{\rm in}}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4008" y="5859018"/>
            <a:ext cx="3166110" cy="516636"/>
          </a:xfrm>
          <a:prstGeom prst="rect">
            <a:avLst/>
          </a:prstGeom>
        </p:spPr>
      </p:pic>
      <p:sp>
        <p:nvSpPr>
          <p:cNvPr id="9" name="mv2_t"/>
          <p:cNvSpPr txBox="1"/>
          <p:nvPr/>
        </p:nvSpPr>
        <p:spPr>
          <a:xfrm>
            <a:off x="6244438" y="5916168"/>
            <a:ext cx="48806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chemeClr val="tx2"/>
                </a:solidFill>
              </a:rPr>
              <a:t>T</a:t>
            </a:r>
            <a:r>
              <a:rPr lang="en-US" sz="1300" baseline="-40000" dirty="0">
                <a:solidFill>
                  <a:schemeClr val="tx2"/>
                </a:solidFill>
              </a:rPr>
              <a:t>osc</a:t>
            </a:r>
            <a:r>
              <a:rPr lang="en-US" sz="1300" dirty="0">
                <a:solidFill>
                  <a:schemeClr val="tx2"/>
                </a:solidFill>
              </a:rPr>
              <a:t>: onset of oscillations  ·  T</a:t>
            </a:r>
            <a:r>
              <a:rPr lang="en-US" sz="1300" baseline="-40000" dirty="0">
                <a:solidFill>
                  <a:schemeClr val="tx2"/>
                </a:solidFill>
              </a:rPr>
              <a:t>in</a:t>
            </a:r>
            <a:r>
              <a:rPr lang="en-US" sz="1300" dirty="0">
                <a:solidFill>
                  <a:schemeClr val="tx2"/>
                </a:solidFill>
              </a:rPr>
              <a:t> → T</a:t>
            </a:r>
            <a:r>
              <a:rPr lang="en-US" sz="1300" baseline="-40000" dirty="0">
                <a:solidFill>
                  <a:schemeClr val="tx2"/>
                </a:solidFill>
              </a:rPr>
              <a:t>out</a:t>
            </a:r>
            <a:r>
              <a:rPr lang="en-US" sz="1300" dirty="0">
                <a:solidFill>
                  <a:schemeClr val="tx2"/>
                </a:solidFill>
              </a:rPr>
              <a:t>: tracking  ·  same for every k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25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chemeClr val="tx2"/>
                </a:solidFill>
              </a:rPr>
              <a:t>BACKUP I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Four decades of X</a:t>
            </a:r>
            <a:r>
              <a:rPr lang="en-US" sz="3000" b="1" baseline="-40000" dirty="0">
                <a:solidFill>
                  <a:schemeClr val="tx1"/>
                </a:solidFill>
              </a:rPr>
              <a:t>i</a:t>
            </a:r>
            <a:r>
              <a:rPr lang="en-US" sz="3000" b="1" dirty="0">
                <a:solidFill>
                  <a:schemeClr val="tx1"/>
                </a:solidFill>
              </a:rPr>
              <a:t>, one late-time amplitude</a:t>
            </a:r>
            <a:endParaRPr lang="en-US" sz="3000" dirty="0"/>
          </a:p>
        </p:txBody>
      </p:sp>
      <p:pic>
        <p:nvPicPr>
          <p:cNvPr id="4" name="!!motif" descr="assets/plots/motif_spir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9184"/>
            <a:ext cx="512064" cy="512064"/>
          </a:xfrm>
          <a:prstGeom prst="rect">
            <a:avLst/>
          </a:prstGeom>
        </p:spPr>
      </p:pic>
      <p:pic>
        <p:nvPicPr>
          <p:cNvPr id="5" name="bench_base" descr="assets/plots/bench_bas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1325880"/>
            <a:ext cx="7863840" cy="5029200"/>
          </a:xfrm>
          <a:prstGeom prst="rect">
            <a:avLst/>
          </a:prstGeom>
        </p:spPr>
      </p:pic>
      <p:pic>
        <p:nvPicPr>
          <p:cNvPr id="6" name="bench_ref" descr="assets/plots/bench_re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" y="1325880"/>
            <a:ext cx="7863840" cy="5029200"/>
          </a:xfrm>
          <a:prstGeom prst="rect">
            <a:avLst/>
          </a:prstGeom>
        </p:spPr>
      </p:pic>
      <p:pic>
        <p:nvPicPr>
          <p:cNvPr id="7" name="bench_traj0" descr="assets/plots/bench_traj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" y="1325880"/>
            <a:ext cx="7863840" cy="5029200"/>
          </a:xfrm>
          <a:prstGeom prst="rect">
            <a:avLst/>
          </a:prstGeom>
        </p:spPr>
      </p:pic>
      <p:pic>
        <p:nvPicPr>
          <p:cNvPr id="8" name="bench_traj1" descr="assets/plots/bench_traj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760" y="1325880"/>
            <a:ext cx="7863840" cy="5029200"/>
          </a:xfrm>
          <a:prstGeom prst="rect">
            <a:avLst/>
          </a:prstGeom>
        </p:spPr>
      </p:pic>
      <p:pic>
        <p:nvPicPr>
          <p:cNvPr id="9" name="bench_traj2" descr="assets/plots/bench_traj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760" y="1325880"/>
            <a:ext cx="7863840" cy="5029200"/>
          </a:xfrm>
          <a:prstGeom prst="rect">
            <a:avLst/>
          </a:prstGeom>
        </p:spPr>
      </p:pic>
      <p:pic>
        <p:nvPicPr>
          <p:cNvPr id="10" name="bench_traj3" descr="assets/plots/bench_traj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760" y="1325880"/>
            <a:ext cx="7863840" cy="5029200"/>
          </a:xfrm>
          <a:prstGeom prst="rect">
            <a:avLst/>
          </a:prstGeom>
        </p:spPr>
      </p:pic>
      <p:pic>
        <p:nvPicPr>
          <p:cNvPr id="11" name="bench_att" descr="assets/plots/bench_att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5760" y="1325880"/>
            <a:ext cx="7863840" cy="5029200"/>
          </a:xfrm>
          <a:prstGeom prst="rect">
            <a:avLst/>
          </a:prstGeom>
        </p:spPr>
      </p:pic>
      <p:sp>
        <p:nvSpPr>
          <p:cNvPr id="12" name="bc1"/>
          <p:cNvSpPr/>
          <p:nvPr/>
        </p:nvSpPr>
        <p:spPr>
          <a:xfrm>
            <a:off x="8503920" y="1463040"/>
            <a:ext cx="3154680" cy="1600200"/>
          </a:xfrm>
          <a:prstGeom prst="roundRect">
            <a:avLst>
              <a:gd name="adj" fmla="val 6857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accent1">
                <a:alpha val="55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13" name="bc1_l"/>
          <p:cNvSpPr txBox="1"/>
          <p:nvPr/>
        </p:nvSpPr>
        <p:spPr>
          <a:xfrm>
            <a:off x="8705088" y="16002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1"/>
                </a:solidFill>
              </a:rPr>
              <a:t>MEMORY ERASED</a:t>
            </a:r>
            <a:endParaRPr lang="en-US" sz="1200" dirty="0"/>
          </a:p>
        </p:txBody>
      </p:sp>
      <p:sp>
        <p:nvSpPr>
          <p:cNvPr id="14" name="bc1_t"/>
          <p:cNvSpPr txBox="1"/>
          <p:nvPr/>
        </p:nvSpPr>
        <p:spPr>
          <a:xfrm>
            <a:off x="8705088" y="1901952"/>
            <a:ext cx="2788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chemeClr val="tx1"/>
                </a:solidFill>
              </a:rPr>
              <a:t>Every X</a:t>
            </a:r>
            <a:r>
              <a:rPr lang="en-US" sz="1400" baseline="-40000" dirty="0">
                <a:solidFill>
                  <a:schemeClr val="tx1"/>
                </a:solidFill>
              </a:rPr>
              <a:t>i</a:t>
            </a:r>
            <a:r>
              <a:rPr lang="en-US" sz="1400" dirty="0">
                <a:solidFill>
                  <a:schemeClr val="tx1"/>
                </a:solidFill>
              </a:rPr>
              <a:t> from 10</a:t>
            </a:r>
            <a:r>
              <a:rPr lang="en-US" sz="1400" baseline="30000" dirty="0">
                <a:solidFill>
                  <a:schemeClr val="tx1"/>
                </a:solidFill>
              </a:rPr>
              <a:t>16</a:t>
            </a:r>
            <a:r>
              <a:rPr lang="en-US" sz="1400" dirty="0">
                <a:solidFill>
                  <a:schemeClr val="tx1"/>
                </a:solidFill>
              </a:rPr>
              <a:t> to 10</a:t>
            </a:r>
            <a:r>
              <a:rPr lang="en-US" sz="1400" baseline="30000" dirty="0">
                <a:solidFill>
                  <a:schemeClr val="tx1"/>
                </a:solidFill>
              </a:rPr>
              <a:t>18</a:t>
            </a:r>
            <a:r>
              <a:rPr lang="en-US" sz="1400" dirty="0">
                <a:solidFill>
                  <a:schemeClr val="tx1"/>
                </a:solidFill>
              </a:rPr>
              <a:t> GeV locks onto X</a:t>
            </a:r>
            <a:r>
              <a:rPr lang="en-US" sz="1400" baseline="-40000" dirty="0">
                <a:solidFill>
                  <a:schemeClr val="tx1"/>
                </a:solidFill>
              </a:rPr>
              <a:t>Υ</a:t>
            </a:r>
            <a:r>
              <a:rPr lang="en-US" sz="1400" dirty="0">
                <a:solidFill>
                  <a:schemeClr val="tx1"/>
                </a:solidFill>
              </a:rPr>
              <a:t>(T) and tracks it until ψ leaves the bath.</a:t>
            </a:r>
            <a:endParaRPr lang="en-US" sz="1400" dirty="0"/>
          </a:p>
        </p:txBody>
      </p:sp>
      <p:sp>
        <p:nvSpPr>
          <p:cNvPr id="15" name="bc2"/>
          <p:cNvSpPr/>
          <p:nvPr/>
        </p:nvSpPr>
        <p:spPr>
          <a:xfrm>
            <a:off x="8503920" y="3246120"/>
            <a:ext cx="3154680" cy="1463040"/>
          </a:xfrm>
          <a:prstGeom prst="roundRect">
            <a:avLst>
              <a:gd name="adj" fmla="val 7500"/>
            </a:avLst>
          </a:prstGeom>
          <a:solidFill>
            <a:schemeClr val="bg2">
              <a:alpha val="78000"/>
            </a:schemeClr>
          </a:solidFill>
          <a:ln w="12700">
            <a:solidFill>
              <a:schemeClr val="accent2">
                <a:alpha val="55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16" name="bc2_l"/>
          <p:cNvSpPr txBox="1"/>
          <p:nvPr/>
        </p:nvSpPr>
        <p:spPr>
          <a:xfrm>
            <a:off x="8705088" y="33832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accent2"/>
                </a:solidFill>
              </a:rPr>
              <a:t>RELIC ABUNDANCE</a:t>
            </a:r>
            <a:endParaRPr lang="en-US" sz="1200" dirty="0"/>
          </a:p>
        </p:txBody>
      </p:sp>
      <p:sp>
        <p:nvSpPr>
          <p:cNvPr id="17" name="bc2_t"/>
          <p:cNvSpPr txBox="1"/>
          <p:nvPr/>
        </p:nvSpPr>
        <p:spPr>
          <a:xfrm>
            <a:off x="8705088" y="3685032"/>
            <a:ext cx="2788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chemeClr val="tx1"/>
                </a:solidFill>
              </a:rPr>
              <a:t>Set by where tracking ends: independent of X</a:t>
            </a:r>
            <a:r>
              <a:rPr lang="en-US" sz="1400" baseline="-40000" dirty="0">
                <a:solidFill>
                  <a:schemeClr val="tx1"/>
                </a:solidFill>
              </a:rPr>
              <a:t>i</a:t>
            </a:r>
            <a:r>
              <a:rPr lang="en-US" sz="1400" dirty="0">
                <a:solidFill>
                  <a:schemeClr val="tx1"/>
                </a:solidFill>
              </a:rPr>
              <a:t> and H</a:t>
            </a:r>
            <a:r>
              <a:rPr lang="en-US" sz="1400" baseline="-40000" dirty="0">
                <a:solidFill>
                  <a:schemeClr val="tx1"/>
                </a:solidFill>
              </a:rPr>
              <a:t>inf</a:t>
            </a:r>
            <a:r>
              <a:rPr lang="en-US" sz="1400" dirty="0">
                <a:solidFill>
                  <a:schemeClr val="tx1"/>
                </a:solidFill>
              </a:rPr>
              <a:t>, and depleted by the same factor that erases the isocurvature.</a:t>
            </a:r>
            <a:endParaRPr lang="en-US" sz="1400" dirty="0"/>
          </a:p>
        </p:txBody>
      </p:sp>
      <p:sp>
        <p:nvSpPr>
          <p:cNvPr id="18" name="bc3"/>
          <p:cNvSpPr/>
          <p:nvPr/>
        </p:nvSpPr>
        <p:spPr>
          <a:xfrm>
            <a:off x="8503920" y="4892040"/>
            <a:ext cx="3154680" cy="1371600"/>
          </a:xfrm>
          <a:prstGeom prst="roundRect">
            <a:avLst>
              <a:gd name="adj" fmla="val 8000"/>
            </a:avLst>
          </a:prstGeom>
          <a:solidFill>
            <a:schemeClr val="bg2">
              <a:alpha val="65000"/>
            </a:schemeClr>
          </a:solidFill>
          <a:ln w="12700">
            <a:solidFill>
              <a:schemeClr val="tx2">
                <a:alpha val="22000"/>
              </a:schemeClr>
            </a:solidFill>
            <a:prstDash val="solid"/>
          </a:ln>
          <a:effectLst>
            <a:outerShdw blurRad="203200" dist="508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19" name="bc3_l"/>
          <p:cNvSpPr txBox="1"/>
          <p:nvPr/>
        </p:nvSpPr>
        <p:spPr>
          <a:xfrm>
            <a:off x="8705088" y="501091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chemeClr val="tx2"/>
                </a:solidFill>
              </a:rPr>
              <a:t>BENCHMARK</a:t>
            </a:r>
            <a:endParaRPr lang="en-US" sz="1200" dirty="0"/>
          </a:p>
        </p:txBody>
      </p:sp>
      <p:sp>
        <p:nvSpPr>
          <p:cNvPr id="20" name="bc3_t"/>
          <p:cNvSpPr txBox="1"/>
          <p:nvPr/>
        </p:nvSpPr>
        <p:spPr>
          <a:xfrm>
            <a:off x="8705088" y="530352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250" dirty="0">
                <a:solidFill>
                  <a:schemeClr val="tx2"/>
                </a:solidFill>
              </a:rPr>
              <a:t>g = 10</a:t>
            </a:r>
            <a:r>
              <a:rPr lang="en-US" sz="1250" baseline="30000" dirty="0">
                <a:solidFill>
                  <a:schemeClr val="tx2"/>
                </a:solidFill>
              </a:rPr>
              <a:t>−8</a:t>
            </a:r>
            <a:r>
              <a:rPr lang="en-US" sz="1250" dirty="0">
                <a:solidFill>
                  <a:schemeClr val="tx2"/>
                </a:solidFill>
              </a:rPr>
              <a:t>,  κ = 8×10</a:t>
            </a:r>
            <a:r>
              <a:rPr lang="en-US" sz="1250" baseline="30000" dirty="0">
                <a:solidFill>
                  <a:schemeClr val="tx2"/>
                </a:solidFill>
              </a:rPr>
              <a:t>−9</a:t>
            </a:r>
            <a:r>
              <a:rPr lang="en-US" sz="1250" dirty="0">
                <a:solidFill>
                  <a:schemeClr val="tx2"/>
                </a:solidFill>
              </a:rPr>
              <a:t>,  n = 1</a:t>
            </a:r>
            <a:endParaRPr lang="en-US" sz="125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1250" dirty="0">
                <a:solidFill>
                  <a:schemeClr val="tx2"/>
                </a:solidFill>
              </a:rPr>
              <a:t>m</a:t>
            </a:r>
            <a:r>
              <a:rPr lang="en-US" sz="1250" baseline="-40000" dirty="0">
                <a:solidFill>
                  <a:schemeClr val="tx2"/>
                </a:solidFill>
              </a:rPr>
              <a:t>χ</a:t>
            </a:r>
            <a:r>
              <a:rPr lang="en-US" sz="1250" dirty="0">
                <a:solidFill>
                  <a:schemeClr val="tx2"/>
                </a:solidFill>
              </a:rPr>
              <a:t> = 10</a:t>
            </a:r>
            <a:r>
              <a:rPr lang="en-US" sz="1250" baseline="30000" dirty="0">
                <a:solidFill>
                  <a:schemeClr val="tx2"/>
                </a:solidFill>
              </a:rPr>
              <a:t>−7</a:t>
            </a:r>
            <a:r>
              <a:rPr lang="en-US" sz="1250" dirty="0">
                <a:solidFill>
                  <a:schemeClr val="tx2"/>
                </a:solidFill>
              </a:rPr>
              <a:t> eV,  m</a:t>
            </a:r>
            <a:r>
              <a:rPr lang="en-US" sz="1250" baseline="-40000" dirty="0">
                <a:solidFill>
                  <a:schemeClr val="tx2"/>
                </a:solidFill>
              </a:rPr>
              <a:t>ψ</a:t>
            </a:r>
            <a:r>
              <a:rPr lang="en-US" sz="1250" dirty="0">
                <a:solidFill>
                  <a:schemeClr val="tx2"/>
                </a:solidFill>
              </a:rPr>
              <a:t> = 1 GeV</a:t>
            </a:r>
            <a:endParaRPr lang="en-US" sz="125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1250" dirty="0">
                <a:solidFill>
                  <a:schemeClr val="tx2"/>
                </a:solidFill>
              </a:rPr>
              <a:t>H</a:t>
            </a:r>
            <a:r>
              <a:rPr lang="en-US" sz="1250" baseline="-40000" dirty="0">
                <a:solidFill>
                  <a:schemeClr val="tx2"/>
                </a:solidFill>
              </a:rPr>
              <a:t>inf</a:t>
            </a:r>
            <a:r>
              <a:rPr lang="en-US" sz="1250" dirty="0">
                <a:solidFill>
                  <a:schemeClr val="tx2"/>
                </a:solidFill>
              </a:rPr>
              <a:t> = 10</a:t>
            </a:r>
            <a:r>
              <a:rPr lang="en-US" sz="1250" baseline="30000" dirty="0">
                <a:solidFill>
                  <a:schemeClr val="tx2"/>
                </a:solidFill>
              </a:rPr>
              <a:t>10</a:t>
            </a:r>
            <a:r>
              <a:rPr lang="en-US" sz="1250" dirty="0">
                <a:solidFill>
                  <a:schemeClr val="tx2"/>
                </a:solidFill>
              </a:rPr>
              <a:t> GeV,  T</a:t>
            </a:r>
            <a:r>
              <a:rPr lang="en-US" sz="1250" baseline="-40000" dirty="0">
                <a:solidFill>
                  <a:schemeClr val="tx2"/>
                </a:solidFill>
              </a:rPr>
              <a:t>RH</a:t>
            </a:r>
            <a:r>
              <a:rPr lang="en-US" sz="1250" dirty="0">
                <a:solidFill>
                  <a:schemeClr val="tx2"/>
                </a:solidFill>
              </a:rPr>
              <a:t> = 8.4×10</a:t>
            </a:r>
            <a:r>
              <a:rPr lang="en-US" sz="1250" baseline="30000" dirty="0">
                <a:solidFill>
                  <a:schemeClr val="tx2"/>
                </a:solidFill>
              </a:rPr>
              <a:t>13</a:t>
            </a:r>
            <a:r>
              <a:rPr lang="en-US" sz="1250" dirty="0">
                <a:solidFill>
                  <a:schemeClr val="tx2"/>
                </a:solidFill>
              </a:rPr>
              <a:t> GeV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26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66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0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5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0" dur="6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6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7" dur="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6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2" dur="6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6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7" dur="6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6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3" dur="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8" dur="6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6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3" dur="6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6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chemeClr val="tx2"/>
                </a:solidFill>
              </a:rPr>
              <a:t>BACKUP J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4864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Benchmark numbers</a:t>
            </a:r>
            <a:endParaRPr lang="en-US" sz="3000" dirty="0"/>
          </a:p>
        </p:txBody>
      </p:sp>
      <p:pic>
        <p:nvPicPr>
          <p:cNvPr id="4" name="!!motif" descr="assets/plots/motif_spir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29184"/>
            <a:ext cx="512064" cy="512064"/>
          </a:xfrm>
          <a:prstGeom prst="rect">
            <a:avLst/>
          </a:prstGeom>
        </p:spPr>
      </p:pic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5669280" cy="4114800"/>
        </p:xfrm>
        <a:graphic>
          <a:graphicData uri="http://schemas.openxmlformats.org/drawingml/2006/table">
            <a:tbl>
              <a:tblPr/>
              <a:tblGrid>
                <a:gridCol w="3566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chemeClr val="accent2"/>
                          </a:solidFill>
                        </a:rPr>
                        <a:t>Quantity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chemeClr val="accent2"/>
                          </a:solidFill>
                        </a:rPr>
                        <a:t>Value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Reheating temperature T</a:t>
                      </a:r>
                      <a:r>
                        <a:rPr lang="en-US" sz="1400" baseline="-40000" dirty="0">
                          <a:solidFill>
                            <a:schemeClr val="tx1"/>
                          </a:solidFill>
                        </a:rPr>
                        <a:t>RH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8.4 × 10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13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GeV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Onset (M</a:t>
                      </a:r>
                      <a:r>
                        <a:rPr lang="en-US" sz="1400" baseline="-40000" dirty="0">
                          <a:solidFill>
                            <a:schemeClr val="tx1"/>
                          </a:solidFill>
                        </a:rPr>
                        <a:t>χ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= 3H): T</a:t>
                      </a:r>
                      <a:r>
                        <a:rPr lang="en-US" sz="1400" baseline="-40000" dirty="0">
                          <a:solidFill>
                            <a:schemeClr val="tx1"/>
                          </a:solidFill>
                        </a:rPr>
                        <a:t>osc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, N</a:t>
                      </a:r>
                      <a:r>
                        <a:rPr lang="en-US" sz="1400" baseline="-40000" dirty="0">
                          <a:solidFill>
                            <a:schemeClr val="tx1"/>
                          </a:solidFill>
                        </a:rPr>
                        <a:t>osc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9.7 × 10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GeV, 11.4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ψ leaves the bath (T = m</a:t>
                      </a:r>
                      <a:r>
                        <a:rPr lang="en-US" sz="1400" baseline="-40000" dirty="0">
                          <a:solidFill>
                            <a:schemeClr val="tx1"/>
                          </a:solidFill>
                        </a:rPr>
                        <a:t>ψ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): N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32.1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Bare mass takes over (m</a:t>
                      </a:r>
                      <a:r>
                        <a:rPr lang="en-US" sz="1400" baseline="-40000" dirty="0">
                          <a:solidFill>
                            <a:schemeClr val="tx1"/>
                          </a:solidFill>
                        </a:rPr>
                        <a:t>χ,th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= m</a:t>
                      </a:r>
                      <a:r>
                        <a:rPr lang="en-US" sz="1400" baseline="-40000" dirty="0">
                          <a:solidFill>
                            <a:schemeClr val="tx1"/>
                          </a:solidFill>
                        </a:rPr>
                        <a:t>χ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): N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49.6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Tracking duration N</a:t>
                      </a:r>
                      <a:r>
                        <a:rPr lang="en-US" sz="1400" baseline="-40000" dirty="0">
                          <a:solidFill>
                            <a:schemeClr val="tx1"/>
                          </a:solidFill>
                        </a:rPr>
                        <a:t>track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20.7 e-folds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en-US" sz="1400" baseline="-40000" dirty="0">
                          <a:solidFill>
                            <a:schemeClr val="tx1"/>
                          </a:solidFill>
                        </a:rPr>
                        <a:t>Υ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at onset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2.9 × 10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17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GeV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Γ</a:t>
                      </a:r>
                      <a:r>
                        <a:rPr lang="en-US" sz="1400" baseline="-4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/ M</a:t>
                      </a:r>
                      <a:r>
                        <a:rPr lang="en-US" sz="1400" baseline="-40000" dirty="0">
                          <a:solidFill>
                            <a:schemeClr val="tx1"/>
                          </a:solidFill>
                        </a:rPr>
                        <a:t>χ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 (= κ / c</a:t>
                      </a:r>
                      <a:r>
                        <a:rPr lang="en-US" sz="1400" baseline="-40000" dirty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g)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1.96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Γ</a:t>
                      </a:r>
                      <a:r>
                        <a:rPr lang="en-US" sz="1400" baseline="-40000" dirty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/ H at T = m</a:t>
                      </a:r>
                      <a:r>
                        <a:rPr lang="en-US" sz="1400" baseline="-40000" dirty="0">
                          <a:solidFill>
                            <a:schemeClr val="tx1"/>
                          </a:solidFill>
                        </a:rPr>
                        <a:t>ψ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5.7 × 10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14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5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92240" y="1463040"/>
          <a:ext cx="5166360" cy="2365248"/>
        </p:xfrm>
        <a:graphic>
          <a:graphicData uri="http://schemas.openxmlformats.org/drawingml/2006/table">
            <a:tbl>
              <a:tblPr/>
              <a:tblGrid>
                <a:gridCol w="1188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chemeClr val="accent1"/>
                          </a:solidFill>
                        </a:rPr>
                        <a:t>X</a:t>
                      </a:r>
                      <a:r>
                        <a:rPr lang="en-US" sz="1400" b="1" baseline="-40000" dirty="0">
                          <a:solidFill>
                            <a:schemeClr val="accent1"/>
                          </a:solidFill>
                        </a:rPr>
                        <a:t>i</a:t>
                      </a:r>
                      <a:r>
                        <a:rPr lang="en-US" sz="1400" b="1" dirty="0">
                          <a:solidFill>
                            <a:schemeClr val="accent1"/>
                          </a:solidFill>
                        </a:rPr>
                        <a:t> [GeV]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chemeClr val="accent1"/>
                          </a:solidFill>
                        </a:rPr>
                        <a:t>X</a:t>
                      </a:r>
                      <a:r>
                        <a:rPr lang="en-US" sz="1400" b="1" baseline="-40000" dirty="0">
                          <a:solidFill>
                            <a:schemeClr val="accent1"/>
                          </a:solidFill>
                        </a:rPr>
                        <a:t>i</a:t>
                      </a:r>
                      <a:r>
                        <a:rPr lang="en-US" sz="1400" b="1" dirty="0">
                          <a:solidFill>
                            <a:schemeClr val="accent1"/>
                          </a:solidFill>
                        </a:rPr>
                        <a:t> / X</a:t>
                      </a:r>
                      <a:r>
                        <a:rPr lang="en-US" sz="1400" b="1" baseline="-40000" dirty="0">
                          <a:solidFill>
                            <a:schemeClr val="accent1"/>
                          </a:solidFill>
                        </a:rPr>
                        <a:t>Υ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chemeClr val="accent1"/>
                          </a:solidFill>
                        </a:rPr>
                        <a:t>Friction/H at onset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chemeClr val="accent1"/>
                          </a:solidFill>
                        </a:rPr>
                        <a:t>I</a:t>
                      </a:r>
                      <a:r>
                        <a:rPr lang="en-US" sz="1400" b="1" baseline="-40000" dirty="0">
                          <a:solidFill>
                            <a:schemeClr val="accent1"/>
                          </a:solidFill>
                        </a:rPr>
                        <a:t>end</a:t>
                      </a:r>
                      <a:r>
                        <a:rPr lang="en-US" sz="1400" b="1" dirty="0">
                          <a:solidFill>
                            <a:schemeClr val="accent1"/>
                          </a:solidFill>
                        </a:rPr>
                        <a:t> / I</a:t>
                      </a:r>
                      <a:r>
                        <a:rPr lang="en-US" sz="1400" b="1" baseline="-40000" dirty="0">
                          <a:solidFill>
                            <a:schemeClr val="accent1"/>
                          </a:solidFill>
                        </a:rPr>
                        <a:t>i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3.5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8.5 × 10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−11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5 × 10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1.7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3.0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3.4 × 10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−10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0.35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0.12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8.5 × 10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−9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0.035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1.2 × 10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−3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8.5 × 10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−7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A46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 2"/>
          <p:cNvSpPr txBox="1"/>
          <p:nvPr/>
        </p:nvSpPr>
        <p:spPr>
          <a:xfrm>
            <a:off x="6492240" y="4023360"/>
            <a:ext cx="5166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chemeClr val="tx2"/>
                </a:solidFill>
              </a:rPr>
              <a:t>Check for X</a:t>
            </a:r>
            <a:r>
              <a:rPr lang="en-US" sz="1400" baseline="-40000" dirty="0">
                <a:solidFill>
                  <a:schemeClr val="tx2"/>
                </a:solidFill>
              </a:rPr>
              <a:t>i</a:t>
            </a:r>
            <a:r>
              <a:rPr lang="en-US" sz="1400" dirty="0">
                <a:solidFill>
                  <a:schemeClr val="tx2"/>
                </a:solidFill>
              </a:rPr>
              <a:t> = 10</a:t>
            </a:r>
            <a:r>
              <a:rPr lang="en-US" sz="1400" baseline="30000" dirty="0">
                <a:solidFill>
                  <a:schemeClr val="tx2"/>
                </a:solidFill>
              </a:rPr>
              <a:t>18</a:t>
            </a:r>
            <a:r>
              <a:rPr lang="en-US" sz="1400" dirty="0">
                <a:solidFill>
                  <a:schemeClr val="tx2"/>
                </a:solidFill>
              </a:rPr>
              <a:t> GeV: (X</a:t>
            </a:r>
            <a:r>
              <a:rPr lang="en-US" sz="1400" baseline="-40000" dirty="0">
                <a:solidFill>
                  <a:schemeClr val="tx2"/>
                </a:solidFill>
              </a:rPr>
              <a:t>Υ</a:t>
            </a:r>
            <a:r>
              <a:rPr lang="en-US" sz="1400" dirty="0">
                <a:solidFill>
                  <a:schemeClr val="tx2"/>
                </a:solidFill>
              </a:rPr>
              <a:t>/X</a:t>
            </a:r>
            <a:r>
              <a:rPr lang="en-US" sz="1400" baseline="-40000" dirty="0">
                <a:solidFill>
                  <a:schemeClr val="tx2"/>
                </a:solidFill>
              </a:rPr>
              <a:t>i</a:t>
            </a:r>
            <a:r>
              <a:rPr lang="en-US" sz="1400" dirty="0">
                <a:solidFill>
                  <a:schemeClr val="tx2"/>
                </a:solidFill>
              </a:rPr>
              <a:t>)</a:t>
            </a:r>
            <a:r>
              <a:rPr lang="en-US" sz="1400" baseline="30000" dirty="0">
                <a:solidFill>
                  <a:schemeClr val="tx2"/>
                </a:solidFill>
              </a:rPr>
              <a:t>2</a:t>
            </a:r>
            <a:r>
              <a:rPr lang="en-US" sz="1400" dirty="0">
                <a:solidFill>
                  <a:schemeClr val="tx2"/>
                </a:solidFill>
              </a:rPr>
              <a:t> × e</a:t>
            </a:r>
            <a:r>
              <a:rPr lang="en-US" sz="1400" baseline="30000" dirty="0">
                <a:solidFill>
                  <a:schemeClr val="tx2"/>
                </a:solidFill>
              </a:rPr>
              <a:t>−20.7</a:t>
            </a:r>
            <a:r>
              <a:rPr lang="en-US" sz="1400" dirty="0">
                <a:solidFill>
                  <a:schemeClr val="tx2"/>
                </a:solidFill>
              </a:rPr>
              <a:t> = 0.083 × 1.0×10</a:t>
            </a:r>
            <a:r>
              <a:rPr lang="en-US" sz="1400" baseline="30000" dirty="0">
                <a:solidFill>
                  <a:schemeClr val="tx2"/>
                </a:solidFill>
              </a:rPr>
              <a:t>−9</a:t>
            </a:r>
            <a:r>
              <a:rPr lang="en-US" sz="1400" dirty="0">
                <a:solidFill>
                  <a:schemeClr val="tx2"/>
                </a:solidFill>
              </a:rPr>
              <a:t> ≈ 8.5×10</a:t>
            </a:r>
            <a:r>
              <a:rPr lang="en-US" sz="1400" baseline="30000" dirty="0">
                <a:solidFill>
                  <a:schemeClr val="tx2"/>
                </a:solidFill>
              </a:rPr>
              <a:t>−11</a:t>
            </a:r>
            <a:r>
              <a:rPr lang="en-US" sz="1400" dirty="0">
                <a:solidFill>
                  <a:schemeClr val="tx2"/>
                </a:solidFill>
              </a:rPr>
              <a:t>, matching the numerical I</a:t>
            </a:r>
            <a:r>
              <a:rPr lang="en-US" sz="1400" baseline="-40000" dirty="0">
                <a:solidFill>
                  <a:schemeClr val="tx2"/>
                </a:solidFill>
              </a:rPr>
              <a:t>end</a:t>
            </a:r>
            <a:r>
              <a:rPr lang="en-US" sz="1400" dirty="0">
                <a:solidFill>
                  <a:schemeClr val="tx2"/>
                </a:solidFill>
              </a:rPr>
              <a:t>/I</a:t>
            </a:r>
            <a:r>
              <a:rPr lang="en-US" sz="1400" baseline="-40000" dirty="0">
                <a:solidFill>
                  <a:schemeClr val="tx2"/>
                </a:solidFill>
              </a:rPr>
              <a:t>i</a:t>
            </a:r>
            <a:r>
              <a:rPr lang="en-US" sz="1400" dirty="0">
                <a:solidFill>
                  <a:schemeClr val="tx2"/>
                </a:solidFill>
              </a:rPr>
              <a:t>. The identity I/I</a:t>
            </a:r>
            <a:r>
              <a:rPr lang="en-US" sz="1400" baseline="-40000" dirty="0">
                <a:solidFill>
                  <a:schemeClr val="tx2"/>
                </a:solidFill>
              </a:rPr>
              <a:t>i</a:t>
            </a:r>
            <a:r>
              <a:rPr lang="en-US" sz="1400" dirty="0">
                <a:solidFill>
                  <a:schemeClr val="tx2"/>
                </a:solidFill>
              </a:rPr>
              <a:t> = (X/X</a:t>
            </a:r>
            <a:r>
              <a:rPr lang="en-US" sz="1400" baseline="-40000" dirty="0">
                <a:solidFill>
                  <a:schemeClr val="tx2"/>
                </a:solidFill>
              </a:rPr>
              <a:t>free</a:t>
            </a:r>
            <a:r>
              <a:rPr lang="en-US" sz="1400" dirty="0">
                <a:solidFill>
                  <a:schemeClr val="tx2"/>
                </a:solidFill>
              </a:rPr>
              <a:t>)</a:t>
            </a:r>
            <a:r>
              <a:rPr lang="en-US" sz="1400" baseline="30000" dirty="0">
                <a:solidFill>
                  <a:schemeClr val="tx2"/>
                </a:solidFill>
              </a:rPr>
              <a:t>2</a:t>
            </a:r>
            <a:r>
              <a:rPr lang="en-US" sz="1400" dirty="0">
                <a:solidFill>
                  <a:schemeClr val="tx2"/>
                </a:solidFill>
              </a:rPr>
              <a:t> holds to 10</a:t>
            </a:r>
            <a:r>
              <a:rPr lang="en-US" sz="1400" baseline="30000" dirty="0">
                <a:solidFill>
                  <a:schemeClr val="tx2"/>
                </a:solidFill>
              </a:rPr>
              <a:t>−13</a:t>
            </a:r>
            <a:r>
              <a:rPr lang="en-US" sz="1400" dirty="0">
                <a:solidFill>
                  <a:schemeClr val="tx2"/>
                </a:solidFill>
              </a:rPr>
              <a:t> for all four X</a:t>
            </a:r>
            <a:r>
              <a:rPr lang="en-US" sz="1400" baseline="-40000" dirty="0">
                <a:solidFill>
                  <a:schemeClr val="tx2"/>
                </a:solidFill>
              </a:rPr>
              <a:t>i</a:t>
            </a:r>
            <a:r>
              <a:rPr lang="en-US" sz="1400" dirty="0">
                <a:solidFill>
                  <a:schemeClr val="tx2"/>
                </a:solidFill>
              </a:rPr>
              <a:t>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18520" y="6437376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27</a:t>
            </a:fld>
            <a:endParaRPr lang="en-US"/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Thermal Cosmos">
  <a:themeElements>
    <a:clrScheme name="Thermal Cosmos">
      <a:dk1>
        <a:srgbClr val="EEF2FF"/>
      </a:dk1>
      <a:lt1>
        <a:srgbClr val="070B17"/>
      </a:lt1>
      <a:dk2>
        <a:srgbClr val="A3B1D6"/>
      </a:dk2>
      <a:lt2>
        <a:srgbClr val="141B33"/>
      </a:lt2>
      <a:accent1>
        <a:srgbClr val="FF5C8A"/>
      </a:accent1>
      <a:accent2>
        <a:srgbClr val="FFB547"/>
      </a:accent2>
      <a:accent3>
        <a:srgbClr val="5CC8FF"/>
      </a:accent3>
      <a:accent4>
        <a:srgbClr val="4ADE9C"/>
      </a:accent4>
      <a:accent5>
        <a:srgbClr val="B69CFF"/>
      </a:accent5>
      <a:accent6>
        <a:srgbClr val="2CC9B5"/>
      </a:accent6>
      <a:hlink>
        <a:srgbClr val="5CC8FF"/>
      </a:hlink>
      <a:folHlink>
        <a:srgbClr val="B69CFF"/>
      </a:folHlink>
    </a:clrScheme>
    <a:fontScheme name="Thermal Cosmos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5492</Words>
  <Application>Microsoft Macintosh PowerPoint</Application>
  <PresentationFormat>Widescreen</PresentationFormat>
  <Paragraphs>432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Thermal Cosmos</vt:lpstr>
      <vt:lpstr>PowerPoint Presentation</vt:lpstr>
      <vt:lpstr>Dark matter: we know how much, not what</vt:lpstr>
      <vt:lpstr>Light scalars and the CMB: it’s complicated</vt:lpstr>
      <vt:lpstr>Light scalars face the same problem</vt:lpstr>
      <vt:lpstr>The squeeze: isocurvature vs. overclosure</vt:lpstr>
      <vt:lpstr>Plot twist: let the scalar talk to the plasma</vt:lpstr>
      <vt:lpstr>A lagging bath is a frictional bath</vt:lpstr>
      <vt:lpstr>Watch the displacement evolve</vt:lpstr>
      <vt:lpstr>Self-limiting friction locks X onto XΥ(T)</vt:lpstr>
      <vt:lpstr>Four initial conditions, one destiny</vt:lpstr>
      <vt:lpstr>The thermal system in six equations</vt:lpstr>
      <vt:lpstr>Isocurvature: same temperature, different amplitude</vt:lpstr>
      <vt:lpstr>The same friction erases isocurvature</vt:lpstr>
      <vt:lpstr>Back to the squeeze…</vt:lpstr>
      <vt:lpstr>…thermal damping opens the window</vt:lpstr>
      <vt:lpstr>Take-home messages</vt:lpstr>
      <vt:lpstr>PowerPoint Presentation</vt:lpstr>
      <vt:lpstr>Damping rate: adiabatic vs. underdamped</vt:lpstr>
      <vt:lpstr>Validity and the end of tracking</vt:lpstr>
      <vt:lpstr>Tracking ends when ctrack changes sign</vt:lpstr>
      <vt:lpstr>Realizing Γth = κTⁿ</vt:lpstr>
      <vt:lpstr>Neutrino-coupled scalar: thermal realignment</vt:lpstr>
      <vt:lpstr>Perturbation sources in detail</vt:lpstr>
      <vt:lpstr>Subleading isocurvature: gradients and noise</vt:lpstr>
      <vt:lpstr>Every patch is pulled back onto the attractor</vt:lpstr>
      <vt:lpstr>Four decades of Xi, one late-time amplitude</vt:lpstr>
      <vt:lpstr>Benchmark numbers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Thermal Damping of Scalar Fields</dc:title>
  <dc:subject>PptxGenJS Presentation</dc:subject>
  <dc:creator>E. H. Tanin &amp; S. Verner</dc:creator>
  <cp:lastModifiedBy>Sarunas Verner</cp:lastModifiedBy>
  <cp:revision>10</cp:revision>
  <dcterms:created xsi:type="dcterms:W3CDTF">2026-10-27T02:57:09Z</dcterms:created>
  <dcterms:modified xsi:type="dcterms:W3CDTF">2026-10-27T23:10:03Z</dcterms:modified>
</cp:coreProperties>
</file>