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5"/>
  </p:notesMasterIdLst>
  <p:sldIdLst>
    <p:sldId id="256" r:id="rId2"/>
    <p:sldId id="294" r:id="rId3"/>
    <p:sldId id="257" r:id="rId4"/>
    <p:sldId id="261" r:id="rId5"/>
    <p:sldId id="262" r:id="rId6"/>
    <p:sldId id="263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6" r:id="rId16"/>
    <p:sldId id="286" r:id="rId17"/>
    <p:sldId id="277" r:id="rId18"/>
    <p:sldId id="278" r:id="rId19"/>
    <p:sldId id="279" r:id="rId20"/>
    <p:sldId id="280" r:id="rId21"/>
    <p:sldId id="281" r:id="rId22"/>
    <p:sldId id="282" r:id="rId23"/>
    <p:sldId id="283" r:id="rId24"/>
    <p:sldId id="284" r:id="rId25"/>
    <p:sldId id="285" r:id="rId26"/>
    <p:sldId id="295" r:id="rId27"/>
    <p:sldId id="287" r:id="rId28"/>
    <p:sldId id="288" r:id="rId29"/>
    <p:sldId id="289" r:id="rId30"/>
    <p:sldId id="290" r:id="rId31"/>
    <p:sldId id="291" r:id="rId32"/>
    <p:sldId id="292" r:id="rId33"/>
    <p:sldId id="293" r:id="rId34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2286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2743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3200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3657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257"/>
    <p:restoredTop sz="94744"/>
  </p:normalViewPr>
  <p:slideViewPr>
    <p:cSldViewPr snapToGrid="0">
      <p:cViewPr varScale="1">
        <p:scale>
          <a:sx n="55" d="100"/>
          <a:sy n="55" d="100"/>
        </p:scale>
        <p:origin x="280" y="3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4" name="Shape 144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View of beach and sea from a grassy sand dune"/>
          <p:cNvSpPr>
            <a:spLocks noGrp="1"/>
          </p:cNvSpPr>
          <p:nvPr>
            <p:ph type="pic" idx="21"/>
          </p:nvPr>
        </p:nvSpPr>
        <p:spPr>
          <a:xfrm>
            <a:off x="3125968" y="-393700"/>
            <a:ext cx="18135601" cy="12090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>
            <a:spLocks noGrp="1"/>
          </p:cNvSpPr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Heron flying low over a beach with a short fence in the foreground"/>
          <p:cNvSpPr>
            <a:spLocks noGrp="1"/>
          </p:cNvSpPr>
          <p:nvPr>
            <p:ph type="pic" sz="half" idx="21"/>
          </p:nvPr>
        </p:nvSpPr>
        <p:spPr>
          <a:xfrm>
            <a:off x="12827000" y="952500"/>
            <a:ext cx="1146810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andy path between two hills leading to the ocean"/>
          <p:cNvSpPr>
            <a:spLocks noGrp="1"/>
          </p:cNvSpPr>
          <p:nvPr>
            <p:ph type="pic" sz="half" idx="21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andy path between two hills leading to the ocean"/>
          <p:cNvSpPr>
            <a:spLocks noGrp="1"/>
          </p:cNvSpPr>
          <p:nvPr>
            <p:ph type="pic" sz="quarter" idx="21"/>
          </p:nvPr>
        </p:nvSpPr>
        <p:spPr>
          <a:xfrm>
            <a:off x="15300325" y="7048500"/>
            <a:ext cx="8324850" cy="5549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Heron flying low over a beach with a short fence in the foreground"/>
          <p:cNvSpPr>
            <a:spLocks noGrp="1"/>
          </p:cNvSpPr>
          <p:nvPr>
            <p:ph type="pic" sz="quarter" idx="22"/>
          </p:nvPr>
        </p:nvSpPr>
        <p:spPr>
          <a:xfrm>
            <a:off x="15760700" y="863600"/>
            <a:ext cx="7404100" cy="7404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View of beach and sea from a grassy sand dune"/>
          <p:cNvSpPr>
            <a:spLocks noGrp="1"/>
          </p:cNvSpPr>
          <p:nvPr>
            <p:ph type="pic" idx="23"/>
          </p:nvPr>
        </p:nvSpPr>
        <p:spPr>
          <a:xfrm>
            <a:off x="-9906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21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200" i="1"/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22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View of beach and sea from a grassy sand dune"/>
          <p:cNvSpPr>
            <a:spLocks noGrp="1"/>
          </p:cNvSpPr>
          <p:nvPr>
            <p:ph type="pic" idx="21"/>
          </p:nvPr>
        </p:nvSpPr>
        <p:spPr>
          <a:xfrm>
            <a:off x="-50800" y="-1270000"/>
            <a:ext cx="24485600" cy="163237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itle Text"/>
          <p:cNvSpPr txBox="1">
            <a:spLocks noGrp="1"/>
          </p:cNvSpPr>
          <p:nvPr>
            <p:ph type="title"/>
          </p:nvPr>
        </p:nvSpPr>
        <p:spPr>
          <a:xfrm>
            <a:off x="3048000" y="2244725"/>
            <a:ext cx="18288000" cy="4775201"/>
          </a:xfrm>
          <a:prstGeom prst="rect">
            <a:avLst/>
          </a:prstGeom>
        </p:spPr>
        <p:txBody>
          <a:bodyPr lIns="91439" tIns="91439" rIns="91439" bIns="91439" anchor="b"/>
          <a:lstStyle>
            <a:lvl1pPr defTabSz="1828800">
              <a:lnSpc>
                <a:spcPct val="90000"/>
              </a:lnSpc>
              <a:defRPr sz="120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1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3048000" y="7204075"/>
            <a:ext cx="18288000" cy="3311525"/>
          </a:xfrm>
          <a:prstGeom prst="rect">
            <a:avLst/>
          </a:prstGeom>
        </p:spPr>
        <p:txBody>
          <a:bodyPr lIns="91439" tIns="91439" rIns="91439" bIns="91439" anchor="t"/>
          <a:lstStyle>
            <a:lvl1pPr marL="0" indent="0" algn="ctr" defTabSz="1828800">
              <a:lnSpc>
                <a:spcPct val="90000"/>
              </a:lnSpc>
              <a:spcBef>
                <a:spcPts val="2000"/>
              </a:spcBef>
              <a:buSzTx/>
              <a:buNone/>
              <a:defRPr sz="4800">
                <a:latin typeface="Calibri"/>
                <a:ea typeface="Calibri"/>
                <a:cs typeface="Calibri"/>
                <a:sym typeface="Calibri"/>
              </a:defRPr>
            </a:lvl1pPr>
            <a:lvl2pPr marL="0" indent="457200" algn="ctr" defTabSz="1828800">
              <a:lnSpc>
                <a:spcPct val="90000"/>
              </a:lnSpc>
              <a:spcBef>
                <a:spcPts val="2000"/>
              </a:spcBef>
              <a:buSzTx/>
              <a:buNone/>
              <a:defRPr sz="4800">
                <a:latin typeface="Calibri"/>
                <a:ea typeface="Calibri"/>
                <a:cs typeface="Calibri"/>
                <a:sym typeface="Calibri"/>
              </a:defRPr>
            </a:lvl2pPr>
            <a:lvl3pPr marL="0" indent="914400" algn="ctr" defTabSz="1828800">
              <a:lnSpc>
                <a:spcPct val="90000"/>
              </a:lnSpc>
              <a:spcBef>
                <a:spcPts val="2000"/>
              </a:spcBef>
              <a:buSzTx/>
              <a:buNone/>
              <a:defRPr sz="4800">
                <a:latin typeface="Calibri"/>
                <a:ea typeface="Calibri"/>
                <a:cs typeface="Calibri"/>
                <a:sym typeface="Calibri"/>
              </a:defRPr>
            </a:lvl3pPr>
            <a:lvl4pPr marL="0" indent="1371600" algn="ctr" defTabSz="1828800">
              <a:lnSpc>
                <a:spcPct val="90000"/>
              </a:lnSpc>
              <a:spcBef>
                <a:spcPts val="2000"/>
              </a:spcBef>
              <a:buSzTx/>
              <a:buNone/>
              <a:defRPr sz="4800">
                <a:latin typeface="Calibri"/>
                <a:ea typeface="Calibri"/>
                <a:cs typeface="Calibri"/>
                <a:sym typeface="Calibri"/>
              </a:defRPr>
            </a:lvl4pPr>
            <a:lvl5pPr marL="0" indent="1828800" algn="ctr" defTabSz="1828800">
              <a:lnSpc>
                <a:spcPct val="90000"/>
              </a:lnSpc>
              <a:spcBef>
                <a:spcPts val="2000"/>
              </a:spcBef>
              <a:buSzTx/>
              <a:buNone/>
              <a:defRPr sz="4800"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203052" y="12835870"/>
            <a:ext cx="504548" cy="483910"/>
          </a:xfrm>
          <a:prstGeom prst="rect">
            <a:avLst/>
          </a:prstGeom>
        </p:spPr>
        <p:txBody>
          <a:bodyPr lIns="91439" tIns="91439" rIns="91439" bIns="91439" anchor="ctr"/>
          <a:lstStyle>
            <a:lvl1pPr algn="r" defTabSz="1828800"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Title Text"/>
          <p:cNvSpPr txBox="1">
            <a:spLocks noGrp="1"/>
          </p:cNvSpPr>
          <p:nvPr>
            <p:ph type="title"/>
          </p:nvPr>
        </p:nvSpPr>
        <p:spPr>
          <a:xfrm>
            <a:off x="1676400" y="730250"/>
            <a:ext cx="21031200" cy="2651126"/>
          </a:xfrm>
          <a:prstGeom prst="rect">
            <a:avLst/>
          </a:prstGeom>
        </p:spPr>
        <p:txBody>
          <a:bodyPr lIns="91439" tIns="91439" rIns="91439" bIns="91439"/>
          <a:lstStyle>
            <a:lvl1pPr algn="l" defTabSz="1828800">
              <a:lnSpc>
                <a:spcPct val="90000"/>
              </a:lnSpc>
              <a:defRPr sz="88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27" name="Body Level One…"/>
          <p:cNvSpPr txBox="1">
            <a:spLocks noGrp="1"/>
          </p:cNvSpPr>
          <p:nvPr>
            <p:ph type="body" idx="1"/>
          </p:nvPr>
        </p:nvSpPr>
        <p:spPr>
          <a:xfrm>
            <a:off x="1676400" y="3651250"/>
            <a:ext cx="21031200" cy="8702676"/>
          </a:xfrm>
          <a:prstGeom prst="rect">
            <a:avLst/>
          </a:prstGeom>
        </p:spPr>
        <p:txBody>
          <a:bodyPr lIns="91439" tIns="91439" rIns="91439" bIns="91439" anchor="t"/>
          <a:lstStyle>
            <a:lvl1pPr marL="457200" indent="-457200" defTabSz="1828800">
              <a:lnSpc>
                <a:spcPct val="90000"/>
              </a:lnSpc>
              <a:spcBef>
                <a:spcPts val="2000"/>
              </a:spcBef>
              <a:buSzPct val="100000"/>
              <a:buFont typeface="Arial"/>
              <a:defRPr sz="5600">
                <a:latin typeface="Calibri"/>
                <a:ea typeface="Calibri"/>
                <a:cs typeface="Calibri"/>
                <a:sym typeface="Calibri"/>
              </a:defRPr>
            </a:lvl1pPr>
            <a:lvl2pPr marL="990600" indent="-533400" defTabSz="1828800">
              <a:lnSpc>
                <a:spcPct val="90000"/>
              </a:lnSpc>
              <a:spcBef>
                <a:spcPts val="2000"/>
              </a:spcBef>
              <a:buSzPct val="100000"/>
              <a:buFont typeface="Arial"/>
              <a:defRPr sz="5600">
                <a:latin typeface="Calibri"/>
                <a:ea typeface="Calibri"/>
                <a:cs typeface="Calibri"/>
                <a:sym typeface="Calibri"/>
              </a:defRPr>
            </a:lvl2pPr>
            <a:lvl3pPr marL="1554479" indent="-640079" defTabSz="1828800">
              <a:lnSpc>
                <a:spcPct val="90000"/>
              </a:lnSpc>
              <a:spcBef>
                <a:spcPts val="2000"/>
              </a:spcBef>
              <a:buSzPct val="100000"/>
              <a:buFont typeface="Arial"/>
              <a:defRPr sz="5600">
                <a:latin typeface="Calibri"/>
                <a:ea typeface="Calibri"/>
                <a:cs typeface="Calibri"/>
                <a:sym typeface="Calibri"/>
              </a:defRPr>
            </a:lvl3pPr>
            <a:lvl4pPr marL="2082800" indent="-711200" defTabSz="1828800">
              <a:lnSpc>
                <a:spcPct val="90000"/>
              </a:lnSpc>
              <a:spcBef>
                <a:spcPts val="2000"/>
              </a:spcBef>
              <a:buSzPct val="100000"/>
              <a:buFont typeface="Arial"/>
              <a:defRPr sz="5600">
                <a:latin typeface="Calibri"/>
                <a:ea typeface="Calibri"/>
                <a:cs typeface="Calibri"/>
                <a:sym typeface="Calibri"/>
              </a:defRPr>
            </a:lvl4pPr>
            <a:lvl5pPr marL="2540000" indent="-711200" defTabSz="1828800">
              <a:lnSpc>
                <a:spcPct val="90000"/>
              </a:lnSpc>
              <a:spcBef>
                <a:spcPts val="2000"/>
              </a:spcBef>
              <a:buSzPct val="100000"/>
              <a:buFont typeface="Arial"/>
              <a:defRPr sz="5600"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203052" y="12835870"/>
            <a:ext cx="504548" cy="483910"/>
          </a:xfrm>
          <a:prstGeom prst="rect">
            <a:avLst/>
          </a:prstGeom>
        </p:spPr>
        <p:txBody>
          <a:bodyPr lIns="91439" tIns="91439" rIns="91439" bIns="91439" anchor="ctr"/>
          <a:lstStyle>
            <a:lvl1pPr algn="r" defTabSz="1828800"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Title Text"/>
          <p:cNvSpPr txBox="1">
            <a:spLocks noGrp="1"/>
          </p:cNvSpPr>
          <p:nvPr>
            <p:ph type="title"/>
          </p:nvPr>
        </p:nvSpPr>
        <p:spPr>
          <a:xfrm>
            <a:off x="1663700" y="3419476"/>
            <a:ext cx="21031200" cy="5705474"/>
          </a:xfrm>
          <a:prstGeom prst="rect">
            <a:avLst/>
          </a:prstGeom>
        </p:spPr>
        <p:txBody>
          <a:bodyPr lIns="91439" tIns="91439" rIns="91439" bIns="91439" anchor="b"/>
          <a:lstStyle>
            <a:lvl1pPr algn="l" defTabSz="1828800">
              <a:lnSpc>
                <a:spcPct val="90000"/>
              </a:lnSpc>
              <a:defRPr sz="120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3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63700" y="9178925"/>
            <a:ext cx="21031200" cy="3000375"/>
          </a:xfrm>
          <a:prstGeom prst="rect">
            <a:avLst/>
          </a:prstGeom>
        </p:spPr>
        <p:txBody>
          <a:bodyPr lIns="91439" tIns="91439" rIns="91439" bIns="91439" anchor="t"/>
          <a:lstStyle>
            <a:lvl1pPr marL="0" indent="0" defTabSz="1828800">
              <a:lnSpc>
                <a:spcPct val="90000"/>
              </a:lnSpc>
              <a:spcBef>
                <a:spcPts val="2000"/>
              </a:spcBef>
              <a:buSzTx/>
              <a:buNone/>
              <a:defRPr sz="4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indent="457200" defTabSz="1828800">
              <a:lnSpc>
                <a:spcPct val="90000"/>
              </a:lnSpc>
              <a:spcBef>
                <a:spcPts val="2000"/>
              </a:spcBef>
              <a:buSzTx/>
              <a:buNone/>
              <a:defRPr sz="4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indent="914400" defTabSz="1828800">
              <a:lnSpc>
                <a:spcPct val="90000"/>
              </a:lnSpc>
              <a:spcBef>
                <a:spcPts val="2000"/>
              </a:spcBef>
              <a:buSzTx/>
              <a:buNone/>
              <a:defRPr sz="4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indent="1371600" defTabSz="1828800">
              <a:lnSpc>
                <a:spcPct val="90000"/>
              </a:lnSpc>
              <a:spcBef>
                <a:spcPts val="2000"/>
              </a:spcBef>
              <a:buSzTx/>
              <a:buNone/>
              <a:defRPr sz="4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indent="1828800" defTabSz="1828800">
              <a:lnSpc>
                <a:spcPct val="90000"/>
              </a:lnSpc>
              <a:spcBef>
                <a:spcPts val="2000"/>
              </a:spcBef>
              <a:buSzTx/>
              <a:buNone/>
              <a:defRPr sz="4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203052" y="12835870"/>
            <a:ext cx="504548" cy="483910"/>
          </a:xfrm>
          <a:prstGeom prst="rect">
            <a:avLst/>
          </a:prstGeom>
        </p:spPr>
        <p:txBody>
          <a:bodyPr lIns="91439" tIns="91439" rIns="91439" bIns="91439" anchor="ctr"/>
          <a:lstStyle>
            <a:lvl1pPr algn="r" defTabSz="1828800"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‹N°›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 spd="med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2286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2743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3200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3657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2286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2743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3200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3657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5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10.png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3.png"/><Relationship Id="rId7" Type="http://schemas.openxmlformats.org/officeDocument/2006/relationships/image" Target="../media/image1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5" Type="http://schemas.openxmlformats.org/officeDocument/2006/relationships/image" Target="../media/image6.png"/><Relationship Id="rId10" Type="http://schemas.openxmlformats.org/officeDocument/2006/relationships/image" Target="../media/image19.png"/><Relationship Id="rId4" Type="http://schemas.openxmlformats.org/officeDocument/2006/relationships/image" Target="../media/image14.png"/><Relationship Id="rId9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4.png"/><Relationship Id="rId7" Type="http://schemas.openxmlformats.org/officeDocument/2006/relationships/image" Target="../media/image2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32.png"/><Relationship Id="rId9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4.png"/><Relationship Id="rId7" Type="http://schemas.openxmlformats.org/officeDocument/2006/relationships/image" Target="../media/image1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54.png"/><Relationship Id="rId3" Type="http://schemas.openxmlformats.org/officeDocument/2006/relationships/image" Target="../media/image41.png"/><Relationship Id="rId7" Type="http://schemas.openxmlformats.org/officeDocument/2006/relationships/image" Target="../media/image48.png"/><Relationship Id="rId12" Type="http://schemas.openxmlformats.org/officeDocument/2006/relationships/image" Target="../media/image53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7.png"/><Relationship Id="rId11" Type="http://schemas.openxmlformats.org/officeDocument/2006/relationships/image" Target="../media/image52.png"/><Relationship Id="rId5" Type="http://schemas.openxmlformats.org/officeDocument/2006/relationships/image" Target="../media/image46.png"/><Relationship Id="rId15" Type="http://schemas.openxmlformats.org/officeDocument/2006/relationships/image" Target="../media/image10.png"/><Relationship Id="rId10" Type="http://schemas.openxmlformats.org/officeDocument/2006/relationships/image" Target="../media/image51.png"/><Relationship Id="rId4" Type="http://schemas.openxmlformats.org/officeDocument/2006/relationships/image" Target="../media/image42.png"/><Relationship Id="rId9" Type="http://schemas.openxmlformats.org/officeDocument/2006/relationships/image" Target="../media/image50.png"/><Relationship Id="rId14" Type="http://schemas.openxmlformats.org/officeDocument/2006/relationships/image" Target="../media/image5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7" Type="http://schemas.openxmlformats.org/officeDocument/2006/relationships/image" Target="../media/image66.emf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emf"/><Relationship Id="rId2" Type="http://schemas.openxmlformats.org/officeDocument/2006/relationships/image" Target="../media/image67.emf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104.png"/><Relationship Id="rId7" Type="http://schemas.openxmlformats.org/officeDocument/2006/relationships/image" Target="../media/image73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10" Type="http://schemas.openxmlformats.org/officeDocument/2006/relationships/image" Target="../media/image76.png"/><Relationship Id="rId4" Type="http://schemas.openxmlformats.org/officeDocument/2006/relationships/image" Target="../media/image70.png"/><Relationship Id="rId9" Type="http://schemas.openxmlformats.org/officeDocument/2006/relationships/image" Target="../media/image7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104.png"/><Relationship Id="rId7" Type="http://schemas.openxmlformats.org/officeDocument/2006/relationships/image" Target="../media/image76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7.png"/><Relationship Id="rId5" Type="http://schemas.openxmlformats.org/officeDocument/2006/relationships/image" Target="../media/image73.png"/><Relationship Id="rId10" Type="http://schemas.openxmlformats.org/officeDocument/2006/relationships/image" Target="../media/image78.png"/><Relationship Id="rId4" Type="http://schemas.openxmlformats.org/officeDocument/2006/relationships/image" Target="../media/image70.png"/><Relationship Id="rId9" Type="http://schemas.openxmlformats.org/officeDocument/2006/relationships/image" Target="../media/image7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69.png"/><Relationship Id="rId7" Type="http://schemas.openxmlformats.org/officeDocument/2006/relationships/image" Target="../media/image80.png"/><Relationship Id="rId12" Type="http://schemas.openxmlformats.org/officeDocument/2006/relationships/image" Target="../media/image85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7.png"/><Relationship Id="rId11" Type="http://schemas.openxmlformats.org/officeDocument/2006/relationships/image" Target="../media/image84.png"/><Relationship Id="rId5" Type="http://schemas.openxmlformats.org/officeDocument/2006/relationships/image" Target="../media/image116.png"/><Relationship Id="rId10" Type="http://schemas.openxmlformats.org/officeDocument/2006/relationships/image" Target="../media/image83.png"/><Relationship Id="rId4" Type="http://schemas.openxmlformats.org/officeDocument/2006/relationships/image" Target="../media/image115.png"/><Relationship Id="rId9" Type="http://schemas.openxmlformats.org/officeDocument/2006/relationships/image" Target="../media/image8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image" Target="../media/image87.png"/><Relationship Id="rId7" Type="http://schemas.openxmlformats.org/officeDocument/2006/relationships/image" Target="../media/image13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9.png"/><Relationship Id="rId11" Type="http://schemas.openxmlformats.org/officeDocument/2006/relationships/image" Target="../media/image93.emf"/><Relationship Id="rId5" Type="http://schemas.openxmlformats.org/officeDocument/2006/relationships/image" Target="../media/image88.png"/><Relationship Id="rId10" Type="http://schemas.openxmlformats.org/officeDocument/2006/relationships/image" Target="../media/image92.emf"/><Relationship Id="rId4" Type="http://schemas.openxmlformats.org/officeDocument/2006/relationships/image" Target="../media/image126.png"/><Relationship Id="rId9" Type="http://schemas.openxmlformats.org/officeDocument/2006/relationships/image" Target="../media/image9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3" Type="http://schemas.openxmlformats.org/officeDocument/2006/relationships/image" Target="../media/image94.png"/><Relationship Id="rId7" Type="http://schemas.openxmlformats.org/officeDocument/2006/relationships/image" Target="../media/image9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5" Type="http://schemas.openxmlformats.org/officeDocument/2006/relationships/image" Target="../media/image96.png"/><Relationship Id="rId4" Type="http://schemas.openxmlformats.org/officeDocument/2006/relationships/image" Target="../media/image95.png"/><Relationship Id="rId9" Type="http://schemas.openxmlformats.org/officeDocument/2006/relationships/image" Target="../media/image99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3" Type="http://schemas.openxmlformats.org/officeDocument/2006/relationships/image" Target="../media/image100.png"/><Relationship Id="rId7" Type="http://schemas.openxmlformats.org/officeDocument/2006/relationships/image" Target="../media/image10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1.png"/><Relationship Id="rId5" Type="http://schemas.openxmlformats.org/officeDocument/2006/relationships/image" Target="../media/image101.png"/><Relationship Id="rId4" Type="http://schemas.openxmlformats.org/officeDocument/2006/relationships/image" Target="../media/image1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7" Type="http://schemas.openxmlformats.org/officeDocument/2006/relationships/image" Target="../media/image107.emf"/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1.png"/><Relationship Id="rId5" Type="http://schemas.openxmlformats.org/officeDocument/2006/relationships/image" Target="../media/image106.png"/><Relationship Id="rId4" Type="http://schemas.openxmlformats.org/officeDocument/2006/relationships/image" Target="../media/image10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png"/><Relationship Id="rId4" Type="http://schemas.openxmlformats.org/officeDocument/2006/relationships/image" Target="../media/image110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3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2.png"/><Relationship Id="rId4" Type="http://schemas.openxmlformats.org/officeDocument/2006/relationships/image" Target="../media/image12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7" Type="http://schemas.openxmlformats.org/officeDocument/2006/relationships/image" Target="../media/image127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5.png"/><Relationship Id="rId5" Type="http://schemas.openxmlformats.org/officeDocument/2006/relationships/image" Target="../media/image124.png"/><Relationship Id="rId4" Type="http://schemas.openxmlformats.org/officeDocument/2006/relationships/image" Target="../media/image123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logo_CPHT_quadri.jpg" descr="logo_CPHT_quadri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3438" y="2422525"/>
            <a:ext cx="5177505" cy="2230642"/>
          </a:xfrm>
          <a:prstGeom prst="rect">
            <a:avLst/>
          </a:prstGeom>
          <a:ln w="12700">
            <a:miter lim="400000"/>
          </a:ln>
        </p:spPr>
      </p:pic>
      <p:pic>
        <p:nvPicPr>
          <p:cNvPr id="148" name="Unknown-2.png" descr="Unknown-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0100" y="1886846"/>
            <a:ext cx="2463800" cy="3302001"/>
          </a:xfrm>
          <a:prstGeom prst="rect">
            <a:avLst/>
          </a:prstGeom>
          <a:ln w="12700">
            <a:miter lim="400000"/>
          </a:ln>
        </p:spPr>
      </p:pic>
      <p:sp>
        <p:nvSpPr>
          <p:cNvPr id="149" name="Titolo 1"/>
          <p:cNvSpPr txBox="1">
            <a:spLocks noGrp="1"/>
          </p:cNvSpPr>
          <p:nvPr>
            <p:ph type="title"/>
          </p:nvPr>
        </p:nvSpPr>
        <p:spPr>
          <a:xfrm>
            <a:off x="3374711" y="6398237"/>
            <a:ext cx="17634578" cy="3113179"/>
          </a:xfrm>
          <a:prstGeom prst="rect">
            <a:avLst/>
          </a:prstGeom>
        </p:spPr>
        <p:txBody>
          <a:bodyPr/>
          <a:lstStyle>
            <a:lvl1pPr>
              <a:defRPr sz="94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A unique coupling of the      massive spin-2 field to supergravity</a:t>
            </a:r>
          </a:p>
        </p:txBody>
      </p:sp>
      <p:sp>
        <p:nvSpPr>
          <p:cNvPr id="150" name="based on  2502.09599  with G. Bossard, E. Dudas and A. Loty"/>
          <p:cNvSpPr txBox="1"/>
          <p:nvPr/>
        </p:nvSpPr>
        <p:spPr>
          <a:xfrm>
            <a:off x="7417457" y="11275068"/>
            <a:ext cx="9549089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defRPr sz="4000" b="0">
                <a:solidFill>
                  <a:schemeClr val="accent3">
                    <a:hueOff val="914337"/>
                    <a:satOff val="31515"/>
                    <a:lumOff val="-3079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dirty="0"/>
              <a:t>based on  </a:t>
            </a:r>
            <a:r>
              <a:rPr b="1" dirty="0"/>
              <a:t>2502.09599</a:t>
            </a:r>
            <a:r>
              <a:rPr lang="fr-FR" b="1" dirty="0"/>
              <a:t> , </a:t>
            </a:r>
            <a:r>
              <a:rPr lang="fr-FR" sz="4000" b="0" i="1" dirty="0">
                <a:sym typeface="Times New Roman"/>
              </a:rPr>
              <a:t>JHEP</a:t>
            </a:r>
            <a:r>
              <a:rPr lang="fr-FR" sz="4000" b="0" dirty="0">
                <a:sym typeface="Times New Roman"/>
              </a:rPr>
              <a:t> 03 (2026) 121</a:t>
            </a:r>
          </a:p>
          <a:p>
            <a:pPr defTabSz="457200">
              <a:defRPr sz="4000" b="0">
                <a:solidFill>
                  <a:schemeClr val="accent3">
                    <a:hueOff val="914337"/>
                    <a:satOff val="31515"/>
                    <a:lumOff val="-3079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dirty="0"/>
              <a:t>  with G. Bossard, </a:t>
            </a:r>
            <a:r>
              <a:rPr lang="fr-FR" dirty="0"/>
              <a:t>G. </a:t>
            </a:r>
            <a:r>
              <a:rPr lang="fr-FR" dirty="0" err="1"/>
              <a:t>Casagrande</a:t>
            </a:r>
            <a:r>
              <a:rPr dirty="0"/>
              <a:t> and A. </a:t>
            </a:r>
            <a:r>
              <a:rPr dirty="0" err="1"/>
              <a:t>Loty</a:t>
            </a:r>
            <a:endParaRPr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D1ACFCB-85B4-5D5B-C50A-47776C0ECB87}"/>
              </a:ext>
            </a:extLst>
          </p:cNvPr>
          <p:cNvSpPr txBox="1"/>
          <p:nvPr/>
        </p:nvSpPr>
        <p:spPr>
          <a:xfrm>
            <a:off x="15109201" y="557469"/>
            <a:ext cx="7365799" cy="148758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3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“Particle Physics in the Early Universe”,</a:t>
            </a: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dirty="0"/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3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Paris, sept. 16, 2026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F190E6-C047-5172-EA6B-771C87B323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081FD52-0A92-1B96-745A-F1DECCAEA4C7}"/>
              </a:ext>
            </a:extLst>
          </p:cNvPr>
          <p:cNvSpPr txBox="1"/>
          <p:nvPr/>
        </p:nvSpPr>
        <p:spPr>
          <a:xfrm>
            <a:off x="603741" y="1004051"/>
            <a:ext cx="12298238" cy="77970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457200" marR="0" indent="-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GB" sz="4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Massive gravity and bigravity theories have cutoffs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8412F8B-7F3F-C9E8-C8FE-9ED861C9ED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97178" y="1181420"/>
            <a:ext cx="3632200" cy="5588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3086D7D-1498-E608-BDC0-F7E048B89825}"/>
              </a:ext>
            </a:extLst>
          </p:cNvPr>
          <p:cNvSpPr txBox="1"/>
          <p:nvPr/>
        </p:nvSpPr>
        <p:spPr>
          <a:xfrm>
            <a:off x="498761" y="2739923"/>
            <a:ext cx="22241666" cy="77970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571500" marR="0" indent="-5715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GB" sz="3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4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cutoff can be raised for </a:t>
            </a:r>
            <a:r>
              <a:rPr lang="en-GB" sz="4400" b="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KK theories </a:t>
            </a:r>
            <a:r>
              <a:rPr lang="en-GB" sz="4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GB" sz="4400" b="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string theory</a:t>
            </a:r>
            <a:r>
              <a:rPr lang="en-GB" sz="4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GB" sz="4400" b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infinite</a:t>
            </a:r>
            <a:r>
              <a:rPr lang="en-GB" sz="4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set of massive spin-2 fields</a:t>
            </a:r>
            <a:r>
              <a:rPr kumimoji="0" lang="en-GB" sz="4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1A5E17C-1267-4AE3-C523-79610E8BD7DD}"/>
              </a:ext>
            </a:extLst>
          </p:cNvPr>
          <p:cNvSpPr txBox="1"/>
          <p:nvPr/>
        </p:nvSpPr>
        <p:spPr>
          <a:xfrm>
            <a:off x="471805" y="4639350"/>
            <a:ext cx="8705909" cy="77970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571500" marR="0" indent="-5715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GB" sz="4400" b="0" i="0" u="none" strike="noStrike" cap="none" spc="0" normalizeH="0" baseline="0" dirty="0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SUSY massive graviton </a:t>
            </a:r>
            <a:r>
              <a:rPr kumimoji="0" lang="en-GB" sz="44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multiplet</a:t>
            </a:r>
            <a:r>
              <a:rPr kumimoji="0" lang="en-GB" sz="4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lang="en-GB" sz="4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GB" sz="4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0B058C1-9237-319D-ECCD-B85D16D66E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3840" y="4820465"/>
            <a:ext cx="4259420" cy="65659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DECEE99-DC4E-B187-E949-F4B306F02F9C}"/>
              </a:ext>
            </a:extLst>
          </p:cNvPr>
          <p:cNvSpPr txBox="1"/>
          <p:nvPr/>
        </p:nvSpPr>
        <p:spPr>
          <a:xfrm>
            <a:off x="13679766" y="4746484"/>
            <a:ext cx="5079917" cy="77970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3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GB" sz="4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kumimoji="0" lang="en-GB" sz="4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ouple it to SUGRA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9D9CEA8-D3FB-8FA8-9A56-3C26005374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89961" y="4859753"/>
            <a:ext cx="2239140" cy="65659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67DC6555-6C71-6FE9-E742-C2048E93F70C}"/>
              </a:ext>
            </a:extLst>
          </p:cNvPr>
          <p:cNvSpPr txBox="1"/>
          <p:nvPr/>
        </p:nvSpPr>
        <p:spPr>
          <a:xfrm>
            <a:off x="768179" y="9151045"/>
            <a:ext cx="21747940" cy="145680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4400" b="0" i="0" u="none" strike="noStrike" cap="none" spc="0" normalizeH="0" baseline="0" dirty="0">
                <a:ln>
                  <a:noFill/>
                </a:ln>
                <a:solidFill>
                  <a:schemeClr val="accent1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Is the corresponding action related to a KK truncated action ? Or string theory effective action ?</a:t>
            </a: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4400" b="0" i="0" u="none" strike="noStrike" cap="none" spc="0" normalizeH="0" baseline="0" dirty="0">
                <a:ln>
                  <a:noFill/>
                </a:ln>
                <a:solidFill>
                  <a:schemeClr val="accent1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Until which energy scale it is valid ?  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B12B634-FB70-B943-B8A2-759A97D64D22}"/>
              </a:ext>
            </a:extLst>
          </p:cNvPr>
          <p:cNvSpPr txBox="1"/>
          <p:nvPr/>
        </p:nvSpPr>
        <p:spPr>
          <a:xfrm>
            <a:off x="464013" y="6648351"/>
            <a:ext cx="21887402" cy="133369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457200" marR="0" indent="-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GB" sz="4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Usually SUGRA solves problems, ex.  causality in gravitino propagation. We find a result superficially </a:t>
            </a:r>
          </a:p>
          <a:p>
            <a:pPr marR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en-GB" sz="4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orthogonal to this lore</a:t>
            </a:r>
          </a:p>
        </p:txBody>
      </p:sp>
    </p:spTree>
    <p:extLst>
      <p:ext uri="{BB962C8B-B14F-4D97-AF65-F5344CB8AC3E}">
        <p14:creationId xmlns:p14="http://schemas.microsoft.com/office/powerpoint/2010/main" val="2761945740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Summary &amp; outline"/>
          <p:cNvSpPr txBox="1">
            <a:spLocks noGrp="1"/>
          </p:cNvSpPr>
          <p:nvPr>
            <p:ph type="title"/>
          </p:nvPr>
        </p:nvSpPr>
        <p:spPr>
          <a:xfrm>
            <a:off x="1689100" y="882635"/>
            <a:ext cx="21005800" cy="2286001"/>
          </a:xfrm>
          <a:prstGeom prst="rect">
            <a:avLst/>
          </a:prstGeom>
        </p:spPr>
        <p:txBody>
          <a:bodyPr/>
          <a:lstStyle>
            <a:lvl1pPr defTabSz="1828800">
              <a:lnSpc>
                <a:spcPct val="90000"/>
              </a:lnSpc>
              <a:defRPr sz="88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rPr dirty="0"/>
              <a:t>Summary &amp; </a:t>
            </a:r>
            <a:r>
              <a:rPr lang="fr-FR" dirty="0"/>
              <a:t>O</a:t>
            </a:r>
            <a:r>
              <a:rPr dirty="0" err="1"/>
              <a:t>utline</a:t>
            </a:r>
            <a:endParaRPr dirty="0"/>
          </a:p>
        </p:txBody>
      </p:sp>
      <p:sp>
        <p:nvSpPr>
          <p:cNvPr id="154" name="consistency with local SUSY"/>
          <p:cNvSpPr txBox="1"/>
          <p:nvPr/>
        </p:nvSpPr>
        <p:spPr>
          <a:xfrm>
            <a:off x="15834360" y="5702184"/>
            <a:ext cx="6003808" cy="8741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pPr defTabSz="817244">
              <a:spcBef>
                <a:spcPts val="5800"/>
              </a:spcBef>
              <a:defRPr sz="3959" b="0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i="1"/>
              <a:t>consistency </a:t>
            </a:r>
            <a:r>
              <a:t>with local SUSY</a:t>
            </a:r>
          </a:p>
        </p:txBody>
      </p:sp>
      <p:pic>
        <p:nvPicPr>
          <p:cNvPr id="155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2273" y="4051028"/>
            <a:ext cx="434015" cy="452099"/>
          </a:xfrm>
          <a:prstGeom prst="rect">
            <a:avLst/>
          </a:prstGeom>
          <a:ln w="25400">
            <a:miter lim="400000"/>
          </a:ln>
        </p:spPr>
      </p:pic>
      <p:sp>
        <p:nvSpPr>
          <p:cNvPr id="156" name="massive spin-2 supermultiplet"/>
          <p:cNvSpPr txBox="1"/>
          <p:nvPr/>
        </p:nvSpPr>
        <p:spPr>
          <a:xfrm>
            <a:off x="1173174" y="3840004"/>
            <a:ext cx="7874914" cy="8741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marL="714375" indent="-714375">
              <a:lnSpc>
                <a:spcPct val="80000"/>
              </a:lnSpc>
              <a:spcBef>
                <a:spcPts val="5900"/>
              </a:spcBef>
              <a:buSzPct val="125000"/>
              <a:buChar char="-"/>
              <a:defRPr sz="4500" b="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rPr dirty="0"/>
              <a:t>massive spin-2 </a:t>
            </a:r>
            <a:r>
              <a:rPr dirty="0" err="1"/>
              <a:t>supermultiplet</a:t>
            </a:r>
            <a:endParaRPr dirty="0"/>
          </a:p>
        </p:txBody>
      </p:sp>
      <p:pic>
        <p:nvPicPr>
          <p:cNvPr id="157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0473" y="3988822"/>
            <a:ext cx="3443054" cy="576512"/>
          </a:xfrm>
          <a:prstGeom prst="rect">
            <a:avLst/>
          </a:prstGeom>
          <a:ln w="12700">
            <a:miter lim="400000"/>
          </a:ln>
        </p:spPr>
      </p:pic>
      <p:sp>
        <p:nvSpPr>
          <p:cNvPr id="158" name="Line"/>
          <p:cNvSpPr/>
          <p:nvPr/>
        </p:nvSpPr>
        <p:spPr>
          <a:xfrm>
            <a:off x="4364128" y="6139256"/>
            <a:ext cx="1493006" cy="1"/>
          </a:xfrm>
          <a:prstGeom prst="line">
            <a:avLst/>
          </a:prstGeom>
          <a:ln w="381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endParaRPr/>
          </a:p>
        </p:txBody>
      </p:sp>
      <p:grpSp>
        <p:nvGrpSpPr>
          <p:cNvPr id="162" name="Group"/>
          <p:cNvGrpSpPr/>
          <p:nvPr/>
        </p:nvGrpSpPr>
        <p:grpSpPr>
          <a:xfrm>
            <a:off x="6625615" y="5638684"/>
            <a:ext cx="7751028" cy="874146"/>
            <a:chOff x="0" y="0"/>
            <a:chExt cx="7751026" cy="87414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9" name="Unique at leading order in"/>
                <p:cNvSpPr txBox="1"/>
                <p:nvPr/>
              </p:nvSpPr>
              <p:spPr>
                <a:xfrm>
                  <a:off x="0" y="0"/>
                  <a:ext cx="7751027" cy="874146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ma14="http://schemas.microsoft.com/office/mac/drawingml/2011/main" val="1"/>
                  </a:ext>
                </a:extLst>
              </p:spPr>
              <p:txBody>
                <a:bodyPr wrap="square" lIns="50800" tIns="50800" rIns="50800" bIns="50800" numCol="1" anchor="ctr">
                  <a:normAutofit/>
                </a:bodyPr>
                <a:lstStyle/>
                <a:p>
                  <a:pPr>
                    <a:spcBef>
                      <a:spcPts val="5900"/>
                    </a:spcBef>
                    <a:defRPr sz="4500" b="0"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pPr>
                  <a:r>
                    <a:rPr i="1"/>
                    <a:t>Unique</a:t>
                  </a:r>
                  <a:r>
                    <a:t> at leading order in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sz="4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sz="4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P</m:t>
                          </m:r>
                        </m:sub>
                      </m:sSub>
                    </m:oMath>
                  </a14:m>
                  <a:endParaRPr/>
                </a:p>
              </p:txBody>
            </p:sp>
          </mc:Choice>
          <mc:Fallback xmlns="">
            <p:sp>
              <p:nvSpPr>
                <p:cNvPr id="159" name="Unique at leading order i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0" y="0"/>
                  <a:ext cx="7751027" cy="874146"/>
                </a:xfrm>
                <a:prstGeom prst="rect">
                  <a:avLst/>
                </a:prstGeom>
                <a:blipFill>
                  <a:blip r:embed="rId4"/>
                  <a:stretch>
                    <a:fillRect t="-11594" b="-27536"/>
                  </a:stretch>
                </a:blipFill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60" name="Rectangle"/>
            <p:cNvSpPr/>
            <p:nvPr/>
          </p:nvSpPr>
          <p:spPr>
            <a:xfrm>
              <a:off x="6518555" y="218726"/>
              <a:ext cx="842953" cy="576512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pic>
          <p:nvPicPr>
            <p:cNvPr id="161" name="Image" descr="Image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510909" y="223723"/>
              <a:ext cx="800965" cy="47749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63" name="Rectangle"/>
          <p:cNvSpPr/>
          <p:nvPr/>
        </p:nvSpPr>
        <p:spPr>
          <a:xfrm>
            <a:off x="7028200" y="5836611"/>
            <a:ext cx="6945858" cy="57651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4" name="Unique at leading order in"/>
              <p:cNvSpPr txBox="1"/>
              <p:nvPr/>
            </p:nvSpPr>
            <p:spPr>
              <a:xfrm>
                <a:off x="6625615" y="5702184"/>
                <a:ext cx="7156142" cy="874146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50800" tIns="50800" rIns="50800" bIns="50800" anchor="ctr">
                <a:normAutofit/>
              </a:bodyPr>
              <a:lstStyle/>
              <a:p>
                <a:pPr algn="l">
                  <a:spcBef>
                    <a:spcPts val="5900"/>
                  </a:spcBef>
                  <a:defRPr sz="4500" b="0">
                    <a:solidFill>
                      <a:srgbClr val="34B1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defRPr>
                </a:pPr>
                <a:r>
                  <a:rPr i="1"/>
                  <a:t>Unique</a:t>
                </a:r>
                <a:r>
                  <a:t> at leading order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4600" i="1">
                            <a:solidFill>
                              <a:srgbClr val="33B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4600" i="1">
                            <a:solidFill>
                              <a:srgbClr val="33B000"/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m:rPr>
                            <m:nor/>
                          </m:rPr>
                          <a:rPr sz="4600" i="1">
                            <a:solidFill>
                              <a:srgbClr val="33B000"/>
                            </a:solidFill>
                            <a:latin typeface="Cambria Math" panose="02040503050406030204" pitchFamily="18" charset="0"/>
                          </a:rPr>
                          <m:t>P</m:t>
                        </m:r>
                      </m:sub>
                    </m:sSub>
                  </m:oMath>
                </a14:m>
                <a:endParaRPr/>
              </a:p>
            </p:txBody>
          </p:sp>
        </mc:Choice>
        <mc:Fallback xmlns="">
          <p:sp>
            <p:nvSpPr>
              <p:cNvPr id="164" name="Unique at leading order i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5615" y="5702184"/>
                <a:ext cx="7156142" cy="874146"/>
              </a:xfrm>
              <a:prstGeom prst="rect">
                <a:avLst/>
              </a:prstGeom>
              <a:blipFill>
                <a:blip r:embed="rId6"/>
                <a:stretch>
                  <a:fillRect l="-4071" t="-8571" r="-885" b="-28571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67" name="Group"/>
          <p:cNvGrpSpPr/>
          <p:nvPr/>
        </p:nvGrpSpPr>
        <p:grpSpPr>
          <a:xfrm>
            <a:off x="12780925" y="5920910"/>
            <a:ext cx="850599" cy="576512"/>
            <a:chOff x="0" y="0"/>
            <a:chExt cx="850597" cy="576511"/>
          </a:xfrm>
        </p:grpSpPr>
        <p:sp>
          <p:nvSpPr>
            <p:cNvPr id="165" name="Rectangle"/>
            <p:cNvSpPr/>
            <p:nvPr/>
          </p:nvSpPr>
          <p:spPr>
            <a:xfrm>
              <a:off x="7646" y="0"/>
              <a:ext cx="842952" cy="576512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pic>
          <p:nvPicPr>
            <p:cNvPr id="166" name="Image" descr="Image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0" y="4998"/>
              <a:ext cx="800965" cy="47749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68" name="Line"/>
          <p:cNvSpPr/>
          <p:nvPr/>
        </p:nvSpPr>
        <p:spPr>
          <a:xfrm>
            <a:off x="4364128" y="7954622"/>
            <a:ext cx="1493006" cy="1"/>
          </a:xfrm>
          <a:prstGeom prst="line">
            <a:avLst/>
          </a:prstGeom>
          <a:ln w="381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169" name="Supercurrent superfield"/>
          <p:cNvSpPr txBox="1"/>
          <p:nvPr/>
        </p:nvSpPr>
        <p:spPr>
          <a:xfrm>
            <a:off x="6730757" y="7517549"/>
            <a:ext cx="6945858" cy="8741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algn="l">
              <a:spcBef>
                <a:spcPts val="5900"/>
              </a:spcBef>
              <a:defRPr sz="4500" b="0" i="1">
                <a:solidFill>
                  <a:srgbClr val="0433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Supercurrent superfield </a:t>
            </a:r>
          </a:p>
        </p:txBody>
      </p:sp>
      <p:sp>
        <p:nvSpPr>
          <p:cNvPr id="170" name="Line"/>
          <p:cNvSpPr/>
          <p:nvPr/>
        </p:nvSpPr>
        <p:spPr>
          <a:xfrm>
            <a:off x="4364128" y="9769987"/>
            <a:ext cx="1493006" cy="1"/>
          </a:xfrm>
          <a:prstGeom prst="line">
            <a:avLst/>
          </a:prstGeom>
          <a:ln w="381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171" name="Properties of the coupling"/>
          <p:cNvSpPr txBox="1"/>
          <p:nvPr/>
        </p:nvSpPr>
        <p:spPr>
          <a:xfrm>
            <a:off x="6730757" y="9332914"/>
            <a:ext cx="6945858" cy="8741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algn="l">
              <a:spcBef>
                <a:spcPts val="5900"/>
              </a:spcBef>
              <a:defRPr sz="4500" b="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Properties of the coupling</a:t>
            </a:r>
          </a:p>
        </p:txBody>
      </p:sp>
      <p:grpSp>
        <p:nvGrpSpPr>
          <p:cNvPr id="177" name="Group"/>
          <p:cNvGrpSpPr/>
          <p:nvPr/>
        </p:nvGrpSpPr>
        <p:grpSpPr>
          <a:xfrm>
            <a:off x="15716209" y="8333548"/>
            <a:ext cx="6416204" cy="2293006"/>
            <a:chOff x="0" y="-490667"/>
            <a:chExt cx="6416202" cy="2293005"/>
          </a:xfrm>
        </p:grpSpPr>
        <p:sp>
          <p:nvSpPr>
            <p:cNvPr id="172" name="connection with string theory"/>
            <p:cNvSpPr txBox="1"/>
            <p:nvPr/>
          </p:nvSpPr>
          <p:spPr>
            <a:xfrm>
              <a:off x="0" y="1093804"/>
              <a:ext cx="6262346" cy="7085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rmAutofit lnSpcReduction="10000"/>
            </a:bodyPr>
            <a:lstStyle>
              <a:lvl1pPr>
                <a:spcBef>
                  <a:spcPts val="5900"/>
                </a:spcBef>
                <a:defRPr sz="4000" b="0"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r>
                <a:rPr dirty="0"/>
                <a:t>connection with string theory </a:t>
              </a:r>
            </a:p>
          </p:txBody>
        </p:sp>
        <p:grpSp>
          <p:nvGrpSpPr>
            <p:cNvPr id="176" name="Group"/>
            <p:cNvGrpSpPr/>
            <p:nvPr/>
          </p:nvGrpSpPr>
          <p:grpSpPr>
            <a:xfrm>
              <a:off x="0" y="-490667"/>
              <a:ext cx="6416202" cy="1277836"/>
              <a:chOff x="0" y="-490668"/>
              <a:chExt cx="6416201" cy="1277836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3" name="4-derivatives coupling to"/>
                  <p:cNvSpPr txBox="1"/>
                  <p:nvPr/>
                </p:nvSpPr>
                <p:spPr>
                  <a:xfrm>
                    <a:off x="0" y="-490668"/>
                    <a:ext cx="6405769" cy="874146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  <a:extLst>
                    <a:ext uri="{C572A759-6A51-4108-AA02-DFA0A04FC94B}">
                      <ma14:wrappingTextBoxFlag xmlns="" xmlns:m="http://schemas.openxmlformats.org/officeDocument/2006/math" xmlns:ma14="http://schemas.microsoft.com/office/mac/drawingml/2011/main" val="1"/>
                    </a:ext>
                  </a:extLst>
                </p:spPr>
                <p:txBody>
                  <a:bodyPr wrap="square" lIns="50800" tIns="50800" rIns="50800" bIns="50800" numCol="1" anchor="ctr">
                    <a:normAutofit fontScale="92500"/>
                  </a:bodyPr>
                  <a:lstStyle/>
                  <a:p>
                    <a:pPr>
                      <a:spcBef>
                        <a:spcPts val="5900"/>
                      </a:spcBef>
                      <a:defRPr sz="4000" b="0">
                        <a:latin typeface="Times New Roman"/>
                        <a:ea typeface="Times New Roman"/>
                        <a:cs typeface="Times New Roman"/>
                        <a:sym typeface="Times New Roman"/>
                      </a:defRPr>
                    </a:pPr>
                    <a:r>
                      <a:rPr dirty="0"/>
                      <a:t>4-derivatives coupling </a:t>
                    </a:r>
                    <a:r>
                      <a:rPr lang="fr-FR" dirty="0"/>
                      <a:t>to</a:t>
                    </a:r>
                    <a:r>
                      <a:rPr dirty="0"/>
                      <a:t> </a:t>
                    </a:r>
                    <a14:m>
                      <m:oMath xmlns:m="http://schemas.openxmlformats.org/officeDocument/2006/math">
                        <m:sSub>
                          <m:sSubPr>
                            <m:ctrlPr>
                              <a:rPr sz="41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41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sz="41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𝜇𝜎𝜈𝜌</m:t>
                            </m:r>
                          </m:sub>
                        </m:sSub>
                      </m:oMath>
                    </a14:m>
                    <a:endParaRPr dirty="0"/>
                  </a:p>
                </p:txBody>
              </p:sp>
            </mc:Choice>
            <mc:Fallback xmlns="">
              <p:sp>
                <p:nvSpPr>
                  <p:cNvPr id="173" name="4-derivatives coupling to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0" y="-490668"/>
                    <a:ext cx="6405769" cy="874146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l="-1188" t="-2899" b="-11594"/>
                    </a:stretch>
                  </a:blipFill>
                  <a:ln w="12700" cap="flat">
                    <a:noFill/>
                    <a:miter lim="400000"/>
                  </a:ln>
                  <a:effectLst/>
                  <a:extLst>
                    <a:ext uri="{C572A759-6A51-4108-AA02-DFA0A04FC94B}">
                      <ma14:wrappingTextBoxFlag xmlns="" xmlns:m="http://schemas.openxmlformats.org/officeDocument/2006/math" xmlns:ma14="http://schemas.microsoft.com/office/mac/drawingml/2011/main" xmlns:a14="http://schemas.microsoft.com/office/drawing/2010/main" val="1"/>
                    </a:ext>
                  </a:extLst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74" name="Rectangle"/>
              <p:cNvSpPr/>
              <p:nvPr/>
            </p:nvSpPr>
            <p:spPr>
              <a:xfrm>
                <a:off x="5260500" y="210656"/>
                <a:ext cx="1155701" cy="576512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>
                  <a:defRPr sz="3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</p:grpSp>
      </p:grpSp>
      <p:sp>
        <p:nvSpPr>
          <p:cNvPr id="178" name="Line"/>
          <p:cNvSpPr/>
          <p:nvPr/>
        </p:nvSpPr>
        <p:spPr>
          <a:xfrm>
            <a:off x="4364128" y="13168824"/>
            <a:ext cx="1493006" cy="1"/>
          </a:xfrm>
          <a:prstGeom prst="line">
            <a:avLst/>
          </a:prstGeom>
          <a:ln w="381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179" name="Relation to Kaluza–Klein theory"/>
          <p:cNvSpPr txBox="1"/>
          <p:nvPr/>
        </p:nvSpPr>
        <p:spPr>
          <a:xfrm>
            <a:off x="6625615" y="12731751"/>
            <a:ext cx="7751028" cy="8741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92500"/>
          </a:bodyPr>
          <a:lstStyle>
            <a:lvl1pPr algn="l">
              <a:spcBef>
                <a:spcPts val="5900"/>
              </a:spcBef>
              <a:defRPr sz="4500" b="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rPr dirty="0"/>
              <a:t>Relation to Kaluza–Klein theory</a:t>
            </a:r>
            <a:r>
              <a:rPr lang="fr-FR" dirty="0"/>
              <a:t>*</a:t>
            </a:r>
            <a:endParaRPr dirty="0"/>
          </a:p>
        </p:txBody>
      </p:sp>
      <p:grpSp>
        <p:nvGrpSpPr>
          <p:cNvPr id="182" name="Group"/>
          <p:cNvGrpSpPr/>
          <p:nvPr/>
        </p:nvGrpSpPr>
        <p:grpSpPr>
          <a:xfrm>
            <a:off x="13661426" y="9396631"/>
            <a:ext cx="1202444" cy="746713"/>
            <a:chOff x="0" y="0"/>
            <a:chExt cx="1202443" cy="746712"/>
          </a:xfrm>
        </p:grpSpPr>
        <p:sp>
          <p:nvSpPr>
            <p:cNvPr id="180" name="Line"/>
            <p:cNvSpPr/>
            <p:nvPr/>
          </p:nvSpPr>
          <p:spPr>
            <a:xfrm flipV="1">
              <a:off x="-1" y="-1"/>
              <a:ext cx="1202445" cy="375892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181" name="Line"/>
            <p:cNvSpPr/>
            <p:nvPr/>
          </p:nvSpPr>
          <p:spPr>
            <a:xfrm>
              <a:off x="0" y="370821"/>
              <a:ext cx="1202444" cy="375892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183" name="SUGRA"/>
          <p:cNvSpPr txBox="1"/>
          <p:nvPr/>
        </p:nvSpPr>
        <p:spPr>
          <a:xfrm>
            <a:off x="14099147" y="3840004"/>
            <a:ext cx="2257650" cy="8741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>
              <a:lnSpc>
                <a:spcPct val="80000"/>
              </a:lnSpc>
              <a:spcBef>
                <a:spcPts val="5900"/>
              </a:spcBef>
              <a:defRPr sz="4500" b="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SUGRA</a:t>
            </a:r>
          </a:p>
        </p:txBody>
      </p:sp>
      <p:sp>
        <p:nvSpPr>
          <p:cNvPr id="184" name="Rectangle"/>
          <p:cNvSpPr/>
          <p:nvPr/>
        </p:nvSpPr>
        <p:spPr>
          <a:xfrm>
            <a:off x="6602207" y="5631256"/>
            <a:ext cx="7105341" cy="1016001"/>
          </a:xfrm>
          <a:prstGeom prst="rect">
            <a:avLst/>
          </a:prstGeom>
          <a:ln w="50800">
            <a:solidFill>
              <a:srgbClr val="34B100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" name="Line">
            <a:extLst>
              <a:ext uri="{FF2B5EF4-FFF2-40B4-BE49-F238E27FC236}">
                <a16:creationId xmlns:a16="http://schemas.microsoft.com/office/drawing/2014/main" id="{19BF6998-029E-27FD-0857-D8E8538A6C2A}"/>
              </a:ext>
            </a:extLst>
          </p:cNvPr>
          <p:cNvSpPr/>
          <p:nvPr/>
        </p:nvSpPr>
        <p:spPr>
          <a:xfrm>
            <a:off x="4315810" y="11425518"/>
            <a:ext cx="1493006" cy="1"/>
          </a:xfrm>
          <a:prstGeom prst="line">
            <a:avLst/>
          </a:prstGeom>
          <a:ln w="381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3" name="Relation to Kaluza–Klein theory">
            <a:extLst>
              <a:ext uri="{FF2B5EF4-FFF2-40B4-BE49-F238E27FC236}">
                <a16:creationId xmlns:a16="http://schemas.microsoft.com/office/drawing/2014/main" id="{01E979E7-594D-D04D-CB2F-F06752F629D5}"/>
              </a:ext>
            </a:extLst>
          </p:cNvPr>
          <p:cNvSpPr txBox="1"/>
          <p:nvPr/>
        </p:nvSpPr>
        <p:spPr>
          <a:xfrm>
            <a:off x="6778015" y="11077656"/>
            <a:ext cx="7751028" cy="8741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algn="l">
              <a:spcBef>
                <a:spcPts val="5900"/>
              </a:spcBef>
              <a:defRPr sz="4500" b="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rPr lang="fr-FR" dirty="0" err="1"/>
              <a:t>Unitarity</a:t>
            </a:r>
            <a:r>
              <a:rPr lang="fr-FR" dirty="0"/>
              <a:t> and </a:t>
            </a:r>
            <a:r>
              <a:rPr lang="fr-FR" dirty="0" err="1"/>
              <a:t>cutoff</a:t>
            </a:r>
            <a:r>
              <a:rPr lang="fr-FR" dirty="0"/>
              <a:t> </a:t>
            </a:r>
            <a:endParaRPr dirty="0"/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Massive spin-2 supermultiplet:"/>
          <p:cNvSpPr txBox="1">
            <a:spLocks noGrp="1"/>
          </p:cNvSpPr>
          <p:nvPr>
            <p:ph type="body" sz="quarter" idx="1"/>
          </p:nvPr>
        </p:nvSpPr>
        <p:spPr>
          <a:xfrm>
            <a:off x="1172837" y="3818790"/>
            <a:ext cx="7167923" cy="916575"/>
          </a:xfrm>
          <a:prstGeom prst="rect">
            <a:avLst/>
          </a:prstGeom>
        </p:spPr>
        <p:txBody>
          <a:bodyPr/>
          <a:lstStyle/>
          <a:p>
            <a:pPr>
              <a:buChar char="-"/>
              <a:defRPr sz="4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Massive spin-2 </a:t>
            </a:r>
            <a:r>
              <a:rPr i="1"/>
              <a:t>supermultiplet</a:t>
            </a:r>
            <a:r>
              <a:t>:</a:t>
            </a:r>
          </a:p>
        </p:txBody>
      </p:sp>
      <p:sp>
        <p:nvSpPr>
          <p:cNvPr id="210" name="[Zinoviev ’02]…"/>
          <p:cNvSpPr txBox="1"/>
          <p:nvPr/>
        </p:nvSpPr>
        <p:spPr>
          <a:xfrm>
            <a:off x="16675410" y="3852291"/>
            <a:ext cx="5994329" cy="8495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just">
              <a:defRPr sz="2600" b="0" cap="small">
                <a:solidFill>
                  <a:schemeClr val="accent4">
                    <a:hueOff val="-1081314"/>
                    <a:satOff val="4338"/>
                    <a:lumOff val="-8931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[Zinoviev ’02]</a:t>
            </a:r>
          </a:p>
          <a:p>
            <a:pPr algn="just">
              <a:defRPr sz="2600" b="0" cap="small">
                <a:solidFill>
                  <a:schemeClr val="accent4">
                    <a:hueOff val="-1081314"/>
                    <a:satOff val="4338"/>
                    <a:lumOff val="-8931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[Buchbinder, Gates, Linch, Phillips ’02]</a:t>
            </a:r>
          </a:p>
        </p:txBody>
      </p:sp>
      <p:sp>
        <p:nvSpPr>
          <p:cNvPr id="211" name="The massive spin-2 multiplet"/>
          <p:cNvSpPr txBox="1">
            <a:spLocks noGrp="1"/>
          </p:cNvSpPr>
          <p:nvPr>
            <p:ph type="title"/>
          </p:nvPr>
        </p:nvSpPr>
        <p:spPr>
          <a:xfrm>
            <a:off x="1689100" y="882635"/>
            <a:ext cx="21005800" cy="2286001"/>
          </a:xfrm>
          <a:prstGeom prst="rect">
            <a:avLst/>
          </a:prstGeom>
        </p:spPr>
        <p:txBody>
          <a:bodyPr/>
          <a:lstStyle>
            <a:lvl1pPr defTabSz="1828800">
              <a:lnSpc>
                <a:spcPct val="90000"/>
              </a:lnSpc>
              <a:defRPr sz="88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The massive spin-2 multiplet</a:t>
            </a:r>
          </a:p>
        </p:txBody>
      </p:sp>
      <p:pic>
        <p:nvPicPr>
          <p:cNvPr id="212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97008" y="3916584"/>
            <a:ext cx="4989985" cy="720987"/>
          </a:xfrm>
          <a:prstGeom prst="rect">
            <a:avLst/>
          </a:prstGeom>
          <a:ln w="12700">
            <a:miter lim="400000"/>
          </a:ln>
        </p:spPr>
      </p:pic>
      <p:pic>
        <p:nvPicPr>
          <p:cNvPr id="213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2453" y="5951073"/>
            <a:ext cx="16139094" cy="577628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Massive spin-2 supermultiplet:"/>
          <p:cNvSpPr txBox="1">
            <a:spLocks noGrp="1"/>
          </p:cNvSpPr>
          <p:nvPr>
            <p:ph type="body" sz="quarter" idx="1"/>
          </p:nvPr>
        </p:nvSpPr>
        <p:spPr>
          <a:xfrm>
            <a:off x="1172837" y="3818790"/>
            <a:ext cx="7167923" cy="916575"/>
          </a:xfrm>
          <a:prstGeom prst="rect">
            <a:avLst/>
          </a:prstGeom>
        </p:spPr>
        <p:txBody>
          <a:bodyPr/>
          <a:lstStyle/>
          <a:p>
            <a:pPr>
              <a:buChar char="-"/>
              <a:defRPr sz="4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Massive spin-2 </a:t>
            </a:r>
            <a:r>
              <a:rPr i="1"/>
              <a:t>supermultiplet</a:t>
            </a:r>
            <a:r>
              <a:t>:</a:t>
            </a:r>
          </a:p>
        </p:txBody>
      </p:sp>
      <p:sp>
        <p:nvSpPr>
          <p:cNvPr id="216" name="[Zinoviev ’02]…"/>
          <p:cNvSpPr txBox="1"/>
          <p:nvPr/>
        </p:nvSpPr>
        <p:spPr>
          <a:xfrm>
            <a:off x="16675410" y="3852291"/>
            <a:ext cx="5994329" cy="8495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just">
              <a:defRPr sz="2600" b="0" cap="small">
                <a:solidFill>
                  <a:schemeClr val="accent4">
                    <a:hueOff val="-1081314"/>
                    <a:satOff val="4338"/>
                    <a:lumOff val="-8931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[Zinoviev ’02]</a:t>
            </a:r>
          </a:p>
          <a:p>
            <a:pPr algn="just">
              <a:defRPr sz="2600" b="0" cap="small">
                <a:solidFill>
                  <a:schemeClr val="accent4">
                    <a:hueOff val="-1081314"/>
                    <a:satOff val="4338"/>
                    <a:lumOff val="-8931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[Buchbinder, Gates, Linch, Phillips ’02]</a:t>
            </a:r>
          </a:p>
        </p:txBody>
      </p:sp>
      <p:sp>
        <p:nvSpPr>
          <p:cNvPr id="217" name="The massive spin-2 multiplet"/>
          <p:cNvSpPr txBox="1">
            <a:spLocks noGrp="1"/>
          </p:cNvSpPr>
          <p:nvPr>
            <p:ph type="title"/>
          </p:nvPr>
        </p:nvSpPr>
        <p:spPr>
          <a:xfrm>
            <a:off x="1689100" y="882635"/>
            <a:ext cx="21005800" cy="2286001"/>
          </a:xfrm>
          <a:prstGeom prst="rect">
            <a:avLst/>
          </a:prstGeom>
        </p:spPr>
        <p:txBody>
          <a:bodyPr/>
          <a:lstStyle>
            <a:lvl1pPr defTabSz="1828800">
              <a:lnSpc>
                <a:spcPct val="90000"/>
              </a:lnSpc>
              <a:defRPr sz="88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The massive spin-2 multiplet</a:t>
            </a:r>
          </a:p>
        </p:txBody>
      </p:sp>
      <p:pic>
        <p:nvPicPr>
          <p:cNvPr id="218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97008" y="3916584"/>
            <a:ext cx="4989985" cy="720987"/>
          </a:xfrm>
          <a:prstGeom prst="rect">
            <a:avLst/>
          </a:prstGeom>
          <a:ln w="12700">
            <a:miter lim="400000"/>
          </a:ln>
        </p:spPr>
      </p:pic>
      <p:sp>
        <p:nvSpPr>
          <p:cNvPr id="219" name="Supersymmetric Fierz–Pauli lagrangian:"/>
          <p:cNvSpPr txBox="1"/>
          <p:nvPr/>
        </p:nvSpPr>
        <p:spPr>
          <a:xfrm>
            <a:off x="1172837" y="6399712"/>
            <a:ext cx="11949880" cy="9165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marL="635000" indent="-635000" algn="l">
              <a:spcBef>
                <a:spcPts val="5900"/>
              </a:spcBef>
              <a:buSzPct val="125000"/>
              <a:buChar char="-"/>
              <a:defRPr sz="4000" b="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Supersymmetric Fierz–Pauli lagrangian:</a:t>
            </a:r>
          </a:p>
        </p:txBody>
      </p:sp>
      <p:pic>
        <p:nvPicPr>
          <p:cNvPr id="220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4605" y="7819913"/>
            <a:ext cx="19394790" cy="244817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Massive spin-2 supermultiplet:"/>
          <p:cNvSpPr txBox="1">
            <a:spLocks noGrp="1"/>
          </p:cNvSpPr>
          <p:nvPr>
            <p:ph type="body" sz="quarter" idx="1"/>
          </p:nvPr>
        </p:nvSpPr>
        <p:spPr>
          <a:xfrm>
            <a:off x="1172837" y="3818790"/>
            <a:ext cx="7167923" cy="916575"/>
          </a:xfrm>
          <a:prstGeom prst="rect">
            <a:avLst/>
          </a:prstGeom>
        </p:spPr>
        <p:txBody>
          <a:bodyPr/>
          <a:lstStyle/>
          <a:p>
            <a:pPr>
              <a:buChar char="-"/>
              <a:defRPr sz="4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Massive spin-2 </a:t>
            </a:r>
            <a:r>
              <a:rPr i="1"/>
              <a:t>supermultiplet</a:t>
            </a:r>
            <a:r>
              <a:t>:</a:t>
            </a:r>
          </a:p>
        </p:txBody>
      </p:sp>
      <p:sp>
        <p:nvSpPr>
          <p:cNvPr id="223" name="[Zinoviev ’02]…"/>
          <p:cNvSpPr txBox="1"/>
          <p:nvPr/>
        </p:nvSpPr>
        <p:spPr>
          <a:xfrm>
            <a:off x="16675410" y="3852291"/>
            <a:ext cx="5994329" cy="8495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just">
              <a:defRPr sz="2600" b="0" cap="small">
                <a:solidFill>
                  <a:schemeClr val="accent4">
                    <a:hueOff val="-1081314"/>
                    <a:satOff val="4338"/>
                    <a:lumOff val="-8931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[Zinoviev ’02]</a:t>
            </a:r>
          </a:p>
          <a:p>
            <a:pPr algn="just">
              <a:defRPr sz="2600" b="0" cap="small">
                <a:solidFill>
                  <a:schemeClr val="accent4">
                    <a:hueOff val="-1081314"/>
                    <a:satOff val="4338"/>
                    <a:lumOff val="-8931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[Buchbinder, Gates, Linch, Phillips ’02]</a:t>
            </a:r>
          </a:p>
        </p:txBody>
      </p:sp>
      <p:sp>
        <p:nvSpPr>
          <p:cNvPr id="224" name="The massive spin-2 multiplet"/>
          <p:cNvSpPr txBox="1">
            <a:spLocks noGrp="1"/>
          </p:cNvSpPr>
          <p:nvPr>
            <p:ph type="title"/>
          </p:nvPr>
        </p:nvSpPr>
        <p:spPr>
          <a:xfrm>
            <a:off x="1689100" y="882635"/>
            <a:ext cx="21005800" cy="2286001"/>
          </a:xfrm>
          <a:prstGeom prst="rect">
            <a:avLst/>
          </a:prstGeom>
        </p:spPr>
        <p:txBody>
          <a:bodyPr/>
          <a:lstStyle>
            <a:lvl1pPr defTabSz="1828800">
              <a:lnSpc>
                <a:spcPct val="90000"/>
              </a:lnSpc>
              <a:defRPr sz="88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The massive spin-2 multiplet</a:t>
            </a:r>
          </a:p>
        </p:txBody>
      </p:sp>
      <p:pic>
        <p:nvPicPr>
          <p:cNvPr id="225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97008" y="3916584"/>
            <a:ext cx="4989985" cy="720987"/>
          </a:xfrm>
          <a:prstGeom prst="rect">
            <a:avLst/>
          </a:prstGeom>
          <a:ln w="12700">
            <a:miter lim="400000"/>
          </a:ln>
        </p:spPr>
      </p:pic>
      <p:sp>
        <p:nvSpPr>
          <p:cNvPr id="226" name="Coupling to supergravity:"/>
          <p:cNvSpPr txBox="1"/>
          <p:nvPr/>
        </p:nvSpPr>
        <p:spPr>
          <a:xfrm>
            <a:off x="1172837" y="6399712"/>
            <a:ext cx="7167923" cy="9165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marL="635000" indent="-635000" algn="l">
              <a:spcBef>
                <a:spcPts val="5900"/>
              </a:spcBef>
              <a:buSzPct val="125000"/>
              <a:buChar char="-"/>
              <a:defRPr sz="4000" b="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Coupling to supergravity: </a:t>
            </a:r>
          </a:p>
        </p:txBody>
      </p:sp>
      <p:pic>
        <p:nvPicPr>
          <p:cNvPr id="227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30678" y="8575199"/>
            <a:ext cx="787401" cy="254001"/>
          </a:xfrm>
          <a:prstGeom prst="rect">
            <a:avLst/>
          </a:prstGeom>
          <a:ln w="12700">
            <a:miter lim="400000"/>
          </a:ln>
        </p:spPr>
      </p:pic>
      <p:sp>
        <p:nvSpPr>
          <p:cNvPr id="228" name="Rectangle"/>
          <p:cNvSpPr/>
          <p:nvPr/>
        </p:nvSpPr>
        <p:spPr>
          <a:xfrm>
            <a:off x="18635628" y="8352580"/>
            <a:ext cx="1270001" cy="563007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229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58772" y="8429090"/>
            <a:ext cx="3238294" cy="54622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33" name="Group"/>
          <p:cNvGrpSpPr/>
          <p:nvPr/>
        </p:nvGrpSpPr>
        <p:grpSpPr>
          <a:xfrm>
            <a:off x="5634214" y="8341707"/>
            <a:ext cx="9055771" cy="720987"/>
            <a:chOff x="0" y="0"/>
            <a:chExt cx="9055770" cy="720986"/>
          </a:xfrm>
        </p:grpSpPr>
        <p:pic>
          <p:nvPicPr>
            <p:cNvPr id="230" name="Image" descr="Image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133201" y="110389"/>
              <a:ext cx="475569" cy="495384"/>
            </a:xfrm>
            <a:prstGeom prst="rect">
              <a:avLst/>
            </a:prstGeom>
            <a:ln w="25400" cap="flat">
              <a:noFill/>
              <a:miter lim="400000"/>
            </a:ln>
            <a:effectLst/>
          </p:spPr>
        </p:pic>
        <p:pic>
          <p:nvPicPr>
            <p:cNvPr id="231" name="Image" descr="Image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0" y="0"/>
              <a:ext cx="2676186" cy="716163"/>
            </a:xfrm>
            <a:prstGeom prst="rect">
              <a:avLst/>
            </a:prstGeom>
            <a:ln w="25400" cap="flat">
              <a:noFill/>
              <a:miter lim="400000"/>
            </a:ln>
            <a:effectLst/>
          </p:spPr>
        </p:pic>
        <p:pic>
          <p:nvPicPr>
            <p:cNvPr id="232" name="Image" descr="Image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065785" y="0"/>
              <a:ext cx="4989986" cy="720987"/>
            </a:xfrm>
            <a:prstGeom prst="rect">
              <a:avLst/>
            </a:prstGeom>
            <a:ln w="25400" cap="flat">
              <a:noFill/>
              <a:miter lim="400000"/>
            </a:ln>
            <a:effectLst/>
          </p:spPr>
        </p:pic>
      </p:grpSp>
      <p:sp>
        <p:nvSpPr>
          <p:cNvPr id="234" name="Rectangle"/>
          <p:cNvSpPr/>
          <p:nvPr/>
        </p:nvSpPr>
        <p:spPr>
          <a:xfrm>
            <a:off x="19001390" y="8373205"/>
            <a:ext cx="787401" cy="65798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235" name="Image" descr="Image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029049" y="8427403"/>
            <a:ext cx="757169" cy="524194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38" name="Group"/>
          <p:cNvGrpSpPr/>
          <p:nvPr/>
        </p:nvGrpSpPr>
        <p:grpSpPr>
          <a:xfrm>
            <a:off x="9038639" y="10735523"/>
            <a:ext cx="6306722" cy="849574"/>
            <a:chOff x="0" y="0"/>
            <a:chExt cx="6306721" cy="849572"/>
          </a:xfrm>
        </p:grpSpPr>
        <p:sp>
          <p:nvSpPr>
            <p:cNvPr id="236" name="Supercurrent superfield"/>
            <p:cNvSpPr txBox="1"/>
            <p:nvPr/>
          </p:nvSpPr>
          <p:spPr>
            <a:xfrm>
              <a:off x="0" y="0"/>
              <a:ext cx="5410918" cy="8495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rmAutofit fontScale="92500"/>
            </a:bodyPr>
            <a:lstStyle>
              <a:lvl1pPr defTabSz="808990">
                <a:spcBef>
                  <a:spcPts val="5700"/>
                </a:spcBef>
                <a:defRPr sz="4410" b="0" i="1">
                  <a:solidFill>
                    <a:srgbClr val="348DFF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>
                <a:defRPr i="0"/>
              </a:pPr>
              <a:r>
                <a:rPr i="1"/>
                <a:t>Supercurrent superfield</a:t>
              </a:r>
            </a:p>
          </p:txBody>
        </p:sp>
        <p:pic>
          <p:nvPicPr>
            <p:cNvPr id="237" name="Image" descr="Image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539152" y="149990"/>
              <a:ext cx="767570" cy="52419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239" name="Image" descr="Image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29186" y="10998702"/>
            <a:ext cx="872683" cy="323216"/>
          </a:xfrm>
          <a:prstGeom prst="rect">
            <a:avLst/>
          </a:prstGeom>
          <a:ln w="12700">
            <a:miter lim="400000"/>
          </a:ln>
        </p:spPr>
      </p:pic>
      <p:sp>
        <p:nvSpPr>
          <p:cNvPr id="240" name="Rectangle"/>
          <p:cNvSpPr/>
          <p:nvPr/>
        </p:nvSpPr>
        <p:spPr>
          <a:xfrm>
            <a:off x="16496768" y="8420696"/>
            <a:ext cx="1270001" cy="563008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241" name="Image" descr="Image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573427" y="8427073"/>
            <a:ext cx="1126752" cy="524523"/>
          </a:xfrm>
          <a:prstGeom prst="rect">
            <a:avLst/>
          </a:prstGeom>
          <a:ln w="12700">
            <a:miter lim="400000"/>
          </a:ln>
        </p:spPr>
      </p:pic>
      <p:sp>
        <p:nvSpPr>
          <p:cNvPr id="242" name="Rectangle"/>
          <p:cNvSpPr/>
          <p:nvPr/>
        </p:nvSpPr>
        <p:spPr>
          <a:xfrm>
            <a:off x="8947495" y="10722854"/>
            <a:ext cx="6489010" cy="874912"/>
          </a:xfrm>
          <a:prstGeom prst="rect">
            <a:avLst/>
          </a:prstGeom>
          <a:ln w="50800">
            <a:solidFill>
              <a:srgbClr val="348DFF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Multiplets of currents:"/>
          <p:cNvSpPr txBox="1"/>
          <p:nvPr/>
        </p:nvSpPr>
        <p:spPr>
          <a:xfrm>
            <a:off x="1172837" y="4090068"/>
            <a:ext cx="5535025" cy="7530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marL="635000" indent="-635000" algn="l">
              <a:spcBef>
                <a:spcPts val="5900"/>
              </a:spcBef>
              <a:buSzPct val="125000"/>
              <a:buChar char="-"/>
              <a:defRPr sz="4000" b="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Multiplets of currents:</a:t>
            </a:r>
          </a:p>
        </p:txBody>
      </p:sp>
      <p:sp>
        <p:nvSpPr>
          <p:cNvPr id="247" name="The supercurrent superfield"/>
          <p:cNvSpPr txBox="1">
            <a:spLocks noGrp="1"/>
          </p:cNvSpPr>
          <p:nvPr>
            <p:ph type="title"/>
          </p:nvPr>
        </p:nvSpPr>
        <p:spPr>
          <a:xfrm>
            <a:off x="1689100" y="882633"/>
            <a:ext cx="21005800" cy="2286001"/>
          </a:xfrm>
          <a:prstGeom prst="rect">
            <a:avLst/>
          </a:prstGeom>
        </p:spPr>
        <p:txBody>
          <a:bodyPr/>
          <a:lstStyle>
            <a:lvl1pPr defTabSz="1828800">
              <a:lnSpc>
                <a:spcPct val="90000"/>
              </a:lnSpc>
              <a:defRPr sz="88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The supercurrent superfield</a:t>
            </a:r>
          </a:p>
        </p:txBody>
      </p:sp>
      <p:pic>
        <p:nvPicPr>
          <p:cNvPr id="248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7492" y="4248779"/>
            <a:ext cx="5888216" cy="617179"/>
          </a:xfrm>
          <a:prstGeom prst="rect">
            <a:avLst/>
          </a:prstGeom>
          <a:ln w="12700">
            <a:miter lim="400000"/>
          </a:ln>
        </p:spPr>
      </p:pic>
      <p:sp>
        <p:nvSpPr>
          <p:cNvPr id="249" name="linear multiplet"/>
          <p:cNvSpPr txBox="1"/>
          <p:nvPr/>
        </p:nvSpPr>
        <p:spPr>
          <a:xfrm>
            <a:off x="6215374" y="7104436"/>
            <a:ext cx="2941365" cy="6579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>
              <a:spcBef>
                <a:spcPts val="5900"/>
              </a:spcBef>
              <a:defRPr sz="3500" b="0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linear multiplet</a:t>
            </a:r>
          </a:p>
        </p:txBody>
      </p:sp>
      <p:sp>
        <p:nvSpPr>
          <p:cNvPr id="250" name="conservation-like equation"/>
          <p:cNvSpPr txBox="1"/>
          <p:nvPr/>
        </p:nvSpPr>
        <p:spPr>
          <a:xfrm>
            <a:off x="11490017" y="7013324"/>
            <a:ext cx="4978064" cy="8402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>
              <a:spcBef>
                <a:spcPts val="5900"/>
              </a:spcBef>
              <a:defRPr sz="3500" b="0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conservation-like equation</a:t>
            </a:r>
          </a:p>
        </p:txBody>
      </p:sp>
      <p:pic>
        <p:nvPicPr>
          <p:cNvPr id="251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9379" y="6075308"/>
            <a:ext cx="5973356" cy="505439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55" name="Group"/>
          <p:cNvGrpSpPr/>
          <p:nvPr/>
        </p:nvGrpSpPr>
        <p:grpSpPr>
          <a:xfrm>
            <a:off x="12386325" y="5946102"/>
            <a:ext cx="7298296" cy="763850"/>
            <a:chOff x="0" y="0"/>
            <a:chExt cx="7298295" cy="763849"/>
          </a:xfrm>
        </p:grpSpPr>
        <p:pic>
          <p:nvPicPr>
            <p:cNvPr id="252" name="Image" descr="Image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9618" y="102218"/>
              <a:ext cx="7198678" cy="63561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53" name="Rectangle"/>
            <p:cNvSpPr/>
            <p:nvPr/>
          </p:nvSpPr>
          <p:spPr>
            <a:xfrm>
              <a:off x="0" y="0"/>
              <a:ext cx="3175950" cy="763850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pic>
          <p:nvPicPr>
            <p:cNvPr id="254" name="Image" descr="Image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3922" y="101853"/>
              <a:ext cx="2977604" cy="5601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56" name="[Ferrara, Zumino ’74] [Sohnius, West  ’81]…"/>
          <p:cNvSpPr txBox="1"/>
          <p:nvPr/>
        </p:nvSpPr>
        <p:spPr>
          <a:xfrm>
            <a:off x="14374138" y="4130718"/>
            <a:ext cx="6502184" cy="8495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2600" b="0" cap="small">
                <a:solidFill>
                  <a:schemeClr val="accent4">
                    <a:hueOff val="-1081314"/>
                    <a:satOff val="4338"/>
                    <a:lumOff val="-8931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[Ferrara, Zumino ’74] [Sohnius, West  ’81]</a:t>
            </a:r>
          </a:p>
          <a:p>
            <a:pPr>
              <a:defRPr sz="2600" b="0" cap="small">
                <a:solidFill>
                  <a:schemeClr val="accent4">
                    <a:hueOff val="-1081314"/>
                    <a:satOff val="4338"/>
                    <a:lumOff val="-8931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[Komargodski, Seiberg  ’10]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Multiplets of currents:"/>
          <p:cNvSpPr txBox="1"/>
          <p:nvPr/>
        </p:nvSpPr>
        <p:spPr>
          <a:xfrm>
            <a:off x="1172837" y="4090068"/>
            <a:ext cx="5535025" cy="7530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marL="635000" indent="-635000" algn="l">
              <a:spcBef>
                <a:spcPts val="5900"/>
              </a:spcBef>
              <a:buSzPct val="125000"/>
              <a:buChar char="-"/>
              <a:defRPr sz="4000" b="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Multiplets of currents:</a:t>
            </a:r>
          </a:p>
        </p:txBody>
      </p:sp>
      <p:sp>
        <p:nvSpPr>
          <p:cNvPr id="259" name="The supercurrent superfield"/>
          <p:cNvSpPr txBox="1">
            <a:spLocks noGrp="1"/>
          </p:cNvSpPr>
          <p:nvPr>
            <p:ph type="title"/>
          </p:nvPr>
        </p:nvSpPr>
        <p:spPr>
          <a:xfrm>
            <a:off x="1689100" y="882633"/>
            <a:ext cx="21005800" cy="2286001"/>
          </a:xfrm>
          <a:prstGeom prst="rect">
            <a:avLst/>
          </a:prstGeom>
        </p:spPr>
        <p:txBody>
          <a:bodyPr/>
          <a:lstStyle>
            <a:lvl1pPr defTabSz="1828800">
              <a:lnSpc>
                <a:spcPct val="90000"/>
              </a:lnSpc>
              <a:defRPr sz="88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The supercurrent superfield</a:t>
            </a:r>
          </a:p>
        </p:txBody>
      </p:sp>
      <p:sp>
        <p:nvSpPr>
          <p:cNvPr id="260" name="[Ferrara, Zumino ’74] [Sohnius, West  ’81]…"/>
          <p:cNvSpPr txBox="1"/>
          <p:nvPr/>
        </p:nvSpPr>
        <p:spPr>
          <a:xfrm>
            <a:off x="14374138" y="4130718"/>
            <a:ext cx="6502184" cy="8495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2600" b="0" cap="small">
                <a:solidFill>
                  <a:schemeClr val="accent4">
                    <a:hueOff val="-1081314"/>
                    <a:satOff val="4338"/>
                    <a:lumOff val="-8931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[Ferrara, Zumino ’74] [Sohnius, West  ’81]</a:t>
            </a:r>
          </a:p>
          <a:p>
            <a:pPr>
              <a:defRPr sz="2600" b="0" cap="small">
                <a:solidFill>
                  <a:schemeClr val="accent4">
                    <a:hueOff val="-1081314"/>
                    <a:satOff val="4338"/>
                    <a:lumOff val="-8931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[Komargodski, Seiberg  ’10]</a:t>
            </a:r>
          </a:p>
        </p:txBody>
      </p:sp>
      <p:pic>
        <p:nvPicPr>
          <p:cNvPr id="261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7492" y="4248779"/>
            <a:ext cx="5888216" cy="617179"/>
          </a:xfrm>
          <a:prstGeom prst="rect">
            <a:avLst/>
          </a:prstGeom>
          <a:ln w="12700">
            <a:miter lim="400000"/>
          </a:ln>
        </p:spPr>
      </p:pic>
      <p:sp>
        <p:nvSpPr>
          <p:cNvPr id="262" name="Local SUSY"/>
          <p:cNvSpPr txBox="1"/>
          <p:nvPr/>
        </p:nvSpPr>
        <p:spPr>
          <a:xfrm>
            <a:off x="1101527" y="6371442"/>
            <a:ext cx="3599187" cy="9646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marL="635000" indent="-635000" algn="l">
              <a:spcBef>
                <a:spcPts val="5900"/>
              </a:spcBef>
              <a:buSzPct val="125000"/>
              <a:buChar char="-"/>
              <a:defRPr sz="4000" b="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Local SUSY</a:t>
            </a:r>
          </a:p>
        </p:txBody>
      </p:sp>
      <p:sp>
        <p:nvSpPr>
          <p:cNvPr id="263" name="off-shell SUGRA"/>
          <p:cNvSpPr txBox="1"/>
          <p:nvPr/>
        </p:nvSpPr>
        <p:spPr>
          <a:xfrm>
            <a:off x="9667514" y="10464831"/>
            <a:ext cx="3883590" cy="9646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pPr>
              <a:spcBef>
                <a:spcPts val="5900"/>
              </a:spcBef>
              <a:defRPr sz="4000" b="0">
                <a:solidFill>
                  <a:srgbClr val="518DFB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i="1"/>
              <a:t>off-shell</a:t>
            </a:r>
            <a:r>
              <a:t> SUGRA</a:t>
            </a:r>
          </a:p>
        </p:txBody>
      </p:sp>
      <p:pic>
        <p:nvPicPr>
          <p:cNvPr id="264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6231" y="6658176"/>
            <a:ext cx="1117659" cy="41394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8" name="Group"/>
          <p:cNvGrpSpPr/>
          <p:nvPr/>
        </p:nvGrpSpPr>
        <p:grpSpPr>
          <a:xfrm>
            <a:off x="6849407" y="6360235"/>
            <a:ext cx="9519805" cy="1009830"/>
            <a:chOff x="0" y="0"/>
            <a:chExt cx="9519804" cy="100982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5" name="is the current of the SUGRA gauge fields:"/>
                <p:cNvSpPr txBox="1"/>
                <p:nvPr/>
              </p:nvSpPr>
              <p:spPr>
                <a:xfrm>
                  <a:off x="0" y="0"/>
                  <a:ext cx="9519805" cy="1009830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ma14="http://schemas.microsoft.com/office/mac/drawingml/2011/main" val="1"/>
                  </a:ext>
                </a:extLst>
              </p:spPr>
              <p:txBody>
                <a:bodyPr wrap="square" lIns="50800" tIns="50800" rIns="50800" bIns="50800" numCol="1" anchor="ctr">
                  <a:normAutofit/>
                </a:bodyPr>
                <a:lstStyle/>
                <a:p>
                  <a:pPr>
                    <a:spcBef>
                      <a:spcPts val="5900"/>
                    </a:spcBef>
                    <a:defRPr sz="4000" b="0"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pPr>
                  <a14:m>
                    <m:oMath xmlns:m="http://schemas.openxmlformats.org/officeDocument/2006/math">
                      <m:sSup>
                        <m:sSupPr>
                          <m:ctrlP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𝒮</m:t>
                          </m:r>
                        </m:e>
                        <m:sup>
                          <m:r>
                            <a:rPr sz="44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sup>
                      </m:sSup>
                    </m:oMath>
                  </a14:m>
                  <a:r>
                    <a:t> is the current of the SUGRA gauge fields:</a:t>
                  </a:r>
                </a:p>
              </p:txBody>
            </p:sp>
          </mc:Choice>
          <mc:Fallback xmlns="">
            <p:sp>
              <p:nvSpPr>
                <p:cNvPr id="265" name="is the current of the SUGRA gauge fields: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0" y="0"/>
                  <a:ext cx="9519805" cy="1009830"/>
                </a:xfrm>
                <a:prstGeom prst="rect">
                  <a:avLst/>
                </a:prstGeom>
                <a:blipFill>
                  <a:blip r:embed="rId4"/>
                  <a:stretch>
                    <a:fillRect l="-933" r="-2267" b="-11111"/>
                  </a:stretch>
                </a:blipFill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66" name="Rectangle"/>
            <p:cNvSpPr/>
            <p:nvPr/>
          </p:nvSpPr>
          <p:spPr>
            <a:xfrm>
              <a:off x="177527" y="232067"/>
              <a:ext cx="625310" cy="545696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pic>
          <p:nvPicPr>
            <p:cNvPr id="267" name="Image" descr="Image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2586" y="288580"/>
              <a:ext cx="625311" cy="42704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69" name="[Ferrara, van Nieuwenhuizen ’78] [Stelle, West ’78] [Siegel, Gates ’79] [Sohnius, West  ’81]"/>
          <p:cNvSpPr txBox="1"/>
          <p:nvPr/>
        </p:nvSpPr>
        <p:spPr>
          <a:xfrm>
            <a:off x="14960424" y="10522373"/>
            <a:ext cx="8806044" cy="8495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600" b="0" cap="small">
                <a:solidFill>
                  <a:schemeClr val="accent4">
                    <a:hueOff val="-1081314"/>
                    <a:satOff val="4338"/>
                    <a:lumOff val="-8931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[Ferrara, van Nieuwenhuizen ’78] [Stelle, West ’78] [Siegel, Gates ’79] [Sohnius, West  ’81]</a:t>
            </a:r>
          </a:p>
        </p:txBody>
      </p:sp>
      <p:pic>
        <p:nvPicPr>
          <p:cNvPr id="270" name="Image" descr="Image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11646" y="8381407"/>
            <a:ext cx="12395328" cy="1129624"/>
          </a:xfrm>
          <a:prstGeom prst="rect">
            <a:avLst/>
          </a:prstGeom>
          <a:ln w="12700">
            <a:miter lim="400000"/>
          </a:ln>
        </p:spPr>
      </p:pic>
      <p:sp>
        <p:nvSpPr>
          <p:cNvPr id="271" name="Rectangle"/>
          <p:cNvSpPr/>
          <p:nvPr/>
        </p:nvSpPr>
        <p:spPr>
          <a:xfrm>
            <a:off x="13489026" y="8381407"/>
            <a:ext cx="4352602" cy="12700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grpSp>
        <p:nvGrpSpPr>
          <p:cNvPr id="277" name="Group"/>
          <p:cNvGrpSpPr/>
          <p:nvPr/>
        </p:nvGrpSpPr>
        <p:grpSpPr>
          <a:xfrm>
            <a:off x="13529389" y="8377804"/>
            <a:ext cx="4282060" cy="1136830"/>
            <a:chOff x="0" y="0"/>
            <a:chExt cx="4282059" cy="1136829"/>
          </a:xfrm>
        </p:grpSpPr>
        <p:pic>
          <p:nvPicPr>
            <p:cNvPr id="272" name="Image" descr="Image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863386" y="346243"/>
              <a:ext cx="1418674" cy="56442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73" name="Image" descr="Image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933135" y="346243"/>
              <a:ext cx="1205110" cy="56442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74" name="Image" descr="Image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61627" y="0"/>
              <a:ext cx="291890" cy="113683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75" name="Image" descr="Image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0" y="587433"/>
              <a:ext cx="338031" cy="3073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76" name="Image" descr="Image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315064" y="421479"/>
              <a:ext cx="372519" cy="38804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The supercurrent superfield"/>
          <p:cNvSpPr txBox="1">
            <a:spLocks noGrp="1"/>
          </p:cNvSpPr>
          <p:nvPr>
            <p:ph type="title"/>
          </p:nvPr>
        </p:nvSpPr>
        <p:spPr>
          <a:xfrm>
            <a:off x="1689100" y="882633"/>
            <a:ext cx="21005800" cy="2286001"/>
          </a:xfrm>
          <a:prstGeom prst="rect">
            <a:avLst/>
          </a:prstGeom>
        </p:spPr>
        <p:txBody>
          <a:bodyPr/>
          <a:lstStyle>
            <a:lvl1pPr defTabSz="1828800">
              <a:lnSpc>
                <a:spcPct val="90000"/>
              </a:lnSpc>
              <a:defRPr sz="88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The supercurrent superfield</a:t>
            </a:r>
          </a:p>
        </p:txBody>
      </p:sp>
      <p:sp>
        <p:nvSpPr>
          <p:cNvPr id="280" name="Currents supermultiplets &amp; off-shell SUGRA formulations:"/>
          <p:cNvSpPr txBox="1"/>
          <p:nvPr/>
        </p:nvSpPr>
        <p:spPr>
          <a:xfrm>
            <a:off x="1177727" y="3988071"/>
            <a:ext cx="12934743" cy="9646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marL="635000" indent="-635000" algn="l">
              <a:spcBef>
                <a:spcPts val="5900"/>
              </a:spcBef>
              <a:buSzPct val="125000"/>
              <a:buChar char="-"/>
              <a:defRPr sz="4000" b="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rPr dirty="0"/>
              <a:t>Currents </a:t>
            </a:r>
            <a:r>
              <a:rPr dirty="0" err="1"/>
              <a:t>supermultiplets</a:t>
            </a:r>
            <a:r>
              <a:rPr dirty="0"/>
              <a:t> &amp; off-shell SUGRA formulations:</a:t>
            </a:r>
          </a:p>
        </p:txBody>
      </p:sp>
      <p:sp>
        <p:nvSpPr>
          <p:cNvPr id="281" name="R-symmetry multiplet:"/>
          <p:cNvSpPr txBox="1"/>
          <p:nvPr/>
        </p:nvSpPr>
        <p:spPr>
          <a:xfrm>
            <a:off x="1874711" y="8250054"/>
            <a:ext cx="5623996" cy="9165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marL="740833" indent="-740833">
              <a:spcBef>
                <a:spcPts val="5900"/>
              </a:spcBef>
              <a:buSzPct val="100000"/>
              <a:buAutoNum type="arabicParenBoth" startAt="2"/>
              <a:defRPr sz="3500" b="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R-symmetry multiplet:</a:t>
            </a:r>
          </a:p>
        </p:txBody>
      </p:sp>
      <p:sp>
        <p:nvSpPr>
          <p:cNvPr id="282" name="Ferrara–Zumino multiplet:"/>
          <p:cNvSpPr txBox="1"/>
          <p:nvPr/>
        </p:nvSpPr>
        <p:spPr>
          <a:xfrm>
            <a:off x="1874711" y="5404937"/>
            <a:ext cx="5623996" cy="9165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marL="740833" indent="-740833" algn="l">
              <a:spcBef>
                <a:spcPts val="5900"/>
              </a:spcBef>
              <a:buSzPct val="100000"/>
              <a:buAutoNum type="arabicParenBoth"/>
              <a:defRPr sz="3500" b="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Ferrara–Zumino multiplet:</a:t>
            </a:r>
          </a:p>
        </p:txBody>
      </p:sp>
      <p:pic>
        <p:nvPicPr>
          <p:cNvPr id="283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18202" y="6874671"/>
            <a:ext cx="1841501" cy="469901"/>
          </a:xfrm>
          <a:prstGeom prst="rect">
            <a:avLst/>
          </a:prstGeom>
          <a:ln w="12700">
            <a:miter lim="400000"/>
          </a:ln>
        </p:spPr>
      </p:pic>
      <p:sp>
        <p:nvSpPr>
          <p:cNvPr id="284" name="complex scalar"/>
          <p:cNvSpPr txBox="1"/>
          <p:nvPr/>
        </p:nvSpPr>
        <p:spPr>
          <a:xfrm>
            <a:off x="12179718" y="6762377"/>
            <a:ext cx="2451354" cy="6171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algn="l">
              <a:spcBef>
                <a:spcPts val="5900"/>
              </a:spcBef>
              <a:defRPr b="0">
                <a:solidFill>
                  <a:srgbClr val="4276FA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complex scalar</a:t>
            </a:r>
          </a:p>
        </p:txBody>
      </p:sp>
      <p:sp>
        <p:nvSpPr>
          <p:cNvPr id="285" name="[Ferrara, Zumino ’74]"/>
          <p:cNvSpPr txBox="1"/>
          <p:nvPr/>
        </p:nvSpPr>
        <p:spPr>
          <a:xfrm>
            <a:off x="2937095" y="6461180"/>
            <a:ext cx="3499228" cy="4193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300" b="0" cap="small">
                <a:solidFill>
                  <a:schemeClr val="accent4">
                    <a:hueOff val="-1081314"/>
                    <a:satOff val="4338"/>
                    <a:lumOff val="-8931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[Ferrara, Zumino ’74]</a:t>
            </a:r>
          </a:p>
        </p:txBody>
      </p:sp>
      <p:sp>
        <p:nvSpPr>
          <p:cNvPr id="286" name="old-minimal off-shell SUGRA"/>
          <p:cNvSpPr txBox="1"/>
          <p:nvPr/>
        </p:nvSpPr>
        <p:spPr>
          <a:xfrm>
            <a:off x="16948261" y="5554635"/>
            <a:ext cx="5561028" cy="6171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 lnSpcReduction="10000"/>
          </a:bodyPr>
          <a:lstStyle/>
          <a:p>
            <a:pPr>
              <a:spcBef>
                <a:spcPts val="5900"/>
              </a:spcBef>
              <a:defRPr sz="3500" b="0" i="1">
                <a:solidFill>
                  <a:srgbClr val="94219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old-minimal </a:t>
            </a:r>
            <a:r>
              <a:rPr i="0"/>
              <a:t>off-shell SUGRA</a:t>
            </a:r>
          </a:p>
        </p:txBody>
      </p:sp>
      <p:sp>
        <p:nvSpPr>
          <p:cNvPr id="287" name="[Ferrara, van Nieuwenhuizen ’78]…"/>
          <p:cNvSpPr txBox="1"/>
          <p:nvPr/>
        </p:nvSpPr>
        <p:spPr>
          <a:xfrm>
            <a:off x="17434833" y="6296080"/>
            <a:ext cx="4587884" cy="7495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2300" b="0" cap="small">
                <a:solidFill>
                  <a:schemeClr val="accent4">
                    <a:hueOff val="-1081314"/>
                    <a:satOff val="4338"/>
                    <a:lumOff val="-8931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[Ferrara, van Nieuwenhuizen ’78]</a:t>
            </a:r>
          </a:p>
          <a:p>
            <a:pPr>
              <a:defRPr sz="2300" b="0" cap="small">
                <a:solidFill>
                  <a:schemeClr val="accent4">
                    <a:hueOff val="-1081314"/>
                    <a:satOff val="4338"/>
                    <a:lumOff val="-8931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[Stelle, West ’78]</a:t>
            </a:r>
          </a:p>
        </p:txBody>
      </p:sp>
      <p:sp>
        <p:nvSpPr>
          <p:cNvPr id="288" name="[Sohnius, West  ’81]"/>
          <p:cNvSpPr txBox="1"/>
          <p:nvPr/>
        </p:nvSpPr>
        <p:spPr>
          <a:xfrm>
            <a:off x="3322432" y="9270426"/>
            <a:ext cx="2788746" cy="4193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300" b="0" cap="small">
                <a:solidFill>
                  <a:schemeClr val="accent4">
                    <a:hueOff val="-1081314"/>
                    <a:satOff val="4338"/>
                    <a:lumOff val="-8931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[Sohnius, West  ’81]</a:t>
            </a:r>
          </a:p>
        </p:txBody>
      </p:sp>
      <p:sp>
        <p:nvSpPr>
          <p:cNvPr id="289" name="antisymmetric field"/>
          <p:cNvSpPr txBox="1"/>
          <p:nvPr/>
        </p:nvSpPr>
        <p:spPr>
          <a:xfrm>
            <a:off x="11651257" y="9328088"/>
            <a:ext cx="3169511" cy="6171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>
              <a:spcBef>
                <a:spcPts val="5900"/>
              </a:spcBef>
              <a:defRPr b="0">
                <a:solidFill>
                  <a:srgbClr val="4276FA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antisymmetric field</a:t>
            </a:r>
          </a:p>
        </p:txBody>
      </p:sp>
      <p:pic>
        <p:nvPicPr>
          <p:cNvPr id="290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1591" y="8406111"/>
            <a:ext cx="5734995" cy="604461"/>
          </a:xfrm>
          <a:prstGeom prst="rect">
            <a:avLst/>
          </a:prstGeom>
          <a:ln w="12700">
            <a:miter lim="400000"/>
          </a:ln>
        </p:spPr>
      </p:pic>
      <p:pic>
        <p:nvPicPr>
          <p:cNvPr id="291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38575" y="5560994"/>
            <a:ext cx="5561028" cy="604461"/>
          </a:xfrm>
          <a:prstGeom prst="rect">
            <a:avLst/>
          </a:prstGeom>
          <a:ln w="12700">
            <a:miter lim="400000"/>
          </a:ln>
        </p:spPr>
      </p:pic>
      <p:sp>
        <p:nvSpPr>
          <p:cNvPr id="292" name="Rectangle"/>
          <p:cNvSpPr/>
          <p:nvPr/>
        </p:nvSpPr>
        <p:spPr>
          <a:xfrm>
            <a:off x="10241988" y="5554635"/>
            <a:ext cx="593929" cy="61717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293" name="Image" descr="Imag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52149" y="5610442"/>
            <a:ext cx="569175" cy="419392"/>
          </a:xfrm>
          <a:prstGeom prst="rect">
            <a:avLst/>
          </a:prstGeom>
          <a:ln w="12700">
            <a:miter lim="400000"/>
          </a:ln>
        </p:spPr>
      </p:pic>
      <p:sp>
        <p:nvSpPr>
          <p:cNvPr id="294" name="Rectangle"/>
          <p:cNvSpPr/>
          <p:nvPr/>
        </p:nvSpPr>
        <p:spPr>
          <a:xfrm>
            <a:off x="13176654" y="5610442"/>
            <a:ext cx="509155" cy="41939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295" name="Image" descr="Image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179006" y="5631480"/>
            <a:ext cx="452778" cy="377316"/>
          </a:xfrm>
          <a:prstGeom prst="rect">
            <a:avLst/>
          </a:prstGeom>
          <a:ln w="12700">
            <a:miter lim="400000"/>
          </a:ln>
        </p:spPr>
      </p:pic>
      <p:pic>
        <p:nvPicPr>
          <p:cNvPr id="296" name="Image" descr="Image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275052" y="5736224"/>
            <a:ext cx="787401" cy="254001"/>
          </a:xfrm>
          <a:prstGeom prst="rect">
            <a:avLst/>
          </a:prstGeom>
          <a:ln w="12700">
            <a:miter lim="400000"/>
          </a:ln>
        </p:spPr>
      </p:pic>
      <p:sp>
        <p:nvSpPr>
          <p:cNvPr id="297" name="Rectangle"/>
          <p:cNvSpPr/>
          <p:nvPr/>
        </p:nvSpPr>
        <p:spPr>
          <a:xfrm>
            <a:off x="9905899" y="8393393"/>
            <a:ext cx="593928" cy="61717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298" name="Image" descr="Imag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02211" y="8442859"/>
            <a:ext cx="569175" cy="419392"/>
          </a:xfrm>
          <a:prstGeom prst="rect">
            <a:avLst/>
          </a:prstGeom>
          <a:ln w="12700">
            <a:miter lim="400000"/>
          </a:ln>
        </p:spPr>
      </p:pic>
      <p:pic>
        <p:nvPicPr>
          <p:cNvPr id="299" name="Image" descr="Image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66048" y="9376327"/>
            <a:ext cx="1841501" cy="520701"/>
          </a:xfrm>
          <a:prstGeom prst="rect">
            <a:avLst/>
          </a:prstGeom>
          <a:ln w="12700">
            <a:miter lim="400000"/>
          </a:ln>
        </p:spPr>
      </p:pic>
      <p:sp>
        <p:nvSpPr>
          <p:cNvPr id="300" name="Rectangle"/>
          <p:cNvSpPr/>
          <p:nvPr/>
        </p:nvSpPr>
        <p:spPr>
          <a:xfrm>
            <a:off x="12756177" y="8428504"/>
            <a:ext cx="959670" cy="44810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301" name="Image" descr="Image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752075" y="8451197"/>
            <a:ext cx="969499" cy="402715"/>
          </a:xfrm>
          <a:prstGeom prst="rect">
            <a:avLst/>
          </a:prstGeom>
          <a:ln w="12700">
            <a:miter lim="400000"/>
          </a:ln>
        </p:spPr>
      </p:pic>
      <p:pic>
        <p:nvPicPr>
          <p:cNvPr id="302" name="Image" descr="Image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275052" y="8581342"/>
            <a:ext cx="787401" cy="254001"/>
          </a:xfrm>
          <a:prstGeom prst="rect">
            <a:avLst/>
          </a:prstGeom>
          <a:ln w="12700">
            <a:miter lim="400000"/>
          </a:ln>
        </p:spPr>
      </p:pic>
      <p:sp>
        <p:nvSpPr>
          <p:cNvPr id="303" name="new-minimal off-shell SUGRA"/>
          <p:cNvSpPr txBox="1"/>
          <p:nvPr/>
        </p:nvSpPr>
        <p:spPr>
          <a:xfrm>
            <a:off x="16948261" y="8375270"/>
            <a:ext cx="5561028" cy="6171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 lnSpcReduction="10000"/>
          </a:bodyPr>
          <a:lstStyle/>
          <a:p>
            <a:pPr defTabSz="808990">
              <a:spcBef>
                <a:spcPts val="5700"/>
              </a:spcBef>
              <a:defRPr sz="3430" b="0" i="1">
                <a:solidFill>
                  <a:srgbClr val="94219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new-minimal </a:t>
            </a:r>
            <a:r>
              <a:rPr i="0"/>
              <a:t>off-shell SUGRA</a:t>
            </a:r>
          </a:p>
        </p:txBody>
      </p:sp>
      <p:sp>
        <p:nvSpPr>
          <p:cNvPr id="304" name="[Sohnius, West  ’81]"/>
          <p:cNvSpPr txBox="1"/>
          <p:nvPr/>
        </p:nvSpPr>
        <p:spPr>
          <a:xfrm>
            <a:off x="18334403" y="9270426"/>
            <a:ext cx="2788746" cy="4193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300" b="0" cap="small">
                <a:solidFill>
                  <a:schemeClr val="accent4">
                    <a:hueOff val="-1081314"/>
                    <a:satOff val="4338"/>
                    <a:lumOff val="-8931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[Sohnius, West  ’81]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Titolo 3"/>
          <p:cNvSpPr txBox="1">
            <a:spLocks noGrp="1"/>
          </p:cNvSpPr>
          <p:nvPr>
            <p:ph type="title"/>
          </p:nvPr>
        </p:nvSpPr>
        <p:spPr>
          <a:xfrm>
            <a:off x="3679354" y="5146880"/>
            <a:ext cx="17025292" cy="3422240"/>
          </a:xfrm>
          <a:prstGeom prst="rect">
            <a:avLst/>
          </a:prstGeom>
        </p:spPr>
        <p:txBody>
          <a:bodyPr/>
          <a:lstStyle>
            <a:lvl1pPr algn="ctr" defTabSz="1536191">
              <a:defRPr sz="1008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The massive spin-2 supercurrent &amp; the coupling to supergravity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The massive spin-2 supercurrent"/>
          <p:cNvSpPr txBox="1">
            <a:spLocks noGrp="1"/>
          </p:cNvSpPr>
          <p:nvPr>
            <p:ph type="title"/>
          </p:nvPr>
        </p:nvSpPr>
        <p:spPr>
          <a:xfrm>
            <a:off x="1689100" y="882633"/>
            <a:ext cx="21005800" cy="2286001"/>
          </a:xfrm>
          <a:prstGeom prst="rect">
            <a:avLst/>
          </a:prstGeom>
        </p:spPr>
        <p:txBody>
          <a:bodyPr/>
          <a:lstStyle>
            <a:lvl1pPr defTabSz="1828800">
              <a:lnSpc>
                <a:spcPct val="90000"/>
              </a:lnSpc>
              <a:defRPr sz="88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The massive spin-2 supercurrent</a:t>
            </a:r>
          </a:p>
        </p:txBody>
      </p:sp>
      <p:sp>
        <p:nvSpPr>
          <p:cNvPr id="316" name="Line"/>
          <p:cNvSpPr/>
          <p:nvPr/>
        </p:nvSpPr>
        <p:spPr>
          <a:xfrm>
            <a:off x="1615989" y="5824555"/>
            <a:ext cx="824323" cy="1"/>
          </a:xfrm>
          <a:prstGeom prst="line">
            <a:avLst/>
          </a:prstGeom>
          <a:ln w="381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317" name="Supercurrent for the multiplet                               :"/>
          <p:cNvSpPr txBox="1"/>
          <p:nvPr/>
        </p:nvSpPr>
        <p:spPr>
          <a:xfrm>
            <a:off x="1172837" y="3445345"/>
            <a:ext cx="11048115" cy="13977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marL="635000" indent="-635000" algn="l">
              <a:spcBef>
                <a:spcPts val="5900"/>
              </a:spcBef>
              <a:buSzPct val="125000"/>
              <a:buChar char="-"/>
              <a:defRPr sz="4000" b="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Supercurrent for the multiplet                               :</a:t>
            </a:r>
          </a:p>
        </p:txBody>
      </p:sp>
      <p:pic>
        <p:nvPicPr>
          <p:cNvPr id="318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9627" y="3883130"/>
            <a:ext cx="3574042" cy="516403"/>
          </a:xfrm>
          <a:prstGeom prst="rect">
            <a:avLst/>
          </a:prstGeom>
          <a:ln w="25400">
            <a:miter lim="400000"/>
          </a:ln>
        </p:spPr>
      </p:pic>
      <p:pic>
        <p:nvPicPr>
          <p:cNvPr id="319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6410" y="5495716"/>
            <a:ext cx="11608780" cy="657679"/>
          </a:xfrm>
          <a:prstGeom prst="rect">
            <a:avLst/>
          </a:prstGeom>
          <a:ln w="12700">
            <a:miter lim="400000"/>
          </a:ln>
        </p:spPr>
      </p:pic>
      <p:sp>
        <p:nvSpPr>
          <p:cNvPr id="320" name="R-symmetry:"/>
          <p:cNvSpPr txBox="1"/>
          <p:nvPr/>
        </p:nvSpPr>
        <p:spPr>
          <a:xfrm>
            <a:off x="3133595" y="5342227"/>
            <a:ext cx="3017933" cy="9646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>
              <a:spcBef>
                <a:spcPts val="5900"/>
              </a:spcBef>
              <a:defRPr sz="4000" b="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R-symmetry: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The massive spin-2 supercurrent"/>
          <p:cNvSpPr txBox="1">
            <a:spLocks noGrp="1"/>
          </p:cNvSpPr>
          <p:nvPr>
            <p:ph type="title"/>
          </p:nvPr>
        </p:nvSpPr>
        <p:spPr>
          <a:xfrm>
            <a:off x="1689100" y="882633"/>
            <a:ext cx="21005800" cy="2286001"/>
          </a:xfrm>
          <a:prstGeom prst="rect">
            <a:avLst/>
          </a:prstGeom>
        </p:spPr>
        <p:txBody>
          <a:bodyPr/>
          <a:lstStyle>
            <a:lvl1pPr defTabSz="1828800">
              <a:lnSpc>
                <a:spcPct val="90000"/>
              </a:lnSpc>
              <a:defRPr sz="88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The massive spin-2 supercurrent</a:t>
            </a:r>
          </a:p>
        </p:txBody>
      </p:sp>
      <p:pic>
        <p:nvPicPr>
          <p:cNvPr id="323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9719" y="5495716"/>
            <a:ext cx="7204562" cy="657679"/>
          </a:xfrm>
          <a:prstGeom prst="rect">
            <a:avLst/>
          </a:prstGeom>
          <a:ln w="12700">
            <a:miter lim="400000"/>
          </a:ln>
        </p:spPr>
      </p:pic>
      <p:sp>
        <p:nvSpPr>
          <p:cNvPr id="324" name="Line"/>
          <p:cNvSpPr/>
          <p:nvPr/>
        </p:nvSpPr>
        <p:spPr>
          <a:xfrm>
            <a:off x="1615989" y="5824555"/>
            <a:ext cx="824323" cy="1"/>
          </a:xfrm>
          <a:prstGeom prst="line">
            <a:avLst/>
          </a:prstGeom>
          <a:ln w="381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endParaRPr/>
          </a:p>
        </p:txBody>
      </p:sp>
      <p:pic>
        <p:nvPicPr>
          <p:cNvPr id="325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45109" y="5545419"/>
            <a:ext cx="2023736" cy="558272"/>
          </a:xfrm>
          <a:prstGeom prst="rect">
            <a:avLst/>
          </a:prstGeom>
          <a:ln w="12700">
            <a:miter lim="400000"/>
          </a:ln>
        </p:spPr>
      </p:pic>
      <p:sp>
        <p:nvSpPr>
          <p:cNvPr id="326" name="Supercurrent for the multiplet                               :"/>
          <p:cNvSpPr txBox="1"/>
          <p:nvPr/>
        </p:nvSpPr>
        <p:spPr>
          <a:xfrm>
            <a:off x="1172837" y="3445345"/>
            <a:ext cx="11048115" cy="13977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marL="635000" indent="-635000" algn="l">
              <a:spcBef>
                <a:spcPts val="5900"/>
              </a:spcBef>
              <a:buSzPct val="125000"/>
              <a:buChar char="-"/>
              <a:defRPr sz="4000" b="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Supercurrent for the multiplet                               :</a:t>
            </a:r>
          </a:p>
        </p:txBody>
      </p:sp>
      <p:pic>
        <p:nvPicPr>
          <p:cNvPr id="327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79627" y="3883130"/>
            <a:ext cx="3574042" cy="516403"/>
          </a:xfrm>
          <a:prstGeom prst="rect">
            <a:avLst/>
          </a:prstGeom>
          <a:ln w="25400">
            <a:miter lim="400000"/>
          </a:ln>
        </p:spPr>
      </p:pic>
      <p:sp>
        <p:nvSpPr>
          <p:cNvPr id="328" name="R-symmetry current:"/>
          <p:cNvSpPr txBox="1"/>
          <p:nvPr/>
        </p:nvSpPr>
        <p:spPr>
          <a:xfrm>
            <a:off x="3230888" y="5342226"/>
            <a:ext cx="4408818" cy="9646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>
              <a:spcBef>
                <a:spcPts val="5900"/>
              </a:spcBef>
              <a:defRPr sz="4000" b="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R-symmetry current:</a:t>
            </a:r>
          </a:p>
        </p:txBody>
      </p:sp>
      <p:sp>
        <p:nvSpPr>
          <p:cNvPr id="329" name="new-minimal         off-shell SUGRA"/>
          <p:cNvSpPr txBox="1"/>
          <p:nvPr/>
        </p:nvSpPr>
        <p:spPr>
          <a:xfrm>
            <a:off x="17270046" y="10873268"/>
            <a:ext cx="3573861" cy="1235955"/>
          </a:xfrm>
          <a:prstGeom prst="rect">
            <a:avLst/>
          </a:prstGeom>
          <a:ln w="38100">
            <a:solidFill>
              <a:srgbClr val="942192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>
              <a:spcBef>
                <a:spcPts val="5900"/>
              </a:spcBef>
              <a:defRPr sz="3500" b="0">
                <a:solidFill>
                  <a:srgbClr val="94219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new-minimal         off-shell SUGRA</a:t>
            </a:r>
          </a:p>
        </p:txBody>
      </p:sp>
      <p:pic>
        <p:nvPicPr>
          <p:cNvPr id="330" name="Image" descr="Imag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30282" y="7562736"/>
            <a:ext cx="13350787" cy="4460175"/>
          </a:xfrm>
          <a:prstGeom prst="rect">
            <a:avLst/>
          </a:prstGeom>
          <a:ln w="12700">
            <a:miter lim="400000"/>
          </a:ln>
        </p:spPr>
      </p:pic>
      <p:sp>
        <p:nvSpPr>
          <p:cNvPr id="331" name="R-symmetry multiplet:"/>
          <p:cNvSpPr txBox="1"/>
          <p:nvPr/>
        </p:nvSpPr>
        <p:spPr>
          <a:xfrm>
            <a:off x="3041270" y="7264671"/>
            <a:ext cx="4788054" cy="9646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pPr>
              <a:spcBef>
                <a:spcPts val="5900"/>
              </a:spcBef>
              <a:defRPr sz="4000" b="0" i="1" u="sng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R-symmetry multiplet</a:t>
            </a:r>
            <a:r>
              <a:rPr i="0" u="none"/>
              <a:t>:</a:t>
            </a:r>
          </a:p>
        </p:txBody>
      </p:sp>
      <p:pic>
        <p:nvPicPr>
          <p:cNvPr id="332" name="Image" descr="Image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5989" y="7597123"/>
            <a:ext cx="824323" cy="299754"/>
          </a:xfrm>
          <a:prstGeom prst="rect">
            <a:avLst/>
          </a:prstGeom>
          <a:ln w="12700">
            <a:miter lim="400000"/>
          </a:ln>
        </p:spPr>
      </p:pic>
      <p:sp>
        <p:nvSpPr>
          <p:cNvPr id="333" name="[Sohnius, West  ’81]"/>
          <p:cNvSpPr txBox="1"/>
          <p:nvPr/>
        </p:nvSpPr>
        <p:spPr>
          <a:xfrm>
            <a:off x="3760637" y="8287892"/>
            <a:ext cx="3349321" cy="4437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500" b="0" cap="small">
                <a:solidFill>
                  <a:schemeClr val="accent4">
                    <a:hueOff val="-1081314"/>
                    <a:satOff val="4338"/>
                    <a:lumOff val="-8931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[Sohnius, West  ’81]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5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9996" y="7131305"/>
            <a:ext cx="7913123" cy="586158"/>
          </a:xfrm>
          <a:prstGeom prst="rect">
            <a:avLst/>
          </a:prstGeom>
          <a:ln w="12700">
            <a:miter lim="400000"/>
          </a:ln>
        </p:spPr>
      </p:pic>
      <p:sp>
        <p:nvSpPr>
          <p:cNvPr id="336" name="R-symmetry current:"/>
          <p:cNvSpPr txBox="1"/>
          <p:nvPr/>
        </p:nvSpPr>
        <p:spPr>
          <a:xfrm>
            <a:off x="3230888" y="5342226"/>
            <a:ext cx="4408818" cy="9646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algn="r">
              <a:spcBef>
                <a:spcPts val="5900"/>
              </a:spcBef>
              <a:defRPr sz="4000" b="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R-symmetry current:</a:t>
            </a:r>
          </a:p>
        </p:txBody>
      </p:sp>
      <p:sp>
        <p:nvSpPr>
          <p:cNvPr id="337" name="The massive spin-2 supercurrent"/>
          <p:cNvSpPr txBox="1">
            <a:spLocks noGrp="1"/>
          </p:cNvSpPr>
          <p:nvPr>
            <p:ph type="title"/>
          </p:nvPr>
        </p:nvSpPr>
        <p:spPr>
          <a:xfrm>
            <a:off x="1689100" y="882633"/>
            <a:ext cx="21005800" cy="2286001"/>
          </a:xfrm>
          <a:prstGeom prst="rect">
            <a:avLst/>
          </a:prstGeom>
        </p:spPr>
        <p:txBody>
          <a:bodyPr/>
          <a:lstStyle>
            <a:lvl1pPr defTabSz="1828800">
              <a:lnSpc>
                <a:spcPct val="90000"/>
              </a:lnSpc>
              <a:defRPr sz="88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The massive spin-2 supercurrent</a:t>
            </a:r>
          </a:p>
        </p:txBody>
      </p:sp>
      <p:pic>
        <p:nvPicPr>
          <p:cNvPr id="338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89719" y="5495716"/>
            <a:ext cx="7204562" cy="657679"/>
          </a:xfrm>
          <a:prstGeom prst="rect">
            <a:avLst/>
          </a:prstGeom>
          <a:ln w="12700">
            <a:miter lim="400000"/>
          </a:ln>
        </p:spPr>
      </p:pic>
      <p:pic>
        <p:nvPicPr>
          <p:cNvPr id="339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45109" y="5545419"/>
            <a:ext cx="2023736" cy="558272"/>
          </a:xfrm>
          <a:prstGeom prst="rect">
            <a:avLst/>
          </a:prstGeom>
          <a:ln w="12700">
            <a:miter lim="400000"/>
          </a:ln>
        </p:spPr>
      </p:pic>
      <p:sp>
        <p:nvSpPr>
          <p:cNvPr id="340" name="Line"/>
          <p:cNvSpPr/>
          <p:nvPr/>
        </p:nvSpPr>
        <p:spPr>
          <a:xfrm>
            <a:off x="1615989" y="5824555"/>
            <a:ext cx="824323" cy="1"/>
          </a:xfrm>
          <a:prstGeom prst="line">
            <a:avLst/>
          </a:prstGeom>
          <a:ln w="381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endParaRPr/>
          </a:p>
        </p:txBody>
      </p:sp>
      <p:grpSp>
        <p:nvGrpSpPr>
          <p:cNvPr id="343" name="Group"/>
          <p:cNvGrpSpPr/>
          <p:nvPr/>
        </p:nvGrpSpPr>
        <p:grpSpPr>
          <a:xfrm>
            <a:off x="1441581" y="6924826"/>
            <a:ext cx="1239018" cy="506091"/>
            <a:chOff x="0" y="0"/>
            <a:chExt cx="1239017" cy="506090"/>
          </a:xfrm>
        </p:grpSpPr>
        <p:sp>
          <p:nvSpPr>
            <p:cNvPr id="341" name="Line"/>
            <p:cNvSpPr/>
            <p:nvPr/>
          </p:nvSpPr>
          <p:spPr>
            <a:xfrm>
              <a:off x="0" y="506090"/>
              <a:ext cx="1239018" cy="1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pic>
          <p:nvPicPr>
            <p:cNvPr id="342" name="Image" descr="Image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86932" y="0"/>
              <a:ext cx="865154" cy="31460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344" name="stress-energy tensor:"/>
          <p:cNvSpPr txBox="1"/>
          <p:nvPr/>
        </p:nvSpPr>
        <p:spPr>
          <a:xfrm>
            <a:off x="3242622" y="6886755"/>
            <a:ext cx="4385350" cy="9646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algn="l">
              <a:spcBef>
                <a:spcPts val="5900"/>
              </a:spcBef>
              <a:defRPr sz="4000" b="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stress-energy tensor: </a:t>
            </a:r>
          </a:p>
        </p:txBody>
      </p:sp>
      <p:sp>
        <p:nvSpPr>
          <p:cNvPr id="345" name="Rectangle"/>
          <p:cNvSpPr/>
          <p:nvPr/>
        </p:nvSpPr>
        <p:spPr>
          <a:xfrm>
            <a:off x="14338530" y="7130158"/>
            <a:ext cx="1779453" cy="63925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346" name="Rectangle"/>
          <p:cNvSpPr/>
          <p:nvPr/>
        </p:nvSpPr>
        <p:spPr>
          <a:xfrm>
            <a:off x="11293419" y="6859407"/>
            <a:ext cx="2486940" cy="856564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347" name="Image" descr="Image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333059" y="7131305"/>
            <a:ext cx="2461844" cy="589664"/>
          </a:xfrm>
          <a:prstGeom prst="rect">
            <a:avLst/>
          </a:prstGeom>
          <a:ln w="12700">
            <a:miter lim="400000"/>
          </a:ln>
        </p:spPr>
      </p:pic>
      <p:pic>
        <p:nvPicPr>
          <p:cNvPr id="348" name="Image" descr="Image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475136" y="7129785"/>
            <a:ext cx="1630804" cy="587678"/>
          </a:xfrm>
          <a:prstGeom prst="rect">
            <a:avLst/>
          </a:prstGeom>
          <a:ln w="12700">
            <a:miter lim="400000"/>
          </a:ln>
        </p:spPr>
      </p:pic>
      <p:sp>
        <p:nvSpPr>
          <p:cNvPr id="349" name="[Callan, Coleman, Jackiw ’69]"/>
          <p:cNvSpPr txBox="1"/>
          <p:nvPr/>
        </p:nvSpPr>
        <p:spPr>
          <a:xfrm>
            <a:off x="16796638" y="7715650"/>
            <a:ext cx="4520678" cy="4437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500" b="0" cap="small">
                <a:solidFill>
                  <a:schemeClr val="accent4">
                    <a:hueOff val="-1081314"/>
                    <a:satOff val="4338"/>
                    <a:lumOff val="-8931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[Callan, Coleman, Jackiw ’69]</a:t>
            </a:r>
          </a:p>
        </p:txBody>
      </p:sp>
      <p:sp>
        <p:nvSpPr>
          <p:cNvPr id="350" name="improvement terms"/>
          <p:cNvSpPr txBox="1"/>
          <p:nvPr/>
        </p:nvSpPr>
        <p:spPr>
          <a:xfrm>
            <a:off x="17084375" y="7135625"/>
            <a:ext cx="3945203" cy="5775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 lnSpcReduction="10000"/>
          </a:bodyPr>
          <a:lstStyle>
            <a:lvl1pPr defTabSz="800735">
              <a:spcBef>
                <a:spcPts val="5700"/>
              </a:spcBef>
              <a:defRPr sz="3395" b="0">
                <a:solidFill>
                  <a:srgbClr val="4175FA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improvement terms</a:t>
            </a:r>
          </a:p>
        </p:txBody>
      </p:sp>
      <p:pic>
        <p:nvPicPr>
          <p:cNvPr id="351" name="Image" descr="Image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612516" y="7297383"/>
            <a:ext cx="787401" cy="254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52" name="Image" descr="Image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34450" y="9947688"/>
            <a:ext cx="787401" cy="254001"/>
          </a:xfrm>
          <a:prstGeom prst="rect">
            <a:avLst/>
          </a:prstGeom>
          <a:ln w="12700">
            <a:miter lim="400000"/>
          </a:ln>
        </p:spPr>
      </p:pic>
      <p:sp>
        <p:nvSpPr>
          <p:cNvPr id="353" name="non-minimal couplings"/>
          <p:cNvSpPr txBox="1"/>
          <p:nvPr/>
        </p:nvSpPr>
        <p:spPr>
          <a:xfrm>
            <a:off x="3294151" y="9664193"/>
            <a:ext cx="4282292" cy="8209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>
              <a:spcBef>
                <a:spcPts val="5900"/>
              </a:spcBef>
              <a:defRPr sz="3500" b="0">
                <a:solidFill>
                  <a:srgbClr val="4175FA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non-minimal couplings </a:t>
            </a:r>
          </a:p>
        </p:txBody>
      </p:sp>
      <p:sp>
        <p:nvSpPr>
          <p:cNvPr id="354" name="Line"/>
          <p:cNvSpPr/>
          <p:nvPr/>
        </p:nvSpPr>
        <p:spPr>
          <a:xfrm flipV="1">
            <a:off x="7921733" y="9555361"/>
            <a:ext cx="943790" cy="548072"/>
          </a:xfrm>
          <a:prstGeom prst="line">
            <a:avLst/>
          </a:prstGeom>
          <a:ln w="254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355" name="Line"/>
          <p:cNvSpPr/>
          <p:nvPr/>
        </p:nvSpPr>
        <p:spPr>
          <a:xfrm>
            <a:off x="7921733" y="10092569"/>
            <a:ext cx="943790" cy="548071"/>
          </a:xfrm>
          <a:prstGeom prst="line">
            <a:avLst/>
          </a:prstGeom>
          <a:ln w="254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endParaRPr/>
          </a:p>
        </p:txBody>
      </p:sp>
      <p:pic>
        <p:nvPicPr>
          <p:cNvPr id="356" name="Image" descr="Image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522464" y="10380184"/>
            <a:ext cx="5829301" cy="638828"/>
          </a:xfrm>
          <a:prstGeom prst="rect">
            <a:avLst/>
          </a:prstGeom>
          <a:ln w="12700">
            <a:miter lim="400000"/>
          </a:ln>
        </p:spPr>
      </p:pic>
      <p:sp>
        <p:nvSpPr>
          <p:cNvPr id="357" name="diff-invariant"/>
          <p:cNvSpPr txBox="1"/>
          <p:nvPr/>
        </p:nvSpPr>
        <p:spPr>
          <a:xfrm>
            <a:off x="17789301" y="8910332"/>
            <a:ext cx="2535353" cy="8209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>
              <a:spcBef>
                <a:spcPts val="5900"/>
              </a:spcBef>
              <a:defRPr sz="3500" b="0">
                <a:solidFill>
                  <a:srgbClr val="34B1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diff-invariant</a:t>
            </a:r>
          </a:p>
        </p:txBody>
      </p:sp>
      <p:grpSp>
        <p:nvGrpSpPr>
          <p:cNvPr id="361" name="Group"/>
          <p:cNvGrpSpPr/>
          <p:nvPr/>
        </p:nvGrpSpPr>
        <p:grpSpPr>
          <a:xfrm>
            <a:off x="9240432" y="8989081"/>
            <a:ext cx="7137327" cy="710115"/>
            <a:chOff x="0" y="0"/>
            <a:chExt cx="7137326" cy="710114"/>
          </a:xfrm>
        </p:grpSpPr>
        <p:pic>
          <p:nvPicPr>
            <p:cNvPr id="358" name="Image" descr="Image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0" y="44274"/>
              <a:ext cx="7132443" cy="62156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59" name="Rectangle"/>
            <p:cNvSpPr/>
            <p:nvPr/>
          </p:nvSpPr>
          <p:spPr>
            <a:xfrm>
              <a:off x="4207380" y="0"/>
              <a:ext cx="2929947" cy="710115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pic>
          <p:nvPicPr>
            <p:cNvPr id="360" name="Image" descr="Image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211679" y="42190"/>
              <a:ext cx="2921350" cy="62156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362" name="not diff-invariant"/>
          <p:cNvSpPr txBox="1"/>
          <p:nvPr/>
        </p:nvSpPr>
        <p:spPr>
          <a:xfrm>
            <a:off x="17443343" y="10265791"/>
            <a:ext cx="3227267" cy="8209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pPr>
              <a:spcBef>
                <a:spcPts val="5900"/>
              </a:spcBef>
              <a:defRPr sz="3500" b="0">
                <a:solidFill>
                  <a:srgbClr val="FF26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i="1"/>
              <a:t>not </a:t>
            </a:r>
            <a:r>
              <a:t>diff-invariant</a:t>
            </a:r>
          </a:p>
        </p:txBody>
      </p:sp>
      <p:sp>
        <p:nvSpPr>
          <p:cNvPr id="363" name="Rectangle"/>
          <p:cNvSpPr/>
          <p:nvPr/>
        </p:nvSpPr>
        <p:spPr>
          <a:xfrm>
            <a:off x="12869728" y="10238900"/>
            <a:ext cx="2486940" cy="92139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364" name="Image" descr="Image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2980489" y="10381598"/>
            <a:ext cx="2365227" cy="63925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70" name="Group"/>
          <p:cNvGrpSpPr/>
          <p:nvPr/>
        </p:nvGrpSpPr>
        <p:grpSpPr>
          <a:xfrm>
            <a:off x="5568943" y="11911264"/>
            <a:ext cx="13155229" cy="983968"/>
            <a:chOff x="0" y="0"/>
            <a:chExt cx="13155227" cy="983966"/>
          </a:xfrm>
        </p:grpSpPr>
        <p:grpSp>
          <p:nvGrpSpPr>
            <p:cNvPr id="367" name="Group"/>
            <p:cNvGrpSpPr/>
            <p:nvPr/>
          </p:nvGrpSpPr>
          <p:grpSpPr>
            <a:xfrm>
              <a:off x="1327408" y="82735"/>
              <a:ext cx="11682911" cy="818498"/>
              <a:chOff x="0" y="0"/>
              <a:chExt cx="11682909" cy="818496"/>
            </a:xfrm>
          </p:grpSpPr>
          <p:sp>
            <p:nvSpPr>
              <p:cNvPr id="365" name="terms do not define consistent couplings to gravity"/>
              <p:cNvSpPr txBox="1"/>
              <p:nvPr/>
            </p:nvSpPr>
            <p:spPr>
              <a:xfrm>
                <a:off x="1250774" y="0"/>
                <a:ext cx="10432136" cy="81849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ctr">
                <a:normAutofit/>
              </a:bodyPr>
              <a:lstStyle>
                <a:lvl1pPr>
                  <a:spcBef>
                    <a:spcPts val="5900"/>
                  </a:spcBef>
                  <a:defRPr sz="4000" b="0" i="1">
                    <a:solidFill>
                      <a:srgbClr val="FF2600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defRPr>
                </a:lvl1pPr>
              </a:lstStyle>
              <a:p>
                <a:r>
                  <a:t>terms do not define consistent couplings to gravity</a:t>
                </a:r>
              </a:p>
            </p:txBody>
          </p:sp>
          <p:pic>
            <p:nvPicPr>
              <p:cNvPr id="366" name="Image" descr="Image"/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0" y="200462"/>
                <a:ext cx="1159920" cy="417573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sp>
          <p:nvSpPr>
            <p:cNvPr id="368" name="Rectangle"/>
            <p:cNvSpPr/>
            <p:nvPr/>
          </p:nvSpPr>
          <p:spPr>
            <a:xfrm>
              <a:off x="1182500" y="0"/>
              <a:ext cx="11972728" cy="983967"/>
            </a:xfrm>
            <a:prstGeom prst="rect">
              <a:avLst/>
            </a:prstGeom>
            <a:noFill/>
            <a:ln w="50800" cap="flat">
              <a:solidFill>
                <a:schemeClr val="accent5">
                  <a:hueOff val="-82419"/>
                  <a:satOff val="-9513"/>
                  <a:lumOff val="-16343"/>
                </a:scheme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pic>
          <p:nvPicPr>
            <p:cNvPr id="369" name="Image" descr="Image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0" y="342107"/>
              <a:ext cx="824322" cy="29975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371" name="Supercurrent for the multiplet                               :"/>
          <p:cNvSpPr txBox="1"/>
          <p:nvPr/>
        </p:nvSpPr>
        <p:spPr>
          <a:xfrm>
            <a:off x="1172837" y="3445345"/>
            <a:ext cx="11048115" cy="13977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marL="635000" indent="-635000" algn="l">
              <a:spcBef>
                <a:spcPts val="5900"/>
              </a:spcBef>
              <a:buSzPct val="125000"/>
              <a:buChar char="-"/>
              <a:defRPr sz="4000" b="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Supercurrent for the multiplet                               :</a:t>
            </a:r>
          </a:p>
        </p:txBody>
      </p:sp>
      <p:pic>
        <p:nvPicPr>
          <p:cNvPr id="372" name="Image" descr="Image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179627" y="3883130"/>
            <a:ext cx="3574042" cy="516403"/>
          </a:xfrm>
          <a:prstGeom prst="rect">
            <a:avLst/>
          </a:prstGeom>
          <a:ln w="25400">
            <a:miter lim="400000"/>
          </a:ln>
        </p:spPr>
      </p:pic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The unique consistent coupling"/>
          <p:cNvSpPr txBox="1">
            <a:spLocks noGrp="1"/>
          </p:cNvSpPr>
          <p:nvPr>
            <p:ph type="title"/>
          </p:nvPr>
        </p:nvSpPr>
        <p:spPr>
          <a:xfrm>
            <a:off x="1689100" y="858200"/>
            <a:ext cx="21005800" cy="2286001"/>
          </a:xfrm>
          <a:prstGeom prst="rect">
            <a:avLst/>
          </a:prstGeom>
        </p:spPr>
        <p:txBody>
          <a:bodyPr/>
          <a:lstStyle>
            <a:lvl1pPr defTabSz="1828800">
              <a:lnSpc>
                <a:spcPct val="90000"/>
              </a:lnSpc>
              <a:defRPr sz="88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The unique consistent coupling</a:t>
            </a:r>
          </a:p>
        </p:txBody>
      </p:sp>
      <p:sp>
        <p:nvSpPr>
          <p:cNvPr id="375" name="Improvements to the supercurrent:"/>
          <p:cNvSpPr txBox="1"/>
          <p:nvPr/>
        </p:nvSpPr>
        <p:spPr>
          <a:xfrm>
            <a:off x="1172837" y="3445345"/>
            <a:ext cx="7727589" cy="13977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pPr marL="529166" indent="-529166" algn="l">
              <a:spcBef>
                <a:spcPts val="5900"/>
              </a:spcBef>
              <a:buSzPct val="125000"/>
              <a:buChar char="-"/>
              <a:defRPr sz="4000" b="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i="1" dirty="0"/>
              <a:t>Improvements</a:t>
            </a:r>
            <a:r>
              <a:rPr dirty="0"/>
              <a:t> to the supercurrent:</a:t>
            </a:r>
          </a:p>
        </p:txBody>
      </p:sp>
      <p:sp>
        <p:nvSpPr>
          <p:cNvPr id="376" name="[Ferrara, Zumino ’74] [Komargodski, Seiberg  ’10]"/>
          <p:cNvSpPr txBox="1"/>
          <p:nvPr/>
        </p:nvSpPr>
        <p:spPr>
          <a:xfrm>
            <a:off x="8956945" y="3903876"/>
            <a:ext cx="7987093" cy="4807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2700" b="0" cap="small">
                <a:solidFill>
                  <a:schemeClr val="accent4">
                    <a:hueOff val="-1081314"/>
                    <a:satOff val="4338"/>
                    <a:lumOff val="-8931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[Ferrara, Zumino ’74] [Komargodski, Seiberg  ’10]</a:t>
            </a:r>
          </a:p>
        </p:txBody>
      </p:sp>
      <p:grpSp>
        <p:nvGrpSpPr>
          <p:cNvPr id="381" name="Group"/>
          <p:cNvGrpSpPr/>
          <p:nvPr/>
        </p:nvGrpSpPr>
        <p:grpSpPr>
          <a:xfrm>
            <a:off x="8708321" y="5447222"/>
            <a:ext cx="6969177" cy="703774"/>
            <a:chOff x="0" y="0"/>
            <a:chExt cx="6969175" cy="703773"/>
          </a:xfrm>
        </p:grpSpPr>
        <p:pic>
          <p:nvPicPr>
            <p:cNvPr id="377" name="Image" descr="Image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6967357" cy="70377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380" name="Group"/>
            <p:cNvGrpSpPr/>
            <p:nvPr/>
          </p:nvGrpSpPr>
          <p:grpSpPr>
            <a:xfrm>
              <a:off x="5699175" y="0"/>
              <a:ext cx="1270001" cy="703774"/>
              <a:chOff x="0" y="0"/>
              <a:chExt cx="1270000" cy="703773"/>
            </a:xfrm>
          </p:grpSpPr>
          <p:sp>
            <p:nvSpPr>
              <p:cNvPr id="378" name="Rectangle"/>
              <p:cNvSpPr/>
              <p:nvPr/>
            </p:nvSpPr>
            <p:spPr>
              <a:xfrm>
                <a:off x="0" y="0"/>
                <a:ext cx="1270000" cy="703774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>
                  <a:defRPr sz="3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pic>
            <p:nvPicPr>
              <p:cNvPr id="379" name="Image" descr="Image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4115" y="53928"/>
                <a:ext cx="1208981" cy="490602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</p:grpSp>
      <p:sp>
        <p:nvSpPr>
          <p:cNvPr id="382" name="Line"/>
          <p:cNvSpPr/>
          <p:nvPr/>
        </p:nvSpPr>
        <p:spPr>
          <a:xfrm>
            <a:off x="1173592" y="7874000"/>
            <a:ext cx="824323" cy="0"/>
          </a:xfrm>
          <a:prstGeom prst="line">
            <a:avLst/>
          </a:prstGeom>
          <a:ln w="381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383" name="linear superfield improvement"/>
          <p:cNvSpPr txBox="1"/>
          <p:nvPr/>
        </p:nvSpPr>
        <p:spPr>
          <a:xfrm>
            <a:off x="10914974" y="8728767"/>
            <a:ext cx="5584461" cy="8246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>
              <a:spcBef>
                <a:spcPts val="5900"/>
              </a:spcBef>
              <a:defRPr sz="3500" b="0">
                <a:solidFill>
                  <a:srgbClr val="348D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linear superfield improvement</a:t>
            </a:r>
          </a:p>
        </p:txBody>
      </p:sp>
      <p:pic>
        <p:nvPicPr>
          <p:cNvPr id="384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41690" y="9809505"/>
            <a:ext cx="2705559" cy="525198"/>
          </a:xfrm>
          <a:prstGeom prst="rect">
            <a:avLst/>
          </a:prstGeom>
          <a:ln w="12700">
            <a:miter lim="400000"/>
          </a:ln>
        </p:spPr>
      </p:pic>
      <p:pic>
        <p:nvPicPr>
          <p:cNvPr id="385" name="Image" descr="Imag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50401" y="7246743"/>
            <a:ext cx="16716343" cy="1225977"/>
          </a:xfrm>
          <a:prstGeom prst="rect">
            <a:avLst/>
          </a:prstGeom>
          <a:ln w="12700">
            <a:miter lim="400000"/>
          </a:ln>
        </p:spPr>
      </p:pic>
      <p:sp>
        <p:nvSpPr>
          <p:cNvPr id="386" name="Rectangle"/>
          <p:cNvSpPr/>
          <p:nvPr/>
        </p:nvSpPr>
        <p:spPr>
          <a:xfrm>
            <a:off x="12933100" y="7582633"/>
            <a:ext cx="1722739" cy="58273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387" name="Image" descr="Image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31140" y="7607769"/>
            <a:ext cx="1552130" cy="544898"/>
          </a:xfrm>
          <a:prstGeom prst="rect">
            <a:avLst/>
          </a:prstGeom>
          <a:ln w="12700">
            <a:miter lim="400000"/>
          </a:ln>
        </p:spPr>
      </p:pic>
      <p:sp>
        <p:nvSpPr>
          <p:cNvPr id="388" name="multiplet of improvements"/>
          <p:cNvSpPr txBox="1"/>
          <p:nvPr/>
        </p:nvSpPr>
        <p:spPr>
          <a:xfrm>
            <a:off x="16546999" y="5386763"/>
            <a:ext cx="5041160" cy="8246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>
              <a:spcBef>
                <a:spcPts val="5900"/>
              </a:spcBef>
              <a:defRPr sz="3500" b="0">
                <a:solidFill>
                  <a:srgbClr val="348D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multiplet of improvements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6A22968-804A-A64B-DE4C-DD5BBD697B8D}"/>
              </a:ext>
            </a:extLst>
          </p:cNvPr>
          <p:cNvSpPr txBox="1"/>
          <p:nvPr/>
        </p:nvSpPr>
        <p:spPr>
          <a:xfrm>
            <a:off x="4023470" y="11034798"/>
            <a:ext cx="7970131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Parity + linear </a:t>
            </a:r>
            <a:r>
              <a:rPr kumimoji="0" lang="en-GB" sz="36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multiplet</a:t>
            </a:r>
            <a:r>
              <a:rPr kumimoji="0" lang="en-GB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+ four-derivatives</a:t>
            </a: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Resulting improvements to the stress-energy tensor:"/>
          <p:cNvSpPr txBox="1"/>
          <p:nvPr/>
        </p:nvSpPr>
        <p:spPr>
          <a:xfrm>
            <a:off x="1172837" y="3445345"/>
            <a:ext cx="19789822" cy="13977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marL="529166" indent="-529166" algn="l">
              <a:spcBef>
                <a:spcPts val="5900"/>
              </a:spcBef>
              <a:buSzPct val="125000"/>
              <a:buChar char="-"/>
              <a:defRPr sz="4000" b="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rPr lang="fr-FR" dirty="0"/>
              <a:t>Unique consistent </a:t>
            </a:r>
            <a:r>
              <a:rPr dirty="0"/>
              <a:t> improvements :</a:t>
            </a:r>
          </a:p>
        </p:txBody>
      </p:sp>
      <p:sp>
        <p:nvSpPr>
          <p:cNvPr id="462" name="non-trivial coupling to the Riemann tensor"/>
          <p:cNvSpPr txBox="1"/>
          <p:nvPr/>
        </p:nvSpPr>
        <p:spPr>
          <a:xfrm>
            <a:off x="12782966" y="9350191"/>
            <a:ext cx="8061454" cy="8018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>
              <a:spcBef>
                <a:spcPts val="5900"/>
              </a:spcBef>
              <a:defRPr sz="3500" b="0">
                <a:solidFill>
                  <a:srgbClr val="94219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rPr dirty="0"/>
              <a:t>non-trivial coupling to the Riemann tensor</a:t>
            </a:r>
          </a:p>
        </p:txBody>
      </p:sp>
      <p:sp>
        <p:nvSpPr>
          <p:cNvPr id="463" name="unique coupling to gravity at 4-derivatives"/>
          <p:cNvSpPr txBox="1"/>
          <p:nvPr/>
        </p:nvSpPr>
        <p:spPr>
          <a:xfrm>
            <a:off x="12337536" y="7972909"/>
            <a:ext cx="8952313" cy="8018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pPr>
              <a:spcBef>
                <a:spcPts val="5900"/>
              </a:spcBef>
              <a:defRPr sz="4000" b="0">
                <a:solidFill>
                  <a:srgbClr val="4175FA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i="1" dirty="0"/>
              <a:t>unique coupling to gravity </a:t>
            </a:r>
            <a:r>
              <a:rPr dirty="0"/>
              <a:t>at 4-derivatives</a:t>
            </a:r>
          </a:p>
        </p:txBody>
      </p:sp>
      <p:sp>
        <p:nvSpPr>
          <p:cNvPr id="464" name="Rectangle"/>
          <p:cNvSpPr/>
          <p:nvPr/>
        </p:nvSpPr>
        <p:spPr>
          <a:xfrm>
            <a:off x="12808366" y="5718452"/>
            <a:ext cx="8010654" cy="1270001"/>
          </a:xfrm>
          <a:prstGeom prst="rect">
            <a:avLst/>
          </a:prstGeom>
          <a:ln w="50800">
            <a:solidFill>
              <a:srgbClr val="518DFB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348D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465" name="The unique consistent coupling"/>
          <p:cNvSpPr txBox="1">
            <a:spLocks noGrp="1"/>
          </p:cNvSpPr>
          <p:nvPr>
            <p:ph type="title"/>
          </p:nvPr>
        </p:nvSpPr>
        <p:spPr>
          <a:xfrm>
            <a:off x="1689100" y="882633"/>
            <a:ext cx="21005800" cy="2286001"/>
          </a:xfrm>
          <a:prstGeom prst="rect">
            <a:avLst/>
          </a:prstGeom>
        </p:spPr>
        <p:txBody>
          <a:bodyPr/>
          <a:lstStyle>
            <a:lvl1pPr defTabSz="1828800">
              <a:lnSpc>
                <a:spcPct val="90000"/>
              </a:lnSpc>
              <a:defRPr sz="88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The unique consistent coupling</a:t>
            </a:r>
          </a:p>
        </p:txBody>
      </p:sp>
      <p:pic>
        <p:nvPicPr>
          <p:cNvPr id="490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6943" y="6137240"/>
            <a:ext cx="698501" cy="254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491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92460" y="6265531"/>
            <a:ext cx="851573" cy="309663"/>
          </a:xfrm>
          <a:prstGeom prst="rect">
            <a:avLst/>
          </a:prstGeom>
          <a:ln w="12700">
            <a:miter lim="400000"/>
          </a:ln>
        </p:spPr>
      </p:pic>
      <p:pic>
        <p:nvPicPr>
          <p:cNvPr id="492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9315" y="5769062"/>
            <a:ext cx="6385319" cy="1124177"/>
          </a:xfrm>
          <a:prstGeom prst="rect">
            <a:avLst/>
          </a:prstGeom>
          <a:ln w="12700">
            <a:miter lim="400000"/>
          </a:ln>
        </p:spPr>
      </p:pic>
      <p:sp>
        <p:nvSpPr>
          <p:cNvPr id="493" name="Line"/>
          <p:cNvSpPr/>
          <p:nvPr/>
        </p:nvSpPr>
        <p:spPr>
          <a:xfrm>
            <a:off x="1616660" y="9617268"/>
            <a:ext cx="824323" cy="1"/>
          </a:xfrm>
          <a:prstGeom prst="line">
            <a:avLst/>
          </a:prstGeom>
          <a:ln w="38100">
            <a:solidFill>
              <a:srgbClr val="942192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endParaRPr/>
          </a:p>
        </p:txBody>
      </p:sp>
      <p:pic>
        <p:nvPicPr>
          <p:cNvPr id="494" name="Image" descr="Imag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14244" y="9378937"/>
            <a:ext cx="9395461" cy="610483"/>
          </a:xfrm>
          <a:prstGeom prst="rect">
            <a:avLst/>
          </a:prstGeom>
          <a:ln w="12700">
            <a:miter lim="400000"/>
          </a:ln>
        </p:spPr>
      </p:pic>
      <p:pic>
        <p:nvPicPr>
          <p:cNvPr id="495" name="Image" descr="Image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036213" y="5947056"/>
            <a:ext cx="7556983" cy="801803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30AE1F1-61FC-9EB4-99B0-3701E39C936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29920" y="10646224"/>
            <a:ext cx="7734411" cy="2165635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1D98AD1-2174-FAF6-D116-0809E5702C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7886" y="1114479"/>
            <a:ext cx="19099454" cy="1106233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F538728-2A2C-4F32-D137-254B0D3174BB}"/>
              </a:ext>
            </a:extLst>
          </p:cNvPr>
          <p:cNvSpPr txBox="1"/>
          <p:nvPr/>
        </p:nvSpPr>
        <p:spPr>
          <a:xfrm>
            <a:off x="7032199" y="329627"/>
            <a:ext cx="8527976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The </a:t>
            </a:r>
            <a:r>
              <a:rPr kumimoji="0" lang="en-GB" sz="3600" b="0" i="0" u="none" strike="noStrike" cap="none" spc="0" normalizeH="0" baseline="0" dirty="0">
                <a:ln>
                  <a:noFill/>
                </a:ln>
                <a:solidFill>
                  <a:srgbClr val="7030A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full action </a:t>
            </a:r>
            <a:r>
              <a:rPr kumimoji="0" lang="en-GB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quadratic in massive fields is 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828E629-A96D-567B-E68F-1FE635417C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8752" y="12082213"/>
            <a:ext cx="4843961" cy="52524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0D12A931-70FC-0779-D514-E6D78964ABE8}"/>
              </a:ext>
            </a:extLst>
          </p:cNvPr>
          <p:cNvSpPr txBox="1"/>
          <p:nvPr/>
        </p:nvSpPr>
        <p:spPr>
          <a:xfrm>
            <a:off x="2550866" y="11906979"/>
            <a:ext cx="1231106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where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2F9804C-1711-60BA-BBCC-6700312EDB17}"/>
              </a:ext>
            </a:extLst>
          </p:cNvPr>
          <p:cNvSpPr txBox="1"/>
          <p:nvPr/>
        </p:nvSpPr>
        <p:spPr>
          <a:xfrm>
            <a:off x="11042166" y="12274938"/>
            <a:ext cx="10137392" cy="71814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4000" b="0" i="0" u="none" strike="noStrike" cap="none" spc="0" normalizeH="0" baseline="0" dirty="0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Higher-derivative terms, potentially dangerous ! </a:t>
            </a: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2 → 2 massive spin-2 scattering amplitude"/>
          <p:cNvSpPr txBox="1">
            <a:spLocks noGrp="1"/>
          </p:cNvSpPr>
          <p:nvPr>
            <p:ph type="title"/>
          </p:nvPr>
        </p:nvSpPr>
        <p:spPr>
          <a:xfrm>
            <a:off x="1689100" y="882633"/>
            <a:ext cx="21005800" cy="2286001"/>
          </a:xfrm>
          <a:prstGeom prst="rect">
            <a:avLst/>
          </a:prstGeom>
        </p:spPr>
        <p:txBody>
          <a:bodyPr/>
          <a:lstStyle/>
          <a:p>
            <a:pPr lvl="1" indent="0" defTabSz="1828800">
              <a:lnSpc>
                <a:spcPct val="90000"/>
              </a:lnSpc>
              <a:defRPr sz="8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2 → 2 massive spin-2 scattering amplitude</a:t>
            </a:r>
          </a:p>
        </p:txBody>
      </p:sp>
      <p:grpSp>
        <p:nvGrpSpPr>
          <p:cNvPr id="507" name="Group"/>
          <p:cNvGrpSpPr/>
          <p:nvPr/>
        </p:nvGrpSpPr>
        <p:grpSpPr>
          <a:xfrm>
            <a:off x="2548503" y="6052123"/>
            <a:ext cx="4654865" cy="3389754"/>
            <a:chOff x="0" y="0"/>
            <a:chExt cx="4654863" cy="3389753"/>
          </a:xfrm>
        </p:grpSpPr>
        <p:grpSp>
          <p:nvGrpSpPr>
            <p:cNvPr id="503" name="Group"/>
            <p:cNvGrpSpPr/>
            <p:nvPr/>
          </p:nvGrpSpPr>
          <p:grpSpPr>
            <a:xfrm>
              <a:off x="-1" y="0"/>
              <a:ext cx="4654865" cy="3389754"/>
              <a:chOff x="0" y="0"/>
              <a:chExt cx="4654863" cy="3389753"/>
            </a:xfrm>
          </p:grpSpPr>
          <p:pic>
            <p:nvPicPr>
              <p:cNvPr id="498" name="Screenshot 2024-10-20 at 01.07.04.png" descr="Screenshot 2024-10-20 at 01.07.04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572853" y="0"/>
                <a:ext cx="3656927" cy="3389754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99" name="Equation"/>
                  <p:cNvSpPr txBox="1"/>
                  <p:nvPr/>
                </p:nvSpPr>
                <p:spPr>
                  <a:xfrm>
                    <a:off x="0" y="908"/>
                    <a:ext cx="567225" cy="534207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</p:spPr>
                <p:txBody>
                  <a:bodyPr wrap="none" lIns="0" tIns="0" rIns="0" bIns="0">
                    <a:spAutoFit/>
                  </a:bodyPr>
                  <a:lstStyle/>
                  <a:p>
                    <a:pPr algn="l" defTabSz="914400" latinLnBrk="1">
                      <a:defRPr sz="1800" b="0"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sz="3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3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sz="3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𝜇𝜈</m:t>
                              </m:r>
                            </m:sub>
                          </m:sSub>
                        </m:oMath>
                      </m:oMathPara>
                    </a14:m>
                    <a:endParaRPr sz="3900"/>
                  </a:p>
                </p:txBody>
              </p:sp>
            </mc:Choice>
            <mc:Fallback xmlns="">
              <p:sp>
                <p:nvSpPr>
                  <p:cNvPr id="499" name="Equation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0" y="908"/>
                    <a:ext cx="567225" cy="534207"/>
                  </a:xfrm>
                  <a:prstGeom prst="rect">
                    <a:avLst/>
                  </a:prstGeom>
                  <a:blipFill>
                    <a:blip r:embed="rId3"/>
                    <a:stretch>
                      <a:fillRect l="-30435" r="-43478" b="-44186"/>
                    </a:stretch>
                  </a:blipFill>
                  <a:ln w="12700" cap="flat">
                    <a:noFill/>
                    <a:miter lim="400000"/>
                  </a:ln>
                  <a:effectLst/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00" name="Equation"/>
                  <p:cNvSpPr txBox="1"/>
                  <p:nvPr/>
                </p:nvSpPr>
                <p:spPr>
                  <a:xfrm>
                    <a:off x="0" y="2781611"/>
                    <a:ext cx="567225" cy="534207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</p:spPr>
                <p:txBody>
                  <a:bodyPr wrap="none" lIns="0" tIns="0" rIns="0" bIns="0">
                    <a:spAutoFit/>
                  </a:bodyPr>
                  <a:lstStyle/>
                  <a:p>
                    <a:pPr algn="l" defTabSz="914400" latinLnBrk="1">
                      <a:defRPr sz="1800" b="0"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sz="3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3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sz="3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𝜇𝜈</m:t>
                              </m:r>
                            </m:sub>
                          </m:sSub>
                        </m:oMath>
                      </m:oMathPara>
                    </a14:m>
                    <a:endParaRPr sz="3900"/>
                  </a:p>
                </p:txBody>
              </p:sp>
            </mc:Choice>
            <mc:Fallback xmlns="">
              <p:sp>
                <p:nvSpPr>
                  <p:cNvPr id="500" name="Equation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0" y="2781611"/>
                    <a:ext cx="567225" cy="534207"/>
                  </a:xfrm>
                  <a:prstGeom prst="rect">
                    <a:avLst/>
                  </a:prstGeom>
                  <a:blipFill>
                    <a:blip r:embed="rId3"/>
                    <a:stretch>
                      <a:fillRect l="-30435" r="-43478" b="-44186"/>
                    </a:stretch>
                  </a:blipFill>
                  <a:ln w="12700" cap="flat">
                    <a:noFill/>
                    <a:miter lim="400000"/>
                  </a:ln>
                  <a:effectLst/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01" name="Equation"/>
                  <p:cNvSpPr txBox="1"/>
                  <p:nvPr/>
                </p:nvSpPr>
                <p:spPr>
                  <a:xfrm>
                    <a:off x="4087638" y="908"/>
                    <a:ext cx="567226" cy="534207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</p:spPr>
                <p:txBody>
                  <a:bodyPr wrap="none" lIns="0" tIns="0" rIns="0" bIns="0">
                    <a:spAutoFit/>
                  </a:bodyPr>
                  <a:lstStyle/>
                  <a:p>
                    <a:pPr algn="l" defTabSz="914400" latinLnBrk="1">
                      <a:defRPr sz="1800" b="0"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sz="3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3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sz="3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𝜇𝜈</m:t>
                              </m:r>
                            </m:sub>
                          </m:sSub>
                        </m:oMath>
                      </m:oMathPara>
                    </a14:m>
                    <a:endParaRPr sz="3900"/>
                  </a:p>
                </p:txBody>
              </p:sp>
            </mc:Choice>
            <mc:Fallback xmlns="">
              <p:sp>
                <p:nvSpPr>
                  <p:cNvPr id="501" name="Equation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087638" y="908"/>
                    <a:ext cx="567226" cy="534207"/>
                  </a:xfrm>
                  <a:prstGeom prst="rect">
                    <a:avLst/>
                  </a:prstGeom>
                  <a:blipFill>
                    <a:blip r:embed="rId3"/>
                    <a:stretch>
                      <a:fillRect l="-30435" r="-43478" b="-44186"/>
                    </a:stretch>
                  </a:blipFill>
                  <a:ln w="12700" cap="flat">
                    <a:noFill/>
                    <a:miter lim="400000"/>
                  </a:ln>
                  <a:effectLst/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02" name="Equation"/>
                  <p:cNvSpPr txBox="1"/>
                  <p:nvPr/>
                </p:nvSpPr>
                <p:spPr>
                  <a:xfrm>
                    <a:off x="4087638" y="2781611"/>
                    <a:ext cx="567226" cy="534207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</p:spPr>
                <p:txBody>
                  <a:bodyPr wrap="none" lIns="0" tIns="0" rIns="0" bIns="0">
                    <a:spAutoFit/>
                  </a:bodyPr>
                  <a:lstStyle/>
                  <a:p>
                    <a:pPr algn="l" defTabSz="914400" latinLnBrk="1">
                      <a:defRPr sz="1800" b="0"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sz="3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3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sz="3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𝜇𝜈</m:t>
                              </m:r>
                            </m:sub>
                          </m:sSub>
                        </m:oMath>
                      </m:oMathPara>
                    </a14:m>
                    <a:endParaRPr sz="3900"/>
                  </a:p>
                </p:txBody>
              </p:sp>
            </mc:Choice>
            <mc:Fallback xmlns="">
              <p:sp>
                <p:nvSpPr>
                  <p:cNvPr id="502" name="Equation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087638" y="2781611"/>
                    <a:ext cx="567226" cy="534207"/>
                  </a:xfrm>
                  <a:prstGeom prst="rect">
                    <a:avLst/>
                  </a:prstGeom>
                  <a:blipFill>
                    <a:blip r:embed="rId3"/>
                    <a:stretch>
                      <a:fillRect l="-30435" r="-43478" b="-44186"/>
                    </a:stretch>
                  </a:blipFill>
                  <a:ln w="12700" cap="flat">
                    <a:noFill/>
                    <a:miter lim="400000"/>
                  </a:ln>
                  <a:effectLst/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504" name="Rectangle"/>
            <p:cNvSpPr/>
            <p:nvPr/>
          </p:nvSpPr>
          <p:spPr>
            <a:xfrm>
              <a:off x="1322871" y="1631758"/>
              <a:ext cx="2035215" cy="95533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505" name="Line"/>
            <p:cNvSpPr/>
            <p:nvPr/>
          </p:nvSpPr>
          <p:spPr>
            <a:xfrm>
              <a:off x="1294056" y="1670616"/>
              <a:ext cx="2092845" cy="1"/>
            </a:xfrm>
            <a:prstGeom prst="line">
              <a:avLst/>
            </a:prstGeom>
            <a:noFill/>
            <a:ln w="63500" cap="flat">
              <a:solidFill>
                <a:srgbClr val="942192"/>
              </a:solidFill>
              <a:prstDash val="sysDot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pic>
          <p:nvPicPr>
            <p:cNvPr id="506" name="Image" descr="Image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260302" y="1059285"/>
              <a:ext cx="297975" cy="33860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508" name="High-energy limit:"/>
          <p:cNvSpPr txBox="1"/>
          <p:nvPr/>
        </p:nvSpPr>
        <p:spPr>
          <a:xfrm>
            <a:off x="9070486" y="4331379"/>
            <a:ext cx="4883580" cy="8772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marL="740833" indent="-740833" algn="l">
              <a:spcBef>
                <a:spcPts val="5900"/>
              </a:spcBef>
              <a:buSzPct val="100000"/>
              <a:buAutoNum type="arabicParenBoth"/>
              <a:defRPr sz="4000" b="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High-energy limit:</a:t>
            </a:r>
          </a:p>
        </p:txBody>
      </p:sp>
      <p:grpSp>
        <p:nvGrpSpPr>
          <p:cNvPr id="511" name="Group"/>
          <p:cNvGrpSpPr/>
          <p:nvPr/>
        </p:nvGrpSpPr>
        <p:grpSpPr>
          <a:xfrm>
            <a:off x="14203942" y="4464744"/>
            <a:ext cx="3015854" cy="610483"/>
            <a:chOff x="0" y="0"/>
            <a:chExt cx="3015853" cy="610481"/>
          </a:xfrm>
        </p:grpSpPr>
        <p:pic>
          <p:nvPicPr>
            <p:cNvPr id="509" name="Image" descr="Image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0" y="146175"/>
              <a:ext cx="1816311" cy="39433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510" name="fixed"/>
            <p:cNvSpPr txBox="1"/>
            <p:nvPr/>
          </p:nvSpPr>
          <p:spPr>
            <a:xfrm>
              <a:off x="1871743" y="0"/>
              <a:ext cx="1144111" cy="6104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rmAutofit lnSpcReduction="10000"/>
            </a:bodyPr>
            <a:lstStyle>
              <a:lvl1pPr>
                <a:spcBef>
                  <a:spcPts val="5900"/>
                </a:spcBef>
                <a:defRPr sz="3500" b="0">
                  <a:solidFill>
                    <a:srgbClr val="348DFF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r>
                <a:t>fixed</a:t>
              </a:r>
            </a:p>
          </p:txBody>
        </p:sp>
      </p:grpSp>
      <p:sp>
        <p:nvSpPr>
          <p:cNvPr id="512" name="[Bonifacio, Hinterbichler ’18]…"/>
          <p:cNvSpPr txBox="1"/>
          <p:nvPr/>
        </p:nvSpPr>
        <p:spPr>
          <a:xfrm>
            <a:off x="16466797" y="6958037"/>
            <a:ext cx="4680489" cy="7252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2100" b="0" cap="small">
                <a:solidFill>
                  <a:schemeClr val="accent4">
                    <a:hueOff val="-1081314"/>
                    <a:satOff val="4338"/>
                    <a:lumOff val="-8931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[Bonifacio, Hinterbichler ’18]</a:t>
            </a:r>
          </a:p>
          <a:p>
            <a:pPr>
              <a:defRPr sz="2100" b="0" cap="small">
                <a:solidFill>
                  <a:schemeClr val="accent4">
                    <a:hueOff val="-1081314"/>
                    <a:satOff val="4338"/>
                    <a:lumOff val="-8931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[Bonifacio, Hinterbichler, Rosen ’19]</a:t>
            </a:r>
          </a:p>
        </p:txBody>
      </p:sp>
      <p:pic>
        <p:nvPicPr>
          <p:cNvPr id="513" name="Image" descr="Image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570750" y="6032692"/>
            <a:ext cx="2248360" cy="610482"/>
          </a:xfrm>
          <a:prstGeom prst="rect">
            <a:avLst/>
          </a:prstGeom>
          <a:ln w="12700">
            <a:miter lim="400000"/>
          </a:ln>
        </p:spPr>
      </p:pic>
      <p:sp>
        <p:nvSpPr>
          <p:cNvPr id="514" name="&amp;"/>
          <p:cNvSpPr txBox="1"/>
          <p:nvPr/>
        </p:nvSpPr>
        <p:spPr>
          <a:xfrm>
            <a:off x="15408085" y="6032692"/>
            <a:ext cx="685801" cy="6104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 lnSpcReduction="10000"/>
          </a:bodyPr>
          <a:lstStyle>
            <a:lvl1pPr defTabSz="726440">
              <a:spcBef>
                <a:spcPts val="5100"/>
              </a:spcBef>
              <a:defRPr sz="3520" b="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&amp;</a:t>
            </a:r>
          </a:p>
        </p:txBody>
      </p:sp>
      <p:sp>
        <p:nvSpPr>
          <p:cNvPr id="515" name="[Arkani-Hamed, Georgi, Schwartz ’03]"/>
          <p:cNvSpPr txBox="1"/>
          <p:nvPr/>
        </p:nvSpPr>
        <p:spPr>
          <a:xfrm>
            <a:off x="10276452" y="7116787"/>
            <a:ext cx="4836956" cy="407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100" b="0" cap="small">
                <a:solidFill>
                  <a:schemeClr val="accent4">
                    <a:hueOff val="-1081314"/>
                    <a:satOff val="4338"/>
                    <a:lumOff val="-8931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[Arkani-Hamed, Georgi, Schwartz ’03]</a:t>
            </a:r>
          </a:p>
        </p:txBody>
      </p:sp>
      <p:grpSp>
        <p:nvGrpSpPr>
          <p:cNvPr id="518" name="Group"/>
          <p:cNvGrpSpPr/>
          <p:nvPr/>
        </p:nvGrpSpPr>
        <p:grpSpPr>
          <a:xfrm>
            <a:off x="2550809" y="10069637"/>
            <a:ext cx="4650253" cy="584460"/>
            <a:chOff x="0" y="0"/>
            <a:chExt cx="4650252" cy="584459"/>
          </a:xfrm>
        </p:grpSpPr>
        <p:pic>
          <p:nvPicPr>
            <p:cNvPr id="516" name="Image" descr="Image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0" y="140246"/>
              <a:ext cx="729519" cy="30396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517" name="spin-2, spin-1, spin-0"/>
            <p:cNvSpPr txBox="1"/>
            <p:nvPr/>
          </p:nvSpPr>
          <p:spPr>
            <a:xfrm>
              <a:off x="845263" y="0"/>
              <a:ext cx="3804990" cy="5844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rmAutofit lnSpcReduction="10000"/>
            </a:bodyPr>
            <a:lstStyle>
              <a:lvl1pPr defTabSz="808990">
                <a:spcBef>
                  <a:spcPts val="5700"/>
                </a:spcBef>
                <a:defRPr sz="3430" b="0">
                  <a:solidFill>
                    <a:srgbClr val="942192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r>
                <a:t>spin-2, spin-1, spin-0</a:t>
              </a:r>
            </a:p>
          </p:txBody>
        </p:sp>
      </p:grpSp>
      <p:grpSp>
        <p:nvGrpSpPr>
          <p:cNvPr id="526" name="Group"/>
          <p:cNvGrpSpPr/>
          <p:nvPr/>
        </p:nvGrpSpPr>
        <p:grpSpPr>
          <a:xfrm>
            <a:off x="9607983" y="8765075"/>
            <a:ext cx="12207773" cy="1057608"/>
            <a:chOff x="0" y="0"/>
            <a:chExt cx="12207771" cy="1057607"/>
          </a:xfrm>
        </p:grpSpPr>
        <p:pic>
          <p:nvPicPr>
            <p:cNvPr id="519" name="Image" descr="Image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0" y="0"/>
              <a:ext cx="2248359" cy="61048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20" name="Image" descr="Image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763452" y="178241"/>
              <a:ext cx="787401" cy="2540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521" name="dRGT massive gravity"/>
            <p:cNvSpPr txBox="1"/>
            <p:nvPr/>
          </p:nvSpPr>
          <p:spPr>
            <a:xfrm>
              <a:off x="4065944" y="0"/>
              <a:ext cx="3775769" cy="6104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rmAutofit/>
            </a:bodyPr>
            <a:lstStyle>
              <a:lvl1pPr>
                <a:spcBef>
                  <a:spcPts val="5900"/>
                </a:spcBef>
                <a:defRPr b="0">
                  <a:solidFill>
                    <a:srgbClr val="34B1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r>
                <a:t>dRGT massive gravity</a:t>
              </a:r>
            </a:p>
          </p:txBody>
        </p:sp>
        <p:sp>
          <p:nvSpPr>
            <p:cNvPr id="522" name="&amp;"/>
            <p:cNvSpPr txBox="1"/>
            <p:nvPr/>
          </p:nvSpPr>
          <p:spPr>
            <a:xfrm>
              <a:off x="7883956" y="0"/>
              <a:ext cx="505806" cy="6104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rmAutofit/>
            </a:bodyPr>
            <a:lstStyle>
              <a:lvl1pPr>
                <a:spcBef>
                  <a:spcPts val="5900"/>
                </a:spcBef>
                <a:defRPr b="0">
                  <a:solidFill>
                    <a:srgbClr val="34B1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r>
                <a:t>&amp;</a:t>
              </a:r>
            </a:p>
          </p:txBody>
        </p:sp>
        <p:sp>
          <p:nvSpPr>
            <p:cNvPr id="523" name="Hassan-Rosen bigravity"/>
            <p:cNvSpPr txBox="1"/>
            <p:nvPr/>
          </p:nvSpPr>
          <p:spPr>
            <a:xfrm>
              <a:off x="8432003" y="0"/>
              <a:ext cx="3775769" cy="6104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rmAutofit/>
            </a:bodyPr>
            <a:lstStyle>
              <a:lvl1pPr>
                <a:spcBef>
                  <a:spcPts val="5900"/>
                </a:spcBef>
                <a:defRPr b="0">
                  <a:solidFill>
                    <a:srgbClr val="34B1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r>
                <a:t>Hassan-Rosen bigravity</a:t>
              </a:r>
            </a:p>
          </p:txBody>
        </p:sp>
        <p:sp>
          <p:nvSpPr>
            <p:cNvPr id="524" name="[de Rham, Gabadadze, Tolley ’11]"/>
            <p:cNvSpPr txBox="1"/>
            <p:nvPr/>
          </p:nvSpPr>
          <p:spPr>
            <a:xfrm>
              <a:off x="3760177" y="649837"/>
              <a:ext cx="4387303" cy="40777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2100" b="0" cap="small">
                  <a:solidFill>
                    <a:schemeClr val="accent4">
                      <a:hueOff val="-1081314"/>
                      <a:satOff val="4338"/>
                      <a:lumOff val="-8931"/>
                    </a:schemeClr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r>
                <a:t>[de Rham, Gabadadze, Tolley ’11]</a:t>
              </a:r>
            </a:p>
          </p:txBody>
        </p:sp>
        <p:sp>
          <p:nvSpPr>
            <p:cNvPr id="525" name="[Hassan, Rosen ’12]"/>
            <p:cNvSpPr txBox="1"/>
            <p:nvPr/>
          </p:nvSpPr>
          <p:spPr>
            <a:xfrm>
              <a:off x="8888118" y="649837"/>
              <a:ext cx="2863541" cy="40777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2100" b="0" cap="small">
                  <a:solidFill>
                    <a:schemeClr val="accent4">
                      <a:hueOff val="-1081314"/>
                      <a:satOff val="4338"/>
                      <a:lumOff val="-8931"/>
                    </a:schemeClr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r>
                <a:t>[Hassan, Rosen ’12]</a:t>
              </a:r>
            </a:p>
          </p:txBody>
        </p:sp>
      </p:grpSp>
      <p:pic>
        <p:nvPicPr>
          <p:cNvPr id="527" name="Image" descr="Image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682861" y="6032692"/>
            <a:ext cx="2248360" cy="61048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2 → 2 massive spin-2 scattering amplitude"/>
          <p:cNvSpPr txBox="1">
            <a:spLocks noGrp="1"/>
          </p:cNvSpPr>
          <p:nvPr>
            <p:ph type="title"/>
          </p:nvPr>
        </p:nvSpPr>
        <p:spPr>
          <a:xfrm>
            <a:off x="1689100" y="882633"/>
            <a:ext cx="21005800" cy="2286001"/>
          </a:xfrm>
          <a:prstGeom prst="rect">
            <a:avLst/>
          </a:prstGeom>
        </p:spPr>
        <p:txBody>
          <a:bodyPr/>
          <a:lstStyle/>
          <a:p>
            <a:pPr lvl="1" indent="0" defTabSz="1828800">
              <a:lnSpc>
                <a:spcPct val="90000"/>
              </a:lnSpc>
              <a:defRPr sz="8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2 → 2 massive spin-2 scattering amplitude</a:t>
            </a:r>
          </a:p>
        </p:txBody>
      </p:sp>
      <p:grpSp>
        <p:nvGrpSpPr>
          <p:cNvPr id="535" name="Group"/>
          <p:cNvGrpSpPr/>
          <p:nvPr/>
        </p:nvGrpSpPr>
        <p:grpSpPr>
          <a:xfrm>
            <a:off x="2548503" y="6052123"/>
            <a:ext cx="4654865" cy="3389754"/>
            <a:chOff x="0" y="0"/>
            <a:chExt cx="4654863" cy="3389753"/>
          </a:xfrm>
        </p:grpSpPr>
        <p:pic>
          <p:nvPicPr>
            <p:cNvPr id="530" name="Screenshot 2024-10-20 at 01.07.04.png" descr="Screenshot 2024-10-20 at 01.07.04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72853" y="0"/>
              <a:ext cx="3656927" cy="338975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1" name="Equation"/>
                <p:cNvSpPr txBox="1"/>
                <p:nvPr/>
              </p:nvSpPr>
              <p:spPr>
                <a:xfrm>
                  <a:off x="0" y="908"/>
                  <a:ext cx="567225" cy="534207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 b="0"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sz="39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39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sz="39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𝜇𝜈</m:t>
                            </m:r>
                          </m:sub>
                        </m:sSub>
                      </m:oMath>
                    </m:oMathPara>
                  </a14:m>
                  <a:endParaRPr sz="3900"/>
                </a:p>
              </p:txBody>
            </p:sp>
          </mc:Choice>
          <mc:Fallback xmlns="">
            <p:sp>
              <p:nvSpPr>
                <p:cNvPr id="531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0" y="908"/>
                  <a:ext cx="567225" cy="534207"/>
                </a:xfrm>
                <a:prstGeom prst="rect">
                  <a:avLst/>
                </a:prstGeom>
                <a:blipFill>
                  <a:blip r:embed="rId3"/>
                  <a:stretch>
                    <a:fillRect l="-30435" r="-43478" b="-44186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2" name="Equation"/>
                <p:cNvSpPr txBox="1"/>
                <p:nvPr/>
              </p:nvSpPr>
              <p:spPr>
                <a:xfrm>
                  <a:off x="0" y="2781611"/>
                  <a:ext cx="567225" cy="534207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 b="0"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sz="39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39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sz="39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𝜇𝜈</m:t>
                            </m:r>
                          </m:sub>
                        </m:sSub>
                      </m:oMath>
                    </m:oMathPara>
                  </a14:m>
                  <a:endParaRPr sz="3900"/>
                </a:p>
              </p:txBody>
            </p:sp>
          </mc:Choice>
          <mc:Fallback xmlns="">
            <p:sp>
              <p:nvSpPr>
                <p:cNvPr id="532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0" y="2781611"/>
                  <a:ext cx="567225" cy="534207"/>
                </a:xfrm>
                <a:prstGeom prst="rect">
                  <a:avLst/>
                </a:prstGeom>
                <a:blipFill>
                  <a:blip r:embed="rId3"/>
                  <a:stretch>
                    <a:fillRect l="-30435" r="-43478" b="-44186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3" name="Equation"/>
                <p:cNvSpPr txBox="1"/>
                <p:nvPr/>
              </p:nvSpPr>
              <p:spPr>
                <a:xfrm>
                  <a:off x="4087638" y="908"/>
                  <a:ext cx="567226" cy="534207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 b="0"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sz="39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39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sz="39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𝜇𝜈</m:t>
                            </m:r>
                          </m:sub>
                        </m:sSub>
                      </m:oMath>
                    </m:oMathPara>
                  </a14:m>
                  <a:endParaRPr sz="3900"/>
                </a:p>
              </p:txBody>
            </p:sp>
          </mc:Choice>
          <mc:Fallback xmlns="">
            <p:sp>
              <p:nvSpPr>
                <p:cNvPr id="533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87638" y="908"/>
                  <a:ext cx="567226" cy="534207"/>
                </a:xfrm>
                <a:prstGeom prst="rect">
                  <a:avLst/>
                </a:prstGeom>
                <a:blipFill>
                  <a:blip r:embed="rId3"/>
                  <a:stretch>
                    <a:fillRect l="-30435" r="-43478" b="-44186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4" name="Equation"/>
                <p:cNvSpPr txBox="1"/>
                <p:nvPr/>
              </p:nvSpPr>
              <p:spPr>
                <a:xfrm>
                  <a:off x="4087638" y="2781611"/>
                  <a:ext cx="567226" cy="534207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 b="0"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sz="39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39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sz="39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𝜇𝜈</m:t>
                            </m:r>
                          </m:sub>
                        </m:sSub>
                      </m:oMath>
                    </m:oMathPara>
                  </a14:m>
                  <a:endParaRPr sz="3900"/>
                </a:p>
              </p:txBody>
            </p:sp>
          </mc:Choice>
          <mc:Fallback xmlns="">
            <p:sp>
              <p:nvSpPr>
                <p:cNvPr id="534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87638" y="2781611"/>
                  <a:ext cx="567226" cy="534207"/>
                </a:xfrm>
                <a:prstGeom prst="rect">
                  <a:avLst/>
                </a:prstGeom>
                <a:blipFill>
                  <a:blip r:embed="rId3"/>
                  <a:stretch>
                    <a:fillRect l="-30435" r="-43478" b="-44186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536" name="Rectangle"/>
          <p:cNvSpPr/>
          <p:nvPr/>
        </p:nvSpPr>
        <p:spPr>
          <a:xfrm>
            <a:off x="3871374" y="7683881"/>
            <a:ext cx="2035216" cy="9553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537" name="Line"/>
          <p:cNvSpPr/>
          <p:nvPr/>
        </p:nvSpPr>
        <p:spPr>
          <a:xfrm>
            <a:off x="3842560" y="7722739"/>
            <a:ext cx="2092845" cy="1"/>
          </a:xfrm>
          <a:prstGeom prst="line">
            <a:avLst/>
          </a:prstGeom>
          <a:ln w="63500">
            <a:solidFill>
              <a:srgbClr val="942192"/>
            </a:solidFill>
            <a:prstDash val="sysDot"/>
            <a:miter lim="400000"/>
          </a:ln>
        </p:spPr>
        <p:txBody>
          <a:bodyPr lIns="50800" tIns="50800" rIns="50800" bIns="50800" anchor="ctr"/>
          <a:lstStyle/>
          <a:p>
            <a:endParaRPr/>
          </a:p>
        </p:txBody>
      </p:sp>
      <p:pic>
        <p:nvPicPr>
          <p:cNvPr id="538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8805" y="7111408"/>
            <a:ext cx="297976" cy="338609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41" name="Group"/>
          <p:cNvGrpSpPr/>
          <p:nvPr/>
        </p:nvGrpSpPr>
        <p:grpSpPr>
          <a:xfrm>
            <a:off x="2550809" y="10069637"/>
            <a:ext cx="4650253" cy="584460"/>
            <a:chOff x="0" y="0"/>
            <a:chExt cx="4650252" cy="584459"/>
          </a:xfrm>
        </p:grpSpPr>
        <p:pic>
          <p:nvPicPr>
            <p:cNvPr id="539" name="Image" descr="Image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0" y="140246"/>
              <a:ext cx="729519" cy="30396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540" name="spin-2, spin-1, spin-0"/>
            <p:cNvSpPr txBox="1"/>
            <p:nvPr/>
          </p:nvSpPr>
          <p:spPr>
            <a:xfrm>
              <a:off x="845263" y="0"/>
              <a:ext cx="3804990" cy="5844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rmAutofit lnSpcReduction="10000"/>
            </a:bodyPr>
            <a:lstStyle>
              <a:lvl1pPr defTabSz="808990">
                <a:spcBef>
                  <a:spcPts val="5700"/>
                </a:spcBef>
                <a:defRPr sz="3430" b="0">
                  <a:solidFill>
                    <a:srgbClr val="942192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r>
                <a:t>spin-2, spin-1, spin-0</a:t>
              </a:r>
            </a:p>
          </p:txBody>
        </p:sp>
      </p:grpSp>
      <p:sp>
        <p:nvSpPr>
          <p:cNvPr id="542" name="Regge limit:"/>
          <p:cNvSpPr txBox="1"/>
          <p:nvPr/>
        </p:nvSpPr>
        <p:spPr>
          <a:xfrm>
            <a:off x="9070486" y="8846053"/>
            <a:ext cx="3479559" cy="8772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marL="740833" indent="-740833" algn="l">
              <a:spcBef>
                <a:spcPts val="5900"/>
              </a:spcBef>
              <a:buSzPct val="100000"/>
              <a:buAutoNum type="arabicParenBoth" startAt="2"/>
              <a:defRPr sz="4000" b="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Regge limit:</a:t>
            </a:r>
          </a:p>
        </p:txBody>
      </p:sp>
      <p:grpSp>
        <p:nvGrpSpPr>
          <p:cNvPr id="545" name="Group"/>
          <p:cNvGrpSpPr/>
          <p:nvPr/>
        </p:nvGrpSpPr>
        <p:grpSpPr>
          <a:xfrm>
            <a:off x="13039963" y="8979418"/>
            <a:ext cx="3013266" cy="610483"/>
            <a:chOff x="0" y="0"/>
            <a:chExt cx="3013265" cy="610481"/>
          </a:xfrm>
        </p:grpSpPr>
        <p:sp>
          <p:nvSpPr>
            <p:cNvPr id="543" name="fixed"/>
            <p:cNvSpPr txBox="1"/>
            <p:nvPr/>
          </p:nvSpPr>
          <p:spPr>
            <a:xfrm>
              <a:off x="1869155" y="0"/>
              <a:ext cx="1144111" cy="6104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rmAutofit lnSpcReduction="10000"/>
            </a:bodyPr>
            <a:lstStyle>
              <a:lvl1pPr>
                <a:spcBef>
                  <a:spcPts val="5900"/>
                </a:spcBef>
                <a:defRPr sz="3500" b="0">
                  <a:solidFill>
                    <a:srgbClr val="348DFF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r>
                <a:t>fixed</a:t>
              </a:r>
            </a:p>
          </p:txBody>
        </p:sp>
        <p:pic>
          <p:nvPicPr>
            <p:cNvPr id="544" name="Image" descr="Image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0" y="177339"/>
              <a:ext cx="1751274" cy="35740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546" name="[Kundu, Palti, Quirant ’23]"/>
          <p:cNvSpPr txBox="1"/>
          <p:nvPr/>
        </p:nvSpPr>
        <p:spPr>
          <a:xfrm>
            <a:off x="13724667" y="11446129"/>
            <a:ext cx="3974404" cy="4315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400" b="0" cap="small">
                <a:solidFill>
                  <a:schemeClr val="accent4">
                    <a:hueOff val="-1081314"/>
                    <a:satOff val="4338"/>
                    <a:lumOff val="-8931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[Kundu, Palti, Quirant ’23]</a:t>
            </a:r>
          </a:p>
        </p:txBody>
      </p:sp>
      <p:pic>
        <p:nvPicPr>
          <p:cNvPr id="547" name="Image" descr="Image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548572" y="10407029"/>
            <a:ext cx="2248360" cy="610483"/>
          </a:xfrm>
          <a:prstGeom prst="rect">
            <a:avLst/>
          </a:prstGeom>
          <a:ln w="12700">
            <a:miter lim="400000"/>
          </a:ln>
        </p:spPr>
      </p:pic>
      <p:sp>
        <p:nvSpPr>
          <p:cNvPr id="548" name="High-energy limit:"/>
          <p:cNvSpPr txBox="1"/>
          <p:nvPr/>
        </p:nvSpPr>
        <p:spPr>
          <a:xfrm>
            <a:off x="9070486" y="4331379"/>
            <a:ext cx="4883580" cy="8772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marL="740833" indent="-740833" algn="l">
              <a:spcBef>
                <a:spcPts val="5900"/>
              </a:spcBef>
              <a:buSzPct val="100000"/>
              <a:buAutoNum type="arabicParenBoth"/>
              <a:defRPr sz="4000" b="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High-energy limit:</a:t>
            </a:r>
          </a:p>
        </p:txBody>
      </p:sp>
      <p:pic>
        <p:nvPicPr>
          <p:cNvPr id="549" name="Image" descr="Image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203942" y="4610920"/>
            <a:ext cx="1816311" cy="394331"/>
          </a:xfrm>
          <a:prstGeom prst="rect">
            <a:avLst/>
          </a:prstGeom>
          <a:ln w="12700">
            <a:miter lim="400000"/>
          </a:ln>
        </p:spPr>
      </p:pic>
      <p:sp>
        <p:nvSpPr>
          <p:cNvPr id="550" name="fixed"/>
          <p:cNvSpPr txBox="1"/>
          <p:nvPr/>
        </p:nvSpPr>
        <p:spPr>
          <a:xfrm>
            <a:off x="16075685" y="4464744"/>
            <a:ext cx="1144111" cy="6104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 lnSpcReduction="10000"/>
          </a:bodyPr>
          <a:lstStyle>
            <a:lvl1pPr>
              <a:spcBef>
                <a:spcPts val="5900"/>
              </a:spcBef>
              <a:defRPr sz="3500" b="0">
                <a:solidFill>
                  <a:srgbClr val="348D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fixed</a:t>
            </a:r>
          </a:p>
        </p:txBody>
      </p:sp>
      <p:sp>
        <p:nvSpPr>
          <p:cNvPr id="551" name="[Bonifacio, Hinterbichler ’18]…"/>
          <p:cNvSpPr txBox="1"/>
          <p:nvPr/>
        </p:nvSpPr>
        <p:spPr>
          <a:xfrm>
            <a:off x="16466797" y="6958037"/>
            <a:ext cx="4680489" cy="7252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2100" b="0" cap="small">
                <a:solidFill>
                  <a:schemeClr val="accent4">
                    <a:hueOff val="-1081314"/>
                    <a:satOff val="4338"/>
                    <a:lumOff val="-8931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[Bonifacio, Hinterbichler ’18]</a:t>
            </a:r>
          </a:p>
          <a:p>
            <a:pPr>
              <a:defRPr sz="2100" b="0" cap="small">
                <a:solidFill>
                  <a:schemeClr val="accent4">
                    <a:hueOff val="-1081314"/>
                    <a:satOff val="4338"/>
                    <a:lumOff val="-8931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[Bonifacio, Hinterbichler, Rosen ’19]</a:t>
            </a:r>
          </a:p>
        </p:txBody>
      </p:sp>
      <p:pic>
        <p:nvPicPr>
          <p:cNvPr id="552" name="Image" descr="Image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570750" y="6032692"/>
            <a:ext cx="2248360" cy="610482"/>
          </a:xfrm>
          <a:prstGeom prst="rect">
            <a:avLst/>
          </a:prstGeom>
          <a:ln w="12700">
            <a:miter lim="400000"/>
          </a:ln>
        </p:spPr>
      </p:pic>
      <p:sp>
        <p:nvSpPr>
          <p:cNvPr id="553" name="&amp;"/>
          <p:cNvSpPr txBox="1"/>
          <p:nvPr/>
        </p:nvSpPr>
        <p:spPr>
          <a:xfrm>
            <a:off x="15408085" y="6032692"/>
            <a:ext cx="685801" cy="6104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 lnSpcReduction="10000"/>
          </a:bodyPr>
          <a:lstStyle>
            <a:lvl1pPr defTabSz="726440">
              <a:spcBef>
                <a:spcPts val="5100"/>
              </a:spcBef>
              <a:defRPr sz="3520" b="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&amp;</a:t>
            </a:r>
          </a:p>
        </p:txBody>
      </p:sp>
      <p:pic>
        <p:nvPicPr>
          <p:cNvPr id="554" name="Image" descr="Image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682861" y="6032692"/>
            <a:ext cx="2248360" cy="610482"/>
          </a:xfrm>
          <a:prstGeom prst="rect">
            <a:avLst/>
          </a:prstGeom>
          <a:ln w="12700">
            <a:miter lim="400000"/>
          </a:ln>
        </p:spPr>
      </p:pic>
      <p:sp>
        <p:nvSpPr>
          <p:cNvPr id="555" name="[Arkani-Hamed, Georgi, Schwartz ’03]"/>
          <p:cNvSpPr txBox="1"/>
          <p:nvPr/>
        </p:nvSpPr>
        <p:spPr>
          <a:xfrm>
            <a:off x="10276452" y="7116787"/>
            <a:ext cx="4836956" cy="407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100" b="0" cap="small">
                <a:solidFill>
                  <a:schemeClr val="accent4">
                    <a:hueOff val="-1081314"/>
                    <a:satOff val="4338"/>
                    <a:lumOff val="-8931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[Arkani-Hamed, Georgi, Schwartz ’03]</a:t>
            </a:r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Massive spin-2 scattering from the unique coupling:"/>
          <p:cNvSpPr txBox="1"/>
          <p:nvPr/>
        </p:nvSpPr>
        <p:spPr>
          <a:xfrm>
            <a:off x="1172837" y="3445345"/>
            <a:ext cx="19789822" cy="13977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marL="529166" indent="-529166" algn="l">
              <a:spcBef>
                <a:spcPts val="5900"/>
              </a:spcBef>
              <a:buSzPct val="125000"/>
              <a:buChar char="-"/>
              <a:defRPr sz="4000" b="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Massive spin-2 scattering from the unique coupling:</a:t>
            </a:r>
          </a:p>
        </p:txBody>
      </p:sp>
      <p:pic>
        <p:nvPicPr>
          <p:cNvPr id="558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5361" y="6257855"/>
            <a:ext cx="10912977" cy="1200290"/>
          </a:xfrm>
          <a:prstGeom prst="rect">
            <a:avLst/>
          </a:prstGeom>
          <a:ln w="12700">
            <a:miter lim="400000"/>
          </a:ln>
        </p:spPr>
      </p:pic>
      <p:sp>
        <p:nvSpPr>
          <p:cNvPr id="559" name="2 → 2 massive spin-2 scattering amplitude"/>
          <p:cNvSpPr txBox="1">
            <a:spLocks noGrp="1"/>
          </p:cNvSpPr>
          <p:nvPr>
            <p:ph type="title"/>
          </p:nvPr>
        </p:nvSpPr>
        <p:spPr>
          <a:xfrm>
            <a:off x="1689100" y="882633"/>
            <a:ext cx="21005800" cy="2286001"/>
          </a:xfrm>
          <a:prstGeom prst="rect">
            <a:avLst/>
          </a:prstGeom>
        </p:spPr>
        <p:txBody>
          <a:bodyPr/>
          <a:lstStyle/>
          <a:p>
            <a:pPr lvl="1" indent="0" defTabSz="1828800">
              <a:lnSpc>
                <a:spcPct val="90000"/>
              </a:lnSpc>
              <a:defRPr sz="8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2 → 2 massive spin-2 scattering amplitude</a:t>
            </a:r>
          </a:p>
        </p:txBody>
      </p:sp>
      <p:grpSp>
        <p:nvGrpSpPr>
          <p:cNvPr id="591" name="Group"/>
          <p:cNvGrpSpPr/>
          <p:nvPr/>
        </p:nvGrpSpPr>
        <p:grpSpPr>
          <a:xfrm>
            <a:off x="2137788" y="5187973"/>
            <a:ext cx="4654865" cy="3389755"/>
            <a:chOff x="0" y="0"/>
            <a:chExt cx="4654863" cy="3389753"/>
          </a:xfrm>
        </p:grpSpPr>
        <p:grpSp>
          <p:nvGrpSpPr>
            <p:cNvPr id="565" name="Group"/>
            <p:cNvGrpSpPr/>
            <p:nvPr/>
          </p:nvGrpSpPr>
          <p:grpSpPr>
            <a:xfrm>
              <a:off x="0" y="0"/>
              <a:ext cx="4654864" cy="3389754"/>
              <a:chOff x="0" y="0"/>
              <a:chExt cx="4654863" cy="3389753"/>
            </a:xfrm>
          </p:grpSpPr>
          <p:pic>
            <p:nvPicPr>
              <p:cNvPr id="560" name="Screenshot 2024-10-20 at 01.07.04.png" descr="Screenshot 2024-10-20 at 01.07.04.pn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72853" y="0"/>
                <a:ext cx="3656926" cy="3389754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61" name="Equation"/>
                  <p:cNvSpPr txBox="1"/>
                  <p:nvPr/>
                </p:nvSpPr>
                <p:spPr>
                  <a:xfrm>
                    <a:off x="0" y="908"/>
                    <a:ext cx="567225" cy="534207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</p:spPr>
                <p:txBody>
                  <a:bodyPr wrap="none" lIns="0" tIns="0" rIns="0" bIns="0">
                    <a:spAutoFit/>
                  </a:bodyPr>
                  <a:lstStyle/>
                  <a:p>
                    <a:pPr algn="l" defTabSz="914400" latinLnBrk="1">
                      <a:defRPr sz="1800" b="0"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sz="3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3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sz="3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𝜇𝜈</m:t>
                              </m:r>
                            </m:sub>
                          </m:sSub>
                        </m:oMath>
                      </m:oMathPara>
                    </a14:m>
                    <a:endParaRPr sz="3900"/>
                  </a:p>
                </p:txBody>
              </p:sp>
            </mc:Choice>
            <mc:Fallback xmlns="">
              <p:sp>
                <p:nvSpPr>
                  <p:cNvPr id="561" name="Equation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0" y="908"/>
                    <a:ext cx="567225" cy="534207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l="-30435" r="-43478" b="-44186"/>
                    </a:stretch>
                  </a:blipFill>
                  <a:ln w="12700" cap="flat">
                    <a:noFill/>
                    <a:miter lim="400000"/>
                  </a:ln>
                  <a:effectLst/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62" name="Equation"/>
                  <p:cNvSpPr txBox="1"/>
                  <p:nvPr/>
                </p:nvSpPr>
                <p:spPr>
                  <a:xfrm>
                    <a:off x="0" y="2781611"/>
                    <a:ext cx="567225" cy="534207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</p:spPr>
                <p:txBody>
                  <a:bodyPr wrap="none" lIns="0" tIns="0" rIns="0" bIns="0">
                    <a:spAutoFit/>
                  </a:bodyPr>
                  <a:lstStyle/>
                  <a:p>
                    <a:pPr algn="l" defTabSz="914400" latinLnBrk="1">
                      <a:defRPr sz="1800" b="0"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sz="3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3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sz="3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𝜇𝜈</m:t>
                              </m:r>
                            </m:sub>
                          </m:sSub>
                        </m:oMath>
                      </m:oMathPara>
                    </a14:m>
                    <a:endParaRPr sz="3900"/>
                  </a:p>
                </p:txBody>
              </p:sp>
            </mc:Choice>
            <mc:Fallback xmlns="">
              <p:sp>
                <p:nvSpPr>
                  <p:cNvPr id="562" name="Equation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0" y="2781611"/>
                    <a:ext cx="567225" cy="534207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l="-30435" r="-43478" b="-44186"/>
                    </a:stretch>
                  </a:blipFill>
                  <a:ln w="12700" cap="flat">
                    <a:noFill/>
                    <a:miter lim="400000"/>
                  </a:ln>
                  <a:effectLst/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63" name="Equation"/>
                  <p:cNvSpPr txBox="1"/>
                  <p:nvPr/>
                </p:nvSpPr>
                <p:spPr>
                  <a:xfrm>
                    <a:off x="4087638" y="908"/>
                    <a:ext cx="567226" cy="534207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</p:spPr>
                <p:txBody>
                  <a:bodyPr wrap="none" lIns="0" tIns="0" rIns="0" bIns="0">
                    <a:spAutoFit/>
                  </a:bodyPr>
                  <a:lstStyle/>
                  <a:p>
                    <a:pPr algn="l" defTabSz="914400" latinLnBrk="1">
                      <a:defRPr sz="1800" b="0"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sz="3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3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sz="3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𝜇𝜈</m:t>
                              </m:r>
                            </m:sub>
                          </m:sSub>
                        </m:oMath>
                      </m:oMathPara>
                    </a14:m>
                    <a:endParaRPr sz="3900"/>
                  </a:p>
                </p:txBody>
              </p:sp>
            </mc:Choice>
            <mc:Fallback xmlns="">
              <p:sp>
                <p:nvSpPr>
                  <p:cNvPr id="563" name="Equation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087638" y="908"/>
                    <a:ext cx="567226" cy="534207"/>
                  </a:xfrm>
                  <a:prstGeom prst="rect">
                    <a:avLst/>
                  </a:prstGeom>
                  <a:blipFill>
                    <a:blip r:embed="rId5"/>
                    <a:stretch>
                      <a:fillRect l="-31111" r="-46667" b="-44186"/>
                    </a:stretch>
                  </a:blipFill>
                  <a:ln w="12700" cap="flat">
                    <a:noFill/>
                    <a:miter lim="400000"/>
                  </a:ln>
                  <a:effectLst/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64" name="Equation"/>
                  <p:cNvSpPr txBox="1"/>
                  <p:nvPr/>
                </p:nvSpPr>
                <p:spPr>
                  <a:xfrm>
                    <a:off x="4087638" y="2781611"/>
                    <a:ext cx="567226" cy="534207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</p:spPr>
                <p:txBody>
                  <a:bodyPr wrap="none" lIns="0" tIns="0" rIns="0" bIns="0">
                    <a:spAutoFit/>
                  </a:bodyPr>
                  <a:lstStyle/>
                  <a:p>
                    <a:pPr algn="l" defTabSz="914400" latinLnBrk="1">
                      <a:defRPr sz="1800" b="0"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sz="3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3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sz="3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𝜇𝜈</m:t>
                              </m:r>
                            </m:sub>
                          </m:sSub>
                        </m:oMath>
                      </m:oMathPara>
                    </a14:m>
                    <a:endParaRPr sz="3900"/>
                  </a:p>
                </p:txBody>
              </p:sp>
            </mc:Choice>
            <mc:Fallback xmlns="">
              <p:sp>
                <p:nvSpPr>
                  <p:cNvPr id="564" name="Equation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087638" y="2781611"/>
                    <a:ext cx="567226" cy="534207"/>
                  </a:xfrm>
                  <a:prstGeom prst="rect">
                    <a:avLst/>
                  </a:prstGeom>
                  <a:blipFill>
                    <a:blip r:embed="rId5"/>
                    <a:stretch>
                      <a:fillRect l="-31111" r="-46667" b="-44186"/>
                    </a:stretch>
                  </a:blipFill>
                  <a:ln w="12700" cap="flat">
                    <a:noFill/>
                    <a:miter lim="400000"/>
                  </a:ln>
                  <a:effectLst/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6" name="Equation"/>
                <p:cNvSpPr txBox="1"/>
                <p:nvPr/>
              </p:nvSpPr>
              <p:spPr>
                <a:xfrm>
                  <a:off x="2041117" y="1045897"/>
                  <a:ext cx="572674" cy="414344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 b="0"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sz="39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39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b>
                            <m:r>
                              <a:rPr sz="39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𝜇𝜈</m:t>
                            </m:r>
                          </m:sub>
                        </m:sSub>
                      </m:oMath>
                    </m:oMathPara>
                  </a14:m>
                  <a:endParaRPr sz="3900"/>
                </a:p>
              </p:txBody>
            </p:sp>
          </mc:Choice>
          <mc:Fallback xmlns="">
            <p:sp>
              <p:nvSpPr>
                <p:cNvPr id="566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41117" y="1045897"/>
                  <a:ext cx="572674" cy="414344"/>
                </a:xfrm>
                <a:prstGeom prst="rect">
                  <a:avLst/>
                </a:prstGeom>
                <a:blipFill>
                  <a:blip r:embed="rId6"/>
                  <a:stretch>
                    <a:fillRect l="-33333" r="-51111" b="-84848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67" name="Rectangle"/>
            <p:cNvSpPr/>
            <p:nvPr/>
          </p:nvSpPr>
          <p:spPr>
            <a:xfrm>
              <a:off x="1322524" y="1647110"/>
              <a:ext cx="2035216" cy="95533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grpSp>
          <p:nvGrpSpPr>
            <p:cNvPr id="590" name="Group"/>
            <p:cNvGrpSpPr/>
            <p:nvPr/>
          </p:nvGrpSpPr>
          <p:grpSpPr>
            <a:xfrm>
              <a:off x="1281978" y="1547290"/>
              <a:ext cx="2116307" cy="295174"/>
              <a:chOff x="0" y="0"/>
              <a:chExt cx="2116306" cy="295172"/>
            </a:xfrm>
          </p:grpSpPr>
          <p:grpSp>
            <p:nvGrpSpPr>
              <p:cNvPr id="582" name="Group"/>
              <p:cNvGrpSpPr/>
              <p:nvPr/>
            </p:nvGrpSpPr>
            <p:grpSpPr>
              <a:xfrm>
                <a:off x="-1" y="0"/>
                <a:ext cx="1411065" cy="295174"/>
                <a:chOff x="0" y="1"/>
                <a:chExt cx="1411063" cy="295172"/>
              </a:xfrm>
            </p:grpSpPr>
            <p:grpSp>
              <p:nvGrpSpPr>
                <p:cNvPr id="574" name="Group"/>
                <p:cNvGrpSpPr/>
                <p:nvPr/>
              </p:nvGrpSpPr>
              <p:grpSpPr>
                <a:xfrm>
                  <a:off x="0" y="1"/>
                  <a:ext cx="707243" cy="295174"/>
                  <a:chOff x="0" y="1"/>
                  <a:chExt cx="707242" cy="295172"/>
                </a:xfrm>
              </p:grpSpPr>
              <p:grpSp>
                <p:nvGrpSpPr>
                  <p:cNvPr id="570" name="Group"/>
                  <p:cNvGrpSpPr/>
                  <p:nvPr/>
                </p:nvGrpSpPr>
                <p:grpSpPr>
                  <a:xfrm>
                    <a:off x="0" y="4768"/>
                    <a:ext cx="354064" cy="290407"/>
                    <a:chOff x="0" y="1"/>
                    <a:chExt cx="354063" cy="290406"/>
                  </a:xfrm>
                </p:grpSpPr>
                <p:sp>
                  <p:nvSpPr>
                    <p:cNvPr id="605" name="Connection Line"/>
                    <p:cNvSpPr/>
                    <p:nvPr/>
                  </p:nvSpPr>
                  <p:spPr>
                    <a:xfrm>
                      <a:off x="-1" y="1"/>
                      <a:ext cx="177753" cy="148828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16200" extrusionOk="0">
                          <a:moveTo>
                            <a:pt x="0" y="16200"/>
                          </a:moveTo>
                          <a:cubicBezTo>
                            <a:pt x="7126" y="-5367"/>
                            <a:pt x="14326" y="-5400"/>
                            <a:pt x="21600" y="16100"/>
                          </a:cubicBezTo>
                        </a:path>
                      </a:pathLst>
                    </a:custGeom>
                    <a:noFill/>
                    <a:ln w="25400" cap="flat">
                      <a:solidFill>
                        <a:srgbClr val="000000"/>
                      </a:solidFill>
                      <a:prstDash val="solid"/>
                      <a:miter lim="400000"/>
                    </a:ln>
                    <a:effectLst/>
                  </p:spPr>
                  <p:txBody>
                    <a:bodyPr/>
                    <a:lstStyle/>
                    <a:p>
                      <a:endParaRPr/>
                    </a:p>
                  </p:txBody>
                </p:sp>
                <p:sp>
                  <p:nvSpPr>
                    <p:cNvPr id="606" name="Connection Line"/>
                    <p:cNvSpPr/>
                    <p:nvPr/>
                  </p:nvSpPr>
                  <p:spPr>
                    <a:xfrm>
                      <a:off x="176311" y="141580"/>
                      <a:ext cx="177753" cy="148828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16200" extrusionOk="0">
                          <a:moveTo>
                            <a:pt x="0" y="0"/>
                          </a:moveTo>
                          <a:cubicBezTo>
                            <a:pt x="7126" y="21567"/>
                            <a:pt x="14326" y="21600"/>
                            <a:pt x="21600" y="100"/>
                          </a:cubicBezTo>
                        </a:path>
                      </a:pathLst>
                    </a:custGeom>
                    <a:noFill/>
                    <a:ln w="25400" cap="flat">
                      <a:solidFill>
                        <a:srgbClr val="000000"/>
                      </a:solidFill>
                      <a:prstDash val="solid"/>
                      <a:miter lim="400000"/>
                    </a:ln>
                    <a:effectLst/>
                  </p:spPr>
                  <p:txBody>
                    <a:bodyPr/>
                    <a:lstStyle/>
                    <a:p>
                      <a:endParaRPr/>
                    </a:p>
                  </p:txBody>
                </p:sp>
              </p:grpSp>
              <p:grpSp>
                <p:nvGrpSpPr>
                  <p:cNvPr id="573" name="Group"/>
                  <p:cNvGrpSpPr/>
                  <p:nvPr/>
                </p:nvGrpSpPr>
                <p:grpSpPr>
                  <a:xfrm>
                    <a:off x="353179" y="1"/>
                    <a:ext cx="354064" cy="290407"/>
                    <a:chOff x="0" y="1"/>
                    <a:chExt cx="354063" cy="290406"/>
                  </a:xfrm>
                </p:grpSpPr>
                <p:sp>
                  <p:nvSpPr>
                    <p:cNvPr id="607" name="Connection Line"/>
                    <p:cNvSpPr/>
                    <p:nvPr/>
                  </p:nvSpPr>
                  <p:spPr>
                    <a:xfrm>
                      <a:off x="-1" y="1"/>
                      <a:ext cx="177753" cy="148828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16200" extrusionOk="0">
                          <a:moveTo>
                            <a:pt x="0" y="16200"/>
                          </a:moveTo>
                          <a:cubicBezTo>
                            <a:pt x="7126" y="-5367"/>
                            <a:pt x="14326" y="-5400"/>
                            <a:pt x="21600" y="16100"/>
                          </a:cubicBezTo>
                        </a:path>
                      </a:pathLst>
                    </a:custGeom>
                    <a:noFill/>
                    <a:ln w="25400" cap="flat">
                      <a:solidFill>
                        <a:srgbClr val="000000"/>
                      </a:solidFill>
                      <a:prstDash val="solid"/>
                      <a:miter lim="400000"/>
                    </a:ln>
                    <a:effectLst/>
                  </p:spPr>
                  <p:txBody>
                    <a:bodyPr/>
                    <a:lstStyle/>
                    <a:p>
                      <a:endParaRPr/>
                    </a:p>
                  </p:txBody>
                </p:sp>
                <p:sp>
                  <p:nvSpPr>
                    <p:cNvPr id="608" name="Connection Line"/>
                    <p:cNvSpPr/>
                    <p:nvPr/>
                  </p:nvSpPr>
                  <p:spPr>
                    <a:xfrm>
                      <a:off x="176311" y="141580"/>
                      <a:ext cx="177753" cy="148828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16200" extrusionOk="0">
                          <a:moveTo>
                            <a:pt x="0" y="0"/>
                          </a:moveTo>
                          <a:cubicBezTo>
                            <a:pt x="7126" y="21567"/>
                            <a:pt x="14326" y="21600"/>
                            <a:pt x="21600" y="100"/>
                          </a:cubicBezTo>
                        </a:path>
                      </a:pathLst>
                    </a:custGeom>
                    <a:noFill/>
                    <a:ln w="25400" cap="flat">
                      <a:solidFill>
                        <a:srgbClr val="000000"/>
                      </a:solidFill>
                      <a:prstDash val="solid"/>
                      <a:miter lim="400000"/>
                    </a:ln>
                    <a:effectLst/>
                  </p:spPr>
                  <p:txBody>
                    <a:bodyPr/>
                    <a:lstStyle/>
                    <a:p>
                      <a:endParaRPr/>
                    </a:p>
                  </p:txBody>
                </p:sp>
              </p:grpSp>
            </p:grpSp>
            <p:grpSp>
              <p:nvGrpSpPr>
                <p:cNvPr id="581" name="Group"/>
                <p:cNvGrpSpPr/>
                <p:nvPr/>
              </p:nvGrpSpPr>
              <p:grpSpPr>
                <a:xfrm>
                  <a:off x="703820" y="1"/>
                  <a:ext cx="707244" cy="295174"/>
                  <a:chOff x="0" y="1"/>
                  <a:chExt cx="707242" cy="295172"/>
                </a:xfrm>
              </p:grpSpPr>
              <p:grpSp>
                <p:nvGrpSpPr>
                  <p:cNvPr id="577" name="Group"/>
                  <p:cNvGrpSpPr/>
                  <p:nvPr/>
                </p:nvGrpSpPr>
                <p:grpSpPr>
                  <a:xfrm>
                    <a:off x="0" y="4768"/>
                    <a:ext cx="354064" cy="290407"/>
                    <a:chOff x="0" y="1"/>
                    <a:chExt cx="354063" cy="290406"/>
                  </a:xfrm>
                </p:grpSpPr>
                <p:sp>
                  <p:nvSpPr>
                    <p:cNvPr id="609" name="Connection Line"/>
                    <p:cNvSpPr/>
                    <p:nvPr/>
                  </p:nvSpPr>
                  <p:spPr>
                    <a:xfrm>
                      <a:off x="-1" y="1"/>
                      <a:ext cx="177753" cy="148828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16200" extrusionOk="0">
                          <a:moveTo>
                            <a:pt x="0" y="16200"/>
                          </a:moveTo>
                          <a:cubicBezTo>
                            <a:pt x="7126" y="-5367"/>
                            <a:pt x="14326" y="-5400"/>
                            <a:pt x="21600" y="16100"/>
                          </a:cubicBezTo>
                        </a:path>
                      </a:pathLst>
                    </a:custGeom>
                    <a:noFill/>
                    <a:ln w="25400" cap="flat">
                      <a:solidFill>
                        <a:srgbClr val="000000"/>
                      </a:solidFill>
                      <a:prstDash val="solid"/>
                      <a:miter lim="400000"/>
                    </a:ln>
                    <a:effectLst/>
                  </p:spPr>
                  <p:txBody>
                    <a:bodyPr/>
                    <a:lstStyle/>
                    <a:p>
                      <a:endParaRPr/>
                    </a:p>
                  </p:txBody>
                </p:sp>
                <p:sp>
                  <p:nvSpPr>
                    <p:cNvPr id="610" name="Connection Line"/>
                    <p:cNvSpPr/>
                    <p:nvPr/>
                  </p:nvSpPr>
                  <p:spPr>
                    <a:xfrm>
                      <a:off x="176311" y="141580"/>
                      <a:ext cx="177753" cy="148828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16200" extrusionOk="0">
                          <a:moveTo>
                            <a:pt x="0" y="0"/>
                          </a:moveTo>
                          <a:cubicBezTo>
                            <a:pt x="7126" y="21567"/>
                            <a:pt x="14326" y="21600"/>
                            <a:pt x="21600" y="100"/>
                          </a:cubicBezTo>
                        </a:path>
                      </a:pathLst>
                    </a:custGeom>
                    <a:noFill/>
                    <a:ln w="25400" cap="flat">
                      <a:solidFill>
                        <a:srgbClr val="000000"/>
                      </a:solidFill>
                      <a:prstDash val="solid"/>
                      <a:miter lim="400000"/>
                    </a:ln>
                    <a:effectLst/>
                  </p:spPr>
                  <p:txBody>
                    <a:bodyPr/>
                    <a:lstStyle/>
                    <a:p>
                      <a:endParaRPr/>
                    </a:p>
                  </p:txBody>
                </p:sp>
              </p:grpSp>
              <p:grpSp>
                <p:nvGrpSpPr>
                  <p:cNvPr id="580" name="Group"/>
                  <p:cNvGrpSpPr/>
                  <p:nvPr/>
                </p:nvGrpSpPr>
                <p:grpSpPr>
                  <a:xfrm>
                    <a:off x="353179" y="1"/>
                    <a:ext cx="354064" cy="290407"/>
                    <a:chOff x="0" y="1"/>
                    <a:chExt cx="354063" cy="290406"/>
                  </a:xfrm>
                </p:grpSpPr>
                <p:sp>
                  <p:nvSpPr>
                    <p:cNvPr id="611" name="Connection Line"/>
                    <p:cNvSpPr/>
                    <p:nvPr/>
                  </p:nvSpPr>
                  <p:spPr>
                    <a:xfrm>
                      <a:off x="-1" y="1"/>
                      <a:ext cx="177753" cy="148828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16200" extrusionOk="0">
                          <a:moveTo>
                            <a:pt x="0" y="16200"/>
                          </a:moveTo>
                          <a:cubicBezTo>
                            <a:pt x="7126" y="-5367"/>
                            <a:pt x="14326" y="-5400"/>
                            <a:pt x="21600" y="16100"/>
                          </a:cubicBezTo>
                        </a:path>
                      </a:pathLst>
                    </a:custGeom>
                    <a:noFill/>
                    <a:ln w="25400" cap="flat">
                      <a:solidFill>
                        <a:srgbClr val="000000"/>
                      </a:solidFill>
                      <a:prstDash val="solid"/>
                      <a:miter lim="400000"/>
                    </a:ln>
                    <a:effectLst/>
                  </p:spPr>
                  <p:txBody>
                    <a:bodyPr/>
                    <a:lstStyle/>
                    <a:p>
                      <a:endParaRPr/>
                    </a:p>
                  </p:txBody>
                </p:sp>
                <p:sp>
                  <p:nvSpPr>
                    <p:cNvPr id="612" name="Connection Line"/>
                    <p:cNvSpPr/>
                    <p:nvPr/>
                  </p:nvSpPr>
                  <p:spPr>
                    <a:xfrm>
                      <a:off x="176311" y="141580"/>
                      <a:ext cx="177753" cy="148828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16200" extrusionOk="0">
                          <a:moveTo>
                            <a:pt x="0" y="0"/>
                          </a:moveTo>
                          <a:cubicBezTo>
                            <a:pt x="7126" y="21567"/>
                            <a:pt x="14326" y="21600"/>
                            <a:pt x="21600" y="100"/>
                          </a:cubicBezTo>
                        </a:path>
                      </a:pathLst>
                    </a:custGeom>
                    <a:noFill/>
                    <a:ln w="25400" cap="flat">
                      <a:solidFill>
                        <a:srgbClr val="000000"/>
                      </a:solidFill>
                      <a:prstDash val="solid"/>
                      <a:miter lim="400000"/>
                    </a:ln>
                    <a:effectLst/>
                  </p:spPr>
                  <p:txBody>
                    <a:bodyPr/>
                    <a:lstStyle/>
                    <a:p>
                      <a:endParaRPr/>
                    </a:p>
                  </p:txBody>
                </p:sp>
              </p:grpSp>
            </p:grpSp>
          </p:grpSp>
          <p:grpSp>
            <p:nvGrpSpPr>
              <p:cNvPr id="589" name="Group"/>
              <p:cNvGrpSpPr/>
              <p:nvPr/>
            </p:nvGrpSpPr>
            <p:grpSpPr>
              <a:xfrm>
                <a:off x="1409063" y="0"/>
                <a:ext cx="707244" cy="295174"/>
                <a:chOff x="0" y="1"/>
                <a:chExt cx="707242" cy="295172"/>
              </a:xfrm>
            </p:grpSpPr>
            <p:grpSp>
              <p:nvGrpSpPr>
                <p:cNvPr id="585" name="Group"/>
                <p:cNvGrpSpPr/>
                <p:nvPr/>
              </p:nvGrpSpPr>
              <p:grpSpPr>
                <a:xfrm>
                  <a:off x="0" y="4768"/>
                  <a:ext cx="354064" cy="290407"/>
                  <a:chOff x="0" y="1"/>
                  <a:chExt cx="354063" cy="290406"/>
                </a:xfrm>
              </p:grpSpPr>
              <p:sp>
                <p:nvSpPr>
                  <p:cNvPr id="613" name="Connection Line"/>
                  <p:cNvSpPr/>
                  <p:nvPr/>
                </p:nvSpPr>
                <p:spPr>
                  <a:xfrm>
                    <a:off x="-1" y="1"/>
                    <a:ext cx="177753" cy="148828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16200" extrusionOk="0">
                        <a:moveTo>
                          <a:pt x="0" y="16200"/>
                        </a:moveTo>
                        <a:cubicBezTo>
                          <a:pt x="7126" y="-5367"/>
                          <a:pt x="14326" y="-5400"/>
                          <a:pt x="21600" y="16100"/>
                        </a:cubicBezTo>
                      </a:path>
                    </a:pathLst>
                  </a:custGeom>
                  <a:noFill/>
                  <a:ln w="25400" cap="flat">
                    <a:solidFill>
                      <a:srgbClr val="000000"/>
                    </a:solidFill>
                    <a:prstDash val="solid"/>
                    <a:miter lim="400000"/>
                  </a:ln>
                  <a:effectLst/>
                </p:spPr>
                <p:txBody>
                  <a:bodyPr/>
                  <a:lstStyle/>
                  <a:p>
                    <a:endParaRPr/>
                  </a:p>
                </p:txBody>
              </p:sp>
              <p:sp>
                <p:nvSpPr>
                  <p:cNvPr id="614" name="Connection Line"/>
                  <p:cNvSpPr/>
                  <p:nvPr/>
                </p:nvSpPr>
                <p:spPr>
                  <a:xfrm>
                    <a:off x="176311" y="141580"/>
                    <a:ext cx="177753" cy="148828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16200" extrusionOk="0">
                        <a:moveTo>
                          <a:pt x="0" y="0"/>
                        </a:moveTo>
                        <a:cubicBezTo>
                          <a:pt x="7126" y="21567"/>
                          <a:pt x="14326" y="21600"/>
                          <a:pt x="21600" y="100"/>
                        </a:cubicBezTo>
                      </a:path>
                    </a:pathLst>
                  </a:custGeom>
                  <a:noFill/>
                  <a:ln w="25400" cap="flat">
                    <a:solidFill>
                      <a:srgbClr val="000000"/>
                    </a:solidFill>
                    <a:prstDash val="solid"/>
                    <a:miter lim="400000"/>
                  </a:ln>
                  <a:effectLst/>
                </p:spPr>
                <p:txBody>
                  <a:bodyPr/>
                  <a:lstStyle/>
                  <a:p>
                    <a:endParaRPr/>
                  </a:p>
                </p:txBody>
              </p:sp>
            </p:grpSp>
            <p:grpSp>
              <p:nvGrpSpPr>
                <p:cNvPr id="588" name="Group"/>
                <p:cNvGrpSpPr/>
                <p:nvPr/>
              </p:nvGrpSpPr>
              <p:grpSpPr>
                <a:xfrm>
                  <a:off x="353179" y="1"/>
                  <a:ext cx="354064" cy="290407"/>
                  <a:chOff x="0" y="1"/>
                  <a:chExt cx="354063" cy="290406"/>
                </a:xfrm>
              </p:grpSpPr>
              <p:sp>
                <p:nvSpPr>
                  <p:cNvPr id="615" name="Connection Line"/>
                  <p:cNvSpPr/>
                  <p:nvPr/>
                </p:nvSpPr>
                <p:spPr>
                  <a:xfrm>
                    <a:off x="-1" y="1"/>
                    <a:ext cx="177753" cy="148828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16200" extrusionOk="0">
                        <a:moveTo>
                          <a:pt x="0" y="16200"/>
                        </a:moveTo>
                        <a:cubicBezTo>
                          <a:pt x="7126" y="-5367"/>
                          <a:pt x="14326" y="-5400"/>
                          <a:pt x="21600" y="16100"/>
                        </a:cubicBezTo>
                      </a:path>
                    </a:pathLst>
                  </a:custGeom>
                  <a:noFill/>
                  <a:ln w="25400" cap="flat">
                    <a:solidFill>
                      <a:srgbClr val="000000"/>
                    </a:solidFill>
                    <a:prstDash val="solid"/>
                    <a:miter lim="400000"/>
                  </a:ln>
                  <a:effectLst/>
                </p:spPr>
                <p:txBody>
                  <a:bodyPr/>
                  <a:lstStyle/>
                  <a:p>
                    <a:endParaRPr/>
                  </a:p>
                </p:txBody>
              </p:sp>
              <p:sp>
                <p:nvSpPr>
                  <p:cNvPr id="616" name="Connection Line"/>
                  <p:cNvSpPr/>
                  <p:nvPr/>
                </p:nvSpPr>
                <p:spPr>
                  <a:xfrm>
                    <a:off x="176311" y="141580"/>
                    <a:ext cx="177753" cy="148828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16200" extrusionOk="0">
                        <a:moveTo>
                          <a:pt x="0" y="0"/>
                        </a:moveTo>
                        <a:cubicBezTo>
                          <a:pt x="7126" y="21567"/>
                          <a:pt x="14326" y="21600"/>
                          <a:pt x="21600" y="100"/>
                        </a:cubicBezTo>
                      </a:path>
                    </a:pathLst>
                  </a:custGeom>
                  <a:noFill/>
                  <a:ln w="25400" cap="flat">
                    <a:solidFill>
                      <a:srgbClr val="000000"/>
                    </a:solidFill>
                    <a:prstDash val="solid"/>
                    <a:miter lim="400000"/>
                  </a:ln>
                  <a:effectLst/>
                </p:spPr>
                <p:txBody>
                  <a:bodyPr/>
                  <a:lstStyle/>
                  <a:p>
                    <a:endParaRPr/>
                  </a:p>
                </p:txBody>
              </p:sp>
            </p:grpSp>
          </p:grpSp>
        </p:grpSp>
      </p:grpSp>
      <p:grpSp>
        <p:nvGrpSpPr>
          <p:cNvPr id="595" name="Group"/>
          <p:cNvGrpSpPr/>
          <p:nvPr/>
        </p:nvGrpSpPr>
        <p:grpSpPr>
          <a:xfrm>
            <a:off x="8628738" y="8502038"/>
            <a:ext cx="10126222" cy="683555"/>
            <a:chOff x="0" y="0"/>
            <a:chExt cx="10126221" cy="683554"/>
          </a:xfrm>
        </p:grpSpPr>
        <p:pic>
          <p:nvPicPr>
            <p:cNvPr id="592" name="Image" descr="Image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0" y="194190"/>
              <a:ext cx="811726" cy="29517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93" name="Image" descr="Image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655578" y="0"/>
              <a:ext cx="2534155" cy="68355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594" name="both high-energy &amp; Regge"/>
            <p:cNvSpPr txBox="1"/>
            <p:nvPr/>
          </p:nvSpPr>
          <p:spPr>
            <a:xfrm>
              <a:off x="5033585" y="36536"/>
              <a:ext cx="5092637" cy="61048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rmAutofit lnSpcReduction="10000"/>
            </a:bodyPr>
            <a:lstStyle>
              <a:lvl1pPr>
                <a:spcBef>
                  <a:spcPts val="5900"/>
                </a:spcBef>
                <a:defRPr sz="3500" b="0">
                  <a:solidFill>
                    <a:schemeClr val="accent1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r>
                <a:t>both high-energy &amp; Regge  </a:t>
              </a:r>
            </a:p>
          </p:txBody>
        </p:sp>
      </p:grpSp>
      <p:sp>
        <p:nvSpPr>
          <p:cNvPr id="596" name="agreement with"/>
          <p:cNvSpPr txBox="1"/>
          <p:nvPr/>
        </p:nvSpPr>
        <p:spPr>
          <a:xfrm>
            <a:off x="2977000" y="10134210"/>
            <a:ext cx="2976441" cy="6104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 lnSpcReduction="10000"/>
          </a:bodyPr>
          <a:lstStyle>
            <a:lvl1pPr>
              <a:spcBef>
                <a:spcPts val="5900"/>
              </a:spcBef>
              <a:defRPr sz="3500" b="0">
                <a:solidFill>
                  <a:schemeClr val="accent4">
                    <a:hueOff val="-1081314"/>
                    <a:satOff val="4338"/>
                    <a:lumOff val="-8931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agreement with </a:t>
            </a:r>
          </a:p>
        </p:txBody>
      </p:sp>
      <p:sp>
        <p:nvSpPr>
          <p:cNvPr id="597" name="[Arkani-Hamed, Georgi, Schwartz ’03] [Bonifacio, Hinterbichler ’18]  [Bonifacio, Hinterbichler, Rosen ’19] [Kundu, Palti, Quirant ’23]"/>
          <p:cNvSpPr txBox="1"/>
          <p:nvPr/>
        </p:nvSpPr>
        <p:spPr>
          <a:xfrm>
            <a:off x="6034023" y="10229486"/>
            <a:ext cx="17395123" cy="4199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2200" b="0" cap="small">
                <a:solidFill>
                  <a:schemeClr val="accent4">
                    <a:hueOff val="-1081314"/>
                    <a:satOff val="4338"/>
                    <a:lumOff val="-8931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[Arkani-Hamed, Georgi, Schwartz ’03] [Bonifacio, Hinterbichler ’18]  [Bonifacio, Hinterbichler, Rosen ’19] [Kundu, Palti, Quirant ’23]</a:t>
            </a:r>
          </a:p>
        </p:txBody>
      </p:sp>
      <p:pic>
        <p:nvPicPr>
          <p:cNvPr id="598" name="Image" descr="Image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22380" y="10269715"/>
            <a:ext cx="916576" cy="339473"/>
          </a:xfrm>
          <a:prstGeom prst="rect">
            <a:avLst/>
          </a:prstGeom>
          <a:ln w="12700">
            <a:miter lim="400000"/>
          </a:ln>
        </p:spPr>
      </p:pic>
      <p:pic>
        <p:nvPicPr>
          <p:cNvPr id="599" name="Image" descr="Image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22380" y="11291411"/>
            <a:ext cx="916576" cy="33947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602" name="Group"/>
          <p:cNvGrpSpPr/>
          <p:nvPr/>
        </p:nvGrpSpPr>
        <p:grpSpPr>
          <a:xfrm>
            <a:off x="2977000" y="11155906"/>
            <a:ext cx="6492589" cy="610483"/>
            <a:chOff x="0" y="0"/>
            <a:chExt cx="6492587" cy="610481"/>
          </a:xfrm>
        </p:grpSpPr>
        <p:sp>
          <p:nvSpPr>
            <p:cNvPr id="600" name="better behaviour than the generic"/>
            <p:cNvSpPr txBox="1"/>
            <p:nvPr/>
          </p:nvSpPr>
          <p:spPr>
            <a:xfrm>
              <a:off x="0" y="0"/>
              <a:ext cx="6127709" cy="6104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rmAutofit lnSpcReduction="10000"/>
            </a:bodyPr>
            <a:lstStyle>
              <a:lvl1pPr algn="l">
                <a:spcBef>
                  <a:spcPts val="5900"/>
                </a:spcBef>
                <a:defRPr sz="3500" b="0">
                  <a:solidFill>
                    <a:srgbClr val="34B1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r>
                <a:t>better behaviour than the generic  </a:t>
              </a:r>
            </a:p>
          </p:txBody>
        </p:sp>
        <p:pic>
          <p:nvPicPr>
            <p:cNvPr id="601" name="Image" descr="Image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6120802" y="38515"/>
              <a:ext cx="371786" cy="43817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603" name="Image" descr="Image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622380" y="12313107"/>
            <a:ext cx="916576" cy="339473"/>
          </a:xfrm>
          <a:prstGeom prst="rect">
            <a:avLst/>
          </a:prstGeom>
          <a:ln w="12700">
            <a:miter lim="400000"/>
          </a:ln>
        </p:spPr>
      </p:pic>
      <p:sp>
        <p:nvSpPr>
          <p:cNvPr id="604" name="non-minimal improvements worsen the amplitude"/>
          <p:cNvSpPr txBox="1"/>
          <p:nvPr/>
        </p:nvSpPr>
        <p:spPr>
          <a:xfrm>
            <a:off x="2977000" y="12177602"/>
            <a:ext cx="13959515" cy="6104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 lnSpcReduction="10000"/>
          </a:bodyPr>
          <a:lstStyle>
            <a:lvl1pPr algn="l">
              <a:spcBef>
                <a:spcPts val="5900"/>
              </a:spcBef>
              <a:defRPr sz="3500" b="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non-minimal improvements worsen the amplitude </a:t>
            </a:r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Connection with superstring theory:"/>
          <p:cNvSpPr txBox="1"/>
          <p:nvPr/>
        </p:nvSpPr>
        <p:spPr>
          <a:xfrm>
            <a:off x="1196133" y="4048573"/>
            <a:ext cx="9203510" cy="13977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pPr marL="529166" indent="-529166" algn="l">
              <a:spcBef>
                <a:spcPts val="5900"/>
              </a:spcBef>
              <a:buSzPct val="125000"/>
              <a:buChar char="-"/>
              <a:defRPr sz="4000" b="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dirty="0"/>
              <a:t>Connection with </a:t>
            </a:r>
            <a:r>
              <a:rPr i="1" dirty="0"/>
              <a:t>superstring theory</a:t>
            </a:r>
            <a:r>
              <a:rPr dirty="0"/>
              <a:t>:</a:t>
            </a:r>
          </a:p>
        </p:txBody>
      </p:sp>
      <p:pic>
        <p:nvPicPr>
          <p:cNvPr id="619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9306" y="6010674"/>
            <a:ext cx="9029711" cy="960373"/>
          </a:xfrm>
          <a:prstGeom prst="rect">
            <a:avLst/>
          </a:prstGeom>
          <a:ln w="12700">
            <a:miter lim="400000"/>
          </a:ln>
        </p:spPr>
      </p:pic>
      <p:pic>
        <p:nvPicPr>
          <p:cNvPr id="620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49832" y="6363860"/>
            <a:ext cx="358589" cy="254001"/>
          </a:xfrm>
          <a:prstGeom prst="rect">
            <a:avLst/>
          </a:prstGeom>
          <a:ln w="12700">
            <a:miter lim="400000"/>
          </a:ln>
        </p:spPr>
      </p:pic>
      <p:sp>
        <p:nvSpPr>
          <p:cNvPr id="621" name="[Lüst, Markou, Mazloumi, Stieberger ’21]"/>
          <p:cNvSpPr txBox="1"/>
          <p:nvPr/>
        </p:nvSpPr>
        <p:spPr>
          <a:xfrm>
            <a:off x="14905132" y="6837505"/>
            <a:ext cx="5711880" cy="4193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300" b="0" cap="small">
                <a:solidFill>
                  <a:schemeClr val="accent4">
                    <a:hueOff val="-1081314"/>
                    <a:satOff val="4338"/>
                    <a:lumOff val="-8931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[Lüst, Markou, Mazloumi, Stieberger ’21]</a:t>
            </a:r>
          </a:p>
        </p:txBody>
      </p:sp>
      <p:grpSp>
        <p:nvGrpSpPr>
          <p:cNvPr id="626" name="Group"/>
          <p:cNvGrpSpPr/>
          <p:nvPr/>
        </p:nvGrpSpPr>
        <p:grpSpPr>
          <a:xfrm>
            <a:off x="12329245" y="6134220"/>
            <a:ext cx="10863674" cy="713345"/>
            <a:chOff x="0" y="0"/>
            <a:chExt cx="10863672" cy="71334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22" name="coupling of a massive open string state of mass"/>
                <p:cNvSpPr txBox="1"/>
                <p:nvPr/>
              </p:nvSpPr>
              <p:spPr>
                <a:xfrm>
                  <a:off x="0" y="0"/>
                  <a:ext cx="10863673" cy="664135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ma14="http://schemas.microsoft.com/office/mac/drawingml/2011/main" val="1"/>
                  </a:ext>
                </a:extLst>
              </p:spPr>
              <p:txBody>
                <a:bodyPr wrap="square" lIns="50800" tIns="50800" rIns="50800" bIns="50800" numCol="1" anchor="ctr">
                  <a:normAutofit/>
                </a:bodyPr>
                <a:lstStyle/>
                <a:p>
                  <a:pPr>
                    <a:spcBef>
                      <a:spcPts val="5900"/>
                    </a:spcBef>
                    <a:defRPr sz="3500" b="0"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pPr>
                  <a:r>
                    <a:t>coupling of a massive </a:t>
                  </a:r>
                  <a:r>
                    <a:rPr i="1"/>
                    <a:t>open string </a:t>
                  </a:r>
                  <a:r>
                    <a:t>state of mass </a:t>
                  </a:r>
                  <a14:m>
                    <m:oMath xmlns:m="http://schemas.openxmlformats.org/officeDocument/2006/math">
                      <m:r>
                        <a:rPr sz="32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sz="32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=1/</m:t>
                      </m:r>
                      <m:rad>
                        <m:radPr>
                          <m:degHide m:val="on"/>
                          <m:ctrlPr>
                            <a:rPr sz="3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sz="32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sz="32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p>
                              <m:r>
                                <a:rPr sz="32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rad>
                    </m:oMath>
                  </a14:m>
                  <a:endParaRPr/>
                </a:p>
              </p:txBody>
            </p:sp>
          </mc:Choice>
          <mc:Fallback xmlns="">
            <p:sp>
              <p:nvSpPr>
                <p:cNvPr id="622" name="coupling of a massive open string state of mass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0" y="0"/>
                  <a:ext cx="10863673" cy="664135"/>
                </a:xfrm>
                <a:prstGeom prst="rect">
                  <a:avLst/>
                </a:prstGeom>
                <a:blipFill>
                  <a:blip r:embed="rId4"/>
                  <a:stretch>
                    <a:fillRect l="-935" t="-7407" b="-29630"/>
                  </a:stretch>
                </a:blipFill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625" name="Group"/>
            <p:cNvGrpSpPr/>
            <p:nvPr/>
          </p:nvGrpSpPr>
          <p:grpSpPr>
            <a:xfrm>
              <a:off x="8719845" y="49210"/>
              <a:ext cx="2062431" cy="664135"/>
              <a:chOff x="0" y="0"/>
              <a:chExt cx="2062429" cy="664134"/>
            </a:xfrm>
          </p:grpSpPr>
          <p:sp>
            <p:nvSpPr>
              <p:cNvPr id="623" name="Rectangle"/>
              <p:cNvSpPr/>
              <p:nvPr/>
            </p:nvSpPr>
            <p:spPr>
              <a:xfrm>
                <a:off x="0" y="0"/>
                <a:ext cx="2062430" cy="664135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>
                  <a:defRPr sz="3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pic>
            <p:nvPicPr>
              <p:cNvPr id="624" name="Image" descr="Image"/>
              <p:cNvPicPr>
                <a:picLocks noChangeAspect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>
              <a:xfrm>
                <a:off x="58870" y="40755"/>
                <a:ext cx="1944684" cy="469784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</p:grpSp>
      <p:sp>
        <p:nvSpPr>
          <p:cNvPr id="627" name="(1)"/>
          <p:cNvSpPr txBox="1"/>
          <p:nvPr/>
        </p:nvSpPr>
        <p:spPr>
          <a:xfrm>
            <a:off x="1191091" y="6137277"/>
            <a:ext cx="787401" cy="7071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>
              <a:spcBef>
                <a:spcPts val="5900"/>
              </a:spcBef>
              <a:defRPr sz="3500" b="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(1)</a:t>
            </a:r>
          </a:p>
        </p:txBody>
      </p:sp>
      <p:sp>
        <p:nvSpPr>
          <p:cNvPr id="628" name="[Camanho, Edelstein, Maldacena, Zhiboedov ’14]"/>
          <p:cNvSpPr txBox="1"/>
          <p:nvPr/>
        </p:nvSpPr>
        <p:spPr>
          <a:xfrm>
            <a:off x="13091352" y="9248035"/>
            <a:ext cx="6695145" cy="4193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300" b="0" cap="small">
                <a:solidFill>
                  <a:schemeClr val="accent4">
                    <a:hueOff val="-1081314"/>
                    <a:satOff val="4338"/>
                    <a:lumOff val="-8931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[Camanho, Edelstein, Maldacena, Zhiboedov ’14]</a:t>
            </a:r>
          </a:p>
        </p:txBody>
      </p:sp>
      <p:pic>
        <p:nvPicPr>
          <p:cNvPr id="629" name="Image" descr="Image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17002" y="8442611"/>
            <a:ext cx="5727701" cy="469901"/>
          </a:xfrm>
          <a:prstGeom prst="rect">
            <a:avLst/>
          </a:prstGeom>
          <a:ln w="12700">
            <a:miter lim="400000"/>
          </a:ln>
        </p:spPr>
      </p:pic>
      <p:pic>
        <p:nvPicPr>
          <p:cNvPr id="630" name="Image" descr="Image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06510" y="8550561"/>
            <a:ext cx="787401" cy="254001"/>
          </a:xfrm>
          <a:prstGeom prst="rect">
            <a:avLst/>
          </a:prstGeom>
          <a:ln w="12700">
            <a:miter lim="400000"/>
          </a:ln>
        </p:spPr>
      </p:pic>
      <p:sp>
        <p:nvSpPr>
          <p:cNvPr id="631" name="tower of higher-spin fields"/>
          <p:cNvSpPr txBox="1"/>
          <p:nvPr/>
        </p:nvSpPr>
        <p:spPr>
          <a:xfrm>
            <a:off x="17294432" y="8328244"/>
            <a:ext cx="4928329" cy="6641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>
              <a:spcBef>
                <a:spcPts val="5900"/>
              </a:spcBef>
              <a:defRPr sz="3500" b="0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tower of higher-spin fields</a:t>
            </a:r>
          </a:p>
        </p:txBody>
      </p:sp>
      <p:pic>
        <p:nvPicPr>
          <p:cNvPr id="632" name="Image" descr="Image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045225" y="8550561"/>
            <a:ext cx="787401" cy="254001"/>
          </a:xfrm>
          <a:prstGeom prst="rect">
            <a:avLst/>
          </a:prstGeom>
          <a:ln w="12700">
            <a:miter lim="400000"/>
          </a:ln>
        </p:spPr>
      </p:pic>
      <p:sp>
        <p:nvSpPr>
          <p:cNvPr id="633" name="(2)"/>
          <p:cNvSpPr txBox="1"/>
          <p:nvPr/>
        </p:nvSpPr>
        <p:spPr>
          <a:xfrm>
            <a:off x="1167795" y="8306728"/>
            <a:ext cx="787401" cy="7071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>
              <a:spcBef>
                <a:spcPts val="5900"/>
              </a:spcBef>
              <a:defRPr sz="3500" b="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(2)</a:t>
            </a:r>
          </a:p>
        </p:txBody>
      </p:sp>
      <p:grpSp>
        <p:nvGrpSpPr>
          <p:cNvPr id="644" name="Group"/>
          <p:cNvGrpSpPr/>
          <p:nvPr/>
        </p:nvGrpSpPr>
        <p:grpSpPr>
          <a:xfrm>
            <a:off x="3550314" y="11056252"/>
            <a:ext cx="14808219" cy="434610"/>
            <a:chOff x="0" y="152602"/>
            <a:chExt cx="14808218" cy="434609"/>
          </a:xfrm>
        </p:grpSpPr>
        <p:pic>
          <p:nvPicPr>
            <p:cNvPr id="634" name="Image" descr="Image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0" y="268306"/>
              <a:ext cx="698500" cy="2540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640" name="Rectangle"/>
            <p:cNvSpPr/>
            <p:nvPr/>
          </p:nvSpPr>
          <p:spPr>
            <a:xfrm>
              <a:off x="13423151" y="152602"/>
              <a:ext cx="1385067" cy="434609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sp>
        <p:nvSpPr>
          <p:cNvPr id="645" name="[Adams, DeWolfe, Taylor ’10] [Kim, Tarazi, Vafa ’19] [Montero, Vafa ’20] [Bedroya, Hamada, Montero, Vafa ’21]"/>
          <p:cNvSpPr txBox="1"/>
          <p:nvPr/>
        </p:nvSpPr>
        <p:spPr>
          <a:xfrm>
            <a:off x="4553812" y="11906297"/>
            <a:ext cx="15276375" cy="4193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2300" b="0">
                <a:solidFill>
                  <a:srgbClr val="34B1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dirty="0"/>
              <a:t>[</a:t>
            </a:r>
            <a:r>
              <a:rPr cap="small" dirty="0"/>
              <a:t>Adams, DeWolfe, Taylor ’10] </a:t>
            </a:r>
            <a:r>
              <a:rPr dirty="0"/>
              <a:t>[</a:t>
            </a:r>
            <a:r>
              <a:rPr cap="small" dirty="0"/>
              <a:t>Kim, </a:t>
            </a:r>
            <a:r>
              <a:rPr cap="small" dirty="0" err="1"/>
              <a:t>Tarazi</a:t>
            </a:r>
            <a:r>
              <a:rPr cap="small" dirty="0"/>
              <a:t>, </a:t>
            </a:r>
            <a:r>
              <a:rPr cap="small" dirty="0" err="1"/>
              <a:t>Vafa</a:t>
            </a:r>
            <a:r>
              <a:rPr cap="small" dirty="0"/>
              <a:t> ’19] </a:t>
            </a:r>
            <a:r>
              <a:rPr dirty="0"/>
              <a:t>[</a:t>
            </a:r>
            <a:r>
              <a:rPr cap="small" dirty="0"/>
              <a:t>Montero, </a:t>
            </a:r>
            <a:r>
              <a:rPr cap="small" dirty="0" err="1"/>
              <a:t>Vafa</a:t>
            </a:r>
            <a:r>
              <a:rPr cap="small" dirty="0"/>
              <a:t> ’20] [</a:t>
            </a:r>
            <a:r>
              <a:rPr cap="small" dirty="0" err="1"/>
              <a:t>Bedroya</a:t>
            </a:r>
            <a:r>
              <a:rPr cap="small" dirty="0"/>
              <a:t>, Hamada, Montero, </a:t>
            </a:r>
            <a:r>
              <a:rPr cap="small" dirty="0" err="1"/>
              <a:t>Vafa</a:t>
            </a:r>
            <a:r>
              <a:rPr cap="small" dirty="0"/>
              <a:t> ’21]</a:t>
            </a:r>
          </a:p>
        </p:txBody>
      </p:sp>
      <p:sp>
        <p:nvSpPr>
          <p:cNvPr id="646" name="potential violations of causality"/>
          <p:cNvSpPr txBox="1"/>
          <p:nvPr/>
        </p:nvSpPr>
        <p:spPr>
          <a:xfrm>
            <a:off x="9855717" y="8345494"/>
            <a:ext cx="5727701" cy="6641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>
              <a:spcBef>
                <a:spcPts val="5900"/>
              </a:spcBef>
              <a:defRPr sz="3500" b="0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potential violations of causality</a:t>
            </a:r>
          </a:p>
        </p:txBody>
      </p:sp>
      <p:sp>
        <p:nvSpPr>
          <p:cNvPr id="647" name="The unique coupling &amp; open string theory"/>
          <p:cNvSpPr txBox="1">
            <a:spLocks noGrp="1"/>
          </p:cNvSpPr>
          <p:nvPr>
            <p:ph type="title"/>
          </p:nvPr>
        </p:nvSpPr>
        <p:spPr>
          <a:xfrm>
            <a:off x="1689100" y="882633"/>
            <a:ext cx="21005800" cy="2286001"/>
          </a:xfrm>
          <a:prstGeom prst="rect">
            <a:avLst/>
          </a:prstGeom>
        </p:spPr>
        <p:txBody>
          <a:bodyPr/>
          <a:lstStyle>
            <a:lvl1pPr defTabSz="1828800">
              <a:lnSpc>
                <a:spcPct val="90000"/>
              </a:lnSpc>
              <a:defRPr sz="88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The unique coupling &amp; open string theory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99E78B8-DB1D-9142-E86A-809420FC52E3}"/>
              </a:ext>
            </a:extLst>
          </p:cNvPr>
          <p:cNvSpPr txBox="1"/>
          <p:nvPr/>
        </p:nvSpPr>
        <p:spPr>
          <a:xfrm>
            <a:off x="5115244" y="10959415"/>
            <a:ext cx="12530673" cy="71814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4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Evidence for the string lamppost principle for              and  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3483C7F-006A-8340-A07D-2A949A2DC49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733380" y="11204348"/>
            <a:ext cx="1206500" cy="3175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1FFC5A4-561A-2033-BF62-3762659B347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7355628" y="11166242"/>
            <a:ext cx="1270000" cy="3937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Titolo 3"/>
          <p:cNvSpPr txBox="1">
            <a:spLocks noGrp="1"/>
          </p:cNvSpPr>
          <p:nvPr>
            <p:ph type="title"/>
          </p:nvPr>
        </p:nvSpPr>
        <p:spPr>
          <a:xfrm>
            <a:off x="3679354" y="5146880"/>
            <a:ext cx="17025292" cy="3422240"/>
          </a:xfrm>
          <a:prstGeom prst="rect">
            <a:avLst/>
          </a:prstGeom>
        </p:spPr>
        <p:txBody>
          <a:bodyPr/>
          <a:lstStyle>
            <a:lvl1pPr algn="ctr" defTabSz="1810511">
              <a:defRPr sz="1188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The Kaluza­­–Klein coupling</a:t>
            </a:r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Line"/>
          <p:cNvSpPr/>
          <p:nvPr/>
        </p:nvSpPr>
        <p:spPr>
          <a:xfrm>
            <a:off x="12192000" y="7082452"/>
            <a:ext cx="1" cy="1591199"/>
          </a:xfrm>
          <a:prstGeom prst="line">
            <a:avLst/>
          </a:prstGeom>
          <a:ln w="381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652" name="SUGRA multiplet"/>
          <p:cNvSpPr txBox="1"/>
          <p:nvPr/>
        </p:nvSpPr>
        <p:spPr>
          <a:xfrm>
            <a:off x="4521682" y="11247673"/>
            <a:ext cx="4124211" cy="8298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>
              <a:spcBef>
                <a:spcPts val="5900"/>
              </a:spcBef>
              <a:defRPr sz="4000" b="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SUGRA multiplet </a:t>
            </a:r>
          </a:p>
        </p:txBody>
      </p:sp>
      <p:sp>
        <p:nvSpPr>
          <p:cNvPr id="653" name="chiral multiplet"/>
          <p:cNvSpPr txBox="1"/>
          <p:nvPr/>
        </p:nvSpPr>
        <p:spPr>
          <a:xfrm>
            <a:off x="9059357" y="11224497"/>
            <a:ext cx="3488396" cy="8762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>
              <a:spcBef>
                <a:spcPts val="5900"/>
              </a:spcBef>
              <a:defRPr sz="4000" b="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chiral multiplet </a:t>
            </a:r>
          </a:p>
        </p:txBody>
      </p:sp>
      <p:sp>
        <p:nvSpPr>
          <p:cNvPr id="654" name="tower of massive spin-2 supermultiplets"/>
          <p:cNvSpPr txBox="1"/>
          <p:nvPr/>
        </p:nvSpPr>
        <p:spPr>
          <a:xfrm>
            <a:off x="14211775" y="11246212"/>
            <a:ext cx="5123998" cy="13977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>
              <a:spcBef>
                <a:spcPts val="5900"/>
              </a:spcBef>
              <a:defRPr sz="4000" b="0">
                <a:solidFill>
                  <a:schemeClr val="accent3">
                    <a:hueOff val="362282"/>
                    <a:satOff val="31803"/>
                    <a:lumOff val="-18242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tower of massive spin-2 supermultiplets</a:t>
            </a:r>
          </a:p>
        </p:txBody>
      </p:sp>
      <p:pic>
        <p:nvPicPr>
          <p:cNvPr id="655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04094" y="9857363"/>
            <a:ext cx="475568" cy="495384"/>
          </a:xfrm>
          <a:prstGeom prst="rect">
            <a:avLst/>
          </a:prstGeom>
          <a:ln w="12700">
            <a:miter lim="400000"/>
          </a:ln>
        </p:spPr>
      </p:pic>
      <p:pic>
        <p:nvPicPr>
          <p:cNvPr id="656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27448" y="9857363"/>
            <a:ext cx="475569" cy="495384"/>
          </a:xfrm>
          <a:prstGeom prst="rect">
            <a:avLst/>
          </a:prstGeom>
          <a:ln w="12700">
            <a:miter lim="400000"/>
          </a:ln>
        </p:spPr>
      </p:pic>
      <p:pic>
        <p:nvPicPr>
          <p:cNvPr id="657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51950" y="7552983"/>
            <a:ext cx="1490556" cy="650137"/>
          </a:xfrm>
          <a:prstGeom prst="rect">
            <a:avLst/>
          </a:prstGeom>
          <a:ln w="12700">
            <a:miter lim="400000"/>
          </a:ln>
        </p:spPr>
      </p:pic>
      <p:pic>
        <p:nvPicPr>
          <p:cNvPr id="658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18635" y="7671183"/>
            <a:ext cx="3710278" cy="413737"/>
          </a:xfrm>
          <a:prstGeom prst="rect">
            <a:avLst/>
          </a:prstGeom>
          <a:ln w="12700">
            <a:miter lim="400000"/>
          </a:ln>
        </p:spPr>
      </p:pic>
      <p:pic>
        <p:nvPicPr>
          <p:cNvPr id="659" name="Image" descr="Imag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685231" y="9595475"/>
            <a:ext cx="6177085" cy="1348039"/>
          </a:xfrm>
          <a:prstGeom prst="rect">
            <a:avLst/>
          </a:prstGeom>
          <a:ln w="12700">
            <a:miter lim="400000"/>
          </a:ln>
        </p:spPr>
      </p:pic>
      <p:pic>
        <p:nvPicPr>
          <p:cNvPr id="660" name="Image" descr="Image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45694" y="9746974"/>
            <a:ext cx="2676186" cy="716163"/>
          </a:xfrm>
          <a:prstGeom prst="rect">
            <a:avLst/>
          </a:prstGeom>
          <a:ln w="12700">
            <a:miter lim="400000"/>
          </a:ln>
        </p:spPr>
      </p:pic>
      <p:pic>
        <p:nvPicPr>
          <p:cNvPr id="661" name="Image" descr="Image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61877" y="9759031"/>
            <a:ext cx="1683357" cy="692047"/>
          </a:xfrm>
          <a:prstGeom prst="rect">
            <a:avLst/>
          </a:prstGeom>
          <a:ln w="12700">
            <a:miter lim="400000"/>
          </a:ln>
        </p:spPr>
      </p:pic>
      <p:sp>
        <p:nvSpPr>
          <p:cNvPr id="662" name="The Kaluza–Klein coupling"/>
          <p:cNvSpPr txBox="1">
            <a:spLocks noGrp="1"/>
          </p:cNvSpPr>
          <p:nvPr>
            <p:ph type="title"/>
          </p:nvPr>
        </p:nvSpPr>
        <p:spPr>
          <a:xfrm>
            <a:off x="1689100" y="882635"/>
            <a:ext cx="21005800" cy="2286001"/>
          </a:xfrm>
          <a:prstGeom prst="rect">
            <a:avLst/>
          </a:prstGeom>
        </p:spPr>
        <p:txBody>
          <a:bodyPr/>
          <a:lstStyle>
            <a:lvl1pPr defTabSz="1828800">
              <a:lnSpc>
                <a:spcPct val="90000"/>
              </a:lnSpc>
              <a:defRPr sz="88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The Kaluza­­–Klein coupling</a:t>
            </a:r>
          </a:p>
        </p:txBody>
      </p:sp>
      <p:pic>
        <p:nvPicPr>
          <p:cNvPr id="663" name="Image" descr="Image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25910" y="5642008"/>
            <a:ext cx="4621474" cy="790290"/>
          </a:xfrm>
          <a:prstGeom prst="rect">
            <a:avLst/>
          </a:prstGeom>
          <a:ln w="12700">
            <a:miter lim="400000"/>
          </a:ln>
        </p:spPr>
      </p:pic>
      <p:sp>
        <p:nvSpPr>
          <p:cNvPr id="664" name="Kaluza–Klein reduction of 5D pure supergravity on the orbifold              :"/>
          <p:cNvSpPr txBox="1">
            <a:spLocks noGrp="1"/>
          </p:cNvSpPr>
          <p:nvPr>
            <p:ph type="body" sz="quarter" idx="1"/>
          </p:nvPr>
        </p:nvSpPr>
        <p:spPr>
          <a:xfrm>
            <a:off x="1172837" y="3818790"/>
            <a:ext cx="15778954" cy="916575"/>
          </a:xfrm>
          <a:prstGeom prst="rect">
            <a:avLst/>
          </a:prstGeom>
        </p:spPr>
        <p:txBody>
          <a:bodyPr/>
          <a:lstStyle/>
          <a:p>
            <a:pPr>
              <a:buChar char="-"/>
              <a:defRPr sz="4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Kaluza–Klein reduction of </a:t>
            </a:r>
            <a:r>
              <a:rPr i="1"/>
              <a:t>5D pure supergravity on the orbifold              </a:t>
            </a:r>
            <a:r>
              <a:t>:</a:t>
            </a:r>
          </a:p>
        </p:txBody>
      </p:sp>
      <p:pic>
        <p:nvPicPr>
          <p:cNvPr id="665" name="Image" descr="Image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093433" y="3955951"/>
            <a:ext cx="1472482" cy="64225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The Kaluza–Klein coupling"/>
          <p:cNvSpPr txBox="1">
            <a:spLocks noGrp="1"/>
          </p:cNvSpPr>
          <p:nvPr>
            <p:ph type="title"/>
          </p:nvPr>
        </p:nvSpPr>
        <p:spPr>
          <a:xfrm>
            <a:off x="1689100" y="882633"/>
            <a:ext cx="21005800" cy="2286001"/>
          </a:xfrm>
          <a:prstGeom prst="rect">
            <a:avLst/>
          </a:prstGeom>
        </p:spPr>
        <p:txBody>
          <a:bodyPr/>
          <a:lstStyle>
            <a:lvl1pPr defTabSz="1828800">
              <a:lnSpc>
                <a:spcPct val="90000"/>
              </a:lnSpc>
              <a:defRPr sz="88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The Kaluza­­–Klein coupling</a:t>
            </a:r>
          </a:p>
        </p:txBody>
      </p:sp>
      <p:sp>
        <p:nvSpPr>
          <p:cNvPr id="668" name="Kaluza–Klein reduction"/>
          <p:cNvSpPr txBox="1">
            <a:spLocks noGrp="1"/>
          </p:cNvSpPr>
          <p:nvPr>
            <p:ph type="body" sz="quarter" idx="1"/>
          </p:nvPr>
        </p:nvSpPr>
        <p:spPr>
          <a:xfrm>
            <a:off x="1172837" y="3818790"/>
            <a:ext cx="5742586" cy="916575"/>
          </a:xfrm>
          <a:prstGeom prst="rect">
            <a:avLst/>
          </a:prstGeom>
        </p:spPr>
        <p:txBody>
          <a:bodyPr/>
          <a:lstStyle>
            <a:lvl1pPr>
              <a:buChar char="-"/>
              <a:defRPr sz="40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Kaluza–Klein reduction</a:t>
            </a:r>
          </a:p>
        </p:txBody>
      </p:sp>
      <p:pic>
        <p:nvPicPr>
          <p:cNvPr id="669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7346" y="4150077"/>
            <a:ext cx="787401" cy="254001"/>
          </a:xfrm>
          <a:prstGeom prst="rect">
            <a:avLst/>
          </a:prstGeom>
          <a:ln w="12700">
            <a:miter lim="400000"/>
          </a:ln>
        </p:spPr>
      </p:pic>
      <p:sp>
        <p:nvSpPr>
          <p:cNvPr id="670" name="Stückelberg organisation of the massive degrees of freedom"/>
          <p:cNvSpPr txBox="1"/>
          <p:nvPr/>
        </p:nvSpPr>
        <p:spPr>
          <a:xfrm>
            <a:off x="8386668" y="3818790"/>
            <a:ext cx="12393087" cy="9165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pPr algn="l">
              <a:spcBef>
                <a:spcPts val="5900"/>
              </a:spcBef>
              <a:defRPr sz="4000" b="0">
                <a:solidFill>
                  <a:srgbClr val="4175FA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i="1"/>
              <a:t>Stückelberg organisation</a:t>
            </a:r>
            <a:r>
              <a:t> of the massive degrees of freedom</a:t>
            </a:r>
          </a:p>
        </p:txBody>
      </p:sp>
      <p:pic>
        <p:nvPicPr>
          <p:cNvPr id="671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1518" y="5385521"/>
            <a:ext cx="17271238" cy="862979"/>
          </a:xfrm>
          <a:prstGeom prst="rect">
            <a:avLst/>
          </a:prstGeom>
          <a:ln w="12700">
            <a:miter lim="400000"/>
          </a:ln>
        </p:spPr>
      </p:pic>
      <p:sp>
        <p:nvSpPr>
          <p:cNvPr id="672" name="5D gauge invariance"/>
          <p:cNvSpPr txBox="1"/>
          <p:nvPr/>
        </p:nvSpPr>
        <p:spPr>
          <a:xfrm>
            <a:off x="19600647" y="5508467"/>
            <a:ext cx="3435770" cy="6170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defTabSz="817244">
              <a:spcBef>
                <a:spcPts val="5800"/>
              </a:spcBef>
              <a:defRPr sz="3168" b="0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5D gauge invariance</a:t>
            </a:r>
          </a:p>
        </p:txBody>
      </p:sp>
      <p:sp>
        <p:nvSpPr>
          <p:cNvPr id="673" name="Line"/>
          <p:cNvSpPr/>
          <p:nvPr/>
        </p:nvSpPr>
        <p:spPr>
          <a:xfrm>
            <a:off x="5428395" y="7538487"/>
            <a:ext cx="824322" cy="1"/>
          </a:xfrm>
          <a:prstGeom prst="line">
            <a:avLst/>
          </a:prstGeom>
          <a:ln w="381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endParaRPr/>
          </a:p>
        </p:txBody>
      </p:sp>
      <p:pic>
        <p:nvPicPr>
          <p:cNvPr id="674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3590" y="7290275"/>
            <a:ext cx="3435770" cy="496424"/>
          </a:xfrm>
          <a:prstGeom prst="rect">
            <a:avLst/>
          </a:prstGeom>
          <a:ln w="12700">
            <a:miter lim="400000"/>
          </a:ln>
        </p:spPr>
      </p:pic>
      <p:pic>
        <p:nvPicPr>
          <p:cNvPr id="675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0232" y="7411487"/>
            <a:ext cx="787401" cy="254001"/>
          </a:xfrm>
          <a:prstGeom prst="rect">
            <a:avLst/>
          </a:prstGeom>
          <a:ln w="12700">
            <a:miter lim="400000"/>
          </a:ln>
        </p:spPr>
      </p:pic>
      <p:sp>
        <p:nvSpPr>
          <p:cNvPr id="676" name="unitary gauge:"/>
          <p:cNvSpPr txBox="1"/>
          <p:nvPr/>
        </p:nvSpPr>
        <p:spPr>
          <a:xfrm>
            <a:off x="12218504" y="7229943"/>
            <a:ext cx="2720459" cy="617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 lnSpcReduction="10000"/>
          </a:bodyPr>
          <a:lstStyle/>
          <a:p>
            <a:pPr algn="l">
              <a:spcBef>
                <a:spcPts val="5900"/>
              </a:spcBef>
              <a:defRPr sz="3500" b="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i="1"/>
              <a:t>unitary gauge</a:t>
            </a:r>
            <a:r>
              <a:t>:</a:t>
            </a:r>
          </a:p>
        </p:txBody>
      </p:sp>
      <p:pic>
        <p:nvPicPr>
          <p:cNvPr id="677" name="Image" descr="Imag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519835" y="7324474"/>
            <a:ext cx="3435770" cy="428026"/>
          </a:xfrm>
          <a:prstGeom prst="rect">
            <a:avLst/>
          </a:prstGeom>
          <a:ln w="12700">
            <a:miter lim="400000"/>
          </a:ln>
        </p:spPr>
      </p:pic>
      <p:sp>
        <p:nvSpPr>
          <p:cNvPr id="678" name="unitary gauge + massive SUSY"/>
          <p:cNvSpPr txBox="1"/>
          <p:nvPr/>
        </p:nvSpPr>
        <p:spPr>
          <a:xfrm>
            <a:off x="2379566" y="8893722"/>
            <a:ext cx="5742587" cy="6170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 lnSpcReduction="10000"/>
          </a:bodyPr>
          <a:lstStyle>
            <a:lvl1pPr algn="l">
              <a:spcBef>
                <a:spcPts val="5900"/>
              </a:spcBef>
              <a:defRPr sz="3500" b="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unitary gauge + massive SUSY </a:t>
            </a:r>
          </a:p>
        </p:txBody>
      </p:sp>
      <p:pic>
        <p:nvPicPr>
          <p:cNvPr id="679" name="Image" descr="Image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595548" y="9075266"/>
            <a:ext cx="698501" cy="254001"/>
          </a:xfrm>
          <a:prstGeom prst="rect">
            <a:avLst/>
          </a:prstGeom>
          <a:ln w="12700">
            <a:miter lim="400000"/>
          </a:ln>
        </p:spPr>
      </p:pic>
      <p:sp>
        <p:nvSpPr>
          <p:cNvPr id="680" name="Line"/>
          <p:cNvSpPr/>
          <p:nvPr/>
        </p:nvSpPr>
        <p:spPr>
          <a:xfrm>
            <a:off x="1309721" y="9259473"/>
            <a:ext cx="824323" cy="1"/>
          </a:xfrm>
          <a:prstGeom prst="line">
            <a:avLst/>
          </a:prstGeom>
          <a:ln w="381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681" name="deformation of the massless SUSY"/>
          <p:cNvSpPr txBox="1"/>
          <p:nvPr/>
        </p:nvSpPr>
        <p:spPr>
          <a:xfrm>
            <a:off x="14020142" y="8893722"/>
            <a:ext cx="6435154" cy="617087"/>
          </a:xfrm>
          <a:prstGeom prst="rect">
            <a:avLst/>
          </a:prstGeom>
          <a:ln w="50800">
            <a:solidFill>
              <a:srgbClr val="4175FA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 lnSpcReduction="10000"/>
          </a:bodyPr>
          <a:lstStyle>
            <a:lvl1pPr defTabSz="800735">
              <a:spcBef>
                <a:spcPts val="5700"/>
              </a:spcBef>
              <a:defRPr sz="3395" b="0" i="1">
                <a:solidFill>
                  <a:srgbClr val="4175FA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deformation of the massless SUSY</a:t>
            </a:r>
          </a:p>
        </p:txBody>
      </p:sp>
      <p:pic>
        <p:nvPicPr>
          <p:cNvPr id="682" name="Image" descr="Image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41151" y="9024523"/>
            <a:ext cx="3695701" cy="469901"/>
          </a:xfrm>
          <a:prstGeom prst="rect">
            <a:avLst/>
          </a:prstGeom>
          <a:ln w="12700">
            <a:miter lim="400000"/>
          </a:ln>
        </p:spPr>
      </p:pic>
      <p:sp>
        <p:nvSpPr>
          <p:cNvPr id="683" name="the Kaluza–Klein coupling cannot be captured by the undeformed supercurrent superfield setup"/>
          <p:cNvSpPr txBox="1"/>
          <p:nvPr/>
        </p:nvSpPr>
        <p:spPr>
          <a:xfrm>
            <a:off x="8152100" y="10853459"/>
            <a:ext cx="9040043" cy="1242341"/>
          </a:xfrm>
          <a:prstGeom prst="rect">
            <a:avLst/>
          </a:prstGeom>
          <a:ln w="50800">
            <a:solidFill>
              <a:srgbClr val="34B1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>
              <a:spcBef>
                <a:spcPts val="5900"/>
              </a:spcBef>
              <a:defRPr sz="3500" b="0">
                <a:solidFill>
                  <a:srgbClr val="34B1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rPr dirty="0"/>
              <a:t>the Kaluza–Klein coupling cannot be captured by the undeformed supercurrent </a:t>
            </a:r>
            <a:r>
              <a:rPr dirty="0" err="1"/>
              <a:t>superfield</a:t>
            </a:r>
            <a:r>
              <a:rPr dirty="0"/>
              <a:t> setup </a:t>
            </a:r>
          </a:p>
        </p:txBody>
      </p:sp>
      <p:pic>
        <p:nvPicPr>
          <p:cNvPr id="684" name="Image" descr="Image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66643" y="11347629"/>
            <a:ext cx="698501" cy="254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Infinite distance paradigm"/>
          <p:cNvSpPr txBox="1">
            <a:spLocks noGrp="1"/>
          </p:cNvSpPr>
          <p:nvPr>
            <p:ph type="title"/>
          </p:nvPr>
        </p:nvSpPr>
        <p:spPr>
          <a:xfrm>
            <a:off x="1689100" y="882633"/>
            <a:ext cx="21005800" cy="2286001"/>
          </a:xfrm>
          <a:prstGeom prst="rect">
            <a:avLst/>
          </a:prstGeom>
        </p:spPr>
        <p:txBody>
          <a:bodyPr/>
          <a:lstStyle>
            <a:lvl1pPr defTabSz="1828800">
              <a:lnSpc>
                <a:spcPct val="90000"/>
              </a:lnSpc>
              <a:defRPr sz="88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rPr dirty="0"/>
              <a:t>Infinite distance paradigm</a:t>
            </a:r>
          </a:p>
        </p:txBody>
      </p:sp>
      <p:sp>
        <p:nvSpPr>
          <p:cNvPr id="687" name="Line"/>
          <p:cNvSpPr/>
          <p:nvPr/>
        </p:nvSpPr>
        <p:spPr>
          <a:xfrm flipV="1">
            <a:off x="12191998" y="3496075"/>
            <a:ext cx="1" cy="7128418"/>
          </a:xfrm>
          <a:prstGeom prst="line">
            <a:avLst/>
          </a:prstGeom>
          <a:ln w="508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688" name="String oscillator"/>
          <p:cNvSpPr txBox="1"/>
          <p:nvPr/>
        </p:nvSpPr>
        <p:spPr>
          <a:xfrm>
            <a:off x="3778869" y="3573040"/>
            <a:ext cx="4114488" cy="8412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>
              <a:spcBef>
                <a:spcPts val="5900"/>
              </a:spcBef>
              <a:defRPr sz="4000" b="0" i="1" u="sng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String oscillator</a:t>
            </a:r>
          </a:p>
        </p:txBody>
      </p:sp>
      <p:sp>
        <p:nvSpPr>
          <p:cNvPr id="689" name="Kaluza–Klein mode"/>
          <p:cNvSpPr txBox="1"/>
          <p:nvPr/>
        </p:nvSpPr>
        <p:spPr>
          <a:xfrm>
            <a:off x="16490643" y="3573040"/>
            <a:ext cx="4114488" cy="8412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defTabSz="817244">
              <a:spcBef>
                <a:spcPts val="5800"/>
              </a:spcBef>
              <a:defRPr sz="3959" b="0" i="1" u="sng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Kaluza–Klein mode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90" name="long multiplet in     SUSY"/>
              <p:cNvSpPr txBox="1">
                <a:spLocks noGrp="1"/>
              </p:cNvSpPr>
              <p:nvPr>
                <p:ph type="body" sz="quarter" idx="1"/>
              </p:nvPr>
            </p:nvSpPr>
            <p:spPr>
              <a:xfrm>
                <a:off x="1217774" y="5116955"/>
                <a:ext cx="7598825" cy="841219"/>
              </a:xfrm>
              <a:prstGeom prst="rect">
                <a:avLst/>
              </a:prstGeom>
            </p:spPr>
            <p:txBody>
              <a:bodyPr/>
              <a:lstStyle/>
              <a:p>
                <a:pPr>
                  <a:buChar char="-"/>
                  <a:defRPr sz="3500">
                    <a:latin typeface="Times New Roman"/>
                    <a:ea typeface="Times New Roman"/>
                    <a:cs typeface="Times New Roman"/>
                    <a:sym typeface="Times New Roman"/>
                  </a:defRPr>
                </a:pPr>
                <a:r>
                  <a:t>long multiplet in  </a:t>
                </a:r>
                <a14:m>
                  <m:oMath xmlns:m="http://schemas.openxmlformats.org/officeDocument/2006/math">
                    <m:r>
                      <a:rPr sz="36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𝒩</m:t>
                    </m:r>
                    <m:r>
                      <a:rPr sz="36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≥2</m:t>
                    </m:r>
                  </m:oMath>
                </a14:m>
                <a:r>
                  <a:t>  SUSY </a:t>
                </a:r>
              </a:p>
            </p:txBody>
          </p:sp>
        </mc:Choice>
        <mc:Fallback xmlns="">
          <p:sp>
            <p:nvSpPr>
              <p:cNvPr id="690" name="long multiplet in     SUSY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"/>
              </p:nvPr>
            </p:nvSpPr>
            <p:spPr>
              <a:xfrm>
                <a:off x="1217774" y="5116955"/>
                <a:ext cx="7598825" cy="841219"/>
              </a:xfrm>
              <a:prstGeom prst="rect">
                <a:avLst/>
              </a:prstGeom>
              <a:blipFill>
                <a:blip r:embed="rId2"/>
                <a:stretch>
                  <a:fillRect l="-3506" t="-5970" b="-208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93" name="Group"/>
          <p:cNvGrpSpPr/>
          <p:nvPr/>
        </p:nvGrpSpPr>
        <p:grpSpPr>
          <a:xfrm>
            <a:off x="5021092" y="5309766"/>
            <a:ext cx="1338540" cy="455597"/>
            <a:chOff x="0" y="0"/>
            <a:chExt cx="1338539" cy="455595"/>
          </a:xfrm>
        </p:grpSpPr>
        <p:sp>
          <p:nvSpPr>
            <p:cNvPr id="691" name="Rectangle"/>
            <p:cNvSpPr/>
            <p:nvPr/>
          </p:nvSpPr>
          <p:spPr>
            <a:xfrm>
              <a:off x="47479" y="0"/>
              <a:ext cx="1291061" cy="455596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pic>
          <p:nvPicPr>
            <p:cNvPr id="692" name="Image" descr="Image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0" y="11897"/>
              <a:ext cx="1270000" cy="4318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694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9151" y="6641417"/>
            <a:ext cx="560691" cy="382911"/>
          </a:xfrm>
          <a:prstGeom prst="rect">
            <a:avLst/>
          </a:prstGeom>
          <a:ln w="12700">
            <a:miter lim="400000"/>
          </a:ln>
        </p:spPr>
      </p:pic>
      <p:sp>
        <p:nvSpPr>
          <p:cNvPr id="695" name="[Bossard, GC, Dudas, Loty ’25]"/>
          <p:cNvSpPr txBox="1"/>
          <p:nvPr/>
        </p:nvSpPr>
        <p:spPr>
          <a:xfrm>
            <a:off x="7419051" y="6559590"/>
            <a:ext cx="4527908" cy="8104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>
              <a:defRPr sz="2200" b="0">
                <a:solidFill>
                  <a:schemeClr val="accent3">
                    <a:hueOff val="914337"/>
                    <a:satOff val="31515"/>
                    <a:lumOff val="-3079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dirty="0"/>
              <a:t>[</a:t>
            </a:r>
            <a:r>
              <a:rPr cap="small" dirty="0"/>
              <a:t>Bossard, </a:t>
            </a:r>
            <a:r>
              <a:rPr lang="fr-FR" cap="small" dirty="0" err="1"/>
              <a:t>Casagrande</a:t>
            </a:r>
            <a:r>
              <a:rPr lang="fr-FR" cap="small" dirty="0"/>
              <a:t>, </a:t>
            </a:r>
            <a:r>
              <a:rPr cap="small" dirty="0"/>
              <a:t>, </a:t>
            </a:r>
            <a:r>
              <a:rPr lang="fr-FR" cap="small" dirty="0"/>
              <a:t>E.</a:t>
            </a:r>
            <a:r>
              <a:rPr cap="small" dirty="0"/>
              <a:t>D, </a:t>
            </a:r>
            <a:r>
              <a:rPr cap="small" dirty="0" err="1"/>
              <a:t>Loty</a:t>
            </a:r>
            <a:r>
              <a:rPr cap="small" dirty="0"/>
              <a:t> ’25]</a:t>
            </a:r>
          </a:p>
        </p:txBody>
      </p:sp>
      <p:pic>
        <p:nvPicPr>
          <p:cNvPr id="696" name="Image" descr="Imag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14706" y="7950379"/>
            <a:ext cx="1308101" cy="330201"/>
          </a:xfrm>
          <a:prstGeom prst="rect">
            <a:avLst/>
          </a:prstGeom>
          <a:ln w="12700">
            <a:miter lim="400000"/>
          </a:ln>
        </p:spPr>
      </p:pic>
      <p:sp>
        <p:nvSpPr>
          <p:cNvPr id="697" name="higher-spin tower becoming light for"/>
          <p:cNvSpPr txBox="1"/>
          <p:nvPr/>
        </p:nvSpPr>
        <p:spPr>
          <a:xfrm>
            <a:off x="1217774" y="7707571"/>
            <a:ext cx="7598825" cy="8412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marL="635000" indent="-635000" algn="l">
              <a:spcBef>
                <a:spcPts val="5900"/>
              </a:spcBef>
              <a:buSzPct val="125000"/>
              <a:buChar char="-"/>
              <a:defRPr sz="3500" b="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higher-spin tower becoming light for </a:t>
            </a:r>
          </a:p>
        </p:txBody>
      </p:sp>
      <p:sp>
        <p:nvSpPr>
          <p:cNvPr id="698" name="unique coupling to gravity"/>
          <p:cNvSpPr txBox="1"/>
          <p:nvPr/>
        </p:nvSpPr>
        <p:spPr>
          <a:xfrm>
            <a:off x="1217774" y="6412263"/>
            <a:ext cx="5451717" cy="8412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marL="635000" indent="-635000" algn="l">
              <a:spcBef>
                <a:spcPts val="5900"/>
              </a:spcBef>
              <a:buSzPct val="125000"/>
              <a:buChar char="-"/>
              <a:defRPr sz="3500" b="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unique coupling to gravity  </a:t>
            </a:r>
          </a:p>
        </p:txBody>
      </p:sp>
      <p:sp>
        <p:nvSpPr>
          <p:cNvPr id="699" name="Line"/>
          <p:cNvSpPr/>
          <p:nvPr/>
        </p:nvSpPr>
        <p:spPr>
          <a:xfrm>
            <a:off x="5780301" y="8742611"/>
            <a:ext cx="1" cy="599393"/>
          </a:xfrm>
          <a:prstGeom prst="line">
            <a:avLst/>
          </a:prstGeom>
          <a:ln w="38100">
            <a:solidFill>
              <a:srgbClr val="000000"/>
            </a:solidFill>
            <a:miter lim="400000"/>
            <a:headEnd type="triangle"/>
            <a:tailEnd type="triangle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700" name="tensionless limit of the string"/>
          <p:cNvSpPr txBox="1"/>
          <p:nvPr/>
        </p:nvSpPr>
        <p:spPr>
          <a:xfrm>
            <a:off x="3054443" y="9535826"/>
            <a:ext cx="5451717" cy="8412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>
              <a:spcBef>
                <a:spcPts val="5900"/>
              </a:spcBef>
              <a:defRPr sz="3500" b="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tensionless limit of the string</a:t>
            </a:r>
          </a:p>
        </p:txBody>
      </p:sp>
      <p:grpSp>
        <p:nvGrpSpPr>
          <p:cNvPr id="703" name="Group"/>
          <p:cNvGrpSpPr/>
          <p:nvPr/>
        </p:nvGrpSpPr>
        <p:grpSpPr>
          <a:xfrm>
            <a:off x="13406324" y="7707571"/>
            <a:ext cx="9374644" cy="841219"/>
            <a:chOff x="0" y="0"/>
            <a:chExt cx="9374643" cy="841218"/>
          </a:xfrm>
        </p:grpSpPr>
        <p:pic>
          <p:nvPicPr>
            <p:cNvPr id="701" name="Image" descr="Image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066543" y="242808"/>
              <a:ext cx="1308101" cy="3302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702" name="massive spin-2 tower becoming light for"/>
            <p:cNvSpPr txBox="1"/>
            <p:nvPr/>
          </p:nvSpPr>
          <p:spPr>
            <a:xfrm>
              <a:off x="0" y="0"/>
              <a:ext cx="7965290" cy="84121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rmAutofit/>
            </a:bodyPr>
            <a:lstStyle>
              <a:lvl1pPr marL="635000" indent="-635000" algn="l">
                <a:spcBef>
                  <a:spcPts val="5900"/>
                </a:spcBef>
                <a:buSzPct val="125000"/>
                <a:buChar char="-"/>
                <a:defRPr sz="3500" b="0"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r>
                <a:t>massive spin-2 tower becoming light for </a:t>
              </a:r>
            </a:p>
          </p:txBody>
        </p:sp>
      </p:grpSp>
      <p:sp>
        <p:nvSpPr>
          <p:cNvPr id="704" name="KK coupling to gravity"/>
          <p:cNvSpPr txBox="1"/>
          <p:nvPr/>
        </p:nvSpPr>
        <p:spPr>
          <a:xfrm>
            <a:off x="13404189" y="6437390"/>
            <a:ext cx="4952416" cy="8412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marL="635000" indent="-635000" algn="l">
              <a:spcBef>
                <a:spcPts val="5900"/>
              </a:spcBef>
              <a:buSzPct val="125000"/>
              <a:buChar char="-"/>
              <a:defRPr sz="3500" b="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KK coupling to gravity  </a:t>
            </a:r>
          </a:p>
        </p:txBody>
      </p:sp>
      <p:sp>
        <p:nvSpPr>
          <p:cNvPr id="705" name="Line"/>
          <p:cNvSpPr/>
          <p:nvPr/>
        </p:nvSpPr>
        <p:spPr>
          <a:xfrm>
            <a:off x="17966716" y="8742611"/>
            <a:ext cx="1" cy="599393"/>
          </a:xfrm>
          <a:prstGeom prst="line">
            <a:avLst/>
          </a:prstGeom>
          <a:ln w="38100">
            <a:solidFill>
              <a:srgbClr val="000000"/>
            </a:solidFill>
            <a:miter lim="400000"/>
            <a:headEnd type="triangle"/>
            <a:tailEnd type="triangle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706" name="decompactification limit"/>
          <p:cNvSpPr txBox="1"/>
          <p:nvPr/>
        </p:nvSpPr>
        <p:spPr>
          <a:xfrm>
            <a:off x="15240858" y="9535826"/>
            <a:ext cx="5451717" cy="8412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>
              <a:spcBef>
                <a:spcPts val="5900"/>
              </a:spcBef>
              <a:defRPr sz="3500" b="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decompactification limit</a:t>
            </a:r>
          </a:p>
        </p:txBody>
      </p:sp>
      <p:grpSp>
        <p:nvGrpSpPr>
          <p:cNvPr id="711" name="Group"/>
          <p:cNvGrpSpPr/>
          <p:nvPr/>
        </p:nvGrpSpPr>
        <p:grpSpPr>
          <a:xfrm>
            <a:off x="13404189" y="5116955"/>
            <a:ext cx="7598826" cy="841220"/>
            <a:chOff x="0" y="0"/>
            <a:chExt cx="7598824" cy="841219"/>
          </a:xfrm>
        </p:grpSpPr>
        <p:sp>
          <p:nvSpPr>
            <p:cNvPr id="707" name="1/2-BPS short multiplet in     SUSY"/>
            <p:cNvSpPr txBox="1"/>
            <p:nvPr/>
          </p:nvSpPr>
          <p:spPr>
            <a:xfrm>
              <a:off x="0" y="0"/>
              <a:ext cx="7598824" cy="84121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c="http://schemas.openxmlformats.org/markup-compatibility/2006" xmlns:a14="http://schemas.microsoft.com/office/drawing/2010/main" xmlns="" xmlns:m="http://schemas.openxmlformats.org/officeDocument/2006/math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rmAutofit fontScale="92500"/>
            </a:bodyPr>
            <a:lstStyle/>
            <a:p>
              <a:pPr marL="584200" indent="-584200" algn="l" defTabSz="759459">
                <a:spcBef>
                  <a:spcPts val="5400"/>
                </a:spcBef>
                <a:buSzPct val="125000"/>
                <a:buChar char="-"/>
                <a:defRPr sz="3220" b="0"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r>
                <a:rPr dirty="0"/>
                <a:t>1/2-BPS short </a:t>
              </a:r>
              <a:r>
                <a:rPr dirty="0" err="1"/>
                <a:t>multiplet</a:t>
              </a:r>
              <a:r>
                <a:rPr dirty="0"/>
                <a:t> in</a:t>
              </a:r>
              <a:r>
                <a:rPr lang="fr-FR" dirty="0"/>
                <a:t>                   SUSY </a:t>
              </a:r>
              <a:endParaRPr sz="3500" dirty="0"/>
            </a:p>
          </p:txBody>
        </p:sp>
        <p:sp>
          <p:nvSpPr>
            <p:cNvPr id="708" name="Rectangle"/>
            <p:cNvSpPr/>
            <p:nvPr/>
          </p:nvSpPr>
          <p:spPr>
            <a:xfrm>
              <a:off x="5120959" y="192812"/>
              <a:ext cx="1291062" cy="455597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sp>
        <p:nvSpPr>
          <p:cNvPr id="712" name="deformation expected to be unique"/>
          <p:cNvSpPr txBox="1"/>
          <p:nvPr/>
        </p:nvSpPr>
        <p:spPr>
          <a:xfrm>
            <a:off x="18519878" y="6558304"/>
            <a:ext cx="5180113" cy="5993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>
              <a:spcBef>
                <a:spcPts val="5900"/>
              </a:spcBef>
              <a:defRPr sz="2800" b="0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deformation expected to be unique</a:t>
            </a:r>
          </a:p>
        </p:txBody>
      </p:sp>
      <p:grpSp>
        <p:nvGrpSpPr>
          <p:cNvPr id="715" name="Group"/>
          <p:cNvGrpSpPr/>
          <p:nvPr/>
        </p:nvGrpSpPr>
        <p:grpSpPr>
          <a:xfrm>
            <a:off x="4422243" y="11364081"/>
            <a:ext cx="15539514" cy="748170"/>
            <a:chOff x="0" y="0"/>
            <a:chExt cx="15539513" cy="748169"/>
          </a:xfrm>
        </p:grpSpPr>
        <p:sp>
          <p:nvSpPr>
            <p:cNvPr id="713" name="realisation of the infinite distance paradigm of the swampland program"/>
            <p:cNvSpPr txBox="1"/>
            <p:nvPr/>
          </p:nvSpPr>
          <p:spPr>
            <a:xfrm>
              <a:off x="937821" y="0"/>
              <a:ext cx="14601693" cy="7481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rmAutofit/>
            </a:bodyPr>
            <a:lstStyle>
              <a:lvl1pPr>
                <a:spcBef>
                  <a:spcPts val="5900"/>
                </a:spcBef>
                <a:defRPr sz="4000" b="0">
                  <a:solidFill>
                    <a:srgbClr val="34B1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r>
                <a:t>realisation of the infinite distance paradigm of the swampland program</a:t>
              </a:r>
            </a:p>
          </p:txBody>
        </p:sp>
        <p:pic>
          <p:nvPicPr>
            <p:cNvPr id="714" name="Image" descr="Image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0" y="279704"/>
              <a:ext cx="810124" cy="29459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716" name="[Ooguri, Vafa ’06] [Grimm, Palti, Valenzuela ’18] [Lee, Lerche, Weigand ’19]"/>
          <p:cNvSpPr txBox="1"/>
          <p:nvPr/>
        </p:nvSpPr>
        <p:spPr>
          <a:xfrm>
            <a:off x="6601117" y="12219569"/>
            <a:ext cx="11181766" cy="4437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2500" b="0">
                <a:solidFill>
                  <a:srgbClr val="34B1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[</a:t>
            </a:r>
            <a:r>
              <a:rPr cap="small"/>
              <a:t>Ooguri, Vafa ’06] </a:t>
            </a:r>
            <a:r>
              <a:t>[</a:t>
            </a:r>
            <a:r>
              <a:rPr cap="small"/>
              <a:t>Grimm, Palti, Valenzuela ’18] [Lee, Lerche, Weigand ’19]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46AF9FD-6119-8AE0-ED40-9A178F271AA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263688" y="5370864"/>
            <a:ext cx="1282700" cy="4318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Conclusions &amp; future directions"/>
          <p:cNvSpPr txBox="1">
            <a:spLocks noGrp="1"/>
          </p:cNvSpPr>
          <p:nvPr>
            <p:ph type="title"/>
          </p:nvPr>
        </p:nvSpPr>
        <p:spPr>
          <a:xfrm>
            <a:off x="1689100" y="882633"/>
            <a:ext cx="21005800" cy="2286001"/>
          </a:xfrm>
          <a:prstGeom prst="rect">
            <a:avLst/>
          </a:prstGeom>
        </p:spPr>
        <p:txBody>
          <a:bodyPr/>
          <a:lstStyle>
            <a:lvl1pPr defTabSz="1828800">
              <a:lnSpc>
                <a:spcPct val="90000"/>
              </a:lnSpc>
              <a:defRPr sz="88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Conclusions &amp; future directions</a:t>
            </a:r>
          </a:p>
        </p:txBody>
      </p:sp>
      <p:grpSp>
        <p:nvGrpSpPr>
          <p:cNvPr id="726" name="Group"/>
          <p:cNvGrpSpPr/>
          <p:nvPr/>
        </p:nvGrpSpPr>
        <p:grpSpPr>
          <a:xfrm>
            <a:off x="2982178" y="3426517"/>
            <a:ext cx="18265131" cy="1086984"/>
            <a:chOff x="0" y="0"/>
            <a:chExt cx="18265129" cy="1086983"/>
          </a:xfrm>
        </p:grpSpPr>
        <p:sp>
          <p:nvSpPr>
            <p:cNvPr id="720" name="The coupling of"/>
            <p:cNvSpPr txBox="1"/>
            <p:nvPr/>
          </p:nvSpPr>
          <p:spPr>
            <a:xfrm>
              <a:off x="63196" y="109747"/>
              <a:ext cx="3475258" cy="7890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rmAutofit/>
            </a:bodyPr>
            <a:lstStyle>
              <a:lvl1pPr algn="l">
                <a:spcBef>
                  <a:spcPts val="5900"/>
                </a:spcBef>
                <a:defRPr sz="4000" b="0">
                  <a:solidFill>
                    <a:srgbClr val="34B1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r>
                <a:rPr dirty="0"/>
                <a:t>The coupling of </a:t>
              </a:r>
            </a:p>
          </p:txBody>
        </p:sp>
        <p:sp>
          <p:nvSpPr>
            <p:cNvPr id="721" name="to undeformed"/>
            <p:cNvSpPr txBox="1"/>
            <p:nvPr/>
          </p:nvSpPr>
          <p:spPr>
            <a:xfrm>
              <a:off x="7746324" y="70534"/>
              <a:ext cx="10518805" cy="87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>
                <a:spcBef>
                  <a:spcPts val="5900"/>
                </a:spcBef>
                <a:defRPr sz="4000" b="0">
                  <a:solidFill>
                    <a:srgbClr val="34B1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r>
                <a:rPr sz="4000" dirty="0"/>
                <a:t>to </a:t>
              </a:r>
              <a:r>
                <a:rPr sz="4000" i="1" dirty="0"/>
                <a:t>undeformed</a:t>
              </a:r>
              <a:r>
                <a:rPr lang="fr-FR" sz="4000" i="1" dirty="0"/>
                <a:t>                             SUGRA</a:t>
              </a:r>
              <a:r>
                <a:rPr sz="4000" i="1" dirty="0"/>
                <a:t> </a:t>
              </a:r>
              <a:r>
                <a:rPr lang="fr-FR" sz="4000" i="1" dirty="0"/>
                <a:t> </a:t>
              </a:r>
              <a:r>
                <a:rPr lang="fr-FR" sz="4000" i="1" dirty="0" err="1"/>
                <a:t>is</a:t>
              </a:r>
              <a:r>
                <a:rPr lang="fr-FR" sz="4000" i="1" dirty="0"/>
                <a:t> unique</a:t>
              </a:r>
              <a:r>
                <a:rPr sz="4000" dirty="0"/>
                <a:t> </a:t>
              </a:r>
            </a:p>
          </p:txBody>
        </p:sp>
        <p:sp>
          <p:nvSpPr>
            <p:cNvPr id="722" name="SUGRA is unique"/>
            <p:cNvSpPr txBox="1"/>
            <p:nvPr/>
          </p:nvSpPr>
          <p:spPr>
            <a:xfrm>
              <a:off x="14174082" y="122209"/>
              <a:ext cx="3950115" cy="68571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rmAutofit fontScale="25000" lnSpcReduction="20000"/>
            </a:bodyPr>
            <a:lstStyle/>
            <a:p>
              <a:pPr algn="l">
                <a:lnSpc>
                  <a:spcPct val="80000"/>
                </a:lnSpc>
                <a:spcBef>
                  <a:spcPts val="5900"/>
                </a:spcBef>
                <a:defRPr sz="4000" b="0">
                  <a:solidFill>
                    <a:srgbClr val="34B1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r>
                <a:rPr dirty="0"/>
                <a:t>SUGRA is </a:t>
              </a:r>
              <a:r>
                <a:rPr b="1" i="1" dirty="0"/>
                <a:t>unique</a:t>
              </a:r>
              <a:r>
                <a:rPr lang="fr-FR" b="1" i="1" dirty="0"/>
                <a:t>.</a:t>
              </a:r>
            </a:p>
            <a:p>
              <a:pPr algn="l">
                <a:lnSpc>
                  <a:spcPct val="80000"/>
                </a:lnSpc>
                <a:spcBef>
                  <a:spcPts val="5900"/>
                </a:spcBef>
                <a:defRPr sz="4000" b="0">
                  <a:solidFill>
                    <a:srgbClr val="34B1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r>
                <a:rPr dirty="0"/>
                <a:t> </a:t>
              </a:r>
            </a:p>
          </p:txBody>
        </p:sp>
        <p:sp>
          <p:nvSpPr>
            <p:cNvPr id="723" name="Rectangle"/>
            <p:cNvSpPr/>
            <p:nvPr/>
          </p:nvSpPr>
          <p:spPr>
            <a:xfrm>
              <a:off x="0" y="0"/>
              <a:ext cx="18201933" cy="1086983"/>
            </a:xfrm>
            <a:prstGeom prst="rect">
              <a:avLst/>
            </a:prstGeom>
            <a:noFill/>
            <a:ln w="50800" cap="flat">
              <a:solidFill>
                <a:srgbClr val="34B1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dirty="0"/>
            </a:p>
          </p:txBody>
        </p:sp>
        <p:pic>
          <p:nvPicPr>
            <p:cNvPr id="724" name="Image" descr="Image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607981" y="248776"/>
              <a:ext cx="3950115" cy="57074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25" name="Image" descr="Image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050944" y="258564"/>
              <a:ext cx="2934911" cy="49142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727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539" y="6486826"/>
            <a:ext cx="712520" cy="263897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37" name="Group"/>
          <p:cNvGrpSpPr/>
          <p:nvPr/>
        </p:nvGrpSpPr>
        <p:grpSpPr>
          <a:xfrm>
            <a:off x="3119299" y="7795741"/>
            <a:ext cx="18201935" cy="3877397"/>
            <a:chOff x="0" y="571614"/>
            <a:chExt cx="18145398" cy="3283946"/>
          </a:xfrm>
        </p:grpSpPr>
        <p:sp>
          <p:nvSpPr>
            <p:cNvPr id="728" name="causality violation?"/>
            <p:cNvSpPr txBox="1"/>
            <p:nvPr/>
          </p:nvSpPr>
          <p:spPr>
            <a:xfrm>
              <a:off x="14491064" y="571614"/>
              <a:ext cx="3654334" cy="78070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rmAutofit/>
            </a:bodyPr>
            <a:lstStyle>
              <a:lvl1pPr algn="l">
                <a:spcBef>
                  <a:spcPts val="5900"/>
                </a:spcBef>
                <a:defRPr sz="3500" b="0"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r>
                <a:rPr dirty="0">
                  <a:solidFill>
                    <a:srgbClr val="C00000"/>
                  </a:solidFill>
                </a:rPr>
                <a:t>causality violation?</a:t>
              </a:r>
            </a:p>
          </p:txBody>
        </p:sp>
        <p:grpSp>
          <p:nvGrpSpPr>
            <p:cNvPr id="736" name="Group"/>
            <p:cNvGrpSpPr/>
            <p:nvPr/>
          </p:nvGrpSpPr>
          <p:grpSpPr>
            <a:xfrm>
              <a:off x="0" y="584118"/>
              <a:ext cx="18095748" cy="3271442"/>
              <a:chOff x="0" y="553174"/>
              <a:chExt cx="18095747" cy="3271440"/>
            </a:xfrm>
          </p:grpSpPr>
          <p:sp>
            <p:nvSpPr>
              <p:cNvPr id="729" name="extend the improvement analysis to higher-derivative orders (e.g. 6-derivatives)"/>
              <p:cNvSpPr txBox="1"/>
              <p:nvPr/>
            </p:nvSpPr>
            <p:spPr>
              <a:xfrm>
                <a:off x="0" y="1315250"/>
                <a:ext cx="18095747" cy="78906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ctr">
                <a:normAutofit/>
              </a:bodyPr>
              <a:lstStyle/>
              <a:p>
                <a:pPr marL="529166" indent="-529166" algn="l">
                  <a:spcBef>
                    <a:spcPts val="5900"/>
                  </a:spcBef>
                  <a:buSzPct val="125000"/>
                  <a:buChar char="•"/>
                  <a:defRPr sz="3500" b="0">
                    <a:latin typeface="Times New Roman"/>
                    <a:ea typeface="Times New Roman"/>
                    <a:cs typeface="Times New Roman"/>
                    <a:sym typeface="Times New Roman"/>
                  </a:defRPr>
                </a:pPr>
                <a:r>
                  <a:rPr dirty="0"/>
                  <a:t>extend the improvement analysis to higher-derivative orders  </a:t>
                </a:r>
              </a:p>
            </p:txBody>
          </p:sp>
          <p:sp>
            <p:nvSpPr>
              <p:cNvPr id="731" name="extension to a fully non-linear lagrangian"/>
              <p:cNvSpPr txBox="1"/>
              <p:nvPr/>
            </p:nvSpPr>
            <p:spPr>
              <a:xfrm>
                <a:off x="0" y="571614"/>
                <a:ext cx="8079742" cy="78070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ctr">
                <a:normAutofit/>
              </a:bodyPr>
              <a:lstStyle>
                <a:lvl1pPr marL="529166" indent="-529166" algn="l">
                  <a:spcBef>
                    <a:spcPts val="5900"/>
                  </a:spcBef>
                  <a:buSzPct val="125000"/>
                  <a:buChar char="•"/>
                  <a:defRPr sz="3500" b="0">
                    <a:latin typeface="Times New Roman"/>
                    <a:ea typeface="Times New Roman"/>
                    <a:cs typeface="Times New Roman"/>
                    <a:sym typeface="Times New Roman"/>
                  </a:defRPr>
                </a:lvl1pPr>
              </a:lstStyle>
              <a:p>
                <a:r>
                  <a:rPr dirty="0"/>
                  <a:t>extension to a fully </a:t>
                </a:r>
                <a:r>
                  <a:rPr dirty="0">
                    <a:solidFill>
                      <a:srgbClr val="7030A0"/>
                    </a:solidFill>
                  </a:rPr>
                  <a:t>non-linear </a:t>
                </a:r>
                <a:r>
                  <a:rPr dirty="0" err="1">
                    <a:solidFill>
                      <a:srgbClr val="7030A0"/>
                    </a:solidFill>
                  </a:rPr>
                  <a:t>lagrangian</a:t>
                </a:r>
                <a:endParaRPr dirty="0">
                  <a:solidFill>
                    <a:srgbClr val="7030A0"/>
                  </a:solidFill>
                </a:endParaRPr>
              </a:p>
            </p:txBody>
          </p:sp>
          <p:pic>
            <p:nvPicPr>
              <p:cNvPr id="732" name="Image" descr="Image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562537" y="880026"/>
                <a:ext cx="779064" cy="25131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733" name="propagation of ghosts?"/>
              <p:cNvSpPr txBox="1"/>
              <p:nvPr/>
            </p:nvSpPr>
            <p:spPr>
              <a:xfrm>
                <a:off x="9824395" y="553174"/>
                <a:ext cx="4183874" cy="78070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ctr">
                <a:normAutofit fontScale="92500"/>
              </a:bodyPr>
              <a:lstStyle>
                <a:lvl1pPr algn="l">
                  <a:spcBef>
                    <a:spcPts val="5900"/>
                  </a:spcBef>
                  <a:defRPr sz="3500" b="0">
                    <a:latin typeface="Times New Roman"/>
                    <a:ea typeface="Times New Roman"/>
                    <a:cs typeface="Times New Roman"/>
                    <a:sym typeface="Times New Roman"/>
                  </a:defRPr>
                </a:lvl1pPr>
              </a:lstStyle>
              <a:p>
                <a:r>
                  <a:rPr dirty="0"/>
                  <a:t>propagation of ghosts</a:t>
                </a:r>
                <a:r>
                  <a:rPr lang="fr-FR" dirty="0"/>
                  <a:t>  </a:t>
                </a:r>
                <a:r>
                  <a:rPr dirty="0"/>
                  <a:t>?</a:t>
                </a:r>
              </a:p>
            </p:txBody>
          </p:sp>
          <p:sp>
            <p:nvSpPr>
              <p:cNvPr id="734" name="similar analysis for higher-spin supermultiplet"/>
              <p:cNvSpPr txBox="1"/>
              <p:nvPr/>
            </p:nvSpPr>
            <p:spPr>
              <a:xfrm>
                <a:off x="0" y="3035552"/>
                <a:ext cx="9138186" cy="78906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ctr">
                <a:normAutofit/>
              </a:bodyPr>
              <a:lstStyle>
                <a:lvl1pPr marL="529166" indent="-529166" algn="l">
                  <a:spcBef>
                    <a:spcPts val="5900"/>
                  </a:spcBef>
                  <a:buSzPct val="125000"/>
                  <a:buChar char="•"/>
                  <a:defRPr sz="3500" b="0">
                    <a:latin typeface="Times New Roman"/>
                    <a:ea typeface="Times New Roman"/>
                    <a:cs typeface="Times New Roman"/>
                    <a:sym typeface="Times New Roman"/>
                  </a:defRPr>
                </a:lvl1pPr>
              </a:lstStyle>
              <a:p>
                <a:pPr marL="0" indent="0">
                  <a:buNone/>
                </a:pPr>
                <a:r>
                  <a:rPr dirty="0"/>
                  <a:t> </a:t>
                </a:r>
              </a:p>
            </p:txBody>
          </p:sp>
        </p:grpSp>
      </p:grpSp>
      <p:sp>
        <p:nvSpPr>
          <p:cNvPr id="2" name="prove that the KK is (not) the only deformed coupling">
            <a:extLst>
              <a:ext uri="{FF2B5EF4-FFF2-40B4-BE49-F238E27FC236}">
                <a16:creationId xmlns:a16="http://schemas.microsoft.com/office/drawing/2014/main" id="{9B9D0ED7-E38B-A874-7B6B-989483D76E73}"/>
              </a:ext>
            </a:extLst>
          </p:cNvPr>
          <p:cNvSpPr txBox="1"/>
          <p:nvPr/>
        </p:nvSpPr>
        <p:spPr>
          <a:xfrm>
            <a:off x="3119299" y="10436112"/>
            <a:ext cx="18152130" cy="93165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numCol="1" anchor="ctr">
            <a:normAutofit/>
          </a:bodyPr>
          <a:lstStyle/>
          <a:p>
            <a:pPr marL="529166" indent="-529166" algn="l">
              <a:spcBef>
                <a:spcPts val="5900"/>
              </a:spcBef>
              <a:buSzPct val="125000"/>
              <a:buChar char="•"/>
              <a:defRPr sz="3500" b="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dirty="0"/>
              <a:t>prove that the KK is (not) the </a:t>
            </a:r>
            <a:r>
              <a:rPr i="1" dirty="0"/>
              <a:t>only </a:t>
            </a:r>
            <a:r>
              <a:rPr dirty="0"/>
              <a:t>deformed coupling</a:t>
            </a:r>
            <a:r>
              <a:rPr lang="fr-FR" dirty="0"/>
              <a:t>.    </a:t>
            </a:r>
          </a:p>
          <a:p>
            <a:pPr marL="529166" indent="-529166" algn="l">
              <a:spcBef>
                <a:spcPts val="5900"/>
              </a:spcBef>
              <a:buSzPct val="125000"/>
              <a:buChar char="•"/>
              <a:defRPr sz="3500" b="0"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lang="fr-FR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06F0A03-BFD9-BAD9-EA3B-9E7154A77068}"/>
              </a:ext>
            </a:extLst>
          </p:cNvPr>
          <p:cNvSpPr txBox="1"/>
          <p:nvPr/>
        </p:nvSpPr>
        <p:spPr>
          <a:xfrm>
            <a:off x="3100372" y="10633253"/>
            <a:ext cx="13388280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457200" marR="0" indent="-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GB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Massive spin-2 field could be a </a:t>
            </a:r>
            <a:r>
              <a:rPr kumimoji="0" lang="en-GB" sz="3600" b="0" i="0" u="none" strike="noStrike" cap="none" spc="0" normalizeH="0" baseline="0" dirty="0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DM candidate  </a:t>
            </a:r>
            <a:r>
              <a:rPr kumimoji="0" lang="en-GB" sz="36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(freeze-in production)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AFB7528-524C-1104-8894-37F141234342}"/>
              </a:ext>
            </a:extLst>
          </p:cNvPr>
          <p:cNvSpPr txBox="1"/>
          <p:nvPr/>
        </p:nvSpPr>
        <p:spPr>
          <a:xfrm>
            <a:off x="2336920" y="6268446"/>
            <a:ext cx="21364823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3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Main (conservative interpretation) result : eliminating causality issues needs higher spins with no mass gap </a:t>
            </a:r>
            <a:r>
              <a:rPr kumimoji="0" lang="en-GB" sz="3600" b="1" i="0" u="none" strike="noStrike" cap="none" spc="0" normalizeH="0" baseline="0" dirty="0">
                <a:ln>
                  <a:noFill/>
                </a:ln>
                <a:solidFill>
                  <a:srgbClr val="7030A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754E2FC-7076-A8B1-F9D5-E799A8B881D1}"/>
              </a:ext>
            </a:extLst>
          </p:cNvPr>
          <p:cNvSpPr txBox="1"/>
          <p:nvPr/>
        </p:nvSpPr>
        <p:spPr>
          <a:xfrm>
            <a:off x="4391771" y="4784758"/>
            <a:ext cx="12742341" cy="71814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4000" b="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0" lang="en-GB" sz="4000" b="0" i="0" u="none" strike="noStrike" cap="none" spc="0" normalizeH="0" baseline="0" dirty="0">
                <a:ln>
                  <a:noFill/>
                </a:ln>
                <a:solidFill>
                  <a:srgbClr val="00B050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ut it contains higher-derivative terms. </a:t>
            </a:r>
          </a:p>
        </p:txBody>
      </p:sp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91200E-4B0B-D391-B82E-CDD010539F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Titolo 3">
            <a:extLst>
              <a:ext uri="{FF2B5EF4-FFF2-40B4-BE49-F238E27FC236}">
                <a16:creationId xmlns:a16="http://schemas.microsoft.com/office/drawing/2014/main" id="{3460F782-F6D1-4EB9-78DA-0A728336573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36650" y="5146880"/>
            <a:ext cx="16910700" cy="3422240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3039756643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" name="Non diff-invariant improvements"/>
          <p:cNvSpPr txBox="1">
            <a:spLocks noGrp="1"/>
          </p:cNvSpPr>
          <p:nvPr>
            <p:ph type="title"/>
          </p:nvPr>
        </p:nvSpPr>
        <p:spPr>
          <a:xfrm>
            <a:off x="1689100" y="882633"/>
            <a:ext cx="21005800" cy="2286001"/>
          </a:xfrm>
          <a:prstGeom prst="rect">
            <a:avLst/>
          </a:prstGeom>
        </p:spPr>
        <p:txBody>
          <a:bodyPr/>
          <a:lstStyle>
            <a:lvl1pPr defTabSz="1828800">
              <a:lnSpc>
                <a:spcPct val="90000"/>
              </a:lnSpc>
              <a:defRPr sz="88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Non diff-invariant improvements</a:t>
            </a:r>
          </a:p>
        </p:txBody>
      </p:sp>
      <p:pic>
        <p:nvPicPr>
          <p:cNvPr id="742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9567" y="3839054"/>
            <a:ext cx="16734925" cy="3680790"/>
          </a:xfrm>
          <a:prstGeom prst="rect">
            <a:avLst/>
          </a:prstGeom>
          <a:ln w="12700">
            <a:miter lim="400000"/>
          </a:ln>
        </p:spPr>
      </p:pic>
      <p:pic>
        <p:nvPicPr>
          <p:cNvPr id="743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1631" y="10039884"/>
            <a:ext cx="13546813" cy="2303390"/>
          </a:xfrm>
          <a:prstGeom prst="rect">
            <a:avLst/>
          </a:prstGeom>
          <a:ln w="12700">
            <a:miter lim="400000"/>
          </a:ln>
        </p:spPr>
      </p:pic>
      <p:pic>
        <p:nvPicPr>
          <p:cNvPr id="744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70142" y="8190263"/>
            <a:ext cx="11420151" cy="114978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" name="Non-minimal coupling to the Riemann tensor"/>
          <p:cNvSpPr txBox="1">
            <a:spLocks noGrp="1"/>
          </p:cNvSpPr>
          <p:nvPr>
            <p:ph type="title"/>
          </p:nvPr>
        </p:nvSpPr>
        <p:spPr>
          <a:xfrm>
            <a:off x="1689100" y="882633"/>
            <a:ext cx="21005800" cy="2286001"/>
          </a:xfrm>
          <a:prstGeom prst="rect">
            <a:avLst/>
          </a:prstGeom>
        </p:spPr>
        <p:txBody>
          <a:bodyPr/>
          <a:lstStyle>
            <a:lvl1pPr defTabSz="1828800">
              <a:lnSpc>
                <a:spcPct val="90000"/>
              </a:lnSpc>
              <a:defRPr sz="88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Non-minimal coupling to the Riemann tensor</a:t>
            </a:r>
          </a:p>
        </p:txBody>
      </p:sp>
      <p:pic>
        <p:nvPicPr>
          <p:cNvPr id="747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6515" y="4224987"/>
            <a:ext cx="16550970" cy="776788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9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1312" y="3981351"/>
            <a:ext cx="1472481" cy="642253"/>
          </a:xfrm>
          <a:prstGeom prst="rect">
            <a:avLst/>
          </a:prstGeom>
          <a:ln w="12700">
            <a:miter lim="400000"/>
          </a:ln>
        </p:spPr>
      </p:pic>
      <p:sp>
        <p:nvSpPr>
          <p:cNvPr id="750" name="5D supergravity algebra:"/>
          <p:cNvSpPr txBox="1"/>
          <p:nvPr/>
        </p:nvSpPr>
        <p:spPr>
          <a:xfrm>
            <a:off x="1885306" y="4907844"/>
            <a:ext cx="6576770" cy="13977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marL="740833" indent="-740833" algn="l">
              <a:spcBef>
                <a:spcPts val="5900"/>
              </a:spcBef>
              <a:buSzPct val="100000"/>
              <a:buAutoNum type="arabicParenR"/>
              <a:defRPr sz="4000" b="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5D supergravity algebra:</a:t>
            </a:r>
          </a:p>
        </p:txBody>
      </p:sp>
      <p:sp>
        <p:nvSpPr>
          <p:cNvPr id="751" name="[Günaydin, Sierra, Townsend ’83]  [Ceresole, Dall’Agata ’00]"/>
          <p:cNvSpPr txBox="1"/>
          <p:nvPr/>
        </p:nvSpPr>
        <p:spPr>
          <a:xfrm>
            <a:off x="8072963" y="5385519"/>
            <a:ext cx="9802076" cy="4807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2700" b="0" cap="small">
                <a:solidFill>
                  <a:schemeClr val="accent4">
                    <a:hueOff val="-1081314"/>
                    <a:satOff val="4338"/>
                    <a:lumOff val="-8931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[Günaydin, Sierra, Townsend ’83]  [Ceresole, Dall’Agata ’00]</a:t>
            </a:r>
          </a:p>
        </p:txBody>
      </p:sp>
      <p:sp>
        <p:nvSpPr>
          <p:cNvPr id="752" name="The Kaluza–Klein reduction"/>
          <p:cNvSpPr txBox="1">
            <a:spLocks noGrp="1"/>
          </p:cNvSpPr>
          <p:nvPr>
            <p:ph type="title"/>
          </p:nvPr>
        </p:nvSpPr>
        <p:spPr>
          <a:xfrm>
            <a:off x="1689100" y="882635"/>
            <a:ext cx="21005800" cy="2286001"/>
          </a:xfrm>
          <a:prstGeom prst="rect">
            <a:avLst/>
          </a:prstGeom>
        </p:spPr>
        <p:txBody>
          <a:bodyPr/>
          <a:lstStyle>
            <a:lvl1pPr defTabSz="1828800">
              <a:lnSpc>
                <a:spcPct val="90000"/>
              </a:lnSpc>
              <a:defRPr sz="88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The Kaluza–Klein reduction</a:t>
            </a:r>
          </a:p>
        </p:txBody>
      </p:sp>
      <p:sp>
        <p:nvSpPr>
          <p:cNvPr id="753" name="5D pure supergravity on the orbifold              :"/>
          <p:cNvSpPr txBox="1"/>
          <p:nvPr/>
        </p:nvSpPr>
        <p:spPr>
          <a:xfrm>
            <a:off x="1200459" y="3818790"/>
            <a:ext cx="10525976" cy="9165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pPr marL="635000" indent="-635000" algn="l">
              <a:spcBef>
                <a:spcPts val="5900"/>
              </a:spcBef>
              <a:buSzPct val="125000"/>
              <a:buChar char="-"/>
              <a:defRPr sz="4000" b="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5D pure supergravity on the orbifold</a:t>
            </a:r>
            <a:r>
              <a:rPr i="1"/>
              <a:t>              </a:t>
            </a:r>
            <a:r>
              <a:t>:</a:t>
            </a:r>
          </a:p>
        </p:txBody>
      </p:sp>
      <p:grpSp>
        <p:nvGrpSpPr>
          <p:cNvPr id="757" name="Group"/>
          <p:cNvGrpSpPr/>
          <p:nvPr/>
        </p:nvGrpSpPr>
        <p:grpSpPr>
          <a:xfrm>
            <a:off x="7236783" y="6478121"/>
            <a:ext cx="11474437" cy="3805373"/>
            <a:chOff x="0" y="0"/>
            <a:chExt cx="11474436" cy="3805371"/>
          </a:xfrm>
        </p:grpSpPr>
        <p:pic>
          <p:nvPicPr>
            <p:cNvPr id="754" name="Image" descr="Image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1474437" cy="380537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755" name="Oval"/>
            <p:cNvSpPr/>
            <p:nvPr/>
          </p:nvSpPr>
          <p:spPr>
            <a:xfrm>
              <a:off x="4092531" y="642148"/>
              <a:ext cx="233727" cy="212530"/>
            </a:xfrm>
            <a:prstGeom prst="ellipse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756" name="Oval"/>
            <p:cNvSpPr/>
            <p:nvPr/>
          </p:nvSpPr>
          <p:spPr>
            <a:xfrm>
              <a:off x="4092531" y="1877778"/>
              <a:ext cx="233727" cy="212530"/>
            </a:xfrm>
            <a:prstGeom prst="ellipse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9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1312" y="3981351"/>
            <a:ext cx="1472481" cy="642253"/>
          </a:xfrm>
          <a:prstGeom prst="rect">
            <a:avLst/>
          </a:prstGeom>
          <a:ln w="12700">
            <a:miter lim="400000"/>
          </a:ln>
        </p:spPr>
      </p:pic>
      <p:sp>
        <p:nvSpPr>
          <p:cNvPr id="760" name="5D supergravity algebra"/>
          <p:cNvSpPr txBox="1"/>
          <p:nvPr/>
        </p:nvSpPr>
        <p:spPr>
          <a:xfrm>
            <a:off x="1885306" y="4907844"/>
            <a:ext cx="5853845" cy="13977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marL="740833" indent="-740833" algn="l">
              <a:spcBef>
                <a:spcPts val="5900"/>
              </a:spcBef>
              <a:buSzPct val="100000"/>
              <a:buAutoNum type="arabicParenR"/>
              <a:defRPr sz="4000" b="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5D supergravity algebra</a:t>
            </a:r>
          </a:p>
        </p:txBody>
      </p:sp>
      <p:sp>
        <p:nvSpPr>
          <p:cNvPr id="761" name="compactification ansatz:"/>
          <p:cNvSpPr txBox="1"/>
          <p:nvPr/>
        </p:nvSpPr>
        <p:spPr>
          <a:xfrm>
            <a:off x="1885306" y="6334682"/>
            <a:ext cx="5853845" cy="13977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marL="740833" indent="-740833" algn="l">
              <a:spcBef>
                <a:spcPts val="5900"/>
              </a:spcBef>
              <a:buSzPct val="100000"/>
              <a:buAutoNum type="arabicParenR" startAt="2"/>
              <a:defRPr sz="4000" b="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compactification ansatz: </a:t>
            </a:r>
          </a:p>
        </p:txBody>
      </p:sp>
      <p:sp>
        <p:nvSpPr>
          <p:cNvPr id="762" name="[Günaydin, Sierra, Townsend ’83]  [Ceresole, Dall’Agata ’00]"/>
          <p:cNvSpPr txBox="1"/>
          <p:nvPr/>
        </p:nvSpPr>
        <p:spPr>
          <a:xfrm>
            <a:off x="8072963" y="5385519"/>
            <a:ext cx="9802076" cy="4807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2700" b="0" cap="small">
                <a:solidFill>
                  <a:schemeClr val="accent4">
                    <a:hueOff val="-1081314"/>
                    <a:satOff val="4338"/>
                    <a:lumOff val="-8931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[Günaydin, Sierra, Townsend ’83]  [Ceresole, Dall’Agata ’00]</a:t>
            </a:r>
          </a:p>
        </p:txBody>
      </p:sp>
      <p:sp>
        <p:nvSpPr>
          <p:cNvPr id="763" name="5D pure supergravity on the orbifold              :"/>
          <p:cNvSpPr txBox="1"/>
          <p:nvPr/>
        </p:nvSpPr>
        <p:spPr>
          <a:xfrm>
            <a:off x="1200459" y="3818790"/>
            <a:ext cx="10525976" cy="9165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pPr marL="635000" indent="-635000" algn="l">
              <a:spcBef>
                <a:spcPts val="5900"/>
              </a:spcBef>
              <a:buSzPct val="125000"/>
              <a:buChar char="-"/>
              <a:defRPr sz="4000" b="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5D pure supergravity on the orbifold</a:t>
            </a:r>
            <a:r>
              <a:rPr i="1"/>
              <a:t>              </a:t>
            </a:r>
            <a:r>
              <a:t>:</a:t>
            </a:r>
          </a:p>
        </p:txBody>
      </p:sp>
      <p:grpSp>
        <p:nvGrpSpPr>
          <p:cNvPr id="769" name="Group"/>
          <p:cNvGrpSpPr/>
          <p:nvPr/>
        </p:nvGrpSpPr>
        <p:grpSpPr>
          <a:xfrm>
            <a:off x="8949641" y="7325718"/>
            <a:ext cx="10296544" cy="3809332"/>
            <a:chOff x="0" y="0"/>
            <a:chExt cx="10296542" cy="3809331"/>
          </a:xfrm>
        </p:grpSpPr>
        <p:pic>
          <p:nvPicPr>
            <p:cNvPr id="764" name="Image" descr="Image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0192143" cy="380933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765" name="Oval"/>
            <p:cNvSpPr/>
            <p:nvPr/>
          </p:nvSpPr>
          <p:spPr>
            <a:xfrm>
              <a:off x="2609652" y="452672"/>
              <a:ext cx="224610" cy="204241"/>
            </a:xfrm>
            <a:prstGeom prst="ellipse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766" name="Oval"/>
            <p:cNvSpPr/>
            <p:nvPr/>
          </p:nvSpPr>
          <p:spPr>
            <a:xfrm>
              <a:off x="3678908" y="1285566"/>
              <a:ext cx="224610" cy="204241"/>
            </a:xfrm>
            <a:prstGeom prst="ellipse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767" name="Oval"/>
            <p:cNvSpPr/>
            <p:nvPr/>
          </p:nvSpPr>
          <p:spPr>
            <a:xfrm>
              <a:off x="4627169" y="2056556"/>
              <a:ext cx="224610" cy="258638"/>
            </a:xfrm>
            <a:prstGeom prst="ellipse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768" name="Oval"/>
            <p:cNvSpPr/>
            <p:nvPr/>
          </p:nvSpPr>
          <p:spPr>
            <a:xfrm>
              <a:off x="10071933" y="3221482"/>
              <a:ext cx="224610" cy="204241"/>
            </a:xfrm>
            <a:prstGeom prst="ellipse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sp>
        <p:nvSpPr>
          <p:cNvPr id="770" name="The Kaluza–Klein reduction"/>
          <p:cNvSpPr txBox="1">
            <a:spLocks noGrp="1"/>
          </p:cNvSpPr>
          <p:nvPr>
            <p:ph type="title"/>
          </p:nvPr>
        </p:nvSpPr>
        <p:spPr>
          <a:xfrm>
            <a:off x="1689100" y="882635"/>
            <a:ext cx="21005800" cy="2286001"/>
          </a:xfrm>
          <a:prstGeom prst="rect">
            <a:avLst/>
          </a:prstGeom>
        </p:spPr>
        <p:txBody>
          <a:bodyPr/>
          <a:lstStyle>
            <a:lvl1pPr defTabSz="1828800">
              <a:lnSpc>
                <a:spcPct val="90000"/>
              </a:lnSpc>
              <a:defRPr sz="88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The Kaluza–Klein reduction</a:t>
            </a:r>
          </a:p>
        </p:txBody>
      </p:sp>
    </p:spTree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2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1312" y="3981351"/>
            <a:ext cx="1472481" cy="642253"/>
          </a:xfrm>
          <a:prstGeom prst="rect">
            <a:avLst/>
          </a:prstGeom>
          <a:ln w="12700">
            <a:miter lim="400000"/>
          </a:ln>
        </p:spPr>
      </p:pic>
      <p:sp>
        <p:nvSpPr>
          <p:cNvPr id="773" name="5D supergravity algebra"/>
          <p:cNvSpPr txBox="1"/>
          <p:nvPr/>
        </p:nvSpPr>
        <p:spPr>
          <a:xfrm>
            <a:off x="1885306" y="4907844"/>
            <a:ext cx="5853845" cy="13977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marL="740833" indent="-740833" algn="l">
              <a:spcBef>
                <a:spcPts val="5900"/>
              </a:spcBef>
              <a:buSzPct val="100000"/>
              <a:buAutoNum type="arabicParenR"/>
              <a:defRPr sz="4000" b="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5D supergravity algebra</a:t>
            </a:r>
          </a:p>
        </p:txBody>
      </p:sp>
      <p:sp>
        <p:nvSpPr>
          <p:cNvPr id="774" name="compactification ansatz"/>
          <p:cNvSpPr txBox="1"/>
          <p:nvPr/>
        </p:nvSpPr>
        <p:spPr>
          <a:xfrm>
            <a:off x="1885306" y="6334682"/>
            <a:ext cx="5853845" cy="13977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marL="740833" indent="-740833" algn="l">
              <a:spcBef>
                <a:spcPts val="5900"/>
              </a:spcBef>
              <a:buSzPct val="100000"/>
              <a:buAutoNum type="arabicParenR" startAt="2"/>
              <a:defRPr sz="4000" b="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compactification ansatz </a:t>
            </a:r>
          </a:p>
        </p:txBody>
      </p:sp>
      <p:sp>
        <p:nvSpPr>
          <p:cNvPr id="775" name="mode decomposition of the fields along.             :"/>
          <p:cNvSpPr txBox="1"/>
          <p:nvPr/>
        </p:nvSpPr>
        <p:spPr>
          <a:xfrm>
            <a:off x="1885306" y="7624612"/>
            <a:ext cx="12855403" cy="13977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marL="740833" indent="-740833" algn="l">
              <a:spcBef>
                <a:spcPts val="5900"/>
              </a:spcBef>
              <a:buSzPct val="100000"/>
              <a:buAutoNum type="arabicParenR" startAt="3"/>
              <a:defRPr sz="4000" b="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mode decomposition of the fields along.             :</a:t>
            </a:r>
          </a:p>
        </p:txBody>
      </p:sp>
      <p:grpSp>
        <p:nvGrpSpPr>
          <p:cNvPr id="778" name="Group"/>
          <p:cNvGrpSpPr/>
          <p:nvPr/>
        </p:nvGrpSpPr>
        <p:grpSpPr>
          <a:xfrm>
            <a:off x="10949749" y="8011864"/>
            <a:ext cx="1352123" cy="699493"/>
            <a:chOff x="0" y="0"/>
            <a:chExt cx="1352121" cy="699492"/>
          </a:xfrm>
        </p:grpSpPr>
        <p:sp>
          <p:nvSpPr>
            <p:cNvPr id="776" name="Rectangle"/>
            <p:cNvSpPr/>
            <p:nvPr/>
          </p:nvSpPr>
          <p:spPr>
            <a:xfrm>
              <a:off x="41076" y="0"/>
              <a:ext cx="1270001" cy="699493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pic>
          <p:nvPicPr>
            <p:cNvPr id="777" name="Image" descr="Image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0" y="67567"/>
              <a:ext cx="1352122" cy="58975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779" name="[Günaydin, Sierra, Townsend ’83]  [Ceresole, Dall’Agata ’00]"/>
          <p:cNvSpPr txBox="1"/>
          <p:nvPr/>
        </p:nvSpPr>
        <p:spPr>
          <a:xfrm>
            <a:off x="8072963" y="5385519"/>
            <a:ext cx="9802076" cy="4807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2700" b="0" cap="small">
                <a:solidFill>
                  <a:schemeClr val="accent4">
                    <a:hueOff val="-1081314"/>
                    <a:satOff val="4338"/>
                    <a:lumOff val="-8931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[Günaydin, Sierra, Townsend ’83]  [Ceresole, Dall’Agata ’00]</a:t>
            </a:r>
          </a:p>
        </p:txBody>
      </p:sp>
      <p:sp>
        <p:nvSpPr>
          <p:cNvPr id="780" name="5D pure supergravity on the orbifold              :"/>
          <p:cNvSpPr txBox="1"/>
          <p:nvPr/>
        </p:nvSpPr>
        <p:spPr>
          <a:xfrm>
            <a:off x="1200459" y="3818790"/>
            <a:ext cx="10525976" cy="9165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pPr marL="635000" indent="-635000" algn="l">
              <a:spcBef>
                <a:spcPts val="5900"/>
              </a:spcBef>
              <a:buSzPct val="125000"/>
              <a:buChar char="-"/>
              <a:defRPr sz="4000" b="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5D pure supergravity on the orbifold</a:t>
            </a:r>
            <a:r>
              <a:rPr i="1"/>
              <a:t>              </a:t>
            </a:r>
            <a:r>
              <a:t>:</a:t>
            </a:r>
          </a:p>
        </p:txBody>
      </p:sp>
      <p:pic>
        <p:nvPicPr>
          <p:cNvPr id="781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7584" y="9583960"/>
            <a:ext cx="6670848" cy="1438811"/>
          </a:xfrm>
          <a:prstGeom prst="rect">
            <a:avLst/>
          </a:prstGeom>
          <a:ln w="12700">
            <a:miter lim="400000"/>
          </a:ln>
        </p:spPr>
      </p:pic>
      <p:pic>
        <p:nvPicPr>
          <p:cNvPr id="782" name="Image" descr="Imag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871413" y="9583960"/>
            <a:ext cx="7048717" cy="1438811"/>
          </a:xfrm>
          <a:prstGeom prst="rect">
            <a:avLst/>
          </a:prstGeom>
          <a:ln w="12700">
            <a:miter lim="400000"/>
          </a:ln>
        </p:spPr>
      </p:pic>
      <p:sp>
        <p:nvSpPr>
          <p:cNvPr id="783" name="The Kaluza–Klein reduction"/>
          <p:cNvSpPr txBox="1">
            <a:spLocks noGrp="1"/>
          </p:cNvSpPr>
          <p:nvPr>
            <p:ph type="title"/>
          </p:nvPr>
        </p:nvSpPr>
        <p:spPr>
          <a:xfrm>
            <a:off x="1689100" y="882635"/>
            <a:ext cx="21005800" cy="2286001"/>
          </a:xfrm>
          <a:prstGeom prst="rect">
            <a:avLst/>
          </a:prstGeom>
        </p:spPr>
        <p:txBody>
          <a:bodyPr/>
          <a:lstStyle>
            <a:lvl1pPr defTabSz="1828800">
              <a:lnSpc>
                <a:spcPct val="90000"/>
              </a:lnSpc>
              <a:defRPr sz="88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The Kaluza–Klein reduction</a:t>
            </a:r>
          </a:p>
        </p:txBody>
      </p:sp>
    </p:spTree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5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1312" y="3981351"/>
            <a:ext cx="1472481" cy="642253"/>
          </a:xfrm>
          <a:prstGeom prst="rect">
            <a:avLst/>
          </a:prstGeom>
          <a:ln w="12700">
            <a:miter lim="400000"/>
          </a:ln>
        </p:spPr>
      </p:pic>
      <p:sp>
        <p:nvSpPr>
          <p:cNvPr id="786" name="5D supergravity algebra"/>
          <p:cNvSpPr txBox="1"/>
          <p:nvPr/>
        </p:nvSpPr>
        <p:spPr>
          <a:xfrm>
            <a:off x="1885306" y="4907844"/>
            <a:ext cx="5853845" cy="13977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marL="740833" indent="-740833" algn="l">
              <a:spcBef>
                <a:spcPts val="5900"/>
              </a:spcBef>
              <a:buSzPct val="100000"/>
              <a:buAutoNum type="arabicParenR"/>
              <a:defRPr sz="4000" b="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5D supergravity algebra</a:t>
            </a:r>
          </a:p>
        </p:txBody>
      </p:sp>
      <p:sp>
        <p:nvSpPr>
          <p:cNvPr id="787" name="compactification ansatz"/>
          <p:cNvSpPr txBox="1"/>
          <p:nvPr/>
        </p:nvSpPr>
        <p:spPr>
          <a:xfrm>
            <a:off x="1885306" y="6334682"/>
            <a:ext cx="5853845" cy="13977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marL="740833" indent="-740833" algn="l">
              <a:spcBef>
                <a:spcPts val="5900"/>
              </a:spcBef>
              <a:buSzPct val="100000"/>
              <a:buAutoNum type="arabicParenR" startAt="2"/>
              <a:defRPr sz="4000" b="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compactification ansatz </a:t>
            </a:r>
          </a:p>
        </p:txBody>
      </p:sp>
      <p:sp>
        <p:nvSpPr>
          <p:cNvPr id="788" name="Stückelberg organisation of the massive degrees of freedom:"/>
          <p:cNvSpPr txBox="1"/>
          <p:nvPr/>
        </p:nvSpPr>
        <p:spPr>
          <a:xfrm>
            <a:off x="1885306" y="9188358"/>
            <a:ext cx="13183873" cy="1397798"/>
          </a:xfrm>
          <a:prstGeom prst="rect">
            <a:avLst/>
          </a:prstGeom>
          <a:ln w="38100">
            <a:solidFill>
              <a:srgbClr val="518DFB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pPr marL="740833" indent="-740833" algn="l">
              <a:spcBef>
                <a:spcPts val="5900"/>
              </a:spcBef>
              <a:buSzPct val="100000"/>
              <a:buAutoNum type="arabicParenR" startAt="4"/>
              <a:defRPr sz="4000" b="0">
                <a:solidFill>
                  <a:srgbClr val="518DFB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i="1"/>
              <a:t>Stückelberg</a:t>
            </a:r>
            <a:r>
              <a:t> organisation of the massive degrees of freedom:</a:t>
            </a:r>
          </a:p>
        </p:txBody>
      </p:sp>
      <p:sp>
        <p:nvSpPr>
          <p:cNvPr id="789" name="mode decomposition of the fields along  S1/Z2"/>
          <p:cNvSpPr txBox="1"/>
          <p:nvPr/>
        </p:nvSpPr>
        <p:spPr>
          <a:xfrm>
            <a:off x="1885306" y="7624612"/>
            <a:ext cx="10802133" cy="13977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marL="740833" indent="-740833" algn="l">
              <a:spcBef>
                <a:spcPts val="5900"/>
              </a:spcBef>
              <a:buSzPct val="100000"/>
              <a:buAutoNum type="arabicParenR" startAt="3"/>
              <a:defRPr sz="4000" b="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mode decomposition of the fields along  S1/Z2 </a:t>
            </a:r>
          </a:p>
        </p:txBody>
      </p:sp>
      <p:grpSp>
        <p:nvGrpSpPr>
          <p:cNvPr id="792" name="Group"/>
          <p:cNvGrpSpPr/>
          <p:nvPr/>
        </p:nvGrpSpPr>
        <p:grpSpPr>
          <a:xfrm>
            <a:off x="10949749" y="8011864"/>
            <a:ext cx="1352123" cy="699493"/>
            <a:chOff x="0" y="0"/>
            <a:chExt cx="1352121" cy="699492"/>
          </a:xfrm>
        </p:grpSpPr>
        <p:sp>
          <p:nvSpPr>
            <p:cNvPr id="790" name="Rectangle"/>
            <p:cNvSpPr/>
            <p:nvPr/>
          </p:nvSpPr>
          <p:spPr>
            <a:xfrm>
              <a:off x="41076" y="0"/>
              <a:ext cx="1270001" cy="699493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pic>
          <p:nvPicPr>
            <p:cNvPr id="791" name="Image" descr="Image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0" y="67567"/>
              <a:ext cx="1352122" cy="58975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793" name="[Günaydin, Sierra, Townsend ’83]  [Ceresole, Dall’Agata ’00]"/>
          <p:cNvSpPr txBox="1"/>
          <p:nvPr/>
        </p:nvSpPr>
        <p:spPr>
          <a:xfrm>
            <a:off x="8072963" y="5385519"/>
            <a:ext cx="9802076" cy="4807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2700" b="0" cap="small">
                <a:solidFill>
                  <a:schemeClr val="accent4">
                    <a:hueOff val="-1081314"/>
                    <a:satOff val="4338"/>
                    <a:lumOff val="-8931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[Günaydin, Sierra, Townsend ’83]  [Ceresole, Dall’Agata ’00]</a:t>
            </a:r>
          </a:p>
        </p:txBody>
      </p:sp>
      <p:grpSp>
        <p:nvGrpSpPr>
          <p:cNvPr id="799" name="Group"/>
          <p:cNvGrpSpPr/>
          <p:nvPr/>
        </p:nvGrpSpPr>
        <p:grpSpPr>
          <a:xfrm>
            <a:off x="5491930" y="10870396"/>
            <a:ext cx="14964142" cy="1180029"/>
            <a:chOff x="0" y="0"/>
            <a:chExt cx="14964140" cy="1180027"/>
          </a:xfrm>
        </p:grpSpPr>
        <p:pic>
          <p:nvPicPr>
            <p:cNvPr id="794" name="Image" descr="Image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0"/>
              <a:ext cx="4464969" cy="118002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95" name="Image" descr="Image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235845" y="293056"/>
              <a:ext cx="2728296" cy="59391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96" name="Image" descr="Image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429515" y="258938"/>
              <a:ext cx="3239170" cy="66215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97" name="Image" descr="Image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432119" y="423845"/>
              <a:ext cx="1030246" cy="33233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798" name="&amp;"/>
            <p:cNvSpPr txBox="1"/>
            <p:nvPr/>
          </p:nvSpPr>
          <p:spPr>
            <a:xfrm>
              <a:off x="11127837" y="131726"/>
              <a:ext cx="648857" cy="9165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rmAutofit/>
            </a:bodyPr>
            <a:lstStyle>
              <a:lvl1pPr>
                <a:spcBef>
                  <a:spcPts val="5900"/>
                </a:spcBef>
                <a:defRPr sz="4000" b="0"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r>
                <a:t>&amp;</a:t>
              </a:r>
            </a:p>
          </p:txBody>
        </p:sp>
      </p:grpSp>
      <p:sp>
        <p:nvSpPr>
          <p:cNvPr id="800" name="5D pure supergravity on the orbifold              :"/>
          <p:cNvSpPr txBox="1"/>
          <p:nvPr/>
        </p:nvSpPr>
        <p:spPr>
          <a:xfrm>
            <a:off x="1200459" y="3818790"/>
            <a:ext cx="10525976" cy="9165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pPr marL="635000" indent="-635000" algn="l">
              <a:spcBef>
                <a:spcPts val="5900"/>
              </a:spcBef>
              <a:buSzPct val="125000"/>
              <a:buChar char="-"/>
              <a:defRPr sz="4000" b="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5D pure supergravity on the orbifold</a:t>
            </a:r>
            <a:r>
              <a:rPr i="1"/>
              <a:t>              </a:t>
            </a:r>
            <a:r>
              <a:t>:</a:t>
            </a:r>
          </a:p>
        </p:txBody>
      </p:sp>
      <p:sp>
        <p:nvSpPr>
          <p:cNvPr id="801" name="The Kaluza–Klein reduction"/>
          <p:cNvSpPr txBox="1">
            <a:spLocks noGrp="1"/>
          </p:cNvSpPr>
          <p:nvPr>
            <p:ph type="title"/>
          </p:nvPr>
        </p:nvSpPr>
        <p:spPr>
          <a:xfrm>
            <a:off x="1689100" y="882635"/>
            <a:ext cx="21005800" cy="2286001"/>
          </a:xfrm>
          <a:prstGeom prst="rect">
            <a:avLst/>
          </a:prstGeom>
        </p:spPr>
        <p:txBody>
          <a:bodyPr/>
          <a:lstStyle>
            <a:lvl1pPr defTabSz="1828800">
              <a:lnSpc>
                <a:spcPct val="90000"/>
              </a:lnSpc>
              <a:defRPr sz="88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The Kaluza–Klein reduction</a:t>
            </a:r>
          </a:p>
        </p:txBody>
      </p:sp>
    </p:spTree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3" name="Stückelberg combinations"/>
          <p:cNvSpPr txBox="1">
            <a:spLocks noGrp="1"/>
          </p:cNvSpPr>
          <p:nvPr>
            <p:ph type="title"/>
          </p:nvPr>
        </p:nvSpPr>
        <p:spPr>
          <a:xfrm>
            <a:off x="1689100" y="882633"/>
            <a:ext cx="21005800" cy="2286001"/>
          </a:xfrm>
          <a:prstGeom prst="rect">
            <a:avLst/>
          </a:prstGeom>
        </p:spPr>
        <p:txBody>
          <a:bodyPr/>
          <a:lstStyle>
            <a:lvl1pPr defTabSz="1828800">
              <a:lnSpc>
                <a:spcPct val="90000"/>
              </a:lnSpc>
              <a:defRPr sz="88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Stückelberg combinations</a:t>
            </a:r>
          </a:p>
        </p:txBody>
      </p:sp>
      <p:pic>
        <p:nvPicPr>
          <p:cNvPr id="804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6303" y="4529524"/>
            <a:ext cx="18011394" cy="643495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5394</TotalTime>
  <Words>1268</Words>
  <Application>Microsoft Macintosh PowerPoint</Application>
  <PresentationFormat>Personnalisé</PresentationFormat>
  <Paragraphs>226</Paragraphs>
  <Slides>33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33</vt:i4>
      </vt:variant>
    </vt:vector>
  </HeadingPairs>
  <TitlesOfParts>
    <vt:vector size="42" baseType="lpstr">
      <vt:lpstr>Arial</vt:lpstr>
      <vt:lpstr>Calibri</vt:lpstr>
      <vt:lpstr>Calibri Light</vt:lpstr>
      <vt:lpstr>Cambria Math</vt:lpstr>
      <vt:lpstr>Helvetica Neue</vt:lpstr>
      <vt:lpstr>Helvetica Neue Light</vt:lpstr>
      <vt:lpstr>Helvetica Neue Medium</vt:lpstr>
      <vt:lpstr>Times New Roman</vt:lpstr>
      <vt:lpstr>White</vt:lpstr>
      <vt:lpstr>A unique coupling of the      massive spin-2 field to supergravity</vt:lpstr>
      <vt:lpstr>Présentation PowerPoint</vt:lpstr>
      <vt:lpstr>Summary &amp; Outline</vt:lpstr>
      <vt:lpstr>The massive spin-2 multiplet</vt:lpstr>
      <vt:lpstr>The massive spin-2 multiplet</vt:lpstr>
      <vt:lpstr>The massive spin-2 multiplet</vt:lpstr>
      <vt:lpstr>The supercurrent superfield</vt:lpstr>
      <vt:lpstr>The supercurrent superfield</vt:lpstr>
      <vt:lpstr>The supercurrent superfield</vt:lpstr>
      <vt:lpstr>The massive spin-2 supercurrent &amp; the coupling to supergravity</vt:lpstr>
      <vt:lpstr>The massive spin-2 supercurrent</vt:lpstr>
      <vt:lpstr>The massive spin-2 supercurrent</vt:lpstr>
      <vt:lpstr>The massive spin-2 supercurrent</vt:lpstr>
      <vt:lpstr>The unique consistent coupling</vt:lpstr>
      <vt:lpstr>The unique consistent coupling</vt:lpstr>
      <vt:lpstr>Présentation PowerPoint</vt:lpstr>
      <vt:lpstr>2 → 2 massive spin-2 scattering amplitude</vt:lpstr>
      <vt:lpstr>2 → 2 massive spin-2 scattering amplitude</vt:lpstr>
      <vt:lpstr>2 → 2 massive spin-2 scattering amplitude</vt:lpstr>
      <vt:lpstr>The unique coupling &amp; open string theory</vt:lpstr>
      <vt:lpstr>The Kaluza­­–Klein coupling</vt:lpstr>
      <vt:lpstr>The Kaluza­­–Klein coupling</vt:lpstr>
      <vt:lpstr>The Kaluza­­–Klein coupling</vt:lpstr>
      <vt:lpstr>Infinite distance paradigm</vt:lpstr>
      <vt:lpstr>Conclusions &amp; future directions</vt:lpstr>
      <vt:lpstr>Thank you!</vt:lpstr>
      <vt:lpstr>Non diff-invariant improvements</vt:lpstr>
      <vt:lpstr>Non-minimal coupling to the Riemann tensor</vt:lpstr>
      <vt:lpstr>The Kaluza–Klein reduction</vt:lpstr>
      <vt:lpstr>The Kaluza–Klein reduction</vt:lpstr>
      <vt:lpstr>The Kaluza–Klein reduction</vt:lpstr>
      <vt:lpstr>The Kaluza–Klein reduction</vt:lpstr>
      <vt:lpstr>Stückelberg combinations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Microsoft Office User</cp:lastModifiedBy>
  <cp:revision>20</cp:revision>
  <dcterms:modified xsi:type="dcterms:W3CDTF">2026-09-14T15:43:20Z</dcterms:modified>
</cp:coreProperties>
</file>