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6.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 id="2147483673" r:id="rId3"/>
    <p:sldMasterId id="2147483685" r:id="rId4"/>
    <p:sldMasterId id="2147483697" r:id="rId5"/>
    <p:sldMasterId id="2147483710" r:id="rId6"/>
    <p:sldMasterId id="2147483722" r:id="rId7"/>
  </p:sldMasterIdLst>
  <p:notesMasterIdLst>
    <p:notesMasterId r:id="rId59"/>
  </p:notesMasterIdLst>
  <p:sldIdLst>
    <p:sldId id="2579" r:id="rId8"/>
    <p:sldId id="365" r:id="rId9"/>
    <p:sldId id="299" r:id="rId10"/>
    <p:sldId id="258" r:id="rId11"/>
    <p:sldId id="291" r:id="rId12"/>
    <p:sldId id="261" r:id="rId13"/>
    <p:sldId id="2487" r:id="rId14"/>
    <p:sldId id="348" r:id="rId15"/>
    <p:sldId id="379" r:id="rId16"/>
    <p:sldId id="260" r:id="rId17"/>
    <p:sldId id="293" r:id="rId18"/>
    <p:sldId id="2510" r:id="rId19"/>
    <p:sldId id="2489" r:id="rId20"/>
    <p:sldId id="2512" r:id="rId21"/>
    <p:sldId id="2511" r:id="rId22"/>
    <p:sldId id="2565" r:id="rId23"/>
    <p:sldId id="2513" r:id="rId24"/>
    <p:sldId id="2577" r:id="rId25"/>
    <p:sldId id="2493" r:id="rId26"/>
    <p:sldId id="2557" r:id="rId27"/>
    <p:sldId id="2559" r:id="rId28"/>
    <p:sldId id="2548" r:id="rId29"/>
    <p:sldId id="2549" r:id="rId30"/>
    <p:sldId id="2570" r:id="rId31"/>
    <p:sldId id="2581" r:id="rId32"/>
    <p:sldId id="2556" r:id="rId33"/>
    <p:sldId id="2538" r:id="rId34"/>
    <p:sldId id="2539" r:id="rId35"/>
    <p:sldId id="2036" r:id="rId36"/>
    <p:sldId id="2033" r:id="rId37"/>
    <p:sldId id="2034" r:id="rId38"/>
    <p:sldId id="264" r:id="rId39"/>
    <p:sldId id="2488" r:id="rId40"/>
    <p:sldId id="2560" r:id="rId41"/>
    <p:sldId id="2561" r:id="rId42"/>
    <p:sldId id="2562" r:id="rId43"/>
    <p:sldId id="2494" r:id="rId44"/>
    <p:sldId id="2564" r:id="rId45"/>
    <p:sldId id="2490" r:id="rId46"/>
    <p:sldId id="2491" r:id="rId47"/>
    <p:sldId id="364" r:id="rId48"/>
    <p:sldId id="354" r:id="rId49"/>
    <p:sldId id="2492" r:id="rId50"/>
    <p:sldId id="2563" r:id="rId51"/>
    <p:sldId id="2580" r:id="rId52"/>
    <p:sldId id="2578" r:id="rId53"/>
    <p:sldId id="2544" r:id="rId54"/>
    <p:sldId id="2573" r:id="rId55"/>
    <p:sldId id="2574" r:id="rId56"/>
    <p:sldId id="2537" r:id="rId57"/>
    <p:sldId id="2535" r:id="rId5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600FF"/>
    <a:srgbClr val="0066FF"/>
    <a:srgbClr val="0B2F98"/>
    <a:srgbClr val="BFE2BF"/>
    <a:srgbClr val="F2BEBE"/>
    <a:srgbClr val="FFD8B6"/>
    <a:srgbClr val="BBD6E8"/>
    <a:srgbClr val="9452D0"/>
    <a:srgbClr val="4372C4"/>
    <a:srgbClr val="19163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095"/>
    <p:restoredTop sz="95137"/>
  </p:normalViewPr>
  <p:slideViewPr>
    <p:cSldViewPr snapToGrid="0" snapToObjects="1">
      <p:cViewPr varScale="1">
        <p:scale>
          <a:sx n="107" d="100"/>
          <a:sy n="107" d="100"/>
        </p:scale>
        <p:origin x="200" y="368"/>
      </p:cViewPr>
      <p:guideLst/>
    </p:cSldViewPr>
  </p:slid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5" Type="http://schemas.openxmlformats.org/officeDocument/2006/relationships/slideMaster" Target="slideMasters/slideMaster5.xml"/><Relationship Id="rId61" Type="http://schemas.openxmlformats.org/officeDocument/2006/relationships/viewProps" Target="viewProps.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notesMaster" Target="notesMasters/notesMaster1.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title>
      <c:tx>
        <c:rich>
          <a:bodyPr rot="0" spcFirstLastPara="1" vertOverflow="ellipsis" vert="horz" wrap="square" anchor="ctr" anchorCtr="1"/>
          <a:lstStyle/>
          <a:p>
            <a:pPr>
              <a:defRPr sz="2160" b="1" i="0" u="none" strike="noStrike" kern="1200" baseline="0">
                <a:solidFill>
                  <a:schemeClr val="tx1"/>
                </a:solidFill>
                <a:latin typeface="+mn-lt"/>
                <a:ea typeface="+mn-ea"/>
                <a:cs typeface="+mn-cs"/>
              </a:defRPr>
            </a:pPr>
            <a:r>
              <a:rPr lang="en-US" dirty="0">
                <a:solidFill>
                  <a:schemeClr val="tx1"/>
                </a:solidFill>
              </a:rPr>
              <a:t>Citations</a:t>
            </a:r>
          </a:p>
        </c:rich>
      </c:tx>
      <c:layout>
        <c:manualLayout>
          <c:xMode val="edge"/>
          <c:yMode val="edge"/>
          <c:x val="0.36772838879011094"/>
          <c:y val="0.16987179487179488"/>
        </c:manualLayout>
      </c:layout>
      <c:overlay val="0"/>
      <c:spPr>
        <a:noFill/>
        <a:ln>
          <a:noFill/>
        </a:ln>
        <a:effectLst/>
      </c:spPr>
      <c:txPr>
        <a:bodyPr rot="0" spcFirstLastPara="1" vertOverflow="ellipsis" vert="horz" wrap="square" anchor="ctr" anchorCtr="1"/>
        <a:lstStyle/>
        <a:p>
          <a:pPr>
            <a:defRPr sz="2160" b="1" i="0" u="none" strike="noStrike" kern="1200" baseline="0">
              <a:solidFill>
                <a:schemeClr val="tx1"/>
              </a:solidFill>
              <a:latin typeface="+mn-lt"/>
              <a:ea typeface="+mn-ea"/>
              <a:cs typeface="+mn-cs"/>
            </a:defRPr>
          </a:pPr>
          <a:endParaRPr lang="en-US"/>
        </a:p>
      </c:txPr>
    </c:title>
    <c:autoTitleDeleted val="0"/>
    <c:plotArea>
      <c:layout>
        <c:manualLayout>
          <c:layoutTarget val="inner"/>
          <c:xMode val="edge"/>
          <c:yMode val="edge"/>
          <c:x val="0.11292121750910168"/>
          <c:y val="0.15669897032101757"/>
          <c:w val="0.85750889001778008"/>
          <c:h val="0.63774025842923476"/>
        </c:manualLayout>
      </c:layout>
      <c:barChart>
        <c:barDir val="col"/>
        <c:grouping val="clustered"/>
        <c:varyColors val="0"/>
        <c:ser>
          <c:idx val="0"/>
          <c:order val="0"/>
          <c:tx>
            <c:strRef>
              <c:f>Sheet1!$B$1</c:f>
              <c:strCache>
                <c:ptCount val="1"/>
                <c:pt idx="0">
                  <c:v>Citations</c:v>
                </c:pt>
              </c:strCache>
            </c:strRef>
          </c:tx>
          <c:spPr>
            <a:solidFill>
              <a:schemeClr val="accent4"/>
            </a:solidFill>
            <a:ln>
              <a:noFill/>
            </a:ln>
            <a:effectLst/>
          </c:spPr>
          <c:invertIfNegative val="0"/>
          <c:cat>
            <c:strRef>
              <c:f>Sheet1!$A$2:$A$10</c:f>
              <c:strCache>
                <c:ptCount val="9"/>
                <c:pt idx="0">
                  <c:v>39-50</c:v>
                </c:pt>
                <c:pt idx="1">
                  <c:v>51-60</c:v>
                </c:pt>
                <c:pt idx="2">
                  <c:v>61-70</c:v>
                </c:pt>
                <c:pt idx="3">
                  <c:v>71-80</c:v>
                </c:pt>
                <c:pt idx="4">
                  <c:v>81-90</c:v>
                </c:pt>
                <c:pt idx="5">
                  <c:v>91-00</c:v>
                </c:pt>
                <c:pt idx="6">
                  <c:v>01-10</c:v>
                </c:pt>
                <c:pt idx="7">
                  <c:v>11-20</c:v>
                </c:pt>
                <c:pt idx="8">
                  <c:v>21-26</c:v>
                </c:pt>
              </c:strCache>
            </c:strRef>
          </c:cat>
          <c:val>
            <c:numRef>
              <c:f>Sheet1!$B$2:$B$10</c:f>
              <c:numCache>
                <c:formatCode>General</c:formatCode>
                <c:ptCount val="9"/>
                <c:pt idx="0">
                  <c:v>2</c:v>
                </c:pt>
                <c:pt idx="1">
                  <c:v>2</c:v>
                </c:pt>
                <c:pt idx="2">
                  <c:v>3</c:v>
                </c:pt>
                <c:pt idx="3">
                  <c:v>14</c:v>
                </c:pt>
                <c:pt idx="4">
                  <c:v>16</c:v>
                </c:pt>
                <c:pt idx="5">
                  <c:v>34</c:v>
                </c:pt>
                <c:pt idx="6">
                  <c:v>57</c:v>
                </c:pt>
                <c:pt idx="7">
                  <c:v>156</c:v>
                </c:pt>
                <c:pt idx="8">
                  <c:v>113</c:v>
                </c:pt>
              </c:numCache>
            </c:numRef>
          </c:val>
          <c:extLst>
            <c:ext xmlns:c16="http://schemas.microsoft.com/office/drawing/2014/chart" uri="{C3380CC4-5D6E-409C-BE32-E72D297353CC}">
              <c16:uniqueId val="{00000000-AF7E-2148-8844-07192C588C5B}"/>
            </c:ext>
          </c:extLst>
        </c:ser>
        <c:dLbls>
          <c:showLegendKey val="0"/>
          <c:showVal val="0"/>
          <c:showCatName val="0"/>
          <c:showSerName val="0"/>
          <c:showPercent val="0"/>
          <c:showBubbleSize val="0"/>
        </c:dLbls>
        <c:gapWidth val="64"/>
        <c:axId val="1766263152"/>
        <c:axId val="1766262608"/>
      </c:barChart>
      <c:catAx>
        <c:axId val="1766263152"/>
        <c:scaling>
          <c:orientation val="minMax"/>
        </c:scaling>
        <c:delete val="0"/>
        <c:axPos val="b"/>
        <c:numFmt formatCode="General" sourceLinked="0"/>
        <c:majorTickMark val="none"/>
        <c:minorTickMark val="none"/>
        <c:tickLblPos val="low"/>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766262608"/>
        <c:crosses val="autoZero"/>
        <c:auto val="1"/>
        <c:lblAlgn val="ctr"/>
        <c:lblOffset val="100"/>
        <c:tickLblSkip val="1"/>
        <c:noMultiLvlLbl val="0"/>
      </c:catAx>
      <c:valAx>
        <c:axId val="1766262608"/>
        <c:scaling>
          <c:orientation val="minMax"/>
          <c:max val="250"/>
          <c:min val="0"/>
        </c:scaling>
        <c:delete val="0"/>
        <c:axPos val="l"/>
        <c:majorGridlines>
          <c:spPr>
            <a:ln w="9525" cap="flat" cmpd="sng" algn="ctr">
              <a:solidFill>
                <a:schemeClr val="tx1">
                  <a:tint val="75000"/>
                  <a:shade val="95000"/>
                  <a:satMod val="105000"/>
                </a:schemeClr>
              </a:solidFill>
              <a:prstDash val="solid"/>
              <a:round/>
            </a:ln>
            <a:effectLst/>
          </c:spPr>
        </c:majorGridlines>
        <c:numFmt formatCode="General" sourceLinked="1"/>
        <c:majorTickMark val="out"/>
        <c:minorTickMark val="none"/>
        <c:tickLblPos val="nextTo"/>
        <c:spPr>
          <a:noFill/>
          <a:ln w="9525" cap="flat" cmpd="sng" algn="ctr">
            <a:solidFill>
              <a:schemeClr val="tx1"/>
            </a:solidFill>
            <a:prstDash val="solid"/>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766263152"/>
        <c:crosses val="autoZero"/>
        <c:crossBetween val="between"/>
      </c:valAx>
      <c:spPr>
        <a:noFill/>
        <a:ln>
          <a:noFill/>
        </a:ln>
        <a:effectLst/>
      </c:spPr>
    </c:plotArea>
    <c:plotVisOnly val="1"/>
    <c:dispBlanksAs val="gap"/>
    <c:showDLblsOverMax val="0"/>
  </c:chart>
  <c:spPr>
    <a:noFill/>
    <a:ln w="9525" cap="flat" cmpd="sng" algn="ctr">
      <a:noFill/>
      <a:prstDash val="solid"/>
    </a:ln>
    <a:effectLst/>
  </c:spPr>
  <c:txPr>
    <a:bodyPr/>
    <a:lstStyle/>
    <a:p>
      <a:pPr>
        <a:defRPr sz="18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7">
  <a:schemeClr val="accent4"/>
</cs:colorStyle>
</file>

<file path=ppt/charts/style1.xml><?xml version="1.0" encoding="utf-8"?>
<cs:chartStyle xmlns:cs="http://schemas.microsoft.com/office/drawing/2012/chartStyle" xmlns:a="http://schemas.openxmlformats.org/drawingml/2006/main" id="101">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8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2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B6E72B-1A57-D245-9233-E54487884791}" type="datetimeFigureOut">
              <a:rPr lang="en-US" smtClean="0"/>
              <a:t>9/11/26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057803-9E5C-0F46-9DCE-4DFFAFF085A6}" type="slidenum">
              <a:rPr lang="en-US" smtClean="0"/>
              <a:t>‹#›</a:t>
            </a:fld>
            <a:endParaRPr lang="en-US"/>
          </a:p>
        </p:txBody>
      </p:sp>
    </p:spTree>
    <p:extLst>
      <p:ext uri="{BB962C8B-B14F-4D97-AF65-F5344CB8AC3E}">
        <p14:creationId xmlns:p14="http://schemas.microsoft.com/office/powerpoint/2010/main" val="38853084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2057803-9E5C-0F46-9DCE-4DFFAFF085A6}" type="slidenum">
              <a:rPr lang="en-US" smtClean="0"/>
              <a:t>5</a:t>
            </a:fld>
            <a:endParaRPr lang="en-US"/>
          </a:p>
        </p:txBody>
      </p:sp>
    </p:spTree>
    <p:extLst>
      <p:ext uri="{BB962C8B-B14F-4D97-AF65-F5344CB8AC3E}">
        <p14:creationId xmlns:p14="http://schemas.microsoft.com/office/powerpoint/2010/main" val="21697003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Nine quarks (one of each flavor) and three leptons (one per generation)</a:t>
            </a:r>
          </a:p>
        </p:txBody>
      </p:sp>
      <p:sp>
        <p:nvSpPr>
          <p:cNvPr id="4" name="Slide Number Placeholder 3"/>
          <p:cNvSpPr>
            <a:spLocks noGrp="1"/>
          </p:cNvSpPr>
          <p:nvPr>
            <p:ph type="sldNum" sz="quarter" idx="5"/>
          </p:nvPr>
        </p:nvSpPr>
        <p:spPr/>
        <p:txBody>
          <a:bodyPr/>
          <a:lstStyle/>
          <a:p>
            <a:fld id="{92057803-9E5C-0F46-9DCE-4DFFAFF085A6}" type="slidenum">
              <a:rPr lang="en-US" smtClean="0"/>
              <a:t>9</a:t>
            </a:fld>
            <a:endParaRPr lang="en-US"/>
          </a:p>
        </p:txBody>
      </p:sp>
    </p:spTree>
    <p:extLst>
      <p:ext uri="{BB962C8B-B14F-4D97-AF65-F5344CB8AC3E}">
        <p14:creationId xmlns:p14="http://schemas.microsoft.com/office/powerpoint/2010/main" val="892237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2057803-9E5C-0F46-9DCE-4DFFAFF085A6}" type="slidenum">
              <a:rPr lang="en-US" smtClean="0"/>
              <a:t>11</a:t>
            </a:fld>
            <a:endParaRPr lang="en-US"/>
          </a:p>
        </p:txBody>
      </p:sp>
    </p:spTree>
    <p:extLst>
      <p:ext uri="{BB962C8B-B14F-4D97-AF65-F5344CB8AC3E}">
        <p14:creationId xmlns:p14="http://schemas.microsoft.com/office/powerpoint/2010/main" val="41065170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2057803-9E5C-0F46-9DCE-4DFFAFF085A6}" type="slidenum">
              <a:rPr lang="en-US" smtClean="0"/>
              <a:t>13</a:t>
            </a:fld>
            <a:endParaRPr lang="en-US"/>
          </a:p>
        </p:txBody>
      </p:sp>
    </p:spTree>
    <p:extLst>
      <p:ext uri="{BB962C8B-B14F-4D97-AF65-F5344CB8AC3E}">
        <p14:creationId xmlns:p14="http://schemas.microsoft.com/office/powerpoint/2010/main" val="17020775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51E17C-F48D-991B-3DED-AEAF0748B3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F22681-7CA4-941A-D80D-009EC7ACA4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C181DD-1396-BB23-B212-981C2D83E0F2}"/>
              </a:ext>
            </a:extLst>
          </p:cNvPr>
          <p:cNvSpPr>
            <a:spLocks noGrp="1"/>
          </p:cNvSpPr>
          <p:nvPr>
            <p:ph type="body" idx="1"/>
          </p:nvPr>
        </p:nvSpPr>
        <p:spPr/>
        <p:txBody>
          <a:bodyPr/>
          <a:lstStyle/>
          <a:p>
            <a:r>
              <a:rPr lang="en-US" dirty="0"/>
              <a:t>Type II   add SU(2)_L triplet scalar</a:t>
            </a:r>
          </a:p>
          <a:p>
            <a:r>
              <a:rPr lang="en-US" dirty="0"/>
              <a:t>Type III  add 2 SU(2)_L fermion triplets</a:t>
            </a:r>
          </a:p>
        </p:txBody>
      </p:sp>
      <p:sp>
        <p:nvSpPr>
          <p:cNvPr id="4" name="Slide Number Placeholder 3">
            <a:extLst>
              <a:ext uri="{FF2B5EF4-FFF2-40B4-BE49-F238E27FC236}">
                <a16:creationId xmlns:a16="http://schemas.microsoft.com/office/drawing/2014/main" id="{E12E34A7-35B5-2034-D7B6-EF11075CEF07}"/>
              </a:ext>
            </a:extLst>
          </p:cNvPr>
          <p:cNvSpPr>
            <a:spLocks noGrp="1"/>
          </p:cNvSpPr>
          <p:nvPr>
            <p:ph type="sldNum" sz="quarter" idx="5"/>
          </p:nvPr>
        </p:nvSpPr>
        <p:spPr/>
        <p:txBody>
          <a:bodyPr/>
          <a:lstStyle/>
          <a:p>
            <a:fld id="{92057803-9E5C-0F46-9DCE-4DFFAFF085A6}" type="slidenum">
              <a:rPr lang="en-US" smtClean="0"/>
              <a:t>14</a:t>
            </a:fld>
            <a:endParaRPr lang="en-US"/>
          </a:p>
        </p:txBody>
      </p:sp>
    </p:spTree>
    <p:extLst>
      <p:ext uri="{BB962C8B-B14F-4D97-AF65-F5344CB8AC3E}">
        <p14:creationId xmlns:p14="http://schemas.microsoft.com/office/powerpoint/2010/main" val="3704784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7A2764-B26B-0BD9-F5C0-809216616E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F670DA-B153-D351-E7CB-6BB38D4992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DDE9DF-8A5F-083D-D1C5-EFAAFA71B16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13EA8E6-6312-3885-0FA0-A4E4CE4183C2}"/>
              </a:ext>
            </a:extLst>
          </p:cNvPr>
          <p:cNvSpPr>
            <a:spLocks noGrp="1"/>
          </p:cNvSpPr>
          <p:nvPr>
            <p:ph type="sldNum" sz="quarter" idx="5"/>
          </p:nvPr>
        </p:nvSpPr>
        <p:spPr/>
        <p:txBody>
          <a:bodyPr/>
          <a:lstStyle/>
          <a:p>
            <a:fld id="{92057803-9E5C-0F46-9DCE-4DFFAFF085A6}" type="slidenum">
              <a:rPr lang="en-US" smtClean="0"/>
              <a:t>16</a:t>
            </a:fld>
            <a:endParaRPr lang="en-US"/>
          </a:p>
        </p:txBody>
      </p:sp>
    </p:spTree>
    <p:extLst>
      <p:ext uri="{BB962C8B-B14F-4D97-AF65-F5344CB8AC3E}">
        <p14:creationId xmlns:p14="http://schemas.microsoft.com/office/powerpoint/2010/main" val="37822043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Published 80 years ago</a:t>
            </a:r>
          </a:p>
        </p:txBody>
      </p:sp>
      <p:sp>
        <p:nvSpPr>
          <p:cNvPr id="4" name="Slide Number Placeholder 3"/>
          <p:cNvSpPr>
            <a:spLocks noGrp="1"/>
          </p:cNvSpPr>
          <p:nvPr>
            <p:ph type="sldNum" sz="quarter" idx="10"/>
          </p:nvPr>
        </p:nvSpPr>
        <p:spPr/>
        <p:txBody>
          <a:bodyPr/>
          <a:lstStyle/>
          <a:p>
            <a:pPr marL="0" marR="0" lvl="0" indent="0" algn="r" defTabSz="977720" rtl="0" eaLnBrk="0" fontAlgn="base" latinLnBrk="0" hangingPunct="0">
              <a:lnSpc>
                <a:spcPct val="100000"/>
              </a:lnSpc>
              <a:spcBef>
                <a:spcPct val="0"/>
              </a:spcBef>
              <a:spcAft>
                <a:spcPct val="0"/>
              </a:spcAft>
              <a:buClrTx/>
              <a:buSzTx/>
              <a:buFontTx/>
              <a:buNone/>
              <a:tabLst/>
              <a:defRPr/>
            </a:pPr>
            <a:fld id="{066B05B0-2AB4-4511-82EB-21FF7CA70DC9}" type="slidenum">
              <a:rPr kumimoji="0" lang="en-US" sz="13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77720" rtl="0" eaLnBrk="0" fontAlgn="base" latinLnBrk="0" hangingPunct="0">
                <a:lnSpc>
                  <a:spcPct val="100000"/>
                </a:lnSpc>
                <a:spcBef>
                  <a:spcPct val="0"/>
                </a:spcBef>
                <a:spcAft>
                  <a:spcPct val="0"/>
                </a:spcAft>
                <a:buClrTx/>
                <a:buSzTx/>
                <a:buFontTx/>
                <a:buNone/>
                <a:tabLst/>
                <a:defRPr/>
              </a:pPr>
              <a:t>20</a:t>
            </a:fld>
            <a:endParaRPr kumimoji="0" lang="en-US" sz="13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40193568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F3C68F-D034-150E-79F2-1A8D1A8627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5A0388-A411-1972-392F-6F955C8CD4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F502B4-23DC-4DE3-72D2-41BD1B96EF5C}"/>
              </a:ext>
            </a:extLst>
          </p:cNvPr>
          <p:cNvSpPr>
            <a:spLocks noGrp="1"/>
          </p:cNvSpPr>
          <p:nvPr>
            <p:ph type="body" idx="1"/>
          </p:nvPr>
        </p:nvSpPr>
        <p:spPr/>
        <p:txBody>
          <a:bodyPr/>
          <a:lstStyle/>
          <a:p>
            <a:r>
              <a:rPr lang="en-US" dirty="0"/>
              <a:t>I = 10^30 W cm^2,  B = 5X10^13 G</a:t>
            </a:r>
          </a:p>
        </p:txBody>
      </p:sp>
      <p:sp>
        <p:nvSpPr>
          <p:cNvPr id="4" name="Slide Number Placeholder 3">
            <a:extLst>
              <a:ext uri="{FF2B5EF4-FFF2-40B4-BE49-F238E27FC236}">
                <a16:creationId xmlns:a16="http://schemas.microsoft.com/office/drawing/2014/main" id="{796904FA-449D-33A4-C14D-ED946DAA4B9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057803-9E5C-0F46-9DCE-4DFFAFF085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pitchFamily="28"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pitchFamily="28" charset="-128"/>
              <a:cs typeface="+mn-cs"/>
            </a:endParaRPr>
          </a:p>
        </p:txBody>
      </p:sp>
    </p:spTree>
    <p:extLst>
      <p:ext uri="{BB962C8B-B14F-4D97-AF65-F5344CB8AC3E}">
        <p14:creationId xmlns:p14="http://schemas.microsoft.com/office/powerpoint/2010/main" val="23932838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1EC6D5-C686-4478-50E1-C87FE8598D37}"/>
            </a:ext>
          </a:extLst>
        </p:cNvPr>
        <p:cNvGrpSpPr/>
        <p:nvPr/>
      </p:nvGrpSpPr>
      <p:grpSpPr>
        <a:xfrm>
          <a:off x="0" y="0"/>
          <a:ext cx="0" cy="0"/>
          <a:chOff x="0" y="0"/>
          <a:chExt cx="0" cy="0"/>
        </a:xfrm>
      </p:grpSpPr>
      <p:sp>
        <p:nvSpPr>
          <p:cNvPr id="7" name="Rectangle 7">
            <a:extLst>
              <a:ext uri="{FF2B5EF4-FFF2-40B4-BE49-F238E27FC236}">
                <a16:creationId xmlns:a16="http://schemas.microsoft.com/office/drawing/2014/main" id="{F3FBE315-8BCD-A83C-C1AA-09616065C2AD}"/>
              </a:ext>
            </a:extLst>
          </p:cNvPr>
          <p:cNvSpPr>
            <a:spLocks noGrp="1" noChangeArrowheads="1"/>
          </p:cNvSpPr>
          <p:nvPr>
            <p:ph type="sldNum" sz="quarter" idx="5"/>
          </p:nvPr>
        </p:nvSpPr>
        <p:spPr>
          <a:ln/>
        </p:spPr>
        <p:txBody>
          <a:bodyPr/>
          <a:lstStyle/>
          <a:p>
            <a:pPr marL="0" marR="0" lvl="0" indent="0" algn="r" defTabSz="977720" rtl="0" eaLnBrk="0" fontAlgn="base" latinLnBrk="0" hangingPunct="0">
              <a:lnSpc>
                <a:spcPct val="100000"/>
              </a:lnSpc>
              <a:spcBef>
                <a:spcPct val="0"/>
              </a:spcBef>
              <a:spcAft>
                <a:spcPct val="0"/>
              </a:spcAft>
              <a:buClrTx/>
              <a:buSzTx/>
              <a:buFontTx/>
              <a:buNone/>
              <a:tabLst/>
              <a:defRPr/>
            </a:pPr>
            <a:fld id="{17D982B9-5B9F-42E7-A08F-F68BBD4215FF}" type="slidenum">
              <a:rPr kumimoji="0" lang="en-US" sz="1300" b="0" i="0" u="none" strike="noStrike" kern="1200" cap="none" spc="0" normalizeH="0" baseline="0" noProof="0">
                <a:ln>
                  <a:noFill/>
                </a:ln>
                <a:solidFill>
                  <a:srgbClr val="000000"/>
                </a:solidFill>
                <a:effectLst/>
                <a:uLnTx/>
                <a:uFillTx/>
                <a:latin typeface="Times New Roman" pitchFamily="18" charset="0"/>
                <a:ea typeface="+mn-ea"/>
                <a:cs typeface="+mn-cs"/>
              </a:rPr>
              <a:pPr marL="0" marR="0" lvl="0" indent="0" algn="r" defTabSz="977720" rtl="0" eaLnBrk="0" fontAlgn="base" latinLnBrk="0" hangingPunct="0">
                <a:lnSpc>
                  <a:spcPct val="100000"/>
                </a:lnSpc>
                <a:spcBef>
                  <a:spcPct val="0"/>
                </a:spcBef>
                <a:spcAft>
                  <a:spcPct val="0"/>
                </a:spcAft>
                <a:buClrTx/>
                <a:buSzTx/>
                <a:buFontTx/>
                <a:buNone/>
                <a:tabLst/>
                <a:defRPr/>
              </a:pPr>
              <a:t>23</a:t>
            </a:fld>
            <a:endParaRPr kumimoji="0" lang="en-US" sz="13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1069058" name="Rectangle 2">
            <a:extLst>
              <a:ext uri="{FF2B5EF4-FFF2-40B4-BE49-F238E27FC236}">
                <a16:creationId xmlns:a16="http://schemas.microsoft.com/office/drawing/2014/main" id="{BF68DA50-3C1F-535C-D81C-5790FB1325A6}"/>
              </a:ext>
            </a:extLst>
          </p:cNvPr>
          <p:cNvSpPr>
            <a:spLocks noGrp="1" noRot="1" noChangeAspect="1" noChangeArrowheads="1" noTextEdit="1"/>
          </p:cNvSpPr>
          <p:nvPr>
            <p:ph type="sldImg"/>
          </p:nvPr>
        </p:nvSpPr>
        <p:spPr>
          <a:xfrm>
            <a:off x="476250" y="727075"/>
            <a:ext cx="6384925" cy="3592513"/>
          </a:xfrm>
          <a:ln/>
        </p:spPr>
      </p:sp>
      <p:sp>
        <p:nvSpPr>
          <p:cNvPr id="1069059" name="Rectangle 3">
            <a:extLst>
              <a:ext uri="{FF2B5EF4-FFF2-40B4-BE49-F238E27FC236}">
                <a16:creationId xmlns:a16="http://schemas.microsoft.com/office/drawing/2014/main" id="{4AD87495-135F-0E4A-F210-494A69B51D35}"/>
              </a:ext>
            </a:extLst>
          </p:cNvPr>
          <p:cNvSpPr>
            <a:spLocks noGrp="1" noChangeArrowheads="1"/>
          </p:cNvSpPr>
          <p:nvPr>
            <p:ph type="body" idx="1"/>
          </p:nvPr>
        </p:nvSpPr>
        <p:spPr>
          <a:xfrm>
            <a:off x="977901" y="4564064"/>
            <a:ext cx="5359400" cy="4310062"/>
          </a:xfrm>
        </p:spPr>
        <p:txBody>
          <a:bodyPr lIns="93897" tIns="46951" rIns="93897" bIns="46951"/>
          <a:lstStyle/>
          <a:p>
            <a:endParaRPr lang="en-US" dirty="0"/>
          </a:p>
        </p:txBody>
      </p:sp>
    </p:spTree>
    <p:extLst>
      <p:ext uri="{BB962C8B-B14F-4D97-AF65-F5344CB8AC3E}">
        <p14:creationId xmlns:p14="http://schemas.microsoft.com/office/powerpoint/2010/main" val="39336913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057803-9E5C-0F46-9DCE-4DFFAFF085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50828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057803-9E5C-0F46-9DCE-4DFFAFF085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2714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2057803-9E5C-0F46-9DCE-4DFFAFF085A6}" type="slidenum">
              <a:rPr lang="en-US" smtClean="0"/>
              <a:t>32</a:t>
            </a:fld>
            <a:endParaRPr lang="en-US"/>
          </a:p>
        </p:txBody>
      </p:sp>
    </p:spTree>
    <p:extLst>
      <p:ext uri="{BB962C8B-B14F-4D97-AF65-F5344CB8AC3E}">
        <p14:creationId xmlns:p14="http://schemas.microsoft.com/office/powerpoint/2010/main" val="17247972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2057803-9E5C-0F46-9DCE-4DFFAFF085A6}" type="slidenum">
              <a:rPr lang="en-US" smtClean="0"/>
              <a:t>40</a:t>
            </a:fld>
            <a:endParaRPr lang="en-US"/>
          </a:p>
        </p:txBody>
      </p:sp>
    </p:spTree>
    <p:extLst>
      <p:ext uri="{BB962C8B-B14F-4D97-AF65-F5344CB8AC3E}">
        <p14:creationId xmlns:p14="http://schemas.microsoft.com/office/powerpoint/2010/main" val="22011500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Proper </a:t>
            </a:r>
            <a:r>
              <a:rPr lang="en-US" dirty="0" err="1"/>
              <a:t>orthochronos</a:t>
            </a:r>
            <a:r>
              <a:rPr lang="en-US" dirty="0"/>
              <a:t> </a:t>
            </a:r>
            <a:r>
              <a:rPr lang="en-US" dirty="0" err="1"/>
              <a:t>homogeneo</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057803-9E5C-0F46-9DCE-4DFFAFF085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38679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4B71B-E98F-2FD6-FE9C-478F9AAC53A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1FF3279-1D11-C36E-176E-05D1F7A3FB1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37325A5-5063-49AA-278C-46A76B81CD66}"/>
              </a:ext>
            </a:extLst>
          </p:cNvPr>
          <p:cNvSpPr>
            <a:spLocks noGrp="1"/>
          </p:cNvSpPr>
          <p:nvPr>
            <p:ph type="dt" sz="half" idx="10"/>
          </p:nvPr>
        </p:nvSpPr>
        <p:spPr/>
        <p:txBody>
          <a:bodyPr/>
          <a:lstStyle/>
          <a:p>
            <a:fld id="{8148088E-9349-284A-AC19-7A30A00092D7}" type="datetimeFigureOut">
              <a:rPr lang="en-US" smtClean="0"/>
              <a:t>9/11/26</a:t>
            </a:fld>
            <a:endParaRPr lang="en-US"/>
          </a:p>
        </p:txBody>
      </p:sp>
      <p:sp>
        <p:nvSpPr>
          <p:cNvPr id="5" name="Footer Placeholder 4">
            <a:extLst>
              <a:ext uri="{FF2B5EF4-FFF2-40B4-BE49-F238E27FC236}">
                <a16:creationId xmlns:a16="http://schemas.microsoft.com/office/drawing/2014/main" id="{53029493-BCD3-F9F0-119C-B151AD8998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93DF62-A5A5-D3EF-04A3-BA56CF4B9E18}"/>
              </a:ext>
            </a:extLst>
          </p:cNvPr>
          <p:cNvSpPr>
            <a:spLocks noGrp="1"/>
          </p:cNvSpPr>
          <p:nvPr>
            <p:ph type="sldNum" sz="quarter" idx="12"/>
          </p:nvPr>
        </p:nvSpPr>
        <p:spPr/>
        <p:txBody>
          <a:bodyPr/>
          <a:lstStyle/>
          <a:p>
            <a:fld id="{32BD60BE-5FF2-B149-B1AD-A66F808A3EE1}" type="slidenum">
              <a:rPr lang="en-US" smtClean="0"/>
              <a:t>‹#›</a:t>
            </a:fld>
            <a:endParaRPr lang="en-US"/>
          </a:p>
        </p:txBody>
      </p:sp>
    </p:spTree>
    <p:extLst>
      <p:ext uri="{BB962C8B-B14F-4D97-AF65-F5344CB8AC3E}">
        <p14:creationId xmlns:p14="http://schemas.microsoft.com/office/powerpoint/2010/main" val="3407568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104AD-F88E-8A6C-7B4A-414A0D1052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12394AE-FA97-7B3D-89C7-52E277E921D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FBB409-9859-0986-F1E2-66473747543F}"/>
              </a:ext>
            </a:extLst>
          </p:cNvPr>
          <p:cNvSpPr>
            <a:spLocks noGrp="1"/>
          </p:cNvSpPr>
          <p:nvPr>
            <p:ph type="dt" sz="half" idx="10"/>
          </p:nvPr>
        </p:nvSpPr>
        <p:spPr/>
        <p:txBody>
          <a:bodyPr/>
          <a:lstStyle/>
          <a:p>
            <a:fld id="{8148088E-9349-284A-AC19-7A30A00092D7}" type="datetimeFigureOut">
              <a:rPr lang="en-US" smtClean="0"/>
              <a:t>9/11/26</a:t>
            </a:fld>
            <a:endParaRPr lang="en-US"/>
          </a:p>
        </p:txBody>
      </p:sp>
      <p:sp>
        <p:nvSpPr>
          <p:cNvPr id="5" name="Footer Placeholder 4">
            <a:extLst>
              <a:ext uri="{FF2B5EF4-FFF2-40B4-BE49-F238E27FC236}">
                <a16:creationId xmlns:a16="http://schemas.microsoft.com/office/drawing/2014/main" id="{9C0B3C64-E818-E8FB-9205-8FE94D6FAB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B86EF0-0E3B-6C98-A187-B4A4149DE328}"/>
              </a:ext>
            </a:extLst>
          </p:cNvPr>
          <p:cNvSpPr>
            <a:spLocks noGrp="1"/>
          </p:cNvSpPr>
          <p:nvPr>
            <p:ph type="sldNum" sz="quarter" idx="12"/>
          </p:nvPr>
        </p:nvSpPr>
        <p:spPr/>
        <p:txBody>
          <a:bodyPr/>
          <a:lstStyle/>
          <a:p>
            <a:fld id="{32BD60BE-5FF2-B149-B1AD-A66F808A3EE1}" type="slidenum">
              <a:rPr lang="en-US" smtClean="0"/>
              <a:t>‹#›</a:t>
            </a:fld>
            <a:endParaRPr lang="en-US"/>
          </a:p>
        </p:txBody>
      </p:sp>
    </p:spTree>
    <p:extLst>
      <p:ext uri="{BB962C8B-B14F-4D97-AF65-F5344CB8AC3E}">
        <p14:creationId xmlns:p14="http://schemas.microsoft.com/office/powerpoint/2010/main" val="1867156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5719-B18A-4B4D-0166-7C735D32B3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0B461CF-087C-D5CD-1BEE-F7FF4FADAFB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3109117-D2B1-1973-8F7F-19168D24CB5B}"/>
              </a:ext>
            </a:extLst>
          </p:cNvPr>
          <p:cNvSpPr>
            <a:spLocks noGrp="1"/>
          </p:cNvSpPr>
          <p:nvPr>
            <p:ph type="dt" sz="half" idx="10"/>
          </p:nvPr>
        </p:nvSpPr>
        <p:spPr/>
        <p:txBody>
          <a:bodyPr/>
          <a:lstStyle/>
          <a:p>
            <a:fld id="{8148088E-9349-284A-AC19-7A30A00092D7}" type="datetimeFigureOut">
              <a:rPr lang="en-US" smtClean="0"/>
              <a:t>9/11/26</a:t>
            </a:fld>
            <a:endParaRPr lang="en-US"/>
          </a:p>
        </p:txBody>
      </p:sp>
      <p:sp>
        <p:nvSpPr>
          <p:cNvPr id="5" name="Footer Placeholder 4">
            <a:extLst>
              <a:ext uri="{FF2B5EF4-FFF2-40B4-BE49-F238E27FC236}">
                <a16:creationId xmlns:a16="http://schemas.microsoft.com/office/drawing/2014/main" id="{9838625F-01EC-2FFA-9A17-AAAE0D72A1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D1A000-34AD-1D4F-76B2-07A47242C340}"/>
              </a:ext>
            </a:extLst>
          </p:cNvPr>
          <p:cNvSpPr>
            <a:spLocks noGrp="1"/>
          </p:cNvSpPr>
          <p:nvPr>
            <p:ph type="sldNum" sz="quarter" idx="12"/>
          </p:nvPr>
        </p:nvSpPr>
        <p:spPr/>
        <p:txBody>
          <a:bodyPr/>
          <a:lstStyle/>
          <a:p>
            <a:fld id="{32BD60BE-5FF2-B149-B1AD-A66F808A3EE1}" type="slidenum">
              <a:rPr lang="en-US" smtClean="0"/>
              <a:t>‹#›</a:t>
            </a:fld>
            <a:endParaRPr lang="en-US"/>
          </a:p>
        </p:txBody>
      </p:sp>
    </p:spTree>
    <p:extLst>
      <p:ext uri="{BB962C8B-B14F-4D97-AF65-F5344CB8AC3E}">
        <p14:creationId xmlns:p14="http://schemas.microsoft.com/office/powerpoint/2010/main" val="3784238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DC269-B724-A551-7372-9369E2DC3DF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4BB56AE-D5F3-F06F-D949-D295FB72972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26705D5-35F7-5392-ECD5-197544C2638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145F35C-E98B-22C4-613E-2AD5629CD8DD}"/>
              </a:ext>
            </a:extLst>
          </p:cNvPr>
          <p:cNvSpPr>
            <a:spLocks noGrp="1"/>
          </p:cNvSpPr>
          <p:nvPr>
            <p:ph type="dt" sz="half" idx="10"/>
          </p:nvPr>
        </p:nvSpPr>
        <p:spPr/>
        <p:txBody>
          <a:bodyPr/>
          <a:lstStyle/>
          <a:p>
            <a:fld id="{8148088E-9349-284A-AC19-7A30A00092D7}" type="datetimeFigureOut">
              <a:rPr lang="en-US" smtClean="0"/>
              <a:t>9/11/26</a:t>
            </a:fld>
            <a:endParaRPr lang="en-US"/>
          </a:p>
        </p:txBody>
      </p:sp>
      <p:sp>
        <p:nvSpPr>
          <p:cNvPr id="6" name="Footer Placeholder 5">
            <a:extLst>
              <a:ext uri="{FF2B5EF4-FFF2-40B4-BE49-F238E27FC236}">
                <a16:creationId xmlns:a16="http://schemas.microsoft.com/office/drawing/2014/main" id="{0963FD0E-1633-4983-1225-F08DC665ED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CF8C914-15D0-5A06-379A-2E635F9D9872}"/>
              </a:ext>
            </a:extLst>
          </p:cNvPr>
          <p:cNvSpPr>
            <a:spLocks noGrp="1"/>
          </p:cNvSpPr>
          <p:nvPr>
            <p:ph type="sldNum" sz="quarter" idx="12"/>
          </p:nvPr>
        </p:nvSpPr>
        <p:spPr/>
        <p:txBody>
          <a:bodyPr/>
          <a:lstStyle/>
          <a:p>
            <a:fld id="{32BD60BE-5FF2-B149-B1AD-A66F808A3EE1}" type="slidenum">
              <a:rPr lang="en-US" smtClean="0"/>
              <a:t>‹#›</a:t>
            </a:fld>
            <a:endParaRPr lang="en-US"/>
          </a:p>
        </p:txBody>
      </p:sp>
    </p:spTree>
    <p:extLst>
      <p:ext uri="{BB962C8B-B14F-4D97-AF65-F5344CB8AC3E}">
        <p14:creationId xmlns:p14="http://schemas.microsoft.com/office/powerpoint/2010/main" val="2928115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E4C68-924D-191A-38AF-EA754875E9A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8A464A3-31D9-DEDA-9B5D-A3DDF1D4CD2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2223BE9-2819-ABE3-D06D-CB2BB1264B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1F48D5B-F304-0AFA-44F2-BEB3A99DE64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643230B-71E3-9874-323B-705906A50B2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065C4AD-9F86-79C5-4146-E863FB232EEB}"/>
              </a:ext>
            </a:extLst>
          </p:cNvPr>
          <p:cNvSpPr>
            <a:spLocks noGrp="1"/>
          </p:cNvSpPr>
          <p:nvPr>
            <p:ph type="dt" sz="half" idx="10"/>
          </p:nvPr>
        </p:nvSpPr>
        <p:spPr/>
        <p:txBody>
          <a:bodyPr/>
          <a:lstStyle/>
          <a:p>
            <a:fld id="{8148088E-9349-284A-AC19-7A30A00092D7}" type="datetimeFigureOut">
              <a:rPr lang="en-US" smtClean="0"/>
              <a:t>9/11/26</a:t>
            </a:fld>
            <a:endParaRPr lang="en-US"/>
          </a:p>
        </p:txBody>
      </p:sp>
      <p:sp>
        <p:nvSpPr>
          <p:cNvPr id="8" name="Footer Placeholder 7">
            <a:extLst>
              <a:ext uri="{FF2B5EF4-FFF2-40B4-BE49-F238E27FC236}">
                <a16:creationId xmlns:a16="http://schemas.microsoft.com/office/drawing/2014/main" id="{B5171265-0547-844A-429D-D385FB03B6E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E4267D8-EFC8-CF8E-2637-CE219B5F5D53}"/>
              </a:ext>
            </a:extLst>
          </p:cNvPr>
          <p:cNvSpPr>
            <a:spLocks noGrp="1"/>
          </p:cNvSpPr>
          <p:nvPr>
            <p:ph type="sldNum" sz="quarter" idx="12"/>
          </p:nvPr>
        </p:nvSpPr>
        <p:spPr/>
        <p:txBody>
          <a:bodyPr/>
          <a:lstStyle/>
          <a:p>
            <a:fld id="{32BD60BE-5FF2-B149-B1AD-A66F808A3EE1}" type="slidenum">
              <a:rPr lang="en-US" smtClean="0"/>
              <a:t>‹#›</a:t>
            </a:fld>
            <a:endParaRPr lang="en-US"/>
          </a:p>
        </p:txBody>
      </p:sp>
    </p:spTree>
    <p:extLst>
      <p:ext uri="{BB962C8B-B14F-4D97-AF65-F5344CB8AC3E}">
        <p14:creationId xmlns:p14="http://schemas.microsoft.com/office/powerpoint/2010/main" val="1496240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02FB2-4A1A-A3C3-C0F4-86F76715D0F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8E4F28D-8C7B-021D-DADE-270141D0E059}"/>
              </a:ext>
            </a:extLst>
          </p:cNvPr>
          <p:cNvSpPr>
            <a:spLocks noGrp="1"/>
          </p:cNvSpPr>
          <p:nvPr>
            <p:ph type="dt" sz="half" idx="10"/>
          </p:nvPr>
        </p:nvSpPr>
        <p:spPr/>
        <p:txBody>
          <a:bodyPr/>
          <a:lstStyle/>
          <a:p>
            <a:fld id="{8148088E-9349-284A-AC19-7A30A00092D7}" type="datetimeFigureOut">
              <a:rPr lang="en-US" smtClean="0"/>
              <a:t>9/11/26</a:t>
            </a:fld>
            <a:endParaRPr lang="en-US"/>
          </a:p>
        </p:txBody>
      </p:sp>
      <p:sp>
        <p:nvSpPr>
          <p:cNvPr id="4" name="Footer Placeholder 3">
            <a:extLst>
              <a:ext uri="{FF2B5EF4-FFF2-40B4-BE49-F238E27FC236}">
                <a16:creationId xmlns:a16="http://schemas.microsoft.com/office/drawing/2014/main" id="{065FCF00-3635-4E2C-7E3B-987BC9F2F76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4D54514-F620-F4E5-E749-C885527F9247}"/>
              </a:ext>
            </a:extLst>
          </p:cNvPr>
          <p:cNvSpPr>
            <a:spLocks noGrp="1"/>
          </p:cNvSpPr>
          <p:nvPr>
            <p:ph type="sldNum" sz="quarter" idx="12"/>
          </p:nvPr>
        </p:nvSpPr>
        <p:spPr/>
        <p:txBody>
          <a:bodyPr/>
          <a:lstStyle/>
          <a:p>
            <a:fld id="{32BD60BE-5FF2-B149-B1AD-A66F808A3EE1}" type="slidenum">
              <a:rPr lang="en-US" smtClean="0"/>
              <a:t>‹#›</a:t>
            </a:fld>
            <a:endParaRPr lang="en-US"/>
          </a:p>
        </p:txBody>
      </p:sp>
    </p:spTree>
    <p:extLst>
      <p:ext uri="{BB962C8B-B14F-4D97-AF65-F5344CB8AC3E}">
        <p14:creationId xmlns:p14="http://schemas.microsoft.com/office/powerpoint/2010/main" val="2897979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D2B1553-87B1-9E91-E438-23B9A73C1BE2}"/>
              </a:ext>
            </a:extLst>
          </p:cNvPr>
          <p:cNvSpPr>
            <a:spLocks noGrp="1"/>
          </p:cNvSpPr>
          <p:nvPr>
            <p:ph type="dt" sz="half" idx="10"/>
          </p:nvPr>
        </p:nvSpPr>
        <p:spPr/>
        <p:txBody>
          <a:bodyPr/>
          <a:lstStyle/>
          <a:p>
            <a:fld id="{8148088E-9349-284A-AC19-7A30A00092D7}" type="datetimeFigureOut">
              <a:rPr lang="en-US" smtClean="0"/>
              <a:t>9/11/26</a:t>
            </a:fld>
            <a:endParaRPr lang="en-US"/>
          </a:p>
        </p:txBody>
      </p:sp>
      <p:sp>
        <p:nvSpPr>
          <p:cNvPr id="3" name="Footer Placeholder 2">
            <a:extLst>
              <a:ext uri="{FF2B5EF4-FFF2-40B4-BE49-F238E27FC236}">
                <a16:creationId xmlns:a16="http://schemas.microsoft.com/office/drawing/2014/main" id="{36B69CE6-B967-9F6A-541B-F368C9F0353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C476EDA-D91A-B8C2-61F2-5F540862A92C}"/>
              </a:ext>
            </a:extLst>
          </p:cNvPr>
          <p:cNvSpPr>
            <a:spLocks noGrp="1"/>
          </p:cNvSpPr>
          <p:nvPr>
            <p:ph type="sldNum" sz="quarter" idx="12"/>
          </p:nvPr>
        </p:nvSpPr>
        <p:spPr/>
        <p:txBody>
          <a:bodyPr/>
          <a:lstStyle/>
          <a:p>
            <a:fld id="{32BD60BE-5FF2-B149-B1AD-A66F808A3EE1}" type="slidenum">
              <a:rPr lang="en-US" smtClean="0"/>
              <a:t>‹#›</a:t>
            </a:fld>
            <a:endParaRPr lang="en-US"/>
          </a:p>
        </p:txBody>
      </p:sp>
    </p:spTree>
    <p:extLst>
      <p:ext uri="{BB962C8B-B14F-4D97-AF65-F5344CB8AC3E}">
        <p14:creationId xmlns:p14="http://schemas.microsoft.com/office/powerpoint/2010/main" val="2572398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7C37C-5966-FE2A-1919-E3292F1B380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B709245-FA9E-D705-A555-90DAF1E9085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6BED98E-6BCF-7BEF-B4C6-2465CA8CEE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F9A93F7-F387-D554-D30E-5BD91DABC728}"/>
              </a:ext>
            </a:extLst>
          </p:cNvPr>
          <p:cNvSpPr>
            <a:spLocks noGrp="1"/>
          </p:cNvSpPr>
          <p:nvPr>
            <p:ph type="dt" sz="half" idx="10"/>
          </p:nvPr>
        </p:nvSpPr>
        <p:spPr/>
        <p:txBody>
          <a:bodyPr/>
          <a:lstStyle/>
          <a:p>
            <a:fld id="{8148088E-9349-284A-AC19-7A30A00092D7}" type="datetimeFigureOut">
              <a:rPr lang="en-US" smtClean="0"/>
              <a:t>9/11/26</a:t>
            </a:fld>
            <a:endParaRPr lang="en-US"/>
          </a:p>
        </p:txBody>
      </p:sp>
      <p:sp>
        <p:nvSpPr>
          <p:cNvPr id="6" name="Footer Placeholder 5">
            <a:extLst>
              <a:ext uri="{FF2B5EF4-FFF2-40B4-BE49-F238E27FC236}">
                <a16:creationId xmlns:a16="http://schemas.microsoft.com/office/drawing/2014/main" id="{6F426919-0F9E-C779-E396-F3086AABF8A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280DB7-97F3-83D8-F53D-BFBF5B8D80F8}"/>
              </a:ext>
            </a:extLst>
          </p:cNvPr>
          <p:cNvSpPr>
            <a:spLocks noGrp="1"/>
          </p:cNvSpPr>
          <p:nvPr>
            <p:ph type="sldNum" sz="quarter" idx="12"/>
          </p:nvPr>
        </p:nvSpPr>
        <p:spPr/>
        <p:txBody>
          <a:bodyPr/>
          <a:lstStyle/>
          <a:p>
            <a:fld id="{32BD60BE-5FF2-B149-B1AD-A66F808A3EE1}" type="slidenum">
              <a:rPr lang="en-US" smtClean="0"/>
              <a:t>‹#›</a:t>
            </a:fld>
            <a:endParaRPr lang="en-US"/>
          </a:p>
        </p:txBody>
      </p:sp>
    </p:spTree>
    <p:extLst>
      <p:ext uri="{BB962C8B-B14F-4D97-AF65-F5344CB8AC3E}">
        <p14:creationId xmlns:p14="http://schemas.microsoft.com/office/powerpoint/2010/main" val="3365417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4F73B-0CAD-5855-69C9-D86B750622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2AC4AF5-9120-B0EA-9D2B-4AF6B410A02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E27ABBF-CF17-F636-E378-C0B3BF0754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9579EEE-E060-7AF7-7F61-21F8C9E913C3}"/>
              </a:ext>
            </a:extLst>
          </p:cNvPr>
          <p:cNvSpPr>
            <a:spLocks noGrp="1"/>
          </p:cNvSpPr>
          <p:nvPr>
            <p:ph type="dt" sz="half" idx="10"/>
          </p:nvPr>
        </p:nvSpPr>
        <p:spPr/>
        <p:txBody>
          <a:bodyPr/>
          <a:lstStyle/>
          <a:p>
            <a:fld id="{8148088E-9349-284A-AC19-7A30A00092D7}" type="datetimeFigureOut">
              <a:rPr lang="en-US" smtClean="0"/>
              <a:t>9/11/26</a:t>
            </a:fld>
            <a:endParaRPr lang="en-US"/>
          </a:p>
        </p:txBody>
      </p:sp>
      <p:sp>
        <p:nvSpPr>
          <p:cNvPr id="6" name="Footer Placeholder 5">
            <a:extLst>
              <a:ext uri="{FF2B5EF4-FFF2-40B4-BE49-F238E27FC236}">
                <a16:creationId xmlns:a16="http://schemas.microsoft.com/office/drawing/2014/main" id="{7F421FBD-C751-04AB-CFC2-B6C8C2E4149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78C91D2-B0B0-6DBA-00F9-11F48A7334CB}"/>
              </a:ext>
            </a:extLst>
          </p:cNvPr>
          <p:cNvSpPr>
            <a:spLocks noGrp="1"/>
          </p:cNvSpPr>
          <p:nvPr>
            <p:ph type="sldNum" sz="quarter" idx="12"/>
          </p:nvPr>
        </p:nvSpPr>
        <p:spPr/>
        <p:txBody>
          <a:bodyPr/>
          <a:lstStyle/>
          <a:p>
            <a:fld id="{32BD60BE-5FF2-B149-B1AD-A66F808A3EE1}" type="slidenum">
              <a:rPr lang="en-US" smtClean="0"/>
              <a:t>‹#›</a:t>
            </a:fld>
            <a:endParaRPr lang="en-US"/>
          </a:p>
        </p:txBody>
      </p:sp>
    </p:spTree>
    <p:extLst>
      <p:ext uri="{BB962C8B-B14F-4D97-AF65-F5344CB8AC3E}">
        <p14:creationId xmlns:p14="http://schemas.microsoft.com/office/powerpoint/2010/main" val="2485790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3AFDE-610B-23F4-5A10-3F4BA7D7CB8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5A033FC-90C3-7307-2AD6-AD4C04014B9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6DAEFB-CA2D-A42C-EAD7-32CAA8F3495A}"/>
              </a:ext>
            </a:extLst>
          </p:cNvPr>
          <p:cNvSpPr>
            <a:spLocks noGrp="1"/>
          </p:cNvSpPr>
          <p:nvPr>
            <p:ph type="dt" sz="half" idx="10"/>
          </p:nvPr>
        </p:nvSpPr>
        <p:spPr/>
        <p:txBody>
          <a:bodyPr/>
          <a:lstStyle/>
          <a:p>
            <a:fld id="{8148088E-9349-284A-AC19-7A30A00092D7}" type="datetimeFigureOut">
              <a:rPr lang="en-US" smtClean="0"/>
              <a:t>9/11/26</a:t>
            </a:fld>
            <a:endParaRPr lang="en-US"/>
          </a:p>
        </p:txBody>
      </p:sp>
      <p:sp>
        <p:nvSpPr>
          <p:cNvPr id="5" name="Footer Placeholder 4">
            <a:extLst>
              <a:ext uri="{FF2B5EF4-FFF2-40B4-BE49-F238E27FC236}">
                <a16:creationId xmlns:a16="http://schemas.microsoft.com/office/drawing/2014/main" id="{26863983-908E-5E3F-C51F-BDBAA9AA9D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84D060-C65A-CC31-85A2-F0954703257C}"/>
              </a:ext>
            </a:extLst>
          </p:cNvPr>
          <p:cNvSpPr>
            <a:spLocks noGrp="1"/>
          </p:cNvSpPr>
          <p:nvPr>
            <p:ph type="sldNum" sz="quarter" idx="12"/>
          </p:nvPr>
        </p:nvSpPr>
        <p:spPr/>
        <p:txBody>
          <a:bodyPr/>
          <a:lstStyle/>
          <a:p>
            <a:fld id="{32BD60BE-5FF2-B149-B1AD-A66F808A3EE1}" type="slidenum">
              <a:rPr lang="en-US" smtClean="0"/>
              <a:t>‹#›</a:t>
            </a:fld>
            <a:endParaRPr lang="en-US"/>
          </a:p>
        </p:txBody>
      </p:sp>
    </p:spTree>
    <p:extLst>
      <p:ext uri="{BB962C8B-B14F-4D97-AF65-F5344CB8AC3E}">
        <p14:creationId xmlns:p14="http://schemas.microsoft.com/office/powerpoint/2010/main" val="702539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936E4E8-4892-3C64-54DD-D036B9E6BED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08BDC33-803C-E856-EE16-27E814CA258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D2C463-D0A5-B0E2-D37E-7BF184C330BD}"/>
              </a:ext>
            </a:extLst>
          </p:cNvPr>
          <p:cNvSpPr>
            <a:spLocks noGrp="1"/>
          </p:cNvSpPr>
          <p:nvPr>
            <p:ph type="dt" sz="half" idx="10"/>
          </p:nvPr>
        </p:nvSpPr>
        <p:spPr/>
        <p:txBody>
          <a:bodyPr/>
          <a:lstStyle/>
          <a:p>
            <a:fld id="{8148088E-9349-284A-AC19-7A30A00092D7}" type="datetimeFigureOut">
              <a:rPr lang="en-US" smtClean="0"/>
              <a:t>9/11/26</a:t>
            </a:fld>
            <a:endParaRPr lang="en-US"/>
          </a:p>
        </p:txBody>
      </p:sp>
      <p:sp>
        <p:nvSpPr>
          <p:cNvPr id="5" name="Footer Placeholder 4">
            <a:extLst>
              <a:ext uri="{FF2B5EF4-FFF2-40B4-BE49-F238E27FC236}">
                <a16:creationId xmlns:a16="http://schemas.microsoft.com/office/drawing/2014/main" id="{BD811B47-F274-213E-D65F-791837CEFB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AF1B85-531D-F772-B0E0-177257C44E78}"/>
              </a:ext>
            </a:extLst>
          </p:cNvPr>
          <p:cNvSpPr>
            <a:spLocks noGrp="1"/>
          </p:cNvSpPr>
          <p:nvPr>
            <p:ph type="sldNum" sz="quarter" idx="12"/>
          </p:nvPr>
        </p:nvSpPr>
        <p:spPr/>
        <p:txBody>
          <a:bodyPr/>
          <a:lstStyle/>
          <a:p>
            <a:fld id="{32BD60BE-5FF2-B149-B1AD-A66F808A3EE1}" type="slidenum">
              <a:rPr lang="en-US" smtClean="0"/>
              <a:t>‹#›</a:t>
            </a:fld>
            <a:endParaRPr lang="en-US"/>
          </a:p>
        </p:txBody>
      </p:sp>
    </p:spTree>
    <p:extLst>
      <p:ext uri="{BB962C8B-B14F-4D97-AF65-F5344CB8AC3E}">
        <p14:creationId xmlns:p14="http://schemas.microsoft.com/office/powerpoint/2010/main" val="3891866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12192000" cy="559934"/>
          </a:xfrm>
        </p:spPr>
        <p:txBody>
          <a:bodyPr anchor="b"/>
          <a:lstStyle>
            <a:lvl1pPr algn="ctr">
              <a:defRPr sz="3200" b="1">
                <a:solidFill>
                  <a:srgbClr val="003657"/>
                </a:solidFill>
              </a:defRPr>
            </a:lvl1pPr>
          </a:lstStyle>
          <a:p>
            <a:r>
              <a:rPr lang="en-US" dirty="0"/>
              <a:t>Click to edit Master title style</a:t>
            </a:r>
          </a:p>
        </p:txBody>
      </p:sp>
    </p:spTree>
    <p:extLst>
      <p:ext uri="{BB962C8B-B14F-4D97-AF65-F5344CB8AC3E}">
        <p14:creationId xmlns:p14="http://schemas.microsoft.com/office/powerpoint/2010/main" val="11724799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Standard Model at 50</a:t>
            </a:r>
          </a:p>
        </p:txBody>
      </p:sp>
      <p:sp>
        <p:nvSpPr>
          <p:cNvPr id="6" name="Slide Number Placeholder 5"/>
          <p:cNvSpPr>
            <a:spLocks noGrp="1"/>
          </p:cNvSpPr>
          <p:nvPr>
            <p:ph type="sldNum" sz="quarter" idx="12"/>
          </p:nvPr>
        </p:nvSpPr>
        <p:spPr/>
        <p:txBody>
          <a:bodyPr/>
          <a:lstStyle/>
          <a:p>
            <a:fld id="{517D829E-F26B-4F1E-8B84-CE03415F4F36}" type="slidenum">
              <a:rPr lang="en-US" smtClean="0"/>
              <a:t>‹#›</a:t>
            </a:fld>
            <a:endParaRPr lang="en-US"/>
          </a:p>
        </p:txBody>
      </p:sp>
    </p:spTree>
    <p:extLst>
      <p:ext uri="{BB962C8B-B14F-4D97-AF65-F5344CB8AC3E}">
        <p14:creationId xmlns:p14="http://schemas.microsoft.com/office/powerpoint/2010/main" val="6936836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Standard Model at 50</a:t>
            </a:r>
          </a:p>
        </p:txBody>
      </p:sp>
      <p:sp>
        <p:nvSpPr>
          <p:cNvPr id="6" name="Slide Number Placeholder 5"/>
          <p:cNvSpPr>
            <a:spLocks noGrp="1"/>
          </p:cNvSpPr>
          <p:nvPr>
            <p:ph type="sldNum" sz="quarter" idx="12"/>
          </p:nvPr>
        </p:nvSpPr>
        <p:spPr/>
        <p:txBody>
          <a:bodyPr/>
          <a:lstStyle/>
          <a:p>
            <a:fld id="{517D829E-F26B-4F1E-8B84-CE03415F4F36}" type="slidenum">
              <a:rPr lang="en-US" smtClean="0"/>
              <a:t>‹#›</a:t>
            </a:fld>
            <a:endParaRPr lang="en-US"/>
          </a:p>
        </p:txBody>
      </p:sp>
    </p:spTree>
    <p:extLst>
      <p:ext uri="{BB962C8B-B14F-4D97-AF65-F5344CB8AC3E}">
        <p14:creationId xmlns:p14="http://schemas.microsoft.com/office/powerpoint/2010/main" val="25580160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0" y="73740"/>
            <a:ext cx="12192000" cy="431286"/>
          </a:xfrm>
        </p:spPr>
        <p:txBody>
          <a:bodyPr>
            <a:normAutofit/>
          </a:bodyPr>
          <a:lstStyle>
            <a:lvl1pPr algn="ctr">
              <a:defRPr sz="3200" b="1">
                <a:solidFill>
                  <a:schemeClr val="bg1"/>
                </a:solidFill>
              </a:defRPr>
            </a:lvl1pPr>
          </a:lstStyle>
          <a:p>
            <a:r>
              <a:rPr lang="en-US" dirty="0"/>
              <a:t>Click to edit Master title style</a:t>
            </a:r>
          </a:p>
        </p:txBody>
      </p:sp>
      <p:sp>
        <p:nvSpPr>
          <p:cNvPr id="4" name="Footer Placeholder 3"/>
          <p:cNvSpPr>
            <a:spLocks noGrp="1"/>
          </p:cNvSpPr>
          <p:nvPr>
            <p:ph type="ftr" sz="quarter" idx="11"/>
          </p:nvPr>
        </p:nvSpPr>
        <p:spPr>
          <a:xfrm>
            <a:off x="4038600" y="6622026"/>
            <a:ext cx="4114800" cy="235974"/>
          </a:xfrm>
        </p:spPr>
        <p:txBody>
          <a:bodyPr/>
          <a:lstStyle>
            <a:lvl1pPr>
              <a:defRPr>
                <a:solidFill>
                  <a:schemeClr val="bg1"/>
                </a:solidFill>
              </a:defRPr>
            </a:lvl1pPr>
          </a:lstStyle>
          <a:p>
            <a:r>
              <a:rPr lang="en-US" dirty="0"/>
              <a:t>Standard Model at 50</a:t>
            </a:r>
          </a:p>
        </p:txBody>
      </p:sp>
      <p:sp>
        <p:nvSpPr>
          <p:cNvPr id="5" name="Slide Number Placeholder 4"/>
          <p:cNvSpPr>
            <a:spLocks noGrp="1"/>
          </p:cNvSpPr>
          <p:nvPr>
            <p:ph type="sldNum" sz="quarter" idx="12"/>
          </p:nvPr>
        </p:nvSpPr>
        <p:spPr>
          <a:xfrm>
            <a:off x="9448800" y="6622026"/>
            <a:ext cx="2743200" cy="235974"/>
          </a:xfrm>
        </p:spPr>
        <p:txBody>
          <a:bodyPr/>
          <a:lstStyle/>
          <a:p>
            <a:fld id="{517D829E-F26B-4F1E-8B84-CE03415F4F36}" type="slidenum">
              <a:rPr lang="en-US" smtClean="0"/>
              <a:t>‹#›</a:t>
            </a:fld>
            <a:endParaRPr lang="en-US" dirty="0"/>
          </a:p>
        </p:txBody>
      </p:sp>
    </p:spTree>
    <p:extLst>
      <p:ext uri="{BB962C8B-B14F-4D97-AF65-F5344CB8AC3E}">
        <p14:creationId xmlns:p14="http://schemas.microsoft.com/office/powerpoint/2010/main" val="37920931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a:t>Standard Model at 50</a:t>
            </a:r>
          </a:p>
        </p:txBody>
      </p:sp>
      <p:sp>
        <p:nvSpPr>
          <p:cNvPr id="7" name="Slide Number Placeholder 6"/>
          <p:cNvSpPr>
            <a:spLocks noGrp="1"/>
          </p:cNvSpPr>
          <p:nvPr>
            <p:ph type="sldNum" sz="quarter" idx="12"/>
          </p:nvPr>
        </p:nvSpPr>
        <p:spPr/>
        <p:txBody>
          <a:bodyPr/>
          <a:lstStyle/>
          <a:p>
            <a:fld id="{517D829E-F26B-4F1E-8B84-CE03415F4F36}" type="slidenum">
              <a:rPr lang="en-US" smtClean="0"/>
              <a:t>‹#›</a:t>
            </a:fld>
            <a:endParaRPr lang="en-US"/>
          </a:p>
        </p:txBody>
      </p:sp>
    </p:spTree>
    <p:extLst>
      <p:ext uri="{BB962C8B-B14F-4D97-AF65-F5344CB8AC3E}">
        <p14:creationId xmlns:p14="http://schemas.microsoft.com/office/powerpoint/2010/main" val="33672231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r>
              <a:rPr lang="en-US"/>
              <a:t>Standard Model at 50</a:t>
            </a:r>
          </a:p>
        </p:txBody>
      </p:sp>
      <p:sp>
        <p:nvSpPr>
          <p:cNvPr id="9" name="Slide Number Placeholder 8"/>
          <p:cNvSpPr>
            <a:spLocks noGrp="1"/>
          </p:cNvSpPr>
          <p:nvPr>
            <p:ph type="sldNum" sz="quarter" idx="12"/>
          </p:nvPr>
        </p:nvSpPr>
        <p:spPr/>
        <p:txBody>
          <a:bodyPr/>
          <a:lstStyle/>
          <a:p>
            <a:fld id="{517D829E-F26B-4F1E-8B84-CE03415F4F36}" type="slidenum">
              <a:rPr lang="en-US" smtClean="0"/>
              <a:t>‹#›</a:t>
            </a:fld>
            <a:endParaRPr lang="en-US"/>
          </a:p>
        </p:txBody>
      </p:sp>
    </p:spTree>
    <p:extLst>
      <p:ext uri="{BB962C8B-B14F-4D97-AF65-F5344CB8AC3E}">
        <p14:creationId xmlns:p14="http://schemas.microsoft.com/office/powerpoint/2010/main" val="20402126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nSpc>
                <a:spcPct val="100000"/>
              </a:lnSpc>
              <a:defRPr/>
            </a:lvl1pPr>
          </a:lstStyle>
          <a:p>
            <a:r>
              <a:rPr lang="en-US" dirty="0"/>
              <a:t>Click to edit Master title style</a:t>
            </a:r>
          </a:p>
        </p:txBody>
      </p:sp>
    </p:spTree>
    <p:extLst>
      <p:ext uri="{BB962C8B-B14F-4D97-AF65-F5344CB8AC3E}">
        <p14:creationId xmlns:p14="http://schemas.microsoft.com/office/powerpoint/2010/main" val="1607365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04545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a:t>Standard Model at 50</a:t>
            </a:r>
          </a:p>
        </p:txBody>
      </p:sp>
      <p:sp>
        <p:nvSpPr>
          <p:cNvPr id="7" name="Slide Number Placeholder 6"/>
          <p:cNvSpPr>
            <a:spLocks noGrp="1"/>
          </p:cNvSpPr>
          <p:nvPr>
            <p:ph type="sldNum" sz="quarter" idx="12"/>
          </p:nvPr>
        </p:nvSpPr>
        <p:spPr/>
        <p:txBody>
          <a:bodyPr/>
          <a:lstStyle/>
          <a:p>
            <a:fld id="{517D829E-F26B-4F1E-8B84-CE03415F4F36}" type="slidenum">
              <a:rPr lang="en-US" smtClean="0"/>
              <a:t>‹#›</a:t>
            </a:fld>
            <a:endParaRPr lang="en-US"/>
          </a:p>
        </p:txBody>
      </p:sp>
    </p:spTree>
    <p:extLst>
      <p:ext uri="{BB962C8B-B14F-4D97-AF65-F5344CB8AC3E}">
        <p14:creationId xmlns:p14="http://schemas.microsoft.com/office/powerpoint/2010/main" val="10313121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6"/>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a:t>Standard Model at 50</a:t>
            </a:r>
          </a:p>
        </p:txBody>
      </p:sp>
      <p:sp>
        <p:nvSpPr>
          <p:cNvPr id="7" name="Slide Number Placeholder 6"/>
          <p:cNvSpPr>
            <a:spLocks noGrp="1"/>
          </p:cNvSpPr>
          <p:nvPr>
            <p:ph type="sldNum" sz="quarter" idx="12"/>
          </p:nvPr>
        </p:nvSpPr>
        <p:spPr/>
        <p:txBody>
          <a:bodyPr/>
          <a:lstStyle/>
          <a:p>
            <a:fld id="{517D829E-F26B-4F1E-8B84-CE03415F4F36}" type="slidenum">
              <a:rPr lang="en-US" smtClean="0"/>
              <a:t>‹#›</a:t>
            </a:fld>
            <a:endParaRPr lang="en-US"/>
          </a:p>
        </p:txBody>
      </p:sp>
    </p:spTree>
    <p:extLst>
      <p:ext uri="{BB962C8B-B14F-4D97-AF65-F5344CB8AC3E}">
        <p14:creationId xmlns:p14="http://schemas.microsoft.com/office/powerpoint/2010/main" val="27906496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Standard Model at 50</a:t>
            </a:r>
          </a:p>
        </p:txBody>
      </p:sp>
      <p:sp>
        <p:nvSpPr>
          <p:cNvPr id="6" name="Slide Number Placeholder 5"/>
          <p:cNvSpPr>
            <a:spLocks noGrp="1"/>
          </p:cNvSpPr>
          <p:nvPr>
            <p:ph type="sldNum" sz="quarter" idx="12"/>
          </p:nvPr>
        </p:nvSpPr>
        <p:spPr/>
        <p:txBody>
          <a:bodyPr/>
          <a:lstStyle/>
          <a:p>
            <a:fld id="{517D829E-F26B-4F1E-8B84-CE03415F4F36}" type="slidenum">
              <a:rPr lang="en-US" smtClean="0"/>
              <a:t>‹#›</a:t>
            </a:fld>
            <a:endParaRPr lang="en-US"/>
          </a:p>
        </p:txBody>
      </p:sp>
    </p:spTree>
    <p:extLst>
      <p:ext uri="{BB962C8B-B14F-4D97-AF65-F5344CB8AC3E}">
        <p14:creationId xmlns:p14="http://schemas.microsoft.com/office/powerpoint/2010/main" val="21354166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Standard Model at 50</a:t>
            </a:r>
          </a:p>
        </p:txBody>
      </p:sp>
      <p:sp>
        <p:nvSpPr>
          <p:cNvPr id="6" name="Slide Number Placeholder 5"/>
          <p:cNvSpPr>
            <a:spLocks noGrp="1"/>
          </p:cNvSpPr>
          <p:nvPr>
            <p:ph type="sldNum" sz="quarter" idx="12"/>
          </p:nvPr>
        </p:nvSpPr>
        <p:spPr/>
        <p:txBody>
          <a:bodyPr/>
          <a:lstStyle/>
          <a:p>
            <a:fld id="{517D829E-F26B-4F1E-8B84-CE03415F4F36}" type="slidenum">
              <a:rPr lang="en-US" smtClean="0"/>
              <a:t>‹#›</a:t>
            </a:fld>
            <a:endParaRPr lang="en-US"/>
          </a:p>
        </p:txBody>
      </p:sp>
    </p:spTree>
    <p:extLst>
      <p:ext uri="{BB962C8B-B14F-4D97-AF65-F5344CB8AC3E}">
        <p14:creationId xmlns:p14="http://schemas.microsoft.com/office/powerpoint/2010/main" val="12382037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1991"/>
            <a:ext cx="9144000" cy="2388253"/>
          </a:xfrm>
          <a:prstGeom prst="rect">
            <a:avLst/>
          </a:prstGeom>
        </p:spPr>
        <p:txBody>
          <a:bodyPr anchor="b"/>
          <a:lstStyle>
            <a:lvl1pPr algn="ctr">
              <a:defRPr sz="5294"/>
            </a:lvl1pPr>
          </a:lstStyle>
          <a:p>
            <a:r>
              <a:rPr lang="en-US"/>
              <a:t>Click to edit Master title style</a:t>
            </a:r>
          </a:p>
        </p:txBody>
      </p:sp>
      <p:sp>
        <p:nvSpPr>
          <p:cNvPr id="3" name="Subtitle 2"/>
          <p:cNvSpPr>
            <a:spLocks noGrp="1"/>
          </p:cNvSpPr>
          <p:nvPr>
            <p:ph type="subTitle" idx="1"/>
          </p:nvPr>
        </p:nvSpPr>
        <p:spPr>
          <a:xfrm>
            <a:off x="1524000" y="3602693"/>
            <a:ext cx="9144000" cy="1655669"/>
          </a:xfrm>
          <a:prstGeom prst="rect">
            <a:avLst/>
          </a:prstGeom>
        </p:spPr>
        <p:txBody>
          <a:bodyPr/>
          <a:lstStyle>
            <a:lvl1pPr marL="0" indent="0" algn="ctr">
              <a:buNone/>
              <a:defRPr sz="2118"/>
            </a:lvl1pPr>
            <a:lvl2pPr marL="403433" indent="0" algn="ctr">
              <a:buNone/>
              <a:defRPr sz="1765"/>
            </a:lvl2pPr>
            <a:lvl3pPr marL="806867" indent="0" algn="ctr">
              <a:buNone/>
              <a:defRPr sz="1588"/>
            </a:lvl3pPr>
            <a:lvl4pPr marL="1210300" indent="0" algn="ctr">
              <a:buNone/>
              <a:defRPr sz="1412"/>
            </a:lvl4pPr>
            <a:lvl5pPr marL="1613733" indent="0" algn="ctr">
              <a:buNone/>
              <a:defRPr sz="1412"/>
            </a:lvl5pPr>
            <a:lvl6pPr marL="2017166" indent="0" algn="ctr">
              <a:buNone/>
              <a:defRPr sz="1412"/>
            </a:lvl6pPr>
            <a:lvl7pPr marL="2420600" indent="0" algn="ctr">
              <a:buNone/>
              <a:defRPr sz="1412"/>
            </a:lvl7pPr>
            <a:lvl8pPr marL="2824033" indent="0" algn="ctr">
              <a:buNone/>
              <a:defRPr sz="1412"/>
            </a:lvl8pPr>
            <a:lvl9pPr marL="3227466" indent="0" algn="ctr">
              <a:buNone/>
              <a:defRPr sz="1412"/>
            </a:lvl9pPr>
          </a:lstStyle>
          <a:p>
            <a:r>
              <a:rPr lang="en-US"/>
              <a:t>Click to edit Master subtitle style</a:t>
            </a:r>
          </a:p>
        </p:txBody>
      </p:sp>
    </p:spTree>
    <p:extLst>
      <p:ext uri="{BB962C8B-B14F-4D97-AF65-F5344CB8AC3E}">
        <p14:creationId xmlns:p14="http://schemas.microsoft.com/office/powerpoint/2010/main" val="3607417168"/>
      </p:ext>
    </p:extLst>
  </p:cSld>
  <p:clrMapOvr>
    <a:masterClrMapping/>
  </p:clrMapOvr>
  <p:transition>
    <p:random/>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971" y="365593"/>
            <a:ext cx="10514060" cy="1325096"/>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838971" y="1825159"/>
            <a:ext cx="10514060" cy="435208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25624931"/>
      </p:ext>
    </p:extLst>
  </p:cSld>
  <p:clrMapOvr>
    <a:masterClrMapping/>
  </p:clrMapOvr>
  <p:transition>
    <p:rand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274" y="1710299"/>
            <a:ext cx="10515985" cy="2851897"/>
          </a:xfrm>
          <a:prstGeom prst="rect">
            <a:avLst/>
          </a:prstGeom>
        </p:spPr>
        <p:txBody>
          <a:bodyPr anchor="b"/>
          <a:lstStyle>
            <a:lvl1pPr>
              <a:defRPr sz="5294"/>
            </a:lvl1pPr>
          </a:lstStyle>
          <a:p>
            <a:r>
              <a:rPr lang="en-US"/>
              <a:t>Click to edit Master title style</a:t>
            </a:r>
          </a:p>
        </p:txBody>
      </p:sp>
      <p:sp>
        <p:nvSpPr>
          <p:cNvPr id="3" name="Text Placeholder 2"/>
          <p:cNvSpPr>
            <a:spLocks noGrp="1"/>
          </p:cNvSpPr>
          <p:nvPr>
            <p:ph type="body" idx="1"/>
          </p:nvPr>
        </p:nvSpPr>
        <p:spPr>
          <a:xfrm>
            <a:off x="831274" y="4588809"/>
            <a:ext cx="10515985" cy="1500188"/>
          </a:xfrm>
          <a:prstGeom prst="rect">
            <a:avLst/>
          </a:prstGeom>
        </p:spPr>
        <p:txBody>
          <a:bodyPr/>
          <a:lstStyle>
            <a:lvl1pPr marL="0" indent="0">
              <a:buNone/>
              <a:defRPr sz="2118"/>
            </a:lvl1pPr>
            <a:lvl2pPr marL="403433" indent="0">
              <a:buNone/>
              <a:defRPr sz="1765"/>
            </a:lvl2pPr>
            <a:lvl3pPr marL="806867" indent="0">
              <a:buNone/>
              <a:defRPr sz="1588"/>
            </a:lvl3pPr>
            <a:lvl4pPr marL="1210300" indent="0">
              <a:buNone/>
              <a:defRPr sz="1412"/>
            </a:lvl4pPr>
            <a:lvl5pPr marL="1613733" indent="0">
              <a:buNone/>
              <a:defRPr sz="1412"/>
            </a:lvl5pPr>
            <a:lvl6pPr marL="2017166" indent="0">
              <a:buNone/>
              <a:defRPr sz="1412"/>
            </a:lvl6pPr>
            <a:lvl7pPr marL="2420600" indent="0">
              <a:buNone/>
              <a:defRPr sz="1412"/>
            </a:lvl7pPr>
            <a:lvl8pPr marL="2824033" indent="0">
              <a:buNone/>
              <a:defRPr sz="1412"/>
            </a:lvl8pPr>
            <a:lvl9pPr marL="3227466" indent="0">
              <a:buNone/>
              <a:defRPr sz="1412"/>
            </a:lvl9pPr>
          </a:lstStyle>
          <a:p>
            <a:pPr lvl="0"/>
            <a:r>
              <a:rPr lang="en-US"/>
              <a:t>Click to edit Master text styles</a:t>
            </a:r>
          </a:p>
        </p:txBody>
      </p:sp>
    </p:spTree>
    <p:extLst>
      <p:ext uri="{BB962C8B-B14F-4D97-AF65-F5344CB8AC3E}">
        <p14:creationId xmlns:p14="http://schemas.microsoft.com/office/powerpoint/2010/main" val="3679516624"/>
      </p:ext>
    </p:extLst>
  </p:cSld>
  <p:clrMapOvr>
    <a:masterClrMapping/>
  </p:clrMapOvr>
  <p:transition>
    <p:random/>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971" y="365593"/>
            <a:ext cx="10514060" cy="1325096"/>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838969" y="1825159"/>
            <a:ext cx="5164667" cy="435208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88364" y="1825159"/>
            <a:ext cx="5164667" cy="435208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15905101"/>
      </p:ext>
    </p:extLst>
  </p:cSld>
  <p:clrMapOvr>
    <a:masterClrMapping/>
  </p:clrMapOvr>
  <p:transition>
    <p:random/>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8970" y="365593"/>
            <a:ext cx="10515985" cy="1325096"/>
          </a:xfrm>
          <a:prstGeom prst="rect">
            <a:avLst/>
          </a:prstGeom>
        </p:spPr>
        <p:txBody>
          <a:bodyPr/>
          <a:lstStyle/>
          <a:p>
            <a:r>
              <a:rPr lang="en-US"/>
              <a:t>Click to edit Master title style</a:t>
            </a:r>
          </a:p>
        </p:txBody>
      </p:sp>
      <p:sp>
        <p:nvSpPr>
          <p:cNvPr id="3" name="Text Placeholder 2"/>
          <p:cNvSpPr>
            <a:spLocks noGrp="1"/>
          </p:cNvSpPr>
          <p:nvPr>
            <p:ph type="body" idx="1"/>
          </p:nvPr>
        </p:nvSpPr>
        <p:spPr>
          <a:xfrm>
            <a:off x="838970" y="1680883"/>
            <a:ext cx="5158895" cy="823632"/>
          </a:xfrm>
          <a:prstGeom prst="rect">
            <a:avLst/>
          </a:prstGeom>
        </p:spPr>
        <p:txBody>
          <a:bodyPr anchor="b"/>
          <a:lstStyle>
            <a:lvl1pPr marL="0" indent="0">
              <a:buNone/>
              <a:defRPr sz="2118" b="1"/>
            </a:lvl1pPr>
            <a:lvl2pPr marL="403433" indent="0">
              <a:buNone/>
              <a:defRPr sz="1765" b="1"/>
            </a:lvl2pPr>
            <a:lvl3pPr marL="806867" indent="0">
              <a:buNone/>
              <a:defRPr sz="1588" b="1"/>
            </a:lvl3pPr>
            <a:lvl4pPr marL="1210300" indent="0">
              <a:buNone/>
              <a:defRPr sz="1412" b="1"/>
            </a:lvl4pPr>
            <a:lvl5pPr marL="1613733" indent="0">
              <a:buNone/>
              <a:defRPr sz="1412" b="1"/>
            </a:lvl5pPr>
            <a:lvl6pPr marL="2017166" indent="0">
              <a:buNone/>
              <a:defRPr sz="1412" b="1"/>
            </a:lvl6pPr>
            <a:lvl7pPr marL="2420600" indent="0">
              <a:buNone/>
              <a:defRPr sz="1412" b="1"/>
            </a:lvl7pPr>
            <a:lvl8pPr marL="2824033" indent="0">
              <a:buNone/>
              <a:defRPr sz="1412" b="1"/>
            </a:lvl8pPr>
            <a:lvl9pPr marL="3227466" indent="0">
              <a:buNone/>
              <a:defRPr sz="1412" b="1"/>
            </a:lvl9pPr>
          </a:lstStyle>
          <a:p>
            <a:pPr lvl="0"/>
            <a:r>
              <a:rPr lang="en-US"/>
              <a:t>Click to edit Master text styles</a:t>
            </a:r>
          </a:p>
        </p:txBody>
      </p:sp>
      <p:sp>
        <p:nvSpPr>
          <p:cNvPr id="4" name="Content Placeholder 3"/>
          <p:cNvSpPr>
            <a:spLocks noGrp="1"/>
          </p:cNvSpPr>
          <p:nvPr>
            <p:ph sz="half" idx="2"/>
          </p:nvPr>
        </p:nvSpPr>
        <p:spPr>
          <a:xfrm>
            <a:off x="838970" y="2504516"/>
            <a:ext cx="5158895" cy="368533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970" y="1680883"/>
            <a:ext cx="5181985" cy="823632"/>
          </a:xfrm>
          <a:prstGeom prst="rect">
            <a:avLst/>
          </a:prstGeom>
        </p:spPr>
        <p:txBody>
          <a:bodyPr anchor="b"/>
          <a:lstStyle>
            <a:lvl1pPr marL="0" indent="0">
              <a:buNone/>
              <a:defRPr sz="2118" b="1"/>
            </a:lvl1pPr>
            <a:lvl2pPr marL="403433" indent="0">
              <a:buNone/>
              <a:defRPr sz="1765" b="1"/>
            </a:lvl2pPr>
            <a:lvl3pPr marL="806867" indent="0">
              <a:buNone/>
              <a:defRPr sz="1588" b="1"/>
            </a:lvl3pPr>
            <a:lvl4pPr marL="1210300" indent="0">
              <a:buNone/>
              <a:defRPr sz="1412" b="1"/>
            </a:lvl4pPr>
            <a:lvl5pPr marL="1613733" indent="0">
              <a:buNone/>
              <a:defRPr sz="1412" b="1"/>
            </a:lvl5pPr>
            <a:lvl6pPr marL="2017166" indent="0">
              <a:buNone/>
              <a:defRPr sz="1412" b="1"/>
            </a:lvl6pPr>
            <a:lvl7pPr marL="2420600" indent="0">
              <a:buNone/>
              <a:defRPr sz="1412" b="1"/>
            </a:lvl7pPr>
            <a:lvl8pPr marL="2824033" indent="0">
              <a:buNone/>
              <a:defRPr sz="1412" b="1"/>
            </a:lvl8pPr>
            <a:lvl9pPr marL="3227466" indent="0">
              <a:buNone/>
              <a:defRPr sz="1412" b="1"/>
            </a:lvl9pPr>
          </a:lstStyle>
          <a:p>
            <a:pPr lvl="0"/>
            <a:r>
              <a:rPr lang="en-US"/>
              <a:t>Click to edit Master text styles</a:t>
            </a:r>
          </a:p>
        </p:txBody>
      </p:sp>
      <p:sp>
        <p:nvSpPr>
          <p:cNvPr id="6" name="Content Placeholder 5"/>
          <p:cNvSpPr>
            <a:spLocks noGrp="1"/>
          </p:cNvSpPr>
          <p:nvPr>
            <p:ph sz="quarter" idx="4"/>
          </p:nvPr>
        </p:nvSpPr>
        <p:spPr>
          <a:xfrm>
            <a:off x="6172970" y="2504516"/>
            <a:ext cx="5181985" cy="368533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86565566"/>
      </p:ext>
    </p:extLst>
  </p:cSld>
  <p:clrMapOvr>
    <a:masterClrMapping/>
  </p:clrMapOvr>
  <p:transition>
    <p:random/>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971" y="365593"/>
            <a:ext cx="10514060" cy="1325096"/>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755552190"/>
      </p:ext>
    </p:extLst>
  </p:cSld>
  <p:clrMapOvr>
    <a:masterClrMapping/>
  </p:clrMapOvr>
  <p:transition>
    <p:random/>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1160710"/>
      </p:ext>
    </p:extLst>
  </p:cSld>
  <p:clrMapOvr>
    <a:masterClrMapping/>
  </p:clrMapOvr>
  <p:transition>
    <p:random/>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8969" y="456641"/>
            <a:ext cx="3933152" cy="1601041"/>
          </a:xfrm>
          <a:prstGeom prst="rect">
            <a:avLst/>
          </a:prstGeom>
        </p:spPr>
        <p:txBody>
          <a:bodyPr anchor="b"/>
          <a:lstStyle>
            <a:lvl1pPr>
              <a:defRPr sz="2824"/>
            </a:lvl1pPr>
          </a:lstStyle>
          <a:p>
            <a:r>
              <a:rPr lang="en-US"/>
              <a:t>Click to edit Master title style</a:t>
            </a:r>
          </a:p>
        </p:txBody>
      </p:sp>
      <p:sp>
        <p:nvSpPr>
          <p:cNvPr id="3" name="Content Placeholder 2"/>
          <p:cNvSpPr>
            <a:spLocks noGrp="1"/>
          </p:cNvSpPr>
          <p:nvPr>
            <p:ph idx="1"/>
          </p:nvPr>
        </p:nvSpPr>
        <p:spPr>
          <a:xfrm>
            <a:off x="5183910" y="987519"/>
            <a:ext cx="6171047" cy="4873158"/>
          </a:xfrm>
          <a:prstGeom prst="rect">
            <a:avLst/>
          </a:prstGeom>
        </p:spPr>
        <p:txBody>
          <a:bodyPr/>
          <a:lstStyle>
            <a:lvl1pPr>
              <a:defRPr sz="2824"/>
            </a:lvl1pPr>
            <a:lvl2pPr>
              <a:defRPr sz="2471"/>
            </a:lvl2pPr>
            <a:lvl3pPr>
              <a:defRPr sz="2118"/>
            </a:lvl3pPr>
            <a:lvl4pPr>
              <a:defRPr sz="1765"/>
            </a:lvl4pPr>
            <a:lvl5pPr>
              <a:defRPr sz="1765"/>
            </a:lvl5pPr>
            <a:lvl6pPr>
              <a:defRPr sz="1765"/>
            </a:lvl6pPr>
            <a:lvl7pPr>
              <a:defRPr sz="1765"/>
            </a:lvl7pPr>
            <a:lvl8pPr>
              <a:defRPr sz="1765"/>
            </a:lvl8pPr>
            <a:lvl9pPr>
              <a:defRPr sz="176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8969" y="2057681"/>
            <a:ext cx="3933152" cy="3811400"/>
          </a:xfrm>
          <a:prstGeom prst="rect">
            <a:avLst/>
          </a:prstGeom>
        </p:spPr>
        <p:txBody>
          <a:bodyPr/>
          <a:lstStyle>
            <a:lvl1pPr marL="0" indent="0">
              <a:buNone/>
              <a:defRPr sz="1412"/>
            </a:lvl1pPr>
            <a:lvl2pPr marL="403433" indent="0">
              <a:buNone/>
              <a:defRPr sz="1235"/>
            </a:lvl2pPr>
            <a:lvl3pPr marL="806867" indent="0">
              <a:buNone/>
              <a:defRPr sz="1059"/>
            </a:lvl3pPr>
            <a:lvl4pPr marL="1210300" indent="0">
              <a:buNone/>
              <a:defRPr sz="882"/>
            </a:lvl4pPr>
            <a:lvl5pPr marL="1613733" indent="0">
              <a:buNone/>
              <a:defRPr sz="882"/>
            </a:lvl5pPr>
            <a:lvl6pPr marL="2017166" indent="0">
              <a:buNone/>
              <a:defRPr sz="882"/>
            </a:lvl6pPr>
            <a:lvl7pPr marL="2420600" indent="0">
              <a:buNone/>
              <a:defRPr sz="882"/>
            </a:lvl7pPr>
            <a:lvl8pPr marL="2824033" indent="0">
              <a:buNone/>
              <a:defRPr sz="882"/>
            </a:lvl8pPr>
            <a:lvl9pPr marL="3227466" indent="0">
              <a:buNone/>
              <a:defRPr sz="882"/>
            </a:lvl9pPr>
          </a:lstStyle>
          <a:p>
            <a:pPr lvl="0"/>
            <a:r>
              <a:rPr lang="en-US"/>
              <a:t>Click to edit Master text styles</a:t>
            </a:r>
          </a:p>
        </p:txBody>
      </p:sp>
    </p:spTree>
    <p:extLst>
      <p:ext uri="{BB962C8B-B14F-4D97-AF65-F5344CB8AC3E}">
        <p14:creationId xmlns:p14="http://schemas.microsoft.com/office/powerpoint/2010/main" val="1347937695"/>
      </p:ext>
    </p:extLst>
  </p:cSld>
  <p:clrMapOvr>
    <a:masterClrMapping/>
  </p:clrMapOvr>
  <p:transition>
    <p:random/>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8969" y="456641"/>
            <a:ext cx="3933152" cy="1601041"/>
          </a:xfrm>
          <a:prstGeom prst="rect">
            <a:avLst/>
          </a:prstGeom>
        </p:spPr>
        <p:txBody>
          <a:bodyPr anchor="b"/>
          <a:lstStyle>
            <a:lvl1pPr>
              <a:defRPr sz="2824"/>
            </a:lvl1pPr>
          </a:lstStyle>
          <a:p>
            <a:r>
              <a:rPr lang="en-US"/>
              <a:t>Click to edit Master title style</a:t>
            </a:r>
          </a:p>
        </p:txBody>
      </p:sp>
      <p:sp>
        <p:nvSpPr>
          <p:cNvPr id="3" name="Picture Placeholder 2"/>
          <p:cNvSpPr>
            <a:spLocks noGrp="1"/>
          </p:cNvSpPr>
          <p:nvPr>
            <p:ph type="pic" idx="1"/>
          </p:nvPr>
        </p:nvSpPr>
        <p:spPr>
          <a:xfrm>
            <a:off x="5183910" y="987519"/>
            <a:ext cx="6171047" cy="4873158"/>
          </a:xfrm>
          <a:prstGeom prst="rect">
            <a:avLst/>
          </a:prstGeom>
        </p:spPr>
        <p:txBody>
          <a:bodyPr/>
          <a:lstStyle>
            <a:lvl1pPr marL="0" indent="0">
              <a:buNone/>
              <a:defRPr sz="2824"/>
            </a:lvl1pPr>
            <a:lvl2pPr marL="403433" indent="0">
              <a:buNone/>
              <a:defRPr sz="2471"/>
            </a:lvl2pPr>
            <a:lvl3pPr marL="806867" indent="0">
              <a:buNone/>
              <a:defRPr sz="2118"/>
            </a:lvl3pPr>
            <a:lvl4pPr marL="1210300" indent="0">
              <a:buNone/>
              <a:defRPr sz="1765"/>
            </a:lvl4pPr>
            <a:lvl5pPr marL="1613733" indent="0">
              <a:buNone/>
              <a:defRPr sz="1765"/>
            </a:lvl5pPr>
            <a:lvl6pPr marL="2017166" indent="0">
              <a:buNone/>
              <a:defRPr sz="1765"/>
            </a:lvl6pPr>
            <a:lvl7pPr marL="2420600" indent="0">
              <a:buNone/>
              <a:defRPr sz="1765"/>
            </a:lvl7pPr>
            <a:lvl8pPr marL="2824033" indent="0">
              <a:buNone/>
              <a:defRPr sz="1765"/>
            </a:lvl8pPr>
            <a:lvl9pPr marL="3227466" indent="0">
              <a:buNone/>
              <a:defRPr sz="1765"/>
            </a:lvl9pPr>
          </a:lstStyle>
          <a:p>
            <a:endParaRPr lang="en-US"/>
          </a:p>
        </p:txBody>
      </p:sp>
      <p:sp>
        <p:nvSpPr>
          <p:cNvPr id="4" name="Text Placeholder 3"/>
          <p:cNvSpPr>
            <a:spLocks noGrp="1"/>
          </p:cNvSpPr>
          <p:nvPr>
            <p:ph type="body" sz="half" idx="2"/>
          </p:nvPr>
        </p:nvSpPr>
        <p:spPr>
          <a:xfrm>
            <a:off x="838969" y="2057681"/>
            <a:ext cx="3933152" cy="3811400"/>
          </a:xfrm>
          <a:prstGeom prst="rect">
            <a:avLst/>
          </a:prstGeom>
        </p:spPr>
        <p:txBody>
          <a:bodyPr/>
          <a:lstStyle>
            <a:lvl1pPr marL="0" indent="0">
              <a:buNone/>
              <a:defRPr sz="1412"/>
            </a:lvl1pPr>
            <a:lvl2pPr marL="403433" indent="0">
              <a:buNone/>
              <a:defRPr sz="1235"/>
            </a:lvl2pPr>
            <a:lvl3pPr marL="806867" indent="0">
              <a:buNone/>
              <a:defRPr sz="1059"/>
            </a:lvl3pPr>
            <a:lvl4pPr marL="1210300" indent="0">
              <a:buNone/>
              <a:defRPr sz="882"/>
            </a:lvl4pPr>
            <a:lvl5pPr marL="1613733" indent="0">
              <a:buNone/>
              <a:defRPr sz="882"/>
            </a:lvl5pPr>
            <a:lvl6pPr marL="2017166" indent="0">
              <a:buNone/>
              <a:defRPr sz="882"/>
            </a:lvl6pPr>
            <a:lvl7pPr marL="2420600" indent="0">
              <a:buNone/>
              <a:defRPr sz="882"/>
            </a:lvl7pPr>
            <a:lvl8pPr marL="2824033" indent="0">
              <a:buNone/>
              <a:defRPr sz="882"/>
            </a:lvl8pPr>
            <a:lvl9pPr marL="3227466" indent="0">
              <a:buNone/>
              <a:defRPr sz="882"/>
            </a:lvl9pPr>
          </a:lstStyle>
          <a:p>
            <a:pPr lvl="0"/>
            <a:r>
              <a:rPr lang="en-US"/>
              <a:t>Click to edit Master text styles</a:t>
            </a:r>
          </a:p>
        </p:txBody>
      </p:sp>
    </p:spTree>
    <p:extLst>
      <p:ext uri="{BB962C8B-B14F-4D97-AF65-F5344CB8AC3E}">
        <p14:creationId xmlns:p14="http://schemas.microsoft.com/office/powerpoint/2010/main" val="266759758"/>
      </p:ext>
    </p:extLst>
  </p:cSld>
  <p:clrMapOvr>
    <a:masterClrMapping/>
  </p:clrMapOvr>
  <p:transition>
    <p:random/>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971" y="365593"/>
            <a:ext cx="10514060" cy="1325096"/>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838971" y="1825159"/>
            <a:ext cx="10514060" cy="4352084"/>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12739486"/>
      </p:ext>
    </p:extLst>
  </p:cSld>
  <p:clrMapOvr>
    <a:masterClrMapping/>
  </p:clrMapOvr>
  <p:transition>
    <p:random/>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516" y="365593"/>
            <a:ext cx="2628515" cy="5811650"/>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838971" y="365593"/>
            <a:ext cx="7700819" cy="5811650"/>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19941968"/>
      </p:ext>
    </p:extLst>
  </p:cSld>
  <p:clrMapOvr>
    <a:masterClrMapping/>
  </p:clrMapOvr>
  <p:transition>
    <p:random/>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4B71B-E98F-2FD6-FE9C-478F9AAC53A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1FF3279-1D11-C36E-176E-05D1F7A3FB1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37325A5-5063-49AA-278C-46A76B81CD66}"/>
              </a:ext>
            </a:extLst>
          </p:cNvPr>
          <p:cNvSpPr>
            <a:spLocks noGrp="1"/>
          </p:cNvSpPr>
          <p:nvPr>
            <p:ph type="dt" sz="half" idx="10"/>
          </p:nvPr>
        </p:nvSpPr>
        <p:spPr/>
        <p:txBody>
          <a:bodyPr/>
          <a:lstStyle/>
          <a:p>
            <a:fld id="{8148088E-9349-284A-AC19-7A30A00092D7}" type="datetimeFigureOut">
              <a:rPr lang="en-US" smtClean="0"/>
              <a:t>9/11/26</a:t>
            </a:fld>
            <a:endParaRPr lang="en-US"/>
          </a:p>
        </p:txBody>
      </p:sp>
      <p:sp>
        <p:nvSpPr>
          <p:cNvPr id="5" name="Footer Placeholder 4">
            <a:extLst>
              <a:ext uri="{FF2B5EF4-FFF2-40B4-BE49-F238E27FC236}">
                <a16:creationId xmlns:a16="http://schemas.microsoft.com/office/drawing/2014/main" id="{53029493-BCD3-F9F0-119C-B151AD8998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93DF62-A5A5-D3EF-04A3-BA56CF4B9E18}"/>
              </a:ext>
            </a:extLst>
          </p:cNvPr>
          <p:cNvSpPr>
            <a:spLocks noGrp="1"/>
          </p:cNvSpPr>
          <p:nvPr>
            <p:ph type="sldNum" sz="quarter" idx="12"/>
          </p:nvPr>
        </p:nvSpPr>
        <p:spPr/>
        <p:txBody>
          <a:bodyPr/>
          <a:lstStyle/>
          <a:p>
            <a:fld id="{32BD60BE-5FF2-B149-B1AD-A66F808A3EE1}" type="slidenum">
              <a:rPr lang="en-US" smtClean="0"/>
              <a:t>‹#›</a:t>
            </a:fld>
            <a:endParaRPr lang="en-US"/>
          </a:p>
        </p:txBody>
      </p:sp>
    </p:spTree>
    <p:extLst>
      <p:ext uri="{BB962C8B-B14F-4D97-AF65-F5344CB8AC3E}">
        <p14:creationId xmlns:p14="http://schemas.microsoft.com/office/powerpoint/2010/main" val="1401951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104AD-F88E-8A6C-7B4A-414A0D1052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12394AE-FA97-7B3D-89C7-52E277E921D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FBB409-9859-0986-F1E2-66473747543F}"/>
              </a:ext>
            </a:extLst>
          </p:cNvPr>
          <p:cNvSpPr>
            <a:spLocks noGrp="1"/>
          </p:cNvSpPr>
          <p:nvPr>
            <p:ph type="dt" sz="half" idx="10"/>
          </p:nvPr>
        </p:nvSpPr>
        <p:spPr/>
        <p:txBody>
          <a:bodyPr/>
          <a:lstStyle/>
          <a:p>
            <a:fld id="{8148088E-9349-284A-AC19-7A30A00092D7}" type="datetimeFigureOut">
              <a:rPr lang="en-US" smtClean="0"/>
              <a:t>9/11/26</a:t>
            </a:fld>
            <a:endParaRPr lang="en-US"/>
          </a:p>
        </p:txBody>
      </p:sp>
      <p:sp>
        <p:nvSpPr>
          <p:cNvPr id="5" name="Footer Placeholder 4">
            <a:extLst>
              <a:ext uri="{FF2B5EF4-FFF2-40B4-BE49-F238E27FC236}">
                <a16:creationId xmlns:a16="http://schemas.microsoft.com/office/drawing/2014/main" id="{9C0B3C64-E818-E8FB-9205-8FE94D6FAB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B86EF0-0E3B-6C98-A187-B4A4149DE328}"/>
              </a:ext>
            </a:extLst>
          </p:cNvPr>
          <p:cNvSpPr>
            <a:spLocks noGrp="1"/>
          </p:cNvSpPr>
          <p:nvPr>
            <p:ph type="sldNum" sz="quarter" idx="12"/>
          </p:nvPr>
        </p:nvSpPr>
        <p:spPr/>
        <p:txBody>
          <a:bodyPr/>
          <a:lstStyle/>
          <a:p>
            <a:fld id="{32BD60BE-5FF2-B149-B1AD-A66F808A3EE1}" type="slidenum">
              <a:rPr lang="en-US" smtClean="0"/>
              <a:t>‹#›</a:t>
            </a:fld>
            <a:endParaRPr lang="en-US"/>
          </a:p>
        </p:txBody>
      </p:sp>
    </p:spTree>
    <p:extLst>
      <p:ext uri="{BB962C8B-B14F-4D97-AF65-F5344CB8AC3E}">
        <p14:creationId xmlns:p14="http://schemas.microsoft.com/office/powerpoint/2010/main" val="3089934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5719-B18A-4B4D-0166-7C735D32B3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0B461CF-087C-D5CD-1BEE-F7FF4FADAFB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3109117-D2B1-1973-8F7F-19168D24CB5B}"/>
              </a:ext>
            </a:extLst>
          </p:cNvPr>
          <p:cNvSpPr>
            <a:spLocks noGrp="1"/>
          </p:cNvSpPr>
          <p:nvPr>
            <p:ph type="dt" sz="half" idx="10"/>
          </p:nvPr>
        </p:nvSpPr>
        <p:spPr/>
        <p:txBody>
          <a:bodyPr/>
          <a:lstStyle/>
          <a:p>
            <a:fld id="{8148088E-9349-284A-AC19-7A30A00092D7}" type="datetimeFigureOut">
              <a:rPr lang="en-US" smtClean="0"/>
              <a:t>9/11/26</a:t>
            </a:fld>
            <a:endParaRPr lang="en-US"/>
          </a:p>
        </p:txBody>
      </p:sp>
      <p:sp>
        <p:nvSpPr>
          <p:cNvPr id="5" name="Footer Placeholder 4">
            <a:extLst>
              <a:ext uri="{FF2B5EF4-FFF2-40B4-BE49-F238E27FC236}">
                <a16:creationId xmlns:a16="http://schemas.microsoft.com/office/drawing/2014/main" id="{9838625F-01EC-2FFA-9A17-AAAE0D72A1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D1A000-34AD-1D4F-76B2-07A47242C340}"/>
              </a:ext>
            </a:extLst>
          </p:cNvPr>
          <p:cNvSpPr>
            <a:spLocks noGrp="1"/>
          </p:cNvSpPr>
          <p:nvPr>
            <p:ph type="sldNum" sz="quarter" idx="12"/>
          </p:nvPr>
        </p:nvSpPr>
        <p:spPr/>
        <p:txBody>
          <a:bodyPr/>
          <a:lstStyle/>
          <a:p>
            <a:fld id="{32BD60BE-5FF2-B149-B1AD-A66F808A3EE1}" type="slidenum">
              <a:rPr lang="en-US" smtClean="0"/>
              <a:t>‹#›</a:t>
            </a:fld>
            <a:endParaRPr lang="en-US"/>
          </a:p>
        </p:txBody>
      </p:sp>
    </p:spTree>
    <p:extLst>
      <p:ext uri="{BB962C8B-B14F-4D97-AF65-F5344CB8AC3E}">
        <p14:creationId xmlns:p14="http://schemas.microsoft.com/office/powerpoint/2010/main" val="1941144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DC269-B724-A551-7372-9369E2DC3DF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4BB56AE-D5F3-F06F-D949-D295FB72972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26705D5-35F7-5392-ECD5-197544C2638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145F35C-E98B-22C4-613E-2AD5629CD8DD}"/>
              </a:ext>
            </a:extLst>
          </p:cNvPr>
          <p:cNvSpPr>
            <a:spLocks noGrp="1"/>
          </p:cNvSpPr>
          <p:nvPr>
            <p:ph type="dt" sz="half" idx="10"/>
          </p:nvPr>
        </p:nvSpPr>
        <p:spPr/>
        <p:txBody>
          <a:bodyPr/>
          <a:lstStyle/>
          <a:p>
            <a:fld id="{8148088E-9349-284A-AC19-7A30A00092D7}" type="datetimeFigureOut">
              <a:rPr lang="en-US" smtClean="0"/>
              <a:t>9/11/26</a:t>
            </a:fld>
            <a:endParaRPr lang="en-US"/>
          </a:p>
        </p:txBody>
      </p:sp>
      <p:sp>
        <p:nvSpPr>
          <p:cNvPr id="6" name="Footer Placeholder 5">
            <a:extLst>
              <a:ext uri="{FF2B5EF4-FFF2-40B4-BE49-F238E27FC236}">
                <a16:creationId xmlns:a16="http://schemas.microsoft.com/office/drawing/2014/main" id="{0963FD0E-1633-4983-1225-F08DC665ED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CF8C914-15D0-5A06-379A-2E635F9D9872}"/>
              </a:ext>
            </a:extLst>
          </p:cNvPr>
          <p:cNvSpPr>
            <a:spLocks noGrp="1"/>
          </p:cNvSpPr>
          <p:nvPr>
            <p:ph type="sldNum" sz="quarter" idx="12"/>
          </p:nvPr>
        </p:nvSpPr>
        <p:spPr/>
        <p:txBody>
          <a:bodyPr/>
          <a:lstStyle/>
          <a:p>
            <a:fld id="{32BD60BE-5FF2-B149-B1AD-A66F808A3EE1}" type="slidenum">
              <a:rPr lang="en-US" smtClean="0"/>
              <a:t>‹#›</a:t>
            </a:fld>
            <a:endParaRPr lang="en-US"/>
          </a:p>
        </p:txBody>
      </p:sp>
    </p:spTree>
    <p:extLst>
      <p:ext uri="{BB962C8B-B14F-4D97-AF65-F5344CB8AC3E}">
        <p14:creationId xmlns:p14="http://schemas.microsoft.com/office/powerpoint/2010/main" val="1102768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E4C68-924D-191A-38AF-EA754875E9A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8A464A3-31D9-DEDA-9B5D-A3DDF1D4CD2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2223BE9-2819-ABE3-D06D-CB2BB1264B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1F48D5B-F304-0AFA-44F2-BEB3A99DE64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643230B-71E3-9874-323B-705906A50B2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065C4AD-9F86-79C5-4146-E863FB232EEB}"/>
              </a:ext>
            </a:extLst>
          </p:cNvPr>
          <p:cNvSpPr>
            <a:spLocks noGrp="1"/>
          </p:cNvSpPr>
          <p:nvPr>
            <p:ph type="dt" sz="half" idx="10"/>
          </p:nvPr>
        </p:nvSpPr>
        <p:spPr/>
        <p:txBody>
          <a:bodyPr/>
          <a:lstStyle/>
          <a:p>
            <a:fld id="{8148088E-9349-284A-AC19-7A30A00092D7}" type="datetimeFigureOut">
              <a:rPr lang="en-US" smtClean="0"/>
              <a:t>9/11/26</a:t>
            </a:fld>
            <a:endParaRPr lang="en-US"/>
          </a:p>
        </p:txBody>
      </p:sp>
      <p:sp>
        <p:nvSpPr>
          <p:cNvPr id="8" name="Footer Placeholder 7">
            <a:extLst>
              <a:ext uri="{FF2B5EF4-FFF2-40B4-BE49-F238E27FC236}">
                <a16:creationId xmlns:a16="http://schemas.microsoft.com/office/drawing/2014/main" id="{B5171265-0547-844A-429D-D385FB03B6E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E4267D8-EFC8-CF8E-2637-CE219B5F5D53}"/>
              </a:ext>
            </a:extLst>
          </p:cNvPr>
          <p:cNvSpPr>
            <a:spLocks noGrp="1"/>
          </p:cNvSpPr>
          <p:nvPr>
            <p:ph type="sldNum" sz="quarter" idx="12"/>
          </p:nvPr>
        </p:nvSpPr>
        <p:spPr/>
        <p:txBody>
          <a:bodyPr/>
          <a:lstStyle/>
          <a:p>
            <a:fld id="{32BD60BE-5FF2-B149-B1AD-A66F808A3EE1}" type="slidenum">
              <a:rPr lang="en-US" smtClean="0"/>
              <a:t>‹#›</a:t>
            </a:fld>
            <a:endParaRPr lang="en-US"/>
          </a:p>
        </p:txBody>
      </p:sp>
    </p:spTree>
    <p:extLst>
      <p:ext uri="{BB962C8B-B14F-4D97-AF65-F5344CB8AC3E}">
        <p14:creationId xmlns:p14="http://schemas.microsoft.com/office/powerpoint/2010/main" val="3049257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02FB2-4A1A-A3C3-C0F4-86F76715D0F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8E4F28D-8C7B-021D-DADE-270141D0E059}"/>
              </a:ext>
            </a:extLst>
          </p:cNvPr>
          <p:cNvSpPr>
            <a:spLocks noGrp="1"/>
          </p:cNvSpPr>
          <p:nvPr>
            <p:ph type="dt" sz="half" idx="10"/>
          </p:nvPr>
        </p:nvSpPr>
        <p:spPr/>
        <p:txBody>
          <a:bodyPr/>
          <a:lstStyle/>
          <a:p>
            <a:fld id="{8148088E-9349-284A-AC19-7A30A00092D7}" type="datetimeFigureOut">
              <a:rPr lang="en-US" smtClean="0"/>
              <a:t>9/11/26</a:t>
            </a:fld>
            <a:endParaRPr lang="en-US"/>
          </a:p>
        </p:txBody>
      </p:sp>
      <p:sp>
        <p:nvSpPr>
          <p:cNvPr id="4" name="Footer Placeholder 3">
            <a:extLst>
              <a:ext uri="{FF2B5EF4-FFF2-40B4-BE49-F238E27FC236}">
                <a16:creationId xmlns:a16="http://schemas.microsoft.com/office/drawing/2014/main" id="{065FCF00-3635-4E2C-7E3B-987BC9F2F76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4D54514-F620-F4E5-E749-C885527F9247}"/>
              </a:ext>
            </a:extLst>
          </p:cNvPr>
          <p:cNvSpPr>
            <a:spLocks noGrp="1"/>
          </p:cNvSpPr>
          <p:nvPr>
            <p:ph type="sldNum" sz="quarter" idx="12"/>
          </p:nvPr>
        </p:nvSpPr>
        <p:spPr/>
        <p:txBody>
          <a:bodyPr/>
          <a:lstStyle/>
          <a:p>
            <a:fld id="{32BD60BE-5FF2-B149-B1AD-A66F808A3EE1}" type="slidenum">
              <a:rPr lang="en-US" smtClean="0"/>
              <a:t>‹#›</a:t>
            </a:fld>
            <a:endParaRPr lang="en-US"/>
          </a:p>
        </p:txBody>
      </p:sp>
    </p:spTree>
    <p:extLst>
      <p:ext uri="{BB962C8B-B14F-4D97-AF65-F5344CB8AC3E}">
        <p14:creationId xmlns:p14="http://schemas.microsoft.com/office/powerpoint/2010/main" val="268155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D2B1553-87B1-9E91-E438-23B9A73C1BE2}"/>
              </a:ext>
            </a:extLst>
          </p:cNvPr>
          <p:cNvSpPr>
            <a:spLocks noGrp="1"/>
          </p:cNvSpPr>
          <p:nvPr>
            <p:ph type="dt" sz="half" idx="10"/>
          </p:nvPr>
        </p:nvSpPr>
        <p:spPr/>
        <p:txBody>
          <a:bodyPr/>
          <a:lstStyle/>
          <a:p>
            <a:fld id="{8148088E-9349-284A-AC19-7A30A00092D7}" type="datetimeFigureOut">
              <a:rPr lang="en-US" smtClean="0"/>
              <a:t>9/11/26</a:t>
            </a:fld>
            <a:endParaRPr lang="en-US"/>
          </a:p>
        </p:txBody>
      </p:sp>
      <p:sp>
        <p:nvSpPr>
          <p:cNvPr id="3" name="Footer Placeholder 2">
            <a:extLst>
              <a:ext uri="{FF2B5EF4-FFF2-40B4-BE49-F238E27FC236}">
                <a16:creationId xmlns:a16="http://schemas.microsoft.com/office/drawing/2014/main" id="{36B69CE6-B967-9F6A-541B-F368C9F0353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C476EDA-D91A-B8C2-61F2-5F540862A92C}"/>
              </a:ext>
            </a:extLst>
          </p:cNvPr>
          <p:cNvSpPr>
            <a:spLocks noGrp="1"/>
          </p:cNvSpPr>
          <p:nvPr>
            <p:ph type="sldNum" sz="quarter" idx="12"/>
          </p:nvPr>
        </p:nvSpPr>
        <p:spPr/>
        <p:txBody>
          <a:bodyPr/>
          <a:lstStyle/>
          <a:p>
            <a:fld id="{32BD60BE-5FF2-B149-B1AD-A66F808A3EE1}" type="slidenum">
              <a:rPr lang="en-US" smtClean="0"/>
              <a:t>‹#›</a:t>
            </a:fld>
            <a:endParaRPr lang="en-US"/>
          </a:p>
        </p:txBody>
      </p:sp>
    </p:spTree>
    <p:extLst>
      <p:ext uri="{BB962C8B-B14F-4D97-AF65-F5344CB8AC3E}">
        <p14:creationId xmlns:p14="http://schemas.microsoft.com/office/powerpoint/2010/main" val="1858383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7C37C-5966-FE2A-1919-E3292F1B380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B709245-FA9E-D705-A555-90DAF1E9085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6BED98E-6BCF-7BEF-B4C6-2465CA8CEE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F9A93F7-F387-D554-D30E-5BD91DABC728}"/>
              </a:ext>
            </a:extLst>
          </p:cNvPr>
          <p:cNvSpPr>
            <a:spLocks noGrp="1"/>
          </p:cNvSpPr>
          <p:nvPr>
            <p:ph type="dt" sz="half" idx="10"/>
          </p:nvPr>
        </p:nvSpPr>
        <p:spPr/>
        <p:txBody>
          <a:bodyPr/>
          <a:lstStyle/>
          <a:p>
            <a:fld id="{8148088E-9349-284A-AC19-7A30A00092D7}" type="datetimeFigureOut">
              <a:rPr lang="en-US" smtClean="0"/>
              <a:t>9/11/26</a:t>
            </a:fld>
            <a:endParaRPr lang="en-US"/>
          </a:p>
        </p:txBody>
      </p:sp>
      <p:sp>
        <p:nvSpPr>
          <p:cNvPr id="6" name="Footer Placeholder 5">
            <a:extLst>
              <a:ext uri="{FF2B5EF4-FFF2-40B4-BE49-F238E27FC236}">
                <a16:creationId xmlns:a16="http://schemas.microsoft.com/office/drawing/2014/main" id="{6F426919-0F9E-C779-E396-F3086AABF8A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280DB7-97F3-83D8-F53D-BFBF5B8D80F8}"/>
              </a:ext>
            </a:extLst>
          </p:cNvPr>
          <p:cNvSpPr>
            <a:spLocks noGrp="1"/>
          </p:cNvSpPr>
          <p:nvPr>
            <p:ph type="sldNum" sz="quarter" idx="12"/>
          </p:nvPr>
        </p:nvSpPr>
        <p:spPr/>
        <p:txBody>
          <a:bodyPr/>
          <a:lstStyle/>
          <a:p>
            <a:fld id="{32BD60BE-5FF2-B149-B1AD-A66F808A3EE1}" type="slidenum">
              <a:rPr lang="en-US" smtClean="0"/>
              <a:t>‹#›</a:t>
            </a:fld>
            <a:endParaRPr lang="en-US"/>
          </a:p>
        </p:txBody>
      </p:sp>
    </p:spTree>
    <p:extLst>
      <p:ext uri="{BB962C8B-B14F-4D97-AF65-F5344CB8AC3E}">
        <p14:creationId xmlns:p14="http://schemas.microsoft.com/office/powerpoint/2010/main" val="564428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4F73B-0CAD-5855-69C9-D86B750622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2AC4AF5-9120-B0EA-9D2B-4AF6B410A02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E27ABBF-CF17-F636-E378-C0B3BF0754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9579EEE-E060-7AF7-7F61-21F8C9E913C3}"/>
              </a:ext>
            </a:extLst>
          </p:cNvPr>
          <p:cNvSpPr>
            <a:spLocks noGrp="1"/>
          </p:cNvSpPr>
          <p:nvPr>
            <p:ph type="dt" sz="half" idx="10"/>
          </p:nvPr>
        </p:nvSpPr>
        <p:spPr/>
        <p:txBody>
          <a:bodyPr/>
          <a:lstStyle/>
          <a:p>
            <a:fld id="{8148088E-9349-284A-AC19-7A30A00092D7}" type="datetimeFigureOut">
              <a:rPr lang="en-US" smtClean="0"/>
              <a:t>9/11/26</a:t>
            </a:fld>
            <a:endParaRPr lang="en-US"/>
          </a:p>
        </p:txBody>
      </p:sp>
      <p:sp>
        <p:nvSpPr>
          <p:cNvPr id="6" name="Footer Placeholder 5">
            <a:extLst>
              <a:ext uri="{FF2B5EF4-FFF2-40B4-BE49-F238E27FC236}">
                <a16:creationId xmlns:a16="http://schemas.microsoft.com/office/drawing/2014/main" id="{7F421FBD-C751-04AB-CFC2-B6C8C2E4149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78C91D2-B0B0-6DBA-00F9-11F48A7334CB}"/>
              </a:ext>
            </a:extLst>
          </p:cNvPr>
          <p:cNvSpPr>
            <a:spLocks noGrp="1"/>
          </p:cNvSpPr>
          <p:nvPr>
            <p:ph type="sldNum" sz="quarter" idx="12"/>
          </p:nvPr>
        </p:nvSpPr>
        <p:spPr/>
        <p:txBody>
          <a:bodyPr/>
          <a:lstStyle/>
          <a:p>
            <a:fld id="{32BD60BE-5FF2-B149-B1AD-A66F808A3EE1}" type="slidenum">
              <a:rPr lang="en-US" smtClean="0"/>
              <a:t>‹#›</a:t>
            </a:fld>
            <a:endParaRPr lang="en-US"/>
          </a:p>
        </p:txBody>
      </p:sp>
    </p:spTree>
    <p:extLst>
      <p:ext uri="{BB962C8B-B14F-4D97-AF65-F5344CB8AC3E}">
        <p14:creationId xmlns:p14="http://schemas.microsoft.com/office/powerpoint/2010/main" val="2592554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3AFDE-610B-23F4-5A10-3F4BA7D7CB8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5A033FC-90C3-7307-2AD6-AD4C04014B9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6DAEFB-CA2D-A42C-EAD7-32CAA8F3495A}"/>
              </a:ext>
            </a:extLst>
          </p:cNvPr>
          <p:cNvSpPr>
            <a:spLocks noGrp="1"/>
          </p:cNvSpPr>
          <p:nvPr>
            <p:ph type="dt" sz="half" idx="10"/>
          </p:nvPr>
        </p:nvSpPr>
        <p:spPr/>
        <p:txBody>
          <a:bodyPr/>
          <a:lstStyle/>
          <a:p>
            <a:fld id="{8148088E-9349-284A-AC19-7A30A00092D7}" type="datetimeFigureOut">
              <a:rPr lang="en-US" smtClean="0"/>
              <a:t>9/11/26</a:t>
            </a:fld>
            <a:endParaRPr lang="en-US"/>
          </a:p>
        </p:txBody>
      </p:sp>
      <p:sp>
        <p:nvSpPr>
          <p:cNvPr id="5" name="Footer Placeholder 4">
            <a:extLst>
              <a:ext uri="{FF2B5EF4-FFF2-40B4-BE49-F238E27FC236}">
                <a16:creationId xmlns:a16="http://schemas.microsoft.com/office/drawing/2014/main" id="{26863983-908E-5E3F-C51F-BDBAA9AA9D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84D060-C65A-CC31-85A2-F0954703257C}"/>
              </a:ext>
            </a:extLst>
          </p:cNvPr>
          <p:cNvSpPr>
            <a:spLocks noGrp="1"/>
          </p:cNvSpPr>
          <p:nvPr>
            <p:ph type="sldNum" sz="quarter" idx="12"/>
          </p:nvPr>
        </p:nvSpPr>
        <p:spPr/>
        <p:txBody>
          <a:bodyPr/>
          <a:lstStyle/>
          <a:p>
            <a:fld id="{32BD60BE-5FF2-B149-B1AD-A66F808A3EE1}" type="slidenum">
              <a:rPr lang="en-US" smtClean="0"/>
              <a:t>‹#›</a:t>
            </a:fld>
            <a:endParaRPr lang="en-US"/>
          </a:p>
        </p:txBody>
      </p:sp>
    </p:spTree>
    <p:extLst>
      <p:ext uri="{BB962C8B-B14F-4D97-AF65-F5344CB8AC3E}">
        <p14:creationId xmlns:p14="http://schemas.microsoft.com/office/powerpoint/2010/main" val="348486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936E4E8-4892-3C64-54DD-D036B9E6BED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08BDC33-803C-E856-EE16-27E814CA258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D2C463-D0A5-B0E2-D37E-7BF184C330BD}"/>
              </a:ext>
            </a:extLst>
          </p:cNvPr>
          <p:cNvSpPr>
            <a:spLocks noGrp="1"/>
          </p:cNvSpPr>
          <p:nvPr>
            <p:ph type="dt" sz="half" idx="10"/>
          </p:nvPr>
        </p:nvSpPr>
        <p:spPr/>
        <p:txBody>
          <a:bodyPr/>
          <a:lstStyle/>
          <a:p>
            <a:fld id="{8148088E-9349-284A-AC19-7A30A00092D7}" type="datetimeFigureOut">
              <a:rPr lang="en-US" smtClean="0"/>
              <a:t>9/11/26</a:t>
            </a:fld>
            <a:endParaRPr lang="en-US"/>
          </a:p>
        </p:txBody>
      </p:sp>
      <p:sp>
        <p:nvSpPr>
          <p:cNvPr id="5" name="Footer Placeholder 4">
            <a:extLst>
              <a:ext uri="{FF2B5EF4-FFF2-40B4-BE49-F238E27FC236}">
                <a16:creationId xmlns:a16="http://schemas.microsoft.com/office/drawing/2014/main" id="{BD811B47-F274-213E-D65F-791837CEFB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AF1B85-531D-F772-B0E0-177257C44E78}"/>
              </a:ext>
            </a:extLst>
          </p:cNvPr>
          <p:cNvSpPr>
            <a:spLocks noGrp="1"/>
          </p:cNvSpPr>
          <p:nvPr>
            <p:ph type="sldNum" sz="quarter" idx="12"/>
          </p:nvPr>
        </p:nvSpPr>
        <p:spPr/>
        <p:txBody>
          <a:bodyPr/>
          <a:lstStyle/>
          <a:p>
            <a:fld id="{32BD60BE-5FF2-B149-B1AD-A66F808A3EE1}" type="slidenum">
              <a:rPr lang="en-US" smtClean="0"/>
              <a:t>‹#›</a:t>
            </a:fld>
            <a:endParaRPr lang="en-US"/>
          </a:p>
        </p:txBody>
      </p:sp>
    </p:spTree>
    <p:extLst>
      <p:ext uri="{BB962C8B-B14F-4D97-AF65-F5344CB8AC3E}">
        <p14:creationId xmlns:p14="http://schemas.microsoft.com/office/powerpoint/2010/main" val="2727308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3096E026-A9CB-48BD-9016-C499A68EC6FC}" type="slidenum">
              <a:rPr lang="en-US"/>
              <a:pPr>
                <a:defRPr/>
              </a:pPr>
              <a:t>‹#›</a:t>
            </a:fld>
            <a:endParaRPr lang="en-US" dirty="0"/>
          </a:p>
        </p:txBody>
      </p:sp>
    </p:spTree>
    <p:extLst>
      <p:ext uri="{BB962C8B-B14F-4D97-AF65-F5344CB8AC3E}">
        <p14:creationId xmlns:p14="http://schemas.microsoft.com/office/powerpoint/2010/main" val="2806612239"/>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6E11249C-239C-4290-931B-6D4994CF4384}" type="slidenum">
              <a:rPr lang="en-US"/>
              <a:pPr>
                <a:defRPr/>
              </a:pPr>
              <a:t>‹#›</a:t>
            </a:fld>
            <a:endParaRPr lang="en-US" dirty="0"/>
          </a:p>
        </p:txBody>
      </p:sp>
    </p:spTree>
    <p:extLst>
      <p:ext uri="{BB962C8B-B14F-4D97-AF65-F5344CB8AC3E}">
        <p14:creationId xmlns:p14="http://schemas.microsoft.com/office/powerpoint/2010/main" val="460379735"/>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0BB1A312-605D-4FFE-9052-E3F4AD1D6E43}" type="slidenum">
              <a:rPr lang="en-US"/>
              <a:pPr>
                <a:defRPr/>
              </a:pPr>
              <a:t>‹#›</a:t>
            </a:fld>
            <a:endParaRPr lang="en-US" dirty="0"/>
          </a:p>
        </p:txBody>
      </p:sp>
    </p:spTree>
    <p:extLst>
      <p:ext uri="{BB962C8B-B14F-4D97-AF65-F5344CB8AC3E}">
        <p14:creationId xmlns:p14="http://schemas.microsoft.com/office/powerpoint/2010/main" val="3042495515"/>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C8B26292-73CD-4D94-94E1-B929360EEB13}" type="slidenum">
              <a:rPr lang="en-US"/>
              <a:pPr>
                <a:defRPr/>
              </a:pPr>
              <a:t>‹#›</a:t>
            </a:fld>
            <a:endParaRPr lang="en-US" dirty="0"/>
          </a:p>
        </p:txBody>
      </p:sp>
    </p:spTree>
    <p:extLst>
      <p:ext uri="{BB962C8B-B14F-4D97-AF65-F5344CB8AC3E}">
        <p14:creationId xmlns:p14="http://schemas.microsoft.com/office/powerpoint/2010/main" val="3860941337"/>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3E53FCC1-75AA-4737-AFBE-DDFCA1778D18}" type="slidenum">
              <a:rPr lang="en-US"/>
              <a:pPr>
                <a:defRPr/>
              </a:pPr>
              <a:t>‹#›</a:t>
            </a:fld>
            <a:endParaRPr lang="en-US" dirty="0"/>
          </a:p>
        </p:txBody>
      </p:sp>
    </p:spTree>
    <p:extLst>
      <p:ext uri="{BB962C8B-B14F-4D97-AF65-F5344CB8AC3E}">
        <p14:creationId xmlns:p14="http://schemas.microsoft.com/office/powerpoint/2010/main" val="27856875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A8EEC90E-5122-4ADA-B93A-4DD9A79A15DF}" type="slidenum">
              <a:rPr lang="en-US"/>
              <a:pPr>
                <a:defRPr/>
              </a:pPr>
              <a:t>‹#›</a:t>
            </a:fld>
            <a:endParaRPr lang="en-US" dirty="0"/>
          </a:p>
        </p:txBody>
      </p:sp>
    </p:spTree>
    <p:extLst>
      <p:ext uri="{BB962C8B-B14F-4D97-AF65-F5344CB8AC3E}">
        <p14:creationId xmlns:p14="http://schemas.microsoft.com/office/powerpoint/2010/main" val="2695162322"/>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910F3DB1-24A9-4212-B899-AE22FE45AF55}" type="slidenum">
              <a:rPr lang="en-US"/>
              <a:pPr>
                <a:defRPr/>
              </a:pPr>
              <a:t>‹#›</a:t>
            </a:fld>
            <a:endParaRPr lang="en-US" dirty="0"/>
          </a:p>
        </p:txBody>
      </p:sp>
    </p:spTree>
    <p:extLst>
      <p:ext uri="{BB962C8B-B14F-4D97-AF65-F5344CB8AC3E}">
        <p14:creationId xmlns:p14="http://schemas.microsoft.com/office/powerpoint/2010/main" val="406044613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33F1998D-F4A5-4DC2-B9E3-8716D54D37F2}" type="slidenum">
              <a:rPr lang="en-US"/>
              <a:pPr>
                <a:defRPr/>
              </a:pPr>
              <a:t>‹#›</a:t>
            </a:fld>
            <a:endParaRPr lang="en-US" dirty="0"/>
          </a:p>
        </p:txBody>
      </p:sp>
    </p:spTree>
    <p:extLst>
      <p:ext uri="{BB962C8B-B14F-4D97-AF65-F5344CB8AC3E}">
        <p14:creationId xmlns:p14="http://schemas.microsoft.com/office/powerpoint/2010/main" val="2096539002"/>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DA2EFE74-F682-4F34-94B4-A49F20E84223}" type="slidenum">
              <a:rPr lang="en-US"/>
              <a:pPr>
                <a:defRPr/>
              </a:pPr>
              <a:t>‹#›</a:t>
            </a:fld>
            <a:endParaRPr lang="en-US" dirty="0"/>
          </a:p>
        </p:txBody>
      </p:sp>
    </p:spTree>
    <p:extLst>
      <p:ext uri="{BB962C8B-B14F-4D97-AF65-F5344CB8AC3E}">
        <p14:creationId xmlns:p14="http://schemas.microsoft.com/office/powerpoint/2010/main" val="2326946102"/>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629C3866-C3E5-4AE0-ABFC-E0AC766F7E06}" type="slidenum">
              <a:rPr lang="en-US"/>
              <a:pPr>
                <a:defRPr/>
              </a:pPr>
              <a:t>‹#›</a:t>
            </a:fld>
            <a:endParaRPr lang="en-US" dirty="0"/>
          </a:p>
        </p:txBody>
      </p:sp>
    </p:spTree>
    <p:extLst>
      <p:ext uri="{BB962C8B-B14F-4D97-AF65-F5344CB8AC3E}">
        <p14:creationId xmlns:p14="http://schemas.microsoft.com/office/powerpoint/2010/main" val="324127685"/>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609600"/>
            <a:ext cx="75692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D1563E89-5096-468A-ACE1-8A0872629DC2}" type="slidenum">
              <a:rPr lang="en-US"/>
              <a:pPr>
                <a:defRPr/>
              </a:pPr>
              <a:t>‹#›</a:t>
            </a:fld>
            <a:endParaRPr lang="en-US" dirty="0"/>
          </a:p>
        </p:txBody>
      </p:sp>
    </p:spTree>
    <p:extLst>
      <p:ext uri="{BB962C8B-B14F-4D97-AF65-F5344CB8AC3E}">
        <p14:creationId xmlns:p14="http://schemas.microsoft.com/office/powerpoint/2010/main" val="398913963"/>
      </p:ext>
    </p:extLst>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Content Placeholder 2"/>
          <p:cNvSpPr>
            <a:spLocks noGrp="1"/>
          </p:cNvSpPr>
          <p:nvPr>
            <p:ph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981200"/>
            <a:ext cx="508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7600" y="4114800"/>
            <a:ext cx="508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a:defRPr/>
            </a:pPr>
            <a:endParaRPr lang="en-US" dirty="0"/>
          </a:p>
        </p:txBody>
      </p:sp>
      <p:sp>
        <p:nvSpPr>
          <p:cNvPr id="7"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8" name="Rectangle 6"/>
          <p:cNvSpPr>
            <a:spLocks noGrp="1" noChangeArrowheads="1"/>
          </p:cNvSpPr>
          <p:nvPr>
            <p:ph type="sldNum" sz="quarter" idx="12"/>
          </p:nvPr>
        </p:nvSpPr>
        <p:spPr>
          <a:ln/>
        </p:spPr>
        <p:txBody>
          <a:bodyPr/>
          <a:lstStyle>
            <a:lvl1pPr>
              <a:defRPr/>
            </a:lvl1pPr>
          </a:lstStyle>
          <a:p>
            <a:pPr>
              <a:defRPr/>
            </a:pPr>
            <a:fld id="{DD5EFDB4-CF71-4E89-9F20-115A7FEA5769}" type="slidenum">
              <a:rPr lang="en-US"/>
              <a:pPr>
                <a:defRPr/>
              </a:pPr>
              <a:t>‹#›</a:t>
            </a:fld>
            <a:endParaRPr lang="en-US" dirty="0"/>
          </a:p>
        </p:txBody>
      </p:sp>
    </p:spTree>
    <p:extLst>
      <p:ext uri="{BB962C8B-B14F-4D97-AF65-F5344CB8AC3E}">
        <p14:creationId xmlns:p14="http://schemas.microsoft.com/office/powerpoint/2010/main" val="2751142450"/>
      </p:ext>
    </p:extLst>
  </p:cSld>
  <p:clrMapOvr>
    <a:masterClrMapping/>
  </p:clrMapOv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4B71B-E98F-2FD6-FE9C-478F9AAC53A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1FF3279-1D11-C36E-176E-05D1F7A3FB1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37325A5-5063-49AA-278C-46A76B81CD66}"/>
              </a:ext>
            </a:extLst>
          </p:cNvPr>
          <p:cNvSpPr>
            <a:spLocks noGrp="1"/>
          </p:cNvSpPr>
          <p:nvPr>
            <p:ph type="dt" sz="half" idx="10"/>
          </p:nvPr>
        </p:nvSpPr>
        <p:spPr/>
        <p:txBody>
          <a:bodyPr/>
          <a:lstStyle/>
          <a:p>
            <a:fld id="{8148088E-9349-284A-AC19-7A30A00092D7}" type="datetimeFigureOut">
              <a:rPr lang="en-US" smtClean="0"/>
              <a:t>9/11/26</a:t>
            </a:fld>
            <a:endParaRPr lang="en-US"/>
          </a:p>
        </p:txBody>
      </p:sp>
      <p:sp>
        <p:nvSpPr>
          <p:cNvPr id="5" name="Footer Placeholder 4">
            <a:extLst>
              <a:ext uri="{FF2B5EF4-FFF2-40B4-BE49-F238E27FC236}">
                <a16:creationId xmlns:a16="http://schemas.microsoft.com/office/drawing/2014/main" id="{53029493-BCD3-F9F0-119C-B151AD8998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93DF62-A5A5-D3EF-04A3-BA56CF4B9E18}"/>
              </a:ext>
            </a:extLst>
          </p:cNvPr>
          <p:cNvSpPr>
            <a:spLocks noGrp="1"/>
          </p:cNvSpPr>
          <p:nvPr>
            <p:ph type="sldNum" sz="quarter" idx="12"/>
          </p:nvPr>
        </p:nvSpPr>
        <p:spPr/>
        <p:txBody>
          <a:bodyPr/>
          <a:lstStyle/>
          <a:p>
            <a:fld id="{32BD60BE-5FF2-B149-B1AD-A66F808A3EE1}" type="slidenum">
              <a:rPr lang="en-US" smtClean="0"/>
              <a:t>‹#›</a:t>
            </a:fld>
            <a:endParaRPr lang="en-US"/>
          </a:p>
        </p:txBody>
      </p:sp>
    </p:spTree>
    <p:extLst>
      <p:ext uri="{BB962C8B-B14F-4D97-AF65-F5344CB8AC3E}">
        <p14:creationId xmlns:p14="http://schemas.microsoft.com/office/powerpoint/2010/main" val="2781365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104AD-F88E-8A6C-7B4A-414A0D1052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12394AE-FA97-7B3D-89C7-52E277E921D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FBB409-9859-0986-F1E2-66473747543F}"/>
              </a:ext>
            </a:extLst>
          </p:cNvPr>
          <p:cNvSpPr>
            <a:spLocks noGrp="1"/>
          </p:cNvSpPr>
          <p:nvPr>
            <p:ph type="dt" sz="half" idx="10"/>
          </p:nvPr>
        </p:nvSpPr>
        <p:spPr/>
        <p:txBody>
          <a:bodyPr/>
          <a:lstStyle/>
          <a:p>
            <a:fld id="{8148088E-9349-284A-AC19-7A30A00092D7}" type="datetimeFigureOut">
              <a:rPr lang="en-US" smtClean="0"/>
              <a:t>9/11/26</a:t>
            </a:fld>
            <a:endParaRPr lang="en-US"/>
          </a:p>
        </p:txBody>
      </p:sp>
      <p:sp>
        <p:nvSpPr>
          <p:cNvPr id="5" name="Footer Placeholder 4">
            <a:extLst>
              <a:ext uri="{FF2B5EF4-FFF2-40B4-BE49-F238E27FC236}">
                <a16:creationId xmlns:a16="http://schemas.microsoft.com/office/drawing/2014/main" id="{9C0B3C64-E818-E8FB-9205-8FE94D6FAB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B86EF0-0E3B-6C98-A187-B4A4149DE328}"/>
              </a:ext>
            </a:extLst>
          </p:cNvPr>
          <p:cNvSpPr>
            <a:spLocks noGrp="1"/>
          </p:cNvSpPr>
          <p:nvPr>
            <p:ph type="sldNum" sz="quarter" idx="12"/>
          </p:nvPr>
        </p:nvSpPr>
        <p:spPr/>
        <p:txBody>
          <a:bodyPr/>
          <a:lstStyle/>
          <a:p>
            <a:fld id="{32BD60BE-5FF2-B149-B1AD-A66F808A3EE1}" type="slidenum">
              <a:rPr lang="en-US" smtClean="0"/>
              <a:t>‹#›</a:t>
            </a:fld>
            <a:endParaRPr lang="en-US"/>
          </a:p>
        </p:txBody>
      </p:sp>
    </p:spTree>
    <p:extLst>
      <p:ext uri="{BB962C8B-B14F-4D97-AF65-F5344CB8AC3E}">
        <p14:creationId xmlns:p14="http://schemas.microsoft.com/office/powerpoint/2010/main" val="3822214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5719-B18A-4B4D-0166-7C735D32B3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0B461CF-087C-D5CD-1BEE-F7FF4FADAFB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3109117-D2B1-1973-8F7F-19168D24CB5B}"/>
              </a:ext>
            </a:extLst>
          </p:cNvPr>
          <p:cNvSpPr>
            <a:spLocks noGrp="1"/>
          </p:cNvSpPr>
          <p:nvPr>
            <p:ph type="dt" sz="half" idx="10"/>
          </p:nvPr>
        </p:nvSpPr>
        <p:spPr/>
        <p:txBody>
          <a:bodyPr/>
          <a:lstStyle/>
          <a:p>
            <a:fld id="{8148088E-9349-284A-AC19-7A30A00092D7}" type="datetimeFigureOut">
              <a:rPr lang="en-US" smtClean="0"/>
              <a:t>9/11/26</a:t>
            </a:fld>
            <a:endParaRPr lang="en-US"/>
          </a:p>
        </p:txBody>
      </p:sp>
      <p:sp>
        <p:nvSpPr>
          <p:cNvPr id="5" name="Footer Placeholder 4">
            <a:extLst>
              <a:ext uri="{FF2B5EF4-FFF2-40B4-BE49-F238E27FC236}">
                <a16:creationId xmlns:a16="http://schemas.microsoft.com/office/drawing/2014/main" id="{9838625F-01EC-2FFA-9A17-AAAE0D72A1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D1A000-34AD-1D4F-76B2-07A47242C340}"/>
              </a:ext>
            </a:extLst>
          </p:cNvPr>
          <p:cNvSpPr>
            <a:spLocks noGrp="1"/>
          </p:cNvSpPr>
          <p:nvPr>
            <p:ph type="sldNum" sz="quarter" idx="12"/>
          </p:nvPr>
        </p:nvSpPr>
        <p:spPr/>
        <p:txBody>
          <a:bodyPr/>
          <a:lstStyle/>
          <a:p>
            <a:fld id="{32BD60BE-5FF2-B149-B1AD-A66F808A3EE1}" type="slidenum">
              <a:rPr lang="en-US" smtClean="0"/>
              <a:t>‹#›</a:t>
            </a:fld>
            <a:endParaRPr lang="en-US"/>
          </a:p>
        </p:txBody>
      </p:sp>
    </p:spTree>
    <p:extLst>
      <p:ext uri="{BB962C8B-B14F-4D97-AF65-F5344CB8AC3E}">
        <p14:creationId xmlns:p14="http://schemas.microsoft.com/office/powerpoint/2010/main" val="3282627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DC269-B724-A551-7372-9369E2DC3DF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4BB56AE-D5F3-F06F-D949-D295FB72972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26705D5-35F7-5392-ECD5-197544C2638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145F35C-E98B-22C4-613E-2AD5629CD8DD}"/>
              </a:ext>
            </a:extLst>
          </p:cNvPr>
          <p:cNvSpPr>
            <a:spLocks noGrp="1"/>
          </p:cNvSpPr>
          <p:nvPr>
            <p:ph type="dt" sz="half" idx="10"/>
          </p:nvPr>
        </p:nvSpPr>
        <p:spPr/>
        <p:txBody>
          <a:bodyPr/>
          <a:lstStyle/>
          <a:p>
            <a:fld id="{8148088E-9349-284A-AC19-7A30A00092D7}" type="datetimeFigureOut">
              <a:rPr lang="en-US" smtClean="0"/>
              <a:t>9/11/26</a:t>
            </a:fld>
            <a:endParaRPr lang="en-US"/>
          </a:p>
        </p:txBody>
      </p:sp>
      <p:sp>
        <p:nvSpPr>
          <p:cNvPr id="6" name="Footer Placeholder 5">
            <a:extLst>
              <a:ext uri="{FF2B5EF4-FFF2-40B4-BE49-F238E27FC236}">
                <a16:creationId xmlns:a16="http://schemas.microsoft.com/office/drawing/2014/main" id="{0963FD0E-1633-4983-1225-F08DC665ED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CF8C914-15D0-5A06-379A-2E635F9D9872}"/>
              </a:ext>
            </a:extLst>
          </p:cNvPr>
          <p:cNvSpPr>
            <a:spLocks noGrp="1"/>
          </p:cNvSpPr>
          <p:nvPr>
            <p:ph type="sldNum" sz="quarter" idx="12"/>
          </p:nvPr>
        </p:nvSpPr>
        <p:spPr/>
        <p:txBody>
          <a:bodyPr/>
          <a:lstStyle/>
          <a:p>
            <a:fld id="{32BD60BE-5FF2-B149-B1AD-A66F808A3EE1}" type="slidenum">
              <a:rPr lang="en-US" smtClean="0"/>
              <a:t>‹#›</a:t>
            </a:fld>
            <a:endParaRPr lang="en-US"/>
          </a:p>
        </p:txBody>
      </p:sp>
    </p:spTree>
    <p:extLst>
      <p:ext uri="{BB962C8B-B14F-4D97-AF65-F5344CB8AC3E}">
        <p14:creationId xmlns:p14="http://schemas.microsoft.com/office/powerpoint/2010/main" val="1966000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E4C68-924D-191A-38AF-EA754875E9A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8A464A3-31D9-DEDA-9B5D-A3DDF1D4CD2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2223BE9-2819-ABE3-D06D-CB2BB1264B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1F48D5B-F304-0AFA-44F2-BEB3A99DE64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643230B-71E3-9874-323B-705906A50B2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065C4AD-9F86-79C5-4146-E863FB232EEB}"/>
              </a:ext>
            </a:extLst>
          </p:cNvPr>
          <p:cNvSpPr>
            <a:spLocks noGrp="1"/>
          </p:cNvSpPr>
          <p:nvPr>
            <p:ph type="dt" sz="half" idx="10"/>
          </p:nvPr>
        </p:nvSpPr>
        <p:spPr/>
        <p:txBody>
          <a:bodyPr/>
          <a:lstStyle/>
          <a:p>
            <a:fld id="{8148088E-9349-284A-AC19-7A30A00092D7}" type="datetimeFigureOut">
              <a:rPr lang="en-US" smtClean="0"/>
              <a:t>9/11/26</a:t>
            </a:fld>
            <a:endParaRPr lang="en-US"/>
          </a:p>
        </p:txBody>
      </p:sp>
      <p:sp>
        <p:nvSpPr>
          <p:cNvPr id="8" name="Footer Placeholder 7">
            <a:extLst>
              <a:ext uri="{FF2B5EF4-FFF2-40B4-BE49-F238E27FC236}">
                <a16:creationId xmlns:a16="http://schemas.microsoft.com/office/drawing/2014/main" id="{B5171265-0547-844A-429D-D385FB03B6E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E4267D8-EFC8-CF8E-2637-CE219B5F5D53}"/>
              </a:ext>
            </a:extLst>
          </p:cNvPr>
          <p:cNvSpPr>
            <a:spLocks noGrp="1"/>
          </p:cNvSpPr>
          <p:nvPr>
            <p:ph type="sldNum" sz="quarter" idx="12"/>
          </p:nvPr>
        </p:nvSpPr>
        <p:spPr/>
        <p:txBody>
          <a:bodyPr/>
          <a:lstStyle/>
          <a:p>
            <a:fld id="{32BD60BE-5FF2-B149-B1AD-A66F808A3EE1}" type="slidenum">
              <a:rPr lang="en-US" smtClean="0"/>
              <a:t>‹#›</a:t>
            </a:fld>
            <a:endParaRPr lang="en-US"/>
          </a:p>
        </p:txBody>
      </p:sp>
    </p:spTree>
    <p:extLst>
      <p:ext uri="{BB962C8B-B14F-4D97-AF65-F5344CB8AC3E}">
        <p14:creationId xmlns:p14="http://schemas.microsoft.com/office/powerpoint/2010/main" val="4129757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02FB2-4A1A-A3C3-C0F4-86F76715D0F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8E4F28D-8C7B-021D-DADE-270141D0E059}"/>
              </a:ext>
            </a:extLst>
          </p:cNvPr>
          <p:cNvSpPr>
            <a:spLocks noGrp="1"/>
          </p:cNvSpPr>
          <p:nvPr>
            <p:ph type="dt" sz="half" idx="10"/>
          </p:nvPr>
        </p:nvSpPr>
        <p:spPr/>
        <p:txBody>
          <a:bodyPr/>
          <a:lstStyle/>
          <a:p>
            <a:fld id="{8148088E-9349-284A-AC19-7A30A00092D7}" type="datetimeFigureOut">
              <a:rPr lang="en-US" smtClean="0"/>
              <a:t>9/11/26</a:t>
            </a:fld>
            <a:endParaRPr lang="en-US"/>
          </a:p>
        </p:txBody>
      </p:sp>
      <p:sp>
        <p:nvSpPr>
          <p:cNvPr id="4" name="Footer Placeholder 3">
            <a:extLst>
              <a:ext uri="{FF2B5EF4-FFF2-40B4-BE49-F238E27FC236}">
                <a16:creationId xmlns:a16="http://schemas.microsoft.com/office/drawing/2014/main" id="{065FCF00-3635-4E2C-7E3B-987BC9F2F76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4D54514-F620-F4E5-E749-C885527F9247}"/>
              </a:ext>
            </a:extLst>
          </p:cNvPr>
          <p:cNvSpPr>
            <a:spLocks noGrp="1"/>
          </p:cNvSpPr>
          <p:nvPr>
            <p:ph type="sldNum" sz="quarter" idx="12"/>
          </p:nvPr>
        </p:nvSpPr>
        <p:spPr/>
        <p:txBody>
          <a:bodyPr/>
          <a:lstStyle/>
          <a:p>
            <a:fld id="{32BD60BE-5FF2-B149-B1AD-A66F808A3EE1}" type="slidenum">
              <a:rPr lang="en-US" smtClean="0"/>
              <a:t>‹#›</a:t>
            </a:fld>
            <a:endParaRPr lang="en-US"/>
          </a:p>
        </p:txBody>
      </p:sp>
    </p:spTree>
    <p:extLst>
      <p:ext uri="{BB962C8B-B14F-4D97-AF65-F5344CB8AC3E}">
        <p14:creationId xmlns:p14="http://schemas.microsoft.com/office/powerpoint/2010/main" val="120733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D2B1553-87B1-9E91-E438-23B9A73C1BE2}"/>
              </a:ext>
            </a:extLst>
          </p:cNvPr>
          <p:cNvSpPr>
            <a:spLocks noGrp="1"/>
          </p:cNvSpPr>
          <p:nvPr>
            <p:ph type="dt" sz="half" idx="10"/>
          </p:nvPr>
        </p:nvSpPr>
        <p:spPr/>
        <p:txBody>
          <a:bodyPr/>
          <a:lstStyle/>
          <a:p>
            <a:fld id="{8148088E-9349-284A-AC19-7A30A00092D7}" type="datetimeFigureOut">
              <a:rPr lang="en-US" smtClean="0"/>
              <a:t>9/11/26</a:t>
            </a:fld>
            <a:endParaRPr lang="en-US"/>
          </a:p>
        </p:txBody>
      </p:sp>
      <p:sp>
        <p:nvSpPr>
          <p:cNvPr id="3" name="Footer Placeholder 2">
            <a:extLst>
              <a:ext uri="{FF2B5EF4-FFF2-40B4-BE49-F238E27FC236}">
                <a16:creationId xmlns:a16="http://schemas.microsoft.com/office/drawing/2014/main" id="{36B69CE6-B967-9F6A-541B-F368C9F0353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C476EDA-D91A-B8C2-61F2-5F540862A92C}"/>
              </a:ext>
            </a:extLst>
          </p:cNvPr>
          <p:cNvSpPr>
            <a:spLocks noGrp="1"/>
          </p:cNvSpPr>
          <p:nvPr>
            <p:ph type="sldNum" sz="quarter" idx="12"/>
          </p:nvPr>
        </p:nvSpPr>
        <p:spPr/>
        <p:txBody>
          <a:bodyPr/>
          <a:lstStyle/>
          <a:p>
            <a:fld id="{32BD60BE-5FF2-B149-B1AD-A66F808A3EE1}" type="slidenum">
              <a:rPr lang="en-US" smtClean="0"/>
              <a:t>‹#›</a:t>
            </a:fld>
            <a:endParaRPr lang="en-US"/>
          </a:p>
        </p:txBody>
      </p:sp>
    </p:spTree>
    <p:extLst>
      <p:ext uri="{BB962C8B-B14F-4D97-AF65-F5344CB8AC3E}">
        <p14:creationId xmlns:p14="http://schemas.microsoft.com/office/powerpoint/2010/main" val="1830300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7C37C-5966-FE2A-1919-E3292F1B380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B709245-FA9E-D705-A555-90DAF1E9085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6BED98E-6BCF-7BEF-B4C6-2465CA8CEE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F9A93F7-F387-D554-D30E-5BD91DABC728}"/>
              </a:ext>
            </a:extLst>
          </p:cNvPr>
          <p:cNvSpPr>
            <a:spLocks noGrp="1"/>
          </p:cNvSpPr>
          <p:nvPr>
            <p:ph type="dt" sz="half" idx="10"/>
          </p:nvPr>
        </p:nvSpPr>
        <p:spPr/>
        <p:txBody>
          <a:bodyPr/>
          <a:lstStyle/>
          <a:p>
            <a:fld id="{8148088E-9349-284A-AC19-7A30A00092D7}" type="datetimeFigureOut">
              <a:rPr lang="en-US" smtClean="0"/>
              <a:t>9/11/26</a:t>
            </a:fld>
            <a:endParaRPr lang="en-US"/>
          </a:p>
        </p:txBody>
      </p:sp>
      <p:sp>
        <p:nvSpPr>
          <p:cNvPr id="6" name="Footer Placeholder 5">
            <a:extLst>
              <a:ext uri="{FF2B5EF4-FFF2-40B4-BE49-F238E27FC236}">
                <a16:creationId xmlns:a16="http://schemas.microsoft.com/office/drawing/2014/main" id="{6F426919-0F9E-C779-E396-F3086AABF8A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280DB7-97F3-83D8-F53D-BFBF5B8D80F8}"/>
              </a:ext>
            </a:extLst>
          </p:cNvPr>
          <p:cNvSpPr>
            <a:spLocks noGrp="1"/>
          </p:cNvSpPr>
          <p:nvPr>
            <p:ph type="sldNum" sz="quarter" idx="12"/>
          </p:nvPr>
        </p:nvSpPr>
        <p:spPr/>
        <p:txBody>
          <a:bodyPr/>
          <a:lstStyle/>
          <a:p>
            <a:fld id="{32BD60BE-5FF2-B149-B1AD-A66F808A3EE1}" type="slidenum">
              <a:rPr lang="en-US" smtClean="0"/>
              <a:t>‹#›</a:t>
            </a:fld>
            <a:endParaRPr lang="en-US"/>
          </a:p>
        </p:txBody>
      </p:sp>
    </p:spTree>
    <p:extLst>
      <p:ext uri="{BB962C8B-B14F-4D97-AF65-F5344CB8AC3E}">
        <p14:creationId xmlns:p14="http://schemas.microsoft.com/office/powerpoint/2010/main" val="2639388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4F73B-0CAD-5855-69C9-D86B750622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2AC4AF5-9120-B0EA-9D2B-4AF6B410A02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E27ABBF-CF17-F636-E378-C0B3BF0754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9579EEE-E060-7AF7-7F61-21F8C9E913C3}"/>
              </a:ext>
            </a:extLst>
          </p:cNvPr>
          <p:cNvSpPr>
            <a:spLocks noGrp="1"/>
          </p:cNvSpPr>
          <p:nvPr>
            <p:ph type="dt" sz="half" idx="10"/>
          </p:nvPr>
        </p:nvSpPr>
        <p:spPr/>
        <p:txBody>
          <a:bodyPr/>
          <a:lstStyle/>
          <a:p>
            <a:fld id="{8148088E-9349-284A-AC19-7A30A00092D7}" type="datetimeFigureOut">
              <a:rPr lang="en-US" smtClean="0"/>
              <a:t>9/11/26</a:t>
            </a:fld>
            <a:endParaRPr lang="en-US"/>
          </a:p>
        </p:txBody>
      </p:sp>
      <p:sp>
        <p:nvSpPr>
          <p:cNvPr id="6" name="Footer Placeholder 5">
            <a:extLst>
              <a:ext uri="{FF2B5EF4-FFF2-40B4-BE49-F238E27FC236}">
                <a16:creationId xmlns:a16="http://schemas.microsoft.com/office/drawing/2014/main" id="{7F421FBD-C751-04AB-CFC2-B6C8C2E4149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78C91D2-B0B0-6DBA-00F9-11F48A7334CB}"/>
              </a:ext>
            </a:extLst>
          </p:cNvPr>
          <p:cNvSpPr>
            <a:spLocks noGrp="1"/>
          </p:cNvSpPr>
          <p:nvPr>
            <p:ph type="sldNum" sz="quarter" idx="12"/>
          </p:nvPr>
        </p:nvSpPr>
        <p:spPr/>
        <p:txBody>
          <a:bodyPr/>
          <a:lstStyle/>
          <a:p>
            <a:fld id="{32BD60BE-5FF2-B149-B1AD-A66F808A3EE1}" type="slidenum">
              <a:rPr lang="en-US" smtClean="0"/>
              <a:t>‹#›</a:t>
            </a:fld>
            <a:endParaRPr lang="en-US"/>
          </a:p>
        </p:txBody>
      </p:sp>
    </p:spTree>
    <p:extLst>
      <p:ext uri="{BB962C8B-B14F-4D97-AF65-F5344CB8AC3E}">
        <p14:creationId xmlns:p14="http://schemas.microsoft.com/office/powerpoint/2010/main" val="3000849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3AFDE-610B-23F4-5A10-3F4BA7D7CB8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5A033FC-90C3-7307-2AD6-AD4C04014B9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6DAEFB-CA2D-A42C-EAD7-32CAA8F3495A}"/>
              </a:ext>
            </a:extLst>
          </p:cNvPr>
          <p:cNvSpPr>
            <a:spLocks noGrp="1"/>
          </p:cNvSpPr>
          <p:nvPr>
            <p:ph type="dt" sz="half" idx="10"/>
          </p:nvPr>
        </p:nvSpPr>
        <p:spPr/>
        <p:txBody>
          <a:bodyPr/>
          <a:lstStyle/>
          <a:p>
            <a:fld id="{8148088E-9349-284A-AC19-7A30A00092D7}" type="datetimeFigureOut">
              <a:rPr lang="en-US" smtClean="0"/>
              <a:t>9/11/26</a:t>
            </a:fld>
            <a:endParaRPr lang="en-US"/>
          </a:p>
        </p:txBody>
      </p:sp>
      <p:sp>
        <p:nvSpPr>
          <p:cNvPr id="5" name="Footer Placeholder 4">
            <a:extLst>
              <a:ext uri="{FF2B5EF4-FFF2-40B4-BE49-F238E27FC236}">
                <a16:creationId xmlns:a16="http://schemas.microsoft.com/office/drawing/2014/main" id="{26863983-908E-5E3F-C51F-BDBAA9AA9D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84D060-C65A-CC31-85A2-F0954703257C}"/>
              </a:ext>
            </a:extLst>
          </p:cNvPr>
          <p:cNvSpPr>
            <a:spLocks noGrp="1"/>
          </p:cNvSpPr>
          <p:nvPr>
            <p:ph type="sldNum" sz="quarter" idx="12"/>
          </p:nvPr>
        </p:nvSpPr>
        <p:spPr/>
        <p:txBody>
          <a:bodyPr/>
          <a:lstStyle/>
          <a:p>
            <a:fld id="{32BD60BE-5FF2-B149-B1AD-A66F808A3EE1}" type="slidenum">
              <a:rPr lang="en-US" smtClean="0"/>
              <a:t>‹#›</a:t>
            </a:fld>
            <a:endParaRPr lang="en-US"/>
          </a:p>
        </p:txBody>
      </p:sp>
    </p:spTree>
    <p:extLst>
      <p:ext uri="{BB962C8B-B14F-4D97-AF65-F5344CB8AC3E}">
        <p14:creationId xmlns:p14="http://schemas.microsoft.com/office/powerpoint/2010/main" val="836791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936E4E8-4892-3C64-54DD-D036B9E6BED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08BDC33-803C-E856-EE16-27E814CA258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D2C463-D0A5-B0E2-D37E-7BF184C330BD}"/>
              </a:ext>
            </a:extLst>
          </p:cNvPr>
          <p:cNvSpPr>
            <a:spLocks noGrp="1"/>
          </p:cNvSpPr>
          <p:nvPr>
            <p:ph type="dt" sz="half" idx="10"/>
          </p:nvPr>
        </p:nvSpPr>
        <p:spPr/>
        <p:txBody>
          <a:bodyPr/>
          <a:lstStyle/>
          <a:p>
            <a:fld id="{8148088E-9349-284A-AC19-7A30A00092D7}" type="datetimeFigureOut">
              <a:rPr lang="en-US" smtClean="0"/>
              <a:t>9/11/26</a:t>
            </a:fld>
            <a:endParaRPr lang="en-US"/>
          </a:p>
        </p:txBody>
      </p:sp>
      <p:sp>
        <p:nvSpPr>
          <p:cNvPr id="5" name="Footer Placeholder 4">
            <a:extLst>
              <a:ext uri="{FF2B5EF4-FFF2-40B4-BE49-F238E27FC236}">
                <a16:creationId xmlns:a16="http://schemas.microsoft.com/office/drawing/2014/main" id="{BD811B47-F274-213E-D65F-791837CEFB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AF1B85-531D-F772-B0E0-177257C44E78}"/>
              </a:ext>
            </a:extLst>
          </p:cNvPr>
          <p:cNvSpPr>
            <a:spLocks noGrp="1"/>
          </p:cNvSpPr>
          <p:nvPr>
            <p:ph type="sldNum" sz="quarter" idx="12"/>
          </p:nvPr>
        </p:nvSpPr>
        <p:spPr/>
        <p:txBody>
          <a:bodyPr/>
          <a:lstStyle/>
          <a:p>
            <a:fld id="{32BD60BE-5FF2-B149-B1AD-A66F808A3EE1}" type="slidenum">
              <a:rPr lang="en-US" smtClean="0"/>
              <a:t>‹#›</a:t>
            </a:fld>
            <a:endParaRPr lang="en-US"/>
          </a:p>
        </p:txBody>
      </p:sp>
    </p:spTree>
    <p:extLst>
      <p:ext uri="{BB962C8B-B14F-4D97-AF65-F5344CB8AC3E}">
        <p14:creationId xmlns:p14="http://schemas.microsoft.com/office/powerpoint/2010/main" val="2206620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14712-7C10-DEBE-B98D-18AAE6AF22F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3781553-C8D2-C72B-F2AA-06EAFFBA6DD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C87F51F-6103-8DDF-8DD3-3F2FFAC62FA0}"/>
              </a:ext>
            </a:extLst>
          </p:cNvPr>
          <p:cNvSpPr>
            <a:spLocks noGrp="1"/>
          </p:cNvSpPr>
          <p:nvPr>
            <p:ph type="dt" sz="half" idx="10"/>
          </p:nvPr>
        </p:nvSpPr>
        <p:spPr/>
        <p:txBody>
          <a:bodyPr/>
          <a:lstStyle/>
          <a:p>
            <a:fld id="{1D166DD5-7006-7145-8496-8101DC0FB577}" type="datetimeFigureOut">
              <a:rPr lang="en-US" smtClean="0"/>
              <a:t>9/11/26</a:t>
            </a:fld>
            <a:endParaRPr lang="en-US"/>
          </a:p>
        </p:txBody>
      </p:sp>
      <p:sp>
        <p:nvSpPr>
          <p:cNvPr id="5" name="Footer Placeholder 4">
            <a:extLst>
              <a:ext uri="{FF2B5EF4-FFF2-40B4-BE49-F238E27FC236}">
                <a16:creationId xmlns:a16="http://schemas.microsoft.com/office/drawing/2014/main" id="{375F2A85-D138-C5D4-1659-A82AD7F976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18AB5D-896D-B130-3E82-7E2A4C46993F}"/>
              </a:ext>
            </a:extLst>
          </p:cNvPr>
          <p:cNvSpPr>
            <a:spLocks noGrp="1"/>
          </p:cNvSpPr>
          <p:nvPr>
            <p:ph type="sldNum" sz="quarter" idx="12"/>
          </p:nvPr>
        </p:nvSpPr>
        <p:spPr/>
        <p:txBody>
          <a:bodyPr/>
          <a:lstStyle/>
          <a:p>
            <a:fld id="{6901B864-2A75-2B4A-83CE-8AC79F506D41}" type="slidenum">
              <a:rPr lang="en-US" smtClean="0"/>
              <a:t>‹#›</a:t>
            </a:fld>
            <a:endParaRPr lang="en-US"/>
          </a:p>
        </p:txBody>
      </p:sp>
    </p:spTree>
    <p:extLst>
      <p:ext uri="{BB962C8B-B14F-4D97-AF65-F5344CB8AC3E}">
        <p14:creationId xmlns:p14="http://schemas.microsoft.com/office/powerpoint/2010/main" val="94857468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F1985-553B-B04C-C5C6-C56FD1A54E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94C1D15-AEF4-C5F9-DE43-DDCD19FE3E6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4149DB-D449-41BD-4638-F3A7B826ED52}"/>
              </a:ext>
            </a:extLst>
          </p:cNvPr>
          <p:cNvSpPr>
            <a:spLocks noGrp="1"/>
          </p:cNvSpPr>
          <p:nvPr>
            <p:ph type="dt" sz="half" idx="10"/>
          </p:nvPr>
        </p:nvSpPr>
        <p:spPr/>
        <p:txBody>
          <a:bodyPr/>
          <a:lstStyle/>
          <a:p>
            <a:fld id="{1D166DD5-7006-7145-8496-8101DC0FB577}" type="datetimeFigureOut">
              <a:rPr lang="en-US" smtClean="0"/>
              <a:t>9/11/26</a:t>
            </a:fld>
            <a:endParaRPr lang="en-US"/>
          </a:p>
        </p:txBody>
      </p:sp>
      <p:sp>
        <p:nvSpPr>
          <p:cNvPr id="5" name="Footer Placeholder 4">
            <a:extLst>
              <a:ext uri="{FF2B5EF4-FFF2-40B4-BE49-F238E27FC236}">
                <a16:creationId xmlns:a16="http://schemas.microsoft.com/office/drawing/2014/main" id="{F076B097-E3DC-7A13-9BE7-1899F5F99E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C0000B-7018-D7BF-71B4-D7BFCC836E46}"/>
              </a:ext>
            </a:extLst>
          </p:cNvPr>
          <p:cNvSpPr>
            <a:spLocks noGrp="1"/>
          </p:cNvSpPr>
          <p:nvPr>
            <p:ph type="sldNum" sz="quarter" idx="12"/>
          </p:nvPr>
        </p:nvSpPr>
        <p:spPr/>
        <p:txBody>
          <a:bodyPr/>
          <a:lstStyle/>
          <a:p>
            <a:fld id="{6901B864-2A75-2B4A-83CE-8AC79F506D41}" type="slidenum">
              <a:rPr lang="en-US" smtClean="0"/>
              <a:t>‹#›</a:t>
            </a:fld>
            <a:endParaRPr lang="en-US"/>
          </a:p>
        </p:txBody>
      </p:sp>
    </p:spTree>
    <p:extLst>
      <p:ext uri="{BB962C8B-B14F-4D97-AF65-F5344CB8AC3E}">
        <p14:creationId xmlns:p14="http://schemas.microsoft.com/office/powerpoint/2010/main" val="294508770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DAD7E-02AF-45E6-4E5B-2D756366E56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20A43C4-113F-7E84-FF61-340729EA60D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9C7A9D7-1D6D-D13D-E9E0-3D4583503790}"/>
              </a:ext>
            </a:extLst>
          </p:cNvPr>
          <p:cNvSpPr>
            <a:spLocks noGrp="1"/>
          </p:cNvSpPr>
          <p:nvPr>
            <p:ph type="dt" sz="half" idx="10"/>
          </p:nvPr>
        </p:nvSpPr>
        <p:spPr/>
        <p:txBody>
          <a:bodyPr/>
          <a:lstStyle/>
          <a:p>
            <a:fld id="{1D166DD5-7006-7145-8496-8101DC0FB577}" type="datetimeFigureOut">
              <a:rPr lang="en-US" smtClean="0"/>
              <a:t>9/11/26</a:t>
            </a:fld>
            <a:endParaRPr lang="en-US"/>
          </a:p>
        </p:txBody>
      </p:sp>
      <p:sp>
        <p:nvSpPr>
          <p:cNvPr id="5" name="Footer Placeholder 4">
            <a:extLst>
              <a:ext uri="{FF2B5EF4-FFF2-40B4-BE49-F238E27FC236}">
                <a16:creationId xmlns:a16="http://schemas.microsoft.com/office/drawing/2014/main" id="{8477F718-782E-F269-0A1C-2A70EADF0F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1FACAA-BE11-5C71-FBEC-77277EAF6A80}"/>
              </a:ext>
            </a:extLst>
          </p:cNvPr>
          <p:cNvSpPr>
            <a:spLocks noGrp="1"/>
          </p:cNvSpPr>
          <p:nvPr>
            <p:ph type="sldNum" sz="quarter" idx="12"/>
          </p:nvPr>
        </p:nvSpPr>
        <p:spPr/>
        <p:txBody>
          <a:bodyPr/>
          <a:lstStyle/>
          <a:p>
            <a:fld id="{6901B864-2A75-2B4A-83CE-8AC79F506D41}" type="slidenum">
              <a:rPr lang="en-US" smtClean="0"/>
              <a:t>‹#›</a:t>
            </a:fld>
            <a:endParaRPr lang="en-US"/>
          </a:p>
        </p:txBody>
      </p:sp>
    </p:spTree>
    <p:extLst>
      <p:ext uri="{BB962C8B-B14F-4D97-AF65-F5344CB8AC3E}">
        <p14:creationId xmlns:p14="http://schemas.microsoft.com/office/powerpoint/2010/main" val="402864182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09FC5-0151-A8B4-ACD1-5A4C5A010E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93304AB-14F2-CB62-CCDB-F4AEB57CCB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0478A67-A022-61C6-B3AD-617F2B6E0CB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5FFB681-6AD4-D0A1-FEE9-DB552CC528C6}"/>
              </a:ext>
            </a:extLst>
          </p:cNvPr>
          <p:cNvSpPr>
            <a:spLocks noGrp="1"/>
          </p:cNvSpPr>
          <p:nvPr>
            <p:ph type="dt" sz="half" idx="10"/>
          </p:nvPr>
        </p:nvSpPr>
        <p:spPr/>
        <p:txBody>
          <a:bodyPr/>
          <a:lstStyle/>
          <a:p>
            <a:fld id="{1D166DD5-7006-7145-8496-8101DC0FB577}" type="datetimeFigureOut">
              <a:rPr lang="en-US" smtClean="0"/>
              <a:t>9/11/26</a:t>
            </a:fld>
            <a:endParaRPr lang="en-US"/>
          </a:p>
        </p:txBody>
      </p:sp>
      <p:sp>
        <p:nvSpPr>
          <p:cNvPr id="6" name="Footer Placeholder 5">
            <a:extLst>
              <a:ext uri="{FF2B5EF4-FFF2-40B4-BE49-F238E27FC236}">
                <a16:creationId xmlns:a16="http://schemas.microsoft.com/office/drawing/2014/main" id="{25CEB986-DD8F-8729-FEE2-DDECF82A7F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2AA01FA-7CA5-34BA-8DC2-5AC9EC9C77E0}"/>
              </a:ext>
            </a:extLst>
          </p:cNvPr>
          <p:cNvSpPr>
            <a:spLocks noGrp="1"/>
          </p:cNvSpPr>
          <p:nvPr>
            <p:ph type="sldNum" sz="quarter" idx="12"/>
          </p:nvPr>
        </p:nvSpPr>
        <p:spPr/>
        <p:txBody>
          <a:bodyPr/>
          <a:lstStyle/>
          <a:p>
            <a:fld id="{6901B864-2A75-2B4A-83CE-8AC79F506D41}" type="slidenum">
              <a:rPr lang="en-US" smtClean="0"/>
              <a:t>‹#›</a:t>
            </a:fld>
            <a:endParaRPr lang="en-US"/>
          </a:p>
        </p:txBody>
      </p:sp>
    </p:spTree>
    <p:extLst>
      <p:ext uri="{BB962C8B-B14F-4D97-AF65-F5344CB8AC3E}">
        <p14:creationId xmlns:p14="http://schemas.microsoft.com/office/powerpoint/2010/main" val="1455967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9EBE3-39EE-EA36-D89C-96C96ACD40D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4A383AD-BAEF-3E1C-99EC-2434517167E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A74AA9A-FD7A-2FD4-4692-95A58F85495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69544C4-02DA-F9B8-8093-B743E34E06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3E51F8A-7DDD-64F1-AE3B-1539495AE08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CD8FC-4085-662C-6C47-2249940EFE22}"/>
              </a:ext>
            </a:extLst>
          </p:cNvPr>
          <p:cNvSpPr>
            <a:spLocks noGrp="1"/>
          </p:cNvSpPr>
          <p:nvPr>
            <p:ph type="dt" sz="half" idx="10"/>
          </p:nvPr>
        </p:nvSpPr>
        <p:spPr/>
        <p:txBody>
          <a:bodyPr/>
          <a:lstStyle/>
          <a:p>
            <a:fld id="{1D166DD5-7006-7145-8496-8101DC0FB577}" type="datetimeFigureOut">
              <a:rPr lang="en-US" smtClean="0"/>
              <a:t>9/11/26</a:t>
            </a:fld>
            <a:endParaRPr lang="en-US"/>
          </a:p>
        </p:txBody>
      </p:sp>
      <p:sp>
        <p:nvSpPr>
          <p:cNvPr id="8" name="Footer Placeholder 7">
            <a:extLst>
              <a:ext uri="{FF2B5EF4-FFF2-40B4-BE49-F238E27FC236}">
                <a16:creationId xmlns:a16="http://schemas.microsoft.com/office/drawing/2014/main" id="{3420294F-3BDA-0119-1E3B-0167BB415DD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F1D435C-FB64-97C0-FA93-E2D60C6A3DE3}"/>
              </a:ext>
            </a:extLst>
          </p:cNvPr>
          <p:cNvSpPr>
            <a:spLocks noGrp="1"/>
          </p:cNvSpPr>
          <p:nvPr>
            <p:ph type="sldNum" sz="quarter" idx="12"/>
          </p:nvPr>
        </p:nvSpPr>
        <p:spPr/>
        <p:txBody>
          <a:bodyPr/>
          <a:lstStyle/>
          <a:p>
            <a:fld id="{6901B864-2A75-2B4A-83CE-8AC79F506D41}" type="slidenum">
              <a:rPr lang="en-US" smtClean="0"/>
              <a:t>‹#›</a:t>
            </a:fld>
            <a:endParaRPr lang="en-US"/>
          </a:p>
        </p:txBody>
      </p:sp>
    </p:spTree>
    <p:extLst>
      <p:ext uri="{BB962C8B-B14F-4D97-AF65-F5344CB8AC3E}">
        <p14:creationId xmlns:p14="http://schemas.microsoft.com/office/powerpoint/2010/main" val="342137337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49093-1D72-40BB-2916-BDD807D0EE7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97DFE82-6A7A-A467-E641-32090B7D3EE0}"/>
              </a:ext>
            </a:extLst>
          </p:cNvPr>
          <p:cNvSpPr>
            <a:spLocks noGrp="1"/>
          </p:cNvSpPr>
          <p:nvPr>
            <p:ph type="dt" sz="half" idx="10"/>
          </p:nvPr>
        </p:nvSpPr>
        <p:spPr/>
        <p:txBody>
          <a:bodyPr/>
          <a:lstStyle/>
          <a:p>
            <a:fld id="{1D166DD5-7006-7145-8496-8101DC0FB577}" type="datetimeFigureOut">
              <a:rPr lang="en-US" smtClean="0"/>
              <a:t>9/11/26</a:t>
            </a:fld>
            <a:endParaRPr lang="en-US"/>
          </a:p>
        </p:txBody>
      </p:sp>
      <p:sp>
        <p:nvSpPr>
          <p:cNvPr id="4" name="Footer Placeholder 3">
            <a:extLst>
              <a:ext uri="{FF2B5EF4-FFF2-40B4-BE49-F238E27FC236}">
                <a16:creationId xmlns:a16="http://schemas.microsoft.com/office/drawing/2014/main" id="{6EB3C1BA-58EE-E4CE-752A-F948337C9F4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375DE1B-11BD-FA6F-0071-03BA57A7D1AC}"/>
              </a:ext>
            </a:extLst>
          </p:cNvPr>
          <p:cNvSpPr>
            <a:spLocks noGrp="1"/>
          </p:cNvSpPr>
          <p:nvPr>
            <p:ph type="sldNum" sz="quarter" idx="12"/>
          </p:nvPr>
        </p:nvSpPr>
        <p:spPr/>
        <p:txBody>
          <a:bodyPr/>
          <a:lstStyle/>
          <a:p>
            <a:fld id="{6901B864-2A75-2B4A-83CE-8AC79F506D41}" type="slidenum">
              <a:rPr lang="en-US" smtClean="0"/>
              <a:t>‹#›</a:t>
            </a:fld>
            <a:endParaRPr lang="en-US"/>
          </a:p>
        </p:txBody>
      </p:sp>
    </p:spTree>
    <p:extLst>
      <p:ext uri="{BB962C8B-B14F-4D97-AF65-F5344CB8AC3E}">
        <p14:creationId xmlns:p14="http://schemas.microsoft.com/office/powerpoint/2010/main" val="27800337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25DC642-16A0-9A51-8478-863CD333D509}"/>
              </a:ext>
            </a:extLst>
          </p:cNvPr>
          <p:cNvSpPr>
            <a:spLocks noGrp="1"/>
          </p:cNvSpPr>
          <p:nvPr>
            <p:ph type="dt" sz="half" idx="10"/>
          </p:nvPr>
        </p:nvSpPr>
        <p:spPr/>
        <p:txBody>
          <a:bodyPr/>
          <a:lstStyle/>
          <a:p>
            <a:fld id="{1D166DD5-7006-7145-8496-8101DC0FB577}" type="datetimeFigureOut">
              <a:rPr lang="en-US" smtClean="0"/>
              <a:t>9/11/26</a:t>
            </a:fld>
            <a:endParaRPr lang="en-US"/>
          </a:p>
        </p:txBody>
      </p:sp>
      <p:sp>
        <p:nvSpPr>
          <p:cNvPr id="3" name="Footer Placeholder 2">
            <a:extLst>
              <a:ext uri="{FF2B5EF4-FFF2-40B4-BE49-F238E27FC236}">
                <a16:creationId xmlns:a16="http://schemas.microsoft.com/office/drawing/2014/main" id="{93F59653-5B0A-5F36-58A7-81FAFDDDA1D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72408FF-CB59-A73B-62A2-7695B63406BA}"/>
              </a:ext>
            </a:extLst>
          </p:cNvPr>
          <p:cNvSpPr>
            <a:spLocks noGrp="1"/>
          </p:cNvSpPr>
          <p:nvPr>
            <p:ph type="sldNum" sz="quarter" idx="12"/>
          </p:nvPr>
        </p:nvSpPr>
        <p:spPr/>
        <p:txBody>
          <a:bodyPr/>
          <a:lstStyle/>
          <a:p>
            <a:fld id="{6901B864-2A75-2B4A-83CE-8AC79F506D41}" type="slidenum">
              <a:rPr lang="en-US" smtClean="0"/>
              <a:t>‹#›</a:t>
            </a:fld>
            <a:endParaRPr lang="en-US"/>
          </a:p>
        </p:txBody>
      </p:sp>
    </p:spTree>
    <p:extLst>
      <p:ext uri="{BB962C8B-B14F-4D97-AF65-F5344CB8AC3E}">
        <p14:creationId xmlns:p14="http://schemas.microsoft.com/office/powerpoint/2010/main" val="230786038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282B0-752B-1407-286C-3D486125B2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D4856D4-E84F-3F90-BF03-23347A3D3D0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A31A034-4B9F-4ACF-1219-7B99254F5E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D20EEF8-E790-B360-28B6-587E02B1B6F5}"/>
              </a:ext>
            </a:extLst>
          </p:cNvPr>
          <p:cNvSpPr>
            <a:spLocks noGrp="1"/>
          </p:cNvSpPr>
          <p:nvPr>
            <p:ph type="dt" sz="half" idx="10"/>
          </p:nvPr>
        </p:nvSpPr>
        <p:spPr/>
        <p:txBody>
          <a:bodyPr/>
          <a:lstStyle/>
          <a:p>
            <a:fld id="{1D166DD5-7006-7145-8496-8101DC0FB577}" type="datetimeFigureOut">
              <a:rPr lang="en-US" smtClean="0"/>
              <a:t>9/11/26</a:t>
            </a:fld>
            <a:endParaRPr lang="en-US"/>
          </a:p>
        </p:txBody>
      </p:sp>
      <p:sp>
        <p:nvSpPr>
          <p:cNvPr id="6" name="Footer Placeholder 5">
            <a:extLst>
              <a:ext uri="{FF2B5EF4-FFF2-40B4-BE49-F238E27FC236}">
                <a16:creationId xmlns:a16="http://schemas.microsoft.com/office/drawing/2014/main" id="{2903AA55-FB1F-94A9-4308-43284B796D0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D5B6452-9DB5-0375-3FB5-8D134A37202B}"/>
              </a:ext>
            </a:extLst>
          </p:cNvPr>
          <p:cNvSpPr>
            <a:spLocks noGrp="1"/>
          </p:cNvSpPr>
          <p:nvPr>
            <p:ph type="sldNum" sz="quarter" idx="12"/>
          </p:nvPr>
        </p:nvSpPr>
        <p:spPr/>
        <p:txBody>
          <a:bodyPr/>
          <a:lstStyle/>
          <a:p>
            <a:fld id="{6901B864-2A75-2B4A-83CE-8AC79F506D41}" type="slidenum">
              <a:rPr lang="en-US" smtClean="0"/>
              <a:t>‹#›</a:t>
            </a:fld>
            <a:endParaRPr lang="en-US"/>
          </a:p>
        </p:txBody>
      </p:sp>
    </p:spTree>
    <p:extLst>
      <p:ext uri="{BB962C8B-B14F-4D97-AF65-F5344CB8AC3E}">
        <p14:creationId xmlns:p14="http://schemas.microsoft.com/office/powerpoint/2010/main" val="4610818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A3B9F-36D3-3272-C85A-EAFD152A623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5B7EC89-D531-BB1F-A9C6-782D2611F6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23309CA-A02E-81AB-C4E4-B8FA8A1062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600EE84-6391-FF3B-5EAB-F0E70269F27C}"/>
              </a:ext>
            </a:extLst>
          </p:cNvPr>
          <p:cNvSpPr>
            <a:spLocks noGrp="1"/>
          </p:cNvSpPr>
          <p:nvPr>
            <p:ph type="dt" sz="half" idx="10"/>
          </p:nvPr>
        </p:nvSpPr>
        <p:spPr/>
        <p:txBody>
          <a:bodyPr/>
          <a:lstStyle/>
          <a:p>
            <a:fld id="{1D166DD5-7006-7145-8496-8101DC0FB577}" type="datetimeFigureOut">
              <a:rPr lang="en-US" smtClean="0"/>
              <a:t>9/11/26</a:t>
            </a:fld>
            <a:endParaRPr lang="en-US"/>
          </a:p>
        </p:txBody>
      </p:sp>
      <p:sp>
        <p:nvSpPr>
          <p:cNvPr id="6" name="Footer Placeholder 5">
            <a:extLst>
              <a:ext uri="{FF2B5EF4-FFF2-40B4-BE49-F238E27FC236}">
                <a16:creationId xmlns:a16="http://schemas.microsoft.com/office/drawing/2014/main" id="{7B149A76-272B-9C01-70BF-CAC1E6FEED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6FEB02D-7861-CFE1-F054-4C21A55F29D3}"/>
              </a:ext>
            </a:extLst>
          </p:cNvPr>
          <p:cNvSpPr>
            <a:spLocks noGrp="1"/>
          </p:cNvSpPr>
          <p:nvPr>
            <p:ph type="sldNum" sz="quarter" idx="12"/>
          </p:nvPr>
        </p:nvSpPr>
        <p:spPr/>
        <p:txBody>
          <a:bodyPr/>
          <a:lstStyle/>
          <a:p>
            <a:fld id="{6901B864-2A75-2B4A-83CE-8AC79F506D41}" type="slidenum">
              <a:rPr lang="en-US" smtClean="0"/>
              <a:t>‹#›</a:t>
            </a:fld>
            <a:endParaRPr lang="en-US"/>
          </a:p>
        </p:txBody>
      </p:sp>
    </p:spTree>
    <p:extLst>
      <p:ext uri="{BB962C8B-B14F-4D97-AF65-F5344CB8AC3E}">
        <p14:creationId xmlns:p14="http://schemas.microsoft.com/office/powerpoint/2010/main" val="344811824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8DB97-83D2-8F20-3BB1-230A13EEEC6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CA2C03C-5C14-F6F8-C799-96D6F5DD217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AC60E9-F0CB-46EF-6A78-84C5A0E30BF6}"/>
              </a:ext>
            </a:extLst>
          </p:cNvPr>
          <p:cNvSpPr>
            <a:spLocks noGrp="1"/>
          </p:cNvSpPr>
          <p:nvPr>
            <p:ph type="dt" sz="half" idx="10"/>
          </p:nvPr>
        </p:nvSpPr>
        <p:spPr/>
        <p:txBody>
          <a:bodyPr/>
          <a:lstStyle/>
          <a:p>
            <a:fld id="{1D166DD5-7006-7145-8496-8101DC0FB577}" type="datetimeFigureOut">
              <a:rPr lang="en-US" smtClean="0"/>
              <a:t>9/11/26</a:t>
            </a:fld>
            <a:endParaRPr lang="en-US"/>
          </a:p>
        </p:txBody>
      </p:sp>
      <p:sp>
        <p:nvSpPr>
          <p:cNvPr id="5" name="Footer Placeholder 4">
            <a:extLst>
              <a:ext uri="{FF2B5EF4-FFF2-40B4-BE49-F238E27FC236}">
                <a16:creationId xmlns:a16="http://schemas.microsoft.com/office/drawing/2014/main" id="{8E7AF8F6-30BA-B3CD-3ADA-3D9307A38A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FB67E1-DDE7-FD45-53ED-70BFA274CA16}"/>
              </a:ext>
            </a:extLst>
          </p:cNvPr>
          <p:cNvSpPr>
            <a:spLocks noGrp="1"/>
          </p:cNvSpPr>
          <p:nvPr>
            <p:ph type="sldNum" sz="quarter" idx="12"/>
          </p:nvPr>
        </p:nvSpPr>
        <p:spPr/>
        <p:txBody>
          <a:bodyPr/>
          <a:lstStyle/>
          <a:p>
            <a:fld id="{6901B864-2A75-2B4A-83CE-8AC79F506D41}" type="slidenum">
              <a:rPr lang="en-US" smtClean="0"/>
              <a:t>‹#›</a:t>
            </a:fld>
            <a:endParaRPr lang="en-US"/>
          </a:p>
        </p:txBody>
      </p:sp>
    </p:spTree>
    <p:extLst>
      <p:ext uri="{BB962C8B-B14F-4D97-AF65-F5344CB8AC3E}">
        <p14:creationId xmlns:p14="http://schemas.microsoft.com/office/powerpoint/2010/main" val="180980309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BD0CC59-A441-41CD-4A91-FC2DE8B305B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96759BF-5B02-70CB-538D-1359F6C847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F0646C-2E02-3A47-B1DE-C99B0D2FDC01}"/>
              </a:ext>
            </a:extLst>
          </p:cNvPr>
          <p:cNvSpPr>
            <a:spLocks noGrp="1"/>
          </p:cNvSpPr>
          <p:nvPr>
            <p:ph type="dt" sz="half" idx="10"/>
          </p:nvPr>
        </p:nvSpPr>
        <p:spPr/>
        <p:txBody>
          <a:bodyPr/>
          <a:lstStyle/>
          <a:p>
            <a:fld id="{1D166DD5-7006-7145-8496-8101DC0FB577}" type="datetimeFigureOut">
              <a:rPr lang="en-US" smtClean="0"/>
              <a:t>9/11/26</a:t>
            </a:fld>
            <a:endParaRPr lang="en-US"/>
          </a:p>
        </p:txBody>
      </p:sp>
      <p:sp>
        <p:nvSpPr>
          <p:cNvPr id="5" name="Footer Placeholder 4">
            <a:extLst>
              <a:ext uri="{FF2B5EF4-FFF2-40B4-BE49-F238E27FC236}">
                <a16:creationId xmlns:a16="http://schemas.microsoft.com/office/drawing/2014/main" id="{BCEEA98B-AF89-BBA5-6D2C-E7D8DCA70D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DD6E22-E7D5-BC03-61C3-E0947A4A05A6}"/>
              </a:ext>
            </a:extLst>
          </p:cNvPr>
          <p:cNvSpPr>
            <a:spLocks noGrp="1"/>
          </p:cNvSpPr>
          <p:nvPr>
            <p:ph type="sldNum" sz="quarter" idx="12"/>
          </p:nvPr>
        </p:nvSpPr>
        <p:spPr/>
        <p:txBody>
          <a:bodyPr/>
          <a:lstStyle/>
          <a:p>
            <a:fld id="{6901B864-2A75-2B4A-83CE-8AC79F506D41}" type="slidenum">
              <a:rPr lang="en-US" smtClean="0"/>
              <a:t>‹#›</a:t>
            </a:fld>
            <a:endParaRPr lang="en-US"/>
          </a:p>
        </p:txBody>
      </p:sp>
    </p:spTree>
    <p:extLst>
      <p:ext uri="{BB962C8B-B14F-4D97-AF65-F5344CB8AC3E}">
        <p14:creationId xmlns:p14="http://schemas.microsoft.com/office/powerpoint/2010/main" val="20830795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theme" Target="../theme/theme5.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5.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theme" Target="../theme/theme6.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6.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7.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B1898AC-0031-353E-63DE-269BF1B2461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4882A3D-6A77-4843-B9D8-24B59AAC5D3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165A74-D15F-FF54-2977-98434860024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48088E-9349-284A-AC19-7A30A00092D7}" type="datetimeFigureOut">
              <a:rPr lang="en-US" smtClean="0"/>
              <a:t>9/11/26</a:t>
            </a:fld>
            <a:endParaRPr lang="en-US"/>
          </a:p>
        </p:txBody>
      </p:sp>
      <p:sp>
        <p:nvSpPr>
          <p:cNvPr id="5" name="Footer Placeholder 4">
            <a:extLst>
              <a:ext uri="{FF2B5EF4-FFF2-40B4-BE49-F238E27FC236}">
                <a16:creationId xmlns:a16="http://schemas.microsoft.com/office/drawing/2014/main" id="{15C67A7C-56CC-E0EE-AE74-4451F5127AE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CD92084-85E9-4C09-4ECE-AEC03430EAB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BD60BE-5FF2-B149-B1AD-A66F808A3EE1}" type="slidenum">
              <a:rPr lang="en-US" smtClean="0"/>
              <a:t>‹#›</a:t>
            </a:fld>
            <a:endParaRPr lang="en-US"/>
          </a:p>
        </p:txBody>
      </p:sp>
    </p:spTree>
    <p:extLst>
      <p:ext uri="{BB962C8B-B14F-4D97-AF65-F5344CB8AC3E}">
        <p14:creationId xmlns:p14="http://schemas.microsoft.com/office/powerpoint/2010/main" val="1229368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Standard Model at 50</a:t>
            </a:r>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7D829E-F26B-4F1E-8B84-CE03415F4F36}" type="slidenum">
              <a:rPr lang="en-US" smtClean="0"/>
              <a:t>‹#›</a:t>
            </a:fld>
            <a:endParaRPr lang="en-US"/>
          </a:p>
        </p:txBody>
      </p:sp>
    </p:spTree>
    <p:extLst>
      <p:ext uri="{BB962C8B-B14F-4D97-AF65-F5344CB8AC3E}">
        <p14:creationId xmlns:p14="http://schemas.microsoft.com/office/powerpoint/2010/main" val="40145703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2519" name="Rectangle 7"/>
          <p:cNvSpPr>
            <a:spLocks noChangeArrowheads="1"/>
          </p:cNvSpPr>
          <p:nvPr/>
        </p:nvSpPr>
        <p:spPr bwMode="auto">
          <a:xfrm>
            <a:off x="5172365" y="201706"/>
            <a:ext cx="1108364" cy="8068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9896" tIns="44948" rIns="89896" bIns="44948" anchor="ctr"/>
          <a:lstStyle/>
          <a:p>
            <a:pPr fontAlgn="base">
              <a:spcBef>
                <a:spcPct val="20000"/>
              </a:spcBef>
              <a:spcAft>
                <a:spcPct val="0"/>
              </a:spcAft>
              <a:buClr>
                <a:srgbClr val="FF0000"/>
              </a:buClr>
              <a:buSzPct val="80000"/>
              <a:buFont typeface="ZapfDingbats BT" pitchFamily="18" charset="2"/>
              <a:buChar char="v"/>
            </a:pPr>
            <a:endParaRPr lang="en-US" sz="2471">
              <a:solidFill>
                <a:srgbClr val="FFFFFF"/>
              </a:solidFill>
              <a:latin typeface="Arial" pitchFamily="34" charset="0"/>
              <a:ea typeface="ＭＳ Ｐゴシック" pitchFamily="34" charset="-128"/>
            </a:endParaRPr>
          </a:p>
        </p:txBody>
      </p:sp>
    </p:spTree>
    <p:extLst>
      <p:ext uri="{BB962C8B-B14F-4D97-AF65-F5344CB8AC3E}">
        <p14:creationId xmlns:p14="http://schemas.microsoft.com/office/powerpoint/2010/main" val="1261804884"/>
      </p:ext>
    </p:extLst>
  </p:cSld>
  <p:clrMap bg1="dk2" tx1="lt1" bg2="dk1" tx2="lt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ransition>
    <p:random/>
  </p:transition>
  <p:txStyles>
    <p:titleStyle>
      <a:lvl1pPr algn="l" defTabSz="899320" rtl="0" fontAlgn="base">
        <a:spcBef>
          <a:spcPct val="0"/>
        </a:spcBef>
        <a:spcAft>
          <a:spcPct val="0"/>
        </a:spcAft>
        <a:defRPr sz="2206" kern="1200">
          <a:solidFill>
            <a:srgbClr val="FF0000"/>
          </a:solidFill>
          <a:latin typeface="+mj-lt"/>
          <a:ea typeface="+mj-ea"/>
          <a:cs typeface="+mj-cs"/>
        </a:defRPr>
      </a:lvl1pPr>
      <a:lvl2pPr algn="l" defTabSz="899320" rtl="0" fontAlgn="base">
        <a:spcBef>
          <a:spcPct val="0"/>
        </a:spcBef>
        <a:spcAft>
          <a:spcPct val="0"/>
        </a:spcAft>
        <a:defRPr sz="2206">
          <a:solidFill>
            <a:srgbClr val="FF0000"/>
          </a:solidFill>
          <a:latin typeface="Geometr415 Blk BT" pitchFamily="34" charset="0"/>
        </a:defRPr>
      </a:lvl2pPr>
      <a:lvl3pPr algn="l" defTabSz="899320" rtl="0" fontAlgn="base">
        <a:spcBef>
          <a:spcPct val="0"/>
        </a:spcBef>
        <a:spcAft>
          <a:spcPct val="0"/>
        </a:spcAft>
        <a:defRPr sz="2206">
          <a:solidFill>
            <a:srgbClr val="FF0000"/>
          </a:solidFill>
          <a:latin typeface="Geometr415 Blk BT" pitchFamily="34" charset="0"/>
        </a:defRPr>
      </a:lvl3pPr>
      <a:lvl4pPr algn="l" defTabSz="899320" rtl="0" fontAlgn="base">
        <a:spcBef>
          <a:spcPct val="0"/>
        </a:spcBef>
        <a:spcAft>
          <a:spcPct val="0"/>
        </a:spcAft>
        <a:defRPr sz="2206">
          <a:solidFill>
            <a:srgbClr val="FF0000"/>
          </a:solidFill>
          <a:latin typeface="Geometr415 Blk BT" pitchFamily="34" charset="0"/>
        </a:defRPr>
      </a:lvl4pPr>
      <a:lvl5pPr algn="l" defTabSz="899320" rtl="0" fontAlgn="base">
        <a:spcBef>
          <a:spcPct val="0"/>
        </a:spcBef>
        <a:spcAft>
          <a:spcPct val="0"/>
        </a:spcAft>
        <a:defRPr sz="2206">
          <a:solidFill>
            <a:srgbClr val="FF0000"/>
          </a:solidFill>
          <a:latin typeface="Geometr415 Blk BT" pitchFamily="34" charset="0"/>
        </a:defRPr>
      </a:lvl5pPr>
      <a:lvl6pPr marL="403433" algn="l" defTabSz="899320" rtl="0" fontAlgn="base">
        <a:spcBef>
          <a:spcPct val="0"/>
        </a:spcBef>
        <a:spcAft>
          <a:spcPct val="0"/>
        </a:spcAft>
        <a:defRPr sz="2206">
          <a:solidFill>
            <a:srgbClr val="FF0000"/>
          </a:solidFill>
          <a:latin typeface="Geometr415 Blk BT" pitchFamily="34" charset="0"/>
        </a:defRPr>
      </a:lvl6pPr>
      <a:lvl7pPr marL="806867" algn="l" defTabSz="899320" rtl="0" fontAlgn="base">
        <a:spcBef>
          <a:spcPct val="0"/>
        </a:spcBef>
        <a:spcAft>
          <a:spcPct val="0"/>
        </a:spcAft>
        <a:defRPr sz="2206">
          <a:solidFill>
            <a:srgbClr val="FF0000"/>
          </a:solidFill>
          <a:latin typeface="Geometr415 Blk BT" pitchFamily="34" charset="0"/>
        </a:defRPr>
      </a:lvl7pPr>
      <a:lvl8pPr marL="1210300" algn="l" defTabSz="899320" rtl="0" fontAlgn="base">
        <a:spcBef>
          <a:spcPct val="0"/>
        </a:spcBef>
        <a:spcAft>
          <a:spcPct val="0"/>
        </a:spcAft>
        <a:defRPr sz="2206">
          <a:solidFill>
            <a:srgbClr val="FF0000"/>
          </a:solidFill>
          <a:latin typeface="Geometr415 Blk BT" pitchFamily="34" charset="0"/>
        </a:defRPr>
      </a:lvl8pPr>
      <a:lvl9pPr marL="1613733" algn="l" defTabSz="899320" rtl="0" fontAlgn="base">
        <a:spcBef>
          <a:spcPct val="0"/>
        </a:spcBef>
        <a:spcAft>
          <a:spcPct val="0"/>
        </a:spcAft>
        <a:defRPr sz="2206">
          <a:solidFill>
            <a:srgbClr val="FF0000"/>
          </a:solidFill>
          <a:latin typeface="Geometr415 Blk BT" pitchFamily="34" charset="0"/>
        </a:defRPr>
      </a:lvl9pPr>
    </p:titleStyle>
    <p:bodyStyle>
      <a:lvl1pPr marL="337596" indent="-337596" algn="l" defTabSz="899320" rtl="0" fontAlgn="base">
        <a:spcBef>
          <a:spcPct val="20000"/>
        </a:spcBef>
        <a:spcAft>
          <a:spcPct val="0"/>
        </a:spcAft>
        <a:buClr>
          <a:srgbClr val="FF0000"/>
        </a:buClr>
        <a:buFont typeface="Wingdings 2" panose="05020102010507070707" pitchFamily="18" charset="2"/>
        <a:defRPr sz="1765" kern="1200">
          <a:solidFill>
            <a:schemeClr val="tx1"/>
          </a:solidFill>
          <a:latin typeface="+mn-lt"/>
          <a:ea typeface="+mn-ea"/>
          <a:cs typeface="+mn-cs"/>
        </a:defRPr>
      </a:lvl1pPr>
      <a:lvl2pPr marL="729822" indent="-280162" algn="l" defTabSz="899320" rtl="0" fontAlgn="base">
        <a:spcBef>
          <a:spcPct val="20000"/>
        </a:spcBef>
        <a:spcAft>
          <a:spcPct val="0"/>
        </a:spcAft>
        <a:buClr>
          <a:srgbClr val="1A137D"/>
        </a:buClr>
        <a:buFont typeface="Wingdings 2" panose="05020102010507070707" pitchFamily="18" charset="2"/>
        <a:buChar char="¡"/>
        <a:defRPr kern="1200">
          <a:solidFill>
            <a:schemeClr val="tx1"/>
          </a:solidFill>
          <a:latin typeface="+mn-lt"/>
          <a:ea typeface="+mn-ea"/>
          <a:cs typeface="+mn-cs"/>
        </a:defRPr>
      </a:lvl2pPr>
      <a:lvl3pPr marL="1123450" indent="-224130" algn="l" defTabSz="899320" rtl="0" fontAlgn="base">
        <a:spcBef>
          <a:spcPct val="20000"/>
        </a:spcBef>
        <a:spcAft>
          <a:spcPct val="0"/>
        </a:spcAft>
        <a:buClr>
          <a:srgbClr val="FF0000"/>
        </a:buClr>
        <a:buFont typeface="ZapfDingbats BT" pitchFamily="18" charset="2"/>
        <a:buChar char="w"/>
        <a:defRPr sz="1412" kern="1200">
          <a:solidFill>
            <a:schemeClr val="tx1"/>
          </a:solidFill>
          <a:latin typeface="+mn-lt"/>
          <a:ea typeface="+mn-ea"/>
          <a:cs typeface="+mn-cs"/>
        </a:defRPr>
      </a:lvl3pPr>
      <a:lvl4pPr marL="1573110" indent="-224130" algn="l" defTabSz="899320" rtl="0" fontAlgn="base">
        <a:spcBef>
          <a:spcPct val="20000"/>
        </a:spcBef>
        <a:spcAft>
          <a:spcPct val="0"/>
        </a:spcAft>
        <a:buClr>
          <a:srgbClr val="1A137D"/>
        </a:buClr>
        <a:buFont typeface="Wingdings 2" panose="05020102010507070707" pitchFamily="18" charset="2"/>
        <a:buChar char=""/>
        <a:defRPr sz="1235" kern="1200">
          <a:solidFill>
            <a:schemeClr val="tx1"/>
          </a:solidFill>
          <a:latin typeface="+mn-lt"/>
          <a:ea typeface="+mn-ea"/>
          <a:cs typeface="+mn-cs"/>
        </a:defRPr>
      </a:lvl4pPr>
      <a:lvl5pPr marL="2022770" indent="-224130" algn="l" defTabSz="899320" rtl="0" fontAlgn="base">
        <a:spcBef>
          <a:spcPct val="20000"/>
        </a:spcBef>
        <a:spcAft>
          <a:spcPct val="0"/>
        </a:spcAft>
        <a:buClr>
          <a:srgbClr val="FF0000"/>
        </a:buClr>
        <a:buFont typeface="Wingdings 2" panose="05020102010507070707" pitchFamily="18" charset="2"/>
        <a:buChar char="§"/>
        <a:defRPr sz="1059" kern="1200">
          <a:solidFill>
            <a:schemeClr val="tx1"/>
          </a:solidFill>
          <a:latin typeface="+mn-lt"/>
          <a:ea typeface="+mn-ea"/>
          <a:cs typeface="+mn-cs"/>
        </a:defRPr>
      </a:lvl5pPr>
      <a:lvl6pPr marL="2218883" indent="-201717" algn="l" defTabSz="806867" rtl="0" eaLnBrk="1" latinLnBrk="0" hangingPunct="1">
        <a:lnSpc>
          <a:spcPct val="90000"/>
        </a:lnSpc>
        <a:spcBef>
          <a:spcPts val="441"/>
        </a:spcBef>
        <a:buFont typeface="Arial" panose="020B0604020202020204" pitchFamily="34" charset="0"/>
        <a:buChar char="•"/>
        <a:defRPr sz="1588" kern="1200">
          <a:solidFill>
            <a:schemeClr val="tx1"/>
          </a:solidFill>
          <a:latin typeface="+mn-lt"/>
          <a:ea typeface="+mn-ea"/>
          <a:cs typeface="+mn-cs"/>
        </a:defRPr>
      </a:lvl6pPr>
      <a:lvl7pPr marL="2622316" indent="-201717" algn="l" defTabSz="806867" rtl="0" eaLnBrk="1" latinLnBrk="0" hangingPunct="1">
        <a:lnSpc>
          <a:spcPct val="90000"/>
        </a:lnSpc>
        <a:spcBef>
          <a:spcPts val="441"/>
        </a:spcBef>
        <a:buFont typeface="Arial" panose="020B0604020202020204" pitchFamily="34" charset="0"/>
        <a:buChar char="•"/>
        <a:defRPr sz="1588" kern="1200">
          <a:solidFill>
            <a:schemeClr val="tx1"/>
          </a:solidFill>
          <a:latin typeface="+mn-lt"/>
          <a:ea typeface="+mn-ea"/>
          <a:cs typeface="+mn-cs"/>
        </a:defRPr>
      </a:lvl7pPr>
      <a:lvl8pPr marL="3025750" indent="-201717" algn="l" defTabSz="806867" rtl="0" eaLnBrk="1" latinLnBrk="0" hangingPunct="1">
        <a:lnSpc>
          <a:spcPct val="90000"/>
        </a:lnSpc>
        <a:spcBef>
          <a:spcPts val="441"/>
        </a:spcBef>
        <a:buFont typeface="Arial" panose="020B0604020202020204" pitchFamily="34" charset="0"/>
        <a:buChar char="•"/>
        <a:defRPr sz="1588" kern="1200">
          <a:solidFill>
            <a:schemeClr val="tx1"/>
          </a:solidFill>
          <a:latin typeface="+mn-lt"/>
          <a:ea typeface="+mn-ea"/>
          <a:cs typeface="+mn-cs"/>
        </a:defRPr>
      </a:lvl8pPr>
      <a:lvl9pPr marL="3429183" indent="-201717" algn="l" defTabSz="806867" rtl="0" eaLnBrk="1" latinLnBrk="0" hangingPunct="1">
        <a:lnSpc>
          <a:spcPct val="90000"/>
        </a:lnSpc>
        <a:spcBef>
          <a:spcPts val="441"/>
        </a:spcBef>
        <a:buFont typeface="Arial" panose="020B0604020202020204" pitchFamily="34" charset="0"/>
        <a:buChar char="•"/>
        <a:defRPr sz="1588" kern="1200">
          <a:solidFill>
            <a:schemeClr val="tx1"/>
          </a:solidFill>
          <a:latin typeface="+mn-lt"/>
          <a:ea typeface="+mn-ea"/>
          <a:cs typeface="+mn-cs"/>
        </a:defRPr>
      </a:lvl9pPr>
    </p:bodyStyle>
    <p:otherStyle>
      <a:defPPr>
        <a:defRPr lang="en-US"/>
      </a:defPPr>
      <a:lvl1pPr marL="0" algn="l" defTabSz="806867" rtl="0" eaLnBrk="1" latinLnBrk="0" hangingPunct="1">
        <a:defRPr sz="1588" kern="1200">
          <a:solidFill>
            <a:schemeClr val="tx1"/>
          </a:solidFill>
          <a:latin typeface="+mn-lt"/>
          <a:ea typeface="+mn-ea"/>
          <a:cs typeface="+mn-cs"/>
        </a:defRPr>
      </a:lvl1pPr>
      <a:lvl2pPr marL="403433" algn="l" defTabSz="806867" rtl="0" eaLnBrk="1" latinLnBrk="0" hangingPunct="1">
        <a:defRPr sz="1588" kern="1200">
          <a:solidFill>
            <a:schemeClr val="tx1"/>
          </a:solidFill>
          <a:latin typeface="+mn-lt"/>
          <a:ea typeface="+mn-ea"/>
          <a:cs typeface="+mn-cs"/>
        </a:defRPr>
      </a:lvl2pPr>
      <a:lvl3pPr marL="806867" algn="l" defTabSz="806867" rtl="0" eaLnBrk="1" latinLnBrk="0" hangingPunct="1">
        <a:defRPr sz="1588" kern="1200">
          <a:solidFill>
            <a:schemeClr val="tx1"/>
          </a:solidFill>
          <a:latin typeface="+mn-lt"/>
          <a:ea typeface="+mn-ea"/>
          <a:cs typeface="+mn-cs"/>
        </a:defRPr>
      </a:lvl3pPr>
      <a:lvl4pPr marL="1210300" algn="l" defTabSz="806867" rtl="0" eaLnBrk="1" latinLnBrk="0" hangingPunct="1">
        <a:defRPr sz="1588" kern="1200">
          <a:solidFill>
            <a:schemeClr val="tx1"/>
          </a:solidFill>
          <a:latin typeface="+mn-lt"/>
          <a:ea typeface="+mn-ea"/>
          <a:cs typeface="+mn-cs"/>
        </a:defRPr>
      </a:lvl4pPr>
      <a:lvl5pPr marL="1613733" algn="l" defTabSz="806867" rtl="0" eaLnBrk="1" latinLnBrk="0" hangingPunct="1">
        <a:defRPr sz="1588" kern="1200">
          <a:solidFill>
            <a:schemeClr val="tx1"/>
          </a:solidFill>
          <a:latin typeface="+mn-lt"/>
          <a:ea typeface="+mn-ea"/>
          <a:cs typeface="+mn-cs"/>
        </a:defRPr>
      </a:lvl5pPr>
      <a:lvl6pPr marL="2017166" algn="l" defTabSz="806867" rtl="0" eaLnBrk="1" latinLnBrk="0" hangingPunct="1">
        <a:defRPr sz="1588" kern="1200">
          <a:solidFill>
            <a:schemeClr val="tx1"/>
          </a:solidFill>
          <a:latin typeface="+mn-lt"/>
          <a:ea typeface="+mn-ea"/>
          <a:cs typeface="+mn-cs"/>
        </a:defRPr>
      </a:lvl6pPr>
      <a:lvl7pPr marL="2420600" algn="l" defTabSz="806867" rtl="0" eaLnBrk="1" latinLnBrk="0" hangingPunct="1">
        <a:defRPr sz="1588" kern="1200">
          <a:solidFill>
            <a:schemeClr val="tx1"/>
          </a:solidFill>
          <a:latin typeface="+mn-lt"/>
          <a:ea typeface="+mn-ea"/>
          <a:cs typeface="+mn-cs"/>
        </a:defRPr>
      </a:lvl7pPr>
      <a:lvl8pPr marL="2824033" algn="l" defTabSz="806867" rtl="0" eaLnBrk="1" latinLnBrk="0" hangingPunct="1">
        <a:defRPr sz="1588" kern="1200">
          <a:solidFill>
            <a:schemeClr val="tx1"/>
          </a:solidFill>
          <a:latin typeface="+mn-lt"/>
          <a:ea typeface="+mn-ea"/>
          <a:cs typeface="+mn-cs"/>
        </a:defRPr>
      </a:lvl8pPr>
      <a:lvl9pPr marL="3227466" algn="l" defTabSz="806867" rtl="0" eaLnBrk="1" latinLnBrk="0" hangingPunct="1">
        <a:defRPr sz="1588"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171746"/>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B1898AC-0031-353E-63DE-269BF1B2461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4882A3D-6A77-4843-B9D8-24B59AAC5D3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165A74-D15F-FF54-2977-98434860024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48088E-9349-284A-AC19-7A30A00092D7}" type="datetimeFigureOut">
              <a:rPr lang="en-US" smtClean="0"/>
              <a:t>9/11/26</a:t>
            </a:fld>
            <a:endParaRPr lang="en-US"/>
          </a:p>
        </p:txBody>
      </p:sp>
      <p:sp>
        <p:nvSpPr>
          <p:cNvPr id="5" name="Footer Placeholder 4">
            <a:extLst>
              <a:ext uri="{FF2B5EF4-FFF2-40B4-BE49-F238E27FC236}">
                <a16:creationId xmlns:a16="http://schemas.microsoft.com/office/drawing/2014/main" id="{15C67A7C-56CC-E0EE-AE74-4451F5127AE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CD92084-85E9-4C09-4ECE-AEC03430EAB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BD60BE-5FF2-B149-B1AD-A66F808A3EE1}" type="slidenum">
              <a:rPr lang="en-US" smtClean="0"/>
              <a:t>‹#›</a:t>
            </a:fld>
            <a:endParaRPr lang="en-US"/>
          </a:p>
        </p:txBody>
      </p:sp>
    </p:spTree>
    <p:extLst>
      <p:ext uri="{BB962C8B-B14F-4D97-AF65-F5344CB8AC3E}">
        <p14:creationId xmlns:p14="http://schemas.microsoft.com/office/powerpoint/2010/main" val="2325017306"/>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171746"/>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bwMode="auto">
          <a:xfrm>
            <a:off x="914400" y="609600"/>
            <a:ext cx="10363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9459" name="Rectangle 3"/>
          <p:cNvSpPr>
            <a:spLocks noGrp="1" noChangeArrowheads="1"/>
          </p:cNvSpPr>
          <p:nvPr>
            <p:ph type="body" idx="1"/>
          </p:nvPr>
        </p:nvSpPr>
        <p:spPr bwMode="auto">
          <a:xfrm>
            <a:off x="914400" y="1981200"/>
            <a:ext cx="10363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pitchFamily="18" charset="0"/>
              </a:defRPr>
            </a:lvl1pPr>
          </a:lstStyle>
          <a:p>
            <a:pPr>
              <a:defRPr/>
            </a:pPr>
            <a:endParaRPr lang="en-US" dirty="0"/>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pitchFamily="18" charset="0"/>
              </a:defRPr>
            </a:lvl1pPr>
          </a:lstStyle>
          <a:p>
            <a:pPr>
              <a:defRPr/>
            </a:pPr>
            <a:endParaRPr lang="en-US" dirty="0"/>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New Roman" pitchFamily="18" charset="0"/>
              </a:defRPr>
            </a:lvl1pPr>
          </a:lstStyle>
          <a:p>
            <a:pPr>
              <a:defRPr/>
            </a:pPr>
            <a:fld id="{B41BA950-9BE0-4122-912B-D9162DF9C5D6}" type="slidenum">
              <a:rPr lang="en-US"/>
              <a:pPr>
                <a:defRPr/>
              </a:pPr>
              <a:t>‹#›</a:t>
            </a:fld>
            <a:endParaRPr lang="en-US" dirty="0"/>
          </a:p>
        </p:txBody>
      </p:sp>
    </p:spTree>
    <p:extLst>
      <p:ext uri="{BB962C8B-B14F-4D97-AF65-F5344CB8AC3E}">
        <p14:creationId xmlns:p14="http://schemas.microsoft.com/office/powerpoint/2010/main" val="2793762607"/>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Lst>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eaLnBrk="0" fontAlgn="base" hangingPunct="0">
        <a:spcBef>
          <a:spcPct val="0"/>
        </a:spcBef>
        <a:spcAft>
          <a:spcPct val="0"/>
        </a:spcAft>
        <a:defRPr sz="4400">
          <a:solidFill>
            <a:schemeClr val="tx2"/>
          </a:solidFill>
          <a:latin typeface="Arial" charset="0"/>
        </a:defRPr>
      </a:lvl6pPr>
      <a:lvl7pPr marL="914400" algn="ctr" rtl="0" eaLnBrk="0" fontAlgn="base" hangingPunct="0">
        <a:spcBef>
          <a:spcPct val="0"/>
        </a:spcBef>
        <a:spcAft>
          <a:spcPct val="0"/>
        </a:spcAft>
        <a:defRPr sz="4400">
          <a:solidFill>
            <a:schemeClr val="tx2"/>
          </a:solidFill>
          <a:latin typeface="Arial" charset="0"/>
        </a:defRPr>
      </a:lvl7pPr>
      <a:lvl8pPr marL="1371600" algn="ctr" rtl="0" eaLnBrk="0" fontAlgn="base" hangingPunct="0">
        <a:spcBef>
          <a:spcPct val="0"/>
        </a:spcBef>
        <a:spcAft>
          <a:spcPct val="0"/>
        </a:spcAft>
        <a:defRPr sz="4400">
          <a:solidFill>
            <a:schemeClr val="tx2"/>
          </a:solidFill>
          <a:latin typeface="Arial" charset="0"/>
        </a:defRPr>
      </a:lvl8pPr>
      <a:lvl9pPr marL="1828800" algn="ctr" rtl="0" eaLnBrk="0" fontAlgn="base" hangingPunct="0">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Times New Roman" pitchFamily="18" charset="0"/>
        </a:defRPr>
      </a:lvl3pPr>
      <a:lvl4pPr marL="1600200" indent="-228600" algn="l" rtl="0" eaLnBrk="0" fontAlgn="base" hangingPunct="0">
        <a:spcBef>
          <a:spcPct val="20000"/>
        </a:spcBef>
        <a:spcAft>
          <a:spcPct val="0"/>
        </a:spcAft>
        <a:buChar char="–"/>
        <a:defRPr sz="2000">
          <a:solidFill>
            <a:schemeClr val="tx1"/>
          </a:solidFill>
          <a:latin typeface="Times New Roman" pitchFamily="18" charset="0"/>
        </a:defRPr>
      </a:lvl4pPr>
      <a:lvl5pPr marL="2057400" indent="-228600" algn="l" rtl="0" eaLnBrk="0" fontAlgn="base" hangingPunct="0">
        <a:spcBef>
          <a:spcPct val="20000"/>
        </a:spcBef>
        <a:spcAft>
          <a:spcPct val="0"/>
        </a:spcAft>
        <a:buChar char="»"/>
        <a:defRPr sz="2000">
          <a:solidFill>
            <a:schemeClr val="tx1"/>
          </a:solidFill>
          <a:latin typeface="Times New Roman" pitchFamily="18" charset="0"/>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B1898AC-0031-353E-63DE-269BF1B2461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4882A3D-6A77-4843-B9D8-24B59AAC5D3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165A74-D15F-FF54-2977-98434860024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48088E-9349-284A-AC19-7A30A00092D7}" type="datetimeFigureOut">
              <a:rPr lang="en-US" smtClean="0"/>
              <a:t>9/11/26</a:t>
            </a:fld>
            <a:endParaRPr lang="en-US"/>
          </a:p>
        </p:txBody>
      </p:sp>
      <p:sp>
        <p:nvSpPr>
          <p:cNvPr id="5" name="Footer Placeholder 4">
            <a:extLst>
              <a:ext uri="{FF2B5EF4-FFF2-40B4-BE49-F238E27FC236}">
                <a16:creationId xmlns:a16="http://schemas.microsoft.com/office/drawing/2014/main" id="{15C67A7C-56CC-E0EE-AE74-4451F5127AE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CD92084-85E9-4C09-4ECE-AEC03430EAB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BD60BE-5FF2-B149-B1AD-A66F808A3EE1}" type="slidenum">
              <a:rPr lang="en-US" smtClean="0"/>
              <a:t>‹#›</a:t>
            </a:fld>
            <a:endParaRPr lang="en-US"/>
          </a:p>
        </p:txBody>
      </p:sp>
    </p:spTree>
    <p:extLst>
      <p:ext uri="{BB962C8B-B14F-4D97-AF65-F5344CB8AC3E}">
        <p14:creationId xmlns:p14="http://schemas.microsoft.com/office/powerpoint/2010/main" val="2263729442"/>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515CD2B-8654-58E4-86C6-B8649442C26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D85A307-378A-C48A-D75E-A2FFCCDCC38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5E97E5-453D-7DA7-F144-9CF8324DA91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D166DD5-7006-7145-8496-8101DC0FB577}" type="datetimeFigureOut">
              <a:rPr lang="en-US" smtClean="0"/>
              <a:t>9/11/26</a:t>
            </a:fld>
            <a:endParaRPr lang="en-US"/>
          </a:p>
        </p:txBody>
      </p:sp>
      <p:sp>
        <p:nvSpPr>
          <p:cNvPr id="5" name="Footer Placeholder 4">
            <a:extLst>
              <a:ext uri="{FF2B5EF4-FFF2-40B4-BE49-F238E27FC236}">
                <a16:creationId xmlns:a16="http://schemas.microsoft.com/office/drawing/2014/main" id="{1108AB35-C08A-2C88-99EA-88F6A1A17F8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36751D4-2878-2462-BE2E-8C44E2A4AE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901B864-2A75-2B4A-83CE-8AC79F506D41}" type="slidenum">
              <a:rPr lang="en-US" smtClean="0"/>
              <a:t>‹#›</a:t>
            </a:fld>
            <a:endParaRPr lang="en-US"/>
          </a:p>
        </p:txBody>
      </p:sp>
    </p:spTree>
    <p:extLst>
      <p:ext uri="{BB962C8B-B14F-4D97-AF65-F5344CB8AC3E}">
        <p14:creationId xmlns:p14="http://schemas.microsoft.com/office/powerpoint/2010/main" val="2368067000"/>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8" Type="http://schemas.openxmlformats.org/officeDocument/2006/relationships/image" Target="../media/image12.w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image" Target="../media/image9.emf"/><Relationship Id="rId1" Type="http://schemas.openxmlformats.org/officeDocument/2006/relationships/slideLayout" Target="../slideLayouts/slideLayout12.xml"/><Relationship Id="rId6" Type="http://schemas.openxmlformats.org/officeDocument/2006/relationships/image" Target="../media/image11.wmf"/><Relationship Id="rId5" Type="http://schemas.openxmlformats.org/officeDocument/2006/relationships/oleObject" Target="../embeddings/oleObject2.bin"/><Relationship Id="rId4" Type="http://schemas.openxmlformats.org/officeDocument/2006/relationships/image" Target="../media/image10.wmf"/><Relationship Id="rId9" Type="http://schemas.openxmlformats.org/officeDocument/2006/relationships/image" Target="../media/image13.jp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5.bin"/><Relationship Id="rId13" Type="http://schemas.openxmlformats.org/officeDocument/2006/relationships/oleObject" Target="../embeddings/oleObject7.bin"/><Relationship Id="rId3" Type="http://schemas.openxmlformats.org/officeDocument/2006/relationships/image" Target="../media/image16.emf"/><Relationship Id="rId7" Type="http://schemas.openxmlformats.org/officeDocument/2006/relationships/image" Target="../media/image19.wmf"/><Relationship Id="rId12" Type="http://schemas.openxmlformats.org/officeDocument/2006/relationships/image" Target="../media/image22.wmf"/><Relationship Id="rId2" Type="http://schemas.openxmlformats.org/officeDocument/2006/relationships/notesSlide" Target="../notesSlides/notesSlide2.xml"/><Relationship Id="rId16" Type="http://schemas.openxmlformats.org/officeDocument/2006/relationships/image" Target="../media/image25.emf"/><Relationship Id="rId1" Type="http://schemas.openxmlformats.org/officeDocument/2006/relationships/slideLayout" Target="../slideLayouts/slideLayout13.xml"/><Relationship Id="rId6" Type="http://schemas.openxmlformats.org/officeDocument/2006/relationships/oleObject" Target="../embeddings/oleObject4.bin"/><Relationship Id="rId11" Type="http://schemas.openxmlformats.org/officeDocument/2006/relationships/oleObject" Target="../embeddings/oleObject6.bin"/><Relationship Id="rId5" Type="http://schemas.openxmlformats.org/officeDocument/2006/relationships/image" Target="../media/image18.emf"/><Relationship Id="rId15" Type="http://schemas.openxmlformats.org/officeDocument/2006/relationships/image" Target="../media/image24.emf"/><Relationship Id="rId10" Type="http://schemas.openxmlformats.org/officeDocument/2006/relationships/image" Target="../media/image21.png"/><Relationship Id="rId4" Type="http://schemas.openxmlformats.org/officeDocument/2006/relationships/image" Target="../media/image17.emf"/><Relationship Id="rId9" Type="http://schemas.openxmlformats.org/officeDocument/2006/relationships/image" Target="../media/image20.wmf"/><Relationship Id="rId14" Type="http://schemas.openxmlformats.org/officeDocument/2006/relationships/image" Target="../media/image23.w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image" Target="../media/image28.emf"/><Relationship Id="rId4" Type="http://schemas.openxmlformats.org/officeDocument/2006/relationships/image" Target="../media/image27.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8" Type="http://schemas.openxmlformats.org/officeDocument/2006/relationships/image" Target="../media/image33.emf"/><Relationship Id="rId3" Type="http://schemas.openxmlformats.org/officeDocument/2006/relationships/image" Target="../media/image29.emf"/><Relationship Id="rId7" Type="http://schemas.openxmlformats.org/officeDocument/2006/relationships/image" Target="../media/image32.emf"/><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31.emf"/><Relationship Id="rId11" Type="http://schemas.openxmlformats.org/officeDocument/2006/relationships/image" Target="../media/image36.emf"/><Relationship Id="rId5" Type="http://schemas.openxmlformats.org/officeDocument/2006/relationships/image" Target="../media/image30.emf"/><Relationship Id="rId10" Type="http://schemas.openxmlformats.org/officeDocument/2006/relationships/image" Target="../media/image35.emf"/><Relationship Id="rId4" Type="http://schemas.openxmlformats.org/officeDocument/2006/relationships/image" Target="../media/image28.png"/><Relationship Id="rId9" Type="http://schemas.openxmlformats.org/officeDocument/2006/relationships/image" Target="../media/image34.emf"/></Relationships>
</file>

<file path=ppt/slides/_rels/slide14.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43.emf"/><Relationship Id="rId3" Type="http://schemas.openxmlformats.org/officeDocument/2006/relationships/image" Target="../media/image38.emf"/><Relationship Id="rId7" Type="http://schemas.openxmlformats.org/officeDocument/2006/relationships/image" Target="../media/image42.png"/><Relationship Id="rId2" Type="http://schemas.openxmlformats.org/officeDocument/2006/relationships/image" Target="../media/image30.emf"/><Relationship Id="rId1" Type="http://schemas.openxmlformats.org/officeDocument/2006/relationships/slideLayout" Target="../slideLayouts/slideLayout12.xml"/><Relationship Id="rId6" Type="http://schemas.openxmlformats.org/officeDocument/2006/relationships/image" Target="../media/image41.png"/><Relationship Id="rId5" Type="http://schemas.openxmlformats.org/officeDocument/2006/relationships/image" Target="../media/image40.emf"/><Relationship Id="rId10" Type="http://schemas.openxmlformats.org/officeDocument/2006/relationships/image" Target="../media/image45.emf"/><Relationship Id="rId4" Type="http://schemas.openxmlformats.org/officeDocument/2006/relationships/image" Target="../media/image39.emf"/><Relationship Id="rId9" Type="http://schemas.openxmlformats.org/officeDocument/2006/relationships/image" Target="../media/image44.emf"/></Relationships>
</file>

<file path=ppt/slides/_rels/slide16.xml.rels><?xml version="1.0" encoding="UTF-8" standalone="yes"?>
<Relationships xmlns="http://schemas.openxmlformats.org/package/2006/relationships"><Relationship Id="rId8" Type="http://schemas.openxmlformats.org/officeDocument/2006/relationships/image" Target="../media/image51.emf"/><Relationship Id="rId3" Type="http://schemas.openxmlformats.org/officeDocument/2006/relationships/image" Target="../media/image46.emf"/><Relationship Id="rId7" Type="http://schemas.openxmlformats.org/officeDocument/2006/relationships/image" Target="../media/image50.emf"/><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49.emf"/><Relationship Id="rId5" Type="http://schemas.openxmlformats.org/officeDocument/2006/relationships/image" Target="../media/image48.emf"/><Relationship Id="rId4" Type="http://schemas.openxmlformats.org/officeDocument/2006/relationships/image" Target="../media/image47.emf"/><Relationship Id="rId9" Type="http://schemas.openxmlformats.org/officeDocument/2006/relationships/image" Target="../media/image52.emf"/></Relationships>
</file>

<file path=ppt/slides/_rels/slide17.x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54.emf"/><Relationship Id="rId7" Type="http://schemas.openxmlformats.org/officeDocument/2006/relationships/image" Target="../media/image58.emf"/><Relationship Id="rId2" Type="http://schemas.openxmlformats.org/officeDocument/2006/relationships/image" Target="../media/image53.emf"/><Relationship Id="rId1" Type="http://schemas.openxmlformats.org/officeDocument/2006/relationships/slideLayout" Target="../slideLayouts/slideLayout19.xml"/><Relationship Id="rId6" Type="http://schemas.openxmlformats.org/officeDocument/2006/relationships/image" Target="../media/image57.png"/><Relationship Id="rId5" Type="http://schemas.openxmlformats.org/officeDocument/2006/relationships/image" Target="../media/image56.emf"/><Relationship Id="rId4" Type="http://schemas.openxmlformats.org/officeDocument/2006/relationships/image" Target="../media/image55.emf"/></Relationships>
</file>

<file path=ppt/slides/_rels/slide19.xml.rels><?xml version="1.0" encoding="UTF-8" standalone="yes"?>
<Relationships xmlns="http://schemas.openxmlformats.org/package/2006/relationships"><Relationship Id="rId2" Type="http://schemas.openxmlformats.org/officeDocument/2006/relationships/image" Target="../media/image59.em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7.xml"/><Relationship Id="rId1" Type="http://schemas.openxmlformats.org/officeDocument/2006/relationships/slideLayout" Target="../slideLayouts/slideLayout52.xml"/><Relationship Id="rId4" Type="http://schemas.openxmlformats.org/officeDocument/2006/relationships/chart" Target="../charts/chart1.xml"/></Relationships>
</file>

<file path=ppt/slides/_rels/slide21.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52.xml"/></Relationships>
</file>

<file path=ppt/slides/_rels/slide22.x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notesSlide" Target="../notesSlides/notesSlide8.xml"/><Relationship Id="rId1" Type="http://schemas.openxmlformats.org/officeDocument/2006/relationships/slideLayout" Target="../slideLayouts/slideLayout41.xml"/><Relationship Id="rId6" Type="http://schemas.openxmlformats.org/officeDocument/2006/relationships/image" Target="../media/image65.emf"/><Relationship Id="rId5" Type="http://schemas.openxmlformats.org/officeDocument/2006/relationships/image" Target="../media/image64.gif"/><Relationship Id="rId4" Type="http://schemas.openxmlformats.org/officeDocument/2006/relationships/image" Target="../media/image63.emf"/></Relationships>
</file>

<file path=ppt/slides/_rels/slide23.xml.rels><?xml version="1.0" encoding="UTF-8" standalone="yes"?>
<Relationships xmlns="http://schemas.openxmlformats.org/package/2006/relationships"><Relationship Id="rId3" Type="http://schemas.openxmlformats.org/officeDocument/2006/relationships/image" Target="../media/image66.emf"/><Relationship Id="rId2" Type="http://schemas.openxmlformats.org/officeDocument/2006/relationships/notesSlide" Target="../notesSlides/notesSlide9.xml"/><Relationship Id="rId1" Type="http://schemas.openxmlformats.org/officeDocument/2006/relationships/slideLayout" Target="../slideLayouts/slideLayout52.xml"/><Relationship Id="rId5" Type="http://schemas.openxmlformats.org/officeDocument/2006/relationships/image" Target="../media/image65.emf"/><Relationship Id="rId4" Type="http://schemas.openxmlformats.org/officeDocument/2006/relationships/image" Target="../media/image64.gif"/></Relationships>
</file>

<file path=ppt/slides/_rels/slide24.xml.rels><?xml version="1.0" encoding="UTF-8" standalone="yes"?>
<Relationships xmlns="http://schemas.openxmlformats.org/package/2006/relationships"><Relationship Id="rId3" Type="http://schemas.openxmlformats.org/officeDocument/2006/relationships/image" Target="../media/image67.emf"/><Relationship Id="rId2" Type="http://schemas.openxmlformats.org/officeDocument/2006/relationships/notesSlide" Target="../notesSlides/notesSlide10.xml"/><Relationship Id="rId1" Type="http://schemas.openxmlformats.org/officeDocument/2006/relationships/slideLayout" Target="../slideLayouts/slideLayout64.xml"/><Relationship Id="rId5" Type="http://schemas.openxmlformats.org/officeDocument/2006/relationships/image" Target="../media/image69.emf"/><Relationship Id="rId4" Type="http://schemas.openxmlformats.org/officeDocument/2006/relationships/image" Target="../media/image68.emf"/></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4.xml"/></Relationships>
</file>

<file path=ppt/slides/_rels/slide26.xml.rels><?xml version="1.0" encoding="UTF-8" standalone="yes"?>
<Relationships xmlns="http://schemas.openxmlformats.org/package/2006/relationships"><Relationship Id="rId8" Type="http://schemas.openxmlformats.org/officeDocument/2006/relationships/image" Target="../media/image76.emf"/><Relationship Id="rId3" Type="http://schemas.openxmlformats.org/officeDocument/2006/relationships/image" Target="../media/image71.emf"/><Relationship Id="rId7" Type="http://schemas.openxmlformats.org/officeDocument/2006/relationships/image" Target="../media/image75.emf"/><Relationship Id="rId2" Type="http://schemas.openxmlformats.org/officeDocument/2006/relationships/image" Target="../media/image70.emf"/><Relationship Id="rId1" Type="http://schemas.openxmlformats.org/officeDocument/2006/relationships/slideLayout" Target="../slideLayouts/slideLayout58.xml"/><Relationship Id="rId6" Type="http://schemas.openxmlformats.org/officeDocument/2006/relationships/image" Target="../media/image74.emf"/><Relationship Id="rId5" Type="http://schemas.openxmlformats.org/officeDocument/2006/relationships/image" Target="../media/image73.emf"/><Relationship Id="rId4" Type="http://schemas.openxmlformats.org/officeDocument/2006/relationships/image" Target="../media/image72.emf"/><Relationship Id="rId9" Type="http://schemas.openxmlformats.org/officeDocument/2006/relationships/image" Target="../media/image77.e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28.xml.rels><?xml version="1.0" encoding="UTF-8" standalone="yes"?>
<Relationships xmlns="http://schemas.openxmlformats.org/package/2006/relationships"><Relationship Id="rId3" Type="http://schemas.openxmlformats.org/officeDocument/2006/relationships/image" Target="../media/image79.emf"/><Relationship Id="rId2" Type="http://schemas.openxmlformats.org/officeDocument/2006/relationships/image" Target="../media/image78.emf"/><Relationship Id="rId1" Type="http://schemas.openxmlformats.org/officeDocument/2006/relationships/slideLayout" Target="../slideLayouts/slideLayout64.xml"/><Relationship Id="rId5" Type="http://schemas.openxmlformats.org/officeDocument/2006/relationships/image" Target="../media/image81.emf"/><Relationship Id="rId4" Type="http://schemas.openxmlformats.org/officeDocument/2006/relationships/image" Target="../media/image80.emf"/></Relationships>
</file>

<file path=ppt/slides/_rels/slide29.xml.rels><?xml version="1.0" encoding="UTF-8" standalone="yes"?>
<Relationships xmlns="http://schemas.openxmlformats.org/package/2006/relationships"><Relationship Id="rId2" Type="http://schemas.openxmlformats.org/officeDocument/2006/relationships/image" Target="../media/image71.emf"/><Relationship Id="rId1" Type="http://schemas.openxmlformats.org/officeDocument/2006/relationships/slideLayout" Target="../slideLayouts/slideLayout58.xml"/></Relationships>
</file>

<file path=ppt/slides/_rels/slide30.xml.rels><?xml version="1.0" encoding="UTF-8" standalone="yes"?>
<Relationships xmlns="http://schemas.openxmlformats.org/package/2006/relationships"><Relationship Id="rId8" Type="http://schemas.openxmlformats.org/officeDocument/2006/relationships/image" Target="../media/image88.emf"/><Relationship Id="rId3" Type="http://schemas.openxmlformats.org/officeDocument/2006/relationships/image" Target="../media/image83.emf"/><Relationship Id="rId7" Type="http://schemas.openxmlformats.org/officeDocument/2006/relationships/image" Target="../media/image87.emf"/><Relationship Id="rId2" Type="http://schemas.openxmlformats.org/officeDocument/2006/relationships/image" Target="../media/image82.emf"/><Relationship Id="rId1" Type="http://schemas.openxmlformats.org/officeDocument/2006/relationships/slideLayout" Target="../slideLayouts/slideLayout58.xml"/><Relationship Id="rId6" Type="http://schemas.openxmlformats.org/officeDocument/2006/relationships/image" Target="../media/image86.emf"/><Relationship Id="rId5" Type="http://schemas.openxmlformats.org/officeDocument/2006/relationships/image" Target="../media/image85.emf"/><Relationship Id="rId4" Type="http://schemas.openxmlformats.org/officeDocument/2006/relationships/image" Target="../media/image84.emf"/></Relationships>
</file>

<file path=ppt/slides/_rels/slide31.xml.rels><?xml version="1.0" encoding="UTF-8" standalone="yes"?>
<Relationships xmlns="http://schemas.openxmlformats.org/package/2006/relationships"><Relationship Id="rId2" Type="http://schemas.openxmlformats.org/officeDocument/2006/relationships/image" Target="../media/image89.emf"/><Relationship Id="rId1" Type="http://schemas.openxmlformats.org/officeDocument/2006/relationships/slideLayout" Target="../slideLayouts/slideLayout59.xml"/></Relationships>
</file>

<file path=ppt/slides/_rels/slide32.xml.rels><?xml version="1.0" encoding="UTF-8" standalone="yes"?>
<Relationships xmlns="http://schemas.openxmlformats.org/package/2006/relationships"><Relationship Id="rId3" Type="http://schemas.openxmlformats.org/officeDocument/2006/relationships/image" Target="../media/image90.emf"/><Relationship Id="rId2" Type="http://schemas.openxmlformats.org/officeDocument/2006/relationships/notesSlide" Target="../notesSlides/notesSlide12.xml"/><Relationship Id="rId1" Type="http://schemas.openxmlformats.org/officeDocument/2006/relationships/slideLayout" Target="../slideLayouts/slideLayout58.xml"/><Relationship Id="rId4" Type="http://schemas.openxmlformats.org/officeDocument/2006/relationships/image" Target="../media/image91.emf"/></Relationships>
</file>

<file path=ppt/slides/_rels/slide33.xml.rels><?xml version="1.0" encoding="UTF-8" standalone="yes"?>
<Relationships xmlns="http://schemas.openxmlformats.org/package/2006/relationships"><Relationship Id="rId2" Type="http://schemas.openxmlformats.org/officeDocument/2006/relationships/image" Target="../media/image92.emf"/><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image" Target="../media/image93.emf"/><Relationship Id="rId1" Type="http://schemas.openxmlformats.org/officeDocument/2006/relationships/slideLayout" Target="../slideLayouts/slideLayout12.xml"/><Relationship Id="rId6" Type="http://schemas.openxmlformats.org/officeDocument/2006/relationships/image" Target="../media/image95.emf"/><Relationship Id="rId5" Type="http://schemas.openxmlformats.org/officeDocument/2006/relationships/image" Target="../media/image94.emf"/><Relationship Id="rId4" Type="http://schemas.openxmlformats.org/officeDocument/2006/relationships/image" Target="../media/image87.png"/></Relationships>
</file>

<file path=ppt/slides/_rels/slide35.xml.rels><?xml version="1.0" encoding="UTF-8" standalone="yes"?>
<Relationships xmlns="http://schemas.openxmlformats.org/package/2006/relationships"><Relationship Id="rId3" Type="http://schemas.openxmlformats.org/officeDocument/2006/relationships/image" Target="../media/image96.emf"/><Relationship Id="rId2" Type="http://schemas.openxmlformats.org/officeDocument/2006/relationships/image" Target="../media/image94.emf"/><Relationship Id="rId1" Type="http://schemas.openxmlformats.org/officeDocument/2006/relationships/slideLayout" Target="../slideLayouts/slideLayout12.xml"/><Relationship Id="rId6" Type="http://schemas.openxmlformats.org/officeDocument/2006/relationships/image" Target="../media/image99.emf"/><Relationship Id="rId5" Type="http://schemas.openxmlformats.org/officeDocument/2006/relationships/image" Target="../media/image98.emf"/><Relationship Id="rId4" Type="http://schemas.openxmlformats.org/officeDocument/2006/relationships/image" Target="../media/image97.emf"/></Relationships>
</file>

<file path=ppt/slides/_rels/slide36.xml.rels><?xml version="1.0" encoding="UTF-8" standalone="yes"?>
<Relationships xmlns="http://schemas.openxmlformats.org/package/2006/relationships"><Relationship Id="rId3" Type="http://schemas.openxmlformats.org/officeDocument/2006/relationships/image" Target="../media/image100.emf"/><Relationship Id="rId2" Type="http://schemas.openxmlformats.org/officeDocument/2006/relationships/image" Target="../media/image98.emf"/><Relationship Id="rId1" Type="http://schemas.openxmlformats.org/officeDocument/2006/relationships/slideLayout" Target="../slideLayouts/slideLayout12.xml"/><Relationship Id="rId4" Type="http://schemas.openxmlformats.org/officeDocument/2006/relationships/image" Target="../media/image101.emf"/></Relationships>
</file>

<file path=ppt/slides/_rels/slide37.xml.rels><?xml version="1.0" encoding="UTF-8" standalone="yes"?>
<Relationships xmlns="http://schemas.openxmlformats.org/package/2006/relationships"><Relationship Id="rId2" Type="http://schemas.openxmlformats.org/officeDocument/2006/relationships/image" Target="../media/image102.emf"/><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04.emf"/><Relationship Id="rId2" Type="http://schemas.openxmlformats.org/officeDocument/2006/relationships/image" Target="../media/image103.emf"/><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06.emf"/><Relationship Id="rId2" Type="http://schemas.openxmlformats.org/officeDocument/2006/relationships/image" Target="../media/image105.emf"/><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07.emf"/><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08.emf"/><Relationship Id="rId1" Type="http://schemas.openxmlformats.org/officeDocument/2006/relationships/slideLayout" Target="../slideLayouts/slideLayout64.xml"/></Relationships>
</file>

<file path=ppt/slides/_rels/slide48.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emf"/><Relationship Id="rId1" Type="http://schemas.openxmlformats.org/officeDocument/2006/relationships/slideLayout" Target="../slideLayouts/slideLayout70.xml"/><Relationship Id="rId4" Type="http://schemas.openxmlformats.org/officeDocument/2006/relationships/image" Target="../media/image111.emf"/></Relationships>
</file>

<file path=ppt/slides/_rels/slide49.xml.rels><?xml version="1.0" encoding="UTF-8" standalone="yes"?>
<Relationships xmlns="http://schemas.openxmlformats.org/package/2006/relationships"><Relationship Id="rId3" Type="http://schemas.openxmlformats.org/officeDocument/2006/relationships/image" Target="../media/image109.emf"/><Relationship Id="rId2" Type="http://schemas.openxmlformats.org/officeDocument/2006/relationships/image" Target="../media/image112.png"/><Relationship Id="rId1" Type="http://schemas.openxmlformats.org/officeDocument/2006/relationships/slideLayout" Target="../slideLayouts/slideLayout70.xml"/></Relationships>
</file>

<file path=ppt/slides/_rels/slide50.xml.rels><?xml version="1.0" encoding="UTF-8" standalone="yes"?>
<Relationships xmlns="http://schemas.openxmlformats.org/package/2006/relationships"><Relationship Id="rId3" Type="http://schemas.openxmlformats.org/officeDocument/2006/relationships/image" Target="../media/image109.emf"/><Relationship Id="rId2" Type="http://schemas.openxmlformats.org/officeDocument/2006/relationships/image" Target="../media/image113.png"/><Relationship Id="rId1" Type="http://schemas.openxmlformats.org/officeDocument/2006/relationships/slideLayout" Target="../slideLayouts/slideLayout70.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rticle Physics in the Early Universe">
            <a:extLst>
              <a:ext uri="{FF2B5EF4-FFF2-40B4-BE49-F238E27FC236}">
                <a16:creationId xmlns:a16="http://schemas.microsoft.com/office/drawing/2014/main" id="{618092E6-3C82-69CA-C0A4-7824757801B5}"/>
              </a:ext>
            </a:extLst>
          </p:cNvPr>
          <p:cNvPicPr>
            <a:picLocks noChangeAspect="1"/>
          </p:cNvPicPr>
          <p:nvPr/>
        </p:nvPicPr>
        <p:blipFill>
          <a:blip r:embed="rId2"/>
          <a:stretch>
            <a:fillRect/>
          </a:stretch>
        </p:blipFill>
        <p:spPr>
          <a:xfrm>
            <a:off x="-22264" y="-1"/>
            <a:ext cx="12214264" cy="3199001"/>
          </a:xfrm>
          <a:prstGeom prst="rect">
            <a:avLst/>
          </a:prstGeom>
        </p:spPr>
      </p:pic>
      <p:sp>
        <p:nvSpPr>
          <p:cNvPr id="4" name="TextBox 3">
            <a:extLst>
              <a:ext uri="{FF2B5EF4-FFF2-40B4-BE49-F238E27FC236}">
                <a16:creationId xmlns:a16="http://schemas.microsoft.com/office/drawing/2014/main" id="{ACEEA5DC-F37A-E05B-F47E-71CB591C218A}"/>
              </a:ext>
            </a:extLst>
          </p:cNvPr>
          <p:cNvSpPr txBox="1"/>
          <p:nvPr/>
        </p:nvSpPr>
        <p:spPr>
          <a:xfrm>
            <a:off x="-22265" y="3199000"/>
            <a:ext cx="12192000" cy="646331"/>
          </a:xfrm>
          <a:prstGeom prst="rect">
            <a:avLst/>
          </a:prstGeom>
          <a:noFill/>
        </p:spPr>
        <p:txBody>
          <a:bodyPr wrap="square">
            <a:spAutoFit/>
          </a:bodyPr>
          <a:lstStyle/>
          <a:p>
            <a:pPr lvl="0" algn="ctr">
              <a:defRPr/>
            </a:pPr>
            <a:r>
              <a:rPr lang="en-US" sz="3600" b="1" dirty="0">
                <a:latin typeface="Arial" panose="020B0604020202020204" pitchFamily="34" charset="0"/>
                <a:cs typeface="Arial" panose="020B0604020202020204" pitchFamily="34" charset="0"/>
              </a:rPr>
              <a:t>Nonthermal </a:t>
            </a:r>
            <a:r>
              <a:rPr lang="en-US" sz="3600" b="1" dirty="0" err="1">
                <a:latin typeface="Arial" panose="020B0604020202020204" pitchFamily="34" charset="0"/>
                <a:cs typeface="Arial" panose="020B0604020202020204" pitchFamily="34" charset="0"/>
              </a:rPr>
              <a:t>Leptogenesis</a:t>
            </a:r>
            <a:endParaRPr kumimoji="0" lang="en-US" sz="34400" b="1"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p:txBody>
      </p:sp>
      <p:pic>
        <p:nvPicPr>
          <p:cNvPr id="6" name="Picture 6" descr="Index of /info/images">
            <a:extLst>
              <a:ext uri="{FF2B5EF4-FFF2-40B4-BE49-F238E27FC236}">
                <a16:creationId xmlns:a16="http://schemas.microsoft.com/office/drawing/2014/main" id="{7E9BB2D5-4F2E-C3D4-8A9E-8FAF2B19AB4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6166"/>
          <a:stretch/>
        </p:blipFill>
        <p:spPr bwMode="auto">
          <a:xfrm>
            <a:off x="298651" y="6047084"/>
            <a:ext cx="1970006" cy="67182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Coat of arms of the University of Chicago - Wikipedia">
            <a:extLst>
              <a:ext uri="{FF2B5EF4-FFF2-40B4-BE49-F238E27FC236}">
                <a16:creationId xmlns:a16="http://schemas.microsoft.com/office/drawing/2014/main" id="{4F4ABEDE-92E8-F32C-2A40-F2EAF47D1C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92588" y="5941048"/>
            <a:ext cx="696686" cy="883901"/>
          </a:xfrm>
          <a:prstGeom prst="rect">
            <a:avLst/>
          </a:prstGeom>
          <a:noFill/>
          <a:extLst>
            <a:ext uri="{909E8E84-426E-40DD-AFC4-6F175D3DCCD1}">
              <a14:hiddenFill xmlns:a14="http://schemas.microsoft.com/office/drawing/2010/main">
                <a:solidFill>
                  <a:srgbClr val="FFFFFF"/>
                </a:solidFill>
              </a14:hiddenFill>
            </a:ext>
          </a:extLst>
        </p:spPr>
      </p:pic>
      <p:sp>
        <p:nvSpPr>
          <p:cNvPr id="8" name="Text Box 3">
            <a:extLst>
              <a:ext uri="{FF2B5EF4-FFF2-40B4-BE49-F238E27FC236}">
                <a16:creationId xmlns:a16="http://schemas.microsoft.com/office/drawing/2014/main" id="{3AEBF294-4208-2D6E-AF03-8C1E0A82D527}"/>
              </a:ext>
            </a:extLst>
          </p:cNvPr>
          <p:cNvSpPr txBox="1">
            <a:spLocks noChangeArrowheads="1"/>
          </p:cNvSpPr>
          <p:nvPr/>
        </p:nvSpPr>
        <p:spPr bwMode="auto">
          <a:xfrm>
            <a:off x="2405741" y="6104724"/>
            <a:ext cx="8549763"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marL="0" marR="0" lvl="0" indent="0"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effectLst/>
                <a:uLnTx/>
                <a:uFillTx/>
                <a:latin typeface="Arial" charset="0"/>
                <a:ea typeface="+mn-ea"/>
                <a:cs typeface="+mn-cs"/>
              </a:rPr>
              <a:t>Rocky Kolb                 University of Chicago</a:t>
            </a:r>
          </a:p>
        </p:txBody>
      </p:sp>
      <p:sp>
        <p:nvSpPr>
          <p:cNvPr id="9" name="TextBox 8">
            <a:extLst>
              <a:ext uri="{FF2B5EF4-FFF2-40B4-BE49-F238E27FC236}">
                <a16:creationId xmlns:a16="http://schemas.microsoft.com/office/drawing/2014/main" id="{58D22626-8991-E8A5-A140-F9BB4BC4377A}"/>
              </a:ext>
            </a:extLst>
          </p:cNvPr>
          <p:cNvSpPr txBox="1"/>
          <p:nvPr/>
        </p:nvSpPr>
        <p:spPr>
          <a:xfrm>
            <a:off x="4283822" y="3974191"/>
            <a:ext cx="3579826" cy="461665"/>
          </a:xfrm>
          <a:prstGeom prst="rect">
            <a:avLst/>
          </a:prstGeom>
          <a:noFill/>
        </p:spPr>
        <p:txBody>
          <a:bodyPr wrap="none" rtlCol="0">
            <a:spAutoFit/>
          </a:bodyPr>
          <a:lstStyle/>
          <a:p>
            <a:r>
              <a:rPr lang="en-US" sz="2400" dirty="0"/>
              <a:t>Based on arXiv:2605.05304</a:t>
            </a:r>
          </a:p>
        </p:txBody>
      </p:sp>
      <p:grpSp>
        <p:nvGrpSpPr>
          <p:cNvPr id="10" name="Group 9">
            <a:extLst>
              <a:ext uri="{FF2B5EF4-FFF2-40B4-BE49-F238E27FC236}">
                <a16:creationId xmlns:a16="http://schemas.microsoft.com/office/drawing/2014/main" id="{32B5EEC1-B6C8-2D14-9676-F27E24122E3F}"/>
              </a:ext>
            </a:extLst>
          </p:cNvPr>
          <p:cNvGrpSpPr/>
          <p:nvPr/>
        </p:nvGrpSpPr>
        <p:grpSpPr>
          <a:xfrm>
            <a:off x="10193848" y="3934638"/>
            <a:ext cx="1833387" cy="2022094"/>
            <a:chOff x="10028603" y="1110014"/>
            <a:chExt cx="1833387" cy="2022094"/>
          </a:xfrm>
        </p:grpSpPr>
        <p:pic>
          <p:nvPicPr>
            <p:cNvPr id="11" name="Picture 4" descr="Dr. Evan McDonough | Physics | The University of Winnipeg">
              <a:extLst>
                <a:ext uri="{FF2B5EF4-FFF2-40B4-BE49-F238E27FC236}">
                  <a16:creationId xmlns:a16="http://schemas.microsoft.com/office/drawing/2014/main" id="{457482AE-0E80-FB31-0510-694FB8FBEC7F}"/>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250" r="6250"/>
            <a:stretch>
              <a:fillRect/>
            </a:stretch>
          </p:blipFill>
          <p:spPr bwMode="auto">
            <a:xfrm>
              <a:off x="10102793" y="1110014"/>
              <a:ext cx="1645920" cy="164592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B79E0697-15AF-65A4-B02F-DC540F26E234}"/>
                </a:ext>
              </a:extLst>
            </p:cNvPr>
            <p:cNvSpPr txBox="1"/>
            <p:nvPr/>
          </p:nvSpPr>
          <p:spPr>
            <a:xfrm>
              <a:off x="10028603" y="2762776"/>
              <a:ext cx="1833387" cy="369332"/>
            </a:xfrm>
            <a:prstGeom prst="rect">
              <a:avLst/>
            </a:prstGeom>
            <a:noFill/>
          </p:spPr>
          <p:txBody>
            <a:bodyPr wrap="none" rtlCol="0">
              <a:spAutoFit/>
            </a:bodyPr>
            <a:lstStyle/>
            <a:p>
              <a:r>
                <a:rPr lang="en-US" dirty="0"/>
                <a:t>Evan McDonough</a:t>
              </a:r>
            </a:p>
          </p:txBody>
        </p:sp>
      </p:grpSp>
      <p:grpSp>
        <p:nvGrpSpPr>
          <p:cNvPr id="13" name="Group 12">
            <a:extLst>
              <a:ext uri="{FF2B5EF4-FFF2-40B4-BE49-F238E27FC236}">
                <a16:creationId xmlns:a16="http://schemas.microsoft.com/office/drawing/2014/main" id="{B5A8982F-A598-E1C8-0A4B-A55489501928}"/>
              </a:ext>
            </a:extLst>
          </p:cNvPr>
          <p:cNvGrpSpPr/>
          <p:nvPr/>
        </p:nvGrpSpPr>
        <p:grpSpPr>
          <a:xfrm>
            <a:off x="8078109" y="3883844"/>
            <a:ext cx="1645920" cy="2070693"/>
            <a:chOff x="10102793" y="3239645"/>
            <a:chExt cx="1645920" cy="2070693"/>
          </a:xfrm>
        </p:grpSpPr>
        <p:pic>
          <p:nvPicPr>
            <p:cNvPr id="14" name="Picture 13">
              <a:extLst>
                <a:ext uri="{FF2B5EF4-FFF2-40B4-BE49-F238E27FC236}">
                  <a16:creationId xmlns:a16="http://schemas.microsoft.com/office/drawing/2014/main" id="{4C42D82C-91A6-340C-0D01-0DAB601F0329}"/>
                </a:ext>
              </a:extLst>
            </p:cNvPr>
            <p:cNvPicPr>
              <a:picLocks noChangeAspect="1"/>
            </p:cNvPicPr>
            <p:nvPr/>
          </p:nvPicPr>
          <p:blipFill>
            <a:blip r:embed="rId6"/>
            <a:stretch>
              <a:fillRect/>
            </a:stretch>
          </p:blipFill>
          <p:spPr>
            <a:xfrm>
              <a:off x="10102793" y="3239645"/>
              <a:ext cx="1645920" cy="1645920"/>
            </a:xfrm>
            <a:prstGeom prst="rect">
              <a:avLst/>
            </a:prstGeom>
          </p:spPr>
        </p:pic>
        <p:sp>
          <p:nvSpPr>
            <p:cNvPr id="15" name="TextBox 14">
              <a:extLst>
                <a:ext uri="{FF2B5EF4-FFF2-40B4-BE49-F238E27FC236}">
                  <a16:creationId xmlns:a16="http://schemas.microsoft.com/office/drawing/2014/main" id="{490F7D0C-8DD1-D155-D310-24EDA29E20D5}"/>
                </a:ext>
              </a:extLst>
            </p:cNvPr>
            <p:cNvSpPr txBox="1"/>
            <p:nvPr/>
          </p:nvSpPr>
          <p:spPr>
            <a:xfrm>
              <a:off x="10207020" y="4941006"/>
              <a:ext cx="1421223" cy="369332"/>
            </a:xfrm>
            <a:prstGeom prst="rect">
              <a:avLst/>
            </a:prstGeom>
            <a:noFill/>
          </p:spPr>
          <p:txBody>
            <a:bodyPr wrap="none" rtlCol="0">
              <a:spAutoFit/>
            </a:bodyPr>
            <a:lstStyle/>
            <a:p>
              <a:r>
                <a:rPr lang="en-US" dirty="0"/>
                <a:t>Andrew Long</a:t>
              </a:r>
            </a:p>
          </p:txBody>
        </p:sp>
      </p:grpSp>
      <p:grpSp>
        <p:nvGrpSpPr>
          <p:cNvPr id="16" name="Group 15">
            <a:extLst>
              <a:ext uri="{FF2B5EF4-FFF2-40B4-BE49-F238E27FC236}">
                <a16:creationId xmlns:a16="http://schemas.microsoft.com/office/drawing/2014/main" id="{C2881616-03CF-425F-4644-400004E8DE97}"/>
              </a:ext>
            </a:extLst>
          </p:cNvPr>
          <p:cNvGrpSpPr/>
          <p:nvPr/>
        </p:nvGrpSpPr>
        <p:grpSpPr>
          <a:xfrm>
            <a:off x="2381835" y="3863418"/>
            <a:ext cx="1645920" cy="2044714"/>
            <a:chOff x="114407" y="3261977"/>
            <a:chExt cx="1645920" cy="2044714"/>
          </a:xfrm>
        </p:grpSpPr>
        <p:pic>
          <p:nvPicPr>
            <p:cNvPr id="17" name="Picture 2" descr="Meet new KICP Fellow: Leah Jenks | News ...">
              <a:extLst>
                <a:ext uri="{FF2B5EF4-FFF2-40B4-BE49-F238E27FC236}">
                  <a16:creationId xmlns:a16="http://schemas.microsoft.com/office/drawing/2014/main" id="{5D2B89EB-9D4F-EFB0-B168-CC0EDECDA3F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4407" y="3261977"/>
              <a:ext cx="1645920" cy="1645920"/>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CC1E615F-0DE6-02DC-62FC-8EED6F429C6B}"/>
                </a:ext>
              </a:extLst>
            </p:cNvPr>
            <p:cNvSpPr txBox="1"/>
            <p:nvPr/>
          </p:nvSpPr>
          <p:spPr>
            <a:xfrm>
              <a:off x="232335" y="4937359"/>
              <a:ext cx="1186030" cy="369332"/>
            </a:xfrm>
            <a:prstGeom prst="rect">
              <a:avLst/>
            </a:prstGeom>
            <a:noFill/>
          </p:spPr>
          <p:txBody>
            <a:bodyPr wrap="none" rtlCol="0">
              <a:spAutoFit/>
            </a:bodyPr>
            <a:lstStyle/>
            <a:p>
              <a:r>
                <a:rPr lang="en-US" dirty="0"/>
                <a:t>Leah Jenks</a:t>
              </a:r>
            </a:p>
          </p:txBody>
        </p:sp>
      </p:grpSp>
      <p:grpSp>
        <p:nvGrpSpPr>
          <p:cNvPr id="19" name="Group 18">
            <a:extLst>
              <a:ext uri="{FF2B5EF4-FFF2-40B4-BE49-F238E27FC236}">
                <a16:creationId xmlns:a16="http://schemas.microsoft.com/office/drawing/2014/main" id="{871D783C-88CF-965B-FA1A-9AD2E7634062}"/>
              </a:ext>
            </a:extLst>
          </p:cNvPr>
          <p:cNvGrpSpPr/>
          <p:nvPr/>
        </p:nvGrpSpPr>
        <p:grpSpPr>
          <a:xfrm>
            <a:off x="199189" y="3885106"/>
            <a:ext cx="1944187" cy="2032896"/>
            <a:chOff x="-14684" y="679369"/>
            <a:chExt cx="1944187" cy="2032896"/>
          </a:xfrm>
        </p:grpSpPr>
        <p:sp>
          <p:nvSpPr>
            <p:cNvPr id="20" name="TextBox 19">
              <a:extLst>
                <a:ext uri="{FF2B5EF4-FFF2-40B4-BE49-F238E27FC236}">
                  <a16:creationId xmlns:a16="http://schemas.microsoft.com/office/drawing/2014/main" id="{B3E061EF-52C7-1050-72D9-FDB443889EEB}"/>
                </a:ext>
              </a:extLst>
            </p:cNvPr>
            <p:cNvSpPr txBox="1"/>
            <p:nvPr/>
          </p:nvSpPr>
          <p:spPr>
            <a:xfrm>
              <a:off x="-14684" y="2342933"/>
              <a:ext cx="1944187" cy="369332"/>
            </a:xfrm>
            <a:prstGeom prst="rect">
              <a:avLst/>
            </a:prstGeom>
            <a:noFill/>
          </p:spPr>
          <p:txBody>
            <a:bodyPr wrap="none" rtlCol="0">
              <a:spAutoFit/>
            </a:bodyPr>
            <a:lstStyle/>
            <a:p>
              <a:r>
                <a:rPr lang="en-US" dirty="0"/>
                <a:t>Tammi Chowdhury</a:t>
              </a:r>
            </a:p>
          </p:txBody>
        </p:sp>
        <p:pic>
          <p:nvPicPr>
            <p:cNvPr id="21" name="Picture 20">
              <a:extLst>
                <a:ext uri="{FF2B5EF4-FFF2-40B4-BE49-F238E27FC236}">
                  <a16:creationId xmlns:a16="http://schemas.microsoft.com/office/drawing/2014/main" id="{8DF6F232-0A55-0311-51D5-89CE9C4363DA}"/>
                </a:ext>
              </a:extLst>
            </p:cNvPr>
            <p:cNvPicPr>
              <a:picLocks noChangeAspect="1"/>
            </p:cNvPicPr>
            <p:nvPr/>
          </p:nvPicPr>
          <p:blipFill>
            <a:blip r:embed="rId8"/>
            <a:srcRect l="8250" t="9907" r="7350" b="24056"/>
            <a:stretch>
              <a:fillRect/>
            </a:stretch>
          </p:blipFill>
          <p:spPr>
            <a:xfrm>
              <a:off x="144666" y="679369"/>
              <a:ext cx="1625489" cy="1645920"/>
            </a:xfrm>
            <a:prstGeom prst="rect">
              <a:avLst/>
            </a:prstGeom>
          </p:spPr>
        </p:pic>
      </p:grpSp>
    </p:spTree>
    <p:extLst>
      <p:ext uri="{BB962C8B-B14F-4D97-AF65-F5344CB8AC3E}">
        <p14:creationId xmlns:p14="http://schemas.microsoft.com/office/powerpoint/2010/main" val="2267521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8736" y="1386098"/>
            <a:ext cx="6883346" cy="4919084"/>
          </a:xfrm>
          <a:prstGeom prst="rect">
            <a:avLst/>
          </a:prstGeom>
        </p:spPr>
      </p:pic>
      <p:sp>
        <p:nvSpPr>
          <p:cNvPr id="3" name="TextBox 2"/>
          <p:cNvSpPr txBox="1"/>
          <p:nvPr/>
        </p:nvSpPr>
        <p:spPr>
          <a:xfrm>
            <a:off x="0" y="1"/>
            <a:ext cx="12192000" cy="1200329"/>
          </a:xfrm>
          <a:prstGeom prst="rect">
            <a:avLst/>
          </a:prstGeom>
          <a:noFill/>
        </p:spPr>
        <p:txBody>
          <a:bodyPr wrap="square" rtlCol="0">
            <a:spAutoFit/>
          </a:bodyPr>
          <a:lstStyle/>
          <a:p>
            <a:pPr algn="ctr"/>
            <a:r>
              <a:rPr lang="en-US" sz="3600" b="1" dirty="0">
                <a:latin typeface="Arial" panose="020B0604020202020204"/>
              </a:rPr>
              <a:t>95% of the Mass/Energy </a:t>
            </a:r>
            <a:r>
              <a:rPr lang="en-US" sz="3600" b="1" dirty="0"/>
              <a:t>of the Universe                         is a Mystery</a:t>
            </a:r>
            <a:r>
              <a:rPr lang="en-US" sz="3200" b="1" dirty="0">
                <a:latin typeface="Arial" panose="020B0604020202020204"/>
              </a:rPr>
              <a:t> </a:t>
            </a:r>
          </a:p>
        </p:txBody>
      </p:sp>
      <p:sp>
        <p:nvSpPr>
          <p:cNvPr id="6" name="Rectangle 5"/>
          <p:cNvSpPr/>
          <p:nvPr/>
        </p:nvSpPr>
        <p:spPr>
          <a:xfrm>
            <a:off x="2743369" y="1315107"/>
            <a:ext cx="6714080" cy="5061066"/>
          </a:xfrm>
          <a:prstGeom prst="rect">
            <a:avLst/>
          </a:prstGeom>
          <a:noFill/>
          <a:ln w="28575">
            <a:solidFill>
              <a:srgbClr val="0036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a:endParaRPr>
          </a:p>
        </p:txBody>
      </p:sp>
      <p:grpSp>
        <p:nvGrpSpPr>
          <p:cNvPr id="5" name="Group 4">
            <a:extLst>
              <a:ext uri="{FF2B5EF4-FFF2-40B4-BE49-F238E27FC236}">
                <a16:creationId xmlns:a16="http://schemas.microsoft.com/office/drawing/2014/main" id="{348B36E2-21B2-70FE-9022-1E26084EF7FB}"/>
              </a:ext>
            </a:extLst>
          </p:cNvPr>
          <p:cNvGrpSpPr/>
          <p:nvPr/>
        </p:nvGrpSpPr>
        <p:grpSpPr>
          <a:xfrm>
            <a:off x="9569158" y="1498769"/>
            <a:ext cx="1338828" cy="3176291"/>
            <a:chOff x="9558141" y="1487752"/>
            <a:chExt cx="1338828" cy="3176291"/>
          </a:xfrm>
        </p:grpSpPr>
        <p:sp>
          <p:nvSpPr>
            <p:cNvPr id="4" name="TextBox 3"/>
            <p:cNvSpPr txBox="1"/>
            <p:nvPr/>
          </p:nvSpPr>
          <p:spPr>
            <a:xfrm>
              <a:off x="9558141" y="1487752"/>
              <a:ext cx="1338828" cy="646331"/>
            </a:xfrm>
            <a:prstGeom prst="rect">
              <a:avLst/>
            </a:prstGeom>
            <a:noFill/>
          </p:spPr>
          <p:txBody>
            <a:bodyPr wrap="none" rtlCol="0">
              <a:spAutoFit/>
            </a:bodyPr>
            <a:lstStyle/>
            <a:p>
              <a:pPr algn="ctr"/>
              <a:r>
                <a:rPr lang="en-US" dirty="0">
                  <a:solidFill>
                    <a:srgbClr val="009FFF"/>
                  </a:solidFill>
                  <a:latin typeface="Arial" panose="020B0604020202020204"/>
                </a:rPr>
                <a:t>Baryon</a:t>
              </a:r>
            </a:p>
            <a:p>
              <a:pPr algn="ctr"/>
              <a:r>
                <a:rPr lang="en-US" dirty="0">
                  <a:solidFill>
                    <a:srgbClr val="009FFF"/>
                  </a:solidFill>
                  <a:latin typeface="Arial" panose="020B0604020202020204"/>
                </a:rPr>
                <a:t>Asymmetry</a:t>
              </a:r>
            </a:p>
          </p:txBody>
        </p:sp>
        <p:sp>
          <p:nvSpPr>
            <p:cNvPr id="11" name="TextBox 10"/>
            <p:cNvSpPr txBox="1"/>
            <p:nvPr/>
          </p:nvSpPr>
          <p:spPr>
            <a:xfrm>
              <a:off x="9558141" y="3022903"/>
              <a:ext cx="1338828" cy="646331"/>
            </a:xfrm>
            <a:prstGeom prst="rect">
              <a:avLst/>
            </a:prstGeom>
            <a:noFill/>
          </p:spPr>
          <p:txBody>
            <a:bodyPr wrap="none" rtlCol="0">
              <a:spAutoFit/>
            </a:bodyPr>
            <a:lstStyle/>
            <a:p>
              <a:pPr algn="ctr"/>
              <a:r>
                <a:rPr lang="en-US" dirty="0">
                  <a:solidFill>
                    <a:srgbClr val="FFD965"/>
                  </a:solidFill>
                  <a:latin typeface="Arial" panose="020B0604020202020204"/>
                </a:rPr>
                <a:t>Baryon</a:t>
              </a:r>
            </a:p>
            <a:p>
              <a:pPr algn="ctr"/>
              <a:r>
                <a:rPr lang="en-US" dirty="0">
                  <a:solidFill>
                    <a:srgbClr val="FFD965"/>
                  </a:solidFill>
                  <a:latin typeface="Arial" panose="020B0604020202020204"/>
                </a:rPr>
                <a:t>Asymmetry</a:t>
              </a:r>
            </a:p>
          </p:txBody>
        </p:sp>
        <p:sp>
          <p:nvSpPr>
            <p:cNvPr id="12" name="TextBox 11"/>
            <p:cNvSpPr txBox="1"/>
            <p:nvPr/>
          </p:nvSpPr>
          <p:spPr>
            <a:xfrm>
              <a:off x="9558141" y="4017712"/>
              <a:ext cx="1338828" cy="646331"/>
            </a:xfrm>
            <a:prstGeom prst="rect">
              <a:avLst/>
            </a:prstGeom>
            <a:noFill/>
          </p:spPr>
          <p:txBody>
            <a:bodyPr wrap="none" rtlCol="0">
              <a:spAutoFit/>
            </a:bodyPr>
            <a:lstStyle/>
            <a:p>
              <a:pPr algn="ctr"/>
              <a:r>
                <a:rPr lang="en-US" dirty="0">
                  <a:solidFill>
                    <a:srgbClr val="FF339A"/>
                  </a:solidFill>
                  <a:latin typeface="Arial" panose="020B0604020202020204"/>
                </a:rPr>
                <a:t>Baryon</a:t>
              </a:r>
            </a:p>
            <a:p>
              <a:pPr algn="ctr"/>
              <a:r>
                <a:rPr lang="en-US" dirty="0">
                  <a:solidFill>
                    <a:srgbClr val="FF339A"/>
                  </a:solidFill>
                  <a:latin typeface="Arial" panose="020B0604020202020204"/>
                </a:rPr>
                <a:t>Asymmetry</a:t>
              </a:r>
            </a:p>
          </p:txBody>
        </p:sp>
      </p:grpSp>
    </p:spTree>
    <p:extLst>
      <p:ext uri="{BB962C8B-B14F-4D97-AF65-F5344CB8AC3E}">
        <p14:creationId xmlns:p14="http://schemas.microsoft.com/office/powerpoint/2010/main" val="2596681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8931"/>
            <a:ext cx="12191999" cy="1169551"/>
          </a:xfrm>
          <a:prstGeom prst="rect">
            <a:avLst/>
          </a:prstGeom>
        </p:spPr>
        <p:txBody>
          <a:bodyPr wrap="square">
            <a:spAutoFit/>
          </a:bodyPr>
          <a:lstStyle/>
          <a:p>
            <a:pPr algn="ctr"/>
            <a:r>
              <a:rPr lang="en-US" sz="3500" b="1" dirty="0">
                <a:latin typeface="Arial" panose="020B0604020202020204" pitchFamily="34" charset="0"/>
                <a:cs typeface="Arial" panose="020B0604020202020204" pitchFamily="34" charset="0"/>
              </a:rPr>
              <a:t>99.825% of the Mass/Energy of the Universe </a:t>
            </a:r>
          </a:p>
          <a:p>
            <a:pPr algn="ctr"/>
            <a:r>
              <a:rPr lang="en-US" sz="3500" b="1" dirty="0">
                <a:latin typeface="Arial" panose="020B0604020202020204" pitchFamily="34" charset="0"/>
                <a:cs typeface="Arial" panose="020B0604020202020204" pitchFamily="34" charset="0"/>
              </a:rPr>
              <a:t>is a Mystery</a:t>
            </a:r>
            <a:r>
              <a:rPr lang="en-US" sz="3200" b="1" dirty="0">
                <a:latin typeface="Arial" panose="020B0604020202020204"/>
              </a:rPr>
              <a:t> </a:t>
            </a:r>
            <a:endParaRPr lang="en-US" sz="3200" dirty="0">
              <a:latin typeface="Arial" panose="020B0604020202020204"/>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8736" y="1386098"/>
            <a:ext cx="6883346" cy="4919084"/>
          </a:xfrm>
          <a:prstGeom prst="rect">
            <a:avLst/>
          </a:prstGeom>
        </p:spPr>
      </p:pic>
      <p:sp>
        <p:nvSpPr>
          <p:cNvPr id="6" name="Rectangle 5"/>
          <p:cNvSpPr/>
          <p:nvPr/>
        </p:nvSpPr>
        <p:spPr>
          <a:xfrm>
            <a:off x="2743369" y="1315107"/>
            <a:ext cx="6714080" cy="5061066"/>
          </a:xfrm>
          <a:prstGeom prst="rect">
            <a:avLst/>
          </a:prstGeom>
          <a:noFill/>
          <a:ln w="28575">
            <a:solidFill>
              <a:srgbClr val="0036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a:endParaRPr>
          </a:p>
        </p:txBody>
      </p:sp>
      <p:grpSp>
        <p:nvGrpSpPr>
          <p:cNvPr id="3" name="Group 2">
            <a:extLst>
              <a:ext uri="{FF2B5EF4-FFF2-40B4-BE49-F238E27FC236}">
                <a16:creationId xmlns:a16="http://schemas.microsoft.com/office/drawing/2014/main" id="{29429401-0420-FFE1-F878-1CAD481381E5}"/>
              </a:ext>
            </a:extLst>
          </p:cNvPr>
          <p:cNvGrpSpPr/>
          <p:nvPr/>
        </p:nvGrpSpPr>
        <p:grpSpPr>
          <a:xfrm>
            <a:off x="9558141" y="1487752"/>
            <a:ext cx="1338828" cy="3176291"/>
            <a:chOff x="9558141" y="1487752"/>
            <a:chExt cx="1338828" cy="3176291"/>
          </a:xfrm>
        </p:grpSpPr>
        <p:sp>
          <p:nvSpPr>
            <p:cNvPr id="4" name="TextBox 3">
              <a:extLst>
                <a:ext uri="{FF2B5EF4-FFF2-40B4-BE49-F238E27FC236}">
                  <a16:creationId xmlns:a16="http://schemas.microsoft.com/office/drawing/2014/main" id="{D15FA8CD-F15B-AECE-DA75-F029F6AE3794}"/>
                </a:ext>
              </a:extLst>
            </p:cNvPr>
            <p:cNvSpPr txBox="1"/>
            <p:nvPr/>
          </p:nvSpPr>
          <p:spPr>
            <a:xfrm>
              <a:off x="9558141" y="1487752"/>
              <a:ext cx="1338828" cy="646331"/>
            </a:xfrm>
            <a:prstGeom prst="rect">
              <a:avLst/>
            </a:prstGeom>
            <a:noFill/>
          </p:spPr>
          <p:txBody>
            <a:bodyPr wrap="none" rtlCol="0">
              <a:spAutoFit/>
            </a:bodyPr>
            <a:lstStyle/>
            <a:p>
              <a:pPr algn="ctr"/>
              <a:r>
                <a:rPr lang="en-US" dirty="0">
                  <a:solidFill>
                    <a:srgbClr val="009FFF"/>
                  </a:solidFill>
                  <a:latin typeface="Arial" panose="020B0604020202020204"/>
                </a:rPr>
                <a:t>Baryon</a:t>
              </a:r>
            </a:p>
            <a:p>
              <a:pPr algn="ctr"/>
              <a:r>
                <a:rPr lang="en-US" dirty="0">
                  <a:solidFill>
                    <a:srgbClr val="009FFF"/>
                  </a:solidFill>
                  <a:latin typeface="Arial" panose="020B0604020202020204"/>
                </a:rPr>
                <a:t>Asymmetry</a:t>
              </a:r>
            </a:p>
          </p:txBody>
        </p:sp>
        <p:sp>
          <p:nvSpPr>
            <p:cNvPr id="5" name="TextBox 4">
              <a:extLst>
                <a:ext uri="{FF2B5EF4-FFF2-40B4-BE49-F238E27FC236}">
                  <a16:creationId xmlns:a16="http://schemas.microsoft.com/office/drawing/2014/main" id="{CA42A9B0-335D-2DAC-05A5-2B6474BA0DE1}"/>
                </a:ext>
              </a:extLst>
            </p:cNvPr>
            <p:cNvSpPr txBox="1"/>
            <p:nvPr/>
          </p:nvSpPr>
          <p:spPr>
            <a:xfrm>
              <a:off x="9558141" y="3022903"/>
              <a:ext cx="1338828" cy="646331"/>
            </a:xfrm>
            <a:prstGeom prst="rect">
              <a:avLst/>
            </a:prstGeom>
            <a:noFill/>
          </p:spPr>
          <p:txBody>
            <a:bodyPr wrap="none" rtlCol="0">
              <a:spAutoFit/>
            </a:bodyPr>
            <a:lstStyle/>
            <a:p>
              <a:pPr algn="ctr"/>
              <a:r>
                <a:rPr lang="en-US" dirty="0">
                  <a:solidFill>
                    <a:srgbClr val="FFD965"/>
                  </a:solidFill>
                  <a:latin typeface="Arial" panose="020B0604020202020204"/>
                </a:rPr>
                <a:t>Baryon</a:t>
              </a:r>
            </a:p>
            <a:p>
              <a:pPr algn="ctr"/>
              <a:r>
                <a:rPr lang="en-US" dirty="0">
                  <a:solidFill>
                    <a:srgbClr val="FFD965"/>
                  </a:solidFill>
                  <a:latin typeface="Arial" panose="020B0604020202020204"/>
                </a:rPr>
                <a:t>Asymmetry</a:t>
              </a:r>
            </a:p>
          </p:txBody>
        </p:sp>
        <p:sp>
          <p:nvSpPr>
            <p:cNvPr id="8" name="TextBox 7">
              <a:extLst>
                <a:ext uri="{FF2B5EF4-FFF2-40B4-BE49-F238E27FC236}">
                  <a16:creationId xmlns:a16="http://schemas.microsoft.com/office/drawing/2014/main" id="{ED6F0CB3-E800-E84A-C0F9-6B87001C6572}"/>
                </a:ext>
              </a:extLst>
            </p:cNvPr>
            <p:cNvSpPr txBox="1"/>
            <p:nvPr/>
          </p:nvSpPr>
          <p:spPr>
            <a:xfrm>
              <a:off x="9558141" y="4017712"/>
              <a:ext cx="1338828" cy="646331"/>
            </a:xfrm>
            <a:prstGeom prst="rect">
              <a:avLst/>
            </a:prstGeom>
            <a:noFill/>
          </p:spPr>
          <p:txBody>
            <a:bodyPr wrap="none" rtlCol="0">
              <a:spAutoFit/>
            </a:bodyPr>
            <a:lstStyle/>
            <a:p>
              <a:pPr algn="ctr"/>
              <a:r>
                <a:rPr lang="en-US" dirty="0">
                  <a:solidFill>
                    <a:srgbClr val="FF339A"/>
                  </a:solidFill>
                  <a:latin typeface="Arial" panose="020B0604020202020204"/>
                </a:rPr>
                <a:t>Baryon</a:t>
              </a:r>
            </a:p>
            <a:p>
              <a:pPr algn="ctr"/>
              <a:r>
                <a:rPr lang="en-US" dirty="0">
                  <a:solidFill>
                    <a:srgbClr val="FF339A"/>
                  </a:solidFill>
                  <a:latin typeface="Arial" panose="020B0604020202020204"/>
                </a:rPr>
                <a:t>Asymmetry</a:t>
              </a:r>
            </a:p>
          </p:txBody>
        </p:sp>
      </p:grpSp>
    </p:spTree>
    <p:extLst>
      <p:ext uri="{BB962C8B-B14F-4D97-AF65-F5344CB8AC3E}">
        <p14:creationId xmlns:p14="http://schemas.microsoft.com/office/powerpoint/2010/main" val="2591067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38422748-CD7E-514F-A478-384DBFD16E1B}"/>
              </a:ext>
            </a:extLst>
          </p:cNvPr>
          <p:cNvPicPr>
            <a:picLocks noChangeAspect="1"/>
          </p:cNvPicPr>
          <p:nvPr/>
        </p:nvPicPr>
        <p:blipFill>
          <a:blip r:embed="rId2"/>
          <a:stretch>
            <a:fillRect/>
          </a:stretch>
        </p:blipFill>
        <p:spPr>
          <a:xfrm>
            <a:off x="1723323" y="714168"/>
            <a:ext cx="3924300" cy="1270000"/>
          </a:xfrm>
          <a:prstGeom prst="rect">
            <a:avLst/>
          </a:prstGeom>
        </p:spPr>
      </p:pic>
      <p:sp>
        <p:nvSpPr>
          <p:cNvPr id="9" name="TextBox 8"/>
          <p:cNvSpPr txBox="1"/>
          <p:nvPr/>
        </p:nvSpPr>
        <p:spPr>
          <a:xfrm>
            <a:off x="26019" y="16439"/>
            <a:ext cx="12139962" cy="646331"/>
          </a:xfrm>
          <a:prstGeom prst="rect">
            <a:avLst/>
          </a:prstGeom>
          <a:noFill/>
        </p:spPr>
        <p:txBody>
          <a:bodyPr wrap="square" rtlCol="0">
            <a:spAutoFit/>
          </a:bodyPr>
          <a:lstStyle/>
          <a:p>
            <a:pPr algn="ctr"/>
            <a:r>
              <a:rPr lang="en-US" sz="3600" b="1" dirty="0">
                <a:latin typeface="Arial" panose="020B0604020202020204"/>
              </a:rPr>
              <a:t>CMB (Planck 2018): </a:t>
            </a:r>
            <a:r>
              <a:rPr lang="en-US" sz="3600" b="1" dirty="0">
                <a:latin typeface="Symbol" panose="05050102010706020507" pitchFamily="18" charset="2"/>
              </a:rPr>
              <a:t>W</a:t>
            </a:r>
            <a:r>
              <a:rPr lang="en-US" sz="3600" b="1" baseline="-25000" dirty="0">
                <a:latin typeface="Times New Roman" panose="02020603050405020304" pitchFamily="18" charset="0"/>
                <a:cs typeface="Times New Roman" panose="02020603050405020304" pitchFamily="18" charset="0"/>
              </a:rPr>
              <a:t>B</a:t>
            </a:r>
            <a:r>
              <a:rPr lang="en-US" sz="3600" b="1" i="1" dirty="0">
                <a:latin typeface="Times New Roman" panose="02020603050405020304" pitchFamily="18" charset="0"/>
                <a:cs typeface="Times New Roman" panose="02020603050405020304" pitchFamily="18" charset="0"/>
              </a:rPr>
              <a:t>h</a:t>
            </a:r>
            <a:r>
              <a:rPr lang="en-US" sz="3600" b="1" baseline="30000" dirty="0">
                <a:latin typeface="Symbol" panose="05050102010706020507" pitchFamily="18" charset="2"/>
              </a:rPr>
              <a:t>2</a:t>
            </a:r>
            <a:r>
              <a:rPr lang="en-US" sz="3600" b="1" dirty="0">
                <a:latin typeface="Symbol" panose="05050102010706020507" pitchFamily="18" charset="2"/>
              </a:rPr>
              <a:t> = 0.022 </a:t>
            </a:r>
            <a:r>
              <a:rPr lang="en-US" sz="3600" b="1" dirty="0">
                <a:latin typeface="Arial" panose="020B0604020202020204"/>
                <a:sym typeface="Symbol" panose="05050102010706020507" pitchFamily="18" charset="2"/>
              </a:rPr>
              <a:t> </a:t>
            </a:r>
            <a:r>
              <a:rPr lang="en-US" sz="3600" b="1" dirty="0">
                <a:latin typeface="Symbol" panose="05050102010706020507" pitchFamily="18" charset="2"/>
                <a:sym typeface="Symbol" panose="05050102010706020507" pitchFamily="18" charset="2"/>
              </a:rPr>
              <a:t>0.0001</a:t>
            </a:r>
            <a:endParaRPr lang="en-US" sz="3600" b="1" dirty="0">
              <a:latin typeface="Symbol" panose="05050102010706020507" pitchFamily="18" charset="2"/>
            </a:endParaRPr>
          </a:p>
        </p:txBody>
      </p:sp>
      <p:grpSp>
        <p:nvGrpSpPr>
          <p:cNvPr id="5" name="Group 4">
            <a:extLst>
              <a:ext uri="{FF2B5EF4-FFF2-40B4-BE49-F238E27FC236}">
                <a16:creationId xmlns:a16="http://schemas.microsoft.com/office/drawing/2014/main" id="{9A1B7FD8-1C6E-E223-FE9A-D7792D24A438}"/>
              </a:ext>
            </a:extLst>
          </p:cNvPr>
          <p:cNvGrpSpPr/>
          <p:nvPr/>
        </p:nvGrpSpPr>
        <p:grpSpPr>
          <a:xfrm>
            <a:off x="121269" y="1970874"/>
            <a:ext cx="6266462" cy="4508927"/>
            <a:chOff x="31324" y="707887"/>
            <a:chExt cx="6266462" cy="4508927"/>
          </a:xfrm>
        </p:grpSpPr>
        <p:sp>
          <p:nvSpPr>
            <p:cNvPr id="11" name="TextBox 10"/>
            <p:cNvSpPr txBox="1"/>
            <p:nvPr/>
          </p:nvSpPr>
          <p:spPr>
            <a:xfrm>
              <a:off x="31324" y="707887"/>
              <a:ext cx="6266462" cy="4508927"/>
            </a:xfrm>
            <a:prstGeom prst="rect">
              <a:avLst/>
            </a:prstGeom>
            <a:noFill/>
          </p:spPr>
          <p:txBody>
            <a:bodyPr wrap="square" rtlCol="0">
              <a:spAutoFit/>
            </a:bodyPr>
            <a:lstStyle/>
            <a:p>
              <a:r>
                <a:rPr lang="en-US" sz="2000" u="sng" dirty="0">
                  <a:latin typeface="Arial" panose="020B0604020202020204"/>
                  <a:cs typeface="Avenir Book"/>
                </a:rPr>
                <a:t>Increasing baryon component in baryon-photon fluid:</a:t>
              </a:r>
            </a:p>
            <a:p>
              <a:endParaRPr lang="en-US" sz="2000" dirty="0">
                <a:latin typeface="Arial" panose="020B0604020202020204"/>
                <a:cs typeface="Avenir Book"/>
              </a:endParaRPr>
            </a:p>
            <a:p>
              <a:pPr marL="688975" lvl="1" indent="-230188">
                <a:buFont typeface="Arial" panose="020B0604020202020204" pitchFamily="34" charset="0"/>
                <a:buChar char="•"/>
              </a:pPr>
              <a:r>
                <a:rPr lang="en-US" sz="2000" dirty="0">
                  <a:latin typeface="Arial" panose="020B0604020202020204"/>
                  <a:cs typeface="Avenir Book"/>
                  <a:sym typeface="Wingdings"/>
                </a:rPr>
                <a:t>Reduces sound speed </a:t>
              </a:r>
            </a:p>
            <a:p>
              <a:pPr marL="688975" lvl="1" indent="-230188"/>
              <a:r>
                <a:rPr lang="en-US" sz="2000" dirty="0">
                  <a:latin typeface="Arial" panose="020B0604020202020204"/>
                  <a:cs typeface="Avenir Book"/>
                  <a:sym typeface="Wingdings"/>
                </a:rPr>
                <a:t> </a:t>
              </a:r>
            </a:p>
            <a:p>
              <a:pPr marL="688975" lvl="1" indent="-230188"/>
              <a:endParaRPr lang="en-US" sz="2000" dirty="0">
                <a:latin typeface="Arial" panose="020B0604020202020204"/>
                <a:cs typeface="Avenir Book"/>
                <a:sym typeface="Wingdings"/>
              </a:endParaRPr>
            </a:p>
            <a:p>
              <a:pPr marL="688975" lvl="1" indent="-230188"/>
              <a:endParaRPr lang="en-US" sz="2000" dirty="0">
                <a:latin typeface="Arial" panose="020B0604020202020204"/>
                <a:cs typeface="Avenir Book"/>
                <a:sym typeface="Wingdings"/>
              </a:endParaRPr>
            </a:p>
            <a:p>
              <a:pPr marL="688975" lvl="1" indent="-230188">
                <a:buFont typeface="Arial" panose="020B0604020202020204" pitchFamily="34" charset="0"/>
                <a:buChar char="•"/>
              </a:pPr>
              <a:r>
                <a:rPr lang="en-US" sz="2000" dirty="0">
                  <a:latin typeface="Arial" panose="020B0604020202020204"/>
                  <a:cs typeface="Avenir Book"/>
                  <a:sym typeface="Wingdings"/>
                </a:rPr>
                <a:t>Decreases size of sound horizon. </a:t>
              </a:r>
            </a:p>
            <a:p>
              <a:pPr marL="688975" lvl="1" indent="-230188">
                <a:buFont typeface="Arial" panose="020B0604020202020204" pitchFamily="34" charset="0"/>
                <a:buChar char="•"/>
              </a:pPr>
              <a:endParaRPr lang="en-US" sz="2000" dirty="0">
                <a:latin typeface="Arial" panose="020B0604020202020204"/>
                <a:cs typeface="Avenir Book"/>
                <a:sym typeface="Wingdings"/>
              </a:endParaRPr>
            </a:p>
            <a:p>
              <a:pPr marL="688975" lvl="1" indent="-230188"/>
              <a:endParaRPr lang="en-US" sz="2000" dirty="0">
                <a:latin typeface="Arial" panose="020B0604020202020204"/>
                <a:cs typeface="Avenir Book"/>
                <a:sym typeface="Wingdings"/>
              </a:endParaRPr>
            </a:p>
            <a:p>
              <a:pPr marL="688975" lvl="1" indent="-230188">
                <a:buFont typeface="Arial" panose="020B0604020202020204" pitchFamily="34" charset="0"/>
                <a:buChar char="•"/>
              </a:pPr>
              <a:endParaRPr lang="en-US" sz="700" dirty="0">
                <a:latin typeface="Arial" panose="020B0604020202020204"/>
                <a:cs typeface="Avenir Book"/>
                <a:sym typeface="Wingdings"/>
              </a:endParaRPr>
            </a:p>
            <a:p>
              <a:pPr marL="692150" lvl="1"/>
              <a:r>
                <a:rPr lang="en-US" sz="2000" dirty="0">
                  <a:latin typeface="Arial" panose="020B0604020202020204"/>
                  <a:cs typeface="Avenir Book"/>
                  <a:sym typeface="Wingdings"/>
                </a:rPr>
                <a:t>Peaks moves to smaller angular scales (larger </a:t>
              </a:r>
              <a:r>
                <a:rPr lang="en-US" sz="2000" i="1" dirty="0">
                  <a:latin typeface="Times New Roman" panose="02020603050405020304" pitchFamily="18" charset="0"/>
                  <a:cs typeface="Times New Roman" panose="02020603050405020304" pitchFamily="18" charset="0"/>
                  <a:sym typeface="Wingdings"/>
                </a:rPr>
                <a:t>k</a:t>
              </a:r>
              <a:r>
                <a:rPr lang="en-US" sz="2000" dirty="0">
                  <a:latin typeface="Arial" panose="020B0604020202020204"/>
                  <a:cs typeface="Avenir Book"/>
                  <a:sym typeface="Wingdings"/>
                </a:rPr>
                <a:t>, larger </a:t>
              </a:r>
              <a:r>
                <a:rPr lang="en-US" sz="2000" i="1" dirty="0">
                  <a:latin typeface="Times New Roman" panose="02020603050405020304" pitchFamily="18" charset="0"/>
                  <a:cs typeface="Times New Roman" panose="02020603050405020304" pitchFamily="18" charset="0"/>
                  <a:sym typeface="Wingdings"/>
                </a:rPr>
                <a:t>l</a:t>
              </a:r>
              <a:r>
                <a:rPr lang="en-US" sz="2000" dirty="0">
                  <a:latin typeface="Arial" panose="020B0604020202020204"/>
                  <a:cs typeface="Avenir Book"/>
                  <a:sym typeface="Wingdings"/>
                </a:rPr>
                <a:t>).  </a:t>
              </a:r>
            </a:p>
            <a:p>
              <a:pPr marL="688975" lvl="1" indent="-230188"/>
              <a:endParaRPr lang="en-US" sz="2000" dirty="0">
                <a:latin typeface="Arial" panose="020B0604020202020204"/>
                <a:cs typeface="Avenir Book"/>
                <a:sym typeface="Wingdings"/>
              </a:endParaRPr>
            </a:p>
            <a:p>
              <a:pPr marL="688975" lvl="1" indent="-230188">
                <a:buFont typeface="Arial" panose="020B0604020202020204" pitchFamily="34" charset="0"/>
                <a:buChar char="•"/>
              </a:pPr>
              <a:r>
                <a:rPr lang="en-US" sz="2000" dirty="0">
                  <a:latin typeface="Arial" panose="020B0604020202020204"/>
                  <a:cs typeface="Avenir Book"/>
                  <a:sym typeface="Wingdings"/>
                </a:rPr>
                <a:t>Baryon loading increases compression peaks, lowers rarefaction peaks.</a:t>
              </a:r>
              <a:endParaRPr lang="en-US" sz="2000" dirty="0">
                <a:latin typeface="Arial" panose="020B0604020202020204"/>
                <a:cs typeface="Avenir Book"/>
              </a:endParaRPr>
            </a:p>
          </p:txBody>
        </p:sp>
        <p:graphicFrame>
          <p:nvGraphicFramePr>
            <p:cNvPr id="2" name="Object 1"/>
            <p:cNvGraphicFramePr>
              <a:graphicFrameLocks noChangeAspect="1"/>
            </p:cNvGraphicFramePr>
            <p:nvPr>
              <p:extLst>
                <p:ext uri="{D42A27DB-BD31-4B8C-83A1-F6EECF244321}">
                  <p14:modId xmlns:p14="http://schemas.microsoft.com/office/powerpoint/2010/main" val="3377504695"/>
                </p:ext>
              </p:extLst>
            </p:nvPr>
          </p:nvGraphicFramePr>
          <p:xfrm>
            <a:off x="1965280" y="1654012"/>
            <a:ext cx="2026809" cy="854405"/>
          </p:xfrm>
          <a:graphic>
            <a:graphicData uri="http://schemas.openxmlformats.org/presentationml/2006/ole">
              <mc:AlternateContent xmlns:mc="http://schemas.openxmlformats.org/markup-compatibility/2006">
                <mc:Choice xmlns:v="urn:schemas-microsoft-com:vml" Requires="v">
                  <p:oleObj name="Equation" r:id="rId3" imgW="1295280" imgH="545760" progId="Equation.DSMT4">
                    <p:embed/>
                  </p:oleObj>
                </mc:Choice>
                <mc:Fallback>
                  <p:oleObj name="Equation" r:id="rId3" imgW="1295280" imgH="545760" progId="Equation.DSMT4">
                    <p:embed/>
                    <p:pic>
                      <p:nvPicPr>
                        <p:cNvPr id="2" name="Object 1"/>
                        <p:cNvPicPr/>
                        <p:nvPr/>
                      </p:nvPicPr>
                      <p:blipFill>
                        <a:blip r:embed="rId4"/>
                        <a:stretch>
                          <a:fillRect/>
                        </a:stretch>
                      </p:blipFill>
                      <p:spPr>
                        <a:xfrm>
                          <a:off x="1965280" y="1654012"/>
                          <a:ext cx="2026809" cy="854405"/>
                        </a:xfrm>
                        <a:prstGeom prst="rect">
                          <a:avLst/>
                        </a:prstGeom>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2886423598"/>
                </p:ext>
              </p:extLst>
            </p:nvPr>
          </p:nvGraphicFramePr>
          <p:xfrm>
            <a:off x="1965280" y="3032093"/>
            <a:ext cx="2118249" cy="533633"/>
          </p:xfrm>
          <a:graphic>
            <a:graphicData uri="http://schemas.openxmlformats.org/presentationml/2006/ole">
              <mc:AlternateContent xmlns:mc="http://schemas.openxmlformats.org/markup-compatibility/2006">
                <mc:Choice xmlns:v="urn:schemas-microsoft-com:vml" Requires="v">
                  <p:oleObj name="Equation" r:id="rId5" imgW="1307880" imgH="330120" progId="Equation.DSMT4">
                    <p:embed/>
                  </p:oleObj>
                </mc:Choice>
                <mc:Fallback>
                  <p:oleObj name="Equation" r:id="rId5" imgW="1307880" imgH="330120" progId="Equation.DSMT4">
                    <p:embed/>
                    <p:pic>
                      <p:nvPicPr>
                        <p:cNvPr id="10" name="Object 9"/>
                        <p:cNvPicPr/>
                        <p:nvPr/>
                      </p:nvPicPr>
                      <p:blipFill>
                        <a:blip r:embed="rId6"/>
                        <a:stretch>
                          <a:fillRect/>
                        </a:stretch>
                      </p:blipFill>
                      <p:spPr>
                        <a:xfrm>
                          <a:off x="1965280" y="3032093"/>
                          <a:ext cx="2118249" cy="533633"/>
                        </a:xfrm>
                        <a:prstGeom prst="rect">
                          <a:avLst/>
                        </a:prstGeom>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3526520611"/>
                </p:ext>
              </p:extLst>
            </p:nvPr>
          </p:nvGraphicFramePr>
          <p:xfrm>
            <a:off x="2080783" y="3900752"/>
            <a:ext cx="1514745" cy="377299"/>
          </p:xfrm>
          <a:graphic>
            <a:graphicData uri="http://schemas.openxmlformats.org/presentationml/2006/ole">
              <mc:AlternateContent xmlns:mc="http://schemas.openxmlformats.org/markup-compatibility/2006">
                <mc:Choice xmlns:v="urn:schemas-microsoft-com:vml" Requires="v">
                  <p:oleObj name="Equation" r:id="rId7" imgW="914400" imgH="228600" progId="Equation.DSMT4">
                    <p:embed/>
                  </p:oleObj>
                </mc:Choice>
                <mc:Fallback>
                  <p:oleObj name="Equation" r:id="rId7" imgW="914400" imgH="228600" progId="Equation.DSMT4">
                    <p:embed/>
                    <p:pic>
                      <p:nvPicPr>
                        <p:cNvPr id="12" name="Object 11"/>
                        <p:cNvPicPr/>
                        <p:nvPr/>
                      </p:nvPicPr>
                      <p:blipFill>
                        <a:blip r:embed="rId8"/>
                        <a:stretch>
                          <a:fillRect/>
                        </a:stretch>
                      </p:blipFill>
                      <p:spPr>
                        <a:xfrm>
                          <a:off x="2080783" y="3900752"/>
                          <a:ext cx="1514745" cy="377299"/>
                        </a:xfrm>
                        <a:prstGeom prst="rect">
                          <a:avLst/>
                        </a:prstGeom>
                      </p:spPr>
                    </p:pic>
                  </p:oleObj>
                </mc:Fallback>
              </mc:AlternateContent>
            </a:graphicData>
          </a:graphic>
        </p:graphicFrame>
      </p:grpSp>
      <p:grpSp>
        <p:nvGrpSpPr>
          <p:cNvPr id="4" name="Group 3">
            <a:extLst>
              <a:ext uri="{FF2B5EF4-FFF2-40B4-BE49-F238E27FC236}">
                <a16:creationId xmlns:a16="http://schemas.microsoft.com/office/drawing/2014/main" id="{C1B091FC-0C8A-1E59-E579-A413AEC5E898}"/>
              </a:ext>
            </a:extLst>
          </p:cNvPr>
          <p:cNvGrpSpPr/>
          <p:nvPr/>
        </p:nvGrpSpPr>
        <p:grpSpPr>
          <a:xfrm>
            <a:off x="6786652" y="774284"/>
            <a:ext cx="5106534" cy="5964296"/>
            <a:chOff x="5570242" y="591169"/>
            <a:chExt cx="5106534" cy="5964296"/>
          </a:xfrm>
        </p:grpSpPr>
        <p:pic>
          <p:nvPicPr>
            <p:cNvPr id="7" name="Picture 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575765" y="695460"/>
              <a:ext cx="4888657" cy="5720209"/>
            </a:xfrm>
            <a:prstGeom prst="rect">
              <a:avLst/>
            </a:prstGeom>
          </p:spPr>
        </p:pic>
        <p:sp>
          <p:nvSpPr>
            <p:cNvPr id="8" name="Rectangle 7"/>
            <p:cNvSpPr/>
            <p:nvPr/>
          </p:nvSpPr>
          <p:spPr>
            <a:xfrm>
              <a:off x="5570242" y="591169"/>
              <a:ext cx="5106534" cy="5925384"/>
            </a:xfrm>
            <a:prstGeom prst="rect">
              <a:avLst/>
            </a:prstGeom>
            <a:noFill/>
            <a:ln w="28575">
              <a:solidFill>
                <a:srgbClr val="0036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latin typeface="Arial" panose="020B0604020202020204"/>
              </a:endParaRPr>
            </a:p>
          </p:txBody>
        </p:sp>
        <p:cxnSp>
          <p:nvCxnSpPr>
            <p:cNvPr id="3" name="Straight Connector 2"/>
            <p:cNvCxnSpPr/>
            <p:nvPr/>
          </p:nvCxnSpPr>
          <p:spPr>
            <a:xfrm flipH="1">
              <a:off x="8743195" y="732630"/>
              <a:ext cx="7434" cy="5029200"/>
            </a:xfrm>
            <a:prstGeom prst="line">
              <a:avLst/>
            </a:prstGeom>
            <a:ln>
              <a:solidFill>
                <a:srgbClr val="81207D"/>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9502710" y="6216911"/>
              <a:ext cx="1133644" cy="338554"/>
            </a:xfrm>
            <a:prstGeom prst="rect">
              <a:avLst/>
            </a:prstGeom>
            <a:noFill/>
          </p:spPr>
          <p:txBody>
            <a:bodyPr wrap="none" rtlCol="0">
              <a:spAutoFit/>
            </a:bodyPr>
            <a:lstStyle/>
            <a:p>
              <a:r>
                <a:rPr lang="en-US" sz="1600" dirty="0">
                  <a:latin typeface="Arial" panose="020B0604020202020204"/>
                </a:rPr>
                <a:t>Wayne Hu</a:t>
              </a:r>
            </a:p>
          </p:txBody>
        </p:sp>
      </p:grpSp>
    </p:spTree>
    <p:extLst>
      <p:ext uri="{BB962C8B-B14F-4D97-AF65-F5344CB8AC3E}">
        <p14:creationId xmlns:p14="http://schemas.microsoft.com/office/powerpoint/2010/main" val="322846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1524001" y="0"/>
            <a:ext cx="9143999" cy="646331"/>
          </a:xfrm>
          <a:prstGeom prst="rect">
            <a:avLst/>
          </a:prstGeom>
          <a:noFill/>
        </p:spPr>
        <p:txBody>
          <a:bodyPr wrap="square" rtlCol="0">
            <a:spAutoFit/>
          </a:bodyPr>
          <a:lstStyle/>
          <a:p>
            <a:pPr algn="ctr"/>
            <a:r>
              <a:rPr lang="en-US" sz="3600" b="1" dirty="0">
                <a:latin typeface="Arial" panose="020B0604020202020204"/>
              </a:rPr>
              <a:t>BBN (PDG): </a:t>
            </a:r>
            <a:r>
              <a:rPr lang="en-US" sz="3600" b="1" dirty="0">
                <a:latin typeface="Symbol" panose="05050102010706020507" pitchFamily="18" charset="2"/>
              </a:rPr>
              <a:t>0.021 </a:t>
            </a:r>
            <a:r>
              <a:rPr lang="en-US" sz="3600" b="1" dirty="0">
                <a:latin typeface="Symbol" panose="05050102010706020507" pitchFamily="18" charset="2"/>
                <a:sym typeface="Symbol" panose="05050102010706020507" pitchFamily="18" charset="2"/>
              </a:rPr>
              <a:t>  </a:t>
            </a:r>
            <a:r>
              <a:rPr lang="en-US" sz="3600" b="1" dirty="0">
                <a:latin typeface="Symbol" panose="05050102010706020507" pitchFamily="18" charset="2"/>
              </a:rPr>
              <a:t>W</a:t>
            </a:r>
            <a:r>
              <a:rPr lang="en-US" sz="3600" b="1" baseline="-25000" dirty="0">
                <a:latin typeface="Times New Roman" panose="02020603050405020304" pitchFamily="18" charset="0"/>
                <a:cs typeface="Times New Roman" panose="02020603050405020304" pitchFamily="18" charset="0"/>
              </a:rPr>
              <a:t>B</a:t>
            </a:r>
            <a:r>
              <a:rPr lang="en-US" sz="3600" b="1" dirty="0">
                <a:latin typeface="Times New Roman" panose="02020603050405020304" pitchFamily="18" charset="0"/>
                <a:cs typeface="Times New Roman" panose="02020603050405020304" pitchFamily="18" charset="0"/>
              </a:rPr>
              <a:t> </a:t>
            </a:r>
            <a:r>
              <a:rPr lang="en-US" sz="3600" b="1" i="1" dirty="0">
                <a:latin typeface="Times New Roman" panose="02020603050405020304" pitchFamily="18" charset="0"/>
                <a:cs typeface="Times New Roman" panose="02020603050405020304" pitchFamily="18" charset="0"/>
              </a:rPr>
              <a:t>h</a:t>
            </a:r>
            <a:r>
              <a:rPr lang="en-US" sz="3600" b="1" baseline="30000" dirty="0">
                <a:latin typeface="Symbol" panose="05050102010706020507" pitchFamily="18" charset="2"/>
              </a:rPr>
              <a:t>2</a:t>
            </a:r>
            <a:r>
              <a:rPr lang="en-US" sz="3600" b="1" dirty="0">
                <a:latin typeface="Symbol" panose="05050102010706020507" pitchFamily="18" charset="2"/>
              </a:rPr>
              <a:t> </a:t>
            </a:r>
            <a:r>
              <a:rPr lang="en-US" sz="3600" b="1" dirty="0">
                <a:latin typeface="Symbol" panose="05050102010706020507" pitchFamily="18" charset="2"/>
                <a:sym typeface="Symbol" panose="05050102010706020507" pitchFamily="18" charset="2"/>
              </a:rPr>
              <a:t> </a:t>
            </a:r>
            <a:r>
              <a:rPr lang="en-US" sz="3600" b="1" dirty="0">
                <a:latin typeface="Symbol" panose="05050102010706020507" pitchFamily="18" charset="2"/>
              </a:rPr>
              <a:t>0.024</a:t>
            </a:r>
          </a:p>
        </p:txBody>
      </p:sp>
      <p:sp>
        <p:nvSpPr>
          <p:cNvPr id="15" name="TextBox 14"/>
          <p:cNvSpPr txBox="1"/>
          <p:nvPr/>
        </p:nvSpPr>
        <p:spPr>
          <a:xfrm>
            <a:off x="45072" y="1630328"/>
            <a:ext cx="6775380" cy="2862322"/>
          </a:xfrm>
          <a:prstGeom prst="rect">
            <a:avLst/>
          </a:prstGeom>
          <a:noFill/>
        </p:spPr>
        <p:txBody>
          <a:bodyPr wrap="square" rtlCol="0">
            <a:spAutoFit/>
          </a:bodyPr>
          <a:lstStyle/>
          <a:p>
            <a:r>
              <a:rPr lang="en-US" sz="2000" u="sng" dirty="0">
                <a:latin typeface="Arial" panose="020B0604020202020204"/>
                <a:cs typeface="Avenir Book"/>
              </a:rPr>
              <a:t>Increasing baryon component in baryon-photon fluid:</a:t>
            </a:r>
          </a:p>
          <a:p>
            <a:pPr marL="458788" indent="-230188"/>
            <a:endParaRPr lang="en-US" sz="2000" dirty="0">
              <a:latin typeface="Arial" panose="020B0604020202020204"/>
              <a:cs typeface="Avenir Book"/>
            </a:endParaRPr>
          </a:p>
          <a:p>
            <a:pPr marL="458788" lvl="1" indent="-230188">
              <a:buFont typeface="Arial" panose="020B0604020202020204" pitchFamily="34" charset="0"/>
              <a:buChar char="•"/>
            </a:pPr>
            <a:r>
              <a:rPr lang="en-US" sz="2000" dirty="0">
                <a:latin typeface="Arial" panose="020B0604020202020204"/>
                <a:cs typeface="Avenir Book"/>
                <a:sym typeface="Wingdings"/>
              </a:rPr>
              <a:t>Increases baryon-to-photon ratio </a:t>
            </a:r>
            <a:r>
              <a:rPr lang="en-US" sz="2000" i="1" dirty="0">
                <a:latin typeface="Symbol" panose="05050102010706020507" pitchFamily="18" charset="2"/>
                <a:cs typeface="Avenir Book"/>
                <a:sym typeface="Wingdings"/>
              </a:rPr>
              <a:t>h</a:t>
            </a:r>
            <a:r>
              <a:rPr lang="en-US" sz="2000" dirty="0">
                <a:latin typeface="Arial" panose="020B0604020202020204"/>
                <a:cs typeface="Avenir Book"/>
                <a:sym typeface="Wingdings"/>
              </a:rPr>
              <a:t>. </a:t>
            </a:r>
          </a:p>
          <a:p>
            <a:pPr marL="458788" lvl="1" indent="-230188"/>
            <a:endParaRPr lang="en-US" sz="2000" dirty="0">
              <a:latin typeface="Arial" panose="020B0604020202020204"/>
              <a:cs typeface="Avenir Book"/>
              <a:sym typeface="Wingdings"/>
            </a:endParaRPr>
          </a:p>
          <a:p>
            <a:pPr marL="458788" lvl="1" indent="-230188">
              <a:buFont typeface="Arial" panose="020B0604020202020204" pitchFamily="34" charset="0"/>
              <a:buChar char="•"/>
            </a:pPr>
            <a:r>
              <a:rPr lang="en-US" sz="2000" dirty="0">
                <a:latin typeface="Arial" panose="020B0604020202020204"/>
                <a:cs typeface="Avenir Book"/>
                <a:sym typeface="Wingdings"/>
              </a:rPr>
              <a:t>In NSE abundance of species </a:t>
            </a:r>
            <a:r>
              <a:rPr lang="en-US" sz="2000" dirty="0">
                <a:latin typeface="Arial" panose="020B0604020202020204"/>
                <a:cs typeface="Avenir Book"/>
                <a:sym typeface="Symbol" panose="05050102010706020507" pitchFamily="18" charset="2"/>
              </a:rPr>
              <a:t>proportional to </a:t>
            </a:r>
            <a:r>
              <a:rPr lang="en-US" sz="2000" i="1" dirty="0">
                <a:latin typeface="Symbol" panose="05050102010706020507" pitchFamily="18" charset="2"/>
                <a:cs typeface="Avenir Book"/>
                <a:sym typeface="Wingdings"/>
              </a:rPr>
              <a:t>h </a:t>
            </a:r>
            <a:r>
              <a:rPr lang="en-US" sz="2000" i="1" baseline="30000" dirty="0">
                <a:latin typeface="Times New Roman" panose="02020603050405020304" pitchFamily="18" charset="0"/>
                <a:cs typeface="Times New Roman" panose="02020603050405020304" pitchFamily="18" charset="0"/>
                <a:sym typeface="Wingdings"/>
              </a:rPr>
              <a:t>A</a:t>
            </a:r>
            <a:r>
              <a:rPr lang="en-US" sz="2000" baseline="30000" dirty="0">
                <a:latin typeface="Symbol" panose="05050102010706020507" pitchFamily="18" charset="2"/>
                <a:cs typeface="Times New Roman" panose="02020603050405020304" pitchFamily="18" charset="0"/>
                <a:sym typeface="Wingdings"/>
              </a:rPr>
              <a:t>-1</a:t>
            </a:r>
            <a:r>
              <a:rPr lang="en-US" sz="2000" dirty="0">
                <a:latin typeface="Symbol" panose="05050102010706020507" pitchFamily="18" charset="2"/>
                <a:cs typeface="Times New Roman" panose="02020603050405020304" pitchFamily="18" charset="0"/>
                <a:sym typeface="Wingdings"/>
              </a:rPr>
              <a:t>.</a:t>
            </a:r>
            <a:endParaRPr lang="en-US" sz="2000" dirty="0">
              <a:latin typeface="Arial" panose="020B0604020202020204"/>
              <a:cs typeface="Avenir Book"/>
              <a:sym typeface="Wingdings"/>
            </a:endParaRPr>
          </a:p>
          <a:p>
            <a:pPr marL="458788" lvl="1" indent="-230188">
              <a:buFont typeface="Arial" panose="020B0604020202020204" pitchFamily="34" charset="0"/>
              <a:buChar char="•"/>
            </a:pPr>
            <a:endParaRPr lang="en-US" sz="2000" dirty="0">
              <a:latin typeface="Arial" panose="020B0604020202020204"/>
              <a:cs typeface="Avenir Book"/>
              <a:sym typeface="Wingdings"/>
            </a:endParaRPr>
          </a:p>
          <a:p>
            <a:pPr marL="458788" lvl="1" indent="-230188">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sym typeface="Wingdings"/>
              </a:rPr>
              <a:t>D</a:t>
            </a:r>
            <a:r>
              <a:rPr lang="en-US" sz="2000" dirty="0">
                <a:latin typeface="Arial" panose="020B0604020202020204"/>
                <a:cs typeface="Avenir Book"/>
                <a:sym typeface="Wingdings"/>
              </a:rPr>
              <a:t>, </a:t>
            </a:r>
            <a:r>
              <a:rPr lang="en-US" sz="2000" baseline="30000" dirty="0">
                <a:latin typeface="Symbol" panose="05050102010706020507" pitchFamily="18" charset="2"/>
                <a:cs typeface="Avenir Book"/>
                <a:sym typeface="Wingdings"/>
              </a:rPr>
              <a:t>3</a:t>
            </a:r>
            <a:r>
              <a:rPr lang="en-US" sz="2000" dirty="0">
                <a:latin typeface="Times New Roman" panose="02020603050405020304" pitchFamily="18" charset="0"/>
                <a:cs typeface="Times New Roman" panose="02020603050405020304" pitchFamily="18" charset="0"/>
                <a:sym typeface="Wingdings"/>
              </a:rPr>
              <a:t>He</a:t>
            </a:r>
            <a:r>
              <a:rPr lang="en-US" sz="2000" dirty="0">
                <a:latin typeface="Arial" panose="020B0604020202020204"/>
                <a:cs typeface="Avenir Book"/>
                <a:sym typeface="Wingdings"/>
              </a:rPr>
              <a:t>, </a:t>
            </a:r>
            <a:r>
              <a:rPr lang="en-US" sz="2000" baseline="30000" dirty="0">
                <a:latin typeface="Symbol" panose="05050102010706020507" pitchFamily="18" charset="2"/>
                <a:cs typeface="Avenir Book"/>
                <a:sym typeface="Wingdings"/>
              </a:rPr>
              <a:t>3</a:t>
            </a:r>
            <a:r>
              <a:rPr lang="en-US" sz="2000" dirty="0">
                <a:latin typeface="Times New Roman" panose="02020603050405020304" pitchFamily="18" charset="0"/>
                <a:cs typeface="Times New Roman" panose="02020603050405020304" pitchFamily="18" charset="0"/>
                <a:sym typeface="Wingdings"/>
              </a:rPr>
              <a:t>H</a:t>
            </a:r>
            <a:r>
              <a:rPr lang="en-US" sz="2000" dirty="0">
                <a:latin typeface="Arial" panose="020B0604020202020204"/>
                <a:cs typeface="Avenir Book"/>
                <a:sym typeface="Wingdings"/>
              </a:rPr>
              <a:t> build up slightly earlier leading to more </a:t>
            </a:r>
            <a:r>
              <a:rPr lang="en-US" sz="2000" baseline="30000" dirty="0">
                <a:latin typeface="Symbol" panose="05050102010706020507" pitchFamily="18" charset="2"/>
                <a:cs typeface="Avenir Book"/>
                <a:sym typeface="Wingdings"/>
              </a:rPr>
              <a:t>4</a:t>
            </a:r>
            <a:r>
              <a:rPr lang="en-US" sz="2000" dirty="0">
                <a:latin typeface="Times New Roman" panose="02020603050405020304" pitchFamily="18" charset="0"/>
                <a:cs typeface="Times New Roman" panose="02020603050405020304" pitchFamily="18" charset="0"/>
                <a:sym typeface="Wingdings"/>
              </a:rPr>
              <a:t>He</a:t>
            </a:r>
            <a:r>
              <a:rPr lang="en-US" sz="2000" dirty="0">
                <a:latin typeface="Arial" panose="020B0604020202020204"/>
                <a:cs typeface="Avenir Book"/>
                <a:sym typeface="Wingdings"/>
              </a:rPr>
              <a:t>.  </a:t>
            </a:r>
          </a:p>
          <a:p>
            <a:pPr marL="458788" lvl="1" indent="-230188"/>
            <a:endParaRPr lang="en-US" sz="2000" dirty="0">
              <a:latin typeface="Arial" panose="020B0604020202020204"/>
              <a:cs typeface="Avenir Book"/>
              <a:sym typeface="Wingdings"/>
            </a:endParaRPr>
          </a:p>
          <a:p>
            <a:pPr marL="458788" lvl="1" indent="-230188">
              <a:buFont typeface="Arial" panose="020B0604020202020204" pitchFamily="34" charset="0"/>
              <a:buChar char="•"/>
            </a:pPr>
            <a:r>
              <a:rPr lang="en-US" sz="2000" dirty="0">
                <a:latin typeface="Arial" panose="020B0604020202020204"/>
                <a:cs typeface="Avenir Book"/>
                <a:sym typeface="Wingdings"/>
              </a:rPr>
              <a:t>Amount of </a:t>
            </a:r>
            <a:r>
              <a:rPr lang="en-US" sz="2000" dirty="0">
                <a:cs typeface="Avenir Book"/>
                <a:sym typeface="Wingdings"/>
              </a:rPr>
              <a:t>unburnt </a:t>
            </a:r>
            <a:r>
              <a:rPr lang="en-US" sz="2000" dirty="0">
                <a:latin typeface="Times New Roman" panose="02020603050405020304" pitchFamily="18" charset="0"/>
                <a:cs typeface="Times New Roman" panose="02020603050405020304" pitchFamily="18" charset="0"/>
                <a:sym typeface="Wingdings"/>
              </a:rPr>
              <a:t>D</a:t>
            </a:r>
            <a:r>
              <a:rPr lang="en-US" sz="2000" dirty="0">
                <a:latin typeface="Arial" panose="020B0604020202020204"/>
                <a:cs typeface="Avenir Book"/>
                <a:sym typeface="Wingdings"/>
              </a:rPr>
              <a:t>, </a:t>
            </a:r>
            <a:r>
              <a:rPr lang="en-US" sz="2000" baseline="30000" dirty="0">
                <a:latin typeface="Symbol" panose="05050102010706020507" pitchFamily="18" charset="2"/>
                <a:cs typeface="Avenir Book"/>
                <a:sym typeface="Wingdings"/>
              </a:rPr>
              <a:t>3</a:t>
            </a:r>
            <a:r>
              <a:rPr lang="en-US" sz="2000" dirty="0">
                <a:latin typeface="Times New Roman" panose="02020603050405020304" pitchFamily="18" charset="0"/>
                <a:cs typeface="Times New Roman" panose="02020603050405020304" pitchFamily="18" charset="0"/>
                <a:sym typeface="Wingdings"/>
              </a:rPr>
              <a:t>He</a:t>
            </a:r>
            <a:r>
              <a:rPr lang="en-US" sz="2000" dirty="0">
                <a:latin typeface="Arial" panose="020B0604020202020204"/>
                <a:cs typeface="Avenir Book"/>
                <a:sym typeface="Wingdings"/>
              </a:rPr>
              <a:t>, </a:t>
            </a:r>
            <a:r>
              <a:rPr lang="en-US" sz="2000" baseline="30000" dirty="0">
                <a:latin typeface="Symbol" panose="05050102010706020507" pitchFamily="18" charset="2"/>
                <a:cs typeface="Avenir Book"/>
                <a:sym typeface="Wingdings"/>
              </a:rPr>
              <a:t>3</a:t>
            </a:r>
            <a:r>
              <a:rPr lang="en-US" sz="2000" dirty="0">
                <a:latin typeface="Times New Roman" panose="02020603050405020304" pitchFamily="18" charset="0"/>
                <a:cs typeface="Times New Roman" panose="02020603050405020304" pitchFamily="18" charset="0"/>
                <a:sym typeface="Wingdings"/>
              </a:rPr>
              <a:t>H</a:t>
            </a:r>
            <a:r>
              <a:rPr lang="en-US" sz="2000" dirty="0">
                <a:latin typeface="Arial" panose="020B0604020202020204"/>
                <a:cs typeface="Avenir Book"/>
                <a:sym typeface="Wingdings"/>
              </a:rPr>
              <a:t> decreases.</a:t>
            </a:r>
            <a:endParaRPr lang="en-US" sz="2000" dirty="0">
              <a:latin typeface="Arial" panose="020B0604020202020204"/>
              <a:cs typeface="Avenir Book"/>
            </a:endParaRPr>
          </a:p>
        </p:txBody>
      </p:sp>
      <p:grpSp>
        <p:nvGrpSpPr>
          <p:cNvPr id="9" name="Group 8">
            <a:extLst>
              <a:ext uri="{FF2B5EF4-FFF2-40B4-BE49-F238E27FC236}">
                <a16:creationId xmlns:a16="http://schemas.microsoft.com/office/drawing/2014/main" id="{D5C57A98-1D71-0075-E513-7A7E97DFD1AA}"/>
              </a:ext>
            </a:extLst>
          </p:cNvPr>
          <p:cNvGrpSpPr/>
          <p:nvPr/>
        </p:nvGrpSpPr>
        <p:grpSpPr>
          <a:xfrm>
            <a:off x="6939815" y="823912"/>
            <a:ext cx="4831881" cy="5922334"/>
            <a:chOff x="6939815" y="823912"/>
            <a:chExt cx="4831881" cy="5922334"/>
          </a:xfrm>
        </p:grpSpPr>
        <p:grpSp>
          <p:nvGrpSpPr>
            <p:cNvPr id="8" name="Group 7">
              <a:extLst>
                <a:ext uri="{FF2B5EF4-FFF2-40B4-BE49-F238E27FC236}">
                  <a16:creationId xmlns:a16="http://schemas.microsoft.com/office/drawing/2014/main" id="{DAD5E36A-3121-35E1-D93E-40476C097E31}"/>
                </a:ext>
              </a:extLst>
            </p:cNvPr>
            <p:cNvGrpSpPr/>
            <p:nvPr/>
          </p:nvGrpSpPr>
          <p:grpSpPr>
            <a:xfrm>
              <a:off x="6939815" y="823912"/>
              <a:ext cx="4831881" cy="5922334"/>
              <a:chOff x="6910940" y="814292"/>
              <a:chExt cx="4831881" cy="5922334"/>
            </a:xfrm>
          </p:grpSpPr>
          <p:pic>
            <p:nvPicPr>
              <p:cNvPr id="5" name="Picture 4">
                <a:extLst>
                  <a:ext uri="{FF2B5EF4-FFF2-40B4-BE49-F238E27FC236}">
                    <a16:creationId xmlns:a16="http://schemas.microsoft.com/office/drawing/2014/main" id="{7A9AE7B4-8142-AE07-40DA-35920E221FD3}"/>
                  </a:ext>
                </a:extLst>
              </p:cNvPr>
              <p:cNvPicPr>
                <a:picLocks noChangeAspect="1"/>
              </p:cNvPicPr>
              <p:nvPr/>
            </p:nvPicPr>
            <p:blipFill>
              <a:blip r:embed="rId3"/>
              <a:stretch>
                <a:fillRect/>
              </a:stretch>
            </p:blipFill>
            <p:spPr>
              <a:xfrm>
                <a:off x="6910940" y="814292"/>
                <a:ext cx="4712518" cy="5922334"/>
              </a:xfrm>
              <a:prstGeom prst="rect">
                <a:avLst/>
              </a:prstGeom>
            </p:spPr>
          </p:pic>
          <p:sp>
            <p:nvSpPr>
              <p:cNvPr id="6" name="TextBox 5">
                <a:extLst>
                  <a:ext uri="{FF2B5EF4-FFF2-40B4-BE49-F238E27FC236}">
                    <a16:creationId xmlns:a16="http://schemas.microsoft.com/office/drawing/2014/main" id="{1164CA95-2721-EF3F-13C3-BCC6B7884DD7}"/>
                  </a:ext>
                </a:extLst>
              </p:cNvPr>
              <p:cNvSpPr txBox="1"/>
              <p:nvPr/>
            </p:nvSpPr>
            <p:spPr>
              <a:xfrm>
                <a:off x="7794542" y="1326486"/>
                <a:ext cx="1021433" cy="307777"/>
              </a:xfrm>
              <a:prstGeom prst="rect">
                <a:avLst/>
              </a:prstGeom>
              <a:noFill/>
            </p:spPr>
            <p:txBody>
              <a:bodyPr wrap="none" rtlCol="0">
                <a:spAutoFit/>
              </a:bodyPr>
              <a:lstStyle/>
              <a:p>
                <a:r>
                  <a:rPr lang="en-US" sz="1400" dirty="0"/>
                  <a:t>PDG 2020</a:t>
                </a:r>
              </a:p>
            </p:txBody>
          </p:sp>
          <p:sp>
            <p:nvSpPr>
              <p:cNvPr id="7" name="Rectangle 6">
                <a:extLst>
                  <a:ext uri="{FF2B5EF4-FFF2-40B4-BE49-F238E27FC236}">
                    <a16:creationId xmlns:a16="http://schemas.microsoft.com/office/drawing/2014/main" id="{9DD8C2D7-11D7-FE41-A02B-F71F66BCA565}"/>
                  </a:ext>
                </a:extLst>
              </p:cNvPr>
              <p:cNvSpPr/>
              <p:nvPr/>
            </p:nvSpPr>
            <p:spPr>
              <a:xfrm>
                <a:off x="6910940" y="814292"/>
                <a:ext cx="4831881" cy="5922334"/>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extBox 1"/>
            <p:cNvSpPr txBox="1"/>
            <p:nvPr/>
          </p:nvSpPr>
          <p:spPr>
            <a:xfrm>
              <a:off x="8450257" y="4775586"/>
              <a:ext cx="1170513" cy="523220"/>
            </a:xfrm>
            <a:prstGeom prst="rect">
              <a:avLst/>
            </a:prstGeom>
            <a:noFill/>
          </p:spPr>
          <p:txBody>
            <a:bodyPr wrap="none" rtlCol="0">
              <a:spAutoFit/>
            </a:bodyPr>
            <a:lstStyle/>
            <a:p>
              <a:r>
                <a:rPr lang="en-US" sz="1400" dirty="0">
                  <a:latin typeface="Arial" panose="020B0604020202020204"/>
                </a:rPr>
                <a:t>Discrepancy</a:t>
              </a:r>
            </a:p>
            <a:p>
              <a:r>
                <a:rPr lang="en-US" sz="1400" dirty="0">
                  <a:latin typeface="Arial" panose="020B0604020202020204"/>
                </a:rPr>
                <a:t>is fake news</a:t>
              </a:r>
            </a:p>
          </p:txBody>
        </p:sp>
        <p:cxnSp>
          <p:nvCxnSpPr>
            <p:cNvPr id="4" name="Straight Arrow Connector 3"/>
            <p:cNvCxnSpPr/>
            <p:nvPr/>
          </p:nvCxnSpPr>
          <p:spPr>
            <a:xfrm flipV="1">
              <a:off x="9650852" y="5043215"/>
              <a:ext cx="892098" cy="7437"/>
            </a:xfrm>
            <a:prstGeom prst="straightConnector1">
              <a:avLst/>
            </a:prstGeom>
            <a:ln w="28575">
              <a:solidFill>
                <a:srgbClr val="07FB09"/>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9035513" y="5307684"/>
              <a:ext cx="11151" cy="390291"/>
            </a:xfrm>
            <a:prstGeom prst="straightConnector1">
              <a:avLst/>
            </a:prstGeom>
            <a:ln w="28575">
              <a:solidFill>
                <a:srgbClr val="07FB09"/>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37414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9878" y="797510"/>
            <a:ext cx="9210154" cy="4708981"/>
          </a:xfrm>
          <a:prstGeom prst="rect">
            <a:avLst/>
          </a:prstGeom>
          <a:noFill/>
        </p:spPr>
        <p:txBody>
          <a:bodyPr wrap="square" rtlCol="0">
            <a:spAutoFit/>
          </a:bodyPr>
          <a:lstStyle/>
          <a:p>
            <a:pPr marL="285750" indent="-285750">
              <a:buFont typeface="Arial"/>
              <a:buChar char="•"/>
            </a:pPr>
            <a:r>
              <a:rPr lang="en-US" sz="2000" dirty="0">
                <a:latin typeface="Calibri" panose="020F0502020204030204" pitchFamily="34" charset="0"/>
                <a:cs typeface="Calibri" panose="020F0502020204030204" pitchFamily="34" charset="0"/>
              </a:rPr>
              <a:t>Why is there an asymmetry between matter and antimatter?</a:t>
            </a:r>
          </a:p>
          <a:p>
            <a:pPr marL="285750" indent="-285750">
              <a:buFont typeface="Arial"/>
              <a:buChar char="•"/>
            </a:pPr>
            <a:endParaRPr lang="en-US" sz="2000" dirty="0">
              <a:latin typeface="Calibri" panose="020F0502020204030204" pitchFamily="34" charset="0"/>
              <a:cs typeface="Calibri" panose="020F0502020204030204" pitchFamily="34" charset="0"/>
            </a:endParaRPr>
          </a:p>
          <a:p>
            <a:pPr marL="800100" lvl="1" indent="-342900">
              <a:buFont typeface="Courier New" panose="02070309020205020404" pitchFamily="49" charset="0"/>
              <a:buChar char="o"/>
            </a:pPr>
            <a:r>
              <a:rPr lang="en-US" sz="2000" dirty="0">
                <a:latin typeface="Calibri" panose="020F0502020204030204" pitchFamily="34" charset="0"/>
                <a:cs typeface="Calibri" panose="020F0502020204030204" pitchFamily="34" charset="0"/>
              </a:rPr>
              <a:t>Initial conditions: </a:t>
            </a:r>
          </a:p>
          <a:p>
            <a:pPr marL="1257300" lvl="2" indent="-342900">
              <a:buFont typeface="Wingdings" panose="05000000000000000000" pitchFamily="2" charset="2"/>
              <a:buChar char="§"/>
            </a:pPr>
            <a:r>
              <a:rPr lang="en-US" sz="2000" dirty="0">
                <a:latin typeface="Calibri" panose="020F0502020204030204" pitchFamily="34" charset="0"/>
                <a:cs typeface="Calibri" panose="020F0502020204030204" pitchFamily="34" charset="0"/>
              </a:rPr>
              <a:t>Requires “acausal” initial conditions.     </a:t>
            </a:r>
          </a:p>
          <a:p>
            <a:pPr marL="1257300" lvl="2" indent="-342900">
              <a:buFont typeface="Wingdings" panose="05000000000000000000" pitchFamily="2" charset="2"/>
              <a:buChar char="§"/>
            </a:pPr>
            <a:r>
              <a:rPr lang="en-US" sz="2000" dirty="0">
                <a:latin typeface="Calibri" panose="020F0502020204030204" pitchFamily="34" charset="0"/>
                <a:cs typeface="Calibri" panose="020F0502020204030204" pitchFamily="34" charset="0"/>
              </a:rPr>
              <a:t>Anthropic Principle.  (People without ideas can still have principles.)</a:t>
            </a:r>
          </a:p>
          <a:p>
            <a:pPr marL="1257300" lvl="2" indent="-342900">
              <a:buFont typeface="Wingdings" panose="05000000000000000000" pitchFamily="2" charset="2"/>
              <a:buChar char="§"/>
            </a:pPr>
            <a:r>
              <a:rPr lang="en-US" sz="2000" dirty="0">
                <a:latin typeface="Calibri" panose="020F0502020204030204" pitchFamily="34" charset="0"/>
                <a:cs typeface="Calibri" panose="020F0502020204030204" pitchFamily="34" charset="0"/>
              </a:rPr>
              <a:t>Inflation, which evades acausal issue for density perturbations, flatness, etc., dilutes pre-inflation baryon number by an exponential amount.  </a:t>
            </a:r>
          </a:p>
          <a:p>
            <a:pPr marL="800100" lvl="1" indent="-342900">
              <a:buFont typeface="Courier New" panose="02070309020205020404" pitchFamily="49" charset="0"/>
              <a:buChar char="o"/>
            </a:pPr>
            <a:endParaRPr lang="en-US" sz="2000" dirty="0">
              <a:latin typeface="Calibri" panose="020F0502020204030204" pitchFamily="34" charset="0"/>
              <a:cs typeface="Calibri" panose="020F0502020204030204" pitchFamily="34" charset="0"/>
            </a:endParaRPr>
          </a:p>
          <a:p>
            <a:pPr marL="800100" lvl="1" indent="-342900">
              <a:buFont typeface="Courier New" panose="02070309020205020404" pitchFamily="49" charset="0"/>
              <a:buChar char="o"/>
            </a:pPr>
            <a:r>
              <a:rPr lang="en-US" sz="2000" dirty="0">
                <a:latin typeface="Calibri" panose="020F0502020204030204" pitchFamily="34" charset="0"/>
                <a:cs typeface="Calibri" panose="020F0502020204030204" pitchFamily="34" charset="0"/>
              </a:rPr>
              <a:t>The modern perspective is that reheating after inflation produced a symmetric universe (equal abundances of matter &amp; antimatter). </a:t>
            </a:r>
          </a:p>
          <a:p>
            <a:pPr marL="800100" lvl="1" indent="-342900">
              <a:buFont typeface="Courier New" panose="02070309020205020404" pitchFamily="49" charset="0"/>
              <a:buChar char="o"/>
            </a:pPr>
            <a:endParaRPr lang="en-US" sz="2000" dirty="0">
              <a:latin typeface="Calibri" panose="020F0502020204030204" pitchFamily="34" charset="0"/>
              <a:cs typeface="Calibri" panose="020F0502020204030204" pitchFamily="34" charset="0"/>
            </a:endParaRPr>
          </a:p>
          <a:p>
            <a:pPr marL="800100" lvl="1" indent="-342900">
              <a:buFont typeface="Courier New" panose="02070309020205020404" pitchFamily="49" charset="0"/>
              <a:buChar char="o"/>
            </a:pPr>
            <a:r>
              <a:rPr lang="en-US" sz="2000" dirty="0">
                <a:latin typeface="Calibri" panose="020F0502020204030204" pitchFamily="34" charset="0"/>
                <a:cs typeface="Calibri" panose="020F0502020204030204" pitchFamily="34" charset="0"/>
              </a:rPr>
              <a:t>Asymmetry must develop dynamically after inflation through a process known as “baryogenesis.”</a:t>
            </a:r>
          </a:p>
          <a:p>
            <a:pPr marL="800100" lvl="1" indent="-342900">
              <a:buFont typeface="Courier New" panose="02070309020205020404" pitchFamily="49" charset="0"/>
              <a:buChar char="o"/>
            </a:pPr>
            <a:endParaRPr lang="en-US" sz="2000"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sz="2000" dirty="0">
                <a:latin typeface="Calibri" panose="020F0502020204030204" pitchFamily="34" charset="0"/>
                <a:cs typeface="Calibri" panose="020F0502020204030204" pitchFamily="34" charset="0"/>
              </a:rPr>
              <a:t>Why is it about </a:t>
            </a:r>
            <a:r>
              <a:rPr lang="en-US" sz="2000" dirty="0">
                <a:latin typeface="Symbol" panose="05050102010706020507" pitchFamily="18" charset="2"/>
                <a:cs typeface="Times New Roman" panose="02020603050405020304" pitchFamily="18" charset="0"/>
              </a:rPr>
              <a:t>10</a:t>
            </a:r>
            <a:r>
              <a:rPr lang="en-US" sz="2000" baseline="30000" dirty="0">
                <a:latin typeface="Symbol" panose="05050102010706020507" pitchFamily="18" charset="2"/>
                <a:cs typeface="Times New Roman" panose="02020603050405020304" pitchFamily="18" charset="0"/>
              </a:rPr>
              <a:t>-10</a:t>
            </a:r>
            <a:r>
              <a:rPr lang="en-US" sz="2000" baseline="30000" dirty="0">
                <a:latin typeface="Times New Roman" panose="02020603050405020304" pitchFamily="18" charset="0"/>
                <a:cs typeface="Times New Roman" panose="02020603050405020304" pitchFamily="18" charset="0"/>
              </a:rPr>
              <a:t> </a:t>
            </a:r>
            <a:r>
              <a:rPr lang="en-US" sz="2000" dirty="0">
                <a:latin typeface="Arial" panose="020B0604020202020204"/>
              </a:rPr>
              <a:t>?</a:t>
            </a:r>
          </a:p>
        </p:txBody>
      </p:sp>
      <p:sp>
        <p:nvSpPr>
          <p:cNvPr id="4" name="TextBox 3"/>
          <p:cNvSpPr txBox="1"/>
          <p:nvPr/>
        </p:nvSpPr>
        <p:spPr>
          <a:xfrm>
            <a:off x="0" y="1"/>
            <a:ext cx="12192000" cy="646331"/>
          </a:xfrm>
          <a:prstGeom prst="rect">
            <a:avLst/>
          </a:prstGeom>
          <a:noFill/>
        </p:spPr>
        <p:txBody>
          <a:bodyPr wrap="square" rtlCol="0">
            <a:spAutoFit/>
          </a:bodyPr>
          <a:lstStyle/>
          <a:p>
            <a:pPr algn="ctr"/>
            <a:r>
              <a:rPr lang="en-US" sz="3600" b="1" dirty="0">
                <a:latin typeface="Arial" panose="020B0604020202020204"/>
                <a:cs typeface="Times New Roman" panose="02020603050405020304" pitchFamily="18" charset="0"/>
              </a:rPr>
              <a:t>Baryon Asymmetry: </a:t>
            </a:r>
            <a:r>
              <a:rPr lang="en-US" sz="3600" b="1" i="1" dirty="0" err="1">
                <a:latin typeface="Times New Roman" panose="02020603050405020304" pitchFamily="18" charset="0"/>
                <a:cs typeface="Times New Roman" panose="02020603050405020304" pitchFamily="18" charset="0"/>
              </a:rPr>
              <a:t>n</a:t>
            </a:r>
            <a:r>
              <a:rPr lang="en-US" sz="3600" b="1" baseline="-25000" dirty="0" err="1">
                <a:latin typeface="Times New Roman" panose="02020603050405020304" pitchFamily="18" charset="0"/>
                <a:cs typeface="Times New Roman" panose="02020603050405020304" pitchFamily="18" charset="0"/>
              </a:rPr>
              <a:t>B</a:t>
            </a:r>
            <a:r>
              <a:rPr lang="en-US" sz="3600" b="1" dirty="0">
                <a:latin typeface="Arial" panose="020B0604020202020204"/>
              </a:rPr>
              <a:t>/</a:t>
            </a:r>
            <a:r>
              <a:rPr lang="en-US" sz="3600" b="1" i="1" dirty="0">
                <a:latin typeface="Times New Roman" panose="02020603050405020304" pitchFamily="18" charset="0"/>
                <a:cs typeface="Times New Roman" panose="02020603050405020304" pitchFamily="18" charset="0"/>
              </a:rPr>
              <a:t>s</a:t>
            </a:r>
            <a:r>
              <a:rPr lang="en-US" sz="3600" b="1" dirty="0">
                <a:latin typeface="Arial" panose="020B0604020202020204"/>
              </a:rPr>
              <a:t> </a:t>
            </a:r>
            <a:r>
              <a:rPr lang="en-US" sz="3600" b="1" dirty="0">
                <a:latin typeface="Symbol" panose="05050102010706020507" pitchFamily="18" charset="2"/>
              </a:rPr>
              <a:t>= </a:t>
            </a:r>
            <a:r>
              <a:rPr lang="en-US" sz="3600" b="1" dirty="0">
                <a:latin typeface="Times New Roman" panose="02020603050405020304" pitchFamily="18" charset="0"/>
                <a:cs typeface="Times New Roman" panose="02020603050405020304" pitchFamily="18" charset="0"/>
              </a:rPr>
              <a:t>Y</a:t>
            </a:r>
            <a:r>
              <a:rPr lang="en-US" sz="3600" b="1" baseline="-25000" dirty="0">
                <a:latin typeface="Times New Roman" panose="02020603050405020304" pitchFamily="18" charset="0"/>
                <a:cs typeface="Times New Roman" panose="02020603050405020304" pitchFamily="18" charset="0"/>
              </a:rPr>
              <a:t>B</a:t>
            </a:r>
            <a:r>
              <a:rPr lang="en-US" sz="3600" b="1" dirty="0">
                <a:cs typeface="Times New Roman" panose="02020603050405020304" pitchFamily="18" charset="0"/>
              </a:rPr>
              <a:t> </a:t>
            </a:r>
            <a:r>
              <a:rPr lang="en-US" sz="3600" b="1" dirty="0">
                <a:latin typeface="Symbol" pitchFamily="2" charset="2"/>
                <a:cs typeface="Times New Roman" panose="02020603050405020304" pitchFamily="18" charset="0"/>
              </a:rPr>
              <a:t>=</a:t>
            </a:r>
            <a:r>
              <a:rPr lang="en-US" sz="3600" b="1" dirty="0">
                <a:cs typeface="Times New Roman" panose="02020603050405020304" pitchFamily="18" charset="0"/>
              </a:rPr>
              <a:t> </a:t>
            </a:r>
            <a:r>
              <a:rPr lang="en-US" sz="3600" b="1" dirty="0">
                <a:latin typeface="Symbol" panose="05050102010706020507" pitchFamily="18" charset="2"/>
              </a:rPr>
              <a:t> (0.879 </a:t>
            </a:r>
            <a:r>
              <a:rPr lang="en-US" sz="3600" b="1" dirty="0">
                <a:latin typeface="Symbol" panose="05050102010706020507" pitchFamily="18" charset="2"/>
                <a:sym typeface="Symbol" panose="05050102010706020507" pitchFamily="18" charset="2"/>
              </a:rPr>
              <a:t> 0.004)  10 </a:t>
            </a:r>
            <a:r>
              <a:rPr lang="en-US" sz="3600" b="1" baseline="30000" dirty="0">
                <a:latin typeface="Symbol" panose="05050102010706020507" pitchFamily="18" charset="2"/>
                <a:sym typeface="Symbol" panose="05050102010706020507" pitchFamily="18" charset="2"/>
              </a:rPr>
              <a:t>-10 </a:t>
            </a:r>
            <a:endParaRPr lang="en-US" sz="3600" b="1" baseline="30000" dirty="0">
              <a:latin typeface="Symbol" panose="05050102010706020507" pitchFamily="18" charset="2"/>
            </a:endParaRPr>
          </a:p>
        </p:txBody>
      </p:sp>
    </p:spTree>
    <p:extLst>
      <p:ext uri="{BB962C8B-B14F-4D97-AF65-F5344CB8AC3E}">
        <p14:creationId xmlns:p14="http://schemas.microsoft.com/office/powerpoint/2010/main" val="1343005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C6D92D-DD37-A9B9-54CD-8670A21143F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851F07E-FA21-2207-5ABB-5475BA5E7892}"/>
              </a:ext>
            </a:extLst>
          </p:cNvPr>
          <p:cNvSpPr txBox="1"/>
          <p:nvPr/>
        </p:nvSpPr>
        <p:spPr>
          <a:xfrm>
            <a:off x="0" y="0"/>
            <a:ext cx="12192000" cy="646331"/>
          </a:xfrm>
          <a:prstGeom prst="rect">
            <a:avLst/>
          </a:prstGeom>
          <a:noFill/>
        </p:spPr>
        <p:txBody>
          <a:bodyPr wrap="square" rtlCol="0">
            <a:spAutoFit/>
          </a:bodyPr>
          <a:lstStyle/>
          <a:p>
            <a:pPr algn="ctr"/>
            <a:r>
              <a:rPr lang="en-US" sz="3600" b="1" dirty="0">
                <a:latin typeface="Arial" panose="020B0604020202020204" pitchFamily="34" charset="0"/>
                <a:cs typeface="Arial" panose="020B0604020202020204" pitchFamily="34" charset="0"/>
              </a:rPr>
              <a:t>Inner Space/Outer Space Connection</a:t>
            </a:r>
            <a:endParaRPr lang="en-US" sz="3600" b="1" baseline="30000"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2BB0BD7B-B1D9-B0A3-6244-3681EA71533F}"/>
              </a:ext>
            </a:extLst>
          </p:cNvPr>
          <p:cNvSpPr txBox="1"/>
          <p:nvPr/>
        </p:nvSpPr>
        <p:spPr>
          <a:xfrm>
            <a:off x="71610" y="1028401"/>
            <a:ext cx="12048780" cy="3785652"/>
          </a:xfrm>
          <a:prstGeom prst="rect">
            <a:avLst/>
          </a:prstGeom>
          <a:noFill/>
        </p:spPr>
        <p:txBody>
          <a:bodyPr wrap="square" rtlCol="0">
            <a:spAutoFit/>
          </a:bodyPr>
          <a:lstStyle/>
          <a:p>
            <a:r>
              <a:rPr lang="en-US" sz="2000" dirty="0"/>
              <a:t>A complete Standard Model of Particle Physics, arising from laboratory experiments and beautiful theoretical ideas, should be applicable to the universe beyond terrestrial laboratories and (in principle) allow the calculation of cosmological parameters such as the baryon number of the universe.</a:t>
            </a:r>
          </a:p>
          <a:p>
            <a:endParaRPr lang="en-US" sz="2000" dirty="0"/>
          </a:p>
          <a:p>
            <a:endParaRPr lang="en-US" sz="2000" dirty="0"/>
          </a:p>
          <a:p>
            <a:r>
              <a:rPr lang="en-US" sz="2000" dirty="0"/>
              <a:t>A failure of </a:t>
            </a:r>
            <a:r>
              <a:rPr lang="en-US" sz="2000" b="1" u="sng" dirty="0"/>
              <a:t>today’s</a:t>
            </a:r>
            <a:r>
              <a:rPr lang="en-US" sz="2000" dirty="0"/>
              <a:t> Standard Model of Particle Physics to account completely for the observed universe (dark matter, dark energy, inflation, baryogenesis) points to the fact that </a:t>
            </a:r>
            <a:r>
              <a:rPr lang="en-US" sz="2000" b="1" u="sng" dirty="0"/>
              <a:t>today’s</a:t>
            </a:r>
            <a:r>
              <a:rPr lang="en-US" sz="2000" dirty="0"/>
              <a:t> Standard Model of Particle Physics is not the </a:t>
            </a:r>
            <a:r>
              <a:rPr lang="en-US" sz="2000" b="1" u="sng" dirty="0"/>
              <a:t>final</a:t>
            </a:r>
            <a:r>
              <a:rPr lang="en-US" sz="2000" dirty="0"/>
              <a:t> Standard Model of Particle Physics.  </a:t>
            </a:r>
          </a:p>
          <a:p>
            <a:endParaRPr lang="en-US" sz="2000" dirty="0"/>
          </a:p>
          <a:p>
            <a:endParaRPr lang="en-US" sz="2000" dirty="0"/>
          </a:p>
          <a:p>
            <a:r>
              <a:rPr lang="en-US" sz="2000" dirty="0"/>
              <a:t>Cosmological considerations may point to directions for physics beyond </a:t>
            </a:r>
            <a:r>
              <a:rPr lang="en-US" sz="2000" b="1" u="sng" dirty="0"/>
              <a:t>today’s</a:t>
            </a:r>
            <a:r>
              <a:rPr lang="en-US" sz="2000" dirty="0"/>
              <a:t> Standard Model.  The baryon asymmetry is an example of this.</a:t>
            </a:r>
          </a:p>
        </p:txBody>
      </p:sp>
    </p:spTree>
    <p:extLst>
      <p:ext uri="{BB962C8B-B14F-4D97-AF65-F5344CB8AC3E}">
        <p14:creationId xmlns:p14="http://schemas.microsoft.com/office/powerpoint/2010/main" val="880308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t="2783" b="7131"/>
          <a:stretch/>
        </p:blipFill>
        <p:spPr>
          <a:xfrm>
            <a:off x="474312" y="199472"/>
            <a:ext cx="5542486" cy="6459055"/>
          </a:xfrm>
          <a:prstGeom prst="rect">
            <a:avLst/>
          </a:prstGeom>
          <a:ln w="19050">
            <a:solidFill>
              <a:srgbClr val="003657"/>
            </a:solidFill>
          </a:ln>
        </p:spPr>
      </p:pic>
      <p:sp>
        <p:nvSpPr>
          <p:cNvPr id="2" name="Oval 1"/>
          <p:cNvSpPr/>
          <p:nvPr/>
        </p:nvSpPr>
        <p:spPr>
          <a:xfrm>
            <a:off x="3648464" y="600644"/>
            <a:ext cx="327102" cy="260195"/>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a:endParaRPr>
          </a:p>
        </p:txBody>
      </p:sp>
      <p:sp>
        <p:nvSpPr>
          <p:cNvPr id="3" name="TextBox 2"/>
          <p:cNvSpPr txBox="1"/>
          <p:nvPr/>
        </p:nvSpPr>
        <p:spPr>
          <a:xfrm>
            <a:off x="4154191" y="546075"/>
            <a:ext cx="697627" cy="369332"/>
          </a:xfrm>
          <a:prstGeom prst="rect">
            <a:avLst/>
          </a:prstGeom>
          <a:noFill/>
        </p:spPr>
        <p:txBody>
          <a:bodyPr wrap="none" rtlCol="0">
            <a:spAutoFit/>
          </a:bodyPr>
          <a:lstStyle/>
          <a:p>
            <a:r>
              <a:rPr lang="en-US" dirty="0">
                <a:solidFill>
                  <a:srgbClr val="5B9BD5"/>
                </a:solidFill>
                <a:latin typeface="Arial" panose="020B0604020202020204"/>
              </a:rPr>
              <a:t>1967</a:t>
            </a:r>
          </a:p>
        </p:txBody>
      </p:sp>
      <p:sp>
        <p:nvSpPr>
          <p:cNvPr id="4" name="TextBox 3"/>
          <p:cNvSpPr txBox="1"/>
          <p:nvPr/>
        </p:nvSpPr>
        <p:spPr>
          <a:xfrm>
            <a:off x="6175203" y="2107477"/>
            <a:ext cx="5801938" cy="2015936"/>
          </a:xfrm>
          <a:prstGeom prst="rect">
            <a:avLst/>
          </a:prstGeom>
          <a:noFill/>
        </p:spPr>
        <p:txBody>
          <a:bodyPr wrap="square" rtlCol="0">
            <a:spAutoFit/>
          </a:bodyPr>
          <a:lstStyle/>
          <a:p>
            <a:r>
              <a:rPr lang="en-US" sz="2400" dirty="0">
                <a:latin typeface="Arial" panose="020B0604020202020204"/>
              </a:rPr>
              <a:t>For the universe to evolve from</a:t>
            </a:r>
          </a:p>
          <a:p>
            <a:r>
              <a:rPr lang="en-US" sz="2400" dirty="0">
                <a:latin typeface="Times New Roman" panose="02020603050405020304" pitchFamily="18" charset="0"/>
                <a:cs typeface="Times New Roman" panose="02020603050405020304" pitchFamily="18" charset="0"/>
              </a:rPr>
              <a:t>B</a:t>
            </a:r>
            <a:r>
              <a:rPr lang="en-US" sz="2400" dirty="0">
                <a:latin typeface="Arial" panose="020B0604020202020204"/>
              </a:rPr>
              <a:t> </a:t>
            </a:r>
            <a:r>
              <a:rPr lang="en-US" sz="2400" dirty="0">
                <a:latin typeface="Symbol" panose="05050102010706020507" pitchFamily="18" charset="2"/>
              </a:rPr>
              <a:t>= 0</a:t>
            </a:r>
            <a:r>
              <a:rPr lang="en-US" sz="2400" dirty="0">
                <a:latin typeface="Arial" panose="020B0604020202020204"/>
              </a:rPr>
              <a:t> to </a:t>
            </a:r>
            <a:r>
              <a:rPr lang="en-US" sz="2400" dirty="0">
                <a:latin typeface="Times New Roman" panose="02020603050405020304" pitchFamily="18" charset="0"/>
                <a:cs typeface="Times New Roman" panose="02020603050405020304" pitchFamily="18" charset="0"/>
              </a:rPr>
              <a:t>B</a:t>
            </a:r>
            <a:r>
              <a:rPr lang="en-US" sz="2400" dirty="0">
                <a:latin typeface="Arial" panose="020B0604020202020204"/>
              </a:rPr>
              <a:t> </a:t>
            </a:r>
            <a:r>
              <a:rPr lang="en-US" sz="2400" dirty="0">
                <a:latin typeface="Symbol" panose="05050102010706020507" pitchFamily="18" charset="2"/>
                <a:sym typeface="Euclid Symbol" panose="05050102010706020507" pitchFamily="18" charset="2"/>
              </a:rPr>
              <a:t>≠</a:t>
            </a:r>
            <a:r>
              <a:rPr lang="en-US" sz="2400" dirty="0">
                <a:latin typeface="Symbol" panose="05050102010706020507" pitchFamily="18" charset="2"/>
              </a:rPr>
              <a:t> 0</a:t>
            </a:r>
            <a:r>
              <a:rPr lang="en-US" sz="2400" dirty="0">
                <a:latin typeface="Arial" panose="020B0604020202020204"/>
              </a:rPr>
              <a:t>, requires:</a:t>
            </a:r>
          </a:p>
          <a:p>
            <a:endParaRPr lang="en-US" sz="500" dirty="0">
              <a:latin typeface="Arial" panose="020B0604020202020204"/>
            </a:endParaRPr>
          </a:p>
          <a:p>
            <a:pPr marL="512763" indent="-282575">
              <a:buFont typeface="+mj-lt"/>
              <a:buAutoNum type="arabicPeriod"/>
            </a:pPr>
            <a:r>
              <a:rPr lang="en-US" sz="2400" dirty="0">
                <a:latin typeface="Arial" panose="020B0604020202020204"/>
              </a:rPr>
              <a:t>Baryon number violation</a:t>
            </a:r>
          </a:p>
          <a:p>
            <a:pPr marL="512763" indent="-282575">
              <a:buFont typeface="+mj-lt"/>
              <a:buAutoNum type="arabicPeriod"/>
            </a:pPr>
            <a:r>
              <a:rPr lang="en-US" sz="2400" dirty="0">
                <a:latin typeface="Times New Roman" panose="02020603050405020304" pitchFamily="18" charset="0"/>
                <a:cs typeface="Times New Roman" panose="02020603050405020304" pitchFamily="18" charset="0"/>
              </a:rPr>
              <a:t>C</a:t>
            </a:r>
            <a:r>
              <a:rPr lang="en-US" sz="2400" dirty="0">
                <a:latin typeface="Arial" panose="020B0604020202020204"/>
              </a:rPr>
              <a:t> and </a:t>
            </a:r>
            <a:r>
              <a:rPr lang="en-US" sz="2400" dirty="0">
                <a:latin typeface="Times New Roman" panose="02020603050405020304" pitchFamily="18" charset="0"/>
                <a:cs typeface="Times New Roman" panose="02020603050405020304" pitchFamily="18" charset="0"/>
              </a:rPr>
              <a:t>CP</a:t>
            </a:r>
            <a:r>
              <a:rPr lang="en-US" sz="2400" dirty="0">
                <a:latin typeface="Arial" panose="020B0604020202020204"/>
              </a:rPr>
              <a:t> violation</a:t>
            </a:r>
          </a:p>
          <a:p>
            <a:pPr marL="512763" indent="-282575">
              <a:buFont typeface="+mj-lt"/>
              <a:buAutoNum type="arabicPeriod"/>
            </a:pPr>
            <a:r>
              <a:rPr lang="en-US" sz="2400" dirty="0">
                <a:latin typeface="Arial" panose="020B0604020202020204"/>
              </a:rPr>
              <a:t>Departure from thermal equilibrium</a:t>
            </a:r>
          </a:p>
        </p:txBody>
      </p:sp>
    </p:spTree>
    <p:extLst>
      <p:ext uri="{BB962C8B-B14F-4D97-AF65-F5344CB8AC3E}">
        <p14:creationId xmlns:p14="http://schemas.microsoft.com/office/powerpoint/2010/main" val="4289681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BBBE57E1-2EAD-EF1E-B243-200EF7489B97}"/>
              </a:ext>
            </a:extLst>
          </p:cNvPr>
          <p:cNvPicPr>
            <a:picLocks noChangeAspect="1"/>
          </p:cNvPicPr>
          <p:nvPr/>
        </p:nvPicPr>
        <p:blipFill>
          <a:blip r:embed="rId3"/>
          <a:stretch>
            <a:fillRect/>
          </a:stretch>
        </p:blipFill>
        <p:spPr>
          <a:xfrm>
            <a:off x="9994382" y="5962460"/>
            <a:ext cx="1676400" cy="622300"/>
          </a:xfrm>
          <a:prstGeom prst="rect">
            <a:avLst/>
          </a:prstGeom>
        </p:spPr>
      </p:pic>
      <p:pic>
        <p:nvPicPr>
          <p:cNvPr id="3" name="Picture 2">
            <a:extLst>
              <a:ext uri="{FF2B5EF4-FFF2-40B4-BE49-F238E27FC236}">
                <a16:creationId xmlns:a16="http://schemas.microsoft.com/office/drawing/2014/main" id="{5942387A-2A2A-B380-F26C-A90CE3C15B1B}"/>
              </a:ext>
            </a:extLst>
          </p:cNvPr>
          <p:cNvPicPr>
            <a:picLocks noChangeAspect="1"/>
          </p:cNvPicPr>
          <p:nvPr/>
        </p:nvPicPr>
        <p:blipFill>
          <a:blip r:embed="rId4"/>
          <a:stretch>
            <a:fillRect/>
          </a:stretch>
        </p:blipFill>
        <p:spPr>
          <a:xfrm>
            <a:off x="2538631" y="5395574"/>
            <a:ext cx="7150100" cy="1193800"/>
          </a:xfrm>
          <a:prstGeom prst="rect">
            <a:avLst/>
          </a:prstGeom>
        </p:spPr>
      </p:pic>
      <p:sp>
        <p:nvSpPr>
          <p:cNvPr id="6" name="TextBox 5"/>
          <p:cNvSpPr txBox="1"/>
          <p:nvPr/>
        </p:nvSpPr>
        <p:spPr>
          <a:xfrm>
            <a:off x="78658" y="632603"/>
            <a:ext cx="6017342" cy="4878259"/>
          </a:xfrm>
          <a:prstGeom prst="rect">
            <a:avLst/>
          </a:prstGeom>
          <a:noFill/>
        </p:spPr>
        <p:txBody>
          <a:bodyPr wrap="square" rtlCol="0">
            <a:spAutoFit/>
          </a:bodyPr>
          <a:lstStyle/>
          <a:p>
            <a:pPr marL="457200" indent="-457200">
              <a:buFont typeface="+mj-lt"/>
              <a:buAutoNum type="arabicPeriod"/>
            </a:pPr>
            <a:r>
              <a:rPr lang="en-US" sz="2000" dirty="0">
                <a:latin typeface="Arial" panose="020B0604020202020204"/>
              </a:rPr>
              <a:t>Baryon number violating processes:</a:t>
            </a:r>
          </a:p>
          <a:p>
            <a:endParaRPr lang="en-US" sz="2400" dirty="0">
              <a:latin typeface="Arial" panose="020B0604020202020204"/>
            </a:endParaRPr>
          </a:p>
          <a:p>
            <a:pPr marL="457200" indent="-457200">
              <a:buFont typeface="+mj-lt"/>
              <a:buAutoNum type="arabicPeriod"/>
            </a:pPr>
            <a:endParaRPr lang="en-US" sz="2400" dirty="0">
              <a:latin typeface="Arial" panose="020B0604020202020204"/>
            </a:endParaRPr>
          </a:p>
          <a:p>
            <a:endParaRPr lang="en-US" sz="2400" dirty="0">
              <a:latin typeface="Arial" panose="020B0604020202020204"/>
            </a:endParaRPr>
          </a:p>
          <a:p>
            <a:pPr marL="457200" indent="-457200">
              <a:buFont typeface="+mj-lt"/>
              <a:buAutoNum type="arabicPeriod"/>
            </a:pPr>
            <a:endParaRPr lang="en-US" sz="2400" dirty="0">
              <a:latin typeface="Arial" panose="020B0604020202020204"/>
            </a:endParaRPr>
          </a:p>
          <a:p>
            <a:endParaRPr lang="en-US" sz="2400" dirty="0">
              <a:latin typeface="Arial" panose="020B0604020202020204"/>
            </a:endParaRPr>
          </a:p>
          <a:p>
            <a:endParaRPr lang="en-US" sz="2400" dirty="0">
              <a:latin typeface="Arial" panose="020B0604020202020204"/>
            </a:endParaRPr>
          </a:p>
          <a:p>
            <a:endParaRPr lang="en-US" sz="300" dirty="0">
              <a:latin typeface="Arial" panose="020B0604020202020204"/>
            </a:endParaRPr>
          </a:p>
          <a:p>
            <a:pPr marL="457200" indent="-457200">
              <a:buFont typeface="+mj-lt"/>
              <a:buAutoNum type="arabicPeriod" startAt="2"/>
            </a:pPr>
            <a:r>
              <a:rPr lang="en-US" sz="2000" dirty="0">
                <a:latin typeface="Times New Roman" panose="02020603050405020304" pitchFamily="18" charset="0"/>
                <a:cs typeface="Times New Roman" panose="02020603050405020304" pitchFamily="18" charset="0"/>
              </a:rPr>
              <a:t>C</a:t>
            </a:r>
            <a:r>
              <a:rPr lang="en-US" sz="2000" dirty="0">
                <a:latin typeface="Arial" panose="020B0604020202020204"/>
              </a:rPr>
              <a:t> and </a:t>
            </a:r>
            <a:r>
              <a:rPr lang="en-US" sz="2000" dirty="0">
                <a:latin typeface="Times New Roman" panose="02020603050405020304" pitchFamily="18" charset="0"/>
                <a:cs typeface="Times New Roman" panose="02020603050405020304" pitchFamily="18" charset="0"/>
              </a:rPr>
              <a:t>CP</a:t>
            </a:r>
            <a:r>
              <a:rPr lang="en-US" sz="2000" dirty="0">
                <a:latin typeface="Arial" panose="020B0604020202020204"/>
              </a:rPr>
              <a:t> violating processes:</a:t>
            </a:r>
          </a:p>
          <a:p>
            <a:pPr marL="457200" indent="-457200">
              <a:buFont typeface="+mj-lt"/>
              <a:buAutoNum type="arabicPeriod" startAt="2"/>
            </a:pPr>
            <a:endParaRPr lang="en-US" sz="2400" dirty="0">
              <a:latin typeface="Arial" panose="020B0604020202020204"/>
            </a:endParaRPr>
          </a:p>
          <a:p>
            <a:pPr marL="457200" indent="-457200">
              <a:buFont typeface="+mj-lt"/>
              <a:buAutoNum type="arabicPeriod" startAt="2"/>
            </a:pPr>
            <a:endParaRPr lang="en-US" sz="2400" dirty="0">
              <a:latin typeface="Arial" panose="020B0604020202020204"/>
            </a:endParaRPr>
          </a:p>
          <a:p>
            <a:pPr marL="457200" indent="-457200">
              <a:buFont typeface="+mj-lt"/>
              <a:buAutoNum type="arabicPeriod" startAt="2"/>
            </a:pPr>
            <a:endParaRPr lang="en-US" sz="2400" dirty="0">
              <a:latin typeface="Arial" panose="020B0604020202020204"/>
            </a:endParaRPr>
          </a:p>
          <a:p>
            <a:pPr marL="457200" indent="-457200">
              <a:buFont typeface="+mj-lt"/>
              <a:buAutoNum type="arabicPeriod" startAt="2"/>
            </a:pPr>
            <a:endParaRPr lang="en-US" sz="1600" dirty="0">
              <a:latin typeface="Arial" panose="020B0604020202020204"/>
            </a:endParaRPr>
          </a:p>
          <a:p>
            <a:pPr marL="457200" indent="-457200">
              <a:buFont typeface="+mj-lt"/>
              <a:buAutoNum type="arabicPeriod" startAt="2"/>
            </a:pPr>
            <a:endParaRPr lang="en-US" sz="1600" dirty="0">
              <a:latin typeface="Arial" panose="020B0604020202020204"/>
            </a:endParaRPr>
          </a:p>
          <a:p>
            <a:pPr marL="457200" indent="-457200">
              <a:buFont typeface="+mj-lt"/>
              <a:buAutoNum type="arabicPeriod" startAt="2"/>
            </a:pPr>
            <a:r>
              <a:rPr lang="en-US" sz="2000" dirty="0">
                <a:latin typeface="Arial" panose="020B0604020202020204"/>
              </a:rPr>
              <a:t>Nonequilibrium conditions:</a:t>
            </a:r>
            <a:endParaRPr lang="en-US" sz="1100" dirty="0">
              <a:latin typeface="Arial" panose="020B0604020202020204"/>
            </a:endParaRPr>
          </a:p>
        </p:txBody>
      </p:sp>
      <p:sp>
        <p:nvSpPr>
          <p:cNvPr id="116" name="TextBox 115"/>
          <p:cNvSpPr txBox="1"/>
          <p:nvPr/>
        </p:nvSpPr>
        <p:spPr>
          <a:xfrm>
            <a:off x="5530339" y="1126519"/>
            <a:ext cx="5530891" cy="1754326"/>
          </a:xfrm>
          <a:prstGeom prst="rect">
            <a:avLst/>
          </a:prstGeom>
          <a:noFill/>
        </p:spPr>
        <p:txBody>
          <a:bodyPr wrap="square" rtlCol="0">
            <a:spAutoFit/>
          </a:bodyPr>
          <a:lstStyle/>
          <a:p>
            <a:r>
              <a:rPr lang="en-US" dirty="0">
                <a:latin typeface="Arial" panose="020B0604020202020204"/>
                <a:cs typeface="Times New Roman" panose="02020603050405020304" pitchFamily="18" charset="0"/>
              </a:rPr>
              <a:t>Zero temperature</a:t>
            </a:r>
          </a:p>
          <a:p>
            <a:r>
              <a:rPr lang="en-US" dirty="0">
                <a:latin typeface="Arial" panose="020B0604020202020204"/>
                <a:cs typeface="Times New Roman" panose="02020603050405020304" pitchFamily="18" charset="0"/>
              </a:rPr>
              <a:t>    instantons:</a:t>
            </a:r>
            <a:r>
              <a:rPr lang="en-US" i="1" dirty="0">
                <a:latin typeface="Times New Roman" panose="02020603050405020304" pitchFamily="18" charset="0"/>
                <a:cs typeface="Times New Roman" panose="02020603050405020304" pitchFamily="18" charset="0"/>
              </a:rPr>
              <a:t>  </a:t>
            </a:r>
          </a:p>
          <a:p>
            <a:endParaRPr lang="en-US" i="1" dirty="0">
              <a:latin typeface="Symbol" panose="05050102010706020507" pitchFamily="18" charset="2"/>
              <a:cs typeface="Times New Roman" panose="02020603050405020304" pitchFamily="18" charset="0"/>
            </a:endParaRPr>
          </a:p>
          <a:p>
            <a:r>
              <a:rPr lang="en-US" dirty="0">
                <a:cs typeface="Times New Roman" panose="02020603050405020304" pitchFamily="18" charset="0"/>
              </a:rPr>
              <a:t>Non-</a:t>
            </a:r>
            <a:r>
              <a:rPr lang="en-US" dirty="0">
                <a:latin typeface="Arial" panose="020B0604020202020204"/>
                <a:cs typeface="Times New Roman" panose="02020603050405020304" pitchFamily="18" charset="0"/>
                <a:sym typeface="Symbol" panose="05050102010706020507" pitchFamily="18" charset="2"/>
              </a:rPr>
              <a:t>zero temperature</a:t>
            </a:r>
          </a:p>
          <a:p>
            <a:r>
              <a:rPr lang="en-US" dirty="0">
                <a:latin typeface="Arial" panose="020B0604020202020204"/>
                <a:cs typeface="Times New Roman" panose="02020603050405020304" pitchFamily="18" charset="0"/>
                <a:sym typeface="Symbol" panose="05050102010706020507" pitchFamily="18" charset="2"/>
              </a:rPr>
              <a:t>    </a:t>
            </a:r>
            <a:r>
              <a:rPr lang="en-US" dirty="0" err="1">
                <a:latin typeface="Arial" panose="020B0604020202020204"/>
                <a:cs typeface="Times New Roman" panose="02020603050405020304" pitchFamily="18" charset="0"/>
                <a:sym typeface="Symbol" panose="05050102010706020507" pitchFamily="18" charset="2"/>
              </a:rPr>
              <a:t>sphalerons</a:t>
            </a:r>
            <a:r>
              <a:rPr lang="en-US" dirty="0">
                <a:latin typeface="Arial" panose="020B0604020202020204"/>
                <a:cs typeface="Times New Roman" panose="02020603050405020304" pitchFamily="18" charset="0"/>
                <a:sym typeface="Symbol" panose="05050102010706020507" pitchFamily="18" charset="2"/>
              </a:rPr>
              <a:t>:</a:t>
            </a:r>
          </a:p>
          <a:p>
            <a:r>
              <a:rPr lang="en-US" dirty="0">
                <a:latin typeface="Arial" panose="020B0604020202020204"/>
                <a:cs typeface="Times New Roman" panose="02020603050405020304" pitchFamily="18" charset="0"/>
                <a:sym typeface="Symbol" panose="05050102010706020507" pitchFamily="18" charset="2"/>
              </a:rPr>
              <a:t>                                                    </a:t>
            </a:r>
            <a:endParaRPr lang="en-US" dirty="0">
              <a:latin typeface="Symbol" panose="05050102010706020507" pitchFamily="18" charset="2"/>
              <a:cs typeface="Times New Roman" panose="02020603050405020304" pitchFamily="18" charset="0"/>
              <a:sym typeface="Symbol" panose="05050102010706020507" pitchFamily="18" charset="2"/>
            </a:endParaRPr>
          </a:p>
        </p:txBody>
      </p:sp>
      <p:pic>
        <p:nvPicPr>
          <p:cNvPr id="4" name="Picture 3">
            <a:extLst>
              <a:ext uri="{FF2B5EF4-FFF2-40B4-BE49-F238E27FC236}">
                <a16:creationId xmlns:a16="http://schemas.microsoft.com/office/drawing/2014/main" id="{A6D70558-E8B8-6FFC-9545-290B203DEFA5}"/>
              </a:ext>
            </a:extLst>
          </p:cNvPr>
          <p:cNvPicPr>
            <a:picLocks noChangeAspect="1"/>
          </p:cNvPicPr>
          <p:nvPr/>
        </p:nvPicPr>
        <p:blipFill>
          <a:blip r:embed="rId5"/>
          <a:stretch>
            <a:fillRect/>
          </a:stretch>
        </p:blipFill>
        <p:spPr>
          <a:xfrm>
            <a:off x="8045376" y="1210211"/>
            <a:ext cx="2608642" cy="416403"/>
          </a:xfrm>
          <a:prstGeom prst="rect">
            <a:avLst/>
          </a:prstGeom>
        </p:spPr>
      </p:pic>
      <p:sp>
        <p:nvSpPr>
          <p:cNvPr id="5" name="TextBox 4"/>
          <p:cNvSpPr txBox="1"/>
          <p:nvPr/>
        </p:nvSpPr>
        <p:spPr>
          <a:xfrm>
            <a:off x="1524002" y="1"/>
            <a:ext cx="9143999" cy="646331"/>
          </a:xfrm>
          <a:prstGeom prst="rect">
            <a:avLst/>
          </a:prstGeom>
          <a:noFill/>
        </p:spPr>
        <p:txBody>
          <a:bodyPr wrap="square" rtlCol="0">
            <a:spAutoFit/>
          </a:bodyPr>
          <a:lstStyle/>
          <a:p>
            <a:pPr algn="ctr"/>
            <a:r>
              <a:rPr lang="en-US" sz="3600" b="1" dirty="0">
                <a:latin typeface="Arial" panose="020B0604020202020204"/>
              </a:rPr>
              <a:t>Sakharov Criteria in the Standard Model</a:t>
            </a:r>
            <a:endParaRPr lang="en-US" sz="3600" b="1" dirty="0">
              <a:latin typeface="Symbol" panose="05050102010706020507" pitchFamily="18" charset="2"/>
            </a:endParaRPr>
          </a:p>
        </p:txBody>
      </p:sp>
      <p:graphicFrame>
        <p:nvGraphicFramePr>
          <p:cNvPr id="8" name="Object 7"/>
          <p:cNvGraphicFramePr>
            <a:graphicFrameLocks noChangeAspect="1"/>
          </p:cNvGraphicFramePr>
          <p:nvPr>
            <p:extLst>
              <p:ext uri="{D42A27DB-BD31-4B8C-83A1-F6EECF244321}">
                <p14:modId xmlns:p14="http://schemas.microsoft.com/office/powerpoint/2010/main" val="1259226753"/>
              </p:ext>
            </p:extLst>
          </p:nvPr>
        </p:nvGraphicFramePr>
        <p:xfrm>
          <a:off x="4685540" y="651160"/>
          <a:ext cx="1018493" cy="436598"/>
        </p:xfrm>
        <a:graphic>
          <a:graphicData uri="http://schemas.openxmlformats.org/presentationml/2006/ole">
            <mc:AlternateContent xmlns:mc="http://schemas.openxmlformats.org/markup-compatibility/2006">
              <mc:Choice xmlns:v="urn:schemas-microsoft-com:vml" Requires="v">
                <p:oleObj name="Equation" r:id="rId6" imgW="711000" imgH="304560" progId="Equation.DSMT4">
                  <p:embed/>
                </p:oleObj>
              </mc:Choice>
              <mc:Fallback>
                <p:oleObj name="Equation" r:id="rId6" imgW="711000" imgH="304560" progId="Equation.DSMT4">
                  <p:embed/>
                  <p:pic>
                    <p:nvPicPr>
                      <p:cNvPr id="8" name="Object 7"/>
                      <p:cNvPicPr/>
                      <p:nvPr/>
                    </p:nvPicPr>
                    <p:blipFill>
                      <a:blip r:embed="rId7"/>
                      <a:stretch>
                        <a:fillRect/>
                      </a:stretch>
                    </p:blipFill>
                    <p:spPr>
                      <a:xfrm>
                        <a:off x="4685540" y="651160"/>
                        <a:ext cx="1018493" cy="436598"/>
                      </a:xfrm>
                      <a:prstGeom prst="rect">
                        <a:avLst/>
                      </a:prstGeom>
                    </p:spPr>
                  </p:pic>
                </p:oleObj>
              </mc:Fallback>
            </mc:AlternateContent>
          </a:graphicData>
        </a:graphic>
      </p:graphicFrame>
      <p:sp>
        <p:nvSpPr>
          <p:cNvPr id="113" name="TextBox 112"/>
          <p:cNvSpPr txBox="1"/>
          <p:nvPr/>
        </p:nvSpPr>
        <p:spPr>
          <a:xfrm>
            <a:off x="214629" y="1426961"/>
            <a:ext cx="2108269" cy="923330"/>
          </a:xfrm>
          <a:prstGeom prst="rect">
            <a:avLst/>
          </a:prstGeom>
          <a:noFill/>
        </p:spPr>
        <p:txBody>
          <a:bodyPr wrap="none" rtlCol="0">
            <a:spAutoFit/>
          </a:bodyPr>
          <a:lstStyle/>
          <a:p>
            <a:pPr algn="ctr"/>
            <a:r>
              <a:rPr lang="en-US" dirty="0">
                <a:solidFill>
                  <a:srgbClr val="FF0000"/>
                </a:solidFill>
                <a:latin typeface="Arial" panose="020B0604020202020204"/>
              </a:rPr>
              <a:t>Yes in SM</a:t>
            </a:r>
          </a:p>
          <a:p>
            <a:pPr algn="ctr"/>
            <a:r>
              <a:rPr lang="en-US" dirty="0">
                <a:solidFill>
                  <a:srgbClr val="FF0000"/>
                </a:solidFill>
                <a:latin typeface="Arial" panose="020B0604020202020204"/>
              </a:rPr>
              <a:t>(nonperturbatively)</a:t>
            </a:r>
          </a:p>
          <a:p>
            <a:pPr algn="ctr"/>
            <a:r>
              <a:rPr lang="en-US" dirty="0">
                <a:solidFill>
                  <a:srgbClr val="FF0000"/>
                </a:solidFill>
                <a:latin typeface="Arial" panose="020B0604020202020204"/>
              </a:rPr>
              <a:t>Conserves </a:t>
            </a:r>
            <a:r>
              <a:rPr lang="en-US" dirty="0">
                <a:solidFill>
                  <a:srgbClr val="FF0000"/>
                </a:solidFill>
                <a:latin typeface="Times New Roman" panose="02020603050405020304" pitchFamily="18" charset="0"/>
                <a:cs typeface="Times New Roman" panose="02020603050405020304" pitchFamily="18" charset="0"/>
              </a:rPr>
              <a:t>B </a:t>
            </a:r>
            <a:r>
              <a:rPr lang="en-US" dirty="0">
                <a:solidFill>
                  <a:srgbClr val="FF0000"/>
                </a:solidFill>
                <a:latin typeface="Symbol" panose="05050102010706020507" pitchFamily="18" charset="2"/>
                <a:cs typeface="Times New Roman" panose="02020603050405020304" pitchFamily="18" charset="0"/>
              </a:rPr>
              <a:t>– </a:t>
            </a:r>
            <a:r>
              <a:rPr lang="en-US" dirty="0">
                <a:solidFill>
                  <a:srgbClr val="FF0000"/>
                </a:solidFill>
                <a:latin typeface="Times New Roman" panose="02020603050405020304" pitchFamily="18" charset="0"/>
                <a:cs typeface="Times New Roman" panose="02020603050405020304" pitchFamily="18" charset="0"/>
              </a:rPr>
              <a:t>L!</a:t>
            </a:r>
          </a:p>
        </p:txBody>
      </p:sp>
      <p:sp>
        <p:nvSpPr>
          <p:cNvPr id="114" name="TextBox 113"/>
          <p:cNvSpPr txBox="1"/>
          <p:nvPr/>
        </p:nvSpPr>
        <p:spPr>
          <a:xfrm>
            <a:off x="208710" y="3574176"/>
            <a:ext cx="2078454" cy="923330"/>
          </a:xfrm>
          <a:prstGeom prst="rect">
            <a:avLst/>
          </a:prstGeom>
          <a:noFill/>
        </p:spPr>
        <p:txBody>
          <a:bodyPr wrap="none" rtlCol="0">
            <a:spAutoFit/>
          </a:bodyPr>
          <a:lstStyle/>
          <a:p>
            <a:pPr algn="ctr"/>
            <a:r>
              <a:rPr lang="en-US" dirty="0">
                <a:solidFill>
                  <a:srgbClr val="FF0000"/>
                </a:solidFill>
                <a:latin typeface="Arial" panose="020B0604020202020204"/>
              </a:rPr>
              <a:t>Yes in SM</a:t>
            </a:r>
          </a:p>
          <a:p>
            <a:pPr algn="ctr"/>
            <a:r>
              <a:rPr lang="en-US" dirty="0">
                <a:solidFill>
                  <a:srgbClr val="FF0000"/>
                </a:solidFill>
                <a:latin typeface="Arial" panose="020B0604020202020204"/>
              </a:rPr>
              <a:t>Direct </a:t>
            </a:r>
            <a:r>
              <a:rPr lang="en-US" dirty="0">
                <a:solidFill>
                  <a:srgbClr val="FF0000"/>
                </a:solidFill>
                <a:latin typeface="Times New Roman" panose="02020603050405020304" pitchFamily="18" charset="0"/>
                <a:cs typeface="Times New Roman" panose="02020603050405020304" pitchFamily="18" charset="0"/>
              </a:rPr>
              <a:t>CP</a:t>
            </a:r>
            <a:r>
              <a:rPr lang="en-US" dirty="0">
                <a:solidFill>
                  <a:srgbClr val="FF0000"/>
                </a:solidFill>
                <a:latin typeface="Arial" panose="020B0604020202020204"/>
              </a:rPr>
              <a:t> violation</a:t>
            </a:r>
          </a:p>
          <a:p>
            <a:pPr algn="ctr"/>
            <a:r>
              <a:rPr lang="en-US" dirty="0">
                <a:solidFill>
                  <a:srgbClr val="FF0000"/>
                </a:solidFill>
                <a:latin typeface="Arial" panose="020B0604020202020204"/>
              </a:rPr>
              <a:t>(CKM)</a:t>
            </a:r>
          </a:p>
        </p:txBody>
      </p:sp>
      <p:sp>
        <p:nvSpPr>
          <p:cNvPr id="115" name="TextBox 114"/>
          <p:cNvSpPr txBox="1"/>
          <p:nvPr/>
        </p:nvSpPr>
        <p:spPr>
          <a:xfrm>
            <a:off x="2426650" y="3624309"/>
            <a:ext cx="6955971" cy="923330"/>
          </a:xfrm>
          <a:prstGeom prst="rect">
            <a:avLst/>
          </a:prstGeom>
          <a:noFill/>
        </p:spPr>
        <p:txBody>
          <a:bodyPr wrap="square" rtlCol="0">
            <a:spAutoFit/>
          </a:bodyPr>
          <a:lstStyle/>
          <a:p>
            <a:r>
              <a:rPr lang="en-US" dirty="0">
                <a:latin typeface="Arial" panose="020B0604020202020204"/>
                <a:cs typeface="Times New Roman" panose="02020603050405020304" pitchFamily="18" charset="0"/>
              </a:rPr>
              <a:t>But </a:t>
            </a:r>
            <a:r>
              <a:rPr lang="en-US" dirty="0" err="1">
                <a:latin typeface="Arial" panose="020B0604020202020204"/>
                <a:cs typeface="Times New Roman" panose="02020603050405020304" pitchFamily="18" charset="0"/>
              </a:rPr>
              <a:t>Jarlskog</a:t>
            </a:r>
            <a:r>
              <a:rPr lang="en-US" dirty="0">
                <a:latin typeface="Arial" panose="020B0604020202020204"/>
                <a:cs typeface="Times New Roman" panose="02020603050405020304" pitchFamily="18" charset="0"/>
              </a:rPr>
              <a:t> invariant </a:t>
            </a:r>
            <a:r>
              <a:rPr lang="en-US" u="sng" dirty="0">
                <a:latin typeface="Arial" panose="020B0604020202020204"/>
                <a:cs typeface="Times New Roman" panose="02020603050405020304" pitchFamily="18" charset="0"/>
              </a:rPr>
              <a:t>very</a:t>
            </a:r>
            <a:r>
              <a:rPr lang="en-US" dirty="0">
                <a:latin typeface="Arial" panose="020B0604020202020204"/>
                <a:cs typeface="Times New Roman" panose="02020603050405020304" pitchFamily="18" charset="0"/>
              </a:rPr>
              <a:t> small: </a:t>
            </a:r>
          </a:p>
          <a:p>
            <a:r>
              <a:rPr lang="en-US" dirty="0">
                <a:latin typeface="Times New Roman" panose="02020603050405020304" pitchFamily="18" charset="0"/>
                <a:cs typeface="Times New Roman" panose="02020603050405020304" pitchFamily="18" charset="0"/>
              </a:rPr>
              <a:t>CP</a:t>
            </a:r>
            <a:r>
              <a:rPr lang="en-US" dirty="0">
                <a:latin typeface="Arial" panose="020B0604020202020204"/>
                <a:cs typeface="Times New Roman" panose="02020603050405020304" pitchFamily="18" charset="0"/>
              </a:rPr>
              <a:t> </a:t>
            </a:r>
            <a:r>
              <a:rPr lang="en-US" dirty="0">
                <a:latin typeface="Arial" panose="020B0604020202020204"/>
                <a:cs typeface="Times New Roman" panose="02020603050405020304" pitchFamily="18" charset="0"/>
                <a:sym typeface="Symbol" panose="05050102010706020507" pitchFamily="18" charset="2"/>
              </a:rPr>
              <a:t> </a:t>
            </a:r>
            <a:r>
              <a:rPr lang="en-US" dirty="0">
                <a:latin typeface="Arial" panose="020B0604020202020204"/>
                <a:cs typeface="Times New Roman" panose="02020603050405020304" pitchFamily="18" charset="0"/>
              </a:rPr>
              <a:t>(</a:t>
            </a:r>
            <a:r>
              <a:rPr lang="en-US" i="1" dirty="0">
                <a:latin typeface="Times New Roman" panose="02020603050405020304" pitchFamily="18" charset="0"/>
                <a:cs typeface="Times New Roman" panose="02020603050405020304" pitchFamily="18" charset="0"/>
              </a:rPr>
              <a:t>m</a:t>
            </a:r>
            <a:r>
              <a:rPr lang="en-US" i="1" baseline="-25000" dirty="0">
                <a:latin typeface="Times New Roman" panose="02020603050405020304" pitchFamily="18" charset="0"/>
                <a:cs typeface="Times New Roman" panose="02020603050405020304" pitchFamily="18" charset="0"/>
              </a:rPr>
              <a:t>t</a:t>
            </a:r>
            <a:r>
              <a:rPr lang="en-US" baseline="30000" dirty="0">
                <a:latin typeface="Symbol" panose="05050102010706020507" pitchFamily="18" charset="2"/>
                <a:cs typeface="Times New Roman" panose="02020603050405020304" pitchFamily="18" charset="0"/>
              </a:rPr>
              <a:t>2</a:t>
            </a:r>
            <a:r>
              <a:rPr lang="en-US" dirty="0">
                <a:latin typeface="Symbol" panose="05050102010706020507" pitchFamily="18" charset="2"/>
                <a:cs typeface="Times New Roman" panose="02020603050405020304" pitchFamily="18" charset="0"/>
              </a:rPr>
              <a:t>-</a:t>
            </a:r>
            <a:r>
              <a:rPr lang="en-US" i="1" dirty="0">
                <a:latin typeface="Times New Roman" panose="02020603050405020304" pitchFamily="18" charset="0"/>
                <a:cs typeface="Times New Roman" panose="02020603050405020304" pitchFamily="18" charset="0"/>
              </a:rPr>
              <a:t>m</a:t>
            </a:r>
            <a:r>
              <a:rPr lang="en-US" i="1" baseline="-25000" dirty="0">
                <a:latin typeface="Times New Roman" panose="02020603050405020304" pitchFamily="18" charset="0"/>
                <a:cs typeface="Times New Roman" panose="02020603050405020304" pitchFamily="18" charset="0"/>
              </a:rPr>
              <a:t>c</a:t>
            </a:r>
            <a:r>
              <a:rPr lang="en-US" baseline="30000" dirty="0">
                <a:latin typeface="Symbol" panose="05050102010706020507" pitchFamily="18" charset="2"/>
                <a:cs typeface="Times New Roman" panose="02020603050405020304" pitchFamily="18" charset="0"/>
              </a:rPr>
              <a:t>2</a:t>
            </a:r>
            <a:r>
              <a:rPr lang="en-US" dirty="0">
                <a:latin typeface="Arial" panose="020B0604020202020204"/>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m</a:t>
            </a:r>
            <a:r>
              <a:rPr lang="en-US" i="1" baseline="-25000" dirty="0">
                <a:latin typeface="Times New Roman" panose="02020603050405020304" pitchFamily="18" charset="0"/>
                <a:cs typeface="Times New Roman" panose="02020603050405020304" pitchFamily="18" charset="0"/>
              </a:rPr>
              <a:t>t</a:t>
            </a:r>
            <a:r>
              <a:rPr lang="en-US" baseline="30000" dirty="0">
                <a:latin typeface="Symbol" panose="05050102010706020507" pitchFamily="18" charset="2"/>
                <a:cs typeface="Times New Roman" panose="02020603050405020304" pitchFamily="18" charset="0"/>
              </a:rPr>
              <a:t>2</a:t>
            </a:r>
            <a:r>
              <a:rPr lang="en-US" dirty="0">
                <a:latin typeface="Symbol" panose="05050102010706020507" pitchFamily="18" charset="2"/>
                <a:cs typeface="Times New Roman" panose="02020603050405020304" pitchFamily="18" charset="0"/>
              </a:rPr>
              <a:t>-</a:t>
            </a:r>
            <a:r>
              <a:rPr lang="en-US" i="1" dirty="0">
                <a:latin typeface="Times New Roman" panose="02020603050405020304" pitchFamily="18" charset="0"/>
                <a:cs typeface="Times New Roman" panose="02020603050405020304" pitchFamily="18" charset="0"/>
              </a:rPr>
              <a:t>m</a:t>
            </a:r>
            <a:r>
              <a:rPr lang="en-US" i="1" baseline="-25000" dirty="0">
                <a:latin typeface="Times New Roman" panose="02020603050405020304" pitchFamily="18" charset="0"/>
                <a:cs typeface="Times New Roman" panose="02020603050405020304" pitchFamily="18" charset="0"/>
              </a:rPr>
              <a:t>u</a:t>
            </a:r>
            <a:r>
              <a:rPr lang="en-US" baseline="30000" dirty="0">
                <a:latin typeface="Symbol" panose="05050102010706020507" pitchFamily="18" charset="2"/>
                <a:cs typeface="Times New Roman" panose="02020603050405020304" pitchFamily="18" charset="0"/>
              </a:rPr>
              <a:t>2</a:t>
            </a:r>
            <a:r>
              <a:rPr lang="en-US" dirty="0">
                <a:latin typeface="Arial" panose="020B0604020202020204"/>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m</a:t>
            </a:r>
            <a:r>
              <a:rPr lang="en-US" i="1" baseline="-25000" dirty="0">
                <a:latin typeface="Times New Roman" panose="02020603050405020304" pitchFamily="18" charset="0"/>
                <a:cs typeface="Times New Roman" panose="02020603050405020304" pitchFamily="18" charset="0"/>
              </a:rPr>
              <a:t>c</a:t>
            </a:r>
            <a:r>
              <a:rPr lang="en-US" baseline="30000" dirty="0">
                <a:latin typeface="Symbol" panose="05050102010706020507" pitchFamily="18" charset="2"/>
                <a:cs typeface="Times New Roman" panose="02020603050405020304" pitchFamily="18" charset="0"/>
              </a:rPr>
              <a:t>2</a:t>
            </a:r>
            <a:r>
              <a:rPr lang="en-US" dirty="0">
                <a:latin typeface="Symbol" panose="05050102010706020507" pitchFamily="18" charset="2"/>
                <a:cs typeface="Times New Roman" panose="02020603050405020304" pitchFamily="18" charset="0"/>
              </a:rPr>
              <a:t>-</a:t>
            </a:r>
            <a:r>
              <a:rPr lang="en-US" i="1" dirty="0">
                <a:latin typeface="Times New Roman" panose="02020603050405020304" pitchFamily="18" charset="0"/>
                <a:cs typeface="Times New Roman" panose="02020603050405020304" pitchFamily="18" charset="0"/>
              </a:rPr>
              <a:t>m</a:t>
            </a:r>
            <a:r>
              <a:rPr lang="en-US" i="1" baseline="-25000" dirty="0">
                <a:latin typeface="Times New Roman" panose="02020603050405020304" pitchFamily="18" charset="0"/>
                <a:cs typeface="Times New Roman" panose="02020603050405020304" pitchFamily="18" charset="0"/>
              </a:rPr>
              <a:t>u</a:t>
            </a:r>
            <a:r>
              <a:rPr lang="en-US" baseline="30000" dirty="0">
                <a:latin typeface="Symbol" panose="05050102010706020507" pitchFamily="18" charset="2"/>
                <a:cs typeface="Times New Roman" panose="02020603050405020304" pitchFamily="18" charset="0"/>
              </a:rPr>
              <a:t>2</a:t>
            </a:r>
            <a:r>
              <a:rPr lang="en-US" dirty="0">
                <a:latin typeface="Arial" panose="020B0604020202020204"/>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m</a:t>
            </a:r>
            <a:r>
              <a:rPr lang="en-US" i="1" baseline="-25000" dirty="0">
                <a:latin typeface="Times New Roman" panose="02020603050405020304" pitchFamily="18" charset="0"/>
                <a:cs typeface="Times New Roman" panose="02020603050405020304" pitchFamily="18" charset="0"/>
              </a:rPr>
              <a:t>b</a:t>
            </a:r>
            <a:r>
              <a:rPr lang="en-US" baseline="30000" dirty="0">
                <a:latin typeface="Symbol" panose="05050102010706020507" pitchFamily="18" charset="2"/>
                <a:cs typeface="Times New Roman" panose="02020603050405020304" pitchFamily="18" charset="0"/>
              </a:rPr>
              <a:t>2</a:t>
            </a:r>
            <a:r>
              <a:rPr lang="en-US" dirty="0">
                <a:latin typeface="Symbol" panose="05050102010706020507" pitchFamily="18" charset="2"/>
                <a:cs typeface="Times New Roman" panose="02020603050405020304" pitchFamily="18" charset="0"/>
              </a:rPr>
              <a:t>-</a:t>
            </a:r>
            <a:r>
              <a:rPr lang="en-US" i="1" dirty="0">
                <a:latin typeface="Times New Roman" panose="02020603050405020304" pitchFamily="18" charset="0"/>
                <a:cs typeface="Times New Roman" panose="02020603050405020304" pitchFamily="18" charset="0"/>
              </a:rPr>
              <a:t>m</a:t>
            </a:r>
            <a:r>
              <a:rPr lang="en-US" i="1" baseline="-25000" dirty="0">
                <a:latin typeface="Times New Roman" panose="02020603050405020304" pitchFamily="18" charset="0"/>
                <a:cs typeface="Times New Roman" panose="02020603050405020304" pitchFamily="18" charset="0"/>
              </a:rPr>
              <a:t>s</a:t>
            </a:r>
            <a:r>
              <a:rPr lang="en-US" baseline="30000" dirty="0">
                <a:latin typeface="Symbol" panose="05050102010706020507" pitchFamily="18" charset="2"/>
                <a:cs typeface="Times New Roman" panose="02020603050405020304" pitchFamily="18" charset="0"/>
              </a:rPr>
              <a:t>2</a:t>
            </a:r>
            <a:r>
              <a:rPr lang="en-US" dirty="0">
                <a:latin typeface="Arial" panose="020B0604020202020204"/>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m</a:t>
            </a:r>
            <a:r>
              <a:rPr lang="en-US" i="1" baseline="-25000" dirty="0">
                <a:latin typeface="Times New Roman" panose="02020603050405020304" pitchFamily="18" charset="0"/>
                <a:cs typeface="Times New Roman" panose="02020603050405020304" pitchFamily="18" charset="0"/>
              </a:rPr>
              <a:t>b</a:t>
            </a:r>
            <a:r>
              <a:rPr lang="en-US" baseline="30000" dirty="0">
                <a:latin typeface="Symbol" panose="05050102010706020507" pitchFamily="18" charset="2"/>
                <a:cs typeface="Times New Roman" panose="02020603050405020304" pitchFamily="18" charset="0"/>
              </a:rPr>
              <a:t>2</a:t>
            </a:r>
            <a:r>
              <a:rPr lang="en-US" dirty="0">
                <a:latin typeface="Symbol" panose="05050102010706020507" pitchFamily="18" charset="2"/>
                <a:cs typeface="Times New Roman" panose="02020603050405020304" pitchFamily="18" charset="0"/>
              </a:rPr>
              <a:t>-</a:t>
            </a:r>
            <a:r>
              <a:rPr lang="en-US" i="1" dirty="0">
                <a:latin typeface="Times New Roman" panose="02020603050405020304" pitchFamily="18" charset="0"/>
                <a:cs typeface="Times New Roman" panose="02020603050405020304" pitchFamily="18" charset="0"/>
              </a:rPr>
              <a:t>m</a:t>
            </a:r>
            <a:r>
              <a:rPr lang="en-US" i="1" baseline="-25000" dirty="0">
                <a:latin typeface="Times New Roman" panose="02020603050405020304" pitchFamily="18" charset="0"/>
                <a:cs typeface="Times New Roman" panose="02020603050405020304" pitchFamily="18" charset="0"/>
              </a:rPr>
              <a:t>d</a:t>
            </a:r>
            <a:r>
              <a:rPr lang="en-US" baseline="30000" dirty="0">
                <a:latin typeface="Symbol" panose="05050102010706020507" pitchFamily="18" charset="2"/>
                <a:cs typeface="Times New Roman" panose="02020603050405020304" pitchFamily="18" charset="0"/>
              </a:rPr>
              <a:t>2</a:t>
            </a:r>
            <a:r>
              <a:rPr lang="en-US" dirty="0">
                <a:latin typeface="Arial" panose="020B0604020202020204"/>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m</a:t>
            </a:r>
            <a:r>
              <a:rPr lang="en-US" i="1" baseline="-25000" dirty="0">
                <a:latin typeface="Times New Roman" panose="02020603050405020304" pitchFamily="18" charset="0"/>
                <a:cs typeface="Times New Roman" panose="02020603050405020304" pitchFamily="18" charset="0"/>
              </a:rPr>
              <a:t>s</a:t>
            </a:r>
            <a:r>
              <a:rPr lang="en-US" baseline="30000" dirty="0">
                <a:latin typeface="Symbol" panose="05050102010706020507" pitchFamily="18" charset="2"/>
                <a:cs typeface="Times New Roman" panose="02020603050405020304" pitchFamily="18" charset="0"/>
              </a:rPr>
              <a:t>2</a:t>
            </a:r>
            <a:r>
              <a:rPr lang="en-US" dirty="0">
                <a:latin typeface="Symbol" panose="05050102010706020507" pitchFamily="18" charset="2"/>
                <a:cs typeface="Times New Roman" panose="02020603050405020304" pitchFamily="18" charset="0"/>
              </a:rPr>
              <a:t>-</a:t>
            </a:r>
            <a:r>
              <a:rPr lang="en-US" i="1" dirty="0">
                <a:latin typeface="Times New Roman" panose="02020603050405020304" pitchFamily="18" charset="0"/>
                <a:cs typeface="Times New Roman" panose="02020603050405020304" pitchFamily="18" charset="0"/>
              </a:rPr>
              <a:t>m</a:t>
            </a:r>
            <a:r>
              <a:rPr lang="en-US" i="1" baseline="-25000" dirty="0">
                <a:latin typeface="Times New Roman" panose="02020603050405020304" pitchFamily="18" charset="0"/>
                <a:cs typeface="Times New Roman" panose="02020603050405020304" pitchFamily="18" charset="0"/>
              </a:rPr>
              <a:t>d</a:t>
            </a:r>
            <a:r>
              <a:rPr lang="en-US" baseline="30000" dirty="0">
                <a:latin typeface="Symbol" panose="05050102010706020507" pitchFamily="18" charset="2"/>
                <a:cs typeface="Times New Roman" panose="02020603050405020304" pitchFamily="18" charset="0"/>
              </a:rPr>
              <a:t>2</a:t>
            </a:r>
            <a:r>
              <a:rPr lang="en-US" dirty="0">
                <a:latin typeface="Arial" panose="020B0604020202020204"/>
                <a:cs typeface="Times New Roman" panose="02020603050405020304" pitchFamily="18" charset="0"/>
              </a:rPr>
              <a:t>) </a:t>
            </a:r>
            <a:r>
              <a:rPr lang="en-US" dirty="0">
                <a:latin typeface="Arial" panose="020B0604020202020204"/>
                <a:cs typeface="Times New Roman" panose="02020603050405020304" pitchFamily="18" charset="0"/>
                <a:sym typeface="Symbol" panose="05050102010706020507" pitchFamily="18" charset="2"/>
              </a:rPr>
              <a:t> </a:t>
            </a:r>
            <a:r>
              <a:rPr lang="en-US" dirty="0">
                <a:latin typeface="Symbol" panose="05050102010706020507" pitchFamily="18" charset="2"/>
                <a:cs typeface="Times New Roman" panose="02020603050405020304" pitchFamily="18" charset="0"/>
              </a:rPr>
              <a:t>2</a:t>
            </a:r>
            <a:r>
              <a:rPr lang="en-US" i="1" dirty="0">
                <a:latin typeface="Times New Roman" panose="02020603050405020304" pitchFamily="18" charset="0"/>
                <a:cs typeface="Times New Roman" panose="02020603050405020304" pitchFamily="18" charset="0"/>
              </a:rPr>
              <a:t>J</a:t>
            </a:r>
          </a:p>
          <a:p>
            <a:r>
              <a:rPr lang="en-US" i="1" dirty="0">
                <a:latin typeface="Times New Roman" panose="02020603050405020304" pitchFamily="18" charset="0"/>
                <a:cs typeface="Times New Roman" panose="02020603050405020304" pitchFamily="18" charset="0"/>
              </a:rPr>
              <a:t>J</a:t>
            </a:r>
            <a:r>
              <a:rPr lang="en-US" dirty="0">
                <a:latin typeface="Arial" panose="020B0604020202020204"/>
              </a:rPr>
              <a:t> </a:t>
            </a:r>
            <a:r>
              <a:rPr lang="en-US" dirty="0">
                <a:latin typeface="Symbol" panose="05050102010706020507" pitchFamily="18" charset="2"/>
              </a:rPr>
              <a:t>=</a:t>
            </a:r>
            <a:r>
              <a:rPr lang="en-US" dirty="0">
                <a:latin typeface="Arial" panose="020B0604020202020204"/>
              </a:rPr>
              <a:t> </a:t>
            </a:r>
            <a:r>
              <a:rPr lang="en-US" i="1" dirty="0">
                <a:latin typeface="Times New Roman" panose="02020603050405020304" pitchFamily="18" charset="0"/>
                <a:cs typeface="Times New Roman" panose="02020603050405020304" pitchFamily="18" charset="0"/>
              </a:rPr>
              <a:t>c</a:t>
            </a:r>
            <a:r>
              <a:rPr lang="en-US" baseline="-25000" dirty="0">
                <a:latin typeface="Symbol" panose="05050102010706020507" pitchFamily="18" charset="2"/>
              </a:rPr>
              <a:t>12</a:t>
            </a:r>
            <a:r>
              <a:rPr lang="en-US" dirty="0">
                <a:latin typeface="Arial" panose="020B0604020202020204"/>
              </a:rPr>
              <a:t> </a:t>
            </a:r>
            <a:r>
              <a:rPr lang="en-US" i="1" dirty="0">
                <a:latin typeface="Times New Roman" panose="02020603050405020304" pitchFamily="18" charset="0"/>
                <a:cs typeface="Times New Roman" panose="02020603050405020304" pitchFamily="18" charset="0"/>
              </a:rPr>
              <a:t>c</a:t>
            </a:r>
            <a:r>
              <a:rPr lang="en-US" baseline="-25000" dirty="0">
                <a:latin typeface="Symbol" panose="05050102010706020507" pitchFamily="18" charset="2"/>
              </a:rPr>
              <a:t>13</a:t>
            </a:r>
            <a:r>
              <a:rPr lang="en-US" baseline="30000" dirty="0">
                <a:latin typeface="Symbol" panose="05050102010706020507" pitchFamily="18" charset="2"/>
              </a:rPr>
              <a:t>2</a:t>
            </a:r>
            <a:r>
              <a:rPr lang="en-US" dirty="0">
                <a:latin typeface="Arial" panose="020B0604020202020204"/>
              </a:rPr>
              <a:t> </a:t>
            </a:r>
            <a:r>
              <a:rPr lang="en-US" i="1" dirty="0">
                <a:latin typeface="Times New Roman" panose="02020603050405020304" pitchFamily="18" charset="0"/>
                <a:cs typeface="Times New Roman" panose="02020603050405020304" pitchFamily="18" charset="0"/>
              </a:rPr>
              <a:t>c</a:t>
            </a:r>
            <a:r>
              <a:rPr lang="en-US" baseline="-25000" dirty="0">
                <a:latin typeface="Symbol" panose="05050102010706020507" pitchFamily="18" charset="2"/>
              </a:rPr>
              <a:t>23</a:t>
            </a:r>
            <a:r>
              <a:rPr lang="en-US" dirty="0">
                <a:latin typeface="Arial" panose="020B0604020202020204"/>
              </a:rPr>
              <a:t> </a:t>
            </a:r>
            <a:r>
              <a:rPr lang="en-US" i="1" dirty="0">
                <a:latin typeface="Times New Roman" panose="02020603050405020304" pitchFamily="18" charset="0"/>
                <a:cs typeface="Times New Roman" panose="02020603050405020304" pitchFamily="18" charset="0"/>
              </a:rPr>
              <a:t>s</a:t>
            </a:r>
            <a:r>
              <a:rPr lang="en-US" baseline="-25000" dirty="0">
                <a:latin typeface="Symbol" panose="05050102010706020507" pitchFamily="18" charset="2"/>
              </a:rPr>
              <a:t>12</a:t>
            </a:r>
            <a:r>
              <a:rPr lang="en-US" dirty="0">
                <a:latin typeface="Arial" panose="020B0604020202020204"/>
              </a:rPr>
              <a:t> </a:t>
            </a:r>
            <a:r>
              <a:rPr lang="en-US" i="1" dirty="0">
                <a:latin typeface="Times New Roman" panose="02020603050405020304" pitchFamily="18" charset="0"/>
                <a:cs typeface="Times New Roman" panose="02020603050405020304" pitchFamily="18" charset="0"/>
              </a:rPr>
              <a:t>s</a:t>
            </a:r>
            <a:r>
              <a:rPr lang="en-US" baseline="-25000" dirty="0">
                <a:latin typeface="Symbol" panose="05050102010706020507" pitchFamily="18" charset="2"/>
              </a:rPr>
              <a:t>13</a:t>
            </a:r>
            <a:r>
              <a:rPr lang="en-US" dirty="0">
                <a:latin typeface="Arial" panose="020B0604020202020204"/>
              </a:rPr>
              <a:t> </a:t>
            </a:r>
            <a:r>
              <a:rPr lang="en-US" i="1" dirty="0">
                <a:latin typeface="Times New Roman" panose="02020603050405020304" pitchFamily="18" charset="0"/>
                <a:cs typeface="Times New Roman" panose="02020603050405020304" pitchFamily="18" charset="0"/>
              </a:rPr>
              <a:t>s</a:t>
            </a:r>
            <a:r>
              <a:rPr lang="en-US" baseline="-25000" dirty="0">
                <a:latin typeface="Symbol" panose="05050102010706020507" pitchFamily="18" charset="2"/>
              </a:rPr>
              <a:t>23</a:t>
            </a:r>
            <a:r>
              <a:rPr lang="en-US" dirty="0">
                <a:latin typeface="Arial" panose="020B0604020202020204"/>
              </a:rPr>
              <a:t> </a:t>
            </a:r>
            <a:r>
              <a:rPr lang="en-US" dirty="0" err="1">
                <a:latin typeface="Times New Roman" panose="02020603050405020304" pitchFamily="18" charset="0"/>
                <a:cs typeface="Times New Roman" panose="02020603050405020304" pitchFamily="18" charset="0"/>
              </a:rPr>
              <a:t>sin</a:t>
            </a:r>
            <a:r>
              <a:rPr lang="en-US" i="1" dirty="0" err="1">
                <a:latin typeface="Symbol" panose="05050102010706020507" pitchFamily="18" charset="2"/>
              </a:rPr>
              <a:t>d</a:t>
            </a:r>
            <a:endParaRPr lang="en-US" baseline="30000" dirty="0">
              <a:latin typeface="Symbol" panose="05050102010706020507" pitchFamily="18" charset="2"/>
            </a:endParaRPr>
          </a:p>
        </p:txBody>
      </p:sp>
      <p:graphicFrame>
        <p:nvGraphicFramePr>
          <p:cNvPr id="121" name="Object 120"/>
          <p:cNvGraphicFramePr>
            <a:graphicFrameLocks noChangeAspect="1"/>
          </p:cNvGraphicFramePr>
          <p:nvPr>
            <p:extLst>
              <p:ext uri="{D42A27DB-BD31-4B8C-83A1-F6EECF244321}">
                <p14:modId xmlns:p14="http://schemas.microsoft.com/office/powerpoint/2010/main" val="2343230827"/>
              </p:ext>
            </p:extLst>
          </p:nvPr>
        </p:nvGraphicFramePr>
        <p:xfrm>
          <a:off x="3291757" y="2159000"/>
          <a:ext cx="914400" cy="198438"/>
        </p:xfrm>
        <a:graphic>
          <a:graphicData uri="http://schemas.openxmlformats.org/presentationml/2006/ole">
            <mc:AlternateContent xmlns:mc="http://schemas.openxmlformats.org/markup-compatibility/2006">
              <mc:Choice xmlns:v="urn:schemas-microsoft-com:vml" Requires="v">
                <p:oleObj name="Equation" r:id="rId8" imgW="914400" imgH="198720" progId="Equation.DSMT4">
                  <p:embed/>
                </p:oleObj>
              </mc:Choice>
              <mc:Fallback>
                <p:oleObj name="Equation" r:id="rId8" imgW="914400" imgH="198720" progId="Equation.DSMT4">
                  <p:embed/>
                  <p:pic>
                    <p:nvPicPr>
                      <p:cNvPr id="121" name="Object 120"/>
                      <p:cNvPicPr/>
                      <p:nvPr/>
                    </p:nvPicPr>
                    <p:blipFill>
                      <a:blip r:embed="rId9"/>
                      <a:stretch>
                        <a:fillRect/>
                      </a:stretch>
                    </p:blipFill>
                    <p:spPr>
                      <a:xfrm>
                        <a:off x="3291757" y="2159000"/>
                        <a:ext cx="914400" cy="198438"/>
                      </a:xfrm>
                      <a:prstGeom prst="rect">
                        <a:avLst/>
                      </a:prstGeom>
                    </p:spPr>
                  </p:pic>
                </p:oleObj>
              </mc:Fallback>
            </mc:AlternateContent>
          </a:graphicData>
        </a:graphic>
      </p:graphicFrame>
      <p:sp>
        <p:nvSpPr>
          <p:cNvPr id="132" name="Rectangle 131"/>
          <p:cNvSpPr/>
          <p:nvPr/>
        </p:nvSpPr>
        <p:spPr>
          <a:xfrm>
            <a:off x="5774699" y="2506919"/>
            <a:ext cx="1797004" cy="276999"/>
          </a:xfrm>
          <a:prstGeom prst="rect">
            <a:avLst/>
          </a:prstGeom>
        </p:spPr>
        <p:txBody>
          <a:bodyPr wrap="square">
            <a:spAutoFit/>
          </a:bodyPr>
          <a:lstStyle/>
          <a:p>
            <a:r>
              <a:rPr lang="en-US" sz="1200" dirty="0" err="1">
                <a:solidFill>
                  <a:srgbClr val="0000FF"/>
                </a:solidFill>
                <a:latin typeface="Arial" panose="020B0604020202020204"/>
                <a:cs typeface="Times New Roman" panose="02020603050405020304" pitchFamily="18" charset="0"/>
                <a:sym typeface="Symbol" panose="05050102010706020507" pitchFamily="18" charset="2"/>
              </a:rPr>
              <a:t>Klinkhamer</a:t>
            </a:r>
            <a:r>
              <a:rPr lang="en-US" sz="1200" dirty="0">
                <a:solidFill>
                  <a:srgbClr val="0000FF"/>
                </a:solidFill>
                <a:latin typeface="Arial" panose="020B0604020202020204"/>
                <a:cs typeface="Times New Roman" panose="02020603050405020304" pitchFamily="18" charset="0"/>
                <a:sym typeface="Symbol" panose="05050102010706020507" pitchFamily="18" charset="2"/>
              </a:rPr>
              <a:t> &amp; Manton</a:t>
            </a:r>
          </a:p>
        </p:txBody>
      </p:sp>
      <p:sp>
        <p:nvSpPr>
          <p:cNvPr id="133" name="Rectangle 132"/>
          <p:cNvSpPr/>
          <p:nvPr/>
        </p:nvSpPr>
        <p:spPr>
          <a:xfrm>
            <a:off x="5774699" y="1683705"/>
            <a:ext cx="731221" cy="276999"/>
          </a:xfrm>
          <a:prstGeom prst="rect">
            <a:avLst/>
          </a:prstGeom>
        </p:spPr>
        <p:txBody>
          <a:bodyPr wrap="square">
            <a:spAutoFit/>
          </a:bodyPr>
          <a:lstStyle/>
          <a:p>
            <a:r>
              <a:rPr lang="en-US" sz="1200" dirty="0">
                <a:solidFill>
                  <a:srgbClr val="0000FF"/>
                </a:solidFill>
                <a:latin typeface="Arial" panose="020B0604020202020204"/>
                <a:cs typeface="Times New Roman" panose="02020603050405020304" pitchFamily="18" charset="0"/>
              </a:rPr>
              <a:t>’t </a:t>
            </a:r>
            <a:r>
              <a:rPr lang="en-US" sz="1200" dirty="0" err="1">
                <a:solidFill>
                  <a:srgbClr val="0000FF"/>
                </a:solidFill>
                <a:latin typeface="Arial" panose="020B0604020202020204"/>
                <a:cs typeface="Times New Roman" panose="02020603050405020304" pitchFamily="18" charset="0"/>
              </a:rPr>
              <a:t>Hooft</a:t>
            </a:r>
            <a:endParaRPr lang="en-US" sz="1200" dirty="0">
              <a:solidFill>
                <a:srgbClr val="003657"/>
              </a:solidFill>
              <a:latin typeface="Arial" panose="020B0604020202020204"/>
              <a:cs typeface="Times New Roman" panose="02020603050405020304" pitchFamily="18" charset="0"/>
            </a:endParaRPr>
          </a:p>
        </p:txBody>
      </p:sp>
      <p:pic>
        <p:nvPicPr>
          <p:cNvPr id="134" name="Picture 13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458868" y="1184729"/>
            <a:ext cx="3061519" cy="1574496"/>
          </a:xfrm>
          <a:prstGeom prst="rect">
            <a:avLst/>
          </a:prstGeom>
        </p:spPr>
      </p:pic>
      <p:cxnSp>
        <p:nvCxnSpPr>
          <p:cNvPr id="136" name="Straight Connector 135"/>
          <p:cNvCxnSpPr/>
          <p:nvPr/>
        </p:nvCxnSpPr>
        <p:spPr>
          <a:xfrm flipV="1">
            <a:off x="2510350" y="3981344"/>
            <a:ext cx="326003" cy="214685"/>
          </a:xfrm>
          <a:prstGeom prst="line">
            <a:avLst/>
          </a:prstGeom>
          <a:ln w="19050">
            <a:solidFill>
              <a:srgbClr val="003657"/>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177315" y="5497133"/>
            <a:ext cx="2249335" cy="646331"/>
          </a:xfrm>
          <a:prstGeom prst="rect">
            <a:avLst/>
          </a:prstGeom>
          <a:noFill/>
        </p:spPr>
        <p:txBody>
          <a:bodyPr wrap="none" rtlCol="0">
            <a:spAutoFit/>
          </a:bodyPr>
          <a:lstStyle/>
          <a:p>
            <a:pPr algn="ctr"/>
            <a:r>
              <a:rPr lang="en-US" dirty="0">
                <a:solidFill>
                  <a:srgbClr val="FF0000"/>
                </a:solidFill>
                <a:latin typeface="Arial" panose="020B0604020202020204"/>
              </a:rPr>
              <a:t>No in SM and</a:t>
            </a:r>
          </a:p>
          <a:p>
            <a:pPr algn="ctr"/>
            <a:r>
              <a:rPr lang="en-US" dirty="0">
                <a:solidFill>
                  <a:srgbClr val="FF0000"/>
                </a:solidFill>
                <a:latin typeface="Arial" panose="020B0604020202020204"/>
              </a:rPr>
              <a:t>standard cosmology</a:t>
            </a:r>
          </a:p>
        </p:txBody>
      </p:sp>
      <p:sp>
        <p:nvSpPr>
          <p:cNvPr id="28" name="Rectangle 27"/>
          <p:cNvSpPr/>
          <p:nvPr/>
        </p:nvSpPr>
        <p:spPr>
          <a:xfrm>
            <a:off x="5904635" y="3665210"/>
            <a:ext cx="2667007" cy="276999"/>
          </a:xfrm>
          <a:prstGeom prst="rect">
            <a:avLst/>
          </a:prstGeom>
        </p:spPr>
        <p:txBody>
          <a:bodyPr wrap="square">
            <a:spAutoFit/>
          </a:bodyPr>
          <a:lstStyle/>
          <a:p>
            <a:r>
              <a:rPr lang="en-US" sz="1200" dirty="0" err="1">
                <a:solidFill>
                  <a:srgbClr val="0000FF"/>
                </a:solidFill>
                <a:latin typeface="Arial" panose="020B0604020202020204"/>
                <a:cs typeface="Times New Roman" panose="02020603050405020304" pitchFamily="18" charset="0"/>
                <a:sym typeface="Symbol" panose="05050102010706020507" pitchFamily="18" charset="2"/>
              </a:rPr>
              <a:t>Gavela</a:t>
            </a:r>
            <a:r>
              <a:rPr lang="en-US" sz="1200" dirty="0">
                <a:solidFill>
                  <a:srgbClr val="0000FF"/>
                </a:solidFill>
                <a:latin typeface="Arial" panose="020B0604020202020204"/>
                <a:cs typeface="Times New Roman" panose="02020603050405020304" pitchFamily="18" charset="0"/>
                <a:sym typeface="Symbol" panose="05050102010706020507" pitchFamily="18" charset="2"/>
              </a:rPr>
              <a:t>, Hernandez, </a:t>
            </a:r>
            <a:r>
              <a:rPr lang="en-US" sz="1200" dirty="0" err="1">
                <a:solidFill>
                  <a:srgbClr val="0000FF"/>
                </a:solidFill>
                <a:latin typeface="Arial" panose="020B0604020202020204"/>
                <a:cs typeface="Times New Roman" panose="02020603050405020304" pitchFamily="18" charset="0"/>
                <a:sym typeface="Symbol" panose="05050102010706020507" pitchFamily="18" charset="2"/>
              </a:rPr>
              <a:t>Orloff</a:t>
            </a:r>
            <a:r>
              <a:rPr lang="en-US" sz="1200" dirty="0">
                <a:solidFill>
                  <a:srgbClr val="0000FF"/>
                </a:solidFill>
                <a:latin typeface="Arial" panose="020B0604020202020204"/>
                <a:cs typeface="Times New Roman" panose="02020603050405020304" pitchFamily="18" charset="0"/>
                <a:sym typeface="Symbol" panose="05050102010706020507" pitchFamily="18" charset="2"/>
              </a:rPr>
              <a:t>, &amp; </a:t>
            </a:r>
            <a:r>
              <a:rPr lang="en-US" sz="1200" dirty="0" err="1">
                <a:solidFill>
                  <a:srgbClr val="0000FF"/>
                </a:solidFill>
                <a:latin typeface="Arial" panose="020B0604020202020204"/>
                <a:cs typeface="Times New Roman" panose="02020603050405020304" pitchFamily="18" charset="0"/>
                <a:sym typeface="Symbol" panose="05050102010706020507" pitchFamily="18" charset="2"/>
              </a:rPr>
              <a:t>Pene</a:t>
            </a:r>
            <a:endParaRPr lang="en-US" sz="1200" dirty="0">
              <a:solidFill>
                <a:srgbClr val="0000FF"/>
              </a:solidFill>
              <a:latin typeface="Arial" panose="020B0604020202020204"/>
              <a:cs typeface="Times New Roman" panose="02020603050405020304" pitchFamily="18" charset="0"/>
              <a:sym typeface="Symbol" panose="05050102010706020507" pitchFamily="18" charset="2"/>
            </a:endParaRPr>
          </a:p>
        </p:txBody>
      </p:sp>
      <p:grpSp>
        <p:nvGrpSpPr>
          <p:cNvPr id="9" name="Group 8">
            <a:extLst>
              <a:ext uri="{FF2B5EF4-FFF2-40B4-BE49-F238E27FC236}">
                <a16:creationId xmlns:a16="http://schemas.microsoft.com/office/drawing/2014/main" id="{0E30B26E-D3B2-C84D-2E87-120EE7704427}"/>
              </a:ext>
            </a:extLst>
          </p:cNvPr>
          <p:cNvGrpSpPr/>
          <p:nvPr/>
        </p:nvGrpSpPr>
        <p:grpSpPr>
          <a:xfrm>
            <a:off x="8043936" y="1904710"/>
            <a:ext cx="4148064" cy="876702"/>
            <a:chOff x="8043936" y="1923960"/>
            <a:chExt cx="4148064" cy="876702"/>
          </a:xfrm>
        </p:grpSpPr>
        <p:grpSp>
          <p:nvGrpSpPr>
            <p:cNvPr id="2" name="Group 1">
              <a:extLst>
                <a:ext uri="{FF2B5EF4-FFF2-40B4-BE49-F238E27FC236}">
                  <a16:creationId xmlns:a16="http://schemas.microsoft.com/office/drawing/2014/main" id="{E35CB245-E869-5641-7031-34C2FCE411B1}"/>
                </a:ext>
              </a:extLst>
            </p:cNvPr>
            <p:cNvGrpSpPr/>
            <p:nvPr/>
          </p:nvGrpSpPr>
          <p:grpSpPr>
            <a:xfrm>
              <a:off x="8043936" y="1923960"/>
              <a:ext cx="2926080" cy="876702"/>
              <a:chOff x="8045376" y="1837749"/>
              <a:chExt cx="2926080" cy="876702"/>
            </a:xfrm>
          </p:grpSpPr>
          <p:graphicFrame>
            <p:nvGraphicFramePr>
              <p:cNvPr id="117" name="Object 116"/>
              <p:cNvGraphicFramePr>
                <a:graphicFrameLocks noChangeAspect="1"/>
              </p:cNvGraphicFramePr>
              <p:nvPr>
                <p:extLst>
                  <p:ext uri="{D42A27DB-BD31-4B8C-83A1-F6EECF244321}">
                    <p14:modId xmlns:p14="http://schemas.microsoft.com/office/powerpoint/2010/main" val="488724349"/>
                  </p:ext>
                </p:extLst>
              </p:nvPr>
            </p:nvGraphicFramePr>
            <p:xfrm>
              <a:off x="8045376" y="1837749"/>
              <a:ext cx="2926080" cy="437917"/>
            </p:xfrm>
            <a:graphic>
              <a:graphicData uri="http://schemas.openxmlformats.org/presentationml/2006/ole">
                <mc:AlternateContent xmlns:mc="http://schemas.openxmlformats.org/markup-compatibility/2006">
                  <mc:Choice xmlns:v="urn:schemas-microsoft-com:vml" Requires="v">
                    <p:oleObj name="Equation" r:id="rId11" imgW="1866600" imgH="279360" progId="Equation.DSMT4">
                      <p:embed/>
                    </p:oleObj>
                  </mc:Choice>
                  <mc:Fallback>
                    <p:oleObj name="Equation" r:id="rId11" imgW="1866600" imgH="279360" progId="Equation.DSMT4">
                      <p:embed/>
                      <p:pic>
                        <p:nvPicPr>
                          <p:cNvPr id="117" name="Object 116"/>
                          <p:cNvPicPr/>
                          <p:nvPr/>
                        </p:nvPicPr>
                        <p:blipFill>
                          <a:blip r:embed="rId12"/>
                          <a:stretch>
                            <a:fillRect/>
                          </a:stretch>
                        </p:blipFill>
                        <p:spPr>
                          <a:xfrm>
                            <a:off x="8045376" y="1837749"/>
                            <a:ext cx="2926080" cy="437917"/>
                          </a:xfrm>
                          <a:prstGeom prst="rect">
                            <a:avLst/>
                          </a:prstGeom>
                        </p:spPr>
                      </p:pic>
                    </p:oleObj>
                  </mc:Fallback>
                </mc:AlternateContent>
              </a:graphicData>
            </a:graphic>
          </p:graphicFrame>
          <p:graphicFrame>
            <p:nvGraphicFramePr>
              <p:cNvPr id="122" name="Object 121"/>
              <p:cNvGraphicFramePr>
                <a:graphicFrameLocks noChangeAspect="1"/>
              </p:cNvGraphicFramePr>
              <p:nvPr>
                <p:extLst>
                  <p:ext uri="{D42A27DB-BD31-4B8C-83A1-F6EECF244321}">
                    <p14:modId xmlns:p14="http://schemas.microsoft.com/office/powerpoint/2010/main" val="3389046787"/>
                  </p:ext>
                </p:extLst>
              </p:nvPr>
            </p:nvGraphicFramePr>
            <p:xfrm>
              <a:off x="8045376" y="2270213"/>
              <a:ext cx="1188720" cy="444238"/>
            </p:xfrm>
            <a:graphic>
              <a:graphicData uri="http://schemas.openxmlformats.org/presentationml/2006/ole">
                <mc:AlternateContent xmlns:mc="http://schemas.openxmlformats.org/markup-compatibility/2006">
                  <mc:Choice xmlns:v="urn:schemas-microsoft-com:vml" Requires="v">
                    <p:oleObj name="Equation" r:id="rId13" imgW="749160" imgH="279360" progId="Equation.DSMT4">
                      <p:embed/>
                    </p:oleObj>
                  </mc:Choice>
                  <mc:Fallback>
                    <p:oleObj name="Equation" r:id="rId13" imgW="749160" imgH="279360" progId="Equation.DSMT4">
                      <p:embed/>
                      <p:pic>
                        <p:nvPicPr>
                          <p:cNvPr id="122" name="Object 121"/>
                          <p:cNvPicPr/>
                          <p:nvPr/>
                        </p:nvPicPr>
                        <p:blipFill>
                          <a:blip r:embed="rId14"/>
                          <a:stretch>
                            <a:fillRect/>
                          </a:stretch>
                        </p:blipFill>
                        <p:spPr>
                          <a:xfrm>
                            <a:off x="8045376" y="2270213"/>
                            <a:ext cx="1188720" cy="444238"/>
                          </a:xfrm>
                          <a:prstGeom prst="rect">
                            <a:avLst/>
                          </a:prstGeom>
                        </p:spPr>
                      </p:pic>
                    </p:oleObj>
                  </mc:Fallback>
                </mc:AlternateContent>
              </a:graphicData>
            </a:graphic>
          </p:graphicFrame>
        </p:grpSp>
        <p:grpSp>
          <p:nvGrpSpPr>
            <p:cNvPr id="7" name="Group 6">
              <a:extLst>
                <a:ext uri="{FF2B5EF4-FFF2-40B4-BE49-F238E27FC236}">
                  <a16:creationId xmlns:a16="http://schemas.microsoft.com/office/drawing/2014/main" id="{9937CD71-A0EC-FB5E-A40D-226CCB66935F}"/>
                </a:ext>
              </a:extLst>
            </p:cNvPr>
            <p:cNvGrpSpPr/>
            <p:nvPr/>
          </p:nvGrpSpPr>
          <p:grpSpPr>
            <a:xfrm>
              <a:off x="11200882" y="1936470"/>
              <a:ext cx="991118" cy="851683"/>
              <a:chOff x="11200882" y="1776071"/>
              <a:chExt cx="991118" cy="851683"/>
            </a:xfrm>
          </p:grpSpPr>
          <p:pic>
            <p:nvPicPr>
              <p:cNvPr id="10" name="Picture 9">
                <a:extLst>
                  <a:ext uri="{FF2B5EF4-FFF2-40B4-BE49-F238E27FC236}">
                    <a16:creationId xmlns:a16="http://schemas.microsoft.com/office/drawing/2014/main" id="{B782A90C-F78C-D952-B3D5-AB4DEFDF629D}"/>
                  </a:ext>
                </a:extLst>
              </p:cNvPr>
              <p:cNvPicPr>
                <a:picLocks noChangeAspect="1"/>
              </p:cNvPicPr>
              <p:nvPr/>
            </p:nvPicPr>
            <p:blipFill>
              <a:blip r:embed="rId15"/>
              <a:stretch>
                <a:fillRect/>
              </a:stretch>
            </p:blipFill>
            <p:spPr>
              <a:xfrm>
                <a:off x="11200882" y="1776071"/>
                <a:ext cx="939800" cy="419100"/>
              </a:xfrm>
              <a:prstGeom prst="rect">
                <a:avLst/>
              </a:prstGeom>
            </p:spPr>
          </p:pic>
          <p:pic>
            <p:nvPicPr>
              <p:cNvPr id="11" name="Picture 10">
                <a:extLst>
                  <a:ext uri="{FF2B5EF4-FFF2-40B4-BE49-F238E27FC236}">
                    <a16:creationId xmlns:a16="http://schemas.microsoft.com/office/drawing/2014/main" id="{07381A14-8D31-AFB8-0203-02170459A046}"/>
                  </a:ext>
                </a:extLst>
              </p:cNvPr>
              <p:cNvPicPr>
                <a:picLocks noChangeAspect="1"/>
              </p:cNvPicPr>
              <p:nvPr/>
            </p:nvPicPr>
            <p:blipFill>
              <a:blip r:embed="rId16"/>
              <a:stretch>
                <a:fillRect/>
              </a:stretch>
            </p:blipFill>
            <p:spPr>
              <a:xfrm>
                <a:off x="11252200" y="2208654"/>
                <a:ext cx="939800" cy="419100"/>
              </a:xfrm>
              <a:prstGeom prst="rect">
                <a:avLst/>
              </a:prstGeom>
            </p:spPr>
          </p:pic>
        </p:grpSp>
      </p:grpSp>
      <p:sp>
        <p:nvSpPr>
          <p:cNvPr id="125" name="TextBox 124"/>
          <p:cNvSpPr txBox="1"/>
          <p:nvPr/>
        </p:nvSpPr>
        <p:spPr>
          <a:xfrm>
            <a:off x="9797585" y="5640244"/>
            <a:ext cx="2000869" cy="369332"/>
          </a:xfrm>
          <a:prstGeom prst="rect">
            <a:avLst/>
          </a:prstGeom>
          <a:noFill/>
        </p:spPr>
        <p:txBody>
          <a:bodyPr wrap="none" rtlCol="0">
            <a:spAutoFit/>
          </a:bodyPr>
          <a:lstStyle/>
          <a:p>
            <a:pPr algn="ctr"/>
            <a:r>
              <a:rPr lang="en-US" dirty="0">
                <a:solidFill>
                  <a:srgbClr val="FF0000"/>
                </a:solidFill>
                <a:latin typeface="Times New Roman" panose="02020603050405020304" pitchFamily="18" charset="0"/>
                <a:cs typeface="Times New Roman" panose="02020603050405020304" pitchFamily="18" charset="0"/>
              </a:rPr>
              <a:t>CPT</a:t>
            </a:r>
            <a:r>
              <a:rPr lang="en-US" dirty="0">
                <a:solidFill>
                  <a:srgbClr val="FF0000"/>
                </a:solidFill>
                <a:latin typeface="Arial" panose="020B0604020202020204"/>
              </a:rPr>
              <a:t> conserved ⇒</a:t>
            </a:r>
          </a:p>
        </p:txBody>
      </p:sp>
      <p:sp>
        <p:nvSpPr>
          <p:cNvPr id="16" name="TextBox 15">
            <a:extLst>
              <a:ext uri="{FF2B5EF4-FFF2-40B4-BE49-F238E27FC236}">
                <a16:creationId xmlns:a16="http://schemas.microsoft.com/office/drawing/2014/main" id="{68E8D20F-9A91-2332-859A-0CBCF08974A0}"/>
              </a:ext>
            </a:extLst>
          </p:cNvPr>
          <p:cNvSpPr txBox="1"/>
          <p:nvPr/>
        </p:nvSpPr>
        <p:spPr>
          <a:xfrm>
            <a:off x="3597090" y="5135724"/>
            <a:ext cx="1835689" cy="276999"/>
          </a:xfrm>
          <a:prstGeom prst="rect">
            <a:avLst/>
          </a:prstGeom>
          <a:noFill/>
        </p:spPr>
        <p:txBody>
          <a:bodyPr wrap="square">
            <a:spAutoFit/>
          </a:bodyPr>
          <a:lstStyle/>
          <a:p>
            <a:r>
              <a:rPr lang="en-US" sz="1200" dirty="0">
                <a:solidFill>
                  <a:srgbClr val="0000FF"/>
                </a:solidFill>
                <a:latin typeface="Arial" panose="020B0604020202020204"/>
              </a:rPr>
              <a:t>Dimopoulos &amp; Susskind</a:t>
            </a:r>
            <a:endParaRPr lang="en-US" sz="1200" dirty="0"/>
          </a:p>
        </p:txBody>
      </p:sp>
    </p:spTree>
    <p:extLst>
      <p:ext uri="{BB962C8B-B14F-4D97-AF65-F5344CB8AC3E}">
        <p14:creationId xmlns:p14="http://schemas.microsoft.com/office/powerpoint/2010/main" val="3992153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937306"/>
            <a:ext cx="10765410" cy="2831544"/>
          </a:xfrm>
          <a:prstGeom prst="rect">
            <a:avLst/>
          </a:prstGeom>
          <a:noFill/>
        </p:spPr>
        <p:txBody>
          <a:bodyPr wrap="square" rtlCol="0">
            <a:spAutoFit/>
          </a:bodyPr>
          <a:lstStyle/>
          <a:p>
            <a:pPr marL="342900" indent="-342900">
              <a:buFont typeface="Arial" panose="020B0604020202020204" pitchFamily="34" charset="0"/>
              <a:buChar char="•"/>
            </a:pPr>
            <a:r>
              <a:rPr lang="en-US" sz="2000" dirty="0">
                <a:latin typeface="Arial" panose="020B0604020202020204"/>
              </a:rPr>
              <a:t>Can the standard model of particle physics explain a tiny number in the standard model of cosmology:  </a:t>
            </a:r>
            <a:r>
              <a:rPr lang="en-US" sz="2000" i="1" dirty="0" err="1">
                <a:latin typeface="Times New Roman" panose="02020603050405020304" pitchFamily="18" charset="0"/>
                <a:cs typeface="Times New Roman" panose="02020603050405020304" pitchFamily="18" charset="0"/>
              </a:rPr>
              <a:t>n</a:t>
            </a:r>
            <a:r>
              <a:rPr lang="en-US" sz="2000" baseline="-25000" dirty="0" err="1">
                <a:latin typeface="Times New Roman" panose="02020603050405020304" pitchFamily="18" charset="0"/>
                <a:cs typeface="Times New Roman" panose="02020603050405020304" pitchFamily="18" charset="0"/>
              </a:rPr>
              <a:t>B</a:t>
            </a:r>
            <a:r>
              <a:rPr lang="en-US" sz="2000" dirty="0">
                <a:latin typeface="Arial" panose="020B0604020202020204"/>
              </a:rPr>
              <a:t>/</a:t>
            </a:r>
            <a:r>
              <a:rPr lang="en-US" sz="2000" i="1" dirty="0">
                <a:latin typeface="Times New Roman" panose="02020603050405020304" pitchFamily="18" charset="0"/>
                <a:cs typeface="Times New Roman" panose="02020603050405020304" pitchFamily="18" charset="0"/>
              </a:rPr>
              <a:t>s</a:t>
            </a:r>
            <a:r>
              <a:rPr lang="en-US" sz="2000" dirty="0">
                <a:latin typeface="Arial" panose="020B0604020202020204"/>
              </a:rPr>
              <a:t> </a:t>
            </a:r>
            <a:r>
              <a:rPr lang="en-US" sz="2000" dirty="0">
                <a:latin typeface="Symbol" panose="05050102010706020507" pitchFamily="18" charset="2"/>
              </a:rPr>
              <a:t>= (0.879 </a:t>
            </a:r>
            <a:r>
              <a:rPr lang="en-US" sz="2000" dirty="0">
                <a:latin typeface="Symbol" panose="05050102010706020507" pitchFamily="18" charset="2"/>
                <a:sym typeface="Symbol" panose="05050102010706020507" pitchFamily="18" charset="2"/>
              </a:rPr>
              <a:t> 0.004)  10 </a:t>
            </a:r>
            <a:r>
              <a:rPr lang="en-US" sz="2000" baseline="30000" dirty="0">
                <a:latin typeface="Symbol" panose="05050102010706020507" pitchFamily="18" charset="2"/>
                <a:sym typeface="Symbol" panose="05050102010706020507" pitchFamily="18" charset="2"/>
              </a:rPr>
              <a:t>-10 </a:t>
            </a:r>
            <a:r>
              <a:rPr lang="en-US" sz="2000" dirty="0">
                <a:latin typeface="Arial" panose="020B0604020202020204"/>
                <a:sym typeface="Symbol" panose="05050102010706020507" pitchFamily="18" charset="2"/>
              </a:rPr>
              <a:t>?</a:t>
            </a:r>
          </a:p>
          <a:p>
            <a:pPr marL="342900" indent="-342900">
              <a:buFont typeface="Arial" panose="020B0604020202020204" pitchFamily="34" charset="0"/>
              <a:buChar char="•"/>
            </a:pPr>
            <a:endParaRPr lang="en-US" sz="1600" dirty="0">
              <a:latin typeface="Arial" panose="020B0604020202020204"/>
              <a:sym typeface="Symbol" panose="05050102010706020507" pitchFamily="18" charset="2"/>
            </a:endParaRPr>
          </a:p>
          <a:p>
            <a:pPr algn="ctr"/>
            <a:r>
              <a:rPr lang="en-US" sz="2000" u="sng" dirty="0">
                <a:latin typeface="Arial" panose="020B0604020202020204"/>
                <a:sym typeface="Symbol" panose="05050102010706020507" pitchFamily="18" charset="2"/>
              </a:rPr>
              <a:t>No, or at least, not yet!</a:t>
            </a:r>
            <a:endParaRPr lang="en-US" sz="2000" u="sng" dirty="0">
              <a:latin typeface="Arial" panose="020B0604020202020204"/>
            </a:endParaRPr>
          </a:p>
          <a:p>
            <a:endParaRPr lang="en-US" sz="2000" dirty="0">
              <a:latin typeface="Arial" panose="020B0604020202020204"/>
              <a:sym typeface="Symbol" panose="05050102010706020507" pitchFamily="18" charset="2"/>
            </a:endParaRPr>
          </a:p>
          <a:p>
            <a:pPr marL="342900" indent="-342900">
              <a:buFont typeface="Arial" panose="020B0604020202020204" pitchFamily="34" charset="0"/>
              <a:buChar char="•"/>
            </a:pPr>
            <a:r>
              <a:rPr lang="en-US" sz="2000" dirty="0">
                <a:latin typeface="Arial" panose="020B0604020202020204"/>
              </a:rPr>
              <a:t>Can the standard model of particle physics explain an order-unity </a:t>
            </a:r>
            <a:r>
              <a:rPr lang="en-US" sz="2000" dirty="0">
                <a:latin typeface="Arial" panose="020B0604020202020204"/>
                <a:sym typeface="Symbol" panose="05050102010706020507" pitchFamily="18" charset="2"/>
              </a:rPr>
              <a:t>number in the standard model of cosmology:  Dark Matter/Baryons  5.3?</a:t>
            </a:r>
          </a:p>
          <a:p>
            <a:endParaRPr lang="en-US" sz="1600" dirty="0">
              <a:latin typeface="Arial" panose="020B0604020202020204"/>
              <a:sym typeface="Symbol" panose="05050102010706020507" pitchFamily="18" charset="2"/>
            </a:endParaRPr>
          </a:p>
          <a:p>
            <a:pPr algn="ctr"/>
            <a:r>
              <a:rPr lang="en-US" sz="2000" u="sng" dirty="0">
                <a:latin typeface="Arial" panose="020B0604020202020204"/>
                <a:sym typeface="Symbol" panose="05050102010706020507" pitchFamily="18" charset="2"/>
              </a:rPr>
              <a:t>No, or at least, not yet!</a:t>
            </a:r>
            <a:endParaRPr lang="en-US" sz="2000" u="sng" dirty="0">
              <a:latin typeface="Arial" panose="020B0604020202020204"/>
            </a:endParaRPr>
          </a:p>
        </p:txBody>
      </p:sp>
      <p:sp>
        <p:nvSpPr>
          <p:cNvPr id="9" name="TextBox 8"/>
          <p:cNvSpPr txBox="1"/>
          <p:nvPr/>
        </p:nvSpPr>
        <p:spPr>
          <a:xfrm>
            <a:off x="-1" y="4039009"/>
            <a:ext cx="10765409" cy="707886"/>
          </a:xfrm>
          <a:prstGeom prst="rect">
            <a:avLst/>
          </a:prstGeom>
          <a:noFill/>
        </p:spPr>
        <p:txBody>
          <a:bodyPr wrap="square" rtlCol="0">
            <a:spAutoFit/>
          </a:bodyPr>
          <a:lstStyle/>
          <a:p>
            <a:pPr marL="285750" indent="-285750">
              <a:buFont typeface="Arial" panose="020B0604020202020204" pitchFamily="34" charset="0"/>
              <a:buChar char="•"/>
            </a:pPr>
            <a:r>
              <a:rPr lang="en-US" sz="2000" dirty="0">
                <a:latin typeface="Arial" panose="020B0604020202020204"/>
              </a:rPr>
              <a:t>Starting after inflation/reheating with a symmetric universe, how must the SM be augmented to produce an asymmetric universe? </a:t>
            </a:r>
          </a:p>
        </p:txBody>
      </p:sp>
      <p:sp>
        <p:nvSpPr>
          <p:cNvPr id="7" name="TextBox 6"/>
          <p:cNvSpPr txBox="1"/>
          <p:nvPr/>
        </p:nvSpPr>
        <p:spPr>
          <a:xfrm>
            <a:off x="0" y="1"/>
            <a:ext cx="12192000" cy="646331"/>
          </a:xfrm>
          <a:prstGeom prst="rect">
            <a:avLst/>
          </a:prstGeom>
          <a:noFill/>
        </p:spPr>
        <p:txBody>
          <a:bodyPr wrap="square" rtlCol="0">
            <a:spAutoFit/>
          </a:bodyPr>
          <a:lstStyle/>
          <a:p>
            <a:pPr algn="ctr"/>
            <a:r>
              <a:rPr lang="en-US" sz="3600" b="1" dirty="0">
                <a:latin typeface="Arial" panose="020B0604020202020204"/>
                <a:cs typeface="Times New Roman" panose="02020603050405020304" pitchFamily="18" charset="0"/>
              </a:rPr>
              <a:t>Baryon Asymmetry: </a:t>
            </a:r>
            <a:r>
              <a:rPr lang="en-US" sz="3600" b="1" i="1" dirty="0" err="1">
                <a:latin typeface="Times New Roman" panose="02020603050405020304" pitchFamily="18" charset="0"/>
                <a:cs typeface="Times New Roman" panose="02020603050405020304" pitchFamily="18" charset="0"/>
              </a:rPr>
              <a:t>n</a:t>
            </a:r>
            <a:r>
              <a:rPr lang="en-US" sz="3600" b="1" baseline="-25000" dirty="0" err="1">
                <a:latin typeface="Times New Roman" panose="02020603050405020304" pitchFamily="18" charset="0"/>
                <a:cs typeface="Times New Roman" panose="02020603050405020304" pitchFamily="18" charset="0"/>
              </a:rPr>
              <a:t>B</a:t>
            </a:r>
            <a:r>
              <a:rPr lang="en-US" sz="3600" b="1" dirty="0">
                <a:latin typeface="Arial" panose="020B0604020202020204"/>
              </a:rPr>
              <a:t>/</a:t>
            </a:r>
            <a:r>
              <a:rPr lang="en-US" sz="3600" b="1" i="1" dirty="0">
                <a:latin typeface="Times New Roman" panose="02020603050405020304" pitchFamily="18" charset="0"/>
                <a:cs typeface="Times New Roman" panose="02020603050405020304" pitchFamily="18" charset="0"/>
              </a:rPr>
              <a:t>s</a:t>
            </a:r>
            <a:r>
              <a:rPr lang="en-US" sz="3600" b="1" dirty="0">
                <a:latin typeface="Arial" panose="020B0604020202020204"/>
              </a:rPr>
              <a:t> </a:t>
            </a:r>
            <a:r>
              <a:rPr lang="en-US" sz="3600" b="1" dirty="0">
                <a:latin typeface="Symbol" panose="05050102010706020507" pitchFamily="18" charset="2"/>
              </a:rPr>
              <a:t>= (0.861 </a:t>
            </a:r>
            <a:r>
              <a:rPr lang="en-US" sz="3600" b="1" dirty="0">
                <a:latin typeface="Symbol" panose="05050102010706020507" pitchFamily="18" charset="2"/>
                <a:sym typeface="Symbol" panose="05050102010706020507" pitchFamily="18" charset="2"/>
              </a:rPr>
              <a:t> 0.005)  10 </a:t>
            </a:r>
            <a:r>
              <a:rPr lang="en-US" sz="3600" b="1" baseline="30000" dirty="0">
                <a:latin typeface="Symbol" panose="05050102010706020507" pitchFamily="18" charset="2"/>
                <a:sym typeface="Symbol" panose="05050102010706020507" pitchFamily="18" charset="2"/>
              </a:rPr>
              <a:t>-10 </a:t>
            </a:r>
            <a:endParaRPr lang="en-US" sz="3600" b="1" baseline="30000" dirty="0">
              <a:latin typeface="Symbol" panose="05050102010706020507" pitchFamily="18" charset="2"/>
            </a:endParaRPr>
          </a:p>
        </p:txBody>
      </p:sp>
    </p:spTree>
    <p:extLst>
      <p:ext uri="{BB962C8B-B14F-4D97-AF65-F5344CB8AC3E}">
        <p14:creationId xmlns:p14="http://schemas.microsoft.com/office/powerpoint/2010/main" val="2048773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206710" y="687080"/>
            <a:ext cx="9943387" cy="6109365"/>
            <a:chOff x="1238482" y="739675"/>
            <a:chExt cx="9080840" cy="6109365"/>
          </a:xfrm>
        </p:grpSpPr>
        <p:sp>
          <p:nvSpPr>
            <p:cNvPr id="4" name="TextBox 3"/>
            <p:cNvSpPr txBox="1"/>
            <p:nvPr/>
          </p:nvSpPr>
          <p:spPr>
            <a:xfrm>
              <a:off x="1238482" y="739675"/>
              <a:ext cx="2641127" cy="1123384"/>
            </a:xfrm>
            <a:prstGeom prst="rect">
              <a:avLst/>
            </a:prstGeom>
            <a:noFill/>
          </p:spPr>
          <p:txBody>
            <a:bodyPr wrap="square" rtlCol="0">
              <a:spAutoFit/>
            </a:bodyPr>
            <a:lstStyle/>
            <a:p>
              <a:r>
                <a:rPr lang="en-US" sz="2000" u="sng" dirty="0">
                  <a:latin typeface="Calibri" panose="020F0502020204030204" pitchFamily="34" charset="0"/>
                  <a:cs typeface="Calibri" panose="020F0502020204030204" pitchFamily="34" charset="0"/>
                </a:rPr>
                <a:t>To be discussed:</a:t>
              </a:r>
            </a:p>
            <a:p>
              <a:endParaRPr lang="en-US" sz="1100"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Thermal </a:t>
              </a:r>
              <a:r>
                <a:rPr lang="en-US" dirty="0" err="1">
                  <a:latin typeface="Calibri" panose="020F0502020204030204" pitchFamily="34" charset="0"/>
                  <a:cs typeface="Calibri" panose="020F0502020204030204" pitchFamily="34" charset="0"/>
                </a:rPr>
                <a:t>Leptogenesis</a:t>
              </a:r>
              <a:r>
                <a:rPr lang="en-US" dirty="0">
                  <a:latin typeface="Calibri" panose="020F0502020204030204" pitchFamily="34" charset="0"/>
                  <a:cs typeface="Calibri" panose="020F0502020204030204" pitchFamily="34" charset="0"/>
                </a:rPr>
                <a:t> </a:t>
              </a:r>
            </a:p>
            <a:p>
              <a:r>
                <a:rPr lang="en-US" dirty="0">
                  <a:solidFill>
                    <a:srgbClr val="FF0000"/>
                  </a:solidFill>
                  <a:latin typeface="Calibri" panose="020F0502020204030204" pitchFamily="34" charset="0"/>
                  <a:cs typeface="Calibri" panose="020F0502020204030204" pitchFamily="34" charset="0"/>
                </a:rPr>
                <a:t>Nonthermal </a:t>
              </a:r>
              <a:r>
                <a:rPr lang="en-US" dirty="0" err="1">
                  <a:solidFill>
                    <a:srgbClr val="FF0000"/>
                  </a:solidFill>
                  <a:latin typeface="Calibri" panose="020F0502020204030204" pitchFamily="34" charset="0"/>
                  <a:cs typeface="Calibri" panose="020F0502020204030204" pitchFamily="34" charset="0"/>
                </a:rPr>
                <a:t>Leptogenesis</a:t>
              </a:r>
              <a:endParaRPr lang="en-US" dirty="0">
                <a:solidFill>
                  <a:srgbClr val="FF0000"/>
                </a:solidFill>
                <a:latin typeface="Calibri" panose="020F0502020204030204" pitchFamily="34" charset="0"/>
                <a:cs typeface="Calibri" panose="020F0502020204030204" pitchFamily="34" charset="0"/>
              </a:endParaRPr>
            </a:p>
          </p:txBody>
        </p:sp>
        <p:sp>
          <p:nvSpPr>
            <p:cNvPr id="6" name="Rectangle 5"/>
            <p:cNvSpPr/>
            <p:nvPr/>
          </p:nvSpPr>
          <p:spPr>
            <a:xfrm>
              <a:off x="5960150" y="739675"/>
              <a:ext cx="4359172" cy="6109365"/>
            </a:xfrm>
            <a:prstGeom prst="rect">
              <a:avLst/>
            </a:prstGeom>
          </p:spPr>
          <p:txBody>
            <a:bodyPr wrap="square">
              <a:spAutoFit/>
            </a:bodyPr>
            <a:lstStyle/>
            <a:p>
              <a:r>
                <a:rPr lang="en-US" sz="2000" u="sng" dirty="0">
                  <a:latin typeface="Calibri" panose="020F0502020204030204" pitchFamily="34" charset="0"/>
                  <a:cs typeface="Calibri" panose="020F0502020204030204" pitchFamily="34" charset="0"/>
                </a:rPr>
                <a:t>Other possibilities:</a:t>
              </a:r>
            </a:p>
            <a:p>
              <a:endParaRPr lang="en-US" sz="1100"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GUT Baryogenesis (Generation-</a:t>
              </a:r>
              <a:r>
                <a:rPr lang="en-US" i="1" dirty="0">
                  <a:latin typeface="Times New Roman" panose="02020603050405020304" pitchFamily="18" charset="0"/>
                  <a:cs typeface="Times New Roman" panose="02020603050405020304" pitchFamily="18" charset="0"/>
                </a:rPr>
                <a:t>X</a:t>
              </a:r>
              <a:r>
                <a:rPr lang="en-US" dirty="0">
                  <a:latin typeface="Calibri" panose="020F0502020204030204" pitchFamily="34" charset="0"/>
                  <a:cs typeface="Calibri" panose="020F0502020204030204" pitchFamily="34" charset="0"/>
                </a:rPr>
                <a:t> bosons)</a:t>
              </a:r>
            </a:p>
            <a:p>
              <a:r>
                <a:rPr lang="en-US" dirty="0">
                  <a:latin typeface="Calibri" panose="020F0502020204030204" pitchFamily="34" charset="0"/>
                  <a:cs typeface="Calibri" panose="020F0502020204030204" pitchFamily="34" charset="0"/>
                </a:rPr>
                <a:t>Electroweak Baryogenesis (Generation-</a:t>
              </a:r>
              <a:r>
                <a:rPr lang="en-US" i="1" dirty="0">
                  <a:latin typeface="Times New Roman" panose="02020603050405020304" pitchFamily="18" charset="0"/>
                  <a:cs typeface="Times New Roman" panose="02020603050405020304" pitchFamily="18" charset="0"/>
                </a:rPr>
                <a:t>Z</a:t>
              </a:r>
              <a:r>
                <a:rPr lang="en-US" dirty="0">
                  <a:latin typeface="Calibri" panose="020F0502020204030204" pitchFamily="34" charset="0"/>
                  <a:cs typeface="Calibri" panose="020F0502020204030204" pitchFamily="34" charset="0"/>
                </a:rPr>
                <a:t> bosons)</a:t>
              </a:r>
            </a:p>
            <a:p>
              <a:r>
                <a:rPr lang="en-US" dirty="0">
                  <a:latin typeface="Calibri" panose="020F0502020204030204" pitchFamily="34" charset="0"/>
                  <a:cs typeface="Calibri" panose="020F0502020204030204" pitchFamily="34" charset="0"/>
                </a:rPr>
                <a:t>Baryogenesis from </a:t>
              </a:r>
            </a:p>
            <a:p>
              <a:pPr marL="454025" indent="-223838">
                <a:buFont typeface="Arial" panose="020B0604020202020204" pitchFamily="34" charset="0"/>
                <a:buChar char="•"/>
              </a:pPr>
              <a:r>
                <a:rPr lang="en-US" dirty="0">
                  <a:latin typeface="Calibri" panose="020F0502020204030204" pitchFamily="34" charset="0"/>
                  <a:cs typeface="Calibri" panose="020F0502020204030204" pitchFamily="34" charset="0"/>
                </a:rPr>
                <a:t>Primordial Cosmic Strings</a:t>
              </a:r>
            </a:p>
            <a:p>
              <a:pPr marL="454025" lvl="1" indent="-223838">
                <a:buFont typeface="Arial" panose="020B0604020202020204" pitchFamily="34" charset="0"/>
                <a:buChar char="•"/>
              </a:pPr>
              <a:r>
                <a:rPr lang="en-US" dirty="0">
                  <a:latin typeface="Calibri" panose="020F0502020204030204" pitchFamily="34" charset="0"/>
                  <a:cs typeface="Calibri" panose="020F0502020204030204" pitchFamily="34" charset="0"/>
                </a:rPr>
                <a:t>Primordial Magnetic Fields</a:t>
              </a:r>
            </a:p>
            <a:p>
              <a:pPr marL="454025" lvl="1" indent="-223838">
                <a:buFont typeface="Arial" panose="020B0604020202020204" pitchFamily="34" charset="0"/>
                <a:buChar char="•"/>
              </a:pPr>
              <a:r>
                <a:rPr lang="en-US" dirty="0">
                  <a:latin typeface="Calibri" panose="020F0502020204030204" pitchFamily="34" charset="0"/>
                  <a:cs typeface="Calibri" panose="020F0502020204030204" pitchFamily="34" charset="0"/>
                </a:rPr>
                <a:t>Primordial Black Holes</a:t>
              </a:r>
            </a:p>
            <a:p>
              <a:r>
                <a:rPr lang="en-US" dirty="0">
                  <a:latin typeface="Calibri" panose="020F0502020204030204" pitchFamily="34" charset="0"/>
                  <a:cs typeface="Calibri" panose="020F0502020204030204" pitchFamily="34" charset="0"/>
                </a:rPr>
                <a:t>Affleck-Dine Baryogenesis</a:t>
              </a:r>
            </a:p>
            <a:p>
              <a:r>
                <a:rPr lang="en-US" dirty="0">
                  <a:latin typeface="Calibri" panose="020F0502020204030204" pitchFamily="34" charset="0"/>
                  <a:cs typeface="Calibri" panose="020F0502020204030204" pitchFamily="34" charset="0"/>
                </a:rPr>
                <a:t>Dissipative Baryogenesis</a:t>
              </a:r>
            </a:p>
            <a:p>
              <a:r>
                <a:rPr lang="en-US" dirty="0">
                  <a:latin typeface="Calibri" panose="020F0502020204030204" pitchFamily="34" charset="0"/>
                  <a:cs typeface="Calibri" panose="020F0502020204030204" pitchFamily="34" charset="0"/>
                </a:rPr>
                <a:t>Warm </a:t>
              </a:r>
              <a:r>
                <a:rPr lang="en-US" dirty="0" err="1">
                  <a:latin typeface="Calibri" panose="020F0502020204030204" pitchFamily="34" charset="0"/>
                  <a:cs typeface="Calibri" panose="020F0502020204030204" pitchFamily="34" charset="0"/>
                </a:rPr>
                <a:t>Baryogenesis</a:t>
              </a:r>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Cloistered </a:t>
              </a:r>
              <a:r>
                <a:rPr lang="en-US" dirty="0" err="1">
                  <a:latin typeface="Calibri" panose="020F0502020204030204" pitchFamily="34" charset="0"/>
                  <a:cs typeface="Calibri" panose="020F0502020204030204" pitchFamily="34" charset="0"/>
                </a:rPr>
                <a:t>Baryogenesis</a:t>
              </a:r>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Cold </a:t>
              </a:r>
              <a:r>
                <a:rPr lang="en-US" dirty="0" err="1">
                  <a:latin typeface="Calibri" panose="020F0502020204030204" pitchFamily="34" charset="0"/>
                  <a:cs typeface="Calibri" panose="020F0502020204030204" pitchFamily="34" charset="0"/>
                </a:rPr>
                <a:t>Baryogenesis</a:t>
              </a:r>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Planck </a:t>
              </a:r>
              <a:r>
                <a:rPr lang="en-US" dirty="0" err="1">
                  <a:latin typeface="Calibri" panose="020F0502020204030204" pitchFamily="34" charset="0"/>
                  <a:cs typeface="Calibri" panose="020F0502020204030204" pitchFamily="34" charset="0"/>
                </a:rPr>
                <a:t>Baryogenesis</a:t>
              </a:r>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Post-Sphaleron </a:t>
              </a:r>
              <a:r>
                <a:rPr lang="en-US" dirty="0" err="1">
                  <a:latin typeface="Calibri" panose="020F0502020204030204" pitchFamily="34" charset="0"/>
                  <a:cs typeface="Calibri" panose="020F0502020204030204" pitchFamily="34" charset="0"/>
                </a:rPr>
                <a:t>Baryogenesis</a:t>
              </a:r>
              <a:endParaRPr lang="en-US" dirty="0">
                <a:latin typeface="Calibri" panose="020F0502020204030204" pitchFamily="34" charset="0"/>
                <a:cs typeface="Calibri" panose="020F0502020204030204" pitchFamily="34" charset="0"/>
              </a:endParaRPr>
            </a:p>
            <a:p>
              <a:r>
                <a:rPr lang="en-US" dirty="0" err="1">
                  <a:latin typeface="Calibri" panose="020F0502020204030204" pitchFamily="34" charset="0"/>
                  <a:cs typeface="Calibri" panose="020F0502020204030204" pitchFamily="34" charset="0"/>
                </a:rPr>
                <a:t>WIMPy</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Baryogenesis</a:t>
              </a:r>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Dirac </a:t>
              </a:r>
              <a:r>
                <a:rPr lang="en-US" dirty="0" err="1">
                  <a:latin typeface="Calibri" panose="020F0502020204030204" pitchFamily="34" charset="0"/>
                  <a:cs typeface="Calibri" panose="020F0502020204030204" pitchFamily="34" charset="0"/>
                </a:rPr>
                <a:t>Leptogenesis</a:t>
              </a:r>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Spontaneous Baryogenesis</a:t>
              </a:r>
            </a:p>
            <a:p>
              <a:r>
                <a:rPr lang="en-US" dirty="0">
                  <a:latin typeface="Calibri" panose="020F0502020204030204" pitchFamily="34" charset="0"/>
                  <a:cs typeface="Calibri" panose="020F0502020204030204" pitchFamily="34" charset="0"/>
                </a:rPr>
                <a:t>Non-Local Electroweak Baryogenesis</a:t>
              </a:r>
            </a:p>
            <a:p>
              <a:r>
                <a:rPr lang="en-US" dirty="0">
                  <a:latin typeface="Calibri" panose="020F0502020204030204" pitchFamily="34" charset="0"/>
                  <a:cs typeface="Calibri" panose="020F0502020204030204" pitchFamily="34" charset="0"/>
                </a:rPr>
                <a:t>Magnetic-Assisted EWK Baryogenesis</a:t>
              </a:r>
            </a:p>
            <a:p>
              <a:r>
                <a:rPr lang="en-US" dirty="0">
                  <a:latin typeface="Calibri" panose="020F0502020204030204" pitchFamily="34" charset="0"/>
                  <a:cs typeface="Calibri" panose="020F0502020204030204" pitchFamily="34" charset="0"/>
                </a:rPr>
                <a:t>Varying Constants Driven Baryogenesis</a:t>
              </a:r>
            </a:p>
            <a:p>
              <a:r>
                <a:rPr lang="en-US" dirty="0">
                  <a:latin typeface="Calibri" panose="020F0502020204030204" pitchFamily="34" charset="0"/>
                  <a:cs typeface="Calibri" panose="020F0502020204030204" pitchFamily="34" charset="0"/>
                </a:rPr>
                <a:t>. . . . </a:t>
              </a:r>
            </a:p>
          </p:txBody>
        </p:sp>
      </p:grpSp>
      <p:sp>
        <p:nvSpPr>
          <p:cNvPr id="8" name="TextBox 7"/>
          <p:cNvSpPr txBox="1"/>
          <p:nvPr/>
        </p:nvSpPr>
        <p:spPr>
          <a:xfrm>
            <a:off x="0" y="1"/>
            <a:ext cx="12192000" cy="646331"/>
          </a:xfrm>
          <a:prstGeom prst="rect">
            <a:avLst/>
          </a:prstGeom>
          <a:noFill/>
        </p:spPr>
        <p:txBody>
          <a:bodyPr wrap="square" rtlCol="0">
            <a:spAutoFit/>
          </a:bodyPr>
          <a:lstStyle/>
          <a:p>
            <a:pPr algn="ctr"/>
            <a:r>
              <a:rPr lang="en-US" sz="3600" b="1" dirty="0">
                <a:latin typeface="Arial" panose="020B0604020202020204"/>
                <a:cs typeface="Times New Roman" panose="02020603050405020304" pitchFamily="18" charset="0"/>
              </a:rPr>
              <a:t>Many, Many Models for Origin of Baryon Asymmetry</a:t>
            </a:r>
            <a:endParaRPr lang="en-US" sz="3600" b="1" baseline="30000" dirty="0">
              <a:latin typeface="Symbol" panose="05050102010706020507" pitchFamily="18" charset="2"/>
            </a:endParaRPr>
          </a:p>
        </p:txBody>
      </p:sp>
      <p:grpSp>
        <p:nvGrpSpPr>
          <p:cNvPr id="18" name="Group 17">
            <a:extLst>
              <a:ext uri="{FF2B5EF4-FFF2-40B4-BE49-F238E27FC236}">
                <a16:creationId xmlns:a16="http://schemas.microsoft.com/office/drawing/2014/main" id="{635427DC-4AD0-F0EC-C313-ADAE56EDB8CB}"/>
              </a:ext>
            </a:extLst>
          </p:cNvPr>
          <p:cNvGrpSpPr/>
          <p:nvPr/>
        </p:nvGrpSpPr>
        <p:grpSpPr>
          <a:xfrm>
            <a:off x="608945" y="2033837"/>
            <a:ext cx="5376286" cy="4666355"/>
            <a:chOff x="377939" y="2130090"/>
            <a:chExt cx="5376286" cy="4666355"/>
          </a:xfrm>
        </p:grpSpPr>
        <p:grpSp>
          <p:nvGrpSpPr>
            <p:cNvPr id="12" name="Group 11">
              <a:extLst>
                <a:ext uri="{FF2B5EF4-FFF2-40B4-BE49-F238E27FC236}">
                  <a16:creationId xmlns:a16="http://schemas.microsoft.com/office/drawing/2014/main" id="{DC086A22-16C7-1EEA-7D9C-31C4C513A189}"/>
                </a:ext>
              </a:extLst>
            </p:cNvPr>
            <p:cNvGrpSpPr/>
            <p:nvPr/>
          </p:nvGrpSpPr>
          <p:grpSpPr>
            <a:xfrm>
              <a:off x="377939" y="2900146"/>
              <a:ext cx="5376286" cy="1719386"/>
              <a:chOff x="124693" y="4670855"/>
              <a:chExt cx="5376286" cy="1719386"/>
            </a:xfrm>
          </p:grpSpPr>
          <p:pic>
            <p:nvPicPr>
              <p:cNvPr id="5" name="Picture 4">
                <a:extLst>
                  <a:ext uri="{FF2B5EF4-FFF2-40B4-BE49-F238E27FC236}">
                    <a16:creationId xmlns:a16="http://schemas.microsoft.com/office/drawing/2014/main" id="{27E98264-C5DF-4918-5C3C-37614741CF60}"/>
                  </a:ext>
                </a:extLst>
              </p:cNvPr>
              <p:cNvPicPr>
                <a:picLocks noChangeAspect="1"/>
              </p:cNvPicPr>
              <p:nvPr/>
            </p:nvPicPr>
            <p:blipFill>
              <a:blip r:embed="rId3"/>
              <a:srcRect l="22641" t="42703" r="22796" b="37477"/>
              <a:stretch>
                <a:fillRect/>
              </a:stretch>
            </p:blipFill>
            <p:spPr>
              <a:xfrm>
                <a:off x="124693" y="4670855"/>
                <a:ext cx="3657600" cy="1719386"/>
              </a:xfrm>
              <a:prstGeom prst="rect">
                <a:avLst/>
              </a:prstGeom>
              <a:ln>
                <a:solidFill>
                  <a:schemeClr val="tx1"/>
                </a:solidFill>
              </a:ln>
            </p:spPr>
          </p:pic>
          <p:sp>
            <p:nvSpPr>
              <p:cNvPr id="10" name="TextBox 9">
                <a:extLst>
                  <a:ext uri="{FF2B5EF4-FFF2-40B4-BE49-F238E27FC236}">
                    <a16:creationId xmlns:a16="http://schemas.microsoft.com/office/drawing/2014/main" id="{28F93BFE-35A4-6A7E-FD97-F712330F4EAB}"/>
                  </a:ext>
                </a:extLst>
              </p:cNvPr>
              <p:cNvSpPr txBox="1"/>
              <p:nvPr/>
            </p:nvSpPr>
            <p:spPr>
              <a:xfrm>
                <a:off x="3892846" y="5068883"/>
                <a:ext cx="1608133" cy="923330"/>
              </a:xfrm>
              <a:prstGeom prst="rect">
                <a:avLst/>
              </a:prstGeom>
              <a:noFill/>
            </p:spPr>
            <p:txBody>
              <a:bodyPr wrap="square" rtlCol="0">
                <a:spAutoFit/>
              </a:bodyPr>
              <a:lstStyle/>
              <a:p>
                <a:r>
                  <a:rPr lang="en-US" dirty="0"/>
                  <a:t>Baryogenesis in title</a:t>
                </a:r>
              </a:p>
              <a:p>
                <a:r>
                  <a:rPr lang="en-US" dirty="0"/>
                  <a:t>3054 citations</a:t>
                </a:r>
              </a:p>
            </p:txBody>
          </p:sp>
        </p:grpSp>
        <p:grpSp>
          <p:nvGrpSpPr>
            <p:cNvPr id="15" name="Group 14">
              <a:extLst>
                <a:ext uri="{FF2B5EF4-FFF2-40B4-BE49-F238E27FC236}">
                  <a16:creationId xmlns:a16="http://schemas.microsoft.com/office/drawing/2014/main" id="{47106B5B-E42F-B744-0283-F28C662B76E6}"/>
                </a:ext>
              </a:extLst>
            </p:cNvPr>
            <p:cNvGrpSpPr/>
            <p:nvPr/>
          </p:nvGrpSpPr>
          <p:grpSpPr>
            <a:xfrm>
              <a:off x="390763" y="4825820"/>
              <a:ext cx="5363462" cy="1970625"/>
              <a:chOff x="124693" y="2136560"/>
              <a:chExt cx="5363462" cy="1970625"/>
            </a:xfrm>
          </p:grpSpPr>
          <p:grpSp>
            <p:nvGrpSpPr>
              <p:cNvPr id="13" name="Group 12">
                <a:extLst>
                  <a:ext uri="{FF2B5EF4-FFF2-40B4-BE49-F238E27FC236}">
                    <a16:creationId xmlns:a16="http://schemas.microsoft.com/office/drawing/2014/main" id="{44105746-FA4B-5130-5148-39B5EC318739}"/>
                  </a:ext>
                </a:extLst>
              </p:cNvPr>
              <p:cNvGrpSpPr/>
              <p:nvPr/>
            </p:nvGrpSpPr>
            <p:grpSpPr>
              <a:xfrm>
                <a:off x="124693" y="2136560"/>
                <a:ext cx="5363462" cy="1970625"/>
                <a:chOff x="124693" y="2136560"/>
                <a:chExt cx="5363462" cy="1970625"/>
              </a:xfrm>
            </p:grpSpPr>
            <p:pic>
              <p:nvPicPr>
                <p:cNvPr id="9" name="Picture 8">
                  <a:extLst>
                    <a:ext uri="{FF2B5EF4-FFF2-40B4-BE49-F238E27FC236}">
                      <a16:creationId xmlns:a16="http://schemas.microsoft.com/office/drawing/2014/main" id="{FE4D4D88-F483-4889-D1B5-826F4065DE35}"/>
                    </a:ext>
                  </a:extLst>
                </p:cNvPr>
                <p:cNvPicPr>
                  <a:picLocks noChangeAspect="1"/>
                </p:cNvPicPr>
                <p:nvPr/>
              </p:nvPicPr>
              <p:blipFill>
                <a:blip r:embed="rId4"/>
                <a:srcRect l="21346" t="38894" r="21526" b="37322"/>
                <a:stretch>
                  <a:fillRect/>
                </a:stretch>
              </p:blipFill>
              <p:spPr>
                <a:xfrm>
                  <a:off x="124693" y="2136560"/>
                  <a:ext cx="3657600" cy="1970625"/>
                </a:xfrm>
                <a:prstGeom prst="rect">
                  <a:avLst/>
                </a:prstGeom>
                <a:ln>
                  <a:solidFill>
                    <a:schemeClr val="tx1"/>
                  </a:solidFill>
                </a:ln>
              </p:spPr>
            </p:pic>
            <p:sp>
              <p:nvSpPr>
                <p:cNvPr id="11" name="TextBox 10">
                  <a:extLst>
                    <a:ext uri="{FF2B5EF4-FFF2-40B4-BE49-F238E27FC236}">
                      <a16:creationId xmlns:a16="http://schemas.microsoft.com/office/drawing/2014/main" id="{17DDED8B-A999-2205-AFFF-071EDBF4574A}"/>
                    </a:ext>
                  </a:extLst>
                </p:cNvPr>
                <p:cNvSpPr txBox="1"/>
                <p:nvPr/>
              </p:nvSpPr>
              <p:spPr>
                <a:xfrm>
                  <a:off x="3880022" y="2660207"/>
                  <a:ext cx="1608133" cy="923330"/>
                </a:xfrm>
                <a:prstGeom prst="rect">
                  <a:avLst/>
                </a:prstGeom>
                <a:noFill/>
              </p:spPr>
              <p:txBody>
                <a:bodyPr wrap="square" rtlCol="0">
                  <a:spAutoFit/>
                </a:bodyPr>
                <a:lstStyle/>
                <a:p>
                  <a:r>
                    <a:rPr lang="en-US" dirty="0" err="1"/>
                    <a:t>Leptogenesis</a:t>
                  </a:r>
                  <a:r>
                    <a:rPr lang="en-US" dirty="0"/>
                    <a:t> in title</a:t>
                  </a:r>
                </a:p>
                <a:p>
                  <a:r>
                    <a:rPr lang="en-US" dirty="0"/>
                    <a:t>2789 citations</a:t>
                  </a:r>
                </a:p>
              </p:txBody>
            </p:sp>
          </p:grpSp>
          <p:sp>
            <p:nvSpPr>
              <p:cNvPr id="14" name="Rectangle 13">
                <a:extLst>
                  <a:ext uri="{FF2B5EF4-FFF2-40B4-BE49-F238E27FC236}">
                    <a16:creationId xmlns:a16="http://schemas.microsoft.com/office/drawing/2014/main" id="{66B4E212-1D28-553B-F108-1C5A8C653CE4}"/>
                  </a:ext>
                </a:extLst>
              </p:cNvPr>
              <p:cNvSpPr/>
              <p:nvPr/>
            </p:nvSpPr>
            <p:spPr>
              <a:xfrm>
                <a:off x="356135" y="2165435"/>
                <a:ext cx="1164657" cy="32750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7" name="Picture 16">
              <a:extLst>
                <a:ext uri="{FF2B5EF4-FFF2-40B4-BE49-F238E27FC236}">
                  <a16:creationId xmlns:a16="http://schemas.microsoft.com/office/drawing/2014/main" id="{D6A42251-6FE0-D987-BFBC-6F8B876DE3CC}"/>
                </a:ext>
              </a:extLst>
            </p:cNvPr>
            <p:cNvPicPr>
              <a:picLocks noChangeAspect="1"/>
            </p:cNvPicPr>
            <p:nvPr/>
          </p:nvPicPr>
          <p:blipFill>
            <a:blip r:embed="rId5"/>
            <a:srcRect l="34067" t="46847" r="36071" b="46847"/>
            <a:stretch>
              <a:fillRect/>
            </a:stretch>
          </p:blipFill>
          <p:spPr>
            <a:xfrm>
              <a:off x="1158774" y="2130090"/>
              <a:ext cx="2062849" cy="563769"/>
            </a:xfrm>
            <a:prstGeom prst="rect">
              <a:avLst/>
            </a:prstGeom>
          </p:spPr>
        </p:pic>
      </p:grpSp>
    </p:spTree>
    <p:extLst>
      <p:ext uri="{BB962C8B-B14F-4D97-AF65-F5344CB8AC3E}">
        <p14:creationId xmlns:p14="http://schemas.microsoft.com/office/powerpoint/2010/main" val="3412490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D98B3-F094-F4CC-4758-F08A8BEB701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3656146-85F8-2C91-2BE9-5FD55BE797B3}"/>
              </a:ext>
            </a:extLst>
          </p:cNvPr>
          <p:cNvSpPr txBox="1"/>
          <p:nvPr/>
        </p:nvSpPr>
        <p:spPr>
          <a:xfrm>
            <a:off x="0" y="0"/>
            <a:ext cx="12192000" cy="646331"/>
          </a:xfrm>
          <a:prstGeom prst="rect">
            <a:avLst/>
          </a:prstGeom>
          <a:noFill/>
        </p:spPr>
        <p:txBody>
          <a:bodyPr wrap="square" rtlCol="0">
            <a:spAutoFit/>
          </a:bodyPr>
          <a:lstStyle/>
          <a:p>
            <a:pPr algn="ctr"/>
            <a:r>
              <a:rPr lang="en-US" sz="3600" b="1" dirty="0">
                <a:latin typeface="Arial" panose="020B0604020202020204"/>
                <a:cs typeface="Times New Roman" panose="02020603050405020304" pitchFamily="18" charset="0"/>
              </a:rPr>
              <a:t>Many, Many Models for Origin of Baryon Asymmetry</a:t>
            </a:r>
            <a:endParaRPr lang="en-US" sz="3600" b="1" baseline="30000" dirty="0">
              <a:latin typeface="Symbol" panose="05050102010706020507" pitchFamily="18" charset="2"/>
            </a:endParaRPr>
          </a:p>
        </p:txBody>
      </p:sp>
      <p:sp>
        <p:nvSpPr>
          <p:cNvPr id="5" name="TextBox 4">
            <a:extLst>
              <a:ext uri="{FF2B5EF4-FFF2-40B4-BE49-F238E27FC236}">
                <a16:creationId xmlns:a16="http://schemas.microsoft.com/office/drawing/2014/main" id="{54A26BB5-9BBD-8AC5-A3F1-CF9A8E947CAD}"/>
              </a:ext>
            </a:extLst>
          </p:cNvPr>
          <p:cNvSpPr txBox="1"/>
          <p:nvPr/>
        </p:nvSpPr>
        <p:spPr>
          <a:xfrm>
            <a:off x="8315" y="681642"/>
            <a:ext cx="10964485" cy="5955476"/>
          </a:xfrm>
          <a:prstGeom prst="rect">
            <a:avLst/>
          </a:prstGeom>
          <a:noFill/>
        </p:spPr>
        <p:txBody>
          <a:bodyPr wrap="square" rtlCol="0">
            <a:spAutoFit/>
          </a:bodyPr>
          <a:lstStyle/>
          <a:p>
            <a:r>
              <a:rPr lang="en-US" sz="2000" dirty="0">
                <a:latin typeface="Calibri" panose="020F0502020204030204" pitchFamily="34" charset="0"/>
                <a:cs typeface="Calibri" panose="020F0502020204030204" pitchFamily="34" charset="0"/>
              </a:rPr>
              <a:t>Model for baryon asymmetry should be well motivated.  In my opinion, best motivated models are</a:t>
            </a:r>
          </a:p>
          <a:p>
            <a:endParaRPr lang="en-US" sz="1000" dirty="0">
              <a:latin typeface="Calibri" panose="020F0502020204030204" pitchFamily="34" charset="0"/>
              <a:cs typeface="Calibri" panose="020F0502020204030204" pitchFamily="34" charset="0"/>
            </a:endParaRPr>
          </a:p>
          <a:p>
            <a:pPr marL="800100" lvl="1" indent="-342900">
              <a:buFont typeface="Arial" panose="020B0604020202020204" pitchFamily="34" charset="0"/>
              <a:buChar char="•"/>
            </a:pPr>
            <a:r>
              <a:rPr lang="en-US" sz="2000" u="sng" dirty="0">
                <a:latin typeface="Calibri" panose="020F0502020204030204" pitchFamily="34" charset="0"/>
                <a:cs typeface="Calibri" panose="020F0502020204030204" pitchFamily="34" charset="0"/>
              </a:rPr>
              <a:t>GUT baryogenesis</a:t>
            </a:r>
            <a:r>
              <a:rPr lang="en-US" sz="2000" dirty="0">
                <a:latin typeface="Calibri" panose="020F0502020204030204" pitchFamily="34" charset="0"/>
                <a:cs typeface="Calibri" panose="020F0502020204030204" pitchFamily="34" charset="0"/>
              </a:rPr>
              <a:t>: Grand Unified Theories was (is?) a well-motivated attempt at unification of electroweak and strong interactions.                                                                                                                                                       	Problems:</a:t>
            </a:r>
          </a:p>
          <a:p>
            <a:pPr marL="2117725" lvl="4" indent="-288925">
              <a:buFont typeface="+mj-lt"/>
              <a:buAutoNum type="arabicPeriod"/>
            </a:pPr>
            <a:r>
              <a:rPr lang="en-US" sz="2000" dirty="0">
                <a:latin typeface="Calibri" panose="020F0502020204030204" pitchFamily="34" charset="0"/>
                <a:cs typeface="Calibri" panose="020F0502020204030204" pitchFamily="34" charset="0"/>
              </a:rPr>
              <a:t>Proton seems stubbornly stable.</a:t>
            </a:r>
          </a:p>
          <a:p>
            <a:pPr marL="2117725" lvl="4" indent="-288925">
              <a:buFont typeface="+mj-lt"/>
              <a:buAutoNum type="arabicPeriod"/>
            </a:pPr>
            <a:r>
              <a:rPr lang="en-US" sz="2000" dirty="0">
                <a:latin typeface="Calibri" panose="020F0502020204030204" pitchFamily="34" charset="0"/>
                <a:cs typeface="Calibri" panose="020F0502020204030204" pitchFamily="34" charset="0"/>
              </a:rPr>
              <a:t>Simplest GUT, SU(5), produces </a:t>
            </a:r>
            <a:r>
              <a:rPr lang="en-US" sz="2000" u="sng" dirty="0">
                <a:latin typeface="Calibri" panose="020F0502020204030204" pitchFamily="34" charset="0"/>
                <a:cs typeface="Calibri" panose="020F0502020204030204" pitchFamily="34" charset="0"/>
              </a:rPr>
              <a:t>zero</a:t>
            </a:r>
            <a:r>
              <a:rPr lang="en-US" sz="2000" dirty="0">
                <a:latin typeface="Calibri" panose="020F0502020204030204" pitchFamily="34" charset="0"/>
                <a:cs typeface="Calibri" panose="020F0502020204030204" pitchFamily="34" charset="0"/>
              </a:rPr>
              <a:t> </a:t>
            </a:r>
            <a:r>
              <a:rPr lang="en-US" sz="2000" dirty="0">
                <a:latin typeface="Times New Roman" panose="02020603050405020304" pitchFamily="18" charset="0"/>
                <a:cs typeface="Times New Roman" panose="02020603050405020304" pitchFamily="18" charset="0"/>
              </a:rPr>
              <a:t>B</a:t>
            </a:r>
            <a:r>
              <a:rPr lang="en-US" sz="2000" dirty="0">
                <a:latin typeface="Symbol" pitchFamily="2" charset="2"/>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L</a:t>
            </a:r>
            <a:r>
              <a:rPr lang="en-US" sz="2000" dirty="0">
                <a:latin typeface="Calibri" panose="020F0502020204030204" pitchFamily="34" charset="0"/>
                <a:cs typeface="Calibri" panose="020F0502020204030204" pitchFamily="34" charset="0"/>
              </a:rPr>
              <a:t> … so baryon number erased by </a:t>
            </a:r>
            <a:r>
              <a:rPr lang="en-US" sz="2000" dirty="0" err="1">
                <a:latin typeface="Calibri" panose="020F0502020204030204" pitchFamily="34" charset="0"/>
                <a:cs typeface="Calibri" panose="020F0502020204030204" pitchFamily="34" charset="0"/>
              </a:rPr>
              <a:t>sphalerons</a:t>
            </a:r>
            <a:r>
              <a:rPr lang="en-US" sz="2000" dirty="0">
                <a:latin typeface="Calibri" panose="020F0502020204030204" pitchFamily="34" charset="0"/>
                <a:cs typeface="Calibri" panose="020F0502020204030204" pitchFamily="34" charset="0"/>
              </a:rPr>
              <a:t>.</a:t>
            </a:r>
          </a:p>
          <a:p>
            <a:pPr marL="2117725" lvl="4" indent="-288925">
              <a:buFont typeface="+mj-lt"/>
              <a:buAutoNum type="arabicPeriod"/>
            </a:pPr>
            <a:r>
              <a:rPr lang="en-US" sz="2000" dirty="0">
                <a:latin typeface="Calibri" panose="020F0502020204030204" pitchFamily="34" charset="0"/>
                <a:cs typeface="Calibri" panose="020F0502020204030204" pitchFamily="34" charset="0"/>
              </a:rPr>
              <a:t>Reheat temperature after inflation is too low for thermal baryogenesis.</a:t>
            </a:r>
          </a:p>
          <a:p>
            <a:pPr marL="1371600" lvl="2" indent="-457200">
              <a:buFont typeface="+mj-lt"/>
              <a:buAutoNum type="arabicPeriod"/>
            </a:pPr>
            <a:endParaRPr lang="en-US" sz="1100" dirty="0">
              <a:latin typeface="Calibri" panose="020F0502020204030204" pitchFamily="34" charset="0"/>
              <a:cs typeface="Calibri" panose="020F0502020204030204" pitchFamily="34" charset="0"/>
            </a:endParaRPr>
          </a:p>
          <a:p>
            <a:pPr marL="800100" lvl="1" indent="-342900">
              <a:buFont typeface="Arial" panose="020B0604020202020204" pitchFamily="34" charset="0"/>
              <a:buChar char="•"/>
            </a:pPr>
            <a:r>
              <a:rPr lang="en-US" sz="2000" u="sng" dirty="0">
                <a:latin typeface="Calibri" panose="020F0502020204030204" pitchFamily="34" charset="0"/>
                <a:cs typeface="Calibri" panose="020F0502020204030204" pitchFamily="34" charset="0"/>
              </a:rPr>
              <a:t>Electroweak baryogenesis</a:t>
            </a:r>
            <a:r>
              <a:rPr lang="en-US" sz="2000" dirty="0">
                <a:latin typeface="Calibri" panose="020F0502020204030204" pitchFamily="34" charset="0"/>
                <a:cs typeface="Calibri" panose="020F0502020204030204" pitchFamily="34" charset="0"/>
              </a:rPr>
              <a:t>:  Standard model has </a:t>
            </a:r>
            <a:r>
              <a:rPr lang="en-US" sz="2000" dirty="0">
                <a:latin typeface="Times New Roman" panose="02020603050405020304" pitchFamily="18" charset="0"/>
                <a:cs typeface="Times New Roman" panose="02020603050405020304" pitchFamily="18" charset="0"/>
              </a:rPr>
              <a:t>B</a:t>
            </a:r>
            <a:r>
              <a:rPr lang="en-US" sz="2000" dirty="0">
                <a:latin typeface="Symbol" pitchFamily="2" charset="2"/>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L</a:t>
            </a:r>
            <a:r>
              <a:rPr lang="en-US" sz="2000" dirty="0">
                <a:latin typeface="Calibri" panose="020F0502020204030204" pitchFamily="34" charset="0"/>
                <a:cs typeface="Calibri" panose="020F0502020204030204" pitchFamily="34" charset="0"/>
              </a:rPr>
              <a:t> violation (</a:t>
            </a:r>
            <a:r>
              <a:rPr lang="en-US" sz="2000" dirty="0" err="1">
                <a:latin typeface="Calibri" panose="020F0502020204030204" pitchFamily="34" charset="0"/>
                <a:cs typeface="Calibri" panose="020F0502020204030204" pitchFamily="34" charset="0"/>
              </a:rPr>
              <a:t>sphalerons</a:t>
            </a:r>
            <a:r>
              <a:rPr lang="en-US" sz="2000" dirty="0">
                <a:latin typeface="Calibri" panose="020F0502020204030204" pitchFamily="34" charset="0"/>
                <a:cs typeface="Calibri" panose="020F0502020204030204" pitchFamily="34" charset="0"/>
              </a:rPr>
              <a:t>) and CP violation and nonequilibrium if phase transition first order.                                                                                                                                         	Problems:</a:t>
            </a:r>
          </a:p>
          <a:p>
            <a:pPr marL="2117725" lvl="4" indent="-288925">
              <a:buFont typeface="+mj-lt"/>
              <a:buAutoNum type="arabicPeriod"/>
            </a:pPr>
            <a:r>
              <a:rPr lang="en-US" sz="2000" dirty="0">
                <a:latin typeface="Calibri" panose="020F0502020204030204" pitchFamily="34" charset="0"/>
                <a:cs typeface="Calibri" panose="020F0502020204030204" pitchFamily="34" charset="0"/>
              </a:rPr>
              <a:t>CP violation in SM too small.</a:t>
            </a:r>
          </a:p>
          <a:p>
            <a:pPr marL="2117725" lvl="4" indent="-288925">
              <a:buFont typeface="+mj-lt"/>
              <a:buAutoNum type="arabicPeriod"/>
            </a:pPr>
            <a:r>
              <a:rPr lang="en-US" sz="2000" dirty="0">
                <a:latin typeface="Calibri" panose="020F0502020204030204" pitchFamily="34" charset="0"/>
                <a:cs typeface="Calibri" panose="020F0502020204030204" pitchFamily="34" charset="0"/>
              </a:rPr>
              <a:t>Phase transition in SM not first order unless extend Higgs sector.</a:t>
            </a:r>
          </a:p>
          <a:p>
            <a:pPr marL="1828800" lvl="3" indent="-457200">
              <a:buFont typeface="+mj-lt"/>
              <a:buAutoNum type="arabicPeriod"/>
            </a:pPr>
            <a:endParaRPr lang="en-US" sz="2000" dirty="0">
              <a:latin typeface="Calibri" panose="020F0502020204030204" pitchFamily="34" charset="0"/>
              <a:cs typeface="Calibri" panose="020F0502020204030204" pitchFamily="34" charset="0"/>
            </a:endParaRPr>
          </a:p>
          <a:p>
            <a:pPr marL="800100" lvl="1" indent="-342900">
              <a:buFont typeface="Arial" panose="020B0604020202020204" pitchFamily="34" charset="0"/>
              <a:buChar char="•"/>
            </a:pPr>
            <a:r>
              <a:rPr lang="en-US" sz="2000" u="sng" dirty="0" err="1">
                <a:latin typeface="Calibri" panose="020F0502020204030204" pitchFamily="34" charset="0"/>
                <a:cs typeface="Calibri" panose="020F0502020204030204" pitchFamily="34" charset="0"/>
              </a:rPr>
              <a:t>Leptogenesis</a:t>
            </a:r>
            <a:r>
              <a:rPr lang="en-US" sz="2000" dirty="0">
                <a:latin typeface="Calibri" panose="020F0502020204030204" pitchFamily="34" charset="0"/>
                <a:cs typeface="Calibri" panose="020F0502020204030204" pitchFamily="34" charset="0"/>
              </a:rPr>
              <a:t>: Motivated by small neutrino mass and neutrino oscillations (Type</a:t>
            </a:r>
            <a:r>
              <a:rPr lang="en-US" sz="2000" dirty="0">
                <a:latin typeface="Times New Roman" panose="02020603050405020304" pitchFamily="18" charset="0"/>
                <a:cs typeface="Times New Roman" panose="02020603050405020304" pitchFamily="18" charset="0"/>
              </a:rPr>
              <a:t> I </a:t>
            </a:r>
            <a:r>
              <a:rPr lang="en-US" sz="2000" dirty="0">
                <a:latin typeface="Calibri" panose="020F0502020204030204" pitchFamily="34" charset="0"/>
                <a:cs typeface="Calibri" panose="020F0502020204030204" pitchFamily="34" charset="0"/>
              </a:rPr>
              <a:t>see-saw).                                                                         	Problems: </a:t>
            </a:r>
          </a:p>
          <a:p>
            <a:pPr marL="2117725" lvl="4" indent="-288925">
              <a:buFont typeface="+mj-lt"/>
              <a:buAutoNum type="arabicPeriod"/>
            </a:pPr>
            <a:r>
              <a:rPr lang="en-US" sz="2000" dirty="0">
                <a:latin typeface="Calibri" panose="020F0502020204030204" pitchFamily="34" charset="0"/>
                <a:cs typeface="Calibri" panose="020F0502020204030204" pitchFamily="34" charset="0"/>
              </a:rPr>
              <a:t>Not all parameters directly assessable in experiments.</a:t>
            </a:r>
          </a:p>
          <a:p>
            <a:pPr marL="2117725" lvl="4" indent="-282575">
              <a:buFont typeface="+mj-lt"/>
              <a:buAutoNum type="arabicPeriod"/>
            </a:pPr>
            <a:r>
              <a:rPr lang="en-US" sz="2000" dirty="0">
                <a:latin typeface="Calibri" panose="020F0502020204030204" pitchFamily="34" charset="0"/>
                <a:cs typeface="Calibri" panose="020F0502020204030204" pitchFamily="34" charset="0"/>
              </a:rPr>
              <a:t>In </a:t>
            </a:r>
            <a:r>
              <a:rPr lang="en-US" sz="2000" u="sng" dirty="0">
                <a:latin typeface="Calibri" panose="020F0502020204030204" pitchFamily="34" charset="0"/>
                <a:cs typeface="Calibri" panose="020F0502020204030204" pitchFamily="34" charset="0"/>
              </a:rPr>
              <a:t>thermal</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leptogenesis</a:t>
            </a:r>
            <a:r>
              <a:rPr lang="en-US" sz="2000" dirty="0">
                <a:latin typeface="Calibri" panose="020F0502020204030204" pitchFamily="34" charset="0"/>
                <a:cs typeface="Calibri" panose="020F0502020204030204" pitchFamily="34" charset="0"/>
              </a:rPr>
              <a:t> reheat temperature may be too low to populate lightest right-handed neutrino.</a:t>
            </a:r>
          </a:p>
        </p:txBody>
      </p:sp>
    </p:spTree>
    <p:extLst>
      <p:ext uri="{BB962C8B-B14F-4D97-AF65-F5344CB8AC3E}">
        <p14:creationId xmlns:p14="http://schemas.microsoft.com/office/powerpoint/2010/main" val="22697557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1A24F9-E471-5835-984D-462B34D9B5AE}"/>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55AEEB25-135C-3DBB-67B6-5FFD2654E995}"/>
              </a:ext>
            </a:extLst>
          </p:cNvPr>
          <p:cNvPicPr>
            <a:picLocks noChangeAspect="1"/>
          </p:cNvPicPr>
          <p:nvPr/>
        </p:nvPicPr>
        <p:blipFill>
          <a:blip r:embed="rId3"/>
          <a:stretch>
            <a:fillRect/>
          </a:stretch>
        </p:blipFill>
        <p:spPr>
          <a:xfrm>
            <a:off x="585840" y="2048498"/>
            <a:ext cx="3730472" cy="477967"/>
          </a:xfrm>
          <a:prstGeom prst="rect">
            <a:avLst/>
          </a:prstGeom>
        </p:spPr>
      </p:pic>
      <p:sp>
        <p:nvSpPr>
          <p:cNvPr id="18" name="TextBox 17">
            <a:extLst>
              <a:ext uri="{FF2B5EF4-FFF2-40B4-BE49-F238E27FC236}">
                <a16:creationId xmlns:a16="http://schemas.microsoft.com/office/drawing/2014/main" id="{4363E48F-93B0-19C1-5AFC-14E24D9F9F1E}"/>
              </a:ext>
            </a:extLst>
          </p:cNvPr>
          <p:cNvSpPr txBox="1"/>
          <p:nvPr/>
        </p:nvSpPr>
        <p:spPr>
          <a:xfrm>
            <a:off x="10787" y="3619491"/>
            <a:ext cx="11667209" cy="1415772"/>
          </a:xfrm>
          <a:prstGeom prst="rect">
            <a:avLst/>
          </a:prstGeom>
          <a:noFill/>
        </p:spPr>
        <p:txBody>
          <a:bodyPr wrap="square">
            <a:spAutoFit/>
          </a:bodyPr>
          <a:lstStyle/>
          <a:p>
            <a:pPr marL="342900" indent="-342900">
              <a:buFont typeface="Arial" panose="020B0604020202020204" pitchFamily="34" charset="0"/>
              <a:buChar char="•"/>
            </a:pPr>
            <a:r>
              <a:rPr lang="en-US" sz="2000" dirty="0"/>
              <a:t>The seesaw relation gives the light neutrino mass scale </a:t>
            </a:r>
            <a:r>
              <a:rPr lang="en-US" sz="2000" i="1" dirty="0" err="1">
                <a:latin typeface="Times New Roman" panose="02020603050405020304" pitchFamily="18" charset="0"/>
                <a:cs typeface="Times New Roman" panose="02020603050405020304" pitchFamily="18" charset="0"/>
              </a:rPr>
              <a:t>m</a:t>
            </a:r>
            <a:r>
              <a:rPr lang="en-US" sz="2000" i="1" baseline="-25000" dirty="0" err="1">
                <a:latin typeface="Symbol" pitchFamily="2" charset="2"/>
              </a:rPr>
              <a:t>n</a:t>
            </a:r>
            <a:r>
              <a:rPr lang="en-US" sz="2000" dirty="0"/>
              <a:t> </a:t>
            </a:r>
          </a:p>
          <a:p>
            <a:r>
              <a:rPr lang="en-US" sz="2000" dirty="0"/>
              <a:t>       in terms of the heavy neutrino mass scale </a:t>
            </a:r>
            <a:r>
              <a:rPr lang="en-US" sz="2000" i="1" dirty="0">
                <a:latin typeface="Times New Roman" panose="02020603050405020304" pitchFamily="18" charset="0"/>
                <a:cs typeface="Times New Roman" panose="02020603050405020304" pitchFamily="18" charset="0"/>
              </a:rPr>
              <a:t>M</a:t>
            </a:r>
            <a:r>
              <a:rPr lang="en-US" sz="2000" i="1" baseline="-25000" dirty="0">
                <a:latin typeface="Times New Roman" panose="02020603050405020304" pitchFamily="18" charset="0"/>
                <a:cs typeface="Times New Roman" panose="02020603050405020304" pitchFamily="18" charset="0"/>
              </a:rPr>
              <a:t>N </a:t>
            </a:r>
            <a:r>
              <a:rPr lang="en-US" sz="2000" i="1" dirty="0">
                <a:latin typeface="Times New Roman" panose="02020603050405020304" pitchFamily="18" charset="0"/>
                <a:cs typeface="Times New Roman" panose="02020603050405020304" pitchFamily="18" charset="0"/>
              </a:rPr>
              <a:t>.</a:t>
            </a:r>
            <a:r>
              <a:rPr lang="en-US" sz="2000" dirty="0">
                <a:cs typeface="Times New Roman" panose="02020603050405020304" pitchFamily="18" charset="0"/>
              </a:rPr>
              <a:t> </a:t>
            </a:r>
          </a:p>
          <a:p>
            <a:pPr marL="342900" indent="-342900">
              <a:buFont typeface="Arial" panose="020B0604020202020204" pitchFamily="34" charset="0"/>
              <a:buChar char="•"/>
            </a:pPr>
            <a:endParaRPr lang="en-US" sz="900" i="1" baseline="-25000" dirty="0">
              <a:latin typeface="Times New Roman" panose="02020603050405020304" pitchFamily="18" charset="0"/>
              <a:cs typeface="Times New Roman" panose="02020603050405020304" pitchFamily="18" charset="0"/>
            </a:endParaRPr>
          </a:p>
          <a:p>
            <a:r>
              <a:rPr lang="en-US" sz="2000" i="1" dirty="0">
                <a:latin typeface="Times New Roman" panose="02020603050405020304" pitchFamily="18" charset="0"/>
                <a:cs typeface="Times New Roman" panose="02020603050405020304" pitchFamily="18" charset="0"/>
              </a:rPr>
              <a:t>                                         </a:t>
            </a:r>
            <a:r>
              <a:rPr lang="en-US" sz="2000" dirty="0">
                <a:cs typeface="Times New Roman" panose="02020603050405020304" pitchFamily="18" charset="0"/>
              </a:rPr>
              <a:t>It’s a see-saw!   As </a:t>
            </a:r>
            <a:r>
              <a:rPr lang="en-US" sz="2000" i="1" dirty="0">
                <a:latin typeface="Times New Roman" panose="02020603050405020304" pitchFamily="18" charset="0"/>
                <a:cs typeface="Times New Roman" panose="02020603050405020304" pitchFamily="18" charset="0"/>
              </a:rPr>
              <a:t>M</a:t>
            </a:r>
            <a:r>
              <a:rPr lang="en-US" sz="2000" i="1" baseline="-25000" dirty="0">
                <a:latin typeface="Times New Roman" panose="02020603050405020304" pitchFamily="18" charset="0"/>
                <a:cs typeface="Times New Roman" panose="02020603050405020304" pitchFamily="18" charset="0"/>
              </a:rPr>
              <a:t>N</a:t>
            </a:r>
            <a:r>
              <a:rPr lang="en-US" sz="2000" dirty="0">
                <a:cs typeface="Times New Roman" panose="02020603050405020304" pitchFamily="18" charset="0"/>
              </a:rPr>
              <a:t> increases, </a:t>
            </a:r>
            <a:r>
              <a:rPr lang="en-US" sz="2000" i="1" dirty="0" err="1">
                <a:latin typeface="Times New Roman" panose="02020603050405020304" pitchFamily="18" charset="0"/>
                <a:cs typeface="Times New Roman" panose="02020603050405020304" pitchFamily="18" charset="0"/>
              </a:rPr>
              <a:t>m</a:t>
            </a:r>
            <a:r>
              <a:rPr lang="en-US" sz="2000" i="1" baseline="-25000" dirty="0" err="1">
                <a:latin typeface="Symbol" pitchFamily="2" charset="2"/>
              </a:rPr>
              <a:t>n</a:t>
            </a:r>
            <a:r>
              <a:rPr lang="en-US" sz="2000" i="1" baseline="-25000" dirty="0">
                <a:latin typeface="Symbol" pitchFamily="2" charset="2"/>
              </a:rPr>
              <a:t>  </a:t>
            </a:r>
            <a:r>
              <a:rPr lang="en-US" sz="2000" dirty="0">
                <a:cs typeface="Times New Roman" panose="02020603050405020304" pitchFamily="18" charset="0"/>
              </a:rPr>
              <a:t>decreases.  </a:t>
            </a:r>
          </a:p>
          <a:p>
            <a:r>
              <a:rPr lang="en-US" sz="2000" dirty="0">
                <a:cs typeface="Times New Roman" panose="02020603050405020304" pitchFamily="18" charset="0"/>
              </a:rPr>
              <a:t>                                             Large </a:t>
            </a:r>
            <a:r>
              <a:rPr lang="en-US" sz="2000" i="1" dirty="0">
                <a:latin typeface="Times New Roman" panose="02020603050405020304" pitchFamily="18" charset="0"/>
                <a:cs typeface="Times New Roman" panose="02020603050405020304" pitchFamily="18" charset="0"/>
              </a:rPr>
              <a:t>M</a:t>
            </a:r>
            <a:r>
              <a:rPr lang="en-US" sz="2000" i="1" baseline="-25000" dirty="0">
                <a:latin typeface="Times New Roman" panose="02020603050405020304" pitchFamily="18" charset="0"/>
                <a:cs typeface="Times New Roman" panose="02020603050405020304" pitchFamily="18" charset="0"/>
              </a:rPr>
              <a:t>N  </a:t>
            </a:r>
            <a:r>
              <a:rPr lang="en-US" sz="2000" dirty="0">
                <a:cs typeface="Times New Roman" panose="02020603050405020304" pitchFamily="18" charset="0"/>
              </a:rPr>
              <a:t>implies small </a:t>
            </a:r>
            <a:r>
              <a:rPr lang="en-US" sz="2000" i="1" dirty="0" err="1">
                <a:latin typeface="Times New Roman" panose="02020603050405020304" pitchFamily="18" charset="0"/>
                <a:cs typeface="Times New Roman" panose="02020603050405020304" pitchFamily="18" charset="0"/>
              </a:rPr>
              <a:t>m</a:t>
            </a:r>
            <a:r>
              <a:rPr lang="en-US" sz="2000" i="1" baseline="-25000" dirty="0" err="1">
                <a:latin typeface="Symbol" pitchFamily="2" charset="2"/>
              </a:rPr>
              <a:t>n</a:t>
            </a:r>
            <a:r>
              <a:rPr lang="en-US" sz="2000" baseline="-25000" dirty="0">
                <a:cs typeface="Times New Roman" panose="02020603050405020304" pitchFamily="18" charset="0"/>
              </a:rPr>
              <a:t> </a:t>
            </a:r>
            <a:r>
              <a:rPr lang="en-US" sz="2000" dirty="0">
                <a:cs typeface="Times New Roman" panose="02020603050405020304" pitchFamily="18" charset="0"/>
              </a:rPr>
              <a:t>.</a:t>
            </a:r>
            <a:endParaRPr lang="en-US" sz="2000" dirty="0"/>
          </a:p>
        </p:txBody>
      </p:sp>
      <p:sp>
        <p:nvSpPr>
          <p:cNvPr id="29" name="Rectangle 28">
            <a:extLst>
              <a:ext uri="{FF2B5EF4-FFF2-40B4-BE49-F238E27FC236}">
                <a16:creationId xmlns:a16="http://schemas.microsoft.com/office/drawing/2014/main" id="{7981932A-317D-987B-B20C-9DCBE821D062}"/>
              </a:ext>
            </a:extLst>
          </p:cNvPr>
          <p:cNvSpPr/>
          <p:nvPr/>
        </p:nvSpPr>
        <p:spPr>
          <a:xfrm rot="20418212">
            <a:off x="8663291" y="3529171"/>
            <a:ext cx="428763" cy="4584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6D6D1A99-C18E-E8F1-4168-0D86522B427A}"/>
                  </a:ext>
                </a:extLst>
              </p:cNvPr>
              <p:cNvSpPr txBox="1"/>
              <p:nvPr/>
            </p:nvSpPr>
            <p:spPr>
              <a:xfrm>
                <a:off x="1" y="781397"/>
                <a:ext cx="9576262" cy="707886"/>
              </a:xfrm>
              <a:prstGeom prst="rect">
                <a:avLst/>
              </a:prstGeom>
              <a:noFill/>
            </p:spPr>
            <p:txBody>
              <a:bodyPr wrap="square" rtlCol="0">
                <a:spAutoFit/>
              </a:bodyPr>
              <a:lstStyle/>
              <a:p>
                <a:pPr marL="342900" indent="-342900">
                  <a:buFont typeface="Arial" panose="020B0604020202020204" pitchFamily="34" charset="0"/>
                  <a:buChar char="•"/>
                </a:pPr>
                <a:r>
                  <a:rPr lang="en-US" sz="2000" dirty="0"/>
                  <a:t>Extend the SM by adding </a:t>
                </a:r>
                <a:r>
                  <a:rPr lang="en-US" sz="2000" dirty="0">
                    <a:latin typeface="Symbol" pitchFamily="2" charset="2"/>
                  </a:rPr>
                  <a:t>3</a:t>
                </a:r>
                <a:r>
                  <a:rPr lang="en-US" sz="2000" dirty="0"/>
                  <a:t> heavy Majorana neutrinos </a:t>
                </a:r>
                <a:r>
                  <a:rPr lang="en-US" sz="2000" i="1" dirty="0">
                    <a:latin typeface="Times New Roman" panose="02020603050405020304" pitchFamily="18" charset="0"/>
                    <a:cs typeface="Times New Roman" panose="02020603050405020304" pitchFamily="18" charset="0"/>
                  </a:rPr>
                  <a:t>N</a:t>
                </a:r>
                <a:r>
                  <a:rPr lang="en-US" sz="2000" i="1" baseline="-25000" dirty="0">
                    <a:latin typeface="Times New Roman" panose="02020603050405020304" pitchFamily="18" charset="0"/>
                    <a:cs typeface="Times New Roman" panose="02020603050405020304" pitchFamily="18" charset="0"/>
                  </a:rPr>
                  <a:t>i </a:t>
                </a:r>
                <a:r>
                  <a:rPr lang="en-US" sz="2000" dirty="0"/>
                  <a:t>with masses </a:t>
                </a:r>
                <a:r>
                  <a:rPr lang="en-US" sz="2000" i="1" dirty="0">
                    <a:latin typeface="Times New Roman" panose="02020603050405020304" pitchFamily="18" charset="0"/>
                    <a:cs typeface="Times New Roman" panose="02020603050405020304" pitchFamily="18" charset="0"/>
                  </a:rPr>
                  <a:t>M</a:t>
                </a:r>
                <a:r>
                  <a:rPr lang="en-US" sz="2000" i="1" baseline="-25000" dirty="0">
                    <a:latin typeface="Times New Roman" panose="02020603050405020304" pitchFamily="18" charset="0"/>
                    <a:cs typeface="Times New Roman" panose="02020603050405020304" pitchFamily="18" charset="0"/>
                  </a:rPr>
                  <a:t>i </a:t>
                </a:r>
                <a:r>
                  <a:rPr lang="en-US" sz="2000" dirty="0"/>
                  <a:t>on the order </a:t>
                </a:r>
                <a:r>
                  <a:rPr lang="en-US" sz="2000" i="1" dirty="0">
                    <a:latin typeface="Times New Roman" panose="02020603050405020304" pitchFamily="18" charset="0"/>
                    <a:cs typeface="Times New Roman" panose="02020603050405020304" pitchFamily="18" charset="0"/>
                  </a:rPr>
                  <a:t>M</a:t>
                </a:r>
                <a:r>
                  <a:rPr lang="en-US" sz="2000" i="1" baseline="-25000" dirty="0">
                    <a:latin typeface="Times New Roman" panose="02020603050405020304" pitchFamily="18" charset="0"/>
                    <a:cs typeface="Times New Roman" panose="02020603050405020304" pitchFamily="18" charset="0"/>
                  </a:rPr>
                  <a:t>i </a:t>
                </a:r>
                <a:r>
                  <a:rPr lang="en-US" sz="2000" dirty="0">
                    <a:latin typeface="Symbol" pitchFamily="2" charset="2"/>
                  </a:rPr>
                  <a:t>=</a:t>
                </a:r>
                <a:r>
                  <a:rPr lang="en-US" sz="2000" dirty="0"/>
                  <a:t> </a:t>
                </a:r>
                <a14:m>
                  <m:oMath xmlns:m="http://schemas.openxmlformats.org/officeDocument/2006/math">
                    <m:r>
                      <a:rPr lang="en-US" sz="2000" i="1" dirty="0" smtClean="0">
                        <a:latin typeface="Cambria Math" panose="02040503050406030204" pitchFamily="18" charset="0"/>
                        <a:ea typeface="Cambria Math" panose="02040503050406030204" pitchFamily="18" charset="0"/>
                      </a:rPr>
                      <m:t>𝒪</m:t>
                    </m:r>
                  </m:oMath>
                </a14:m>
                <a:r>
                  <a:rPr lang="en-US" sz="2000" dirty="0"/>
                  <a:t>(</a:t>
                </a:r>
                <a:r>
                  <a:rPr lang="en-US" sz="2000" dirty="0">
                    <a:latin typeface="Symbol" pitchFamily="2" charset="2"/>
                  </a:rPr>
                  <a:t>10</a:t>
                </a:r>
                <a:r>
                  <a:rPr lang="en-US" sz="2000" baseline="30000" dirty="0">
                    <a:latin typeface="Symbol" pitchFamily="2" charset="2"/>
                  </a:rPr>
                  <a:t>13</a:t>
                </a:r>
                <a:r>
                  <a:rPr lang="en-US" sz="2000" dirty="0"/>
                  <a:t> </a:t>
                </a:r>
                <a:r>
                  <a:rPr lang="en-US" sz="2000" dirty="0">
                    <a:latin typeface="Times New Roman" panose="02020603050405020304" pitchFamily="18" charset="0"/>
                    <a:cs typeface="Times New Roman" panose="02020603050405020304" pitchFamily="18" charset="0"/>
                  </a:rPr>
                  <a:t>GeV</a:t>
                </a:r>
                <a:r>
                  <a:rPr lang="en-US" sz="2000" dirty="0"/>
                  <a:t>).</a:t>
                </a:r>
              </a:p>
            </p:txBody>
          </p:sp>
        </mc:Choice>
        <mc:Fallback xmlns="">
          <p:sp>
            <p:nvSpPr>
              <p:cNvPr id="4" name="TextBox 3">
                <a:extLst>
                  <a:ext uri="{FF2B5EF4-FFF2-40B4-BE49-F238E27FC236}">
                    <a16:creationId xmlns:a16="http://schemas.microsoft.com/office/drawing/2014/main" id="{6D6D1A99-C18E-E8F1-4168-0D86522B427A}"/>
                  </a:ext>
                </a:extLst>
              </p:cNvPr>
              <p:cNvSpPr txBox="1">
                <a:spLocks noRot="1" noChangeAspect="1" noMove="1" noResize="1" noEditPoints="1" noAdjustHandles="1" noChangeArrowheads="1" noChangeShapeType="1" noTextEdit="1"/>
              </p:cNvSpPr>
              <p:nvPr/>
            </p:nvSpPr>
            <p:spPr>
              <a:xfrm>
                <a:off x="1" y="781397"/>
                <a:ext cx="9576262" cy="707886"/>
              </a:xfrm>
              <a:prstGeom prst="rect">
                <a:avLst/>
              </a:prstGeom>
              <a:blipFill>
                <a:blip r:embed="rId4"/>
                <a:stretch>
                  <a:fillRect l="-530" t="-5263" b="-14035"/>
                </a:stretch>
              </a:blipFill>
            </p:spPr>
            <p:txBody>
              <a:bodyPr/>
              <a:lstStyle/>
              <a:p>
                <a:r>
                  <a:rPr lang="en-US">
                    <a:noFill/>
                  </a:rPr>
                  <a:t> </a:t>
                </a:r>
              </a:p>
            </p:txBody>
          </p:sp>
        </mc:Fallback>
      </mc:AlternateContent>
      <p:grpSp>
        <p:nvGrpSpPr>
          <p:cNvPr id="10" name="Group 9">
            <a:extLst>
              <a:ext uri="{FF2B5EF4-FFF2-40B4-BE49-F238E27FC236}">
                <a16:creationId xmlns:a16="http://schemas.microsoft.com/office/drawing/2014/main" id="{C352EBED-56A3-B376-A50F-29C002F821A0}"/>
              </a:ext>
            </a:extLst>
          </p:cNvPr>
          <p:cNvGrpSpPr/>
          <p:nvPr/>
        </p:nvGrpSpPr>
        <p:grpSpPr>
          <a:xfrm>
            <a:off x="-48154" y="1593603"/>
            <a:ext cx="11537473" cy="1400383"/>
            <a:chOff x="0" y="1046430"/>
            <a:chExt cx="11537473" cy="1400383"/>
          </a:xfrm>
        </p:grpSpPr>
        <p:sp>
          <p:nvSpPr>
            <p:cNvPr id="9" name="TextBox 8">
              <a:extLst>
                <a:ext uri="{FF2B5EF4-FFF2-40B4-BE49-F238E27FC236}">
                  <a16:creationId xmlns:a16="http://schemas.microsoft.com/office/drawing/2014/main" id="{2CA1DD6E-BFD0-C17D-D433-251638EB64AD}"/>
                </a:ext>
              </a:extLst>
            </p:cNvPr>
            <p:cNvSpPr txBox="1"/>
            <p:nvPr/>
          </p:nvSpPr>
          <p:spPr>
            <a:xfrm>
              <a:off x="0" y="1046430"/>
              <a:ext cx="11537473" cy="1400383"/>
            </a:xfrm>
            <a:prstGeom prst="rect">
              <a:avLst/>
            </a:prstGeom>
            <a:noFill/>
          </p:spPr>
          <p:txBody>
            <a:bodyPr wrap="square">
              <a:spAutoFit/>
            </a:bodyPr>
            <a:lstStyle/>
            <a:p>
              <a:pPr marL="342900" indent="-342900">
                <a:buFont typeface="Arial" panose="020B0604020202020204" pitchFamily="34" charset="0"/>
                <a:buChar char="•"/>
              </a:pPr>
              <a:r>
                <a:rPr lang="en-US" sz="2000" dirty="0"/>
                <a:t>They interact with the SM Higgs doublet </a:t>
              </a:r>
              <a:r>
                <a:rPr lang="en-US" sz="2000" dirty="0">
                  <a:latin typeface="Symbol" pitchFamily="2" charset="2"/>
                </a:rPr>
                <a:t>F</a:t>
              </a:r>
              <a:r>
                <a:rPr lang="en-US" sz="2000" i="1" baseline="30000" dirty="0">
                  <a:latin typeface="Times New Roman" panose="02020603050405020304" pitchFamily="18" charset="0"/>
                  <a:cs typeface="Times New Roman" panose="02020603050405020304" pitchFamily="18" charset="0"/>
                </a:rPr>
                <a:t>b</a:t>
              </a:r>
              <a:r>
                <a:rPr lang="en-US" sz="2000" dirty="0"/>
                <a:t> and the lepton doublets </a:t>
              </a:r>
              <a:r>
                <a:rPr lang="en-US" sz="2400" dirty="0"/>
                <a:t>    </a:t>
              </a:r>
              <a:r>
                <a:rPr lang="en-US" sz="2000" dirty="0"/>
                <a:t> via the Yukawa interaction </a:t>
              </a:r>
            </a:p>
            <a:p>
              <a:endParaRPr lang="en-US" sz="200" dirty="0"/>
            </a:p>
            <a:p>
              <a:r>
                <a:rPr lang="en-US" sz="300" dirty="0"/>
                <a:t>                                                                             </a:t>
              </a:r>
            </a:p>
            <a:p>
              <a:r>
                <a:rPr lang="en-US" sz="2000" dirty="0"/>
                <a:t>                                                                              </a:t>
              </a:r>
            </a:p>
            <a:p>
              <a:endParaRPr lang="en-US" sz="1400" dirty="0"/>
            </a:p>
            <a:p>
              <a:r>
                <a:rPr lang="en-US" sz="2000" dirty="0"/>
                <a:t>      where </a:t>
              </a:r>
              <a:r>
                <a:rPr lang="en-US" sz="2000" i="1" dirty="0" err="1">
                  <a:latin typeface="Times New Roman" panose="02020603050405020304" pitchFamily="18" charset="0"/>
                  <a:cs typeface="Times New Roman" panose="02020603050405020304" pitchFamily="18" charset="0"/>
                </a:rPr>
                <a:t>y</a:t>
              </a:r>
              <a:r>
                <a:rPr lang="en-US" sz="2000" i="1" baseline="-25000" dirty="0" err="1">
                  <a:latin typeface="Times New Roman" panose="02020603050405020304" pitchFamily="18" charset="0"/>
                  <a:cs typeface="Times New Roman" panose="02020603050405020304" pitchFamily="18" charset="0"/>
                </a:rPr>
                <a:t>ij</a:t>
              </a:r>
              <a:r>
                <a:rPr lang="en-US" sz="2000" dirty="0"/>
                <a:t> is a </a:t>
              </a:r>
              <a:r>
                <a:rPr lang="en-US" sz="2000" dirty="0">
                  <a:latin typeface="Symbol" pitchFamily="2" charset="2"/>
                </a:rPr>
                <a:t>3 </a:t>
              </a:r>
              <a:r>
                <a:rPr lang="en-US" sz="2000" dirty="0"/>
                <a:t>× </a:t>
              </a:r>
              <a:r>
                <a:rPr lang="en-US" sz="2000" dirty="0">
                  <a:latin typeface="Symbol" pitchFamily="2" charset="2"/>
                </a:rPr>
                <a:t>3 </a:t>
              </a:r>
              <a:r>
                <a:rPr lang="en-US" sz="2000" dirty="0"/>
                <a:t>matrix of complex Yukawa couplings.  </a:t>
              </a:r>
            </a:p>
          </p:txBody>
        </p:sp>
        <p:pic>
          <p:nvPicPr>
            <p:cNvPr id="6" name="Picture 5">
              <a:extLst>
                <a:ext uri="{FF2B5EF4-FFF2-40B4-BE49-F238E27FC236}">
                  <a16:creationId xmlns:a16="http://schemas.microsoft.com/office/drawing/2014/main" id="{4E5E9607-127B-3852-9CC6-6E891594F556}"/>
                </a:ext>
              </a:extLst>
            </p:cNvPr>
            <p:cNvPicPr>
              <a:picLocks noChangeAspect="1"/>
            </p:cNvPicPr>
            <p:nvPr/>
          </p:nvPicPr>
          <p:blipFill>
            <a:blip r:embed="rId5"/>
            <a:stretch>
              <a:fillRect/>
            </a:stretch>
          </p:blipFill>
          <p:spPr>
            <a:xfrm>
              <a:off x="7436882" y="1129070"/>
              <a:ext cx="376843" cy="365760"/>
            </a:xfrm>
            <a:prstGeom prst="rect">
              <a:avLst/>
            </a:prstGeom>
          </p:spPr>
        </p:pic>
      </p:grpSp>
      <p:grpSp>
        <p:nvGrpSpPr>
          <p:cNvPr id="16" name="Group 15">
            <a:extLst>
              <a:ext uri="{FF2B5EF4-FFF2-40B4-BE49-F238E27FC236}">
                <a16:creationId xmlns:a16="http://schemas.microsoft.com/office/drawing/2014/main" id="{49DE3170-AB48-8CE6-CDA3-5C5486273F0C}"/>
              </a:ext>
            </a:extLst>
          </p:cNvPr>
          <p:cNvGrpSpPr/>
          <p:nvPr/>
        </p:nvGrpSpPr>
        <p:grpSpPr>
          <a:xfrm>
            <a:off x="1" y="3071416"/>
            <a:ext cx="11163992" cy="457200"/>
            <a:chOff x="0" y="5202805"/>
            <a:chExt cx="11163992" cy="457200"/>
          </a:xfrm>
        </p:grpSpPr>
        <p:sp>
          <p:nvSpPr>
            <p:cNvPr id="2" name="TextBox 1">
              <a:extLst>
                <a:ext uri="{FF2B5EF4-FFF2-40B4-BE49-F238E27FC236}">
                  <a16:creationId xmlns:a16="http://schemas.microsoft.com/office/drawing/2014/main" id="{23436E8A-40DE-6D05-F19E-265DD674BEAA}"/>
                </a:ext>
              </a:extLst>
            </p:cNvPr>
            <p:cNvSpPr txBox="1"/>
            <p:nvPr/>
          </p:nvSpPr>
          <p:spPr>
            <a:xfrm>
              <a:off x="0" y="5238816"/>
              <a:ext cx="11163992" cy="400110"/>
            </a:xfrm>
            <a:prstGeom prst="rect">
              <a:avLst/>
            </a:prstGeom>
            <a:noFill/>
          </p:spPr>
          <p:txBody>
            <a:bodyPr wrap="square" rtlCol="0">
              <a:spAutoFit/>
            </a:bodyPr>
            <a:lstStyle/>
            <a:p>
              <a:pPr marL="342900" indent="-342900">
                <a:buFont typeface="Arial" panose="020B0604020202020204" pitchFamily="34" charset="0"/>
                <a:buChar char="•"/>
              </a:pPr>
              <a:r>
                <a:rPr lang="en-US" sz="2000" dirty="0"/>
                <a:t>After electroweak symmetry breaking,                                , where</a:t>
              </a:r>
            </a:p>
          </p:txBody>
        </p:sp>
        <p:pic>
          <p:nvPicPr>
            <p:cNvPr id="14" name="Picture 13">
              <a:extLst>
                <a:ext uri="{FF2B5EF4-FFF2-40B4-BE49-F238E27FC236}">
                  <a16:creationId xmlns:a16="http://schemas.microsoft.com/office/drawing/2014/main" id="{FDEB1B1F-2341-7502-6EFE-95D0EE94831D}"/>
                </a:ext>
              </a:extLst>
            </p:cNvPr>
            <p:cNvPicPr>
              <a:picLocks noChangeAspect="1"/>
            </p:cNvPicPr>
            <p:nvPr/>
          </p:nvPicPr>
          <p:blipFill>
            <a:blip r:embed="rId6"/>
            <a:stretch>
              <a:fillRect/>
            </a:stretch>
          </p:blipFill>
          <p:spPr>
            <a:xfrm>
              <a:off x="4377051" y="5202805"/>
              <a:ext cx="1866900" cy="457200"/>
            </a:xfrm>
            <a:prstGeom prst="rect">
              <a:avLst/>
            </a:prstGeom>
          </p:spPr>
        </p:pic>
        <p:pic>
          <p:nvPicPr>
            <p:cNvPr id="15" name="Picture 14">
              <a:extLst>
                <a:ext uri="{FF2B5EF4-FFF2-40B4-BE49-F238E27FC236}">
                  <a16:creationId xmlns:a16="http://schemas.microsoft.com/office/drawing/2014/main" id="{002E2391-4E90-8988-28FA-B0A7FFF9AF90}"/>
                </a:ext>
              </a:extLst>
            </p:cNvPr>
            <p:cNvPicPr>
              <a:picLocks noChangeAspect="1"/>
            </p:cNvPicPr>
            <p:nvPr/>
          </p:nvPicPr>
          <p:blipFill>
            <a:blip r:embed="rId7"/>
            <a:stretch>
              <a:fillRect/>
            </a:stretch>
          </p:blipFill>
          <p:spPr>
            <a:xfrm>
              <a:off x="7030432" y="5259955"/>
              <a:ext cx="1587500" cy="342900"/>
            </a:xfrm>
            <a:prstGeom prst="rect">
              <a:avLst/>
            </a:prstGeom>
          </p:spPr>
        </p:pic>
      </p:grpSp>
      <p:pic>
        <p:nvPicPr>
          <p:cNvPr id="19" name="Picture 18">
            <a:extLst>
              <a:ext uri="{FF2B5EF4-FFF2-40B4-BE49-F238E27FC236}">
                <a16:creationId xmlns:a16="http://schemas.microsoft.com/office/drawing/2014/main" id="{C7E708E4-6EE9-87DC-86A2-2FE908F7B8FB}"/>
              </a:ext>
            </a:extLst>
          </p:cNvPr>
          <p:cNvPicPr>
            <a:picLocks noChangeAspect="1"/>
          </p:cNvPicPr>
          <p:nvPr/>
        </p:nvPicPr>
        <p:blipFill>
          <a:blip r:embed="rId8"/>
          <a:stretch>
            <a:fillRect/>
          </a:stretch>
        </p:blipFill>
        <p:spPr>
          <a:xfrm>
            <a:off x="514004" y="4303271"/>
            <a:ext cx="1968500" cy="787400"/>
          </a:xfrm>
          <a:prstGeom prst="rect">
            <a:avLst/>
          </a:prstGeom>
        </p:spPr>
      </p:pic>
      <p:sp>
        <p:nvSpPr>
          <p:cNvPr id="20" name="TextBox 19">
            <a:extLst>
              <a:ext uri="{FF2B5EF4-FFF2-40B4-BE49-F238E27FC236}">
                <a16:creationId xmlns:a16="http://schemas.microsoft.com/office/drawing/2014/main" id="{08086C57-48DF-909B-FE94-2E06B4477776}"/>
              </a:ext>
            </a:extLst>
          </p:cNvPr>
          <p:cNvSpPr txBox="1"/>
          <p:nvPr/>
        </p:nvSpPr>
        <p:spPr>
          <a:xfrm>
            <a:off x="3584223" y="0"/>
            <a:ext cx="5023556" cy="646331"/>
          </a:xfrm>
          <a:prstGeom prst="rect">
            <a:avLst/>
          </a:prstGeom>
          <a:noFill/>
        </p:spPr>
        <p:txBody>
          <a:bodyPr wrap="none" rtlCol="0">
            <a:spAutoFit/>
          </a:bodyPr>
          <a:lstStyle/>
          <a:p>
            <a:pPr algn="ctr"/>
            <a:r>
              <a:rPr lang="en-US" sz="3600" b="1" dirty="0">
                <a:latin typeface="Arial" panose="020B0604020202020204" pitchFamily="34" charset="0"/>
                <a:cs typeface="Arial" panose="020B0604020202020204" pitchFamily="34" charset="0"/>
              </a:rPr>
              <a:t>Type </a:t>
            </a:r>
            <a:r>
              <a:rPr lang="en-US" sz="3600" b="1" dirty="0">
                <a:latin typeface="Times New Roman" panose="02020603050405020304" pitchFamily="18" charset="0"/>
                <a:cs typeface="Times New Roman" panose="02020603050405020304" pitchFamily="18" charset="0"/>
              </a:rPr>
              <a:t>I</a:t>
            </a:r>
            <a:r>
              <a:rPr lang="en-US" sz="3600" b="1" dirty="0">
                <a:latin typeface="Arial" panose="020B0604020202020204" pitchFamily="34" charset="0"/>
                <a:cs typeface="Arial" panose="020B0604020202020204" pitchFamily="34" charset="0"/>
              </a:rPr>
              <a:t> See-Saw Model</a:t>
            </a:r>
          </a:p>
        </p:txBody>
      </p:sp>
      <p:grpSp>
        <p:nvGrpSpPr>
          <p:cNvPr id="26" name="Group 25">
            <a:extLst>
              <a:ext uri="{FF2B5EF4-FFF2-40B4-BE49-F238E27FC236}">
                <a16:creationId xmlns:a16="http://schemas.microsoft.com/office/drawing/2014/main" id="{0E057067-BC5A-E778-F72B-9DAD8A4D9A91}"/>
              </a:ext>
            </a:extLst>
          </p:cNvPr>
          <p:cNvGrpSpPr/>
          <p:nvPr/>
        </p:nvGrpSpPr>
        <p:grpSpPr>
          <a:xfrm>
            <a:off x="0" y="6400157"/>
            <a:ext cx="4000624" cy="495300"/>
            <a:chOff x="0" y="6400157"/>
            <a:chExt cx="4000624" cy="495300"/>
          </a:xfrm>
        </p:grpSpPr>
        <p:sp>
          <p:nvSpPr>
            <p:cNvPr id="24" name="TextBox 23">
              <a:extLst>
                <a:ext uri="{FF2B5EF4-FFF2-40B4-BE49-F238E27FC236}">
                  <a16:creationId xmlns:a16="http://schemas.microsoft.com/office/drawing/2014/main" id="{BEBB80CB-690C-6F4E-C53B-77AABA288893}"/>
                </a:ext>
              </a:extLst>
            </p:cNvPr>
            <p:cNvSpPr txBox="1"/>
            <p:nvPr/>
          </p:nvSpPr>
          <p:spPr>
            <a:xfrm>
              <a:off x="0" y="6401237"/>
              <a:ext cx="1719894" cy="400110"/>
            </a:xfrm>
            <a:prstGeom prst="rect">
              <a:avLst/>
            </a:prstGeom>
            <a:noFill/>
          </p:spPr>
          <p:txBody>
            <a:bodyPr wrap="none" rtlCol="0">
              <a:spAutoFit/>
            </a:bodyPr>
            <a:lstStyle/>
            <a:p>
              <a:pPr marL="285750" indent="-285750">
                <a:buFont typeface="Arial" panose="020B0604020202020204" pitchFamily="34" charset="0"/>
                <a:buChar char="•"/>
              </a:pPr>
              <a:r>
                <a:rPr lang="en-US" sz="2000" dirty="0"/>
                <a:t>Decay wi</a:t>
              </a:r>
              <a:r>
                <a:rPr lang="en-US" dirty="0"/>
                <a:t>dth</a:t>
              </a:r>
              <a:endParaRPr lang="en-US" dirty="0">
                <a:latin typeface="Symbol" pitchFamily="2" charset="2"/>
              </a:endParaRPr>
            </a:p>
          </p:txBody>
        </p:sp>
        <p:pic>
          <p:nvPicPr>
            <p:cNvPr id="25" name="Picture 24">
              <a:extLst>
                <a:ext uri="{FF2B5EF4-FFF2-40B4-BE49-F238E27FC236}">
                  <a16:creationId xmlns:a16="http://schemas.microsoft.com/office/drawing/2014/main" id="{93C88725-EE29-E566-1980-7FBC0078D529}"/>
                </a:ext>
              </a:extLst>
            </p:cNvPr>
            <p:cNvPicPr>
              <a:picLocks noChangeAspect="1"/>
            </p:cNvPicPr>
            <p:nvPr/>
          </p:nvPicPr>
          <p:blipFill>
            <a:blip r:embed="rId9"/>
            <a:stretch>
              <a:fillRect/>
            </a:stretch>
          </p:blipFill>
          <p:spPr>
            <a:xfrm>
              <a:off x="1651124" y="6400157"/>
              <a:ext cx="2349500" cy="495300"/>
            </a:xfrm>
            <a:prstGeom prst="rect">
              <a:avLst/>
            </a:prstGeom>
          </p:spPr>
        </p:pic>
      </p:grpSp>
      <p:grpSp>
        <p:nvGrpSpPr>
          <p:cNvPr id="13" name="Group 12">
            <a:extLst>
              <a:ext uri="{FF2B5EF4-FFF2-40B4-BE49-F238E27FC236}">
                <a16:creationId xmlns:a16="http://schemas.microsoft.com/office/drawing/2014/main" id="{B91CDA7A-1FED-E2B6-7526-EAC5B9F614AF}"/>
              </a:ext>
            </a:extLst>
          </p:cNvPr>
          <p:cNvGrpSpPr/>
          <p:nvPr/>
        </p:nvGrpSpPr>
        <p:grpSpPr>
          <a:xfrm>
            <a:off x="0" y="5124239"/>
            <a:ext cx="9576262" cy="1165620"/>
            <a:chOff x="0" y="5073769"/>
            <a:chExt cx="9576262" cy="1165620"/>
          </a:xfrm>
        </p:grpSpPr>
        <p:grpSp>
          <p:nvGrpSpPr>
            <p:cNvPr id="23" name="Group 22">
              <a:extLst>
                <a:ext uri="{FF2B5EF4-FFF2-40B4-BE49-F238E27FC236}">
                  <a16:creationId xmlns:a16="http://schemas.microsoft.com/office/drawing/2014/main" id="{740F11C5-D5B0-EA3B-F0BB-884A0A8A9672}"/>
                </a:ext>
              </a:extLst>
            </p:cNvPr>
            <p:cNvGrpSpPr/>
            <p:nvPr/>
          </p:nvGrpSpPr>
          <p:grpSpPr>
            <a:xfrm>
              <a:off x="0" y="5073769"/>
              <a:ext cx="9576262" cy="774700"/>
              <a:chOff x="1" y="5450270"/>
              <a:chExt cx="9576262" cy="774700"/>
            </a:xfrm>
          </p:grpSpPr>
          <p:sp>
            <p:nvSpPr>
              <p:cNvPr id="21" name="TextBox 20">
                <a:extLst>
                  <a:ext uri="{FF2B5EF4-FFF2-40B4-BE49-F238E27FC236}">
                    <a16:creationId xmlns:a16="http://schemas.microsoft.com/office/drawing/2014/main" id="{D79C9E23-5316-8B59-C8CC-F019915C3DD0}"/>
                  </a:ext>
                </a:extLst>
              </p:cNvPr>
              <p:cNvSpPr txBox="1"/>
              <p:nvPr/>
            </p:nvSpPr>
            <p:spPr>
              <a:xfrm>
                <a:off x="1" y="5596232"/>
                <a:ext cx="9576262" cy="400110"/>
              </a:xfrm>
              <a:prstGeom prst="rect">
                <a:avLst/>
              </a:prstGeom>
              <a:noFill/>
            </p:spPr>
            <p:txBody>
              <a:bodyPr wrap="square" rtlCol="0">
                <a:spAutoFit/>
              </a:bodyPr>
              <a:lstStyle/>
              <a:p>
                <a:pPr marL="342900" indent="-342900">
                  <a:buFont typeface="Arial" panose="020B0604020202020204" pitchFamily="34" charset="0"/>
                  <a:buChar char="•"/>
                </a:pPr>
                <a:r>
                  <a:rPr lang="en-US" sz="2000" dirty="0"/>
                  <a:t>Decay channels of </a:t>
                </a:r>
                <a:r>
                  <a:rPr lang="en-US" sz="2000" i="1" dirty="0">
                    <a:latin typeface="Times New Roman" panose="02020603050405020304" pitchFamily="18" charset="0"/>
                    <a:cs typeface="Times New Roman" panose="02020603050405020304" pitchFamily="18" charset="0"/>
                  </a:rPr>
                  <a:t>N</a:t>
                </a:r>
                <a:r>
                  <a:rPr lang="en-US" sz="2000" i="1" baseline="-25000" dirty="0">
                    <a:latin typeface="Times New Roman" panose="02020603050405020304" pitchFamily="18" charset="0"/>
                    <a:cs typeface="Times New Roman" panose="02020603050405020304" pitchFamily="18" charset="0"/>
                  </a:rPr>
                  <a:t>i </a:t>
                </a:r>
                <a:r>
                  <a:rPr lang="en-US" sz="2000" dirty="0">
                    <a:latin typeface="Times New Roman" panose="02020603050405020304" pitchFamily="18" charset="0"/>
                    <a:cs typeface="Times New Roman" panose="02020603050405020304" pitchFamily="18" charset="0"/>
                  </a:rPr>
                  <a:t>:</a:t>
                </a:r>
                <a:endParaRPr lang="en-US" sz="2000" dirty="0"/>
              </a:p>
            </p:txBody>
          </p:sp>
          <p:pic>
            <p:nvPicPr>
              <p:cNvPr id="22" name="Picture 21">
                <a:extLst>
                  <a:ext uri="{FF2B5EF4-FFF2-40B4-BE49-F238E27FC236}">
                    <a16:creationId xmlns:a16="http://schemas.microsoft.com/office/drawing/2014/main" id="{93ACC4F3-5E18-F6B9-4116-7068C3569E9C}"/>
                  </a:ext>
                </a:extLst>
              </p:cNvPr>
              <p:cNvPicPr>
                <a:picLocks noChangeAspect="1"/>
              </p:cNvPicPr>
              <p:nvPr/>
            </p:nvPicPr>
            <p:blipFill>
              <a:blip r:embed="rId10"/>
              <a:stretch>
                <a:fillRect/>
              </a:stretch>
            </p:blipFill>
            <p:spPr>
              <a:xfrm>
                <a:off x="2792590" y="5450270"/>
                <a:ext cx="3022600" cy="774700"/>
              </a:xfrm>
              <a:prstGeom prst="rect">
                <a:avLst/>
              </a:prstGeom>
            </p:spPr>
          </p:pic>
        </p:grpSp>
        <p:sp>
          <p:nvSpPr>
            <p:cNvPr id="27" name="TextBox 26">
              <a:extLst>
                <a:ext uri="{FF2B5EF4-FFF2-40B4-BE49-F238E27FC236}">
                  <a16:creationId xmlns:a16="http://schemas.microsoft.com/office/drawing/2014/main" id="{4BC92D1B-9B1E-07C8-6699-B366F5D6E3CF}"/>
                </a:ext>
              </a:extLst>
            </p:cNvPr>
            <p:cNvSpPr txBox="1"/>
            <p:nvPr/>
          </p:nvSpPr>
          <p:spPr>
            <a:xfrm>
              <a:off x="370693" y="5839279"/>
              <a:ext cx="4006359" cy="400110"/>
            </a:xfrm>
            <a:prstGeom prst="rect">
              <a:avLst/>
            </a:prstGeom>
            <a:noFill/>
          </p:spPr>
          <p:txBody>
            <a:bodyPr wrap="square" rtlCol="0">
              <a:spAutoFit/>
            </a:bodyPr>
            <a:lstStyle/>
            <a:p>
              <a:r>
                <a:rPr lang="en-US" sz="2000" dirty="0">
                  <a:solidFill>
                    <a:srgbClr val="FF0000"/>
                  </a:solidFill>
                </a:rPr>
                <a:t>Decays of </a:t>
              </a:r>
              <a:r>
                <a:rPr lang="en-US" sz="2000" i="1" dirty="0">
                  <a:solidFill>
                    <a:srgbClr val="FF0000"/>
                  </a:solidFill>
                  <a:latin typeface="Times New Roman" panose="02020603050405020304" pitchFamily="18" charset="0"/>
                  <a:cs typeface="Times New Roman" panose="02020603050405020304" pitchFamily="18" charset="0"/>
                </a:rPr>
                <a:t>N</a:t>
              </a:r>
              <a:r>
                <a:rPr lang="en-US" sz="2000" baseline="-25000" dirty="0">
                  <a:solidFill>
                    <a:srgbClr val="FF0000"/>
                  </a:solidFill>
                  <a:latin typeface="Symbol" pitchFamily="2" charset="2"/>
                  <a:cs typeface="Times New Roman" panose="02020603050405020304" pitchFamily="18" charset="0"/>
                </a:rPr>
                <a:t>1</a:t>
              </a:r>
              <a:r>
                <a:rPr lang="en-US" sz="2000" i="1" baseline="-25000" dirty="0">
                  <a:solidFill>
                    <a:srgbClr val="FF0000"/>
                  </a:solidFill>
                  <a:latin typeface="Times New Roman" panose="02020603050405020304" pitchFamily="18" charset="0"/>
                  <a:cs typeface="Times New Roman" panose="02020603050405020304" pitchFamily="18" charset="0"/>
                </a:rPr>
                <a:t> </a:t>
              </a:r>
              <a:r>
                <a:rPr lang="en-US" sz="2000" dirty="0">
                  <a:solidFill>
                    <a:srgbClr val="FF0000"/>
                  </a:solidFill>
                  <a:cs typeface="Times New Roman" panose="02020603050405020304" pitchFamily="18" charset="0"/>
                </a:rPr>
                <a:t>violate lepton number!</a:t>
              </a:r>
              <a:endParaRPr lang="en-US" sz="2000" dirty="0">
                <a:solidFill>
                  <a:srgbClr val="FF0000"/>
                </a:solidFill>
              </a:endParaRPr>
            </a:p>
          </p:txBody>
        </p:sp>
      </p:grpSp>
      <p:grpSp>
        <p:nvGrpSpPr>
          <p:cNvPr id="3" name="Group 2">
            <a:extLst>
              <a:ext uri="{FF2B5EF4-FFF2-40B4-BE49-F238E27FC236}">
                <a16:creationId xmlns:a16="http://schemas.microsoft.com/office/drawing/2014/main" id="{3C7656C6-2AE2-E14F-5036-3F6EC126178B}"/>
              </a:ext>
            </a:extLst>
          </p:cNvPr>
          <p:cNvGrpSpPr/>
          <p:nvPr/>
        </p:nvGrpSpPr>
        <p:grpSpPr>
          <a:xfrm>
            <a:off x="7186624" y="2728286"/>
            <a:ext cx="4638281" cy="3380908"/>
            <a:chOff x="7577149" y="2728286"/>
            <a:chExt cx="4638281" cy="3380908"/>
          </a:xfrm>
        </p:grpSpPr>
        <p:sp>
          <p:nvSpPr>
            <p:cNvPr id="30" name="TextBox 29">
              <a:extLst>
                <a:ext uri="{FF2B5EF4-FFF2-40B4-BE49-F238E27FC236}">
                  <a16:creationId xmlns:a16="http://schemas.microsoft.com/office/drawing/2014/main" id="{D1047B84-E384-8A3C-CE68-948013C57D54}"/>
                </a:ext>
              </a:extLst>
            </p:cNvPr>
            <p:cNvSpPr txBox="1"/>
            <p:nvPr/>
          </p:nvSpPr>
          <p:spPr>
            <a:xfrm rot="20174326">
              <a:off x="11276188" y="2728286"/>
              <a:ext cx="425116" cy="646331"/>
            </a:xfrm>
            <a:prstGeom prst="rect">
              <a:avLst/>
            </a:prstGeom>
            <a:solidFill>
              <a:schemeClr val="bg1"/>
            </a:solidFill>
          </p:spPr>
          <p:txBody>
            <a:bodyPr wrap="none" rtlCol="0">
              <a:spAutoFit/>
            </a:bodyPr>
            <a:lstStyle/>
            <a:p>
              <a:r>
                <a:rPr lang="en-US" sz="3600" i="1" dirty="0">
                  <a:solidFill>
                    <a:srgbClr val="0600FF"/>
                  </a:solidFill>
                  <a:latin typeface="Symbol" pitchFamily="2" charset="2"/>
                  <a:cs typeface="Times New Roman" panose="02020603050405020304" pitchFamily="18" charset="0"/>
                </a:rPr>
                <a:t>n</a:t>
              </a:r>
            </a:p>
          </p:txBody>
        </p:sp>
        <p:sp>
          <p:nvSpPr>
            <p:cNvPr id="32" name="TextBox 31">
              <a:extLst>
                <a:ext uri="{FF2B5EF4-FFF2-40B4-BE49-F238E27FC236}">
                  <a16:creationId xmlns:a16="http://schemas.microsoft.com/office/drawing/2014/main" id="{515178D6-2104-59AF-EE30-8790D5308E62}"/>
                </a:ext>
              </a:extLst>
            </p:cNvPr>
            <p:cNvSpPr txBox="1"/>
            <p:nvPr/>
          </p:nvSpPr>
          <p:spPr>
            <a:xfrm rot="20174326">
              <a:off x="8182352" y="3850188"/>
              <a:ext cx="518091" cy="646331"/>
            </a:xfrm>
            <a:prstGeom prst="rect">
              <a:avLst/>
            </a:prstGeom>
            <a:solidFill>
              <a:schemeClr val="bg1"/>
            </a:solidFill>
          </p:spPr>
          <p:txBody>
            <a:bodyPr wrap="none" rtlCol="0">
              <a:spAutoFit/>
            </a:bodyPr>
            <a:lstStyle/>
            <a:p>
              <a:r>
                <a:rPr lang="en-US" sz="3600" i="1" dirty="0">
                  <a:solidFill>
                    <a:srgbClr val="0600FF"/>
                  </a:solidFill>
                  <a:latin typeface="Symbol" pitchFamily="2" charset="2"/>
                  <a:cs typeface="Times New Roman" panose="02020603050405020304" pitchFamily="18" charset="0"/>
                </a:rPr>
                <a:t>N</a:t>
              </a:r>
            </a:p>
          </p:txBody>
        </p:sp>
        <p:pic>
          <p:nvPicPr>
            <p:cNvPr id="34" name="Picture 33">
              <a:extLst>
                <a:ext uri="{FF2B5EF4-FFF2-40B4-BE49-F238E27FC236}">
                  <a16:creationId xmlns:a16="http://schemas.microsoft.com/office/drawing/2014/main" id="{E9AD2450-E534-13A6-71E1-4B17C4071421}"/>
                </a:ext>
              </a:extLst>
            </p:cNvPr>
            <p:cNvPicPr>
              <a:picLocks noChangeAspect="1"/>
            </p:cNvPicPr>
            <p:nvPr/>
          </p:nvPicPr>
          <p:blipFill>
            <a:blip r:embed="rId11"/>
            <a:stretch>
              <a:fillRect/>
            </a:stretch>
          </p:blipFill>
          <p:spPr>
            <a:xfrm rot="20160000">
              <a:off x="9715323" y="3310467"/>
              <a:ext cx="609600" cy="584200"/>
            </a:xfrm>
            <a:prstGeom prst="rect">
              <a:avLst/>
            </a:prstGeom>
            <a:solidFill>
              <a:schemeClr val="bg1"/>
            </a:solidFill>
          </p:spPr>
        </p:pic>
        <p:sp>
          <p:nvSpPr>
            <p:cNvPr id="35" name="TextBox 34">
              <a:extLst>
                <a:ext uri="{FF2B5EF4-FFF2-40B4-BE49-F238E27FC236}">
                  <a16:creationId xmlns:a16="http://schemas.microsoft.com/office/drawing/2014/main" id="{D72612D2-4F29-20B3-88EF-E1899BDE5BFC}"/>
                </a:ext>
              </a:extLst>
            </p:cNvPr>
            <p:cNvSpPr txBox="1"/>
            <p:nvPr/>
          </p:nvSpPr>
          <p:spPr>
            <a:xfrm>
              <a:off x="7577149" y="5709084"/>
              <a:ext cx="4638281" cy="400110"/>
            </a:xfrm>
            <a:prstGeom prst="rect">
              <a:avLst/>
            </a:prstGeom>
            <a:noFill/>
          </p:spPr>
          <p:txBody>
            <a:bodyPr wrap="square" rtlCol="0">
              <a:spAutoFit/>
            </a:bodyPr>
            <a:lstStyle/>
            <a:p>
              <a:r>
                <a:rPr lang="en-US" sz="2000" dirty="0">
                  <a:solidFill>
                    <a:srgbClr val="0600FF"/>
                  </a:solidFill>
                </a:rPr>
                <a:t>e.g., </a:t>
              </a:r>
              <a:r>
                <a:rPr lang="en-US" sz="2000" dirty="0">
                  <a:solidFill>
                    <a:srgbClr val="0600FF"/>
                  </a:solidFill>
                  <a:latin typeface="Symbol" pitchFamily="2" charset="2"/>
                  <a:cs typeface="Times New Roman" panose="02020603050405020304" pitchFamily="18" charset="0"/>
                </a:rPr>
                <a:t>10</a:t>
              </a:r>
              <a:r>
                <a:rPr lang="en-US" sz="2000" baseline="30000" dirty="0">
                  <a:solidFill>
                    <a:srgbClr val="0600FF"/>
                  </a:solidFill>
                  <a:latin typeface="Symbol" pitchFamily="2" charset="2"/>
                  <a:cs typeface="Times New Roman" panose="02020603050405020304" pitchFamily="18" charset="0"/>
                </a:rPr>
                <a:t>10</a:t>
              </a:r>
              <a:r>
                <a:rPr lang="en-US" sz="2000" dirty="0">
                  <a:solidFill>
                    <a:srgbClr val="0600FF"/>
                  </a:solidFill>
                </a:rPr>
                <a:t> </a:t>
              </a:r>
              <a:r>
                <a:rPr lang="en-US" sz="2000" dirty="0">
                  <a:solidFill>
                    <a:srgbClr val="0600FF"/>
                  </a:solidFill>
                  <a:latin typeface="Times New Roman" panose="02020603050405020304" pitchFamily="18" charset="0"/>
                  <a:cs typeface="Times New Roman" panose="02020603050405020304" pitchFamily="18" charset="0"/>
                </a:rPr>
                <a:t>GeV</a:t>
              </a:r>
              <a:r>
                <a:rPr lang="en-US" sz="2000" dirty="0">
                  <a:solidFill>
                    <a:srgbClr val="0600FF"/>
                  </a:solidFill>
                </a:rPr>
                <a:t>            </a:t>
              </a:r>
              <a:r>
                <a:rPr lang="en-US" sz="2000" dirty="0">
                  <a:solidFill>
                    <a:srgbClr val="0600FF"/>
                  </a:solidFill>
                  <a:latin typeface="Symbol" pitchFamily="2" charset="2"/>
                </a:rPr>
                <a:t>1</a:t>
              </a:r>
              <a:r>
                <a:rPr lang="en-US" sz="2000" dirty="0">
                  <a:solidFill>
                    <a:srgbClr val="0600FF"/>
                  </a:solidFill>
                </a:rPr>
                <a:t> </a:t>
              </a:r>
              <a:r>
                <a:rPr lang="en-US" sz="2000" dirty="0">
                  <a:solidFill>
                    <a:srgbClr val="0600FF"/>
                  </a:solidFill>
                  <a:latin typeface="Times New Roman" panose="02020603050405020304" pitchFamily="18" charset="0"/>
                  <a:cs typeface="Times New Roman" panose="02020603050405020304" pitchFamily="18" charset="0"/>
                </a:rPr>
                <a:t>GeV</a:t>
              </a:r>
              <a:r>
                <a:rPr lang="en-US" sz="2000" dirty="0">
                  <a:solidFill>
                    <a:srgbClr val="0600FF"/>
                  </a:solidFill>
                </a:rPr>
                <a:t>          </a:t>
              </a:r>
              <a:r>
                <a:rPr lang="en-US" sz="2000" dirty="0">
                  <a:solidFill>
                    <a:srgbClr val="0600FF"/>
                  </a:solidFill>
                  <a:latin typeface="Symbol" pitchFamily="2" charset="2"/>
                  <a:cs typeface="Times New Roman" panose="02020603050405020304" pitchFamily="18" charset="0"/>
                </a:rPr>
                <a:t>10</a:t>
              </a:r>
              <a:r>
                <a:rPr lang="en-US" sz="2000" baseline="30000" dirty="0">
                  <a:solidFill>
                    <a:srgbClr val="0600FF"/>
                  </a:solidFill>
                  <a:latin typeface="Symbol" pitchFamily="2" charset="2"/>
                  <a:cs typeface="Times New Roman" panose="02020603050405020304" pitchFamily="18" charset="0"/>
                </a:rPr>
                <a:t>-10</a:t>
              </a:r>
              <a:r>
                <a:rPr lang="en-US" sz="2000" dirty="0">
                  <a:solidFill>
                    <a:srgbClr val="0600FF"/>
                  </a:solidFill>
                </a:rPr>
                <a:t> </a:t>
              </a:r>
              <a:r>
                <a:rPr lang="en-US" sz="2000" dirty="0">
                  <a:solidFill>
                    <a:srgbClr val="0600FF"/>
                  </a:solidFill>
                  <a:latin typeface="Times New Roman" panose="02020603050405020304" pitchFamily="18" charset="0"/>
                  <a:cs typeface="Times New Roman" panose="02020603050405020304" pitchFamily="18" charset="0"/>
                </a:rPr>
                <a:t>GeV</a:t>
              </a:r>
              <a:r>
                <a:rPr lang="en-US" sz="2000" dirty="0">
                  <a:solidFill>
                    <a:srgbClr val="0600FF"/>
                  </a:solidFill>
                </a:rPr>
                <a:t>      </a:t>
              </a:r>
            </a:p>
          </p:txBody>
        </p:sp>
        <p:sp>
          <p:nvSpPr>
            <p:cNvPr id="36" name="TextBox 35">
              <a:extLst>
                <a:ext uri="{FF2B5EF4-FFF2-40B4-BE49-F238E27FC236}">
                  <a16:creationId xmlns:a16="http://schemas.microsoft.com/office/drawing/2014/main" id="{016F0DB0-7F4C-5C1E-FDAA-DA4301D5FB52}"/>
                </a:ext>
              </a:extLst>
            </p:cNvPr>
            <p:cNvSpPr txBox="1"/>
            <p:nvPr/>
          </p:nvSpPr>
          <p:spPr>
            <a:xfrm>
              <a:off x="11015910" y="3758384"/>
              <a:ext cx="1147909" cy="646331"/>
            </a:xfrm>
            <a:prstGeom prst="rect">
              <a:avLst/>
            </a:prstGeom>
            <a:noFill/>
          </p:spPr>
          <p:txBody>
            <a:bodyPr wrap="square" rtlCol="0">
              <a:spAutoFit/>
            </a:bodyPr>
            <a:lstStyle/>
            <a:p>
              <a:r>
                <a:rPr lang="en-US" dirty="0">
                  <a:solidFill>
                    <a:srgbClr val="0600FF"/>
                  </a:solidFill>
                </a:rPr>
                <a:t>ordinary </a:t>
              </a:r>
            </a:p>
            <a:p>
              <a:r>
                <a:rPr lang="en-US" dirty="0">
                  <a:solidFill>
                    <a:srgbClr val="0600FF"/>
                  </a:solidFill>
                </a:rPr>
                <a:t>neutrinos</a:t>
              </a:r>
            </a:p>
          </p:txBody>
        </p:sp>
        <p:sp>
          <p:nvSpPr>
            <p:cNvPr id="37" name="TextBox 36">
              <a:extLst>
                <a:ext uri="{FF2B5EF4-FFF2-40B4-BE49-F238E27FC236}">
                  <a16:creationId xmlns:a16="http://schemas.microsoft.com/office/drawing/2014/main" id="{69465564-CD5E-53E4-95CC-1CFB974A26D4}"/>
                </a:ext>
              </a:extLst>
            </p:cNvPr>
            <p:cNvSpPr txBox="1"/>
            <p:nvPr/>
          </p:nvSpPr>
          <p:spPr>
            <a:xfrm>
              <a:off x="8038847" y="4775947"/>
              <a:ext cx="1618498" cy="923330"/>
            </a:xfrm>
            <a:prstGeom prst="rect">
              <a:avLst/>
            </a:prstGeom>
            <a:noFill/>
          </p:spPr>
          <p:txBody>
            <a:bodyPr wrap="square" rtlCol="0">
              <a:spAutoFit/>
            </a:bodyPr>
            <a:lstStyle/>
            <a:p>
              <a:r>
                <a:rPr lang="en-US" dirty="0">
                  <a:solidFill>
                    <a:srgbClr val="0600FF"/>
                  </a:solidFill>
                </a:rPr>
                <a:t>Massive</a:t>
              </a:r>
            </a:p>
            <a:p>
              <a:r>
                <a:rPr lang="en-US" dirty="0">
                  <a:solidFill>
                    <a:srgbClr val="0600FF"/>
                  </a:solidFill>
                </a:rPr>
                <a:t>right-handed neutrinos</a:t>
              </a:r>
            </a:p>
          </p:txBody>
        </p:sp>
        <p:sp>
          <p:nvSpPr>
            <p:cNvPr id="38" name="Rectangle 37">
              <a:extLst>
                <a:ext uri="{FF2B5EF4-FFF2-40B4-BE49-F238E27FC236}">
                  <a16:creationId xmlns:a16="http://schemas.microsoft.com/office/drawing/2014/main" id="{6F0ECC8A-F46C-3CB8-0883-994B2CAC7880}"/>
                </a:ext>
              </a:extLst>
            </p:cNvPr>
            <p:cNvSpPr/>
            <p:nvPr/>
          </p:nvSpPr>
          <p:spPr>
            <a:xfrm rot="-12000000">
              <a:off x="8251656" y="3916436"/>
              <a:ext cx="3657874" cy="83425"/>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riangle 38">
              <a:extLst>
                <a:ext uri="{FF2B5EF4-FFF2-40B4-BE49-F238E27FC236}">
                  <a16:creationId xmlns:a16="http://schemas.microsoft.com/office/drawing/2014/main" id="{2EC74EAC-3162-654A-F13F-B938B659B12D}"/>
                </a:ext>
              </a:extLst>
            </p:cNvPr>
            <p:cNvSpPr/>
            <p:nvPr/>
          </p:nvSpPr>
          <p:spPr>
            <a:xfrm>
              <a:off x="9843889" y="4011653"/>
              <a:ext cx="473409" cy="538307"/>
            </a:xfrm>
            <a:prstGeom prst="triangl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TextBox 4">
            <a:extLst>
              <a:ext uri="{FF2B5EF4-FFF2-40B4-BE49-F238E27FC236}">
                <a16:creationId xmlns:a16="http://schemas.microsoft.com/office/drawing/2014/main" id="{F3209CB4-3784-9586-80AD-BD9AC25C9877}"/>
              </a:ext>
            </a:extLst>
          </p:cNvPr>
          <p:cNvSpPr txBox="1"/>
          <p:nvPr/>
        </p:nvSpPr>
        <p:spPr>
          <a:xfrm>
            <a:off x="11337161" y="2559582"/>
            <a:ext cx="853119" cy="461665"/>
          </a:xfrm>
          <a:prstGeom prst="rect">
            <a:avLst/>
          </a:prstGeom>
          <a:noFill/>
        </p:spPr>
        <p:txBody>
          <a:bodyPr wrap="none" rtlCol="0">
            <a:spAutoFit/>
          </a:bodyPr>
          <a:lstStyle/>
          <a:p>
            <a:r>
              <a:rPr lang="en-US" sz="2400" b="1" dirty="0">
                <a:solidFill>
                  <a:srgbClr val="0600FF"/>
                </a:solidFill>
              </a:rPr>
              <a:t>Mass</a:t>
            </a:r>
          </a:p>
        </p:txBody>
      </p:sp>
      <p:sp>
        <p:nvSpPr>
          <p:cNvPr id="8" name="Down Arrow 7">
            <a:extLst>
              <a:ext uri="{FF2B5EF4-FFF2-40B4-BE49-F238E27FC236}">
                <a16:creationId xmlns:a16="http://schemas.microsoft.com/office/drawing/2014/main" id="{95822A19-2FD7-0356-E96D-9801002B5665}"/>
              </a:ext>
            </a:extLst>
          </p:cNvPr>
          <p:cNvSpPr/>
          <p:nvPr/>
        </p:nvSpPr>
        <p:spPr>
          <a:xfrm>
            <a:off x="11672728" y="2987399"/>
            <a:ext cx="233437" cy="1400383"/>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05992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42600D-DCE1-89DD-5367-21D553EF9949}"/>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D5B5004C-D456-862E-8EB6-9E2EF218469E}"/>
              </a:ext>
            </a:extLst>
          </p:cNvPr>
          <p:cNvSpPr txBox="1"/>
          <p:nvPr/>
        </p:nvSpPr>
        <p:spPr>
          <a:xfrm>
            <a:off x="1" y="781397"/>
            <a:ext cx="5486399" cy="5324535"/>
          </a:xfrm>
          <a:prstGeom prst="rect">
            <a:avLst/>
          </a:prstGeom>
          <a:noFill/>
        </p:spPr>
        <p:txBody>
          <a:bodyPr wrap="square" rtlCol="0">
            <a:spAutoFit/>
          </a:bodyPr>
          <a:lstStyle/>
          <a:p>
            <a:pPr marL="342900" indent="-342900">
              <a:buClr>
                <a:schemeClr val="tx1"/>
              </a:buClr>
              <a:buFont typeface="Arial" panose="020B0604020202020204" pitchFamily="34" charset="0"/>
              <a:buChar char="•"/>
            </a:pPr>
            <a:r>
              <a:rPr lang="en-US" sz="2000" dirty="0"/>
              <a:t>Decays of </a:t>
            </a:r>
            <a:r>
              <a:rPr lang="en-US" sz="2000" i="1" dirty="0">
                <a:latin typeface="Times New Roman" panose="02020603050405020304" pitchFamily="18" charset="0"/>
                <a:cs typeface="Times New Roman" panose="02020603050405020304" pitchFamily="18" charset="0"/>
              </a:rPr>
              <a:t>N</a:t>
            </a:r>
            <a:r>
              <a:rPr lang="en-US" sz="2000" baseline="-25000" dirty="0">
                <a:latin typeface="Symbol" pitchFamily="2" charset="2"/>
                <a:cs typeface="Times New Roman" panose="02020603050405020304" pitchFamily="18" charset="0"/>
              </a:rPr>
              <a:t>1</a:t>
            </a:r>
            <a:r>
              <a:rPr lang="en-US" sz="2000" i="1" baseline="-25000" dirty="0">
                <a:latin typeface="Times New Roman" panose="02020603050405020304" pitchFamily="18" charset="0"/>
                <a:cs typeface="Times New Roman" panose="02020603050405020304" pitchFamily="18" charset="0"/>
              </a:rPr>
              <a:t> </a:t>
            </a:r>
            <a:r>
              <a:rPr lang="en-US" sz="2000" dirty="0">
                <a:cs typeface="Times New Roman" panose="02020603050405020304" pitchFamily="18" charset="0"/>
              </a:rPr>
              <a:t>violate lepton number!</a:t>
            </a:r>
          </a:p>
          <a:p>
            <a:pPr>
              <a:buClr>
                <a:schemeClr val="tx1"/>
              </a:buClr>
            </a:pPr>
            <a:endParaRPr lang="en-US" sz="2000" dirty="0">
              <a:cs typeface="Times New Roman" panose="02020603050405020304" pitchFamily="18" charset="0"/>
            </a:endParaRPr>
          </a:p>
          <a:p>
            <a:pPr marL="342900" indent="-342900">
              <a:buClr>
                <a:schemeClr val="tx1"/>
              </a:buClr>
              <a:buFont typeface="Arial" panose="020B0604020202020204" pitchFamily="34" charset="0"/>
              <a:buChar char="•"/>
            </a:pPr>
            <a:r>
              <a:rPr lang="en-US" sz="2000" b="1" u="sng" dirty="0">
                <a:solidFill>
                  <a:srgbClr val="FF0000"/>
                </a:solidFill>
                <a:cs typeface="Times New Roman" panose="02020603050405020304" pitchFamily="18" charset="0"/>
              </a:rPr>
              <a:t>If</a:t>
            </a:r>
            <a:r>
              <a:rPr lang="en-US" sz="2000" dirty="0">
                <a:cs typeface="Times New Roman" panose="02020603050405020304" pitchFamily="18" charset="0"/>
              </a:rPr>
              <a:t> CP violation in decays of </a:t>
            </a:r>
            <a:r>
              <a:rPr lang="en-US" sz="2000" i="1" dirty="0">
                <a:latin typeface="Times New Roman" panose="02020603050405020304" pitchFamily="18" charset="0"/>
                <a:cs typeface="Times New Roman" panose="02020603050405020304" pitchFamily="18" charset="0"/>
              </a:rPr>
              <a:t>N</a:t>
            </a:r>
            <a:r>
              <a:rPr lang="en-US" sz="2000" baseline="-25000" dirty="0">
                <a:latin typeface="Symbol" pitchFamily="2" charset="2"/>
                <a:cs typeface="Times New Roman" panose="02020603050405020304" pitchFamily="18" charset="0"/>
              </a:rPr>
              <a:t>1</a:t>
            </a:r>
            <a:r>
              <a:rPr lang="en-US" sz="2000" i="1" baseline="-25000" dirty="0">
                <a:latin typeface="Times New Roman" panose="02020603050405020304" pitchFamily="18" charset="0"/>
                <a:cs typeface="Times New Roman" panose="02020603050405020304" pitchFamily="18" charset="0"/>
              </a:rPr>
              <a:t> </a:t>
            </a:r>
            <a:r>
              <a:rPr lang="en-US" sz="2000" dirty="0">
                <a:cs typeface="Times New Roman" panose="02020603050405020304" pitchFamily="18" charset="0"/>
              </a:rPr>
              <a:t>and </a:t>
            </a:r>
          </a:p>
          <a:p>
            <a:pPr>
              <a:buClr>
                <a:schemeClr val="tx1"/>
              </a:buClr>
            </a:pPr>
            <a:r>
              <a:rPr lang="en-US" sz="2000" dirty="0">
                <a:cs typeface="Times New Roman" panose="02020603050405020304" pitchFamily="18" charset="0"/>
              </a:rPr>
              <a:t>     </a:t>
            </a:r>
            <a:r>
              <a:rPr lang="en-US" sz="2000" b="1" dirty="0">
                <a:cs typeface="Times New Roman" panose="02020603050405020304" pitchFamily="18" charset="0"/>
              </a:rPr>
              <a:t> </a:t>
            </a:r>
            <a:r>
              <a:rPr lang="en-US" sz="2000" b="1" u="sng" dirty="0">
                <a:solidFill>
                  <a:srgbClr val="FF0000"/>
                </a:solidFill>
                <a:cs typeface="Times New Roman" panose="02020603050405020304" pitchFamily="18" charset="0"/>
              </a:rPr>
              <a:t>if</a:t>
            </a:r>
            <a:r>
              <a:rPr lang="en-US" sz="2000" b="1" dirty="0">
                <a:cs typeface="Times New Roman" panose="02020603050405020304" pitchFamily="18" charset="0"/>
              </a:rPr>
              <a:t> </a:t>
            </a:r>
            <a:r>
              <a:rPr lang="en-US" sz="2000" dirty="0">
                <a:cs typeface="Times New Roman" panose="02020603050405020304" pitchFamily="18" charset="0"/>
              </a:rPr>
              <a:t>non-equilibrium conditions exist, </a:t>
            </a:r>
          </a:p>
          <a:p>
            <a:pPr>
              <a:buClr>
                <a:schemeClr val="tx1"/>
              </a:buClr>
            </a:pPr>
            <a:r>
              <a:rPr lang="en-US" sz="2000" dirty="0">
                <a:cs typeface="Times New Roman" panose="02020603050405020304" pitchFamily="18" charset="0"/>
              </a:rPr>
              <a:t>      can generate a lepton asymmetry.</a:t>
            </a:r>
          </a:p>
          <a:p>
            <a:pPr>
              <a:buClr>
                <a:schemeClr val="tx1"/>
              </a:buClr>
            </a:pPr>
            <a:endParaRPr lang="en-US" sz="2000" dirty="0"/>
          </a:p>
          <a:p>
            <a:pPr marL="342900" indent="-342900">
              <a:buClr>
                <a:schemeClr val="tx1"/>
              </a:buClr>
              <a:buFont typeface="Arial" panose="020B0604020202020204" pitchFamily="34" charset="0"/>
              <a:buChar char="•"/>
            </a:pPr>
            <a:r>
              <a:rPr lang="en-US" sz="2000" dirty="0"/>
              <a:t>Initial lepton asymmetry can be converted to final baryon asymmetry through </a:t>
            </a:r>
            <a:r>
              <a:rPr lang="en-US" sz="2000" dirty="0" err="1"/>
              <a:t>sphalerons</a:t>
            </a:r>
            <a:r>
              <a:rPr lang="en-US" sz="2000" dirty="0"/>
              <a:t>.</a:t>
            </a:r>
          </a:p>
          <a:p>
            <a:pPr marL="342900" indent="-342900">
              <a:buClr>
                <a:schemeClr val="tx1"/>
              </a:buClr>
              <a:buFont typeface="Arial" panose="020B0604020202020204" pitchFamily="34" charset="0"/>
              <a:buChar char="•"/>
            </a:pPr>
            <a:endParaRPr lang="en-US" sz="2000" dirty="0"/>
          </a:p>
          <a:p>
            <a:pPr marL="342900" indent="-342900">
              <a:buClr>
                <a:schemeClr val="tx1"/>
              </a:buClr>
              <a:buFont typeface="Arial" panose="020B0604020202020204" pitchFamily="34" charset="0"/>
              <a:buChar char="•"/>
            </a:pPr>
            <a:endParaRPr lang="en-US" sz="2000" dirty="0"/>
          </a:p>
          <a:p>
            <a:pPr marL="342900" indent="-342900">
              <a:buClr>
                <a:schemeClr val="tx1"/>
              </a:buClr>
              <a:buFont typeface="Arial" panose="020B0604020202020204" pitchFamily="34" charset="0"/>
              <a:buChar char="•"/>
            </a:pPr>
            <a:endParaRPr lang="en-US" sz="2000" dirty="0"/>
          </a:p>
          <a:p>
            <a:pPr marL="342900" indent="-342900">
              <a:buClr>
                <a:schemeClr val="tx1"/>
              </a:buClr>
              <a:buFont typeface="Arial" panose="020B0604020202020204" pitchFamily="34" charset="0"/>
              <a:buChar char="•"/>
            </a:pPr>
            <a:r>
              <a:rPr lang="en-US" sz="2000" i="1" dirty="0">
                <a:latin typeface="Times New Roman" panose="02020603050405020304" pitchFamily="18" charset="0"/>
                <a:cs typeface="Times New Roman" panose="02020603050405020304" pitchFamily="18" charset="0"/>
              </a:rPr>
              <a:t>N</a:t>
            </a:r>
            <a:r>
              <a:rPr lang="en-US" sz="2000" dirty="0">
                <a:cs typeface="Times New Roman" panose="02020603050405020304" pitchFamily="18" charset="0"/>
              </a:rPr>
              <a:t>’s originate from thermal bath:                  	</a:t>
            </a:r>
            <a:r>
              <a:rPr lang="en-US" sz="2000" u="sng" dirty="0">
                <a:cs typeface="Times New Roman" panose="02020603050405020304" pitchFamily="18" charset="0"/>
              </a:rPr>
              <a:t>Thermal</a:t>
            </a:r>
            <a:r>
              <a:rPr lang="en-US" sz="2000" dirty="0">
                <a:cs typeface="Times New Roman" panose="02020603050405020304" pitchFamily="18" charset="0"/>
              </a:rPr>
              <a:t> </a:t>
            </a:r>
            <a:r>
              <a:rPr lang="en-US" sz="2000" dirty="0" err="1">
                <a:cs typeface="Times New Roman" panose="02020603050405020304" pitchFamily="18" charset="0"/>
              </a:rPr>
              <a:t>Leptogenesis</a:t>
            </a:r>
            <a:r>
              <a:rPr lang="en-US" sz="2000" dirty="0">
                <a:cs typeface="Times New Roman" panose="02020603050405020304" pitchFamily="18" charset="0"/>
              </a:rPr>
              <a:t>.</a:t>
            </a:r>
          </a:p>
          <a:p>
            <a:pPr marL="342900" indent="-342900">
              <a:buClr>
                <a:schemeClr val="tx1"/>
              </a:buClr>
              <a:buFont typeface="Arial" panose="020B0604020202020204" pitchFamily="34" charset="0"/>
              <a:buChar char="•"/>
            </a:pPr>
            <a:endParaRPr lang="en-US" sz="2000" dirty="0">
              <a:cs typeface="Times New Roman" panose="02020603050405020304" pitchFamily="18" charset="0"/>
            </a:endParaRPr>
          </a:p>
          <a:p>
            <a:pPr marL="342900" indent="-342900">
              <a:buClr>
                <a:schemeClr val="tx1"/>
              </a:buClr>
              <a:buFont typeface="Arial" panose="020B0604020202020204" pitchFamily="34" charset="0"/>
              <a:buChar char="•"/>
            </a:pPr>
            <a:r>
              <a:rPr lang="en-US" sz="2000" i="1" dirty="0">
                <a:latin typeface="Times New Roman" panose="02020603050405020304" pitchFamily="18" charset="0"/>
                <a:cs typeface="Times New Roman" panose="02020603050405020304" pitchFamily="18" charset="0"/>
              </a:rPr>
              <a:t>N</a:t>
            </a:r>
            <a:r>
              <a:rPr lang="en-US" sz="2000" dirty="0">
                <a:cs typeface="Times New Roman" panose="02020603050405020304" pitchFamily="18" charset="0"/>
              </a:rPr>
              <a:t>’s </a:t>
            </a:r>
            <a:r>
              <a:rPr lang="en-US" sz="2000" dirty="0">
                <a:solidFill>
                  <a:srgbClr val="FF0000"/>
                </a:solidFill>
                <a:cs typeface="Times New Roman" panose="02020603050405020304" pitchFamily="18" charset="0"/>
              </a:rPr>
              <a:t>do not </a:t>
            </a:r>
            <a:r>
              <a:rPr lang="en-US" sz="2000" dirty="0">
                <a:cs typeface="Times New Roman" panose="02020603050405020304" pitchFamily="18" charset="0"/>
              </a:rPr>
              <a:t>originate from thermal bath:                  	</a:t>
            </a:r>
            <a:r>
              <a:rPr lang="en-US" sz="2000" u="sng" dirty="0">
                <a:cs typeface="Times New Roman" panose="02020603050405020304" pitchFamily="18" charset="0"/>
              </a:rPr>
              <a:t>Nonthermal</a:t>
            </a:r>
            <a:r>
              <a:rPr lang="en-US" sz="2000" dirty="0">
                <a:cs typeface="Times New Roman" panose="02020603050405020304" pitchFamily="18" charset="0"/>
              </a:rPr>
              <a:t> </a:t>
            </a:r>
            <a:r>
              <a:rPr lang="en-US" sz="2000" dirty="0" err="1">
                <a:cs typeface="Times New Roman" panose="02020603050405020304" pitchFamily="18" charset="0"/>
              </a:rPr>
              <a:t>Leptogenesis</a:t>
            </a:r>
            <a:r>
              <a:rPr lang="en-US" sz="2000" dirty="0">
                <a:cs typeface="Times New Roman" panose="02020603050405020304" pitchFamily="18" charset="0"/>
              </a:rPr>
              <a:t>.</a:t>
            </a:r>
          </a:p>
          <a:p>
            <a:pPr marL="342900" indent="-342900">
              <a:buClr>
                <a:schemeClr val="tx1"/>
              </a:buClr>
              <a:buFont typeface="Arial" panose="020B0604020202020204" pitchFamily="34" charset="0"/>
              <a:buChar char="•"/>
            </a:pPr>
            <a:endParaRPr lang="en-US" sz="2000" dirty="0"/>
          </a:p>
        </p:txBody>
      </p:sp>
      <p:sp>
        <p:nvSpPr>
          <p:cNvPr id="20" name="TextBox 19">
            <a:extLst>
              <a:ext uri="{FF2B5EF4-FFF2-40B4-BE49-F238E27FC236}">
                <a16:creationId xmlns:a16="http://schemas.microsoft.com/office/drawing/2014/main" id="{390DF4D0-F62F-07E6-7276-6231F008EE9E}"/>
              </a:ext>
            </a:extLst>
          </p:cNvPr>
          <p:cNvSpPr txBox="1"/>
          <p:nvPr/>
        </p:nvSpPr>
        <p:spPr>
          <a:xfrm>
            <a:off x="1352559" y="0"/>
            <a:ext cx="9486892" cy="646331"/>
          </a:xfrm>
          <a:prstGeom prst="rect">
            <a:avLst/>
          </a:prstGeom>
          <a:noFill/>
        </p:spPr>
        <p:txBody>
          <a:bodyPr wrap="none" rtlCol="0">
            <a:spAutoFit/>
          </a:bodyPr>
          <a:lstStyle/>
          <a:p>
            <a:pPr algn="ctr"/>
            <a:r>
              <a:rPr lang="en-US" sz="3600" b="1" dirty="0" err="1">
                <a:latin typeface="Arial" panose="020B0604020202020204" pitchFamily="34" charset="0"/>
                <a:cs typeface="Arial" panose="020B0604020202020204" pitchFamily="34" charset="0"/>
              </a:rPr>
              <a:t>Leptogenesis</a:t>
            </a:r>
            <a:r>
              <a:rPr lang="en-US" sz="3600" b="1" dirty="0">
                <a:latin typeface="Arial" panose="020B0604020202020204" pitchFamily="34" charset="0"/>
                <a:cs typeface="Arial" panose="020B0604020202020204" pitchFamily="34" charset="0"/>
              </a:rPr>
              <a:t> in the Type </a:t>
            </a:r>
            <a:r>
              <a:rPr lang="en-US" sz="3600" b="1" dirty="0">
                <a:latin typeface="Times New Roman" panose="02020603050405020304" pitchFamily="18" charset="0"/>
                <a:cs typeface="Times New Roman" panose="02020603050405020304" pitchFamily="18" charset="0"/>
              </a:rPr>
              <a:t>I</a:t>
            </a:r>
            <a:r>
              <a:rPr lang="en-US" sz="3600" b="1" dirty="0">
                <a:latin typeface="Arial" panose="020B0604020202020204" pitchFamily="34" charset="0"/>
                <a:cs typeface="Arial" panose="020B0604020202020204" pitchFamily="34" charset="0"/>
              </a:rPr>
              <a:t> See-Saw Model</a:t>
            </a:r>
          </a:p>
        </p:txBody>
      </p:sp>
      <p:sp>
        <p:nvSpPr>
          <p:cNvPr id="5" name="TextBox 4">
            <a:extLst>
              <a:ext uri="{FF2B5EF4-FFF2-40B4-BE49-F238E27FC236}">
                <a16:creationId xmlns:a16="http://schemas.microsoft.com/office/drawing/2014/main" id="{0884C2CA-684A-05B0-6065-79E49B705EF9}"/>
              </a:ext>
            </a:extLst>
          </p:cNvPr>
          <p:cNvSpPr txBox="1"/>
          <p:nvPr/>
        </p:nvSpPr>
        <p:spPr>
          <a:xfrm>
            <a:off x="2087118" y="3471007"/>
            <a:ext cx="1954530" cy="276999"/>
          </a:xfrm>
          <a:prstGeom prst="rect">
            <a:avLst/>
          </a:prstGeom>
          <a:noFill/>
        </p:spPr>
        <p:txBody>
          <a:bodyPr wrap="square">
            <a:spAutoFit/>
          </a:bodyPr>
          <a:lstStyle/>
          <a:p>
            <a:r>
              <a:rPr lang="en-US" sz="1200" dirty="0">
                <a:solidFill>
                  <a:srgbClr val="0000FF"/>
                </a:solidFill>
                <a:latin typeface="Arial" panose="020B0604020202020204"/>
                <a:cs typeface="Times New Roman" panose="02020603050405020304" pitchFamily="18" charset="0"/>
                <a:sym typeface="Symbol" panose="05050102010706020507" pitchFamily="18" charset="2"/>
              </a:rPr>
              <a:t>Harvey &amp; Turner</a:t>
            </a:r>
            <a:endParaRPr lang="en-US" dirty="0"/>
          </a:p>
        </p:txBody>
      </p:sp>
      <p:pic>
        <p:nvPicPr>
          <p:cNvPr id="8" name="Picture 7">
            <a:extLst>
              <a:ext uri="{FF2B5EF4-FFF2-40B4-BE49-F238E27FC236}">
                <a16:creationId xmlns:a16="http://schemas.microsoft.com/office/drawing/2014/main" id="{A2116AC8-A759-E553-F0D9-3971A52F1812}"/>
              </a:ext>
            </a:extLst>
          </p:cNvPr>
          <p:cNvPicPr>
            <a:picLocks noChangeAspect="1"/>
          </p:cNvPicPr>
          <p:nvPr/>
        </p:nvPicPr>
        <p:blipFill>
          <a:blip r:embed="rId3"/>
          <a:stretch>
            <a:fillRect/>
          </a:stretch>
        </p:blipFill>
        <p:spPr>
          <a:xfrm>
            <a:off x="422910" y="3272957"/>
            <a:ext cx="1562100" cy="673100"/>
          </a:xfrm>
          <a:prstGeom prst="rect">
            <a:avLst/>
          </a:prstGeom>
        </p:spPr>
      </p:pic>
    </p:spTree>
    <p:extLst>
      <p:ext uri="{BB962C8B-B14F-4D97-AF65-F5344CB8AC3E}">
        <p14:creationId xmlns:p14="http://schemas.microsoft.com/office/powerpoint/2010/main" val="3770422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D3489C-3363-7EA9-D914-C90E83A83B1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E9016D5-A9F9-1A30-EB0D-38C8D32604DF}"/>
              </a:ext>
            </a:extLst>
          </p:cNvPr>
          <p:cNvSpPr txBox="1"/>
          <p:nvPr/>
        </p:nvSpPr>
        <p:spPr>
          <a:xfrm>
            <a:off x="0" y="808717"/>
            <a:ext cx="9964187" cy="1261884"/>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3657"/>
                </a:solidFill>
                <a:effectLst/>
                <a:uLnTx/>
                <a:uFillTx/>
                <a:latin typeface="Arial" panose="020B0604020202020204"/>
                <a:ea typeface="+mn-ea"/>
                <a:cs typeface="+mn-cs"/>
              </a:rPr>
              <a:t>Require interference between tree amplitude and loop corrections </a:t>
            </a:r>
            <a:r>
              <a:rPr kumimoji="0" lang="en-US" sz="1200" b="0" i="0" u="none" strike="noStrike" kern="1200" cap="none" spc="0" normalizeH="0" baseline="0" noProof="0" dirty="0" err="1">
                <a:ln>
                  <a:noFill/>
                </a:ln>
                <a:solidFill>
                  <a:srgbClr val="0066FF"/>
                </a:solidFill>
                <a:effectLst/>
                <a:uLnTx/>
                <a:uFillTx/>
                <a:latin typeface="Arial" panose="020B0604020202020204"/>
                <a:ea typeface="+mn-ea"/>
                <a:cs typeface="+mn-cs"/>
              </a:rPr>
              <a:t>Nanopoulos</a:t>
            </a:r>
            <a:r>
              <a:rPr kumimoji="0" lang="en-US" sz="1200" b="0" i="0" u="none" strike="noStrike" kern="1200" cap="none" spc="0" normalizeH="0" baseline="0" noProof="0" dirty="0">
                <a:ln>
                  <a:noFill/>
                </a:ln>
                <a:solidFill>
                  <a:srgbClr val="0066FF"/>
                </a:solidFill>
                <a:effectLst/>
                <a:uLnTx/>
                <a:uFillTx/>
                <a:latin typeface="Arial" panose="020B0604020202020204"/>
                <a:ea typeface="+mn-ea"/>
                <a:cs typeface="+mn-cs"/>
              </a:rPr>
              <a:t> and Weinberg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66FF"/>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lumMod val="95000"/>
                    <a:lumOff val="5000"/>
                  </a:prstClr>
                </a:solidFill>
                <a:effectLst/>
                <a:uLnTx/>
                <a:uFillTx/>
                <a:latin typeface="Arial" panose="020B0604020202020204"/>
                <a:ea typeface="+mn-ea"/>
                <a:cs typeface="+mn-cs"/>
              </a:rPr>
              <a:t>Assuming hierarchical model and denoting lightest </a:t>
            </a:r>
            <a:r>
              <a:rPr kumimoji="0" lang="en-US" sz="2000" b="0" i="1"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N</a:t>
            </a:r>
            <a:r>
              <a:rPr kumimoji="0" lang="en-US" b="0" i="1" u="none" strike="noStrike" kern="1200" cap="none" spc="0" normalizeH="0" baseline="-2500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i</a:t>
            </a:r>
            <a:r>
              <a:rPr kumimoji="0" lang="en-US" b="0" i="0" u="none" strike="noStrike" kern="1200" cap="none" spc="0" normalizeH="0" baseline="0" noProof="0" dirty="0">
                <a:ln>
                  <a:noFill/>
                </a:ln>
                <a:solidFill>
                  <a:prstClr val="black">
                    <a:lumMod val="95000"/>
                    <a:lumOff val="5000"/>
                  </a:prstClr>
                </a:solidFill>
                <a:effectLst/>
                <a:uLnTx/>
                <a:uFillTx/>
                <a:latin typeface="Arial" panose="020B0604020202020204"/>
                <a:ea typeface="+mn-ea"/>
                <a:cs typeface="+mn-cs"/>
              </a:rPr>
              <a:t> </a:t>
            </a:r>
            <a:r>
              <a:rPr kumimoji="0" lang="en-US" sz="2000" b="0" i="0" u="none" strike="noStrike" kern="1200" cap="none" spc="0" normalizeH="0" baseline="0" noProof="0" dirty="0">
                <a:ln>
                  <a:noFill/>
                </a:ln>
                <a:solidFill>
                  <a:prstClr val="black">
                    <a:lumMod val="95000"/>
                    <a:lumOff val="5000"/>
                  </a:prstClr>
                </a:solidFill>
                <a:effectLst/>
                <a:uLnTx/>
                <a:uFillTx/>
                <a:latin typeface="Arial" panose="020B0604020202020204"/>
                <a:ea typeface="+mn-ea"/>
                <a:cs typeface="+mn-cs"/>
              </a:rPr>
              <a:t>as </a:t>
            </a:r>
            <a:r>
              <a:rPr kumimoji="0" lang="en-US" sz="2000" b="0" i="1"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cs typeface="Times New Roman" panose="02020603050405020304" pitchFamily="18" charset="0"/>
              </a:rPr>
              <a:t>N</a:t>
            </a:r>
            <a:r>
              <a:rPr kumimoji="0" lang="en-US" sz="2000" b="0" u="none" strike="noStrike" kern="1200" cap="none" spc="0" normalizeH="0" baseline="0" noProof="0" dirty="0">
                <a:ln>
                  <a:noFill/>
                </a:ln>
                <a:solidFill>
                  <a:prstClr val="black">
                    <a:lumMod val="95000"/>
                    <a:lumOff val="5000"/>
                  </a:prstClr>
                </a:solidFill>
                <a:effectLst/>
                <a:uLnTx/>
                <a:uFillTx/>
                <a:cs typeface="Calibri" panose="020F0502020204030204" pitchFamily="34" charset="0"/>
              </a:rPr>
              <a:t> and using </a:t>
            </a:r>
            <a:endParaRPr kumimoji="0" lang="en-US" sz="2000" b="0" i="1" u="none" strike="noStrike" kern="1200" cap="none" spc="0" normalizeH="0" baseline="0" noProof="0" dirty="0">
              <a:ln>
                <a:noFill/>
              </a:ln>
              <a:solidFill>
                <a:prstClr val="black">
                  <a:lumMod val="95000"/>
                  <a:lumOff val="5000"/>
                </a:prstClr>
              </a:solidFill>
              <a:effectLst/>
              <a:uLnTx/>
              <a:uFillTx/>
              <a:ea typeface="+mn-ea"/>
              <a:cs typeface="Times New Roman" panose="02020603050405020304" pitchFamily="18"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66FF"/>
              </a:solidFill>
              <a:effectLst/>
              <a:uLnTx/>
              <a:uFillTx/>
              <a:latin typeface="Arial" panose="020B0604020202020204"/>
              <a:ea typeface="+mn-ea"/>
              <a:cs typeface="Times New Roman" panose="02020603050405020304" pitchFamily="18" charset="0"/>
            </a:endParaRPr>
          </a:p>
        </p:txBody>
      </p:sp>
      <p:sp>
        <p:nvSpPr>
          <p:cNvPr id="61" name="TextBox 60">
            <a:extLst>
              <a:ext uri="{FF2B5EF4-FFF2-40B4-BE49-F238E27FC236}">
                <a16:creationId xmlns:a16="http://schemas.microsoft.com/office/drawing/2014/main" id="{0B9E9153-ABF0-B57C-5D23-2489D608048E}"/>
              </a:ext>
            </a:extLst>
          </p:cNvPr>
          <p:cNvSpPr txBox="1"/>
          <p:nvPr/>
        </p:nvSpPr>
        <p:spPr>
          <a:xfrm>
            <a:off x="0" y="3954729"/>
            <a:ext cx="8877751" cy="400110"/>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3657"/>
                </a:solidFill>
                <a:effectLst/>
                <a:uLnTx/>
                <a:uFillTx/>
                <a:latin typeface="Arial" panose="020B0604020202020204"/>
                <a:ea typeface="+mn-ea"/>
                <a:cs typeface="+mn-cs"/>
              </a:rPr>
              <a:t>Lepton number generated in decay of </a:t>
            </a:r>
            <a:r>
              <a:rPr kumimoji="0" lang="en-US" sz="2000" b="0" i="1" u="none" strike="noStrike" kern="1200" cap="none" spc="0" normalizeH="0" baseline="0" noProof="0" dirty="0">
                <a:ln>
                  <a:noFill/>
                </a:ln>
                <a:solidFill>
                  <a:srgbClr val="003657"/>
                </a:solidFill>
                <a:effectLst/>
                <a:uLnTx/>
                <a:uFillTx/>
                <a:latin typeface="Times New Roman" panose="02020603050405020304" pitchFamily="18" charset="0"/>
                <a:cs typeface="Times New Roman" panose="02020603050405020304" pitchFamily="18" charset="0"/>
              </a:rPr>
              <a:t>N</a:t>
            </a:r>
            <a:r>
              <a:rPr kumimoji="0" lang="en-US" sz="2000" b="0" i="1" u="none" strike="noStrike" kern="1200" cap="none" spc="0" normalizeH="0" baseline="0" noProof="0" dirty="0">
                <a:ln>
                  <a:noFill/>
                </a:ln>
                <a:solidFill>
                  <a:srgbClr val="003657"/>
                </a:solidFill>
                <a:effectLst/>
                <a:uLnTx/>
                <a:uFillTx/>
                <a:cs typeface="Times New Roman" panose="02020603050405020304" pitchFamily="18" charset="0"/>
              </a:rPr>
              <a:t>’</a:t>
            </a:r>
            <a:r>
              <a:rPr kumimoji="0" lang="en-US" sz="2000" b="0" i="0" u="none" strike="noStrike" kern="1200" cap="none" spc="0" normalizeH="0" baseline="0" noProof="0" dirty="0">
                <a:ln>
                  <a:noFill/>
                </a:ln>
                <a:solidFill>
                  <a:srgbClr val="003657"/>
                </a:solidFill>
                <a:effectLst/>
                <a:uLnTx/>
                <a:uFillTx/>
                <a:latin typeface="Arial" panose="020B0604020202020204"/>
                <a:ea typeface="+mn-ea"/>
                <a:cs typeface="+mn-cs"/>
              </a:rPr>
              <a:t>s proportional to </a:t>
            </a:r>
            <a:r>
              <a:rPr kumimoji="0" lang="en-US" sz="2000" b="0" i="0" u="none" strike="noStrike" kern="1200" cap="none" spc="0" normalizeH="0" baseline="0" noProof="0" dirty="0">
                <a:ln>
                  <a:noFill/>
                </a:ln>
                <a:solidFill>
                  <a:srgbClr val="003657"/>
                </a:solidFill>
                <a:effectLst/>
                <a:uLnTx/>
                <a:uFillTx/>
                <a:latin typeface="Times New Roman" panose="02020603050405020304" pitchFamily="18" charset="0"/>
                <a:ea typeface="+mn-ea"/>
                <a:cs typeface="Times New Roman" panose="02020603050405020304" pitchFamily="18" charset="0"/>
              </a:rPr>
              <a:t>CP</a:t>
            </a:r>
            <a:r>
              <a:rPr kumimoji="0" lang="en-US" sz="2000" b="0" i="0" u="none" strike="noStrike" kern="1200" cap="none" spc="0" normalizeH="0" baseline="0" noProof="0" dirty="0">
                <a:ln>
                  <a:noFill/>
                </a:ln>
                <a:solidFill>
                  <a:srgbClr val="003657"/>
                </a:solidFill>
                <a:effectLst/>
                <a:uLnTx/>
                <a:uFillTx/>
                <a:latin typeface="Arial" panose="020B0604020202020204"/>
                <a:ea typeface="+mn-ea"/>
                <a:cs typeface="+mn-cs"/>
              </a:rPr>
              <a:t> parameter </a:t>
            </a:r>
            <a:r>
              <a:rPr kumimoji="0" lang="en-US" sz="2000" b="0" i="1" u="none" strike="noStrike" kern="1200" cap="none" spc="0" normalizeH="0" baseline="0" noProof="0" dirty="0">
                <a:ln>
                  <a:noFill/>
                </a:ln>
                <a:solidFill>
                  <a:srgbClr val="003657"/>
                </a:solidFill>
                <a:effectLst/>
                <a:uLnTx/>
                <a:uFillTx/>
                <a:latin typeface="Symbol" pitchFamily="2" charset="2"/>
                <a:ea typeface="+mn-ea"/>
                <a:cs typeface="+mn-cs"/>
              </a:rPr>
              <a:t>e </a:t>
            </a:r>
            <a:r>
              <a:rPr kumimoji="0" lang="en-US" sz="2000" b="0" i="0" u="none" strike="noStrike" kern="1200" cap="none" spc="0" normalizeH="0" baseline="0" noProof="0" dirty="0">
                <a:ln>
                  <a:noFill/>
                </a:ln>
                <a:solidFill>
                  <a:srgbClr val="003657"/>
                </a:solidFill>
                <a:effectLst/>
                <a:uLnTx/>
                <a:uFillTx/>
                <a:latin typeface="Arial" panose="020B0604020202020204"/>
                <a:ea typeface="+mn-ea"/>
                <a:cs typeface="+mn-cs"/>
                <a:sym typeface="Symbol Tiger" panose="05050102010706020507" pitchFamily="18" charset="2"/>
              </a:rPr>
              <a:t>:</a:t>
            </a:r>
            <a:r>
              <a:rPr kumimoji="0" lang="en-US" sz="2000" b="0" i="0" u="none" strike="noStrike" kern="1200" cap="none" spc="0" normalizeH="0" baseline="0" noProof="0" dirty="0">
                <a:ln>
                  <a:noFill/>
                </a:ln>
                <a:solidFill>
                  <a:srgbClr val="003657"/>
                </a:solidFill>
                <a:effectLst/>
                <a:uLnTx/>
                <a:uFillTx/>
                <a:latin typeface="Arial" panose="020B0604020202020204"/>
                <a:ea typeface="+mn-ea"/>
                <a:cs typeface="+mn-cs"/>
              </a:rPr>
              <a:t> </a:t>
            </a:r>
          </a:p>
        </p:txBody>
      </p:sp>
      <p:sp>
        <p:nvSpPr>
          <p:cNvPr id="39" name="TextBox 38">
            <a:extLst>
              <a:ext uri="{FF2B5EF4-FFF2-40B4-BE49-F238E27FC236}">
                <a16:creationId xmlns:a16="http://schemas.microsoft.com/office/drawing/2014/main" id="{929680C1-B07A-370A-C32D-E7034A8E861E}"/>
              </a:ext>
            </a:extLst>
          </p:cNvPr>
          <p:cNvSpPr txBox="1"/>
          <p:nvPr/>
        </p:nvSpPr>
        <p:spPr>
          <a:xfrm>
            <a:off x="1524001" y="1"/>
            <a:ext cx="914399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CP</a:t>
            </a:r>
            <a:r>
              <a:rPr kumimoji="0" lang="en-US" sz="3200" b="1"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 </a:t>
            </a:r>
            <a:r>
              <a:rPr kumimoji="0" lang="en-US" sz="3600" b="1" i="0" u="none" strike="noStrike" kern="1200" cap="none" spc="0" normalizeH="0" baseline="0" noProof="0" dirty="0">
                <a:ln>
                  <a:noFill/>
                </a:ln>
                <a:solidFill>
                  <a:prstClr val="black">
                    <a:lumMod val="95000"/>
                    <a:lumOff val="5000"/>
                  </a:prstClr>
                </a:solidFill>
                <a:effectLst/>
                <a:uLnTx/>
                <a:uFillTx/>
                <a:latin typeface="Arial" panose="020B0604020202020204"/>
                <a:ea typeface="+mn-ea"/>
                <a:cs typeface="Times New Roman" panose="02020603050405020304" pitchFamily="18" charset="0"/>
              </a:rPr>
              <a:t>violation in </a:t>
            </a:r>
            <a:r>
              <a:rPr kumimoji="0" lang="en-US" sz="3600" b="1" i="1"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cs typeface="Times New Roman" panose="02020603050405020304" pitchFamily="18" charset="0"/>
              </a:rPr>
              <a:t>N</a:t>
            </a:r>
            <a:r>
              <a:rPr kumimoji="0" lang="en-US" sz="3600" b="1" i="0" u="none" strike="noStrike" kern="1200" cap="none" spc="0" normalizeH="0" baseline="0" noProof="0" dirty="0">
                <a:ln>
                  <a:noFill/>
                </a:ln>
                <a:solidFill>
                  <a:prstClr val="black">
                    <a:lumMod val="95000"/>
                    <a:lumOff val="5000"/>
                  </a:prstClr>
                </a:solidFill>
                <a:effectLst/>
                <a:uLnTx/>
                <a:uFillTx/>
                <a:latin typeface="Arial" panose="020B0604020202020204"/>
                <a:ea typeface="+mn-ea"/>
                <a:cs typeface="Times New Roman" panose="02020603050405020304" pitchFamily="18" charset="0"/>
              </a:rPr>
              <a:t> decay</a:t>
            </a:r>
            <a:endParaRPr kumimoji="0" lang="en-US" sz="3200" b="1" i="0" u="none" strike="noStrike" kern="1200" cap="none" spc="0" normalizeH="0" baseline="0" noProof="0" dirty="0">
              <a:ln>
                <a:noFill/>
              </a:ln>
              <a:solidFill>
                <a:prstClr val="black">
                  <a:lumMod val="95000"/>
                  <a:lumOff val="5000"/>
                </a:prstClr>
              </a:solidFill>
              <a:effectLst/>
              <a:uLnTx/>
              <a:uFillTx/>
              <a:latin typeface="Arial" panose="020B0604020202020204"/>
              <a:ea typeface="+mn-ea"/>
              <a:cs typeface="+mn-cs"/>
            </a:endParaRPr>
          </a:p>
        </p:txBody>
      </p:sp>
      <p:grpSp>
        <p:nvGrpSpPr>
          <p:cNvPr id="85" name="Group 84">
            <a:extLst>
              <a:ext uri="{FF2B5EF4-FFF2-40B4-BE49-F238E27FC236}">
                <a16:creationId xmlns:a16="http://schemas.microsoft.com/office/drawing/2014/main" id="{6A27F054-633A-E302-38B9-D9F8485955A4}"/>
              </a:ext>
            </a:extLst>
          </p:cNvPr>
          <p:cNvGrpSpPr/>
          <p:nvPr/>
        </p:nvGrpSpPr>
        <p:grpSpPr>
          <a:xfrm>
            <a:off x="452594" y="2039569"/>
            <a:ext cx="11286813" cy="1762991"/>
            <a:chOff x="96859" y="1657977"/>
            <a:chExt cx="11286813" cy="1762991"/>
          </a:xfrm>
        </p:grpSpPr>
        <p:grpSp>
          <p:nvGrpSpPr>
            <p:cNvPr id="82" name="Group 81">
              <a:extLst>
                <a:ext uri="{FF2B5EF4-FFF2-40B4-BE49-F238E27FC236}">
                  <a16:creationId xmlns:a16="http://schemas.microsoft.com/office/drawing/2014/main" id="{FA035A60-08CB-A66E-0BB4-2F40D7A8554C}"/>
                </a:ext>
              </a:extLst>
            </p:cNvPr>
            <p:cNvGrpSpPr/>
            <p:nvPr/>
          </p:nvGrpSpPr>
          <p:grpSpPr>
            <a:xfrm>
              <a:off x="96859" y="1661479"/>
              <a:ext cx="3268398" cy="1562120"/>
              <a:chOff x="96859" y="1661479"/>
              <a:chExt cx="3268398" cy="1562120"/>
            </a:xfrm>
          </p:grpSpPr>
          <p:pic>
            <p:nvPicPr>
              <p:cNvPr id="76" name="Picture 75">
                <a:extLst>
                  <a:ext uri="{FF2B5EF4-FFF2-40B4-BE49-F238E27FC236}">
                    <a16:creationId xmlns:a16="http://schemas.microsoft.com/office/drawing/2014/main" id="{8819F184-288A-AF55-CAA6-C8D84F97AB5F}"/>
                  </a:ext>
                </a:extLst>
              </p:cNvPr>
              <p:cNvPicPr>
                <a:picLocks noChangeAspect="1"/>
              </p:cNvPicPr>
              <p:nvPr/>
            </p:nvPicPr>
            <p:blipFill>
              <a:blip r:embed="rId2"/>
              <a:stretch>
                <a:fillRect/>
              </a:stretch>
            </p:blipFill>
            <p:spPr>
              <a:xfrm>
                <a:off x="2933457" y="2804499"/>
                <a:ext cx="431800" cy="419100"/>
              </a:xfrm>
              <a:prstGeom prst="rect">
                <a:avLst/>
              </a:prstGeom>
            </p:spPr>
          </p:pic>
          <p:grpSp>
            <p:nvGrpSpPr>
              <p:cNvPr id="27" name="Group 26">
                <a:extLst>
                  <a:ext uri="{FF2B5EF4-FFF2-40B4-BE49-F238E27FC236}">
                    <a16:creationId xmlns:a16="http://schemas.microsoft.com/office/drawing/2014/main" id="{0F593719-7B08-4BF1-6088-451E5B4CAAF8}"/>
                  </a:ext>
                </a:extLst>
              </p:cNvPr>
              <p:cNvGrpSpPr/>
              <p:nvPr/>
            </p:nvGrpSpPr>
            <p:grpSpPr>
              <a:xfrm>
                <a:off x="96859" y="1661479"/>
                <a:ext cx="3257552" cy="1141109"/>
                <a:chOff x="447507" y="1686696"/>
                <a:chExt cx="3257552" cy="1141109"/>
              </a:xfrm>
            </p:grpSpPr>
            <p:pic>
              <p:nvPicPr>
                <p:cNvPr id="4" name="Picture 3">
                  <a:extLst>
                    <a:ext uri="{FF2B5EF4-FFF2-40B4-BE49-F238E27FC236}">
                      <a16:creationId xmlns:a16="http://schemas.microsoft.com/office/drawing/2014/main" id="{8403F6C7-9677-46AA-706F-78FB1FA2262A}"/>
                    </a:ext>
                  </a:extLst>
                </p:cNvPr>
                <p:cNvPicPr>
                  <a:picLocks noChangeAspect="1"/>
                </p:cNvPicPr>
                <p:nvPr/>
              </p:nvPicPr>
              <p:blipFill>
                <a:blip r:embed="rId3"/>
                <a:stretch>
                  <a:fillRect/>
                </a:stretch>
              </p:blipFill>
              <p:spPr>
                <a:xfrm>
                  <a:off x="3298659" y="1686696"/>
                  <a:ext cx="406400" cy="393700"/>
                </a:xfrm>
                <a:prstGeom prst="rect">
                  <a:avLst/>
                </a:prstGeom>
              </p:spPr>
            </p:pic>
            <p:grpSp>
              <p:nvGrpSpPr>
                <p:cNvPr id="5" name="Group 4">
                  <a:extLst>
                    <a:ext uri="{FF2B5EF4-FFF2-40B4-BE49-F238E27FC236}">
                      <a16:creationId xmlns:a16="http://schemas.microsoft.com/office/drawing/2014/main" id="{899670FD-1EB4-DA17-611A-3DC31B2C2D95}"/>
                    </a:ext>
                  </a:extLst>
                </p:cNvPr>
                <p:cNvGrpSpPr/>
                <p:nvPr/>
              </p:nvGrpSpPr>
              <p:grpSpPr>
                <a:xfrm>
                  <a:off x="447507" y="2201107"/>
                  <a:ext cx="2882182" cy="626698"/>
                  <a:chOff x="635928" y="2201107"/>
                  <a:chExt cx="2882182" cy="626698"/>
                </a:xfrm>
              </p:grpSpPr>
              <p:cxnSp>
                <p:nvCxnSpPr>
                  <p:cNvPr id="6" name="Straight Connector 5">
                    <a:extLst>
                      <a:ext uri="{FF2B5EF4-FFF2-40B4-BE49-F238E27FC236}">
                        <a16:creationId xmlns:a16="http://schemas.microsoft.com/office/drawing/2014/main" id="{CAD245B3-0794-7B45-E148-D347EC9397E2}"/>
                      </a:ext>
                    </a:extLst>
                  </p:cNvPr>
                  <p:cNvCxnSpPr/>
                  <p:nvPr/>
                </p:nvCxnSpPr>
                <p:spPr>
                  <a:xfrm>
                    <a:off x="1017764" y="2471451"/>
                    <a:ext cx="1280160" cy="0"/>
                  </a:xfrm>
                  <a:prstGeom prst="line">
                    <a:avLst/>
                  </a:prstGeom>
                  <a:ln w="28575">
                    <a:solidFill>
                      <a:srgbClr val="003657"/>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BEFF155-AB38-89C9-F5B5-20B5BF588CC9}"/>
                      </a:ext>
                    </a:extLst>
                  </p:cNvPr>
                  <p:cNvCxnSpPr/>
                  <p:nvPr/>
                </p:nvCxnSpPr>
                <p:spPr>
                  <a:xfrm rot="20100000">
                    <a:off x="2237950" y="2201107"/>
                    <a:ext cx="1280160" cy="0"/>
                  </a:xfrm>
                  <a:prstGeom prst="line">
                    <a:avLst/>
                  </a:prstGeom>
                  <a:ln w="28575">
                    <a:solidFill>
                      <a:srgbClr val="003657"/>
                    </a:solidFill>
                    <a:prstDash val="dash"/>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3CC4A14F-A5B1-CEC7-A18D-1A0C9AD353B1}"/>
                      </a:ext>
                    </a:extLst>
                  </p:cNvPr>
                  <p:cNvSpPr txBox="1"/>
                  <p:nvPr/>
                </p:nvSpPr>
                <p:spPr>
                  <a:xfrm>
                    <a:off x="635928" y="2278472"/>
                    <a:ext cx="33855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3657"/>
                        </a:solidFill>
                        <a:effectLst/>
                        <a:uLnTx/>
                        <a:uFillTx/>
                        <a:latin typeface="Times New Roman" panose="02020603050405020304" pitchFamily="18" charset="0"/>
                        <a:ea typeface="+mn-ea"/>
                        <a:cs typeface="Times New Roman" panose="02020603050405020304" pitchFamily="18" charset="0"/>
                      </a:rPr>
                      <a:t>N</a:t>
                    </a:r>
                  </a:p>
                </p:txBody>
              </p:sp>
              <p:sp>
                <p:nvSpPr>
                  <p:cNvPr id="25" name="TextBox 24">
                    <a:extLst>
                      <a:ext uri="{FF2B5EF4-FFF2-40B4-BE49-F238E27FC236}">
                        <a16:creationId xmlns:a16="http://schemas.microsoft.com/office/drawing/2014/main" id="{BF6149F9-7887-CB25-1199-56B07C81E074}"/>
                      </a:ext>
                    </a:extLst>
                  </p:cNvPr>
                  <p:cNvSpPr txBox="1"/>
                  <p:nvPr/>
                </p:nvSpPr>
                <p:spPr>
                  <a:xfrm>
                    <a:off x="2115228" y="2458473"/>
                    <a:ext cx="4154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3657"/>
                        </a:solidFill>
                        <a:effectLst/>
                        <a:uLnTx/>
                        <a:uFillTx/>
                        <a:latin typeface="Times New Roman" panose="02020603050405020304" pitchFamily="18" charset="0"/>
                        <a:ea typeface="+mn-ea"/>
                        <a:cs typeface="Times New Roman" panose="02020603050405020304" pitchFamily="18" charset="0"/>
                      </a:rPr>
                      <a:t>y</a:t>
                    </a:r>
                    <a:r>
                      <a:rPr kumimoji="0" lang="en-US" sz="1800" b="0" i="0" u="none" strike="noStrike" kern="1200" cap="none" spc="0" normalizeH="0" baseline="-25000" noProof="0" dirty="0">
                        <a:ln>
                          <a:noFill/>
                        </a:ln>
                        <a:solidFill>
                          <a:srgbClr val="003657"/>
                        </a:solidFill>
                        <a:effectLst/>
                        <a:uLnTx/>
                        <a:uFillTx/>
                        <a:latin typeface="Symbol" panose="05050102010706020507" pitchFamily="18" charset="2"/>
                        <a:ea typeface="+mn-ea"/>
                        <a:cs typeface="Times New Roman" panose="02020603050405020304" pitchFamily="18" charset="0"/>
                      </a:rPr>
                      <a:t>1</a:t>
                    </a:r>
                    <a:r>
                      <a:rPr kumimoji="0" lang="en-US" sz="1800" b="0" i="1" u="none" strike="noStrike" kern="1200" cap="none" spc="0" normalizeH="0" baseline="-25000" noProof="0" dirty="0">
                        <a:ln>
                          <a:noFill/>
                        </a:ln>
                        <a:solidFill>
                          <a:srgbClr val="003657"/>
                        </a:solidFill>
                        <a:effectLst/>
                        <a:uLnTx/>
                        <a:uFillTx/>
                        <a:latin typeface="Times New Roman" panose="02020603050405020304" pitchFamily="18" charset="0"/>
                        <a:ea typeface="+mn-ea"/>
                        <a:cs typeface="Times New Roman" panose="02020603050405020304" pitchFamily="18" charset="0"/>
                      </a:rPr>
                      <a:t>i</a:t>
                    </a:r>
                    <a:endParaRPr kumimoji="0" lang="en-US" sz="1800" b="0" i="1" u="none" strike="noStrike" kern="1200" cap="none" spc="0" normalizeH="0" baseline="0" noProof="0" dirty="0">
                      <a:ln>
                        <a:noFill/>
                      </a:ln>
                      <a:solidFill>
                        <a:srgbClr val="003657"/>
                      </a:solidFill>
                      <a:effectLst/>
                      <a:uLnTx/>
                      <a:uFillTx/>
                      <a:latin typeface="Times New Roman" panose="02020603050405020304" pitchFamily="18" charset="0"/>
                      <a:ea typeface="+mn-ea"/>
                      <a:cs typeface="Times New Roman" panose="02020603050405020304" pitchFamily="18" charset="0"/>
                    </a:endParaRPr>
                  </a:p>
                </p:txBody>
              </p:sp>
              <p:cxnSp>
                <p:nvCxnSpPr>
                  <p:cNvPr id="26" name="Straight Connector 25">
                    <a:extLst>
                      <a:ext uri="{FF2B5EF4-FFF2-40B4-BE49-F238E27FC236}">
                        <a16:creationId xmlns:a16="http://schemas.microsoft.com/office/drawing/2014/main" id="{42DCA160-617F-A5C4-78E1-E62634875E04}"/>
                      </a:ext>
                    </a:extLst>
                  </p:cNvPr>
                  <p:cNvCxnSpPr/>
                  <p:nvPr/>
                </p:nvCxnSpPr>
                <p:spPr>
                  <a:xfrm rot="1500000">
                    <a:off x="2204005" y="2733476"/>
                    <a:ext cx="1280160" cy="0"/>
                  </a:xfrm>
                  <a:prstGeom prst="line">
                    <a:avLst/>
                  </a:prstGeom>
                  <a:ln w="28575">
                    <a:solidFill>
                      <a:srgbClr val="003657"/>
                    </a:solidFill>
                  </a:ln>
                </p:spPr>
                <p:style>
                  <a:lnRef idx="1">
                    <a:schemeClr val="accent1"/>
                  </a:lnRef>
                  <a:fillRef idx="0">
                    <a:schemeClr val="accent1"/>
                  </a:fillRef>
                  <a:effectRef idx="0">
                    <a:schemeClr val="accent1"/>
                  </a:effectRef>
                  <a:fontRef idx="minor">
                    <a:schemeClr val="tx1"/>
                  </a:fontRef>
                </p:style>
              </p:cxnSp>
            </p:grpSp>
          </p:grpSp>
        </p:grpSp>
        <p:sp>
          <p:nvSpPr>
            <p:cNvPr id="58" name="TextBox 57">
              <a:extLst>
                <a:ext uri="{FF2B5EF4-FFF2-40B4-BE49-F238E27FC236}">
                  <a16:creationId xmlns:a16="http://schemas.microsoft.com/office/drawing/2014/main" id="{367ED7AC-3035-5C3D-96ED-91C21866789E}"/>
                </a:ext>
              </a:extLst>
            </p:cNvPr>
            <p:cNvSpPr txBox="1"/>
            <p:nvPr/>
          </p:nvSpPr>
          <p:spPr>
            <a:xfrm>
              <a:off x="3470406" y="2128050"/>
              <a:ext cx="425116"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3657"/>
                  </a:solidFill>
                  <a:effectLst/>
                  <a:uLnTx/>
                  <a:uFillTx/>
                  <a:latin typeface="Arial" panose="020B0604020202020204"/>
                  <a:ea typeface="+mn-ea"/>
                  <a:cs typeface="+mn-cs"/>
                  <a:sym typeface="Symbol" panose="05050102010706020507" pitchFamily="18" charset="2"/>
                </a:rPr>
                <a:t>+</a:t>
              </a:r>
              <a:endParaRPr kumimoji="0" lang="en-US" sz="3200" b="0" i="0" u="none" strike="noStrike" kern="1200" cap="none" spc="0" normalizeH="0" baseline="0" noProof="0" dirty="0">
                <a:ln>
                  <a:noFill/>
                </a:ln>
                <a:solidFill>
                  <a:srgbClr val="003657"/>
                </a:solidFill>
                <a:effectLst/>
                <a:uLnTx/>
                <a:uFillTx/>
                <a:latin typeface="Arial" panose="020B0604020202020204"/>
                <a:ea typeface="+mn-ea"/>
                <a:cs typeface="+mn-cs"/>
              </a:endParaRPr>
            </a:p>
          </p:txBody>
        </p:sp>
        <p:grpSp>
          <p:nvGrpSpPr>
            <p:cNvPr id="83" name="Group 82">
              <a:extLst>
                <a:ext uri="{FF2B5EF4-FFF2-40B4-BE49-F238E27FC236}">
                  <a16:creationId xmlns:a16="http://schemas.microsoft.com/office/drawing/2014/main" id="{2229391E-0770-0060-32B0-6AC5838DA8FD}"/>
                </a:ext>
              </a:extLst>
            </p:cNvPr>
            <p:cNvGrpSpPr/>
            <p:nvPr/>
          </p:nvGrpSpPr>
          <p:grpSpPr>
            <a:xfrm>
              <a:off x="4000671" y="1668439"/>
              <a:ext cx="3262892" cy="1597023"/>
              <a:chOff x="3852731" y="1668439"/>
              <a:chExt cx="3262892" cy="1597023"/>
            </a:xfrm>
          </p:grpSpPr>
          <p:pic>
            <p:nvPicPr>
              <p:cNvPr id="77" name="Picture 76">
                <a:extLst>
                  <a:ext uri="{FF2B5EF4-FFF2-40B4-BE49-F238E27FC236}">
                    <a16:creationId xmlns:a16="http://schemas.microsoft.com/office/drawing/2014/main" id="{28A07D48-4240-8231-6ECC-1244A07B0C14}"/>
                  </a:ext>
                </a:extLst>
              </p:cNvPr>
              <p:cNvPicPr>
                <a:picLocks noChangeAspect="1"/>
              </p:cNvPicPr>
              <p:nvPr/>
            </p:nvPicPr>
            <p:blipFill>
              <a:blip r:embed="rId2"/>
              <a:stretch>
                <a:fillRect/>
              </a:stretch>
            </p:blipFill>
            <p:spPr>
              <a:xfrm>
                <a:off x="6683823" y="2846362"/>
                <a:ext cx="431800" cy="419100"/>
              </a:xfrm>
              <a:prstGeom prst="rect">
                <a:avLst/>
              </a:prstGeom>
            </p:spPr>
          </p:pic>
          <p:grpSp>
            <p:nvGrpSpPr>
              <p:cNvPr id="19" name="Group 18">
                <a:extLst>
                  <a:ext uri="{FF2B5EF4-FFF2-40B4-BE49-F238E27FC236}">
                    <a16:creationId xmlns:a16="http://schemas.microsoft.com/office/drawing/2014/main" id="{BB14449E-C0EF-D362-3D5A-365A4AB45BC9}"/>
                  </a:ext>
                </a:extLst>
              </p:cNvPr>
              <p:cNvGrpSpPr/>
              <p:nvPr/>
            </p:nvGrpSpPr>
            <p:grpSpPr>
              <a:xfrm>
                <a:off x="3852731" y="1668439"/>
                <a:ext cx="3226895" cy="1420361"/>
                <a:chOff x="6130419" y="1668439"/>
                <a:chExt cx="3226895" cy="1420361"/>
              </a:xfrm>
            </p:grpSpPr>
            <p:pic>
              <p:nvPicPr>
                <p:cNvPr id="10" name="Picture 9">
                  <a:extLst>
                    <a:ext uri="{FF2B5EF4-FFF2-40B4-BE49-F238E27FC236}">
                      <a16:creationId xmlns:a16="http://schemas.microsoft.com/office/drawing/2014/main" id="{C74CE5D4-2287-A208-FB59-3184EE7630E2}"/>
                    </a:ext>
                  </a:extLst>
                </p:cNvPr>
                <p:cNvPicPr>
                  <a:picLocks noChangeAspect="1"/>
                </p:cNvPicPr>
                <p:nvPr/>
              </p:nvPicPr>
              <p:blipFill>
                <a:blip r:embed="rId3"/>
                <a:stretch>
                  <a:fillRect/>
                </a:stretch>
              </p:blipFill>
              <p:spPr>
                <a:xfrm>
                  <a:off x="8950914" y="1668439"/>
                  <a:ext cx="406400" cy="393700"/>
                </a:xfrm>
                <a:prstGeom prst="rect">
                  <a:avLst/>
                </a:prstGeom>
              </p:spPr>
            </p:pic>
            <p:cxnSp>
              <p:nvCxnSpPr>
                <p:cNvPr id="33" name="Straight Connector 32">
                  <a:extLst>
                    <a:ext uri="{FF2B5EF4-FFF2-40B4-BE49-F238E27FC236}">
                      <a16:creationId xmlns:a16="http://schemas.microsoft.com/office/drawing/2014/main" id="{E0DCD32C-1977-7F57-462A-1F1CF903527B}"/>
                    </a:ext>
                  </a:extLst>
                </p:cNvPr>
                <p:cNvCxnSpPr>
                  <a:cxnSpLocks/>
                </p:cNvCxnSpPr>
                <p:nvPr/>
              </p:nvCxnSpPr>
              <p:spPr>
                <a:xfrm>
                  <a:off x="6454611" y="2424346"/>
                  <a:ext cx="662997" cy="3348"/>
                </a:xfrm>
                <a:prstGeom prst="line">
                  <a:avLst/>
                </a:prstGeom>
                <a:ln w="28575">
                  <a:solidFill>
                    <a:srgbClr val="003657"/>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AE49C572-B399-F350-B1E0-D9E6171A4161}"/>
                    </a:ext>
                  </a:extLst>
                </p:cNvPr>
                <p:cNvCxnSpPr/>
                <p:nvPr/>
              </p:nvCxnSpPr>
              <p:spPr>
                <a:xfrm rot="20100000">
                  <a:off x="8317948" y="2028929"/>
                  <a:ext cx="640080" cy="0"/>
                </a:xfrm>
                <a:prstGeom prst="line">
                  <a:avLst/>
                </a:prstGeom>
                <a:ln w="28575">
                  <a:solidFill>
                    <a:srgbClr val="003657"/>
                  </a:solidFill>
                  <a:prstDash val="dash"/>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D88FFEC9-F73F-5BC0-C7DC-B36C91252F4C}"/>
                    </a:ext>
                  </a:extLst>
                </p:cNvPr>
                <p:cNvSpPr txBox="1"/>
                <p:nvPr/>
              </p:nvSpPr>
              <p:spPr>
                <a:xfrm>
                  <a:off x="6130419" y="2240330"/>
                  <a:ext cx="33855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3657"/>
                      </a:solidFill>
                      <a:effectLst/>
                      <a:uLnTx/>
                      <a:uFillTx/>
                      <a:latin typeface="Times New Roman" panose="02020603050405020304" pitchFamily="18" charset="0"/>
                      <a:ea typeface="+mn-ea"/>
                      <a:cs typeface="Times New Roman" panose="02020603050405020304" pitchFamily="18" charset="0"/>
                    </a:rPr>
                    <a:t>N</a:t>
                  </a:r>
                </a:p>
              </p:txBody>
            </p:sp>
            <p:sp>
              <p:nvSpPr>
                <p:cNvPr id="38" name="TextBox 37">
                  <a:extLst>
                    <a:ext uri="{FF2B5EF4-FFF2-40B4-BE49-F238E27FC236}">
                      <a16:creationId xmlns:a16="http://schemas.microsoft.com/office/drawing/2014/main" id="{B435221A-569C-3250-8544-E41B123F02CE}"/>
                    </a:ext>
                  </a:extLst>
                </p:cNvPr>
                <p:cNvSpPr txBox="1"/>
                <p:nvPr/>
              </p:nvSpPr>
              <p:spPr>
                <a:xfrm>
                  <a:off x="6797279" y="2383064"/>
                  <a:ext cx="44114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3657"/>
                      </a:solidFill>
                      <a:effectLst/>
                      <a:uLnTx/>
                      <a:uFillTx/>
                      <a:latin typeface="Times New Roman" panose="02020603050405020304" pitchFamily="18" charset="0"/>
                      <a:ea typeface="+mn-ea"/>
                      <a:cs typeface="Times New Roman" panose="02020603050405020304" pitchFamily="18" charset="0"/>
                    </a:rPr>
                    <a:t>y</a:t>
                  </a:r>
                  <a:r>
                    <a:rPr kumimoji="0" lang="en-US" sz="1800" b="0" i="0" u="none" strike="noStrike" kern="1200" cap="none" spc="0" normalizeH="0" baseline="-25000" noProof="0" dirty="0">
                      <a:ln>
                        <a:noFill/>
                      </a:ln>
                      <a:solidFill>
                        <a:srgbClr val="003657"/>
                      </a:solidFill>
                      <a:effectLst/>
                      <a:uLnTx/>
                      <a:uFillTx/>
                      <a:latin typeface="Times New Roman" panose="02020603050405020304" pitchFamily="18" charset="0"/>
                      <a:ea typeface="+mn-ea"/>
                      <a:cs typeface="Times New Roman" panose="02020603050405020304" pitchFamily="18" charset="0"/>
                    </a:rPr>
                    <a:t>1</a:t>
                  </a:r>
                  <a:r>
                    <a:rPr kumimoji="0" lang="en-US" sz="1800" b="0" i="1" u="none" strike="noStrike" kern="1200" cap="none" spc="0" normalizeH="0" baseline="-25000" noProof="0" dirty="0">
                      <a:ln>
                        <a:noFill/>
                      </a:ln>
                      <a:solidFill>
                        <a:srgbClr val="003657"/>
                      </a:solidFill>
                      <a:effectLst/>
                      <a:uLnTx/>
                      <a:uFillTx/>
                      <a:latin typeface="Times New Roman" panose="02020603050405020304" pitchFamily="18" charset="0"/>
                      <a:ea typeface="+mn-ea"/>
                      <a:cs typeface="Times New Roman" panose="02020603050405020304" pitchFamily="18" charset="0"/>
                    </a:rPr>
                    <a:t>k</a:t>
                  </a:r>
                  <a:endParaRPr kumimoji="0" lang="en-US" sz="1800" b="0" i="1" u="none" strike="noStrike" kern="1200" cap="none" spc="0" normalizeH="0" baseline="0" noProof="0" dirty="0">
                    <a:ln>
                      <a:noFill/>
                    </a:ln>
                    <a:solidFill>
                      <a:srgbClr val="003657"/>
                    </a:solidFill>
                    <a:effectLst/>
                    <a:uLnTx/>
                    <a:uFillTx/>
                    <a:latin typeface="Times New Roman" panose="02020603050405020304" pitchFamily="18" charset="0"/>
                    <a:ea typeface="+mn-ea"/>
                    <a:cs typeface="Times New Roman" panose="02020603050405020304" pitchFamily="18" charset="0"/>
                  </a:endParaRPr>
                </a:p>
              </p:txBody>
            </p:sp>
            <p:cxnSp>
              <p:nvCxnSpPr>
                <p:cNvPr id="43" name="Straight Connector 42">
                  <a:extLst>
                    <a:ext uri="{FF2B5EF4-FFF2-40B4-BE49-F238E27FC236}">
                      <a16:creationId xmlns:a16="http://schemas.microsoft.com/office/drawing/2014/main" id="{16FFA342-70A6-1DED-16E2-4C9E43C2319C}"/>
                    </a:ext>
                  </a:extLst>
                </p:cNvPr>
                <p:cNvCxnSpPr>
                  <a:cxnSpLocks/>
                </p:cNvCxnSpPr>
                <p:nvPr/>
              </p:nvCxnSpPr>
              <p:spPr>
                <a:xfrm flipV="1">
                  <a:off x="7071325" y="2159865"/>
                  <a:ext cx="1278197" cy="264508"/>
                </a:xfrm>
                <a:prstGeom prst="line">
                  <a:avLst/>
                </a:prstGeom>
                <a:ln w="28575">
                  <a:solidFill>
                    <a:srgbClr val="003657"/>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2CDBC0C9-1E72-ABF8-4FD8-1ED266727C07}"/>
                    </a:ext>
                  </a:extLst>
                </p:cNvPr>
                <p:cNvCxnSpPr>
                  <a:cxnSpLocks/>
                </p:cNvCxnSpPr>
                <p:nvPr/>
              </p:nvCxnSpPr>
              <p:spPr>
                <a:xfrm>
                  <a:off x="7071326" y="2441008"/>
                  <a:ext cx="1257167" cy="263866"/>
                </a:xfrm>
                <a:prstGeom prst="line">
                  <a:avLst/>
                </a:prstGeom>
                <a:ln w="28575">
                  <a:solidFill>
                    <a:srgbClr val="003657"/>
                  </a:solidFill>
                  <a:prstDash val="dash"/>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0A551B00-8293-ADCD-AD90-ED01CE0195E5}"/>
                    </a:ext>
                  </a:extLst>
                </p:cNvPr>
                <p:cNvCxnSpPr/>
                <p:nvPr/>
              </p:nvCxnSpPr>
              <p:spPr>
                <a:xfrm rot="16200000">
                  <a:off x="8077977" y="2438505"/>
                  <a:ext cx="548640" cy="0"/>
                </a:xfrm>
                <a:prstGeom prst="line">
                  <a:avLst/>
                </a:prstGeom>
                <a:ln w="28575">
                  <a:solidFill>
                    <a:srgbClr val="003657"/>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9D338157-BDF8-6D84-C63D-F37FD70BFC7E}"/>
                    </a:ext>
                  </a:extLst>
                </p:cNvPr>
                <p:cNvCxnSpPr/>
                <p:nvPr/>
              </p:nvCxnSpPr>
              <p:spPr>
                <a:xfrm rot="1500000">
                  <a:off x="8298509" y="2842245"/>
                  <a:ext cx="640080" cy="0"/>
                </a:xfrm>
                <a:prstGeom prst="line">
                  <a:avLst/>
                </a:prstGeom>
                <a:ln w="28575">
                  <a:solidFill>
                    <a:srgbClr val="003657"/>
                  </a:solidFill>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17C84B05-B6AA-23D4-648A-80D17C345396}"/>
                    </a:ext>
                  </a:extLst>
                </p:cNvPr>
                <p:cNvSpPr txBox="1"/>
                <p:nvPr/>
              </p:nvSpPr>
              <p:spPr>
                <a:xfrm>
                  <a:off x="8110122" y="2719468"/>
                  <a:ext cx="37382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err="1">
                      <a:ln>
                        <a:noFill/>
                      </a:ln>
                      <a:solidFill>
                        <a:srgbClr val="003657"/>
                      </a:solidFill>
                      <a:effectLst/>
                      <a:uLnTx/>
                      <a:uFillTx/>
                      <a:latin typeface="Times New Roman" panose="02020603050405020304" pitchFamily="18" charset="0"/>
                      <a:ea typeface="+mn-ea"/>
                      <a:cs typeface="Times New Roman" panose="02020603050405020304" pitchFamily="18" charset="0"/>
                    </a:rPr>
                    <a:t>y</a:t>
                  </a:r>
                  <a:r>
                    <a:rPr kumimoji="0" lang="en-US" sz="1800" b="0" i="1" u="none" strike="noStrike" kern="1200" cap="none" spc="0" normalizeH="0" baseline="-25000" noProof="0" dirty="0" err="1">
                      <a:ln>
                        <a:noFill/>
                      </a:ln>
                      <a:solidFill>
                        <a:srgbClr val="003657"/>
                      </a:solidFill>
                      <a:effectLst/>
                      <a:uLnTx/>
                      <a:uFillTx/>
                      <a:latin typeface="Times New Roman" panose="02020603050405020304" pitchFamily="18" charset="0"/>
                      <a:ea typeface="+mn-ea"/>
                      <a:cs typeface="Times New Roman" panose="02020603050405020304" pitchFamily="18" charset="0"/>
                    </a:rPr>
                    <a:t>ij</a:t>
                  </a:r>
                  <a:endParaRPr kumimoji="0" lang="en-US" sz="1800" b="0" i="1" u="none" strike="noStrike" kern="1200" cap="none" spc="0" normalizeH="0" baseline="0" noProof="0" dirty="0">
                    <a:ln>
                      <a:noFill/>
                    </a:ln>
                    <a:solidFill>
                      <a:srgbClr val="003657"/>
                    </a:solidFill>
                    <a:effectLst/>
                    <a:uLnTx/>
                    <a:uFillTx/>
                    <a:latin typeface="Times New Roman" panose="02020603050405020304" pitchFamily="18" charset="0"/>
                    <a:ea typeface="+mn-ea"/>
                    <a:cs typeface="Times New Roman" panose="02020603050405020304" pitchFamily="18" charset="0"/>
                  </a:endParaRPr>
                </a:p>
              </p:txBody>
            </p:sp>
            <p:sp>
              <p:nvSpPr>
                <p:cNvPr id="50" name="TextBox 49">
                  <a:extLst>
                    <a:ext uri="{FF2B5EF4-FFF2-40B4-BE49-F238E27FC236}">
                      <a16:creationId xmlns:a16="http://schemas.microsoft.com/office/drawing/2014/main" id="{0D299E17-DC0A-EA57-CC48-712A98453D0F}"/>
                    </a:ext>
                  </a:extLst>
                </p:cNvPr>
                <p:cNvSpPr txBox="1"/>
                <p:nvPr/>
              </p:nvSpPr>
              <p:spPr>
                <a:xfrm>
                  <a:off x="8003124" y="1733080"/>
                  <a:ext cx="47641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3657"/>
                      </a:solidFill>
                      <a:effectLst/>
                      <a:uLnTx/>
                      <a:uFillTx/>
                      <a:latin typeface="Times New Roman" panose="02020603050405020304" pitchFamily="18" charset="0"/>
                      <a:ea typeface="+mn-ea"/>
                      <a:cs typeface="Times New Roman" panose="02020603050405020304" pitchFamily="18" charset="0"/>
                    </a:rPr>
                    <a:t>y</a:t>
                  </a:r>
                  <a:r>
                    <a:rPr kumimoji="0" lang="en-US" sz="1800" b="0" i="0" u="none" strike="noStrike" kern="1200" cap="none" spc="0" normalizeH="0" baseline="30000" noProof="0" dirty="0">
                      <a:ln>
                        <a:noFill/>
                      </a:ln>
                      <a:solidFill>
                        <a:srgbClr val="003657"/>
                      </a:solidFill>
                      <a:effectLst/>
                      <a:uLnTx/>
                      <a:uFillTx/>
                      <a:latin typeface="Symbol" panose="05050102010706020507" pitchFamily="18" charset="2"/>
                      <a:ea typeface="+mn-ea"/>
                      <a:cs typeface="Times New Roman" panose="02020603050405020304" pitchFamily="18" charset="0"/>
                    </a:rPr>
                    <a:t>*</a:t>
                  </a:r>
                  <a:r>
                    <a:rPr kumimoji="0" lang="en-US" sz="1800" b="0" i="1" u="none" strike="noStrike" kern="1200" cap="none" spc="0" normalizeH="0" baseline="-25000" noProof="0" dirty="0" err="1">
                      <a:ln>
                        <a:noFill/>
                      </a:ln>
                      <a:solidFill>
                        <a:srgbClr val="003657"/>
                      </a:solidFill>
                      <a:effectLst/>
                      <a:uLnTx/>
                      <a:uFillTx/>
                      <a:latin typeface="Times New Roman" panose="02020603050405020304" pitchFamily="18" charset="0"/>
                      <a:ea typeface="+mn-ea"/>
                      <a:cs typeface="Times New Roman" panose="02020603050405020304" pitchFamily="18" charset="0"/>
                    </a:rPr>
                    <a:t>kj</a:t>
                  </a:r>
                  <a:endParaRPr kumimoji="0" lang="en-US" sz="1800" b="0" i="1" u="none" strike="noStrike" kern="1200" cap="none" spc="0" normalizeH="0" baseline="0" noProof="0" dirty="0">
                    <a:ln>
                      <a:noFill/>
                    </a:ln>
                    <a:solidFill>
                      <a:srgbClr val="003657"/>
                    </a:solidFill>
                    <a:effectLst/>
                    <a:uLnTx/>
                    <a:uFillTx/>
                    <a:latin typeface="Times New Roman" panose="02020603050405020304" pitchFamily="18" charset="0"/>
                    <a:ea typeface="+mn-ea"/>
                    <a:cs typeface="Times New Roman" panose="02020603050405020304" pitchFamily="18" charset="0"/>
                  </a:endParaRPr>
                </a:p>
              </p:txBody>
            </p:sp>
            <p:sp>
              <p:nvSpPr>
                <p:cNvPr id="15" name="TextBox 14">
                  <a:extLst>
                    <a:ext uri="{FF2B5EF4-FFF2-40B4-BE49-F238E27FC236}">
                      <a16:creationId xmlns:a16="http://schemas.microsoft.com/office/drawing/2014/main" id="{6E55E43D-F0C3-29BD-5064-1A866BB4D3CD}"/>
                    </a:ext>
                  </a:extLst>
                </p:cNvPr>
                <p:cNvSpPr txBox="1"/>
                <p:nvPr/>
              </p:nvSpPr>
              <p:spPr>
                <a:xfrm>
                  <a:off x="8342989" y="2226358"/>
                  <a:ext cx="38183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3657"/>
                      </a:solidFill>
                      <a:effectLst/>
                      <a:uLnTx/>
                      <a:uFillTx/>
                      <a:latin typeface="Times New Roman" panose="02020603050405020304" pitchFamily="18" charset="0"/>
                      <a:ea typeface="+mn-ea"/>
                      <a:cs typeface="Times New Roman" panose="02020603050405020304" pitchFamily="18" charset="0"/>
                    </a:rPr>
                    <a:t>N</a:t>
                  </a:r>
                  <a:r>
                    <a:rPr kumimoji="0" lang="en-US" sz="1800" b="0" i="1" u="none" strike="noStrike" kern="1200" cap="none" spc="0" normalizeH="0" baseline="-25000" noProof="0" dirty="0">
                      <a:ln>
                        <a:noFill/>
                      </a:ln>
                      <a:solidFill>
                        <a:srgbClr val="003657"/>
                      </a:solidFill>
                      <a:effectLst/>
                      <a:uLnTx/>
                      <a:uFillTx/>
                      <a:latin typeface="Times New Roman" panose="02020603050405020304" pitchFamily="18" charset="0"/>
                      <a:ea typeface="+mn-ea"/>
                      <a:cs typeface="Times New Roman" panose="02020603050405020304" pitchFamily="18" charset="0"/>
                    </a:rPr>
                    <a:t>j</a:t>
                  </a:r>
                  <a:endParaRPr kumimoji="0" lang="en-US" sz="1800" b="0" i="1" u="none" strike="noStrike" kern="1200" cap="none" spc="0" normalizeH="0" baseline="0" noProof="0" dirty="0">
                    <a:ln>
                      <a:noFill/>
                    </a:ln>
                    <a:solidFill>
                      <a:srgbClr val="003657"/>
                    </a:solidFill>
                    <a:effectLst/>
                    <a:uLnTx/>
                    <a:uFillTx/>
                    <a:latin typeface="Times New Roman" panose="02020603050405020304" pitchFamily="18" charset="0"/>
                    <a:ea typeface="+mn-ea"/>
                    <a:cs typeface="Times New Roman" panose="02020603050405020304" pitchFamily="18" charset="0"/>
                  </a:endParaRPr>
                </a:p>
              </p:txBody>
            </p:sp>
            <p:pic>
              <p:nvPicPr>
                <p:cNvPr id="17" name="Picture 16">
                  <a:extLst>
                    <a:ext uri="{FF2B5EF4-FFF2-40B4-BE49-F238E27FC236}">
                      <a16:creationId xmlns:a16="http://schemas.microsoft.com/office/drawing/2014/main" id="{03CBBF3F-79D1-D08C-35EF-AEF917D57525}"/>
                    </a:ext>
                  </a:extLst>
                </p:cNvPr>
                <p:cNvPicPr>
                  <a:picLocks noChangeAspect="1"/>
                </p:cNvPicPr>
                <p:nvPr/>
              </p:nvPicPr>
              <p:blipFill>
                <a:blip r:embed="rId4"/>
                <a:stretch>
                  <a:fillRect/>
                </a:stretch>
              </p:blipFill>
              <p:spPr>
                <a:xfrm>
                  <a:off x="7412237" y="2584831"/>
                  <a:ext cx="431800" cy="393700"/>
                </a:xfrm>
                <a:prstGeom prst="rect">
                  <a:avLst/>
                </a:prstGeom>
              </p:spPr>
            </p:pic>
            <p:pic>
              <p:nvPicPr>
                <p:cNvPr id="18" name="Picture 17">
                  <a:extLst>
                    <a:ext uri="{FF2B5EF4-FFF2-40B4-BE49-F238E27FC236}">
                      <a16:creationId xmlns:a16="http://schemas.microsoft.com/office/drawing/2014/main" id="{21C99C31-F67A-82DF-35B2-007F4F0D4C48}"/>
                    </a:ext>
                  </a:extLst>
                </p:cNvPr>
                <p:cNvPicPr>
                  <a:picLocks noChangeAspect="1"/>
                </p:cNvPicPr>
                <p:nvPr/>
              </p:nvPicPr>
              <p:blipFill>
                <a:blip r:embed="rId5"/>
                <a:stretch>
                  <a:fillRect/>
                </a:stretch>
              </p:blipFill>
              <p:spPr>
                <a:xfrm>
                  <a:off x="7465153" y="1895971"/>
                  <a:ext cx="419100" cy="419100"/>
                </a:xfrm>
                <a:prstGeom prst="rect">
                  <a:avLst/>
                </a:prstGeom>
              </p:spPr>
            </p:pic>
          </p:grpSp>
        </p:grpSp>
        <p:sp>
          <p:nvSpPr>
            <p:cNvPr id="21" name="TextBox 20">
              <a:extLst>
                <a:ext uri="{FF2B5EF4-FFF2-40B4-BE49-F238E27FC236}">
                  <a16:creationId xmlns:a16="http://schemas.microsoft.com/office/drawing/2014/main" id="{233CCC69-9A15-5D32-7A0F-BF4C5B5D4B57}"/>
                </a:ext>
              </a:extLst>
            </p:cNvPr>
            <p:cNvSpPr txBox="1"/>
            <p:nvPr/>
          </p:nvSpPr>
          <p:spPr>
            <a:xfrm>
              <a:off x="7368712" y="2112057"/>
              <a:ext cx="425116"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3657"/>
                  </a:solidFill>
                  <a:effectLst/>
                  <a:uLnTx/>
                  <a:uFillTx/>
                  <a:latin typeface="Arial" panose="020B0604020202020204"/>
                  <a:ea typeface="+mn-ea"/>
                  <a:cs typeface="+mn-cs"/>
                  <a:sym typeface="Symbol" panose="05050102010706020507" pitchFamily="18" charset="2"/>
                </a:rPr>
                <a:t>+</a:t>
              </a:r>
              <a:endParaRPr kumimoji="0" lang="en-US" sz="3200" b="0" i="0" u="none" strike="noStrike" kern="1200" cap="none" spc="0" normalizeH="0" baseline="0" noProof="0" dirty="0">
                <a:ln>
                  <a:noFill/>
                </a:ln>
                <a:solidFill>
                  <a:srgbClr val="003657"/>
                </a:solidFill>
                <a:effectLst/>
                <a:uLnTx/>
                <a:uFillTx/>
                <a:latin typeface="Arial" panose="020B0604020202020204"/>
                <a:ea typeface="+mn-ea"/>
                <a:cs typeface="+mn-cs"/>
              </a:endParaRPr>
            </a:p>
          </p:txBody>
        </p:sp>
        <p:grpSp>
          <p:nvGrpSpPr>
            <p:cNvPr id="84" name="Group 83">
              <a:extLst>
                <a:ext uri="{FF2B5EF4-FFF2-40B4-BE49-F238E27FC236}">
                  <a16:creationId xmlns:a16="http://schemas.microsoft.com/office/drawing/2014/main" id="{DE1B559F-B9AD-0861-5144-5C7F12A28894}"/>
                </a:ext>
              </a:extLst>
            </p:cNvPr>
            <p:cNvGrpSpPr/>
            <p:nvPr/>
          </p:nvGrpSpPr>
          <p:grpSpPr>
            <a:xfrm>
              <a:off x="7898977" y="1657977"/>
              <a:ext cx="3484695" cy="1762991"/>
              <a:chOff x="7898977" y="1657977"/>
              <a:chExt cx="3484695" cy="1762991"/>
            </a:xfrm>
          </p:grpSpPr>
          <p:pic>
            <p:nvPicPr>
              <p:cNvPr id="80" name="Picture 79">
                <a:extLst>
                  <a:ext uri="{FF2B5EF4-FFF2-40B4-BE49-F238E27FC236}">
                    <a16:creationId xmlns:a16="http://schemas.microsoft.com/office/drawing/2014/main" id="{BB608E87-49C6-1EC6-8EF9-3A1C44F644FA}"/>
                  </a:ext>
                </a:extLst>
              </p:cNvPr>
              <p:cNvPicPr>
                <a:picLocks noChangeAspect="1"/>
              </p:cNvPicPr>
              <p:nvPr/>
            </p:nvPicPr>
            <p:blipFill>
              <a:blip r:embed="rId2"/>
              <a:stretch>
                <a:fillRect/>
              </a:stretch>
            </p:blipFill>
            <p:spPr>
              <a:xfrm>
                <a:off x="10913071" y="2983491"/>
                <a:ext cx="431800" cy="419100"/>
              </a:xfrm>
              <a:prstGeom prst="rect">
                <a:avLst/>
              </a:prstGeom>
            </p:spPr>
          </p:pic>
          <p:pic>
            <p:nvPicPr>
              <p:cNvPr id="74" name="Picture 73">
                <a:extLst>
                  <a:ext uri="{FF2B5EF4-FFF2-40B4-BE49-F238E27FC236}">
                    <a16:creationId xmlns:a16="http://schemas.microsoft.com/office/drawing/2014/main" id="{3DFE476D-D916-C364-4ACB-8BC317396A25}"/>
                  </a:ext>
                </a:extLst>
              </p:cNvPr>
              <p:cNvPicPr>
                <a:picLocks noChangeAspect="1"/>
              </p:cNvPicPr>
              <p:nvPr/>
            </p:nvPicPr>
            <p:blipFill>
              <a:blip r:embed="rId5"/>
              <a:stretch>
                <a:fillRect/>
              </a:stretch>
            </p:blipFill>
            <p:spPr>
              <a:xfrm>
                <a:off x="9090183" y="2869121"/>
                <a:ext cx="419100" cy="419100"/>
              </a:xfrm>
              <a:prstGeom prst="rect">
                <a:avLst/>
              </a:prstGeom>
            </p:spPr>
          </p:pic>
          <p:sp>
            <p:nvSpPr>
              <p:cNvPr id="44" name="Rectangle 43">
                <a:extLst>
                  <a:ext uri="{FF2B5EF4-FFF2-40B4-BE49-F238E27FC236}">
                    <a16:creationId xmlns:a16="http://schemas.microsoft.com/office/drawing/2014/main" id="{04DF4B36-53CA-236E-DC5E-C50BC0461DA9}"/>
                  </a:ext>
                </a:extLst>
              </p:cNvPr>
              <p:cNvSpPr/>
              <p:nvPr/>
            </p:nvSpPr>
            <p:spPr>
              <a:xfrm>
                <a:off x="10621672" y="2929398"/>
                <a:ext cx="762000" cy="3937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grpSp>
            <p:nvGrpSpPr>
              <p:cNvPr id="54" name="Group 53">
                <a:extLst>
                  <a:ext uri="{FF2B5EF4-FFF2-40B4-BE49-F238E27FC236}">
                    <a16:creationId xmlns:a16="http://schemas.microsoft.com/office/drawing/2014/main" id="{401AC504-136E-2D05-34D9-B775372437AB}"/>
                  </a:ext>
                </a:extLst>
              </p:cNvPr>
              <p:cNvGrpSpPr/>
              <p:nvPr/>
            </p:nvGrpSpPr>
            <p:grpSpPr>
              <a:xfrm>
                <a:off x="8891805" y="2069725"/>
                <a:ext cx="762000" cy="756067"/>
                <a:chOff x="10635409" y="2554522"/>
                <a:chExt cx="762000" cy="756067"/>
              </a:xfrm>
            </p:grpSpPr>
            <p:pic>
              <p:nvPicPr>
                <p:cNvPr id="42" name="Picture 41">
                  <a:extLst>
                    <a:ext uri="{FF2B5EF4-FFF2-40B4-BE49-F238E27FC236}">
                      <a16:creationId xmlns:a16="http://schemas.microsoft.com/office/drawing/2014/main" id="{2AAE611D-1971-4254-DF61-65DF08B1A19F}"/>
                    </a:ext>
                  </a:extLst>
                </p:cNvPr>
                <p:cNvPicPr>
                  <a:picLocks noChangeAspect="1"/>
                </p:cNvPicPr>
                <p:nvPr/>
              </p:nvPicPr>
              <p:blipFill>
                <a:blip r:embed="rId6"/>
                <a:stretch>
                  <a:fillRect/>
                </a:stretch>
              </p:blipFill>
              <p:spPr>
                <a:xfrm>
                  <a:off x="10635409" y="2916889"/>
                  <a:ext cx="762000" cy="393700"/>
                </a:xfrm>
                <a:prstGeom prst="rect">
                  <a:avLst/>
                </a:prstGeom>
              </p:spPr>
            </p:pic>
            <p:pic>
              <p:nvPicPr>
                <p:cNvPr id="53" name="Picture 52">
                  <a:extLst>
                    <a:ext uri="{FF2B5EF4-FFF2-40B4-BE49-F238E27FC236}">
                      <a16:creationId xmlns:a16="http://schemas.microsoft.com/office/drawing/2014/main" id="{83AAC962-3398-7536-ED3F-26D0717930B3}"/>
                    </a:ext>
                  </a:extLst>
                </p:cNvPr>
                <p:cNvPicPr>
                  <a:picLocks noChangeAspect="1"/>
                </p:cNvPicPr>
                <p:nvPr/>
              </p:nvPicPr>
              <p:blipFill>
                <a:blip r:embed="rId7"/>
                <a:stretch>
                  <a:fillRect/>
                </a:stretch>
              </p:blipFill>
              <p:spPr>
                <a:xfrm>
                  <a:off x="10641759" y="2554522"/>
                  <a:ext cx="749300" cy="381000"/>
                </a:xfrm>
                <a:prstGeom prst="rect">
                  <a:avLst/>
                </a:prstGeom>
              </p:spPr>
            </p:pic>
          </p:grpSp>
          <p:cxnSp>
            <p:nvCxnSpPr>
              <p:cNvPr id="55" name="Straight Connector 54">
                <a:extLst>
                  <a:ext uri="{FF2B5EF4-FFF2-40B4-BE49-F238E27FC236}">
                    <a16:creationId xmlns:a16="http://schemas.microsoft.com/office/drawing/2014/main" id="{32DF6951-9D0E-7626-F572-3C6FE8235BEC}"/>
                  </a:ext>
                </a:extLst>
              </p:cNvPr>
              <p:cNvCxnSpPr/>
              <p:nvPr/>
            </p:nvCxnSpPr>
            <p:spPr>
              <a:xfrm>
                <a:off x="8280813" y="2453496"/>
                <a:ext cx="640080" cy="0"/>
              </a:xfrm>
              <a:prstGeom prst="line">
                <a:avLst/>
              </a:prstGeom>
              <a:ln w="28575">
                <a:solidFill>
                  <a:srgbClr val="003657"/>
                </a:solidFill>
              </a:ln>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C5B8846E-BF8B-2B1D-073C-E4ED4C738CD8}"/>
                  </a:ext>
                </a:extLst>
              </p:cNvPr>
              <p:cNvSpPr txBox="1"/>
              <p:nvPr/>
            </p:nvSpPr>
            <p:spPr>
              <a:xfrm>
                <a:off x="7898977" y="2268830"/>
                <a:ext cx="33855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3657"/>
                    </a:solidFill>
                    <a:effectLst/>
                    <a:uLnTx/>
                    <a:uFillTx/>
                    <a:latin typeface="Times New Roman" panose="02020603050405020304" pitchFamily="18" charset="0"/>
                    <a:ea typeface="+mn-ea"/>
                    <a:cs typeface="Times New Roman" panose="02020603050405020304" pitchFamily="18" charset="0"/>
                  </a:rPr>
                  <a:t>N</a:t>
                </a:r>
              </a:p>
            </p:txBody>
          </p:sp>
          <p:cxnSp>
            <p:nvCxnSpPr>
              <p:cNvPr id="57" name="Straight Connector 56">
                <a:extLst>
                  <a:ext uri="{FF2B5EF4-FFF2-40B4-BE49-F238E27FC236}">
                    <a16:creationId xmlns:a16="http://schemas.microsoft.com/office/drawing/2014/main" id="{5EFD6E6E-13FA-390E-8846-BFB1085364B6}"/>
                  </a:ext>
                </a:extLst>
              </p:cNvPr>
              <p:cNvCxnSpPr/>
              <p:nvPr/>
            </p:nvCxnSpPr>
            <p:spPr>
              <a:xfrm>
                <a:off x="9647455" y="2454173"/>
                <a:ext cx="640080" cy="0"/>
              </a:xfrm>
              <a:prstGeom prst="line">
                <a:avLst/>
              </a:prstGeom>
              <a:ln w="28575">
                <a:solidFill>
                  <a:srgbClr val="003657"/>
                </a:solidFill>
              </a:ln>
            </p:spPr>
            <p:style>
              <a:lnRef idx="1">
                <a:schemeClr val="accent1"/>
              </a:lnRef>
              <a:fillRef idx="0">
                <a:schemeClr val="accent1"/>
              </a:fillRef>
              <a:effectRef idx="0">
                <a:schemeClr val="accent1"/>
              </a:effectRef>
              <a:fontRef idx="minor">
                <a:schemeClr val="tx1"/>
              </a:fontRef>
            </p:style>
          </p:cxnSp>
          <p:pic>
            <p:nvPicPr>
              <p:cNvPr id="64" name="Picture 63">
                <a:extLst>
                  <a:ext uri="{FF2B5EF4-FFF2-40B4-BE49-F238E27FC236}">
                    <a16:creationId xmlns:a16="http://schemas.microsoft.com/office/drawing/2014/main" id="{F1BAC9DC-9810-5110-0F35-434499C1CAFC}"/>
                  </a:ext>
                </a:extLst>
              </p:cNvPr>
              <p:cNvPicPr>
                <a:picLocks noChangeAspect="1"/>
              </p:cNvPicPr>
              <p:nvPr/>
            </p:nvPicPr>
            <p:blipFill>
              <a:blip r:embed="rId3"/>
              <a:stretch>
                <a:fillRect/>
              </a:stretch>
            </p:blipFill>
            <p:spPr>
              <a:xfrm>
                <a:off x="10938471" y="1708530"/>
                <a:ext cx="406400" cy="393700"/>
              </a:xfrm>
              <a:prstGeom prst="rect">
                <a:avLst/>
              </a:prstGeom>
            </p:spPr>
          </p:pic>
          <p:cxnSp>
            <p:nvCxnSpPr>
              <p:cNvPr id="65" name="Straight Connector 64">
                <a:extLst>
                  <a:ext uri="{FF2B5EF4-FFF2-40B4-BE49-F238E27FC236}">
                    <a16:creationId xmlns:a16="http://schemas.microsoft.com/office/drawing/2014/main" id="{C9134C98-1B74-73D8-5F92-2580A8B20EDD}"/>
                  </a:ext>
                </a:extLst>
              </p:cNvPr>
              <p:cNvCxnSpPr>
                <a:cxnSpLocks/>
              </p:cNvCxnSpPr>
              <p:nvPr/>
            </p:nvCxnSpPr>
            <p:spPr>
              <a:xfrm flipV="1">
                <a:off x="10312520" y="2046074"/>
                <a:ext cx="562129" cy="381620"/>
              </a:xfrm>
              <a:prstGeom prst="line">
                <a:avLst/>
              </a:prstGeom>
              <a:ln w="28575">
                <a:solidFill>
                  <a:srgbClr val="003657"/>
                </a:solidFill>
                <a:prstDash val="dash"/>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555F650E-7888-44C7-C37D-CC8C5707B836}"/>
                  </a:ext>
                </a:extLst>
              </p:cNvPr>
              <p:cNvCxnSpPr>
                <a:cxnSpLocks/>
              </p:cNvCxnSpPr>
              <p:nvPr/>
            </p:nvCxnSpPr>
            <p:spPr>
              <a:xfrm>
                <a:off x="10287535" y="2454825"/>
                <a:ext cx="567675" cy="658449"/>
              </a:xfrm>
              <a:prstGeom prst="line">
                <a:avLst/>
              </a:prstGeom>
              <a:ln w="28575">
                <a:solidFill>
                  <a:srgbClr val="003657"/>
                </a:solidFill>
              </a:ln>
            </p:spPr>
            <p:style>
              <a:lnRef idx="1">
                <a:schemeClr val="accent1"/>
              </a:lnRef>
              <a:fillRef idx="0">
                <a:schemeClr val="accent1"/>
              </a:fillRef>
              <a:effectRef idx="0">
                <a:schemeClr val="accent1"/>
              </a:effectRef>
              <a:fontRef idx="minor">
                <a:schemeClr val="tx1"/>
              </a:fontRef>
            </p:style>
          </p:cxnSp>
          <p:pic>
            <p:nvPicPr>
              <p:cNvPr id="71" name="Picture 70">
                <a:extLst>
                  <a:ext uri="{FF2B5EF4-FFF2-40B4-BE49-F238E27FC236}">
                    <a16:creationId xmlns:a16="http://schemas.microsoft.com/office/drawing/2014/main" id="{8E45A2EB-DD09-2B31-03C5-6D3690059F7A}"/>
                  </a:ext>
                </a:extLst>
              </p:cNvPr>
              <p:cNvPicPr>
                <a:picLocks noChangeAspect="1"/>
              </p:cNvPicPr>
              <p:nvPr/>
            </p:nvPicPr>
            <p:blipFill>
              <a:blip r:embed="rId3"/>
              <a:stretch>
                <a:fillRect/>
              </a:stretch>
            </p:blipFill>
            <p:spPr>
              <a:xfrm>
                <a:off x="9114263" y="1657977"/>
                <a:ext cx="406400" cy="393700"/>
              </a:xfrm>
              <a:prstGeom prst="rect">
                <a:avLst/>
              </a:prstGeom>
            </p:spPr>
          </p:pic>
          <p:sp>
            <p:nvSpPr>
              <p:cNvPr id="73" name="TextBox 72">
                <a:extLst>
                  <a:ext uri="{FF2B5EF4-FFF2-40B4-BE49-F238E27FC236}">
                    <a16:creationId xmlns:a16="http://schemas.microsoft.com/office/drawing/2014/main" id="{F7CF8F56-A309-22C9-5C8E-86AFF31AD561}"/>
                  </a:ext>
                </a:extLst>
              </p:cNvPr>
              <p:cNvSpPr txBox="1"/>
              <p:nvPr/>
            </p:nvSpPr>
            <p:spPr>
              <a:xfrm>
                <a:off x="9778588" y="2064648"/>
                <a:ext cx="38183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3657"/>
                    </a:solidFill>
                    <a:effectLst/>
                    <a:uLnTx/>
                    <a:uFillTx/>
                    <a:latin typeface="Times New Roman" panose="02020603050405020304" pitchFamily="18" charset="0"/>
                    <a:ea typeface="+mn-ea"/>
                    <a:cs typeface="Times New Roman" panose="02020603050405020304" pitchFamily="18" charset="0"/>
                  </a:rPr>
                  <a:t>N</a:t>
                </a:r>
                <a:r>
                  <a:rPr kumimoji="0" lang="en-US" sz="1800" b="0" i="1" u="none" strike="noStrike" kern="1200" cap="none" spc="0" normalizeH="0" baseline="-25000" noProof="0" dirty="0">
                    <a:ln>
                      <a:noFill/>
                    </a:ln>
                    <a:solidFill>
                      <a:srgbClr val="003657"/>
                    </a:solidFill>
                    <a:effectLst/>
                    <a:uLnTx/>
                    <a:uFillTx/>
                    <a:latin typeface="Times New Roman" panose="02020603050405020304" pitchFamily="18" charset="0"/>
                    <a:ea typeface="+mn-ea"/>
                    <a:cs typeface="Times New Roman" panose="02020603050405020304" pitchFamily="18" charset="0"/>
                  </a:rPr>
                  <a:t>j</a:t>
                </a:r>
                <a:endParaRPr kumimoji="0" lang="en-US" sz="1800" b="0" i="1" u="none" strike="noStrike" kern="1200" cap="none" spc="0" normalizeH="0" baseline="0" noProof="0" dirty="0">
                  <a:ln>
                    <a:noFill/>
                  </a:ln>
                  <a:solidFill>
                    <a:srgbClr val="003657"/>
                  </a:solidFill>
                  <a:effectLst/>
                  <a:uLnTx/>
                  <a:uFillTx/>
                  <a:latin typeface="Times New Roman" panose="02020603050405020304" pitchFamily="18" charset="0"/>
                  <a:ea typeface="+mn-ea"/>
                  <a:cs typeface="Times New Roman" panose="02020603050405020304" pitchFamily="18" charset="0"/>
                </a:endParaRPr>
              </a:p>
            </p:txBody>
          </p:sp>
          <p:sp>
            <p:nvSpPr>
              <p:cNvPr id="75" name="TextBox 74">
                <a:extLst>
                  <a:ext uri="{FF2B5EF4-FFF2-40B4-BE49-F238E27FC236}">
                    <a16:creationId xmlns:a16="http://schemas.microsoft.com/office/drawing/2014/main" id="{91E7C71C-40B0-9017-4665-61D15C736312}"/>
                  </a:ext>
                </a:extLst>
              </p:cNvPr>
              <p:cNvSpPr txBox="1"/>
              <p:nvPr/>
            </p:nvSpPr>
            <p:spPr>
              <a:xfrm>
                <a:off x="8569630" y="2388763"/>
                <a:ext cx="44114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3657"/>
                    </a:solidFill>
                    <a:effectLst/>
                    <a:uLnTx/>
                    <a:uFillTx/>
                    <a:latin typeface="Times New Roman" panose="02020603050405020304" pitchFamily="18" charset="0"/>
                    <a:ea typeface="+mn-ea"/>
                    <a:cs typeface="Times New Roman" panose="02020603050405020304" pitchFamily="18" charset="0"/>
                  </a:rPr>
                  <a:t>y</a:t>
                </a:r>
                <a:r>
                  <a:rPr kumimoji="0" lang="en-US" sz="1800" b="0" i="0" u="none" strike="noStrike" kern="1200" cap="none" spc="0" normalizeH="0" baseline="-25000" noProof="0" dirty="0">
                    <a:ln>
                      <a:noFill/>
                    </a:ln>
                    <a:solidFill>
                      <a:srgbClr val="003657"/>
                    </a:solidFill>
                    <a:effectLst/>
                    <a:uLnTx/>
                    <a:uFillTx/>
                    <a:latin typeface="Symbol" panose="05050102010706020507" pitchFamily="18" charset="2"/>
                    <a:ea typeface="+mn-ea"/>
                    <a:cs typeface="Times New Roman" panose="02020603050405020304" pitchFamily="18" charset="0"/>
                  </a:rPr>
                  <a:t>1</a:t>
                </a:r>
                <a:r>
                  <a:rPr kumimoji="0" lang="en-US" sz="1800" b="0" i="0" u="none" strike="noStrike" kern="1200" cap="none" spc="0" normalizeH="0" baseline="-25000" noProof="0" dirty="0">
                    <a:ln>
                      <a:noFill/>
                    </a:ln>
                    <a:solidFill>
                      <a:srgbClr val="003657"/>
                    </a:solidFill>
                    <a:effectLst/>
                    <a:uLnTx/>
                    <a:uFillTx/>
                    <a:latin typeface="Times New Roman" panose="02020603050405020304" pitchFamily="18" charset="0"/>
                    <a:ea typeface="+mn-ea"/>
                    <a:cs typeface="Times New Roman" panose="02020603050405020304" pitchFamily="18" charset="0"/>
                  </a:rPr>
                  <a:t>k</a:t>
                </a:r>
                <a:endParaRPr kumimoji="0" lang="en-US" sz="1800" b="0" i="1" u="none" strike="noStrike" kern="1200" cap="none" spc="0" normalizeH="0" baseline="0" noProof="0" dirty="0">
                  <a:ln>
                    <a:noFill/>
                  </a:ln>
                  <a:solidFill>
                    <a:srgbClr val="003657"/>
                  </a:solidFill>
                  <a:effectLst/>
                  <a:uLnTx/>
                  <a:uFillTx/>
                  <a:latin typeface="Times New Roman" panose="02020603050405020304" pitchFamily="18" charset="0"/>
                  <a:ea typeface="+mn-ea"/>
                  <a:cs typeface="Times New Roman" panose="02020603050405020304" pitchFamily="18" charset="0"/>
                </a:endParaRPr>
              </a:p>
            </p:txBody>
          </p:sp>
          <p:sp>
            <p:nvSpPr>
              <p:cNvPr id="78" name="TextBox 77">
                <a:extLst>
                  <a:ext uri="{FF2B5EF4-FFF2-40B4-BE49-F238E27FC236}">
                    <a16:creationId xmlns:a16="http://schemas.microsoft.com/office/drawing/2014/main" id="{6895DC12-7C11-2D94-2654-44E4B27FD5EA}"/>
                  </a:ext>
                </a:extLst>
              </p:cNvPr>
              <p:cNvSpPr txBox="1"/>
              <p:nvPr/>
            </p:nvSpPr>
            <p:spPr>
              <a:xfrm>
                <a:off x="9631168" y="2411024"/>
                <a:ext cx="47641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3657"/>
                    </a:solidFill>
                    <a:effectLst/>
                    <a:uLnTx/>
                    <a:uFillTx/>
                    <a:latin typeface="Times New Roman" panose="02020603050405020304" pitchFamily="18" charset="0"/>
                    <a:ea typeface="+mn-ea"/>
                    <a:cs typeface="Times New Roman" panose="02020603050405020304" pitchFamily="18" charset="0"/>
                  </a:rPr>
                  <a:t>y</a:t>
                </a:r>
                <a:r>
                  <a:rPr kumimoji="0" lang="en-US" sz="1800" b="0" i="0" u="none" strike="noStrike" kern="1200" cap="none" spc="0" normalizeH="0" baseline="30000" noProof="0" dirty="0">
                    <a:ln>
                      <a:noFill/>
                    </a:ln>
                    <a:solidFill>
                      <a:srgbClr val="003657"/>
                    </a:solidFill>
                    <a:effectLst/>
                    <a:uLnTx/>
                    <a:uFillTx/>
                    <a:latin typeface="Symbol" panose="05050102010706020507" pitchFamily="18" charset="2"/>
                    <a:ea typeface="+mn-ea"/>
                    <a:cs typeface="Times New Roman" panose="02020603050405020304" pitchFamily="18" charset="0"/>
                  </a:rPr>
                  <a:t>*</a:t>
                </a:r>
                <a:r>
                  <a:rPr kumimoji="0" lang="en-US" sz="1800" b="0" i="1" u="none" strike="noStrike" kern="1200" cap="none" spc="0" normalizeH="0" baseline="-25000" noProof="0" dirty="0" err="1">
                    <a:ln>
                      <a:noFill/>
                    </a:ln>
                    <a:solidFill>
                      <a:srgbClr val="003657"/>
                    </a:solidFill>
                    <a:effectLst/>
                    <a:uLnTx/>
                    <a:uFillTx/>
                    <a:latin typeface="Times New Roman" panose="02020603050405020304" pitchFamily="18" charset="0"/>
                    <a:ea typeface="+mn-ea"/>
                    <a:cs typeface="Times New Roman" panose="02020603050405020304" pitchFamily="18" charset="0"/>
                  </a:rPr>
                  <a:t>jk</a:t>
                </a:r>
                <a:endParaRPr kumimoji="0" lang="en-US" sz="1800" b="0" i="1" u="none" strike="noStrike" kern="1200" cap="none" spc="0" normalizeH="0" baseline="0" noProof="0" dirty="0">
                  <a:ln>
                    <a:noFill/>
                  </a:ln>
                  <a:solidFill>
                    <a:srgbClr val="003657"/>
                  </a:solidFill>
                  <a:effectLst/>
                  <a:uLnTx/>
                  <a:uFillTx/>
                  <a:latin typeface="Times New Roman" panose="02020603050405020304" pitchFamily="18" charset="0"/>
                  <a:ea typeface="+mn-ea"/>
                  <a:cs typeface="Times New Roman" panose="02020603050405020304" pitchFamily="18" charset="0"/>
                </a:endParaRPr>
              </a:p>
            </p:txBody>
          </p:sp>
          <p:pic>
            <p:nvPicPr>
              <p:cNvPr id="79" name="Picture 78">
                <a:extLst>
                  <a:ext uri="{FF2B5EF4-FFF2-40B4-BE49-F238E27FC236}">
                    <a16:creationId xmlns:a16="http://schemas.microsoft.com/office/drawing/2014/main" id="{80AECDBF-7417-1BE4-7634-852442145AC9}"/>
                  </a:ext>
                </a:extLst>
              </p:cNvPr>
              <p:cNvPicPr>
                <a:picLocks noChangeAspect="1"/>
              </p:cNvPicPr>
              <p:nvPr/>
            </p:nvPicPr>
            <p:blipFill>
              <a:blip r:embed="rId2"/>
              <a:stretch>
                <a:fillRect/>
              </a:stretch>
            </p:blipFill>
            <p:spPr>
              <a:xfrm>
                <a:off x="10854131" y="3001868"/>
                <a:ext cx="431800" cy="419100"/>
              </a:xfrm>
              <a:prstGeom prst="rect">
                <a:avLst/>
              </a:prstGeom>
            </p:spPr>
          </p:pic>
          <p:sp>
            <p:nvSpPr>
              <p:cNvPr id="81" name="TextBox 80">
                <a:extLst>
                  <a:ext uri="{FF2B5EF4-FFF2-40B4-BE49-F238E27FC236}">
                    <a16:creationId xmlns:a16="http://schemas.microsoft.com/office/drawing/2014/main" id="{7F3C7023-83F6-4DCC-5216-9927A336FA80}"/>
                  </a:ext>
                </a:extLst>
              </p:cNvPr>
              <p:cNvSpPr txBox="1"/>
              <p:nvPr/>
            </p:nvSpPr>
            <p:spPr>
              <a:xfrm>
                <a:off x="10414682" y="2236884"/>
                <a:ext cx="37382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err="1">
                    <a:ln>
                      <a:noFill/>
                    </a:ln>
                    <a:solidFill>
                      <a:srgbClr val="003657"/>
                    </a:solidFill>
                    <a:effectLst/>
                    <a:uLnTx/>
                    <a:uFillTx/>
                    <a:latin typeface="Times New Roman" panose="02020603050405020304" pitchFamily="18" charset="0"/>
                    <a:ea typeface="+mn-ea"/>
                    <a:cs typeface="Times New Roman" panose="02020603050405020304" pitchFamily="18" charset="0"/>
                  </a:rPr>
                  <a:t>y</a:t>
                </a:r>
                <a:r>
                  <a:rPr kumimoji="0" lang="en-US" sz="1800" b="0" i="1" u="none" strike="noStrike" kern="1200" cap="none" spc="0" normalizeH="0" baseline="-25000" noProof="0" dirty="0" err="1">
                    <a:ln>
                      <a:noFill/>
                    </a:ln>
                    <a:solidFill>
                      <a:srgbClr val="003657"/>
                    </a:solidFill>
                    <a:effectLst/>
                    <a:uLnTx/>
                    <a:uFillTx/>
                    <a:latin typeface="Times New Roman" panose="02020603050405020304" pitchFamily="18" charset="0"/>
                    <a:ea typeface="+mn-ea"/>
                    <a:cs typeface="Times New Roman" panose="02020603050405020304" pitchFamily="18" charset="0"/>
                  </a:rPr>
                  <a:t>ji</a:t>
                </a:r>
                <a:endParaRPr kumimoji="0" lang="en-US" sz="1800" b="0" i="1" u="none" strike="noStrike" kern="1200" cap="none" spc="0" normalizeH="0" baseline="0" noProof="0" dirty="0">
                  <a:ln>
                    <a:noFill/>
                  </a:ln>
                  <a:solidFill>
                    <a:srgbClr val="003657"/>
                  </a:solidFill>
                  <a:effectLst/>
                  <a:uLnTx/>
                  <a:uFillTx/>
                  <a:latin typeface="Times New Roman" panose="02020603050405020304" pitchFamily="18" charset="0"/>
                  <a:ea typeface="+mn-ea"/>
                  <a:cs typeface="Times New Roman" panose="02020603050405020304" pitchFamily="18" charset="0"/>
                </a:endParaRPr>
              </a:p>
            </p:txBody>
          </p:sp>
        </p:grpSp>
      </p:grpSp>
      <p:grpSp>
        <p:nvGrpSpPr>
          <p:cNvPr id="3" name="Group 2">
            <a:extLst>
              <a:ext uri="{FF2B5EF4-FFF2-40B4-BE49-F238E27FC236}">
                <a16:creationId xmlns:a16="http://schemas.microsoft.com/office/drawing/2014/main" id="{E06AFA12-67A8-D3A7-ED31-BEDAFED0E0BC}"/>
              </a:ext>
            </a:extLst>
          </p:cNvPr>
          <p:cNvGrpSpPr/>
          <p:nvPr/>
        </p:nvGrpSpPr>
        <p:grpSpPr>
          <a:xfrm>
            <a:off x="689578" y="5237078"/>
            <a:ext cx="7466342" cy="738826"/>
            <a:chOff x="1603978" y="5237078"/>
            <a:chExt cx="7466342" cy="738826"/>
          </a:xfrm>
        </p:grpSpPr>
        <p:pic>
          <p:nvPicPr>
            <p:cNvPr id="91" name="Picture 90">
              <a:extLst>
                <a:ext uri="{FF2B5EF4-FFF2-40B4-BE49-F238E27FC236}">
                  <a16:creationId xmlns:a16="http://schemas.microsoft.com/office/drawing/2014/main" id="{3EC7D097-68C3-8C1C-27CD-E445A398C290}"/>
                </a:ext>
              </a:extLst>
            </p:cNvPr>
            <p:cNvPicPr>
              <a:picLocks noChangeAspect="1"/>
            </p:cNvPicPr>
            <p:nvPr/>
          </p:nvPicPr>
          <p:blipFill>
            <a:blip r:embed="rId8"/>
            <a:stretch>
              <a:fillRect/>
            </a:stretch>
          </p:blipFill>
          <p:spPr>
            <a:xfrm>
              <a:off x="1603978" y="5237078"/>
              <a:ext cx="5593969" cy="738826"/>
            </a:xfrm>
            <a:prstGeom prst="rect">
              <a:avLst/>
            </a:prstGeom>
          </p:spPr>
        </p:pic>
        <p:sp>
          <p:nvSpPr>
            <p:cNvPr id="92" name="TextBox 91">
              <a:extLst>
                <a:ext uri="{FF2B5EF4-FFF2-40B4-BE49-F238E27FC236}">
                  <a16:creationId xmlns:a16="http://schemas.microsoft.com/office/drawing/2014/main" id="{F5691236-6B83-EC9F-CEF8-F1225142AA6C}"/>
                </a:ext>
              </a:extLst>
            </p:cNvPr>
            <p:cNvSpPr txBox="1"/>
            <p:nvPr/>
          </p:nvSpPr>
          <p:spPr>
            <a:xfrm>
              <a:off x="7327535" y="5467992"/>
              <a:ext cx="1742785"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66FF"/>
                  </a:solidFill>
                  <a:effectLst/>
                  <a:uLnTx/>
                  <a:uFillTx/>
                  <a:latin typeface="Arial" panose="020B0604020202020204"/>
                  <a:ea typeface="+mn-ea"/>
                  <a:cs typeface="+mn-cs"/>
                </a:rPr>
                <a:t>Davidson-Ibarra bound</a:t>
              </a:r>
            </a:p>
          </p:txBody>
        </p:sp>
      </p:grpSp>
      <p:pic>
        <p:nvPicPr>
          <p:cNvPr id="93" name="Picture 92">
            <a:extLst>
              <a:ext uri="{FF2B5EF4-FFF2-40B4-BE49-F238E27FC236}">
                <a16:creationId xmlns:a16="http://schemas.microsoft.com/office/drawing/2014/main" id="{1CF521D0-0E20-C58E-33C6-0F337C22EED7}"/>
              </a:ext>
            </a:extLst>
          </p:cNvPr>
          <p:cNvPicPr>
            <a:picLocks noChangeAspect="1"/>
          </p:cNvPicPr>
          <p:nvPr/>
        </p:nvPicPr>
        <p:blipFill>
          <a:blip r:embed="rId9"/>
          <a:stretch>
            <a:fillRect/>
          </a:stretch>
        </p:blipFill>
        <p:spPr>
          <a:xfrm>
            <a:off x="713262" y="4495419"/>
            <a:ext cx="8540628" cy="770441"/>
          </a:xfrm>
          <a:prstGeom prst="rect">
            <a:avLst/>
          </a:prstGeom>
        </p:spPr>
      </p:pic>
      <p:pic>
        <p:nvPicPr>
          <p:cNvPr id="7" name="Picture 6">
            <a:extLst>
              <a:ext uri="{FF2B5EF4-FFF2-40B4-BE49-F238E27FC236}">
                <a16:creationId xmlns:a16="http://schemas.microsoft.com/office/drawing/2014/main" id="{111CC2F4-9D4B-E185-9349-0C86C3214CEB}"/>
              </a:ext>
            </a:extLst>
          </p:cNvPr>
          <p:cNvPicPr>
            <a:picLocks noChangeAspect="1"/>
          </p:cNvPicPr>
          <p:nvPr/>
        </p:nvPicPr>
        <p:blipFill>
          <a:blip r:embed="rId10"/>
          <a:stretch>
            <a:fillRect/>
          </a:stretch>
        </p:blipFill>
        <p:spPr>
          <a:xfrm>
            <a:off x="8180638" y="1375781"/>
            <a:ext cx="3383280" cy="433482"/>
          </a:xfrm>
          <a:prstGeom prst="rect">
            <a:avLst/>
          </a:prstGeom>
        </p:spPr>
      </p:pic>
    </p:spTree>
    <p:extLst>
      <p:ext uri="{BB962C8B-B14F-4D97-AF65-F5344CB8AC3E}">
        <p14:creationId xmlns:p14="http://schemas.microsoft.com/office/powerpoint/2010/main" val="3958922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1A91C5-3B8A-0E38-9226-46D85A58F95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5009AA8-9FED-737E-0AA9-1BCC3E898232}"/>
              </a:ext>
            </a:extLst>
          </p:cNvPr>
          <p:cNvSpPr txBox="1"/>
          <p:nvPr/>
        </p:nvSpPr>
        <p:spPr>
          <a:xfrm>
            <a:off x="0" y="3000684"/>
            <a:ext cx="9143999" cy="2369880"/>
          </a:xfrm>
          <a:prstGeom prst="rect">
            <a:avLst/>
          </a:prstGeom>
          <a:noFill/>
        </p:spPr>
        <p:txBody>
          <a:bodyPr wrap="square" rtlCol="0">
            <a:spAutoFit/>
          </a:bodyPr>
          <a:lstStyle/>
          <a:p>
            <a:pPr marL="342900" indent="-342900">
              <a:buFont typeface="Arial" panose="020B0604020202020204" pitchFamily="34" charset="0"/>
              <a:buChar char="•"/>
            </a:pPr>
            <a:r>
              <a:rPr lang="en-US" sz="2000" i="1" dirty="0">
                <a:latin typeface="Times New Roman" panose="02020603050405020304" pitchFamily="18" charset="0"/>
                <a:cs typeface="Times New Roman" panose="02020603050405020304" pitchFamily="18" charset="0"/>
              </a:rPr>
              <a:t>N</a:t>
            </a:r>
            <a:r>
              <a:rPr lang="en-US" sz="2000" dirty="0">
                <a:latin typeface="Arial" panose="020B0604020202020204"/>
                <a:cs typeface="Times New Roman" panose="02020603050405020304" pitchFamily="18" charset="0"/>
              </a:rPr>
              <a:t> decay products thermalize; if temperature large enough can washout lepton number through processes like: </a:t>
            </a:r>
          </a:p>
          <a:p>
            <a:pPr marL="342900" indent="-342900">
              <a:buFont typeface="+mj-lt"/>
              <a:buAutoNum type="arabicPeriod" startAt="2"/>
            </a:pPr>
            <a:endParaRPr lang="en-US" dirty="0">
              <a:latin typeface="Arial" panose="020B0604020202020204"/>
              <a:cs typeface="Times New Roman" panose="02020603050405020304" pitchFamily="18" charset="0"/>
            </a:endParaRPr>
          </a:p>
          <a:p>
            <a:pPr marL="342900" indent="-342900">
              <a:buFont typeface="+mj-lt"/>
              <a:buAutoNum type="arabicPeriod" startAt="2"/>
            </a:pPr>
            <a:endParaRPr lang="en-US" dirty="0">
              <a:latin typeface="Arial" panose="020B0604020202020204"/>
              <a:cs typeface="Times New Roman" panose="02020603050405020304" pitchFamily="18" charset="0"/>
            </a:endParaRPr>
          </a:p>
          <a:p>
            <a:pPr marL="342900" indent="-342900">
              <a:buFont typeface="+mj-lt"/>
              <a:buAutoNum type="arabicPeriod" startAt="2"/>
            </a:pPr>
            <a:endParaRPr lang="en-US" dirty="0">
              <a:latin typeface="Arial" panose="020B0604020202020204"/>
              <a:cs typeface="Times New Roman" panose="02020603050405020304" pitchFamily="18" charset="0"/>
            </a:endParaRPr>
          </a:p>
          <a:p>
            <a:pPr marL="342900" indent="-342900">
              <a:buFont typeface="+mj-lt"/>
              <a:buAutoNum type="arabicPeriod" startAt="2"/>
            </a:pPr>
            <a:endParaRPr lang="en-US" dirty="0">
              <a:latin typeface="Arial" panose="020B0604020202020204"/>
              <a:cs typeface="Times New Roman" panose="02020603050405020304" pitchFamily="18" charset="0"/>
            </a:endParaRPr>
          </a:p>
          <a:p>
            <a:pPr marL="342900" indent="-342900">
              <a:buFont typeface="+mj-lt"/>
              <a:buAutoNum type="arabicPeriod" startAt="2"/>
            </a:pPr>
            <a:endParaRPr lang="en-US" dirty="0">
              <a:latin typeface="Arial" panose="020B0604020202020204"/>
              <a:cs typeface="Times New Roman" panose="02020603050405020304" pitchFamily="18" charset="0"/>
            </a:endParaRPr>
          </a:p>
          <a:p>
            <a:pPr marL="342900" indent="-342900">
              <a:buFont typeface="+mj-lt"/>
              <a:buAutoNum type="arabicPeriod" startAt="2"/>
            </a:pPr>
            <a:endParaRPr lang="en-US" dirty="0">
              <a:latin typeface="Arial" panose="020B0604020202020204"/>
              <a:cs typeface="Times New Roman" panose="02020603050405020304" pitchFamily="18" charset="0"/>
            </a:endParaRPr>
          </a:p>
        </p:txBody>
      </p:sp>
      <p:sp>
        <p:nvSpPr>
          <p:cNvPr id="4" name="TextBox 3">
            <a:extLst>
              <a:ext uri="{FF2B5EF4-FFF2-40B4-BE49-F238E27FC236}">
                <a16:creationId xmlns:a16="http://schemas.microsoft.com/office/drawing/2014/main" id="{EE1F78E4-EC6F-5A9F-EE42-6F4E070AAEC1}"/>
              </a:ext>
            </a:extLst>
          </p:cNvPr>
          <p:cNvSpPr txBox="1"/>
          <p:nvPr/>
        </p:nvSpPr>
        <p:spPr>
          <a:xfrm>
            <a:off x="0" y="1"/>
            <a:ext cx="12192000" cy="646331"/>
          </a:xfrm>
          <a:prstGeom prst="rect">
            <a:avLst/>
          </a:prstGeom>
          <a:noFill/>
        </p:spPr>
        <p:txBody>
          <a:bodyPr wrap="square" rtlCol="0">
            <a:spAutoFit/>
          </a:bodyPr>
          <a:lstStyle/>
          <a:p>
            <a:pPr algn="ctr"/>
            <a:r>
              <a:rPr lang="en-US" sz="3600" b="1" dirty="0">
                <a:latin typeface="Arial" panose="020B0604020202020204"/>
              </a:rPr>
              <a:t>Thermal </a:t>
            </a:r>
            <a:r>
              <a:rPr lang="en-US" sz="3600" b="1" dirty="0" err="1">
                <a:latin typeface="Arial" panose="020B0604020202020204"/>
              </a:rPr>
              <a:t>Leptogenesis</a:t>
            </a:r>
            <a:r>
              <a:rPr lang="en-US" sz="3600" b="1" dirty="0">
                <a:latin typeface="Arial" panose="020B0604020202020204"/>
              </a:rPr>
              <a:t>—</a:t>
            </a:r>
            <a:r>
              <a:rPr lang="en-US" sz="3600" b="1" i="1" dirty="0">
                <a:latin typeface="Times New Roman" panose="02020603050405020304" pitchFamily="18" charset="0"/>
                <a:cs typeface="Times New Roman" panose="02020603050405020304" pitchFamily="18" charset="0"/>
              </a:rPr>
              <a:t>N</a:t>
            </a:r>
            <a:r>
              <a:rPr lang="en-US" sz="3600" b="1" dirty="0">
                <a:latin typeface="Arial" panose="020B0604020202020204"/>
              </a:rPr>
              <a:t> initial abundance thermal </a:t>
            </a:r>
            <a:endParaRPr lang="en-US" sz="1400" b="1" dirty="0">
              <a:latin typeface="Symbol" panose="05050102010706020507" pitchFamily="18" charset="2"/>
            </a:endParaRPr>
          </a:p>
        </p:txBody>
      </p:sp>
      <p:sp>
        <p:nvSpPr>
          <p:cNvPr id="9" name="TextBox 8">
            <a:extLst>
              <a:ext uri="{FF2B5EF4-FFF2-40B4-BE49-F238E27FC236}">
                <a16:creationId xmlns:a16="http://schemas.microsoft.com/office/drawing/2014/main" id="{7197F26E-51D1-4786-C726-1B64A0C7A237}"/>
              </a:ext>
            </a:extLst>
          </p:cNvPr>
          <p:cNvSpPr txBox="1"/>
          <p:nvPr/>
        </p:nvSpPr>
        <p:spPr>
          <a:xfrm>
            <a:off x="52304" y="5483790"/>
            <a:ext cx="7670690" cy="1323439"/>
          </a:xfrm>
          <a:prstGeom prst="rect">
            <a:avLst/>
          </a:prstGeom>
          <a:noFill/>
        </p:spPr>
        <p:txBody>
          <a:bodyPr wrap="none" rtlCol="0">
            <a:spAutoFit/>
          </a:bodyPr>
          <a:lstStyle/>
          <a:p>
            <a:pPr marL="342900" indent="-342900">
              <a:buFont typeface="Arial" panose="020B0604020202020204" pitchFamily="34" charset="0"/>
              <a:buChar char="•"/>
            </a:pPr>
            <a:r>
              <a:rPr lang="en-US" sz="2000" dirty="0"/>
              <a:t>Issues:</a:t>
            </a:r>
          </a:p>
          <a:p>
            <a:pPr marL="914400" lvl="1" indent="-457200">
              <a:buFont typeface="+mj-lt"/>
              <a:buAutoNum type="arabicPeriod"/>
            </a:pPr>
            <a:r>
              <a:rPr lang="en-US" sz="2000" dirty="0"/>
              <a:t>Reheat temperature after inflation must be larger than </a:t>
            </a:r>
            <a:r>
              <a:rPr lang="en-US" sz="2000" i="1" dirty="0">
                <a:latin typeface="Times New Roman" panose="02020603050405020304" pitchFamily="18" charset="0"/>
                <a:cs typeface="Times New Roman" panose="02020603050405020304" pitchFamily="18" charset="0"/>
              </a:rPr>
              <a:t>M</a:t>
            </a:r>
            <a:r>
              <a:rPr lang="en-US" sz="2000" i="1" baseline="-25000" dirty="0">
                <a:latin typeface="Times New Roman" panose="02020603050405020304" pitchFamily="18" charset="0"/>
                <a:cs typeface="Times New Roman" panose="02020603050405020304" pitchFamily="18" charset="0"/>
              </a:rPr>
              <a:t>N</a:t>
            </a:r>
            <a:r>
              <a:rPr lang="en-US" sz="2000" dirty="0">
                <a:latin typeface="Times New Roman" panose="02020603050405020304" pitchFamily="18" charset="0"/>
                <a:cs typeface="Times New Roman" panose="02020603050405020304" pitchFamily="18" charset="0"/>
              </a:rPr>
              <a:t> </a:t>
            </a:r>
            <a:endParaRPr lang="en-US" sz="2000" dirty="0">
              <a:cs typeface="Times New Roman" panose="02020603050405020304" pitchFamily="18" charset="0"/>
            </a:endParaRPr>
          </a:p>
          <a:p>
            <a:pPr marL="914400" lvl="1" indent="-457200">
              <a:buFont typeface="+mj-lt"/>
              <a:buAutoNum type="arabicPeriod"/>
            </a:pPr>
            <a:r>
              <a:rPr lang="en-US" sz="2000" dirty="0">
                <a:cs typeface="Times New Roman" panose="02020603050405020304" pitchFamily="18" charset="0"/>
              </a:rPr>
              <a:t>Inverse decay and scattering can erase lepton asymmetry</a:t>
            </a:r>
          </a:p>
          <a:p>
            <a:pPr marL="914400" lvl="1" indent="-457200">
              <a:buFont typeface="+mj-lt"/>
              <a:buAutoNum type="arabicPeriod"/>
            </a:pPr>
            <a:r>
              <a:rPr lang="en-US" sz="2000" dirty="0">
                <a:cs typeface="Times New Roman" panose="02020603050405020304" pitchFamily="18" charset="0"/>
              </a:rPr>
              <a:t>Challenge of falsifiability.</a:t>
            </a:r>
          </a:p>
        </p:txBody>
      </p:sp>
      <p:pic>
        <p:nvPicPr>
          <p:cNvPr id="3" name="Picture 2">
            <a:extLst>
              <a:ext uri="{FF2B5EF4-FFF2-40B4-BE49-F238E27FC236}">
                <a16:creationId xmlns:a16="http://schemas.microsoft.com/office/drawing/2014/main" id="{01F7FFB0-4A92-102C-B39D-34DB1B40943A}"/>
              </a:ext>
            </a:extLst>
          </p:cNvPr>
          <p:cNvPicPr>
            <a:picLocks noChangeAspect="1"/>
          </p:cNvPicPr>
          <p:nvPr/>
        </p:nvPicPr>
        <p:blipFill>
          <a:blip r:embed="rId3"/>
          <a:stretch>
            <a:fillRect/>
          </a:stretch>
        </p:blipFill>
        <p:spPr>
          <a:xfrm>
            <a:off x="377977" y="1106205"/>
            <a:ext cx="5956300" cy="1752600"/>
          </a:xfrm>
          <a:prstGeom prst="rect">
            <a:avLst/>
          </a:prstGeom>
        </p:spPr>
      </p:pic>
      <p:sp>
        <p:nvSpPr>
          <p:cNvPr id="11" name="TextBox 10">
            <a:extLst>
              <a:ext uri="{FF2B5EF4-FFF2-40B4-BE49-F238E27FC236}">
                <a16:creationId xmlns:a16="http://schemas.microsoft.com/office/drawing/2014/main" id="{87752A54-A81E-2B9C-6350-6A1B9662B19F}"/>
              </a:ext>
            </a:extLst>
          </p:cNvPr>
          <p:cNvSpPr txBox="1"/>
          <p:nvPr/>
        </p:nvSpPr>
        <p:spPr>
          <a:xfrm>
            <a:off x="0" y="708561"/>
            <a:ext cx="6117336" cy="400110"/>
          </a:xfrm>
          <a:prstGeom prst="rect">
            <a:avLst/>
          </a:prstGeom>
          <a:noFill/>
        </p:spPr>
        <p:txBody>
          <a:bodyPr wrap="square">
            <a:spAutoFit/>
          </a:bodyPr>
          <a:lstStyle/>
          <a:p>
            <a:pPr marL="342900" indent="-342900">
              <a:buFont typeface="Arial" panose="020B0604020202020204" pitchFamily="34" charset="0"/>
              <a:buChar char="•"/>
            </a:pPr>
            <a:r>
              <a:rPr lang="en-US" sz="2000" dirty="0">
                <a:latin typeface="Arial" panose="020B0604020202020204"/>
                <a:cs typeface="Times New Roman" panose="02020603050405020304" pitchFamily="18" charset="0"/>
              </a:rPr>
              <a:t>Boltzmann equation for the evolution of </a:t>
            </a:r>
            <a:r>
              <a:rPr lang="en-US" sz="2000" i="1" dirty="0" err="1">
                <a:latin typeface="Times New Roman" panose="02020603050405020304" pitchFamily="18" charset="0"/>
                <a:cs typeface="Times New Roman" panose="02020603050405020304" pitchFamily="18" charset="0"/>
              </a:rPr>
              <a:t>n</a:t>
            </a:r>
            <a:r>
              <a:rPr lang="en-US" sz="2000" i="1" baseline="-25000" dirty="0" err="1">
                <a:latin typeface="Times New Roman" panose="02020603050405020304" pitchFamily="18" charset="0"/>
                <a:cs typeface="Times New Roman" panose="02020603050405020304" pitchFamily="18" charset="0"/>
              </a:rPr>
              <a:t>N</a:t>
            </a:r>
            <a:r>
              <a:rPr lang="en-US" sz="2000" i="1" dirty="0">
                <a:latin typeface="Times New Roman" panose="02020603050405020304" pitchFamily="18" charset="0"/>
                <a:cs typeface="Times New Roman" panose="02020603050405020304" pitchFamily="18" charset="0"/>
              </a:rPr>
              <a:t> </a:t>
            </a:r>
            <a:r>
              <a:rPr lang="en-US" sz="2000" dirty="0">
                <a:latin typeface="Arial" panose="020B0604020202020204"/>
                <a:cs typeface="Times New Roman" panose="02020603050405020304" pitchFamily="18" charset="0"/>
              </a:rPr>
              <a:t>and </a:t>
            </a:r>
            <a:r>
              <a:rPr lang="en-US" sz="2000" i="1" dirty="0" err="1">
                <a:latin typeface="Times New Roman" panose="02020603050405020304" pitchFamily="18" charset="0"/>
                <a:cs typeface="Times New Roman" panose="02020603050405020304" pitchFamily="18" charset="0"/>
              </a:rPr>
              <a:t>n</a:t>
            </a:r>
            <a:r>
              <a:rPr lang="en-US" sz="2000" i="1" baseline="-25000" dirty="0" err="1">
                <a:latin typeface="Times New Roman" panose="02020603050405020304" pitchFamily="18" charset="0"/>
                <a:cs typeface="Times New Roman" panose="02020603050405020304" pitchFamily="18" charset="0"/>
              </a:rPr>
              <a:t>L</a:t>
            </a:r>
            <a:r>
              <a:rPr lang="en-US" sz="2000" i="1" dirty="0">
                <a:latin typeface="Times New Roman" panose="02020603050405020304" pitchFamily="18" charset="0"/>
                <a:cs typeface="Times New Roman" panose="02020603050405020304" pitchFamily="18" charset="0"/>
              </a:rPr>
              <a:t> </a:t>
            </a:r>
          </a:p>
        </p:txBody>
      </p:sp>
      <p:sp>
        <p:nvSpPr>
          <p:cNvPr id="13" name="TextBox 12">
            <a:extLst>
              <a:ext uri="{FF2B5EF4-FFF2-40B4-BE49-F238E27FC236}">
                <a16:creationId xmlns:a16="http://schemas.microsoft.com/office/drawing/2014/main" id="{A8A83237-1520-A62E-F320-B19B402CEBE5}"/>
              </a:ext>
            </a:extLst>
          </p:cNvPr>
          <p:cNvSpPr txBox="1"/>
          <p:nvPr/>
        </p:nvSpPr>
        <p:spPr>
          <a:xfrm>
            <a:off x="6712253" y="708561"/>
            <a:ext cx="3892901" cy="1015663"/>
          </a:xfrm>
          <a:prstGeom prst="rect">
            <a:avLst/>
          </a:prstGeom>
          <a:noFill/>
        </p:spPr>
        <p:txBody>
          <a:bodyPr wrap="square">
            <a:spAutoFit/>
          </a:bodyPr>
          <a:lstStyle/>
          <a:p>
            <a:pPr marL="342900" indent="-342900">
              <a:buFont typeface="Arial" panose="020B0604020202020204" pitchFamily="34" charset="0"/>
              <a:buChar char="•"/>
            </a:pPr>
            <a:r>
              <a:rPr lang="en-US" sz="2000" dirty="0">
                <a:latin typeface="Arial" panose="020B0604020202020204"/>
                <a:cs typeface="Times New Roman" panose="02020603050405020304" pitchFamily="18" charset="0"/>
              </a:rPr>
              <a:t>Initial conditions, </a:t>
            </a:r>
          </a:p>
          <a:p>
            <a:pPr lvl="1"/>
            <a:r>
              <a:rPr lang="en-US" sz="2000" i="1" dirty="0">
                <a:latin typeface="Arial" panose="020B0604020202020204"/>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n</a:t>
            </a:r>
            <a:r>
              <a:rPr lang="en-US" sz="2000" i="1" baseline="-25000" dirty="0" err="1">
                <a:latin typeface="Times New Roman" panose="02020603050405020304" pitchFamily="18" charset="0"/>
                <a:cs typeface="Times New Roman" panose="02020603050405020304" pitchFamily="18" charset="0"/>
              </a:rPr>
              <a:t>N</a:t>
            </a:r>
            <a:r>
              <a:rPr lang="en-US" sz="2000" i="1" dirty="0">
                <a:latin typeface="Times New Roman" panose="02020603050405020304" pitchFamily="18" charset="0"/>
                <a:cs typeface="Times New Roman" panose="02020603050405020304" pitchFamily="18" charset="0"/>
              </a:rPr>
              <a:t> </a:t>
            </a:r>
            <a:r>
              <a:rPr lang="en-US" sz="2000" dirty="0">
                <a:latin typeface="Symbol" pitchFamily="2" charset="2"/>
                <a:cs typeface="Times New Roman" panose="02020603050405020304" pitchFamily="18" charset="0"/>
              </a:rPr>
              <a:t>=</a:t>
            </a:r>
            <a:r>
              <a:rPr lang="en-US" sz="2000" dirty="0">
                <a:cs typeface="Times New Roman" panose="02020603050405020304" pitchFamily="18" charset="0"/>
              </a:rPr>
              <a:t> thermal abundance </a:t>
            </a:r>
          </a:p>
          <a:p>
            <a:pPr lvl="1"/>
            <a:r>
              <a:rPr lang="en-US" sz="2000" dirty="0">
                <a:latin typeface="Arial" panose="020B0604020202020204"/>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n</a:t>
            </a:r>
            <a:r>
              <a:rPr lang="en-US" sz="2000" i="1" baseline="-25000" dirty="0" err="1">
                <a:latin typeface="Times New Roman" panose="02020603050405020304" pitchFamily="18" charset="0"/>
                <a:cs typeface="Times New Roman" panose="02020603050405020304" pitchFamily="18" charset="0"/>
              </a:rPr>
              <a:t>L</a:t>
            </a:r>
            <a:r>
              <a:rPr lang="en-US" sz="2000" i="1" dirty="0">
                <a:latin typeface="Times New Roman" panose="02020603050405020304" pitchFamily="18" charset="0"/>
                <a:cs typeface="Times New Roman" panose="02020603050405020304" pitchFamily="18" charset="0"/>
              </a:rPr>
              <a:t> </a:t>
            </a:r>
            <a:r>
              <a:rPr lang="en-US" sz="2000" dirty="0">
                <a:latin typeface="Symbol" pitchFamily="2" charset="2"/>
                <a:cs typeface="Times New Roman" panose="02020603050405020304" pitchFamily="18" charset="0"/>
              </a:rPr>
              <a:t>= 0</a:t>
            </a:r>
          </a:p>
        </p:txBody>
      </p:sp>
      <p:cxnSp>
        <p:nvCxnSpPr>
          <p:cNvPr id="17" name="Straight Connector 16">
            <a:extLst>
              <a:ext uri="{FF2B5EF4-FFF2-40B4-BE49-F238E27FC236}">
                <a16:creationId xmlns:a16="http://schemas.microsoft.com/office/drawing/2014/main" id="{854A243C-D274-C4EF-B246-BE808346E7CA}"/>
              </a:ext>
            </a:extLst>
          </p:cNvPr>
          <p:cNvCxnSpPr/>
          <p:nvPr/>
        </p:nvCxnSpPr>
        <p:spPr>
          <a:xfrm>
            <a:off x="22106" y="2936676"/>
            <a:ext cx="1217903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888B252A-1056-E215-1D60-C8E95F7AB13C}"/>
              </a:ext>
            </a:extLst>
          </p:cNvPr>
          <p:cNvSpPr txBox="1"/>
          <p:nvPr/>
        </p:nvSpPr>
        <p:spPr>
          <a:xfrm>
            <a:off x="6712254" y="1822619"/>
            <a:ext cx="5457640" cy="1015663"/>
          </a:xfrm>
          <a:prstGeom prst="rect">
            <a:avLst/>
          </a:prstGeom>
          <a:noFill/>
        </p:spPr>
        <p:txBody>
          <a:bodyPr wrap="square">
            <a:spAutoFit/>
          </a:bodyPr>
          <a:lstStyle/>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For a review: Buchmüller, De Bari, </a:t>
            </a:r>
            <a:r>
              <a:rPr lang="en-US" sz="2000" dirty="0" err="1">
                <a:latin typeface="Arial" panose="020B0604020202020204" pitchFamily="34" charset="0"/>
                <a:cs typeface="Arial" panose="020B0604020202020204" pitchFamily="34" charset="0"/>
              </a:rPr>
              <a:t>Plümacher</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Leptogenesis</a:t>
            </a:r>
            <a:r>
              <a:rPr lang="en-US" sz="2000" dirty="0">
                <a:latin typeface="Arial" panose="020B0604020202020204" pitchFamily="34" charset="0"/>
                <a:cs typeface="Arial" panose="020B0604020202020204" pitchFamily="34" charset="0"/>
              </a:rPr>
              <a:t> for pedestrians, </a:t>
            </a:r>
            <a:r>
              <a:rPr lang="en-US" sz="2000" i="1" dirty="0">
                <a:latin typeface="Arial" panose="020B0604020202020204" pitchFamily="34" charset="0"/>
                <a:cs typeface="Arial" panose="020B0604020202020204" pitchFamily="34" charset="0"/>
              </a:rPr>
              <a:t>Annals of Physics </a:t>
            </a:r>
            <a:r>
              <a:rPr lang="en-US" sz="2000" b="1" dirty="0">
                <a:latin typeface="Arial" panose="020B0604020202020204" pitchFamily="34" charset="0"/>
                <a:cs typeface="Arial" panose="020B0604020202020204" pitchFamily="34" charset="0"/>
              </a:rPr>
              <a:t>315</a:t>
            </a:r>
            <a:r>
              <a:rPr lang="en-US" sz="2000" dirty="0">
                <a:latin typeface="Arial" panose="020B0604020202020204" pitchFamily="34" charset="0"/>
                <a:cs typeface="Arial" panose="020B0604020202020204" pitchFamily="34" charset="0"/>
              </a:rPr>
              <a:t> (2005), </a:t>
            </a:r>
          </a:p>
        </p:txBody>
      </p:sp>
      <p:grpSp>
        <p:nvGrpSpPr>
          <p:cNvPr id="12" name="Group 11">
            <a:extLst>
              <a:ext uri="{FF2B5EF4-FFF2-40B4-BE49-F238E27FC236}">
                <a16:creationId xmlns:a16="http://schemas.microsoft.com/office/drawing/2014/main" id="{F336A62B-DA23-82D4-C43B-2C61B9A036F4}"/>
              </a:ext>
            </a:extLst>
          </p:cNvPr>
          <p:cNvGrpSpPr/>
          <p:nvPr/>
        </p:nvGrpSpPr>
        <p:grpSpPr>
          <a:xfrm>
            <a:off x="-22575" y="3820129"/>
            <a:ext cx="2321469" cy="1393262"/>
            <a:chOff x="264945" y="3743083"/>
            <a:chExt cx="2321469" cy="1393262"/>
          </a:xfrm>
        </p:grpSpPr>
        <p:sp>
          <p:nvSpPr>
            <p:cNvPr id="97" name="TextBox 96">
              <a:extLst>
                <a:ext uri="{FF2B5EF4-FFF2-40B4-BE49-F238E27FC236}">
                  <a16:creationId xmlns:a16="http://schemas.microsoft.com/office/drawing/2014/main" id="{0D540CE7-98EC-7F74-85B6-74D8F0B745D6}"/>
                </a:ext>
              </a:extLst>
            </p:cNvPr>
            <p:cNvSpPr txBox="1"/>
            <p:nvPr/>
          </p:nvSpPr>
          <p:spPr>
            <a:xfrm>
              <a:off x="1013968" y="3743083"/>
              <a:ext cx="870751" cy="338554"/>
            </a:xfrm>
            <a:prstGeom prst="rect">
              <a:avLst/>
            </a:prstGeom>
            <a:noFill/>
          </p:spPr>
          <p:txBody>
            <a:bodyPr wrap="none" rtlCol="0">
              <a:spAutoFit/>
            </a:bodyPr>
            <a:lstStyle/>
            <a:p>
              <a:r>
                <a:rPr lang="en-US" sz="1600" dirty="0">
                  <a:solidFill>
                    <a:srgbClr val="003657"/>
                  </a:solidFill>
                  <a:latin typeface="Symbol" panose="05050102010706020507" pitchFamily="18" charset="2"/>
                </a:rPr>
                <a:t>D</a:t>
              </a:r>
              <a:r>
                <a:rPr lang="en-US" sz="1600" dirty="0">
                  <a:solidFill>
                    <a:srgbClr val="003657"/>
                  </a:solidFill>
                  <a:latin typeface="Times New Roman" panose="02020603050405020304" pitchFamily="18" charset="0"/>
                  <a:cs typeface="Times New Roman" panose="02020603050405020304" pitchFamily="18" charset="0"/>
                </a:rPr>
                <a:t>L</a:t>
              </a:r>
              <a:r>
                <a:rPr lang="en-US" sz="1600" dirty="0">
                  <a:solidFill>
                    <a:srgbClr val="003657"/>
                  </a:solidFill>
                  <a:latin typeface="Arial" panose="020B0604020202020204"/>
                </a:rPr>
                <a:t> </a:t>
              </a:r>
              <a:r>
                <a:rPr lang="en-US" sz="1600" dirty="0">
                  <a:solidFill>
                    <a:srgbClr val="003657"/>
                  </a:solidFill>
                  <a:latin typeface="Symbol" panose="05050102010706020507" pitchFamily="18" charset="2"/>
                </a:rPr>
                <a:t>= </a:t>
              </a:r>
              <a:r>
                <a:rPr lang="en-US" sz="1600" dirty="0">
                  <a:solidFill>
                    <a:srgbClr val="003657"/>
                  </a:solidFill>
                  <a:latin typeface="Symbol" panose="05050102010706020507" pitchFamily="18" charset="2"/>
                  <a:sym typeface="Euclid Symbol" panose="05050102010706020507" pitchFamily="18" charset="2"/>
                </a:rPr>
                <a:t>±</a:t>
              </a:r>
              <a:r>
                <a:rPr lang="en-US" sz="1600" dirty="0">
                  <a:solidFill>
                    <a:srgbClr val="003657"/>
                  </a:solidFill>
                  <a:latin typeface="Symbol" panose="05050102010706020507" pitchFamily="18" charset="2"/>
                </a:rPr>
                <a:t>1</a:t>
              </a:r>
            </a:p>
          </p:txBody>
        </p:sp>
        <p:grpSp>
          <p:nvGrpSpPr>
            <p:cNvPr id="10" name="Group 9">
              <a:extLst>
                <a:ext uri="{FF2B5EF4-FFF2-40B4-BE49-F238E27FC236}">
                  <a16:creationId xmlns:a16="http://schemas.microsoft.com/office/drawing/2014/main" id="{9F4EF244-897E-9FF4-C714-EEE895CE5960}"/>
                </a:ext>
              </a:extLst>
            </p:cNvPr>
            <p:cNvGrpSpPr/>
            <p:nvPr/>
          </p:nvGrpSpPr>
          <p:grpSpPr>
            <a:xfrm>
              <a:off x="264945" y="3846028"/>
              <a:ext cx="2321469" cy="1290317"/>
              <a:chOff x="312080" y="3864882"/>
              <a:chExt cx="2321469" cy="1290317"/>
            </a:xfrm>
          </p:grpSpPr>
          <p:grpSp>
            <p:nvGrpSpPr>
              <p:cNvPr id="15" name="Group 14">
                <a:extLst>
                  <a:ext uri="{FF2B5EF4-FFF2-40B4-BE49-F238E27FC236}">
                    <a16:creationId xmlns:a16="http://schemas.microsoft.com/office/drawing/2014/main" id="{5C2DE4F6-AE07-272D-BF82-81919B498881}"/>
                  </a:ext>
                </a:extLst>
              </p:cNvPr>
              <p:cNvGrpSpPr/>
              <p:nvPr/>
            </p:nvGrpSpPr>
            <p:grpSpPr>
              <a:xfrm>
                <a:off x="500013" y="3864882"/>
                <a:ext cx="1724381" cy="882495"/>
                <a:chOff x="512912" y="2333587"/>
                <a:chExt cx="1724381" cy="882495"/>
              </a:xfrm>
            </p:grpSpPr>
            <p:sp>
              <p:nvSpPr>
                <p:cNvPr id="44" name="TextBox 43">
                  <a:extLst>
                    <a:ext uri="{FF2B5EF4-FFF2-40B4-BE49-F238E27FC236}">
                      <a16:creationId xmlns:a16="http://schemas.microsoft.com/office/drawing/2014/main" id="{050D4291-2E4E-6834-BB96-084B6BA23C87}"/>
                    </a:ext>
                  </a:extLst>
                </p:cNvPr>
                <p:cNvSpPr txBox="1"/>
                <p:nvPr/>
              </p:nvSpPr>
              <p:spPr>
                <a:xfrm>
                  <a:off x="1932401" y="2668170"/>
                  <a:ext cx="304892" cy="307777"/>
                </a:xfrm>
                <a:prstGeom prst="rect">
                  <a:avLst/>
                </a:prstGeom>
                <a:noFill/>
              </p:spPr>
              <p:txBody>
                <a:bodyPr wrap="none" rtlCol="0">
                  <a:spAutoFit/>
                </a:bodyPr>
                <a:lstStyle/>
                <a:p>
                  <a:r>
                    <a:rPr lang="en-US" sz="1400" i="1" dirty="0">
                      <a:solidFill>
                        <a:srgbClr val="003657"/>
                      </a:solidFill>
                      <a:latin typeface="Times New Roman" panose="02020603050405020304" pitchFamily="18" charset="0"/>
                      <a:cs typeface="Times New Roman" panose="02020603050405020304" pitchFamily="18" charset="0"/>
                    </a:rPr>
                    <a:t>N</a:t>
                  </a:r>
                </a:p>
              </p:txBody>
            </p:sp>
            <p:sp>
              <p:nvSpPr>
                <p:cNvPr id="46" name="TextBox 45">
                  <a:extLst>
                    <a:ext uri="{FF2B5EF4-FFF2-40B4-BE49-F238E27FC236}">
                      <a16:creationId xmlns:a16="http://schemas.microsoft.com/office/drawing/2014/main" id="{B2E3AC44-1CD0-B25A-A9A8-E9F930EDEA78}"/>
                    </a:ext>
                  </a:extLst>
                </p:cNvPr>
                <p:cNvSpPr txBox="1"/>
                <p:nvPr/>
              </p:nvSpPr>
              <p:spPr>
                <a:xfrm>
                  <a:off x="554852" y="2908305"/>
                  <a:ext cx="284052" cy="307777"/>
                </a:xfrm>
                <a:prstGeom prst="rect">
                  <a:avLst/>
                </a:prstGeom>
                <a:noFill/>
              </p:spPr>
              <p:txBody>
                <a:bodyPr wrap="none" rtlCol="0">
                  <a:spAutoFit/>
                </a:bodyPr>
                <a:lstStyle/>
                <a:p>
                  <a:r>
                    <a:rPr lang="en-US" sz="1400" i="1" dirty="0">
                      <a:solidFill>
                        <a:srgbClr val="003657"/>
                      </a:solidFill>
                      <a:latin typeface="Times New Roman" panose="02020603050405020304" pitchFamily="18" charset="0"/>
                      <a:cs typeface="Times New Roman" panose="02020603050405020304" pitchFamily="18" charset="0"/>
                    </a:rPr>
                    <a:t>L</a:t>
                  </a:r>
                </a:p>
              </p:txBody>
            </p:sp>
            <p:sp>
              <p:nvSpPr>
                <p:cNvPr id="51" name="TextBox 50">
                  <a:extLst>
                    <a:ext uri="{FF2B5EF4-FFF2-40B4-BE49-F238E27FC236}">
                      <a16:creationId xmlns:a16="http://schemas.microsoft.com/office/drawing/2014/main" id="{A585153D-751A-A4B2-258E-75A772EFD24A}"/>
                    </a:ext>
                  </a:extLst>
                </p:cNvPr>
                <p:cNvSpPr txBox="1"/>
                <p:nvPr/>
              </p:nvSpPr>
              <p:spPr>
                <a:xfrm>
                  <a:off x="512912" y="2333587"/>
                  <a:ext cx="320922" cy="307777"/>
                </a:xfrm>
                <a:prstGeom prst="rect">
                  <a:avLst/>
                </a:prstGeom>
                <a:noFill/>
              </p:spPr>
              <p:txBody>
                <a:bodyPr wrap="none" rtlCol="0">
                  <a:spAutoFit/>
                </a:bodyPr>
                <a:lstStyle/>
                <a:p>
                  <a:r>
                    <a:rPr lang="en-US" sz="1400" dirty="0">
                      <a:solidFill>
                        <a:srgbClr val="003657"/>
                      </a:solidFill>
                      <a:latin typeface="Symbol" pitchFamily="2" charset="2"/>
                      <a:cs typeface="Times New Roman" panose="02020603050405020304" pitchFamily="18" charset="0"/>
                    </a:rPr>
                    <a:t>F</a:t>
                  </a:r>
                </a:p>
              </p:txBody>
            </p:sp>
            <p:grpSp>
              <p:nvGrpSpPr>
                <p:cNvPr id="14" name="Group 13">
                  <a:extLst>
                    <a:ext uri="{FF2B5EF4-FFF2-40B4-BE49-F238E27FC236}">
                      <a16:creationId xmlns:a16="http://schemas.microsoft.com/office/drawing/2014/main" id="{100BA110-EF77-2D05-1CAB-888BD4AAE239}"/>
                    </a:ext>
                  </a:extLst>
                </p:cNvPr>
                <p:cNvGrpSpPr/>
                <p:nvPr/>
              </p:nvGrpSpPr>
              <p:grpSpPr>
                <a:xfrm flipH="1">
                  <a:off x="781183" y="2537665"/>
                  <a:ext cx="1121791" cy="538873"/>
                  <a:chOff x="4406098" y="3126508"/>
                  <a:chExt cx="1121791" cy="538873"/>
                </a:xfrm>
              </p:grpSpPr>
              <p:cxnSp>
                <p:nvCxnSpPr>
                  <p:cNvPr id="65" name="Straight Connector 64">
                    <a:extLst>
                      <a:ext uri="{FF2B5EF4-FFF2-40B4-BE49-F238E27FC236}">
                        <a16:creationId xmlns:a16="http://schemas.microsoft.com/office/drawing/2014/main" id="{C73D6B52-5206-ECD9-F1B9-FD5DF82DDD19}"/>
                      </a:ext>
                    </a:extLst>
                  </p:cNvPr>
                  <p:cNvCxnSpPr>
                    <a:cxnSpLocks/>
                  </p:cNvCxnSpPr>
                  <p:nvPr/>
                </p:nvCxnSpPr>
                <p:spPr>
                  <a:xfrm flipV="1">
                    <a:off x="4406098" y="3411736"/>
                    <a:ext cx="495602" cy="165"/>
                  </a:xfrm>
                  <a:prstGeom prst="line">
                    <a:avLst/>
                  </a:prstGeom>
                  <a:ln w="28575">
                    <a:solidFill>
                      <a:srgbClr val="003657"/>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A2986EC4-AEDF-B3BA-0293-C4271065E654}"/>
                      </a:ext>
                    </a:extLst>
                  </p:cNvPr>
                  <p:cNvCxnSpPr>
                    <a:cxnSpLocks/>
                  </p:cNvCxnSpPr>
                  <p:nvPr/>
                </p:nvCxnSpPr>
                <p:spPr>
                  <a:xfrm flipV="1">
                    <a:off x="4885794" y="3126508"/>
                    <a:ext cx="642095" cy="285393"/>
                  </a:xfrm>
                  <a:prstGeom prst="line">
                    <a:avLst/>
                  </a:prstGeom>
                  <a:ln w="28575">
                    <a:solidFill>
                      <a:srgbClr val="003657"/>
                    </a:solidFill>
                    <a:prstDash val="dash"/>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8F8D6D31-AF07-575D-A597-373A8AB28A66}"/>
                      </a:ext>
                    </a:extLst>
                  </p:cNvPr>
                  <p:cNvCxnSpPr>
                    <a:cxnSpLocks/>
                  </p:cNvCxnSpPr>
                  <p:nvPr/>
                </p:nvCxnSpPr>
                <p:spPr>
                  <a:xfrm>
                    <a:off x="4885794" y="3411902"/>
                    <a:ext cx="642095" cy="253479"/>
                  </a:xfrm>
                  <a:prstGeom prst="line">
                    <a:avLst/>
                  </a:prstGeom>
                  <a:ln w="28575">
                    <a:solidFill>
                      <a:srgbClr val="003657"/>
                    </a:solidFill>
                  </a:ln>
                </p:spPr>
                <p:style>
                  <a:lnRef idx="1">
                    <a:schemeClr val="accent1"/>
                  </a:lnRef>
                  <a:fillRef idx="0">
                    <a:schemeClr val="accent1"/>
                  </a:fillRef>
                  <a:effectRef idx="0">
                    <a:schemeClr val="accent1"/>
                  </a:effectRef>
                  <a:fontRef idx="minor">
                    <a:schemeClr val="tx1"/>
                  </a:fontRef>
                </p:style>
              </p:cxnSp>
            </p:grpSp>
          </p:grpSp>
          <p:sp>
            <p:nvSpPr>
              <p:cNvPr id="29" name="TextBox 28">
                <a:extLst>
                  <a:ext uri="{FF2B5EF4-FFF2-40B4-BE49-F238E27FC236}">
                    <a16:creationId xmlns:a16="http://schemas.microsoft.com/office/drawing/2014/main" id="{06A3F18B-F787-3387-BE0A-3611D21946DD}"/>
                  </a:ext>
                </a:extLst>
              </p:cNvPr>
              <p:cNvSpPr txBox="1"/>
              <p:nvPr/>
            </p:nvSpPr>
            <p:spPr>
              <a:xfrm>
                <a:off x="312080" y="4816645"/>
                <a:ext cx="2321469" cy="338554"/>
              </a:xfrm>
              <a:prstGeom prst="rect">
                <a:avLst/>
              </a:prstGeom>
              <a:noFill/>
            </p:spPr>
            <p:txBody>
              <a:bodyPr wrap="none" rtlCol="0">
                <a:spAutoFit/>
              </a:bodyPr>
              <a:lstStyle/>
              <a:p>
                <a:r>
                  <a:rPr lang="en-US" sz="1600" dirty="0">
                    <a:latin typeface="Arial" panose="020B0604020202020204"/>
                  </a:rPr>
                  <a:t>Inverse decay,</a:t>
                </a:r>
                <a:r>
                  <a:rPr lang="en-US" sz="1600" i="1" dirty="0">
                    <a:latin typeface="Times New Roman" panose="02020603050405020304" pitchFamily="18" charset="0"/>
                    <a:cs typeface="Times New Roman" panose="02020603050405020304" pitchFamily="18" charset="0"/>
                  </a:rPr>
                  <a:t> </a:t>
                </a:r>
                <a:r>
                  <a:rPr lang="en-US" sz="1600" dirty="0">
                    <a:latin typeface="Symbol" pitchFamily="2" charset="2"/>
                    <a:cs typeface="Times New Roman" panose="02020603050405020304" pitchFamily="18" charset="0"/>
                  </a:rPr>
                  <a:t>F</a:t>
                </a:r>
                <a:r>
                  <a:rPr lang="en-US" sz="1600" i="1" dirty="0">
                    <a:latin typeface="Times New Roman" panose="02020603050405020304" pitchFamily="18" charset="0"/>
                    <a:cs typeface="Times New Roman" panose="02020603050405020304" pitchFamily="18" charset="0"/>
                  </a:rPr>
                  <a:t> L </a:t>
                </a:r>
                <a:r>
                  <a:rPr lang="en-US" sz="1600" dirty="0">
                    <a:latin typeface="Arial" panose="020B0604020202020204"/>
                    <a:sym typeface="Symbol" panose="05050102010706020507" pitchFamily="18" charset="2"/>
                  </a:rPr>
                  <a:t> </a:t>
                </a:r>
                <a:r>
                  <a:rPr lang="en-US" sz="1600" i="1" dirty="0">
                    <a:latin typeface="Times New Roman" panose="02020603050405020304" pitchFamily="18" charset="0"/>
                    <a:cs typeface="Times New Roman" panose="02020603050405020304" pitchFamily="18" charset="0"/>
                    <a:sym typeface="Symbol" panose="05050102010706020507" pitchFamily="18" charset="2"/>
                  </a:rPr>
                  <a:t>N</a:t>
                </a:r>
                <a:endParaRPr lang="en-US" sz="1600" i="1" dirty="0">
                  <a:latin typeface="Times New Roman" panose="02020603050405020304" pitchFamily="18" charset="0"/>
                  <a:cs typeface="Times New Roman" panose="02020603050405020304" pitchFamily="18" charset="0"/>
                </a:endParaRPr>
              </a:p>
            </p:txBody>
          </p:sp>
        </p:grpSp>
      </p:grpSp>
      <p:grpSp>
        <p:nvGrpSpPr>
          <p:cNvPr id="54" name="Group 53">
            <a:extLst>
              <a:ext uri="{FF2B5EF4-FFF2-40B4-BE49-F238E27FC236}">
                <a16:creationId xmlns:a16="http://schemas.microsoft.com/office/drawing/2014/main" id="{6274F36A-93B2-8D49-1577-EC5767B9CB6B}"/>
              </a:ext>
            </a:extLst>
          </p:cNvPr>
          <p:cNvGrpSpPr/>
          <p:nvPr/>
        </p:nvGrpSpPr>
        <p:grpSpPr>
          <a:xfrm>
            <a:off x="7193681" y="3862379"/>
            <a:ext cx="2469964" cy="1382538"/>
            <a:chOff x="6156937" y="3857449"/>
            <a:chExt cx="2469964" cy="1382538"/>
          </a:xfrm>
        </p:grpSpPr>
        <p:sp>
          <p:nvSpPr>
            <p:cNvPr id="101" name="TextBox 100">
              <a:extLst>
                <a:ext uri="{FF2B5EF4-FFF2-40B4-BE49-F238E27FC236}">
                  <a16:creationId xmlns:a16="http://schemas.microsoft.com/office/drawing/2014/main" id="{E4E34E4B-6EF4-276B-2B23-88599E6A986D}"/>
                </a:ext>
              </a:extLst>
            </p:cNvPr>
            <p:cNvSpPr txBox="1"/>
            <p:nvPr/>
          </p:nvSpPr>
          <p:spPr>
            <a:xfrm>
              <a:off x="6402872" y="4901433"/>
              <a:ext cx="1478290" cy="338554"/>
            </a:xfrm>
            <a:prstGeom prst="rect">
              <a:avLst/>
            </a:prstGeom>
            <a:noFill/>
          </p:spPr>
          <p:txBody>
            <a:bodyPr wrap="none" rtlCol="0">
              <a:spAutoFit/>
            </a:bodyPr>
            <a:lstStyle/>
            <a:p>
              <a:r>
                <a:rPr lang="en-US" sz="1600" dirty="0">
                  <a:latin typeface="Arial" panose="020B0604020202020204"/>
                </a:rPr>
                <a:t>scattering,      </a:t>
              </a:r>
            </a:p>
          </p:txBody>
        </p:sp>
        <p:grpSp>
          <p:nvGrpSpPr>
            <p:cNvPr id="22" name="Group 21">
              <a:extLst>
                <a:ext uri="{FF2B5EF4-FFF2-40B4-BE49-F238E27FC236}">
                  <a16:creationId xmlns:a16="http://schemas.microsoft.com/office/drawing/2014/main" id="{7DE4019D-65F8-1A17-0EAE-1E6EDE97663A}"/>
                </a:ext>
              </a:extLst>
            </p:cNvPr>
            <p:cNvGrpSpPr/>
            <p:nvPr/>
          </p:nvGrpSpPr>
          <p:grpSpPr>
            <a:xfrm>
              <a:off x="6156937" y="3857449"/>
              <a:ext cx="2469964" cy="979627"/>
              <a:chOff x="6156937" y="3857449"/>
              <a:chExt cx="2469964" cy="979627"/>
            </a:xfrm>
          </p:grpSpPr>
          <p:pic>
            <p:nvPicPr>
              <p:cNvPr id="7" name="Picture 6">
                <a:extLst>
                  <a:ext uri="{FF2B5EF4-FFF2-40B4-BE49-F238E27FC236}">
                    <a16:creationId xmlns:a16="http://schemas.microsoft.com/office/drawing/2014/main" id="{6B60ED9C-D1BF-610B-26C6-7B58D9690557}"/>
                  </a:ext>
                </a:extLst>
              </p:cNvPr>
              <p:cNvPicPr>
                <a:picLocks noChangeAspect="1"/>
              </p:cNvPicPr>
              <p:nvPr/>
            </p:nvPicPr>
            <p:blipFill>
              <a:blip r:embed="rId4"/>
              <a:stretch>
                <a:fillRect/>
              </a:stretch>
            </p:blipFill>
            <p:spPr>
              <a:xfrm>
                <a:off x="8334801" y="3889893"/>
                <a:ext cx="292100" cy="342900"/>
              </a:xfrm>
              <a:prstGeom prst="rect">
                <a:avLst/>
              </a:prstGeom>
            </p:spPr>
          </p:pic>
          <p:grpSp>
            <p:nvGrpSpPr>
              <p:cNvPr id="21" name="Group 20">
                <a:extLst>
                  <a:ext uri="{FF2B5EF4-FFF2-40B4-BE49-F238E27FC236}">
                    <a16:creationId xmlns:a16="http://schemas.microsoft.com/office/drawing/2014/main" id="{43329CD6-8727-4AB6-6DE2-18C917D25D56}"/>
                  </a:ext>
                </a:extLst>
              </p:cNvPr>
              <p:cNvGrpSpPr/>
              <p:nvPr/>
            </p:nvGrpSpPr>
            <p:grpSpPr>
              <a:xfrm>
                <a:off x="6156937" y="3857449"/>
                <a:ext cx="2168282" cy="979627"/>
                <a:chOff x="6345477" y="3857449"/>
                <a:chExt cx="2168282" cy="979627"/>
              </a:xfrm>
            </p:grpSpPr>
            <p:grpSp>
              <p:nvGrpSpPr>
                <p:cNvPr id="18" name="Group 17">
                  <a:extLst>
                    <a:ext uri="{FF2B5EF4-FFF2-40B4-BE49-F238E27FC236}">
                      <a16:creationId xmlns:a16="http://schemas.microsoft.com/office/drawing/2014/main" id="{AF055FDA-275E-7B8F-52A9-0E2F27630158}"/>
                    </a:ext>
                  </a:extLst>
                </p:cNvPr>
                <p:cNvGrpSpPr/>
                <p:nvPr/>
              </p:nvGrpSpPr>
              <p:grpSpPr>
                <a:xfrm>
                  <a:off x="6345477" y="3955054"/>
                  <a:ext cx="2168282" cy="882022"/>
                  <a:chOff x="3342440" y="2267280"/>
                  <a:chExt cx="2168282" cy="882022"/>
                </a:xfrm>
              </p:grpSpPr>
              <p:cxnSp>
                <p:nvCxnSpPr>
                  <p:cNvPr id="73" name="Straight Connector 72">
                    <a:extLst>
                      <a:ext uri="{FF2B5EF4-FFF2-40B4-BE49-F238E27FC236}">
                        <a16:creationId xmlns:a16="http://schemas.microsoft.com/office/drawing/2014/main" id="{CD51DAAA-D277-A14B-174A-EB3348B285C5}"/>
                      </a:ext>
                    </a:extLst>
                  </p:cNvPr>
                  <p:cNvCxnSpPr/>
                  <p:nvPr/>
                </p:nvCxnSpPr>
                <p:spPr>
                  <a:xfrm>
                    <a:off x="4252386" y="2727237"/>
                    <a:ext cx="640080" cy="0"/>
                  </a:xfrm>
                  <a:prstGeom prst="line">
                    <a:avLst/>
                  </a:prstGeom>
                  <a:ln w="28575">
                    <a:solidFill>
                      <a:srgbClr val="003657"/>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6B6D2E96-CD1A-6D53-4043-CC2BECA9D70A}"/>
                      </a:ext>
                    </a:extLst>
                  </p:cNvPr>
                  <p:cNvCxnSpPr>
                    <a:cxnSpLocks/>
                  </p:cNvCxnSpPr>
                  <p:nvPr/>
                </p:nvCxnSpPr>
                <p:spPr>
                  <a:xfrm flipV="1">
                    <a:off x="4896443" y="2423846"/>
                    <a:ext cx="601644" cy="303556"/>
                  </a:xfrm>
                  <a:prstGeom prst="line">
                    <a:avLst/>
                  </a:prstGeom>
                  <a:ln w="28575">
                    <a:solidFill>
                      <a:srgbClr val="003657"/>
                    </a:solidFill>
                    <a:prstDash val="dash"/>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F9CA40E2-8A7A-802B-AF39-A7C4A2EF3535}"/>
                      </a:ext>
                    </a:extLst>
                  </p:cNvPr>
                  <p:cNvCxnSpPr>
                    <a:cxnSpLocks/>
                  </p:cNvCxnSpPr>
                  <p:nvPr/>
                </p:nvCxnSpPr>
                <p:spPr>
                  <a:xfrm>
                    <a:off x="4896443" y="2727403"/>
                    <a:ext cx="614279" cy="230140"/>
                  </a:xfrm>
                  <a:prstGeom prst="line">
                    <a:avLst/>
                  </a:prstGeom>
                  <a:ln w="28575">
                    <a:solidFill>
                      <a:srgbClr val="003657"/>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D124A815-AE44-2CE4-FC8D-FF579072C4E4}"/>
                      </a:ext>
                    </a:extLst>
                  </p:cNvPr>
                  <p:cNvCxnSpPr>
                    <a:cxnSpLocks/>
                  </p:cNvCxnSpPr>
                  <p:nvPr/>
                </p:nvCxnSpPr>
                <p:spPr>
                  <a:xfrm flipH="1" flipV="1">
                    <a:off x="3649035" y="2477474"/>
                    <a:ext cx="598521" cy="251259"/>
                  </a:xfrm>
                  <a:prstGeom prst="line">
                    <a:avLst/>
                  </a:prstGeom>
                  <a:ln w="28575">
                    <a:solidFill>
                      <a:srgbClr val="003657"/>
                    </a:solidFill>
                    <a:prstDash val="dash"/>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AE12D5C7-00E0-4979-2CEA-E153A3805CF8}"/>
                      </a:ext>
                    </a:extLst>
                  </p:cNvPr>
                  <p:cNvCxnSpPr>
                    <a:cxnSpLocks/>
                  </p:cNvCxnSpPr>
                  <p:nvPr/>
                </p:nvCxnSpPr>
                <p:spPr>
                  <a:xfrm flipH="1">
                    <a:off x="3668988" y="2727403"/>
                    <a:ext cx="578568" cy="249719"/>
                  </a:xfrm>
                  <a:prstGeom prst="line">
                    <a:avLst/>
                  </a:prstGeom>
                  <a:ln w="28575">
                    <a:solidFill>
                      <a:srgbClr val="003657"/>
                    </a:solidFill>
                  </a:ln>
                </p:spPr>
                <p:style>
                  <a:lnRef idx="1">
                    <a:schemeClr val="accent1"/>
                  </a:lnRef>
                  <a:fillRef idx="0">
                    <a:schemeClr val="accent1"/>
                  </a:fillRef>
                  <a:effectRef idx="0">
                    <a:schemeClr val="accent1"/>
                  </a:effectRef>
                  <a:fontRef idx="minor">
                    <a:schemeClr val="tx1"/>
                  </a:fontRef>
                </p:style>
              </p:cxnSp>
              <p:sp>
                <p:nvSpPr>
                  <p:cNvPr id="87" name="TextBox 86">
                    <a:extLst>
                      <a:ext uri="{FF2B5EF4-FFF2-40B4-BE49-F238E27FC236}">
                        <a16:creationId xmlns:a16="http://schemas.microsoft.com/office/drawing/2014/main" id="{8E3AA25B-17A0-A17E-107C-2F6C702C5443}"/>
                      </a:ext>
                    </a:extLst>
                  </p:cNvPr>
                  <p:cNvSpPr txBox="1"/>
                  <p:nvPr/>
                </p:nvSpPr>
                <p:spPr>
                  <a:xfrm>
                    <a:off x="3432163" y="2841525"/>
                    <a:ext cx="284052" cy="307777"/>
                  </a:xfrm>
                  <a:prstGeom prst="rect">
                    <a:avLst/>
                  </a:prstGeom>
                  <a:noFill/>
                </p:spPr>
                <p:txBody>
                  <a:bodyPr wrap="none" rtlCol="0">
                    <a:spAutoFit/>
                  </a:bodyPr>
                  <a:lstStyle/>
                  <a:p>
                    <a:r>
                      <a:rPr lang="en-US" sz="1400" i="1" dirty="0">
                        <a:solidFill>
                          <a:srgbClr val="003657"/>
                        </a:solidFill>
                        <a:latin typeface="Times New Roman" panose="02020603050405020304" pitchFamily="18" charset="0"/>
                        <a:cs typeface="Times New Roman" panose="02020603050405020304" pitchFamily="18" charset="0"/>
                      </a:rPr>
                      <a:t>L</a:t>
                    </a:r>
                  </a:p>
                </p:txBody>
              </p:sp>
              <p:sp>
                <p:nvSpPr>
                  <p:cNvPr id="89" name="TextBox 88">
                    <a:extLst>
                      <a:ext uri="{FF2B5EF4-FFF2-40B4-BE49-F238E27FC236}">
                        <a16:creationId xmlns:a16="http://schemas.microsoft.com/office/drawing/2014/main" id="{DD5B28A8-07A3-F10B-A125-2AA524CA7A17}"/>
                      </a:ext>
                    </a:extLst>
                  </p:cNvPr>
                  <p:cNvSpPr txBox="1"/>
                  <p:nvPr/>
                </p:nvSpPr>
                <p:spPr>
                  <a:xfrm>
                    <a:off x="4415065" y="2742277"/>
                    <a:ext cx="304892" cy="307777"/>
                  </a:xfrm>
                  <a:prstGeom prst="rect">
                    <a:avLst/>
                  </a:prstGeom>
                  <a:noFill/>
                </p:spPr>
                <p:txBody>
                  <a:bodyPr wrap="none" rtlCol="0">
                    <a:spAutoFit/>
                  </a:bodyPr>
                  <a:lstStyle/>
                  <a:p>
                    <a:r>
                      <a:rPr lang="en-US" sz="1400" i="1" dirty="0">
                        <a:solidFill>
                          <a:srgbClr val="003657"/>
                        </a:solidFill>
                        <a:latin typeface="Times New Roman" panose="02020603050405020304" pitchFamily="18" charset="0"/>
                        <a:cs typeface="Times New Roman" panose="02020603050405020304" pitchFamily="18" charset="0"/>
                      </a:rPr>
                      <a:t>N</a:t>
                    </a:r>
                  </a:p>
                </p:txBody>
              </p:sp>
              <p:sp>
                <p:nvSpPr>
                  <p:cNvPr id="91" name="TextBox 90">
                    <a:extLst>
                      <a:ext uri="{FF2B5EF4-FFF2-40B4-BE49-F238E27FC236}">
                        <a16:creationId xmlns:a16="http://schemas.microsoft.com/office/drawing/2014/main" id="{9782CF1C-39C3-AA46-9A50-DE277E9DA75E}"/>
                      </a:ext>
                    </a:extLst>
                  </p:cNvPr>
                  <p:cNvSpPr txBox="1"/>
                  <p:nvPr/>
                </p:nvSpPr>
                <p:spPr>
                  <a:xfrm>
                    <a:off x="3342440" y="2267280"/>
                    <a:ext cx="320922" cy="307777"/>
                  </a:xfrm>
                  <a:prstGeom prst="rect">
                    <a:avLst/>
                  </a:prstGeom>
                  <a:noFill/>
                </p:spPr>
                <p:txBody>
                  <a:bodyPr wrap="square" rtlCol="0">
                    <a:spAutoFit/>
                  </a:bodyPr>
                  <a:lstStyle/>
                  <a:p>
                    <a:r>
                      <a:rPr lang="en-US" sz="1400" dirty="0">
                        <a:solidFill>
                          <a:srgbClr val="003657"/>
                        </a:solidFill>
                        <a:latin typeface="Symbol" pitchFamily="2" charset="2"/>
                        <a:cs typeface="Times New Roman" panose="02020603050405020304" pitchFamily="18" charset="0"/>
                      </a:rPr>
                      <a:t>F</a:t>
                    </a:r>
                  </a:p>
                </p:txBody>
              </p:sp>
            </p:grpSp>
            <p:sp>
              <p:nvSpPr>
                <p:cNvPr id="96" name="TextBox 95">
                  <a:extLst>
                    <a:ext uri="{FF2B5EF4-FFF2-40B4-BE49-F238E27FC236}">
                      <a16:creationId xmlns:a16="http://schemas.microsoft.com/office/drawing/2014/main" id="{F5CBF4F4-36CB-B82D-C2B1-4A222B3DDD29}"/>
                    </a:ext>
                  </a:extLst>
                </p:cNvPr>
                <p:cNvSpPr txBox="1"/>
                <p:nvPr/>
              </p:nvSpPr>
              <p:spPr>
                <a:xfrm>
                  <a:off x="7099810" y="3857449"/>
                  <a:ext cx="922047" cy="338554"/>
                </a:xfrm>
                <a:prstGeom prst="rect">
                  <a:avLst/>
                </a:prstGeom>
                <a:noFill/>
              </p:spPr>
              <p:txBody>
                <a:bodyPr wrap="none" rtlCol="0">
                  <a:spAutoFit/>
                </a:bodyPr>
                <a:lstStyle/>
                <a:p>
                  <a:r>
                    <a:rPr lang="en-US" sz="1600" dirty="0">
                      <a:solidFill>
                        <a:srgbClr val="003657"/>
                      </a:solidFill>
                      <a:latin typeface="Symbol" panose="05050102010706020507" pitchFamily="18" charset="2"/>
                    </a:rPr>
                    <a:t>D</a:t>
                  </a:r>
                  <a:r>
                    <a:rPr lang="en-US" sz="1600" dirty="0">
                      <a:solidFill>
                        <a:srgbClr val="003657"/>
                      </a:solidFill>
                      <a:latin typeface="Times New Roman" panose="02020603050405020304" pitchFamily="18" charset="0"/>
                      <a:cs typeface="Times New Roman" panose="02020603050405020304" pitchFamily="18" charset="0"/>
                    </a:rPr>
                    <a:t>L</a:t>
                  </a:r>
                  <a:r>
                    <a:rPr lang="en-US" sz="1600" dirty="0">
                      <a:solidFill>
                        <a:srgbClr val="003657"/>
                      </a:solidFill>
                      <a:latin typeface="Arial" panose="020B0604020202020204"/>
                    </a:rPr>
                    <a:t> </a:t>
                  </a:r>
                  <a:r>
                    <a:rPr lang="en-US" sz="1600" dirty="0">
                      <a:solidFill>
                        <a:srgbClr val="003657"/>
                      </a:solidFill>
                      <a:latin typeface="Symbol" panose="05050102010706020507" pitchFamily="18" charset="2"/>
                    </a:rPr>
                    <a:t>= </a:t>
                  </a:r>
                  <a:r>
                    <a:rPr lang="en-US" sz="1600" dirty="0">
                      <a:solidFill>
                        <a:srgbClr val="003657"/>
                      </a:solidFill>
                      <a:latin typeface="Symbol" panose="05050102010706020507" pitchFamily="18" charset="2"/>
                      <a:sym typeface="Euclid Symbol" panose="05050102010706020507" pitchFamily="18" charset="2"/>
                    </a:rPr>
                    <a:t>± 2</a:t>
                  </a:r>
                  <a:endParaRPr lang="en-US" sz="1600" dirty="0">
                    <a:solidFill>
                      <a:srgbClr val="003657"/>
                    </a:solidFill>
                    <a:latin typeface="Symbol" panose="05050102010706020507" pitchFamily="18" charset="2"/>
                  </a:endParaRPr>
                </a:p>
              </p:txBody>
            </p:sp>
          </p:grpSp>
        </p:grpSp>
        <p:pic>
          <p:nvPicPr>
            <p:cNvPr id="23" name="Picture 22">
              <a:extLst>
                <a:ext uri="{FF2B5EF4-FFF2-40B4-BE49-F238E27FC236}">
                  <a16:creationId xmlns:a16="http://schemas.microsoft.com/office/drawing/2014/main" id="{37803E31-922D-7087-B790-BDC80DE0E5AA}"/>
                </a:ext>
              </a:extLst>
            </p:cNvPr>
            <p:cNvPicPr>
              <a:picLocks noChangeAspect="1"/>
            </p:cNvPicPr>
            <p:nvPr/>
          </p:nvPicPr>
          <p:blipFill>
            <a:blip r:embed="rId5"/>
            <a:stretch>
              <a:fillRect/>
            </a:stretch>
          </p:blipFill>
          <p:spPr>
            <a:xfrm>
              <a:off x="7419532" y="4909103"/>
              <a:ext cx="1028700" cy="320040"/>
            </a:xfrm>
            <a:prstGeom prst="rect">
              <a:avLst/>
            </a:prstGeom>
          </p:spPr>
        </p:pic>
        <p:pic>
          <p:nvPicPr>
            <p:cNvPr id="24" name="Picture 23">
              <a:extLst>
                <a:ext uri="{FF2B5EF4-FFF2-40B4-BE49-F238E27FC236}">
                  <a16:creationId xmlns:a16="http://schemas.microsoft.com/office/drawing/2014/main" id="{253FB09D-5725-8CFD-F33B-3DD0AAF6C2AC}"/>
                </a:ext>
              </a:extLst>
            </p:cNvPr>
            <p:cNvPicPr>
              <a:picLocks noChangeAspect="1"/>
            </p:cNvPicPr>
            <p:nvPr/>
          </p:nvPicPr>
          <p:blipFill>
            <a:blip r:embed="rId6"/>
            <a:stretch>
              <a:fillRect/>
            </a:stretch>
          </p:blipFill>
          <p:spPr>
            <a:xfrm>
              <a:off x="8374366" y="4514065"/>
              <a:ext cx="233680" cy="274320"/>
            </a:xfrm>
            <a:prstGeom prst="rect">
              <a:avLst/>
            </a:prstGeom>
          </p:spPr>
        </p:pic>
      </p:grpSp>
      <p:pic>
        <p:nvPicPr>
          <p:cNvPr id="56" name="Picture 55">
            <a:extLst>
              <a:ext uri="{FF2B5EF4-FFF2-40B4-BE49-F238E27FC236}">
                <a16:creationId xmlns:a16="http://schemas.microsoft.com/office/drawing/2014/main" id="{187C2044-BA25-C078-AE93-D823C02B921E}"/>
              </a:ext>
            </a:extLst>
          </p:cNvPr>
          <p:cNvPicPr>
            <a:picLocks noChangeAspect="1"/>
          </p:cNvPicPr>
          <p:nvPr/>
        </p:nvPicPr>
        <p:blipFill>
          <a:blip r:embed="rId7"/>
          <a:stretch>
            <a:fillRect/>
          </a:stretch>
        </p:blipFill>
        <p:spPr>
          <a:xfrm>
            <a:off x="4424367" y="3989517"/>
            <a:ext cx="266700" cy="342900"/>
          </a:xfrm>
          <a:prstGeom prst="rect">
            <a:avLst/>
          </a:prstGeom>
        </p:spPr>
      </p:pic>
      <p:pic>
        <p:nvPicPr>
          <p:cNvPr id="57" name="Picture 56">
            <a:extLst>
              <a:ext uri="{FF2B5EF4-FFF2-40B4-BE49-F238E27FC236}">
                <a16:creationId xmlns:a16="http://schemas.microsoft.com/office/drawing/2014/main" id="{3E3ECF06-1340-D43B-8A23-14E1CF3D5715}"/>
              </a:ext>
            </a:extLst>
          </p:cNvPr>
          <p:cNvPicPr>
            <a:picLocks noChangeAspect="1"/>
          </p:cNvPicPr>
          <p:nvPr/>
        </p:nvPicPr>
        <p:blipFill>
          <a:blip r:embed="rId8"/>
          <a:stretch>
            <a:fillRect/>
          </a:stretch>
        </p:blipFill>
        <p:spPr>
          <a:xfrm>
            <a:off x="4423859" y="4434386"/>
            <a:ext cx="292100" cy="381000"/>
          </a:xfrm>
          <a:prstGeom prst="rect">
            <a:avLst/>
          </a:prstGeom>
        </p:spPr>
      </p:pic>
      <p:grpSp>
        <p:nvGrpSpPr>
          <p:cNvPr id="120" name="Group 119">
            <a:extLst>
              <a:ext uri="{FF2B5EF4-FFF2-40B4-BE49-F238E27FC236}">
                <a16:creationId xmlns:a16="http://schemas.microsoft.com/office/drawing/2014/main" id="{44189086-6F40-B5D8-60FF-94D3CE40D342}"/>
              </a:ext>
            </a:extLst>
          </p:cNvPr>
          <p:cNvGrpSpPr/>
          <p:nvPr/>
        </p:nvGrpSpPr>
        <p:grpSpPr>
          <a:xfrm>
            <a:off x="2536899" y="3882623"/>
            <a:ext cx="2159065" cy="1360583"/>
            <a:chOff x="2457728" y="3882623"/>
            <a:chExt cx="2159065" cy="1360583"/>
          </a:xfrm>
        </p:grpSpPr>
        <p:grpSp>
          <p:nvGrpSpPr>
            <p:cNvPr id="48" name="Group 47">
              <a:extLst>
                <a:ext uri="{FF2B5EF4-FFF2-40B4-BE49-F238E27FC236}">
                  <a16:creationId xmlns:a16="http://schemas.microsoft.com/office/drawing/2014/main" id="{49F53F57-76CD-29FA-FD60-BEB4BB9AC6C2}"/>
                </a:ext>
              </a:extLst>
            </p:cNvPr>
            <p:cNvGrpSpPr/>
            <p:nvPr/>
          </p:nvGrpSpPr>
          <p:grpSpPr>
            <a:xfrm>
              <a:off x="2457728" y="3882623"/>
              <a:ext cx="2028388" cy="1327929"/>
              <a:chOff x="3232428" y="3837353"/>
              <a:chExt cx="2028388" cy="1327929"/>
            </a:xfrm>
          </p:grpSpPr>
          <p:sp>
            <p:nvSpPr>
              <p:cNvPr id="30" name="TextBox 29">
                <a:extLst>
                  <a:ext uri="{FF2B5EF4-FFF2-40B4-BE49-F238E27FC236}">
                    <a16:creationId xmlns:a16="http://schemas.microsoft.com/office/drawing/2014/main" id="{DF4F5073-95C6-0CDA-7200-31896D4896C3}"/>
                  </a:ext>
                </a:extLst>
              </p:cNvPr>
              <p:cNvSpPr txBox="1"/>
              <p:nvPr/>
            </p:nvSpPr>
            <p:spPr>
              <a:xfrm>
                <a:off x="3348113" y="4826728"/>
                <a:ext cx="1912703" cy="338554"/>
              </a:xfrm>
              <a:prstGeom prst="rect">
                <a:avLst/>
              </a:prstGeom>
              <a:noFill/>
            </p:spPr>
            <p:txBody>
              <a:bodyPr wrap="none" rtlCol="0">
                <a:spAutoFit/>
              </a:bodyPr>
              <a:lstStyle/>
              <a:p>
                <a:r>
                  <a:rPr lang="en-US" sz="1600" dirty="0">
                    <a:latin typeface="Arial" panose="020B0604020202020204"/>
                  </a:rPr>
                  <a:t>scattering, </a:t>
                </a:r>
                <a:r>
                  <a:rPr lang="en-US" sz="1600" i="1" dirty="0">
                    <a:latin typeface="Times New Roman" panose="02020603050405020304" pitchFamily="18" charset="0"/>
                    <a:cs typeface="Times New Roman" panose="02020603050405020304" pitchFamily="18" charset="0"/>
                  </a:rPr>
                  <a:t>N L </a:t>
                </a:r>
                <a:r>
                  <a:rPr lang="en-US" sz="1600" dirty="0">
                    <a:latin typeface="Times New Roman" panose="02020603050405020304" pitchFamily="18" charset="0"/>
                    <a:cs typeface="Times New Roman" panose="02020603050405020304" pitchFamily="18" charset="0"/>
                    <a:sym typeface="Symbol" panose="05050102010706020507" pitchFamily="18" charset="2"/>
                  </a:rPr>
                  <a:t></a:t>
                </a:r>
                <a:r>
                  <a:rPr lang="en-US" sz="1600" i="1" dirty="0">
                    <a:latin typeface="Times New Roman" panose="02020603050405020304" pitchFamily="18" charset="0"/>
                    <a:cs typeface="Times New Roman" panose="02020603050405020304" pitchFamily="18" charset="0"/>
                  </a:rPr>
                  <a:t> f </a:t>
                </a:r>
                <a:endParaRPr lang="en-US" sz="1600" dirty="0">
                  <a:latin typeface="Arial" panose="020B0604020202020204"/>
                </a:endParaRPr>
              </a:p>
            </p:txBody>
          </p:sp>
          <p:grpSp>
            <p:nvGrpSpPr>
              <p:cNvPr id="112" name="Group 111">
                <a:extLst>
                  <a:ext uri="{FF2B5EF4-FFF2-40B4-BE49-F238E27FC236}">
                    <a16:creationId xmlns:a16="http://schemas.microsoft.com/office/drawing/2014/main" id="{C6A59A29-78EB-95AD-5483-0A8CFBDFAAFA}"/>
                  </a:ext>
                </a:extLst>
              </p:cNvPr>
              <p:cNvGrpSpPr/>
              <p:nvPr/>
            </p:nvGrpSpPr>
            <p:grpSpPr>
              <a:xfrm>
                <a:off x="3232428" y="3837353"/>
                <a:ext cx="1964001" cy="909482"/>
                <a:chOff x="3452721" y="2131126"/>
                <a:chExt cx="1964001" cy="909482"/>
              </a:xfrm>
            </p:grpSpPr>
            <p:grpSp>
              <p:nvGrpSpPr>
                <p:cNvPr id="20" name="Group 19">
                  <a:extLst>
                    <a:ext uri="{FF2B5EF4-FFF2-40B4-BE49-F238E27FC236}">
                      <a16:creationId xmlns:a16="http://schemas.microsoft.com/office/drawing/2014/main" id="{D691ABE5-078F-9E65-7C9D-FBAD3F885C4F}"/>
                    </a:ext>
                  </a:extLst>
                </p:cNvPr>
                <p:cNvGrpSpPr/>
                <p:nvPr/>
              </p:nvGrpSpPr>
              <p:grpSpPr>
                <a:xfrm>
                  <a:off x="3452721" y="2228530"/>
                  <a:ext cx="1964001" cy="812078"/>
                  <a:chOff x="3746076" y="4220361"/>
                  <a:chExt cx="1964001" cy="812078"/>
                </a:xfrm>
              </p:grpSpPr>
              <p:cxnSp>
                <p:nvCxnSpPr>
                  <p:cNvPr id="82" name="Straight Connector 81">
                    <a:extLst>
                      <a:ext uri="{FF2B5EF4-FFF2-40B4-BE49-F238E27FC236}">
                        <a16:creationId xmlns:a16="http://schemas.microsoft.com/office/drawing/2014/main" id="{3A7E113E-B2C1-E823-F362-EB47D057147B}"/>
                      </a:ext>
                    </a:extLst>
                  </p:cNvPr>
                  <p:cNvCxnSpPr>
                    <a:cxnSpLocks/>
                  </p:cNvCxnSpPr>
                  <p:nvPr/>
                </p:nvCxnSpPr>
                <p:spPr>
                  <a:xfrm>
                    <a:off x="5216909" y="4638258"/>
                    <a:ext cx="493168" cy="236568"/>
                  </a:xfrm>
                  <a:prstGeom prst="line">
                    <a:avLst/>
                  </a:prstGeom>
                  <a:ln w="28575">
                    <a:solidFill>
                      <a:srgbClr val="003657"/>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69293B7E-4F51-858F-602D-0E9EF1412F10}"/>
                      </a:ext>
                    </a:extLst>
                  </p:cNvPr>
                  <p:cNvCxnSpPr/>
                  <p:nvPr/>
                </p:nvCxnSpPr>
                <p:spPr>
                  <a:xfrm>
                    <a:off x="4558214" y="4633506"/>
                    <a:ext cx="640080" cy="0"/>
                  </a:xfrm>
                  <a:prstGeom prst="line">
                    <a:avLst/>
                  </a:prstGeom>
                  <a:ln w="28575">
                    <a:solidFill>
                      <a:srgbClr val="003657"/>
                    </a:solidFill>
                    <a:prstDash val="dash"/>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0C20D27E-F50E-EF6D-E7D8-19DD8F82A035}"/>
                      </a:ext>
                    </a:extLst>
                  </p:cNvPr>
                  <p:cNvCxnSpPr>
                    <a:cxnSpLocks/>
                  </p:cNvCxnSpPr>
                  <p:nvPr/>
                </p:nvCxnSpPr>
                <p:spPr>
                  <a:xfrm flipV="1">
                    <a:off x="5202271" y="4397102"/>
                    <a:ext cx="507806" cy="236569"/>
                  </a:xfrm>
                  <a:prstGeom prst="line">
                    <a:avLst/>
                  </a:prstGeom>
                  <a:ln w="28575">
                    <a:solidFill>
                      <a:srgbClr val="003657"/>
                    </a:solidFill>
                    <a:prstDash val="solid"/>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9C0588AB-7647-45C7-8DB4-AAC06C0CAD44}"/>
                      </a:ext>
                    </a:extLst>
                  </p:cNvPr>
                  <p:cNvCxnSpPr>
                    <a:cxnSpLocks/>
                  </p:cNvCxnSpPr>
                  <p:nvPr/>
                </p:nvCxnSpPr>
                <p:spPr>
                  <a:xfrm flipH="1" flipV="1">
                    <a:off x="4045578" y="4397102"/>
                    <a:ext cx="507806" cy="237900"/>
                  </a:xfrm>
                  <a:prstGeom prst="line">
                    <a:avLst/>
                  </a:prstGeom>
                  <a:ln w="28575">
                    <a:solidFill>
                      <a:srgbClr val="003657"/>
                    </a:solidFill>
                    <a:prstDash val="solid"/>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9B180904-F909-2596-E4AB-7DD89F4A4EF8}"/>
                      </a:ext>
                    </a:extLst>
                  </p:cNvPr>
                  <p:cNvCxnSpPr>
                    <a:cxnSpLocks/>
                  </p:cNvCxnSpPr>
                  <p:nvPr/>
                </p:nvCxnSpPr>
                <p:spPr>
                  <a:xfrm flipH="1">
                    <a:off x="4045578" y="4633676"/>
                    <a:ext cx="507806" cy="237900"/>
                  </a:xfrm>
                  <a:prstGeom prst="line">
                    <a:avLst/>
                  </a:prstGeom>
                  <a:ln w="28575">
                    <a:solidFill>
                      <a:srgbClr val="003657"/>
                    </a:solidFill>
                  </a:ln>
                </p:spPr>
                <p:style>
                  <a:lnRef idx="1">
                    <a:schemeClr val="accent1"/>
                  </a:lnRef>
                  <a:fillRef idx="0">
                    <a:schemeClr val="accent1"/>
                  </a:fillRef>
                  <a:effectRef idx="0">
                    <a:schemeClr val="accent1"/>
                  </a:effectRef>
                  <a:fontRef idx="minor">
                    <a:schemeClr val="tx1"/>
                  </a:fontRef>
                </p:style>
              </p:cxnSp>
              <p:sp>
                <p:nvSpPr>
                  <p:cNvPr id="86" name="TextBox 85">
                    <a:extLst>
                      <a:ext uri="{FF2B5EF4-FFF2-40B4-BE49-F238E27FC236}">
                        <a16:creationId xmlns:a16="http://schemas.microsoft.com/office/drawing/2014/main" id="{E52988D1-BA0B-E18D-39C8-266DD375CFD3}"/>
                      </a:ext>
                    </a:extLst>
                  </p:cNvPr>
                  <p:cNvSpPr txBox="1"/>
                  <p:nvPr/>
                </p:nvSpPr>
                <p:spPr>
                  <a:xfrm>
                    <a:off x="3768510" y="4724662"/>
                    <a:ext cx="284052" cy="307777"/>
                  </a:xfrm>
                  <a:prstGeom prst="rect">
                    <a:avLst/>
                  </a:prstGeom>
                  <a:noFill/>
                </p:spPr>
                <p:txBody>
                  <a:bodyPr wrap="none" rtlCol="0">
                    <a:spAutoFit/>
                  </a:bodyPr>
                  <a:lstStyle/>
                  <a:p>
                    <a:r>
                      <a:rPr lang="en-US" sz="1400" i="1" dirty="0">
                        <a:solidFill>
                          <a:srgbClr val="003657"/>
                        </a:solidFill>
                        <a:latin typeface="Times New Roman" panose="02020603050405020304" pitchFamily="18" charset="0"/>
                        <a:cs typeface="Times New Roman" panose="02020603050405020304" pitchFamily="18" charset="0"/>
                      </a:rPr>
                      <a:t>L</a:t>
                    </a:r>
                  </a:p>
                </p:txBody>
              </p:sp>
              <p:sp>
                <p:nvSpPr>
                  <p:cNvPr id="90" name="TextBox 89">
                    <a:extLst>
                      <a:ext uri="{FF2B5EF4-FFF2-40B4-BE49-F238E27FC236}">
                        <a16:creationId xmlns:a16="http://schemas.microsoft.com/office/drawing/2014/main" id="{0A39F19E-8B9C-231F-47CF-EF8F17190F2E}"/>
                      </a:ext>
                    </a:extLst>
                  </p:cNvPr>
                  <p:cNvSpPr txBox="1"/>
                  <p:nvPr/>
                </p:nvSpPr>
                <p:spPr>
                  <a:xfrm>
                    <a:off x="3746076" y="4220361"/>
                    <a:ext cx="328920" cy="307777"/>
                  </a:xfrm>
                  <a:prstGeom prst="rect">
                    <a:avLst/>
                  </a:prstGeom>
                  <a:noFill/>
                </p:spPr>
                <p:txBody>
                  <a:bodyPr wrap="square" rtlCol="0">
                    <a:spAutoFit/>
                  </a:bodyPr>
                  <a:lstStyle/>
                  <a:p>
                    <a:r>
                      <a:rPr lang="en-US" sz="1400" i="1" dirty="0">
                        <a:solidFill>
                          <a:srgbClr val="003657"/>
                        </a:solidFill>
                        <a:latin typeface="Times New Roman" panose="02020603050405020304" pitchFamily="18" charset="0"/>
                        <a:cs typeface="Times New Roman" panose="02020603050405020304" pitchFamily="18" charset="0"/>
                      </a:rPr>
                      <a:t>N</a:t>
                    </a:r>
                  </a:p>
                </p:txBody>
              </p:sp>
              <p:sp>
                <p:nvSpPr>
                  <p:cNvPr id="95" name="TextBox 94">
                    <a:extLst>
                      <a:ext uri="{FF2B5EF4-FFF2-40B4-BE49-F238E27FC236}">
                        <a16:creationId xmlns:a16="http://schemas.microsoft.com/office/drawing/2014/main" id="{4811EADA-3AF1-A086-74E8-88BA452B2116}"/>
                      </a:ext>
                    </a:extLst>
                  </p:cNvPr>
                  <p:cNvSpPr txBox="1"/>
                  <p:nvPr/>
                </p:nvSpPr>
                <p:spPr>
                  <a:xfrm>
                    <a:off x="4698055" y="4603037"/>
                    <a:ext cx="320922" cy="307777"/>
                  </a:xfrm>
                  <a:prstGeom prst="rect">
                    <a:avLst/>
                  </a:prstGeom>
                  <a:noFill/>
                </p:spPr>
                <p:txBody>
                  <a:bodyPr wrap="none" rtlCol="0">
                    <a:spAutoFit/>
                  </a:bodyPr>
                  <a:lstStyle/>
                  <a:p>
                    <a:r>
                      <a:rPr lang="en-US" sz="1400" dirty="0">
                        <a:solidFill>
                          <a:srgbClr val="003657"/>
                        </a:solidFill>
                        <a:latin typeface="Symbol" pitchFamily="2" charset="2"/>
                        <a:cs typeface="Times New Roman" panose="02020603050405020304" pitchFamily="18" charset="0"/>
                      </a:rPr>
                      <a:t>F</a:t>
                    </a:r>
                  </a:p>
                </p:txBody>
              </p:sp>
            </p:grpSp>
            <p:sp>
              <p:nvSpPr>
                <p:cNvPr id="28" name="TextBox 27">
                  <a:extLst>
                    <a:ext uri="{FF2B5EF4-FFF2-40B4-BE49-F238E27FC236}">
                      <a16:creationId xmlns:a16="http://schemas.microsoft.com/office/drawing/2014/main" id="{F1CCB055-FA2D-A63D-AD05-855AD377F912}"/>
                    </a:ext>
                  </a:extLst>
                </p:cNvPr>
                <p:cNvSpPr txBox="1"/>
                <p:nvPr/>
              </p:nvSpPr>
              <p:spPr>
                <a:xfrm>
                  <a:off x="4083739" y="2131126"/>
                  <a:ext cx="922047" cy="338554"/>
                </a:xfrm>
                <a:prstGeom prst="rect">
                  <a:avLst/>
                </a:prstGeom>
                <a:noFill/>
              </p:spPr>
              <p:txBody>
                <a:bodyPr wrap="none" rtlCol="0">
                  <a:spAutoFit/>
                </a:bodyPr>
                <a:lstStyle/>
                <a:p>
                  <a:r>
                    <a:rPr lang="en-US" sz="1600" dirty="0">
                      <a:solidFill>
                        <a:srgbClr val="003657"/>
                      </a:solidFill>
                      <a:latin typeface="Symbol" panose="05050102010706020507" pitchFamily="18" charset="2"/>
                    </a:rPr>
                    <a:t>D</a:t>
                  </a:r>
                  <a:r>
                    <a:rPr lang="en-US" sz="1600" dirty="0">
                      <a:solidFill>
                        <a:srgbClr val="003657"/>
                      </a:solidFill>
                      <a:latin typeface="Times New Roman" panose="02020603050405020304" pitchFamily="18" charset="0"/>
                      <a:cs typeface="Times New Roman" panose="02020603050405020304" pitchFamily="18" charset="0"/>
                    </a:rPr>
                    <a:t>L</a:t>
                  </a:r>
                  <a:r>
                    <a:rPr lang="en-US" sz="1600" dirty="0">
                      <a:solidFill>
                        <a:srgbClr val="003657"/>
                      </a:solidFill>
                      <a:latin typeface="Arial" panose="020B0604020202020204"/>
                    </a:rPr>
                    <a:t> </a:t>
                  </a:r>
                  <a:r>
                    <a:rPr lang="en-US" sz="1600" dirty="0">
                      <a:solidFill>
                        <a:srgbClr val="003657"/>
                      </a:solidFill>
                      <a:latin typeface="Symbol" panose="05050102010706020507" pitchFamily="18" charset="2"/>
                    </a:rPr>
                    <a:t>=</a:t>
                  </a:r>
                  <a:r>
                    <a:rPr lang="en-US" sz="1600" dirty="0">
                      <a:solidFill>
                        <a:srgbClr val="003657"/>
                      </a:solidFill>
                      <a:latin typeface="Symbol" panose="05050102010706020507" pitchFamily="18" charset="2"/>
                      <a:sym typeface="Euclid Symbol" panose="05050102010706020507" pitchFamily="18" charset="2"/>
                    </a:rPr>
                    <a:t> ± </a:t>
                  </a:r>
                  <a:r>
                    <a:rPr lang="en-US" sz="1600" dirty="0">
                      <a:solidFill>
                        <a:srgbClr val="003657"/>
                      </a:solidFill>
                      <a:latin typeface="Symbol" panose="05050102010706020507" pitchFamily="18" charset="2"/>
                    </a:rPr>
                    <a:t>1</a:t>
                  </a:r>
                </a:p>
              </p:txBody>
            </p:sp>
          </p:grpSp>
        </p:grpSp>
        <p:pic>
          <p:nvPicPr>
            <p:cNvPr id="58" name="Picture 57">
              <a:extLst>
                <a:ext uri="{FF2B5EF4-FFF2-40B4-BE49-F238E27FC236}">
                  <a16:creationId xmlns:a16="http://schemas.microsoft.com/office/drawing/2014/main" id="{6E3A9BD7-D935-20DC-17AC-7AB7BD41E8E9}"/>
                </a:ext>
              </a:extLst>
            </p:cNvPr>
            <p:cNvPicPr>
              <a:picLocks noChangeAspect="1"/>
            </p:cNvPicPr>
            <p:nvPr/>
          </p:nvPicPr>
          <p:blipFill>
            <a:blip r:embed="rId8"/>
            <a:stretch>
              <a:fillRect/>
            </a:stretch>
          </p:blipFill>
          <p:spPr>
            <a:xfrm>
              <a:off x="4336377" y="4877446"/>
              <a:ext cx="280416" cy="365760"/>
            </a:xfrm>
            <a:prstGeom prst="rect">
              <a:avLst/>
            </a:prstGeom>
          </p:spPr>
        </p:pic>
      </p:grpSp>
      <p:grpSp>
        <p:nvGrpSpPr>
          <p:cNvPr id="127" name="Group 126">
            <a:extLst>
              <a:ext uri="{FF2B5EF4-FFF2-40B4-BE49-F238E27FC236}">
                <a16:creationId xmlns:a16="http://schemas.microsoft.com/office/drawing/2014/main" id="{6C4EA411-DBB2-CCF4-514F-670707CA4396}"/>
              </a:ext>
            </a:extLst>
          </p:cNvPr>
          <p:cNvGrpSpPr/>
          <p:nvPr/>
        </p:nvGrpSpPr>
        <p:grpSpPr>
          <a:xfrm>
            <a:off x="9901649" y="3588314"/>
            <a:ext cx="2047354" cy="1686037"/>
            <a:chOff x="9562400" y="3561515"/>
            <a:chExt cx="2047354" cy="1686037"/>
          </a:xfrm>
        </p:grpSpPr>
        <p:grpSp>
          <p:nvGrpSpPr>
            <p:cNvPr id="126" name="Group 125">
              <a:extLst>
                <a:ext uri="{FF2B5EF4-FFF2-40B4-BE49-F238E27FC236}">
                  <a16:creationId xmlns:a16="http://schemas.microsoft.com/office/drawing/2014/main" id="{AF9BAFCA-1899-77F6-5EBE-475A51867BF4}"/>
                </a:ext>
              </a:extLst>
            </p:cNvPr>
            <p:cNvGrpSpPr/>
            <p:nvPr/>
          </p:nvGrpSpPr>
          <p:grpSpPr>
            <a:xfrm>
              <a:off x="9562400" y="3561515"/>
              <a:ext cx="2047354" cy="1686037"/>
              <a:chOff x="9562400" y="3561515"/>
              <a:chExt cx="2047354" cy="1686037"/>
            </a:xfrm>
          </p:grpSpPr>
          <p:cxnSp>
            <p:nvCxnSpPr>
              <p:cNvPr id="35" name="Straight Connector 34">
                <a:extLst>
                  <a:ext uri="{FF2B5EF4-FFF2-40B4-BE49-F238E27FC236}">
                    <a16:creationId xmlns:a16="http://schemas.microsoft.com/office/drawing/2014/main" id="{1276C6FE-C1A9-2CB2-0776-EC32DF99274F}"/>
                  </a:ext>
                </a:extLst>
              </p:cNvPr>
              <p:cNvCxnSpPr>
                <a:cxnSpLocks/>
              </p:cNvCxnSpPr>
              <p:nvPr/>
            </p:nvCxnSpPr>
            <p:spPr>
              <a:xfrm rot="16200000" flipH="1" flipV="1">
                <a:off x="10116359" y="4419599"/>
                <a:ext cx="777240" cy="0"/>
              </a:xfrm>
              <a:prstGeom prst="line">
                <a:avLst/>
              </a:prstGeom>
              <a:ln w="28575">
                <a:solidFill>
                  <a:srgbClr val="003657"/>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D16C3899-7C06-E226-C607-DA59A4B098C2}"/>
                  </a:ext>
                </a:extLst>
              </p:cNvPr>
              <p:cNvSpPr txBox="1"/>
              <p:nvPr/>
            </p:nvSpPr>
            <p:spPr>
              <a:xfrm>
                <a:off x="10492805" y="4242581"/>
                <a:ext cx="304892" cy="307777"/>
              </a:xfrm>
              <a:prstGeom prst="rect">
                <a:avLst/>
              </a:prstGeom>
              <a:noFill/>
            </p:spPr>
            <p:txBody>
              <a:bodyPr wrap="none" rtlCol="0">
                <a:spAutoFit/>
              </a:bodyPr>
              <a:lstStyle/>
              <a:p>
                <a:r>
                  <a:rPr lang="en-US" sz="1400" i="1" dirty="0">
                    <a:solidFill>
                      <a:srgbClr val="003657"/>
                    </a:solidFill>
                    <a:latin typeface="Times New Roman" panose="02020603050405020304" pitchFamily="18" charset="0"/>
                    <a:cs typeface="Times New Roman" panose="02020603050405020304" pitchFamily="18" charset="0"/>
                  </a:rPr>
                  <a:t>N</a:t>
                </a:r>
              </a:p>
            </p:txBody>
          </p:sp>
          <p:grpSp>
            <p:nvGrpSpPr>
              <p:cNvPr id="72" name="Group 71">
                <a:extLst>
                  <a:ext uri="{FF2B5EF4-FFF2-40B4-BE49-F238E27FC236}">
                    <a16:creationId xmlns:a16="http://schemas.microsoft.com/office/drawing/2014/main" id="{92063B15-3E03-D953-988C-8E2F5CEB0BE2}"/>
                  </a:ext>
                </a:extLst>
              </p:cNvPr>
              <p:cNvGrpSpPr/>
              <p:nvPr/>
            </p:nvGrpSpPr>
            <p:grpSpPr>
              <a:xfrm>
                <a:off x="9562400" y="3561515"/>
                <a:ext cx="2047354" cy="1686037"/>
                <a:chOff x="9284264" y="3594728"/>
                <a:chExt cx="2047354" cy="1686037"/>
              </a:xfrm>
            </p:grpSpPr>
            <p:cxnSp>
              <p:nvCxnSpPr>
                <p:cNvPr id="25" name="Straight Connector 24">
                  <a:extLst>
                    <a:ext uri="{FF2B5EF4-FFF2-40B4-BE49-F238E27FC236}">
                      <a16:creationId xmlns:a16="http://schemas.microsoft.com/office/drawing/2014/main" id="{42B4EA7D-3591-E751-B294-B8219DFF62EB}"/>
                    </a:ext>
                  </a:extLst>
                </p:cNvPr>
                <p:cNvCxnSpPr>
                  <a:cxnSpLocks/>
                </p:cNvCxnSpPr>
                <p:nvPr/>
              </p:nvCxnSpPr>
              <p:spPr>
                <a:xfrm>
                  <a:off x="9643498" y="4061435"/>
                  <a:ext cx="509940" cy="4714"/>
                </a:xfrm>
                <a:prstGeom prst="line">
                  <a:avLst/>
                </a:prstGeom>
                <a:ln w="28575">
                  <a:solidFill>
                    <a:srgbClr val="003657"/>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0BAA6C6C-0F6A-EE73-9C9A-B7EFEDA3C2B8}"/>
                    </a:ext>
                  </a:extLst>
                </p:cNvPr>
                <p:cNvCxnSpPr>
                  <a:cxnSpLocks/>
                </p:cNvCxnSpPr>
                <p:nvPr/>
              </p:nvCxnSpPr>
              <p:spPr>
                <a:xfrm flipV="1">
                  <a:off x="9643498" y="4837894"/>
                  <a:ext cx="522114" cy="6901"/>
                </a:xfrm>
                <a:prstGeom prst="line">
                  <a:avLst/>
                </a:prstGeom>
                <a:ln w="28575">
                  <a:solidFill>
                    <a:srgbClr val="003657"/>
                  </a:solidFill>
                  <a:prstDash val="dash"/>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FD6834FD-F0FD-F131-F255-38A8DAB02373}"/>
                    </a:ext>
                  </a:extLst>
                </p:cNvPr>
                <p:cNvCxnSpPr>
                  <a:cxnSpLocks/>
                </p:cNvCxnSpPr>
                <p:nvPr/>
              </p:nvCxnSpPr>
              <p:spPr>
                <a:xfrm>
                  <a:off x="10226071" y="4836007"/>
                  <a:ext cx="457200" cy="0"/>
                </a:xfrm>
                <a:prstGeom prst="line">
                  <a:avLst/>
                </a:prstGeom>
                <a:ln w="28575">
                  <a:solidFill>
                    <a:srgbClr val="003657"/>
                  </a:solidFill>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F6AA3F4A-4E6C-E648-80AF-0B0B08BD1709}"/>
                    </a:ext>
                  </a:extLst>
                </p:cNvPr>
                <p:cNvSpPr txBox="1"/>
                <p:nvPr/>
              </p:nvSpPr>
              <p:spPr>
                <a:xfrm>
                  <a:off x="9349478" y="3872908"/>
                  <a:ext cx="320922" cy="307777"/>
                </a:xfrm>
                <a:prstGeom prst="rect">
                  <a:avLst/>
                </a:prstGeom>
                <a:noFill/>
              </p:spPr>
              <p:txBody>
                <a:bodyPr wrap="none" rtlCol="0">
                  <a:spAutoFit/>
                </a:bodyPr>
                <a:lstStyle/>
                <a:p>
                  <a:r>
                    <a:rPr lang="en-US" sz="1400" dirty="0">
                      <a:solidFill>
                        <a:srgbClr val="003657"/>
                      </a:solidFill>
                      <a:latin typeface="Symbol" pitchFamily="2" charset="2"/>
                      <a:cs typeface="Times New Roman" panose="02020603050405020304" pitchFamily="18" charset="0"/>
                    </a:rPr>
                    <a:t>F</a:t>
                  </a:r>
                </a:p>
              </p:txBody>
            </p:sp>
            <p:sp>
              <p:nvSpPr>
                <p:cNvPr id="37" name="TextBox 36">
                  <a:extLst>
                    <a:ext uri="{FF2B5EF4-FFF2-40B4-BE49-F238E27FC236}">
                      <a16:creationId xmlns:a16="http://schemas.microsoft.com/office/drawing/2014/main" id="{4A845703-C609-8CC1-6C7D-51E1F0215E0C}"/>
                    </a:ext>
                  </a:extLst>
                </p:cNvPr>
                <p:cNvSpPr txBox="1"/>
                <p:nvPr/>
              </p:nvSpPr>
              <p:spPr>
                <a:xfrm>
                  <a:off x="9360473" y="4656907"/>
                  <a:ext cx="320922" cy="307777"/>
                </a:xfrm>
                <a:prstGeom prst="rect">
                  <a:avLst/>
                </a:prstGeom>
                <a:noFill/>
              </p:spPr>
              <p:txBody>
                <a:bodyPr wrap="none" rtlCol="0">
                  <a:spAutoFit/>
                </a:bodyPr>
                <a:lstStyle/>
                <a:p>
                  <a:r>
                    <a:rPr lang="en-US" sz="1400" dirty="0">
                      <a:solidFill>
                        <a:srgbClr val="003657"/>
                      </a:solidFill>
                      <a:latin typeface="Symbol" pitchFamily="2" charset="2"/>
                      <a:cs typeface="Times New Roman" panose="02020603050405020304" pitchFamily="18" charset="0"/>
                    </a:rPr>
                    <a:t>F</a:t>
                  </a:r>
                </a:p>
              </p:txBody>
            </p:sp>
            <p:pic>
              <p:nvPicPr>
                <p:cNvPr id="38" name="Picture 37">
                  <a:extLst>
                    <a:ext uri="{FF2B5EF4-FFF2-40B4-BE49-F238E27FC236}">
                      <a16:creationId xmlns:a16="http://schemas.microsoft.com/office/drawing/2014/main" id="{9D2B4A69-CDFD-B7E6-39A8-51F17659CBE1}"/>
                    </a:ext>
                  </a:extLst>
                </p:cNvPr>
                <p:cNvPicPr>
                  <a:picLocks noChangeAspect="1"/>
                </p:cNvPicPr>
                <p:nvPr/>
              </p:nvPicPr>
              <p:blipFill>
                <a:blip r:embed="rId6"/>
                <a:stretch>
                  <a:fillRect/>
                </a:stretch>
              </p:blipFill>
              <p:spPr>
                <a:xfrm>
                  <a:off x="10765633" y="4646446"/>
                  <a:ext cx="233680" cy="274320"/>
                </a:xfrm>
                <a:prstGeom prst="rect">
                  <a:avLst/>
                </a:prstGeom>
              </p:spPr>
            </p:pic>
            <p:sp>
              <p:nvSpPr>
                <p:cNvPr id="41" name="TextBox 40">
                  <a:extLst>
                    <a:ext uri="{FF2B5EF4-FFF2-40B4-BE49-F238E27FC236}">
                      <a16:creationId xmlns:a16="http://schemas.microsoft.com/office/drawing/2014/main" id="{505F2F3D-1601-A4B5-83E0-8DDCD3BC631E}"/>
                    </a:ext>
                  </a:extLst>
                </p:cNvPr>
                <p:cNvSpPr txBox="1"/>
                <p:nvPr/>
              </p:nvSpPr>
              <p:spPr>
                <a:xfrm>
                  <a:off x="9284264" y="4942211"/>
                  <a:ext cx="1132041" cy="338554"/>
                </a:xfrm>
                <a:prstGeom prst="rect">
                  <a:avLst/>
                </a:prstGeom>
                <a:noFill/>
              </p:spPr>
              <p:txBody>
                <a:bodyPr wrap="none" rtlCol="0">
                  <a:spAutoFit/>
                </a:bodyPr>
                <a:lstStyle/>
                <a:p>
                  <a:r>
                    <a:rPr lang="en-US" sz="1600" dirty="0">
                      <a:latin typeface="Arial" panose="020B0604020202020204"/>
                    </a:rPr>
                    <a:t>scattering,</a:t>
                  </a:r>
                </a:p>
              </p:txBody>
            </p:sp>
            <p:sp>
              <p:nvSpPr>
                <p:cNvPr id="42" name="TextBox 41">
                  <a:extLst>
                    <a:ext uri="{FF2B5EF4-FFF2-40B4-BE49-F238E27FC236}">
                      <a16:creationId xmlns:a16="http://schemas.microsoft.com/office/drawing/2014/main" id="{4C3939D2-14D0-D771-83EE-460AD7AC533F}"/>
                    </a:ext>
                  </a:extLst>
                </p:cNvPr>
                <p:cNvSpPr txBox="1"/>
                <p:nvPr/>
              </p:nvSpPr>
              <p:spPr>
                <a:xfrm>
                  <a:off x="9692414" y="3594728"/>
                  <a:ext cx="922047" cy="338554"/>
                </a:xfrm>
                <a:prstGeom prst="rect">
                  <a:avLst/>
                </a:prstGeom>
                <a:noFill/>
              </p:spPr>
              <p:txBody>
                <a:bodyPr wrap="none" rtlCol="0">
                  <a:spAutoFit/>
                </a:bodyPr>
                <a:lstStyle/>
                <a:p>
                  <a:r>
                    <a:rPr lang="en-US" sz="1600" dirty="0">
                      <a:solidFill>
                        <a:srgbClr val="003657"/>
                      </a:solidFill>
                      <a:latin typeface="Symbol" panose="05050102010706020507" pitchFamily="18" charset="2"/>
                    </a:rPr>
                    <a:t>D</a:t>
                  </a:r>
                  <a:r>
                    <a:rPr lang="en-US" sz="1600" dirty="0">
                      <a:solidFill>
                        <a:srgbClr val="003657"/>
                      </a:solidFill>
                      <a:latin typeface="Times New Roman" panose="02020603050405020304" pitchFamily="18" charset="0"/>
                      <a:cs typeface="Times New Roman" panose="02020603050405020304" pitchFamily="18" charset="0"/>
                    </a:rPr>
                    <a:t>L</a:t>
                  </a:r>
                  <a:r>
                    <a:rPr lang="en-US" sz="1600" dirty="0">
                      <a:solidFill>
                        <a:srgbClr val="003657"/>
                      </a:solidFill>
                      <a:latin typeface="Arial" panose="020B0604020202020204"/>
                    </a:rPr>
                    <a:t> </a:t>
                  </a:r>
                  <a:r>
                    <a:rPr lang="en-US" sz="1600" dirty="0">
                      <a:solidFill>
                        <a:srgbClr val="003657"/>
                      </a:solidFill>
                      <a:latin typeface="Symbol" panose="05050102010706020507" pitchFamily="18" charset="2"/>
                    </a:rPr>
                    <a:t>= </a:t>
                  </a:r>
                  <a:r>
                    <a:rPr lang="en-US" sz="1600" dirty="0">
                      <a:solidFill>
                        <a:srgbClr val="003657"/>
                      </a:solidFill>
                      <a:latin typeface="Symbol" panose="05050102010706020507" pitchFamily="18" charset="2"/>
                      <a:sym typeface="Euclid Symbol" panose="05050102010706020507" pitchFamily="18" charset="2"/>
                    </a:rPr>
                    <a:t>± 2</a:t>
                  </a:r>
                  <a:endParaRPr lang="en-US" sz="1600" dirty="0">
                    <a:solidFill>
                      <a:srgbClr val="003657"/>
                    </a:solidFill>
                    <a:latin typeface="Symbol" panose="05050102010706020507" pitchFamily="18" charset="2"/>
                  </a:endParaRPr>
                </a:p>
              </p:txBody>
            </p:sp>
            <p:pic>
              <p:nvPicPr>
                <p:cNvPr id="43" name="Picture 42">
                  <a:extLst>
                    <a:ext uri="{FF2B5EF4-FFF2-40B4-BE49-F238E27FC236}">
                      <a16:creationId xmlns:a16="http://schemas.microsoft.com/office/drawing/2014/main" id="{5FB997E9-B71B-5F62-85D3-1A67A9BF4E1C}"/>
                    </a:ext>
                  </a:extLst>
                </p:cNvPr>
                <p:cNvPicPr>
                  <a:picLocks noChangeAspect="1"/>
                </p:cNvPicPr>
                <p:nvPr/>
              </p:nvPicPr>
              <p:blipFill>
                <a:blip r:embed="rId6"/>
                <a:stretch>
                  <a:fillRect/>
                </a:stretch>
              </p:blipFill>
              <p:spPr>
                <a:xfrm>
                  <a:off x="10767202" y="3903301"/>
                  <a:ext cx="233680" cy="274320"/>
                </a:xfrm>
                <a:prstGeom prst="rect">
                  <a:avLst/>
                </a:prstGeom>
              </p:spPr>
            </p:pic>
            <p:pic>
              <p:nvPicPr>
                <p:cNvPr id="45" name="Picture 44">
                  <a:extLst>
                    <a:ext uri="{FF2B5EF4-FFF2-40B4-BE49-F238E27FC236}">
                      <a16:creationId xmlns:a16="http://schemas.microsoft.com/office/drawing/2014/main" id="{6DE546AD-864B-675E-E30E-E695E2FB8EB1}"/>
                    </a:ext>
                  </a:extLst>
                </p:cNvPr>
                <p:cNvPicPr>
                  <a:picLocks noChangeAspect="1"/>
                </p:cNvPicPr>
                <p:nvPr/>
              </p:nvPicPr>
              <p:blipFill>
                <a:blip r:embed="rId9"/>
                <a:stretch>
                  <a:fillRect/>
                </a:stretch>
              </p:blipFill>
              <p:spPr>
                <a:xfrm>
                  <a:off x="10302918" y="4957613"/>
                  <a:ext cx="1028700" cy="320040"/>
                </a:xfrm>
                <a:prstGeom prst="rect">
                  <a:avLst/>
                </a:prstGeom>
              </p:spPr>
            </p:pic>
          </p:grpSp>
        </p:grpSp>
        <p:cxnSp>
          <p:nvCxnSpPr>
            <p:cNvPr id="92" name="Straight Connector 91">
              <a:extLst>
                <a:ext uri="{FF2B5EF4-FFF2-40B4-BE49-F238E27FC236}">
                  <a16:creationId xmlns:a16="http://schemas.microsoft.com/office/drawing/2014/main" id="{2C95E765-AB0E-8A0E-37F7-4107D72B673C}"/>
                </a:ext>
              </a:extLst>
            </p:cNvPr>
            <p:cNvCxnSpPr>
              <a:cxnSpLocks/>
            </p:cNvCxnSpPr>
            <p:nvPr/>
          </p:nvCxnSpPr>
          <p:spPr>
            <a:xfrm>
              <a:off x="10492805" y="4030579"/>
              <a:ext cx="538520" cy="0"/>
            </a:xfrm>
            <a:prstGeom prst="line">
              <a:avLst/>
            </a:prstGeom>
            <a:ln w="28575">
              <a:solidFill>
                <a:srgbClr val="003657"/>
              </a:solidFill>
            </a:ln>
          </p:spPr>
          <p:style>
            <a:lnRef idx="1">
              <a:schemeClr val="accent1"/>
            </a:lnRef>
            <a:fillRef idx="0">
              <a:schemeClr val="accent1"/>
            </a:fillRef>
            <a:effectRef idx="0">
              <a:schemeClr val="accent1"/>
            </a:effectRef>
            <a:fontRef idx="minor">
              <a:schemeClr val="tx1"/>
            </a:fontRef>
          </p:style>
        </p:cxnSp>
      </p:grpSp>
      <p:grpSp>
        <p:nvGrpSpPr>
          <p:cNvPr id="125" name="Group 124">
            <a:extLst>
              <a:ext uri="{FF2B5EF4-FFF2-40B4-BE49-F238E27FC236}">
                <a16:creationId xmlns:a16="http://schemas.microsoft.com/office/drawing/2014/main" id="{54478D07-5B94-A152-A55C-1882B2D1A8C1}"/>
              </a:ext>
            </a:extLst>
          </p:cNvPr>
          <p:cNvGrpSpPr/>
          <p:nvPr/>
        </p:nvGrpSpPr>
        <p:grpSpPr>
          <a:xfrm>
            <a:off x="4933969" y="3693209"/>
            <a:ext cx="2021707" cy="1545401"/>
            <a:chOff x="4873442" y="3693209"/>
            <a:chExt cx="2021707" cy="1545401"/>
          </a:xfrm>
        </p:grpSpPr>
        <p:grpSp>
          <p:nvGrpSpPr>
            <p:cNvPr id="124" name="Group 123">
              <a:extLst>
                <a:ext uri="{FF2B5EF4-FFF2-40B4-BE49-F238E27FC236}">
                  <a16:creationId xmlns:a16="http://schemas.microsoft.com/office/drawing/2014/main" id="{FC174899-3B65-C305-418B-374FED66FD55}"/>
                </a:ext>
              </a:extLst>
            </p:cNvPr>
            <p:cNvGrpSpPr/>
            <p:nvPr/>
          </p:nvGrpSpPr>
          <p:grpSpPr>
            <a:xfrm>
              <a:off x="4873442" y="3980027"/>
              <a:ext cx="2021707" cy="1258583"/>
              <a:chOff x="4873442" y="3980027"/>
              <a:chExt cx="2021707" cy="1258583"/>
            </a:xfrm>
          </p:grpSpPr>
          <p:cxnSp>
            <p:nvCxnSpPr>
              <p:cNvPr id="98" name="Straight Connector 97">
                <a:extLst>
                  <a:ext uri="{FF2B5EF4-FFF2-40B4-BE49-F238E27FC236}">
                    <a16:creationId xmlns:a16="http://schemas.microsoft.com/office/drawing/2014/main" id="{B6E0AF0B-A6BA-A8C5-CD16-DAC3EE60B63A}"/>
                  </a:ext>
                </a:extLst>
              </p:cNvPr>
              <p:cNvCxnSpPr>
                <a:cxnSpLocks/>
              </p:cNvCxnSpPr>
              <p:nvPr/>
            </p:nvCxnSpPr>
            <p:spPr>
              <a:xfrm>
                <a:off x="5137608" y="4120789"/>
                <a:ext cx="136603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23" name="Group 122">
                <a:extLst>
                  <a:ext uri="{FF2B5EF4-FFF2-40B4-BE49-F238E27FC236}">
                    <a16:creationId xmlns:a16="http://schemas.microsoft.com/office/drawing/2014/main" id="{15DF1A81-223B-488D-E3C3-FB5A01874B79}"/>
                  </a:ext>
                </a:extLst>
              </p:cNvPr>
              <p:cNvGrpSpPr/>
              <p:nvPr/>
            </p:nvGrpSpPr>
            <p:grpSpPr>
              <a:xfrm>
                <a:off x="4873442" y="3980027"/>
                <a:ext cx="2021707" cy="1258583"/>
                <a:chOff x="4861901" y="3980027"/>
                <a:chExt cx="2021707" cy="1258583"/>
              </a:xfrm>
            </p:grpSpPr>
            <p:sp>
              <p:nvSpPr>
                <p:cNvPr id="111" name="TextBox 110">
                  <a:extLst>
                    <a:ext uri="{FF2B5EF4-FFF2-40B4-BE49-F238E27FC236}">
                      <a16:creationId xmlns:a16="http://schemas.microsoft.com/office/drawing/2014/main" id="{97E4D122-665D-452F-805E-60401E0ABBAD}"/>
                    </a:ext>
                  </a:extLst>
                </p:cNvPr>
                <p:cNvSpPr txBox="1"/>
                <p:nvPr/>
              </p:nvSpPr>
              <p:spPr>
                <a:xfrm>
                  <a:off x="5829819" y="4259071"/>
                  <a:ext cx="320922" cy="307777"/>
                </a:xfrm>
                <a:prstGeom prst="rect">
                  <a:avLst/>
                </a:prstGeom>
                <a:noFill/>
              </p:spPr>
              <p:txBody>
                <a:bodyPr wrap="none" rtlCol="0">
                  <a:spAutoFit/>
                </a:bodyPr>
                <a:lstStyle/>
                <a:p>
                  <a:r>
                    <a:rPr lang="en-US" sz="1400" dirty="0">
                      <a:solidFill>
                        <a:srgbClr val="003657"/>
                      </a:solidFill>
                      <a:latin typeface="Symbol" pitchFamily="2" charset="2"/>
                      <a:cs typeface="Times New Roman" panose="02020603050405020304" pitchFamily="18" charset="0"/>
                    </a:rPr>
                    <a:t>F</a:t>
                  </a:r>
                </a:p>
              </p:txBody>
            </p:sp>
            <p:grpSp>
              <p:nvGrpSpPr>
                <p:cNvPr id="122" name="Group 121">
                  <a:extLst>
                    <a:ext uri="{FF2B5EF4-FFF2-40B4-BE49-F238E27FC236}">
                      <a16:creationId xmlns:a16="http://schemas.microsoft.com/office/drawing/2014/main" id="{BF66D2DC-2F33-9924-A049-1102755F9E13}"/>
                    </a:ext>
                  </a:extLst>
                </p:cNvPr>
                <p:cNvGrpSpPr/>
                <p:nvPr/>
              </p:nvGrpSpPr>
              <p:grpSpPr>
                <a:xfrm>
                  <a:off x="4861901" y="3980027"/>
                  <a:ext cx="2021707" cy="1258583"/>
                  <a:chOff x="4851004" y="3966168"/>
                  <a:chExt cx="2021707" cy="1258583"/>
                </a:xfrm>
              </p:grpSpPr>
              <p:cxnSp>
                <p:nvCxnSpPr>
                  <p:cNvPr id="100" name="Straight Connector 99">
                    <a:extLst>
                      <a:ext uri="{FF2B5EF4-FFF2-40B4-BE49-F238E27FC236}">
                        <a16:creationId xmlns:a16="http://schemas.microsoft.com/office/drawing/2014/main" id="{D0A6F780-E155-A687-423C-5A3CD0FA0E12}"/>
                      </a:ext>
                    </a:extLst>
                  </p:cNvPr>
                  <p:cNvCxnSpPr>
                    <a:cxnSpLocks/>
                  </p:cNvCxnSpPr>
                  <p:nvPr/>
                </p:nvCxnSpPr>
                <p:spPr>
                  <a:xfrm flipV="1">
                    <a:off x="5143704" y="4682672"/>
                    <a:ext cx="1379333" cy="1723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2" name="TextBox 101">
                    <a:extLst>
                      <a:ext uri="{FF2B5EF4-FFF2-40B4-BE49-F238E27FC236}">
                        <a16:creationId xmlns:a16="http://schemas.microsoft.com/office/drawing/2014/main" id="{ABB5942C-910E-4352-ECDB-EDE99FC5436C}"/>
                      </a:ext>
                    </a:extLst>
                  </p:cNvPr>
                  <p:cNvSpPr txBox="1"/>
                  <p:nvPr/>
                </p:nvSpPr>
                <p:spPr>
                  <a:xfrm>
                    <a:off x="4900274" y="3966168"/>
                    <a:ext cx="284052" cy="307777"/>
                  </a:xfrm>
                  <a:prstGeom prst="rect">
                    <a:avLst/>
                  </a:prstGeom>
                  <a:noFill/>
                </p:spPr>
                <p:txBody>
                  <a:bodyPr wrap="none" rtlCol="0">
                    <a:spAutoFit/>
                  </a:bodyPr>
                  <a:lstStyle/>
                  <a:p>
                    <a:r>
                      <a:rPr lang="en-US" sz="1400" i="1" dirty="0">
                        <a:solidFill>
                          <a:srgbClr val="003657"/>
                        </a:solidFill>
                        <a:latin typeface="Times New Roman" panose="02020603050405020304" pitchFamily="18" charset="0"/>
                        <a:cs typeface="Times New Roman" panose="02020603050405020304" pitchFamily="18" charset="0"/>
                      </a:rPr>
                      <a:t>L</a:t>
                    </a:r>
                  </a:p>
                </p:txBody>
              </p:sp>
              <p:sp>
                <p:nvSpPr>
                  <p:cNvPr id="107" name="TextBox 106">
                    <a:extLst>
                      <a:ext uri="{FF2B5EF4-FFF2-40B4-BE49-F238E27FC236}">
                        <a16:creationId xmlns:a16="http://schemas.microsoft.com/office/drawing/2014/main" id="{35920E6C-DE06-C126-0F31-85138036BFB9}"/>
                      </a:ext>
                    </a:extLst>
                  </p:cNvPr>
                  <p:cNvSpPr txBox="1"/>
                  <p:nvPr/>
                </p:nvSpPr>
                <p:spPr>
                  <a:xfrm>
                    <a:off x="6485256" y="3972264"/>
                    <a:ext cx="298773" cy="307777"/>
                  </a:xfrm>
                  <a:prstGeom prst="rect">
                    <a:avLst/>
                  </a:prstGeom>
                  <a:noFill/>
                </p:spPr>
                <p:txBody>
                  <a:bodyPr wrap="square" rtlCol="0">
                    <a:spAutoFit/>
                  </a:bodyPr>
                  <a:lstStyle/>
                  <a:p>
                    <a:r>
                      <a:rPr lang="en-US" sz="1400" i="1" dirty="0">
                        <a:solidFill>
                          <a:srgbClr val="003657"/>
                        </a:solidFill>
                        <a:latin typeface="Times New Roman" panose="02020603050405020304" pitchFamily="18" charset="0"/>
                        <a:cs typeface="Times New Roman" panose="02020603050405020304" pitchFamily="18" charset="0"/>
                      </a:rPr>
                      <a:t>N</a:t>
                    </a:r>
                  </a:p>
                </p:txBody>
              </p:sp>
              <p:cxnSp>
                <p:nvCxnSpPr>
                  <p:cNvPr id="110" name="Straight Connector 109">
                    <a:extLst>
                      <a:ext uri="{FF2B5EF4-FFF2-40B4-BE49-F238E27FC236}">
                        <a16:creationId xmlns:a16="http://schemas.microsoft.com/office/drawing/2014/main" id="{E8D08CEE-29EB-9642-C5D7-DEF514415B4D}"/>
                      </a:ext>
                    </a:extLst>
                  </p:cNvPr>
                  <p:cNvCxnSpPr>
                    <a:cxnSpLocks/>
                  </p:cNvCxnSpPr>
                  <p:nvPr/>
                </p:nvCxnSpPr>
                <p:spPr>
                  <a:xfrm rot="16200000">
                    <a:off x="5552818" y="4384028"/>
                    <a:ext cx="548640" cy="0"/>
                  </a:xfrm>
                  <a:prstGeom prst="line">
                    <a:avLst/>
                  </a:prstGeom>
                  <a:ln w="28575">
                    <a:solidFill>
                      <a:srgbClr val="003657"/>
                    </a:solidFill>
                    <a:prstDash val="dash"/>
                  </a:ln>
                </p:spPr>
                <p:style>
                  <a:lnRef idx="1">
                    <a:schemeClr val="accent1"/>
                  </a:lnRef>
                  <a:fillRef idx="0">
                    <a:schemeClr val="accent1"/>
                  </a:fillRef>
                  <a:effectRef idx="0">
                    <a:schemeClr val="accent1"/>
                  </a:effectRef>
                  <a:fontRef idx="minor">
                    <a:schemeClr val="tx1"/>
                  </a:fontRef>
                </p:style>
              </p:cxnSp>
              <p:pic>
                <p:nvPicPr>
                  <p:cNvPr id="117" name="Picture 116">
                    <a:extLst>
                      <a:ext uri="{FF2B5EF4-FFF2-40B4-BE49-F238E27FC236}">
                        <a16:creationId xmlns:a16="http://schemas.microsoft.com/office/drawing/2014/main" id="{506DA5F0-89B5-F113-B150-692E33249A81}"/>
                      </a:ext>
                    </a:extLst>
                  </p:cNvPr>
                  <p:cNvPicPr>
                    <a:picLocks noChangeAspect="1"/>
                  </p:cNvPicPr>
                  <p:nvPr/>
                </p:nvPicPr>
                <p:blipFill>
                  <a:blip r:embed="rId7"/>
                  <a:stretch>
                    <a:fillRect/>
                  </a:stretch>
                </p:blipFill>
                <p:spPr>
                  <a:xfrm>
                    <a:off x="4918143" y="4532061"/>
                    <a:ext cx="266700" cy="342900"/>
                  </a:xfrm>
                  <a:prstGeom prst="rect">
                    <a:avLst/>
                  </a:prstGeom>
                </p:spPr>
              </p:pic>
              <p:pic>
                <p:nvPicPr>
                  <p:cNvPr id="118" name="Picture 117">
                    <a:extLst>
                      <a:ext uri="{FF2B5EF4-FFF2-40B4-BE49-F238E27FC236}">
                        <a16:creationId xmlns:a16="http://schemas.microsoft.com/office/drawing/2014/main" id="{5AA06ACC-F23C-0A05-9A43-9EA3D363819D}"/>
                      </a:ext>
                    </a:extLst>
                  </p:cNvPr>
                  <p:cNvPicPr>
                    <a:picLocks noChangeAspect="1"/>
                  </p:cNvPicPr>
                  <p:nvPr/>
                </p:nvPicPr>
                <p:blipFill>
                  <a:blip r:embed="rId7"/>
                  <a:stretch>
                    <a:fillRect/>
                  </a:stretch>
                </p:blipFill>
                <p:spPr>
                  <a:xfrm>
                    <a:off x="6497007" y="4538157"/>
                    <a:ext cx="266700" cy="342900"/>
                  </a:xfrm>
                  <a:prstGeom prst="rect">
                    <a:avLst/>
                  </a:prstGeom>
                </p:spPr>
              </p:pic>
              <p:sp>
                <p:nvSpPr>
                  <p:cNvPr id="119" name="TextBox 118">
                    <a:extLst>
                      <a:ext uri="{FF2B5EF4-FFF2-40B4-BE49-F238E27FC236}">
                        <a16:creationId xmlns:a16="http://schemas.microsoft.com/office/drawing/2014/main" id="{FCB88F5D-A2AE-E942-5AF4-50A2DF88E75F}"/>
                      </a:ext>
                    </a:extLst>
                  </p:cNvPr>
                  <p:cNvSpPr txBox="1"/>
                  <p:nvPr/>
                </p:nvSpPr>
                <p:spPr>
                  <a:xfrm>
                    <a:off x="4851004" y="4886197"/>
                    <a:ext cx="2021707" cy="338554"/>
                  </a:xfrm>
                  <a:prstGeom prst="rect">
                    <a:avLst/>
                  </a:prstGeom>
                  <a:noFill/>
                </p:spPr>
                <p:txBody>
                  <a:bodyPr wrap="none" rtlCol="0">
                    <a:spAutoFit/>
                  </a:bodyPr>
                  <a:lstStyle/>
                  <a:p>
                    <a:r>
                      <a:rPr lang="en-US" sz="1600" dirty="0">
                        <a:latin typeface="Arial" panose="020B0604020202020204"/>
                      </a:rPr>
                      <a:t>scattering, </a:t>
                    </a:r>
                    <a:r>
                      <a:rPr lang="en-US" sz="1600" i="1" dirty="0">
                        <a:latin typeface="Times New Roman" panose="02020603050405020304" pitchFamily="18" charset="0"/>
                        <a:cs typeface="Times New Roman" panose="02020603050405020304" pitchFamily="18" charset="0"/>
                      </a:rPr>
                      <a:t>L f </a:t>
                    </a:r>
                    <a:r>
                      <a:rPr lang="en-US" sz="1600" dirty="0">
                        <a:latin typeface="Times New Roman" panose="02020603050405020304" pitchFamily="18" charset="0"/>
                        <a:cs typeface="Times New Roman" panose="02020603050405020304" pitchFamily="18" charset="0"/>
                        <a:sym typeface="Symbol" panose="05050102010706020507" pitchFamily="18" charset="2"/>
                      </a:rPr>
                      <a:t></a:t>
                    </a:r>
                    <a:r>
                      <a:rPr lang="en-US" sz="1600" i="1" dirty="0">
                        <a:latin typeface="Times New Roman" panose="02020603050405020304" pitchFamily="18" charset="0"/>
                        <a:cs typeface="Times New Roman" panose="02020603050405020304" pitchFamily="18" charset="0"/>
                      </a:rPr>
                      <a:t> N f </a:t>
                    </a:r>
                    <a:endParaRPr lang="en-US" sz="1600" dirty="0">
                      <a:latin typeface="Arial" panose="020B0604020202020204"/>
                    </a:endParaRPr>
                  </a:p>
                </p:txBody>
              </p:sp>
            </p:grpSp>
          </p:grpSp>
        </p:grpSp>
        <p:sp>
          <p:nvSpPr>
            <p:cNvPr id="121" name="TextBox 120">
              <a:extLst>
                <a:ext uri="{FF2B5EF4-FFF2-40B4-BE49-F238E27FC236}">
                  <a16:creationId xmlns:a16="http://schemas.microsoft.com/office/drawing/2014/main" id="{41BCB323-5D4C-A521-7E67-1E988CF143CE}"/>
                </a:ext>
              </a:extLst>
            </p:cNvPr>
            <p:cNvSpPr txBox="1"/>
            <p:nvPr/>
          </p:nvSpPr>
          <p:spPr>
            <a:xfrm>
              <a:off x="5375613" y="3693209"/>
              <a:ext cx="922047" cy="338554"/>
            </a:xfrm>
            <a:prstGeom prst="rect">
              <a:avLst/>
            </a:prstGeom>
            <a:noFill/>
          </p:spPr>
          <p:txBody>
            <a:bodyPr wrap="none" rtlCol="0">
              <a:spAutoFit/>
            </a:bodyPr>
            <a:lstStyle/>
            <a:p>
              <a:r>
                <a:rPr lang="en-US" sz="1600" dirty="0">
                  <a:solidFill>
                    <a:srgbClr val="003657"/>
                  </a:solidFill>
                  <a:latin typeface="Symbol" panose="05050102010706020507" pitchFamily="18" charset="2"/>
                </a:rPr>
                <a:t>D</a:t>
              </a:r>
              <a:r>
                <a:rPr lang="en-US" sz="1600" dirty="0">
                  <a:solidFill>
                    <a:srgbClr val="003657"/>
                  </a:solidFill>
                  <a:latin typeface="Times New Roman" panose="02020603050405020304" pitchFamily="18" charset="0"/>
                  <a:cs typeface="Times New Roman" panose="02020603050405020304" pitchFamily="18" charset="0"/>
                </a:rPr>
                <a:t>L</a:t>
              </a:r>
              <a:r>
                <a:rPr lang="en-US" sz="1600" dirty="0">
                  <a:solidFill>
                    <a:srgbClr val="003657"/>
                  </a:solidFill>
                  <a:latin typeface="Arial" panose="020B0604020202020204"/>
                </a:rPr>
                <a:t> </a:t>
              </a:r>
              <a:r>
                <a:rPr lang="en-US" sz="1600" dirty="0">
                  <a:solidFill>
                    <a:srgbClr val="003657"/>
                  </a:solidFill>
                  <a:latin typeface="Symbol" panose="05050102010706020507" pitchFamily="18" charset="2"/>
                </a:rPr>
                <a:t>=</a:t>
              </a:r>
              <a:r>
                <a:rPr lang="en-US" sz="1600" dirty="0">
                  <a:solidFill>
                    <a:srgbClr val="003657"/>
                  </a:solidFill>
                  <a:latin typeface="Symbol" panose="05050102010706020507" pitchFamily="18" charset="2"/>
                  <a:sym typeface="Euclid Symbol" panose="05050102010706020507" pitchFamily="18" charset="2"/>
                </a:rPr>
                <a:t> ± </a:t>
              </a:r>
              <a:r>
                <a:rPr lang="en-US" sz="1600" dirty="0">
                  <a:solidFill>
                    <a:srgbClr val="003657"/>
                  </a:solidFill>
                  <a:latin typeface="Symbol" panose="05050102010706020507" pitchFamily="18" charset="2"/>
                </a:rPr>
                <a:t>1</a:t>
              </a:r>
            </a:p>
          </p:txBody>
        </p:sp>
      </p:grpSp>
    </p:spTree>
    <p:extLst>
      <p:ext uri="{BB962C8B-B14F-4D97-AF65-F5344CB8AC3E}">
        <p14:creationId xmlns:p14="http://schemas.microsoft.com/office/powerpoint/2010/main" val="1443294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77A79-ABB9-BC31-1179-F6F106807AB5}"/>
            </a:ext>
          </a:extLst>
        </p:cNvPr>
        <p:cNvGrpSpPr/>
        <p:nvPr/>
      </p:nvGrpSpPr>
      <p:grpSpPr>
        <a:xfrm>
          <a:off x="0" y="0"/>
          <a:ext cx="0" cy="0"/>
          <a:chOff x="0" y="0"/>
          <a:chExt cx="0" cy="0"/>
        </a:xfrm>
      </p:grpSpPr>
      <p:sp>
        <p:nvSpPr>
          <p:cNvPr id="13" name="TextBox 12">
            <a:extLst>
              <a:ext uri="{FF2B5EF4-FFF2-40B4-BE49-F238E27FC236}">
                <a16:creationId xmlns:a16="http://schemas.microsoft.com/office/drawing/2014/main" id="{E221E1D0-DF66-1DBF-5960-FA77483B2313}"/>
              </a:ext>
            </a:extLst>
          </p:cNvPr>
          <p:cNvSpPr txBox="1"/>
          <p:nvPr/>
        </p:nvSpPr>
        <p:spPr>
          <a:xfrm>
            <a:off x="6712254" y="710112"/>
            <a:ext cx="4750740" cy="2246769"/>
          </a:xfrm>
          <a:prstGeom prst="rect">
            <a:avLst/>
          </a:prstGeom>
          <a:noFill/>
        </p:spPr>
        <p:txBody>
          <a:bodyPr wrap="square">
            <a:spAutoFit/>
          </a:bodyPr>
          <a:lstStyle/>
          <a:p>
            <a:pPr marL="342900" indent="-342900">
              <a:buFont typeface="Arial" panose="020B0604020202020204" pitchFamily="34" charset="0"/>
              <a:buChar char="•"/>
            </a:pPr>
            <a:r>
              <a:rPr lang="en-US" sz="2000" dirty="0">
                <a:latin typeface="Arial" panose="020B0604020202020204"/>
                <a:cs typeface="Times New Roman" panose="02020603050405020304" pitchFamily="18" charset="0"/>
              </a:rPr>
              <a:t>Initial conditions, </a:t>
            </a:r>
          </a:p>
          <a:p>
            <a:pPr lvl="1"/>
            <a:r>
              <a:rPr lang="en-US" sz="2000" i="1" dirty="0">
                <a:latin typeface="Arial" panose="020B0604020202020204"/>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n</a:t>
            </a:r>
            <a:r>
              <a:rPr lang="en-US" sz="2000" i="1" baseline="-25000" dirty="0" err="1">
                <a:latin typeface="Times New Roman" panose="02020603050405020304" pitchFamily="18" charset="0"/>
                <a:cs typeface="Times New Roman" panose="02020603050405020304" pitchFamily="18" charset="0"/>
              </a:rPr>
              <a:t>N</a:t>
            </a:r>
            <a:r>
              <a:rPr lang="en-US" sz="2000" i="1" dirty="0">
                <a:latin typeface="Times New Roman" panose="02020603050405020304" pitchFamily="18" charset="0"/>
                <a:cs typeface="Times New Roman" panose="02020603050405020304" pitchFamily="18" charset="0"/>
              </a:rPr>
              <a:t> </a:t>
            </a:r>
            <a:r>
              <a:rPr lang="en-US" sz="2000" dirty="0">
                <a:cs typeface="Times New Roman" panose="02020603050405020304" pitchFamily="18" charset="0"/>
              </a:rPr>
              <a:t>produced via inflaton decay   </a:t>
            </a:r>
          </a:p>
          <a:p>
            <a:pPr lvl="1"/>
            <a:r>
              <a:rPr lang="en-US" sz="1600" dirty="0">
                <a:cs typeface="Times New Roman" panose="02020603050405020304" pitchFamily="18" charset="0"/>
              </a:rPr>
              <a:t>            </a:t>
            </a:r>
            <a:r>
              <a:rPr lang="en-US" sz="1600" dirty="0">
                <a:solidFill>
                  <a:srgbClr val="0066FF"/>
                </a:solidFill>
                <a:cs typeface="Times New Roman" panose="02020603050405020304" pitchFamily="18" charset="0"/>
              </a:rPr>
              <a:t>(Garcia, Henrich, Ke, Olive)</a:t>
            </a:r>
            <a:r>
              <a:rPr lang="en-US" sz="2000" dirty="0">
                <a:cs typeface="Times New Roman" panose="02020603050405020304" pitchFamily="18" charset="0"/>
              </a:rPr>
              <a:t>,</a:t>
            </a:r>
            <a:endParaRPr lang="en-US" sz="1600" dirty="0">
              <a:cs typeface="Times New Roman" panose="02020603050405020304" pitchFamily="18" charset="0"/>
            </a:endParaRPr>
          </a:p>
          <a:p>
            <a:pPr lvl="1"/>
            <a:r>
              <a:rPr lang="en-US" sz="2000" dirty="0">
                <a:cs typeface="Times New Roman" panose="02020603050405020304" pitchFamily="18" charset="0"/>
              </a:rPr>
              <a:t>          nonperturbative reheating,   </a:t>
            </a:r>
          </a:p>
          <a:p>
            <a:pPr lvl="1"/>
            <a:r>
              <a:rPr lang="en-US" sz="2000" dirty="0">
                <a:cs typeface="Times New Roman" panose="02020603050405020304" pitchFamily="18" charset="0"/>
              </a:rPr>
              <a:t>          other interactions, …                  </a:t>
            </a:r>
          </a:p>
          <a:p>
            <a:pPr lvl="1"/>
            <a:r>
              <a:rPr lang="en-US" sz="2000" dirty="0">
                <a:cs typeface="Times New Roman" panose="02020603050405020304" pitchFamily="18" charset="0"/>
              </a:rPr>
              <a:t>          </a:t>
            </a:r>
            <a:r>
              <a:rPr lang="en-US" sz="2000" dirty="0">
                <a:solidFill>
                  <a:srgbClr val="FF0000"/>
                </a:solidFill>
                <a:cs typeface="Times New Roman" panose="02020603050405020304" pitchFamily="18" charset="0"/>
              </a:rPr>
              <a:t>we will assume CGPP</a:t>
            </a:r>
            <a:r>
              <a:rPr lang="en-US" sz="2000" dirty="0">
                <a:cs typeface="Times New Roman" panose="02020603050405020304" pitchFamily="18" charset="0"/>
              </a:rPr>
              <a:t>      </a:t>
            </a:r>
          </a:p>
          <a:p>
            <a:pPr lvl="1"/>
            <a:r>
              <a:rPr lang="en-US" sz="2000" dirty="0">
                <a:latin typeface="Arial" panose="020B0604020202020204"/>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n</a:t>
            </a:r>
            <a:r>
              <a:rPr lang="en-US" sz="2000" i="1" baseline="-25000" dirty="0" err="1">
                <a:latin typeface="Times New Roman" panose="02020603050405020304" pitchFamily="18" charset="0"/>
                <a:cs typeface="Times New Roman" panose="02020603050405020304" pitchFamily="18" charset="0"/>
              </a:rPr>
              <a:t>L</a:t>
            </a:r>
            <a:r>
              <a:rPr lang="en-US" sz="2000" i="1" dirty="0">
                <a:latin typeface="Times New Roman" panose="02020603050405020304" pitchFamily="18" charset="0"/>
                <a:cs typeface="Times New Roman" panose="02020603050405020304" pitchFamily="18" charset="0"/>
              </a:rPr>
              <a:t> </a:t>
            </a:r>
            <a:r>
              <a:rPr lang="en-US" sz="2000" dirty="0">
                <a:latin typeface="Symbol" pitchFamily="2" charset="2"/>
                <a:cs typeface="Times New Roman" panose="02020603050405020304" pitchFamily="18" charset="0"/>
              </a:rPr>
              <a:t>= 0</a:t>
            </a:r>
          </a:p>
        </p:txBody>
      </p:sp>
      <p:sp>
        <p:nvSpPr>
          <p:cNvPr id="4" name="TextBox 3">
            <a:extLst>
              <a:ext uri="{FF2B5EF4-FFF2-40B4-BE49-F238E27FC236}">
                <a16:creationId xmlns:a16="http://schemas.microsoft.com/office/drawing/2014/main" id="{91D85A1F-A5CF-AC29-0539-F42C219046E7}"/>
              </a:ext>
            </a:extLst>
          </p:cNvPr>
          <p:cNvSpPr txBox="1"/>
          <p:nvPr/>
        </p:nvSpPr>
        <p:spPr>
          <a:xfrm>
            <a:off x="0" y="1"/>
            <a:ext cx="12192000" cy="646331"/>
          </a:xfrm>
          <a:prstGeom prst="rect">
            <a:avLst/>
          </a:prstGeom>
          <a:noFill/>
        </p:spPr>
        <p:txBody>
          <a:bodyPr wrap="square" rtlCol="0">
            <a:spAutoFit/>
          </a:bodyPr>
          <a:lstStyle/>
          <a:p>
            <a:pPr algn="ctr"/>
            <a:r>
              <a:rPr lang="en-US" sz="3600" b="1" dirty="0">
                <a:latin typeface="Arial" panose="020B0604020202020204"/>
              </a:rPr>
              <a:t>Nonthermal </a:t>
            </a:r>
            <a:r>
              <a:rPr lang="en-US" sz="3600" b="1" dirty="0" err="1">
                <a:latin typeface="Arial" panose="020B0604020202020204"/>
              </a:rPr>
              <a:t>Leptogenesis</a:t>
            </a:r>
            <a:r>
              <a:rPr lang="en-US" sz="3600" b="1" dirty="0">
                <a:latin typeface="Arial" panose="020B0604020202020204"/>
              </a:rPr>
              <a:t>: Initial </a:t>
            </a:r>
            <a:r>
              <a:rPr lang="en-US" sz="3600" b="1" i="1" dirty="0">
                <a:latin typeface="Times New Roman" panose="02020603050405020304" pitchFamily="18" charset="0"/>
                <a:cs typeface="Times New Roman" panose="02020603050405020304" pitchFamily="18" charset="0"/>
              </a:rPr>
              <a:t>N</a:t>
            </a:r>
            <a:r>
              <a:rPr lang="en-US" sz="3600" b="1" dirty="0">
                <a:latin typeface="Arial" panose="020B0604020202020204"/>
              </a:rPr>
              <a:t>’s by Other Means</a:t>
            </a:r>
            <a:endParaRPr lang="en-US" sz="1400" b="1" dirty="0">
              <a:latin typeface="Symbol" panose="05050102010706020507" pitchFamily="18" charset="2"/>
            </a:endParaRPr>
          </a:p>
        </p:txBody>
      </p:sp>
      <p:sp>
        <p:nvSpPr>
          <p:cNvPr id="2" name="TextBox 1">
            <a:extLst>
              <a:ext uri="{FF2B5EF4-FFF2-40B4-BE49-F238E27FC236}">
                <a16:creationId xmlns:a16="http://schemas.microsoft.com/office/drawing/2014/main" id="{C01E85ED-421D-E8E1-A4CB-BC54E983FA20}"/>
              </a:ext>
            </a:extLst>
          </p:cNvPr>
          <p:cNvSpPr txBox="1"/>
          <p:nvPr/>
        </p:nvSpPr>
        <p:spPr>
          <a:xfrm>
            <a:off x="1" y="3092124"/>
            <a:ext cx="6334276" cy="707886"/>
          </a:xfrm>
          <a:prstGeom prst="rect">
            <a:avLst/>
          </a:prstGeom>
          <a:noFill/>
        </p:spPr>
        <p:txBody>
          <a:bodyPr wrap="square" rtlCol="0">
            <a:spAutoFit/>
          </a:bodyPr>
          <a:lstStyle/>
          <a:p>
            <a:pPr marL="342900" indent="-342900">
              <a:buFont typeface="Arial" panose="020B0604020202020204" pitchFamily="34" charset="0"/>
              <a:buChar char="•"/>
            </a:pPr>
            <a:r>
              <a:rPr lang="en-US" sz="2000" dirty="0">
                <a:cs typeface="Times New Roman" panose="02020603050405020304" pitchFamily="18" charset="0"/>
              </a:rPr>
              <a:t>We assume initial </a:t>
            </a:r>
            <a:r>
              <a:rPr lang="en-US" sz="2000" i="1" dirty="0">
                <a:latin typeface="Times New Roman" panose="02020603050405020304" pitchFamily="18" charset="0"/>
                <a:cs typeface="Times New Roman" panose="02020603050405020304" pitchFamily="18" charset="0"/>
              </a:rPr>
              <a:t>N </a:t>
            </a:r>
            <a:r>
              <a:rPr lang="en-US" sz="2000" dirty="0">
                <a:cs typeface="Times New Roman" panose="02020603050405020304" pitchFamily="18" charset="0"/>
              </a:rPr>
              <a:t>abundance result of CGPP</a:t>
            </a:r>
          </a:p>
          <a:p>
            <a:r>
              <a:rPr lang="en-US" sz="2000" dirty="0">
                <a:cs typeface="Times New Roman" panose="02020603050405020304" pitchFamily="18" charset="0"/>
              </a:rPr>
              <a:t>     </a:t>
            </a:r>
            <a:r>
              <a:rPr lang="en-US" sz="2000" u="sng" dirty="0">
                <a:cs typeface="Times New Roman" panose="02020603050405020304" pitchFamily="18" charset="0"/>
              </a:rPr>
              <a:t>Cosmological Gravitational Particle Production</a:t>
            </a:r>
            <a:r>
              <a:rPr lang="en-US" sz="2000" dirty="0">
                <a:cs typeface="Times New Roman" panose="02020603050405020304" pitchFamily="18" charset="0"/>
              </a:rPr>
              <a:t> </a:t>
            </a:r>
          </a:p>
        </p:txBody>
      </p:sp>
      <p:sp>
        <p:nvSpPr>
          <p:cNvPr id="5" name="TextBox 4">
            <a:extLst>
              <a:ext uri="{FF2B5EF4-FFF2-40B4-BE49-F238E27FC236}">
                <a16:creationId xmlns:a16="http://schemas.microsoft.com/office/drawing/2014/main" id="{13EDBF88-6C0D-7678-61D7-4C01D914D938}"/>
              </a:ext>
            </a:extLst>
          </p:cNvPr>
          <p:cNvSpPr txBox="1"/>
          <p:nvPr/>
        </p:nvSpPr>
        <p:spPr>
          <a:xfrm>
            <a:off x="0" y="708561"/>
            <a:ext cx="6117336" cy="400110"/>
          </a:xfrm>
          <a:prstGeom prst="rect">
            <a:avLst/>
          </a:prstGeom>
          <a:noFill/>
        </p:spPr>
        <p:txBody>
          <a:bodyPr wrap="square">
            <a:spAutoFit/>
          </a:bodyPr>
          <a:lstStyle/>
          <a:p>
            <a:pPr marL="342900" indent="-342900">
              <a:buFont typeface="Arial" panose="020B0604020202020204" pitchFamily="34" charset="0"/>
              <a:buChar char="•"/>
            </a:pPr>
            <a:r>
              <a:rPr lang="en-US" sz="2000" dirty="0">
                <a:latin typeface="Arial" panose="020B0604020202020204"/>
                <a:cs typeface="Times New Roman" panose="02020603050405020304" pitchFamily="18" charset="0"/>
              </a:rPr>
              <a:t>Boltzmann equation for the evolution of </a:t>
            </a:r>
            <a:r>
              <a:rPr lang="en-US" sz="2000" i="1" dirty="0" err="1">
                <a:latin typeface="Times New Roman" panose="02020603050405020304" pitchFamily="18" charset="0"/>
                <a:cs typeface="Times New Roman" panose="02020603050405020304" pitchFamily="18" charset="0"/>
              </a:rPr>
              <a:t>n</a:t>
            </a:r>
            <a:r>
              <a:rPr lang="en-US" sz="2000" i="1" baseline="-25000" dirty="0" err="1">
                <a:latin typeface="Times New Roman" panose="02020603050405020304" pitchFamily="18" charset="0"/>
                <a:cs typeface="Times New Roman" panose="02020603050405020304" pitchFamily="18" charset="0"/>
              </a:rPr>
              <a:t>N</a:t>
            </a:r>
            <a:r>
              <a:rPr lang="en-US" sz="2000" i="1" dirty="0">
                <a:latin typeface="Times New Roman" panose="02020603050405020304" pitchFamily="18" charset="0"/>
                <a:cs typeface="Times New Roman" panose="02020603050405020304" pitchFamily="18" charset="0"/>
              </a:rPr>
              <a:t> </a:t>
            </a:r>
            <a:r>
              <a:rPr lang="en-US" sz="2000" dirty="0">
                <a:latin typeface="Arial" panose="020B0604020202020204"/>
                <a:cs typeface="Times New Roman" panose="02020603050405020304" pitchFamily="18" charset="0"/>
              </a:rPr>
              <a:t>and </a:t>
            </a:r>
            <a:r>
              <a:rPr lang="en-US" sz="2000" i="1" dirty="0" err="1">
                <a:latin typeface="Times New Roman" panose="02020603050405020304" pitchFamily="18" charset="0"/>
                <a:cs typeface="Times New Roman" panose="02020603050405020304" pitchFamily="18" charset="0"/>
              </a:rPr>
              <a:t>n</a:t>
            </a:r>
            <a:r>
              <a:rPr lang="en-US" sz="2000" i="1" baseline="-25000" dirty="0" err="1">
                <a:latin typeface="Times New Roman" panose="02020603050405020304" pitchFamily="18" charset="0"/>
                <a:cs typeface="Times New Roman" panose="02020603050405020304" pitchFamily="18" charset="0"/>
              </a:rPr>
              <a:t>L</a:t>
            </a:r>
            <a:r>
              <a:rPr lang="en-US" sz="2000" i="1" dirty="0">
                <a:latin typeface="Times New Roman" panose="02020603050405020304" pitchFamily="18" charset="0"/>
                <a:cs typeface="Times New Roman" panose="02020603050405020304" pitchFamily="18" charset="0"/>
              </a:rPr>
              <a:t> </a:t>
            </a:r>
          </a:p>
        </p:txBody>
      </p:sp>
      <p:pic>
        <p:nvPicPr>
          <p:cNvPr id="10" name="Picture 9">
            <a:extLst>
              <a:ext uri="{FF2B5EF4-FFF2-40B4-BE49-F238E27FC236}">
                <a16:creationId xmlns:a16="http://schemas.microsoft.com/office/drawing/2014/main" id="{4F19BB68-3809-243A-A49C-F02E8EBCB92C}"/>
              </a:ext>
            </a:extLst>
          </p:cNvPr>
          <p:cNvPicPr>
            <a:picLocks noChangeAspect="1"/>
          </p:cNvPicPr>
          <p:nvPr/>
        </p:nvPicPr>
        <p:blipFill>
          <a:blip r:embed="rId2"/>
          <a:stretch>
            <a:fillRect/>
          </a:stretch>
        </p:blipFill>
        <p:spPr>
          <a:xfrm>
            <a:off x="377977" y="1106205"/>
            <a:ext cx="5956300" cy="1752600"/>
          </a:xfrm>
          <a:prstGeom prst="rect">
            <a:avLst/>
          </a:prstGeom>
        </p:spPr>
      </p:pic>
      <p:sp>
        <p:nvSpPr>
          <p:cNvPr id="11" name="TextBox 10">
            <a:extLst>
              <a:ext uri="{FF2B5EF4-FFF2-40B4-BE49-F238E27FC236}">
                <a16:creationId xmlns:a16="http://schemas.microsoft.com/office/drawing/2014/main" id="{E58957D0-D324-06D2-455E-2FE3B2A2789E}"/>
              </a:ext>
            </a:extLst>
          </p:cNvPr>
          <p:cNvSpPr txBox="1"/>
          <p:nvPr/>
        </p:nvSpPr>
        <p:spPr>
          <a:xfrm>
            <a:off x="0" y="708561"/>
            <a:ext cx="6117336" cy="400110"/>
          </a:xfrm>
          <a:prstGeom prst="rect">
            <a:avLst/>
          </a:prstGeom>
          <a:noFill/>
        </p:spPr>
        <p:txBody>
          <a:bodyPr wrap="square">
            <a:spAutoFit/>
          </a:bodyPr>
          <a:lstStyle/>
          <a:p>
            <a:pPr marL="342900" indent="-342900">
              <a:buFont typeface="Arial" panose="020B0604020202020204" pitchFamily="34" charset="0"/>
              <a:buChar char="•"/>
            </a:pPr>
            <a:r>
              <a:rPr lang="en-US" sz="2000" dirty="0">
                <a:latin typeface="Arial" panose="020B0604020202020204"/>
                <a:cs typeface="Times New Roman" panose="02020603050405020304" pitchFamily="18" charset="0"/>
              </a:rPr>
              <a:t>Boltzmann equation for the evolution of </a:t>
            </a:r>
            <a:r>
              <a:rPr lang="en-US" sz="2000" i="1" dirty="0" err="1">
                <a:latin typeface="Times New Roman" panose="02020603050405020304" pitchFamily="18" charset="0"/>
                <a:cs typeface="Times New Roman" panose="02020603050405020304" pitchFamily="18" charset="0"/>
              </a:rPr>
              <a:t>n</a:t>
            </a:r>
            <a:r>
              <a:rPr lang="en-US" sz="2000" i="1" baseline="-25000" dirty="0" err="1">
                <a:latin typeface="Times New Roman" panose="02020603050405020304" pitchFamily="18" charset="0"/>
                <a:cs typeface="Times New Roman" panose="02020603050405020304" pitchFamily="18" charset="0"/>
              </a:rPr>
              <a:t>N</a:t>
            </a:r>
            <a:r>
              <a:rPr lang="en-US" sz="2000" i="1" dirty="0">
                <a:latin typeface="Times New Roman" panose="02020603050405020304" pitchFamily="18" charset="0"/>
                <a:cs typeface="Times New Roman" panose="02020603050405020304" pitchFamily="18" charset="0"/>
              </a:rPr>
              <a:t> </a:t>
            </a:r>
            <a:r>
              <a:rPr lang="en-US" sz="2000" dirty="0">
                <a:latin typeface="Arial" panose="020B0604020202020204"/>
                <a:cs typeface="Times New Roman" panose="02020603050405020304" pitchFamily="18" charset="0"/>
              </a:rPr>
              <a:t>and </a:t>
            </a:r>
            <a:r>
              <a:rPr lang="en-US" sz="2000" i="1" dirty="0" err="1">
                <a:latin typeface="Times New Roman" panose="02020603050405020304" pitchFamily="18" charset="0"/>
                <a:cs typeface="Times New Roman" panose="02020603050405020304" pitchFamily="18" charset="0"/>
              </a:rPr>
              <a:t>n</a:t>
            </a:r>
            <a:r>
              <a:rPr lang="en-US" sz="2000" i="1" baseline="-25000" dirty="0" err="1">
                <a:latin typeface="Times New Roman" panose="02020603050405020304" pitchFamily="18" charset="0"/>
                <a:cs typeface="Times New Roman" panose="02020603050405020304" pitchFamily="18" charset="0"/>
              </a:rPr>
              <a:t>L</a:t>
            </a:r>
            <a:r>
              <a:rPr lang="en-US" sz="2000" i="1" dirty="0">
                <a:latin typeface="Times New Roman" panose="02020603050405020304" pitchFamily="18" charset="0"/>
                <a:cs typeface="Times New Roman" panose="02020603050405020304" pitchFamily="18" charset="0"/>
              </a:rPr>
              <a:t> </a:t>
            </a:r>
          </a:p>
        </p:txBody>
      </p:sp>
      <p:sp>
        <p:nvSpPr>
          <p:cNvPr id="16" name="TextBox 15">
            <a:extLst>
              <a:ext uri="{FF2B5EF4-FFF2-40B4-BE49-F238E27FC236}">
                <a16:creationId xmlns:a16="http://schemas.microsoft.com/office/drawing/2014/main" id="{89D26C08-81ED-93C3-B08F-A6BFC149C9B8}"/>
              </a:ext>
            </a:extLst>
          </p:cNvPr>
          <p:cNvSpPr txBox="1"/>
          <p:nvPr/>
        </p:nvSpPr>
        <p:spPr>
          <a:xfrm>
            <a:off x="1" y="3979693"/>
            <a:ext cx="6656832" cy="1631216"/>
          </a:xfrm>
          <a:prstGeom prst="rect">
            <a:avLst/>
          </a:prstGeom>
          <a:noFill/>
        </p:spPr>
        <p:txBody>
          <a:bodyPr wrap="square" rtlCol="0">
            <a:spAutoFit/>
          </a:bodyPr>
          <a:lstStyle/>
          <a:p>
            <a:pPr marL="342900" indent="-342900">
              <a:buFont typeface="Arial" panose="020B0604020202020204" pitchFamily="34" charset="0"/>
              <a:buChar char="•"/>
            </a:pPr>
            <a:r>
              <a:rPr lang="en-US" sz="2000" dirty="0">
                <a:cs typeface="Times New Roman" panose="02020603050405020304" pitchFamily="18" charset="0"/>
              </a:rPr>
              <a:t>Particles in our setup: </a:t>
            </a:r>
          </a:p>
          <a:p>
            <a:pPr lvl="1"/>
            <a:r>
              <a:rPr lang="en-US" sz="2000" dirty="0">
                <a:cs typeface="Times New Roman" panose="02020603050405020304" pitchFamily="18" charset="0"/>
              </a:rPr>
              <a:t>     Standard Model particles  </a:t>
            </a:r>
          </a:p>
          <a:p>
            <a:pPr marL="800100" lvl="1" indent="-342900">
              <a:buFont typeface="Symbol" pitchFamily="2" charset="2"/>
              <a:buChar char=" "/>
            </a:pPr>
            <a:r>
              <a:rPr lang="en-US" sz="2000" dirty="0">
                <a:latin typeface="Symbol" pitchFamily="2" charset="2"/>
                <a:cs typeface="Times New Roman" panose="02020603050405020304" pitchFamily="18" charset="0"/>
              </a:rPr>
              <a:t>+</a:t>
            </a:r>
            <a:r>
              <a:rPr lang="en-US" sz="2000" dirty="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N</a:t>
            </a:r>
            <a:r>
              <a:rPr lang="en-US" sz="2000" dirty="0">
                <a:cs typeface="Times New Roman" panose="02020603050405020304" pitchFamily="18" charset="0"/>
              </a:rPr>
              <a:t>’s (motivated by neutrino masses and   </a:t>
            </a:r>
          </a:p>
          <a:p>
            <a:pPr marL="800100" lvl="1" indent="-342900">
              <a:buFont typeface="Symbol" pitchFamily="2" charset="2"/>
              <a:buChar char=" "/>
            </a:pPr>
            <a:r>
              <a:rPr lang="en-US" sz="2000" dirty="0">
                <a:cs typeface="Times New Roman" panose="02020603050405020304" pitchFamily="18" charset="0"/>
              </a:rPr>
              <a:t>          oscillations)     </a:t>
            </a:r>
          </a:p>
          <a:p>
            <a:pPr marL="800100" lvl="1" indent="-342900">
              <a:buFont typeface="Symbol" pitchFamily="2" charset="2"/>
              <a:buChar char=" "/>
            </a:pPr>
            <a:r>
              <a:rPr lang="en-US" sz="2000" dirty="0">
                <a:latin typeface="Symbol" pitchFamily="2" charset="2"/>
                <a:cs typeface="Times New Roman" panose="02020603050405020304" pitchFamily="18" charset="0"/>
              </a:rPr>
              <a:t>+</a:t>
            </a:r>
            <a:r>
              <a:rPr lang="en-US" sz="2000" dirty="0">
                <a:cs typeface="Times New Roman" panose="02020603050405020304" pitchFamily="18" charset="0"/>
              </a:rPr>
              <a:t> Inflaton (needed for inflation)</a:t>
            </a:r>
            <a:endParaRPr lang="en-US" sz="2000" u="sng" dirty="0">
              <a:cs typeface="Times New Roman" panose="02020603050405020304" pitchFamily="18" charset="0"/>
            </a:endParaRPr>
          </a:p>
        </p:txBody>
      </p:sp>
      <p:sp>
        <p:nvSpPr>
          <p:cNvPr id="17" name="TextBox 16">
            <a:extLst>
              <a:ext uri="{FF2B5EF4-FFF2-40B4-BE49-F238E27FC236}">
                <a16:creationId xmlns:a16="http://schemas.microsoft.com/office/drawing/2014/main" id="{0D0098F0-35AF-592A-B770-B59D1B63FEAF}"/>
              </a:ext>
            </a:extLst>
          </p:cNvPr>
          <p:cNvSpPr txBox="1"/>
          <p:nvPr/>
        </p:nvSpPr>
        <p:spPr>
          <a:xfrm>
            <a:off x="-1" y="5790592"/>
            <a:ext cx="6867145" cy="1015663"/>
          </a:xfrm>
          <a:prstGeom prst="rect">
            <a:avLst/>
          </a:prstGeom>
          <a:noFill/>
        </p:spPr>
        <p:txBody>
          <a:bodyPr wrap="square" rtlCol="0">
            <a:spAutoFit/>
          </a:bodyPr>
          <a:lstStyle/>
          <a:p>
            <a:pPr marL="342900" indent="-342900">
              <a:buFont typeface="Arial" panose="020B0604020202020204" pitchFamily="34" charset="0"/>
              <a:buChar char="•"/>
            </a:pPr>
            <a:r>
              <a:rPr lang="en-US" sz="2000" dirty="0">
                <a:cs typeface="Times New Roman" panose="02020603050405020304" pitchFamily="18" charset="0"/>
              </a:rPr>
              <a:t>Only nonstandard ingredient:</a:t>
            </a:r>
          </a:p>
          <a:p>
            <a:pPr lvl="1"/>
            <a:r>
              <a:rPr lang="en-US" sz="2000" dirty="0">
                <a:cs typeface="Times New Roman" panose="02020603050405020304" pitchFamily="18" charset="0"/>
              </a:rPr>
              <a:t>     </a:t>
            </a:r>
            <a:r>
              <a:rPr lang="en-US" sz="2000" dirty="0" err="1">
                <a:cs typeface="Times New Roman" panose="02020603050405020304" pitchFamily="18" charset="0"/>
              </a:rPr>
              <a:t>Kination</a:t>
            </a:r>
            <a:r>
              <a:rPr lang="en-US" sz="2000" dirty="0">
                <a:cs typeface="Times New Roman" panose="02020603050405020304" pitchFamily="18" charset="0"/>
              </a:rPr>
              <a:t> phase following inflation rather than matter     </a:t>
            </a:r>
          </a:p>
          <a:p>
            <a:pPr lvl="1"/>
            <a:r>
              <a:rPr lang="en-US" sz="2000" dirty="0">
                <a:cs typeface="Times New Roman" panose="02020603050405020304" pitchFamily="18" charset="0"/>
              </a:rPr>
              <a:t>     domination phase. (String Theorist friends like this.)</a:t>
            </a:r>
          </a:p>
        </p:txBody>
      </p:sp>
      <p:cxnSp>
        <p:nvCxnSpPr>
          <p:cNvPr id="19" name="Straight Connector 18">
            <a:extLst>
              <a:ext uri="{FF2B5EF4-FFF2-40B4-BE49-F238E27FC236}">
                <a16:creationId xmlns:a16="http://schemas.microsoft.com/office/drawing/2014/main" id="{9F16DCEA-884B-5595-0C86-487679FBDEBC}"/>
              </a:ext>
            </a:extLst>
          </p:cNvPr>
          <p:cNvCxnSpPr/>
          <p:nvPr/>
        </p:nvCxnSpPr>
        <p:spPr>
          <a:xfrm>
            <a:off x="12962" y="2936676"/>
            <a:ext cx="1217903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9320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51E954-0E0C-3752-4074-6402E736BDD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B6599A4-CA9B-6658-5580-CA1469F1F16C}"/>
              </a:ext>
            </a:extLst>
          </p:cNvPr>
          <p:cNvPicPr>
            <a:picLocks noChangeAspect="1"/>
          </p:cNvPicPr>
          <p:nvPr/>
        </p:nvPicPr>
        <p:blipFill>
          <a:blip r:embed="rId2"/>
          <a:stretch>
            <a:fillRect/>
          </a:stretch>
        </p:blipFill>
        <p:spPr>
          <a:xfrm>
            <a:off x="1814253" y="16332"/>
            <a:ext cx="4547036" cy="6858000"/>
          </a:xfrm>
          <a:prstGeom prst="rect">
            <a:avLst/>
          </a:prstGeom>
        </p:spPr>
      </p:pic>
      <p:pic>
        <p:nvPicPr>
          <p:cNvPr id="5" name="Picture 4">
            <a:extLst>
              <a:ext uri="{FF2B5EF4-FFF2-40B4-BE49-F238E27FC236}">
                <a16:creationId xmlns:a16="http://schemas.microsoft.com/office/drawing/2014/main" id="{0E641CFA-D751-81CC-A736-985B67BEA550}"/>
              </a:ext>
            </a:extLst>
          </p:cNvPr>
          <p:cNvPicPr>
            <a:picLocks noChangeAspect="1"/>
          </p:cNvPicPr>
          <p:nvPr/>
        </p:nvPicPr>
        <p:blipFill>
          <a:blip r:embed="rId3"/>
          <a:stretch>
            <a:fillRect/>
          </a:stretch>
        </p:blipFill>
        <p:spPr>
          <a:xfrm>
            <a:off x="166559" y="2857865"/>
            <a:ext cx="1689100" cy="520700"/>
          </a:xfrm>
          <a:prstGeom prst="rect">
            <a:avLst/>
          </a:prstGeom>
        </p:spPr>
      </p:pic>
      <p:grpSp>
        <p:nvGrpSpPr>
          <p:cNvPr id="2" name="Group 1">
            <a:extLst>
              <a:ext uri="{FF2B5EF4-FFF2-40B4-BE49-F238E27FC236}">
                <a16:creationId xmlns:a16="http://schemas.microsoft.com/office/drawing/2014/main" id="{9F89519E-5999-D3DA-A69E-D31C0D696C00}"/>
              </a:ext>
            </a:extLst>
          </p:cNvPr>
          <p:cNvGrpSpPr/>
          <p:nvPr/>
        </p:nvGrpSpPr>
        <p:grpSpPr>
          <a:xfrm>
            <a:off x="7224716" y="500224"/>
            <a:ext cx="4628195" cy="2666191"/>
            <a:chOff x="6154824" y="3756258"/>
            <a:chExt cx="4628195" cy="2666191"/>
          </a:xfrm>
        </p:grpSpPr>
        <p:pic>
          <p:nvPicPr>
            <p:cNvPr id="6" name="Picture 5">
              <a:extLst>
                <a:ext uri="{FF2B5EF4-FFF2-40B4-BE49-F238E27FC236}">
                  <a16:creationId xmlns:a16="http://schemas.microsoft.com/office/drawing/2014/main" id="{3A134BE4-5C04-850A-344B-AA2E57E030E9}"/>
                </a:ext>
              </a:extLst>
            </p:cNvPr>
            <p:cNvPicPr>
              <a:picLocks noChangeAspect="1"/>
            </p:cNvPicPr>
            <p:nvPr/>
          </p:nvPicPr>
          <p:blipFill>
            <a:blip r:embed="rId4"/>
            <a:stretch>
              <a:fillRect/>
            </a:stretch>
          </p:blipFill>
          <p:spPr>
            <a:xfrm>
              <a:off x="8974417" y="5188909"/>
              <a:ext cx="762000" cy="520700"/>
            </a:xfrm>
            <a:prstGeom prst="rect">
              <a:avLst/>
            </a:prstGeom>
          </p:spPr>
        </p:pic>
        <p:pic>
          <p:nvPicPr>
            <p:cNvPr id="7" name="Picture 6">
              <a:extLst>
                <a:ext uri="{FF2B5EF4-FFF2-40B4-BE49-F238E27FC236}">
                  <a16:creationId xmlns:a16="http://schemas.microsoft.com/office/drawing/2014/main" id="{07FE65AC-D3C0-B7F8-EBD4-7311C2D9B60B}"/>
                </a:ext>
              </a:extLst>
            </p:cNvPr>
            <p:cNvPicPr>
              <a:picLocks noChangeAspect="1"/>
            </p:cNvPicPr>
            <p:nvPr/>
          </p:nvPicPr>
          <p:blipFill>
            <a:blip r:embed="rId4"/>
            <a:stretch>
              <a:fillRect/>
            </a:stretch>
          </p:blipFill>
          <p:spPr>
            <a:xfrm>
              <a:off x="7940943" y="5243562"/>
              <a:ext cx="762000" cy="520700"/>
            </a:xfrm>
            <a:prstGeom prst="rect">
              <a:avLst/>
            </a:prstGeom>
          </p:spPr>
        </p:pic>
        <p:pic>
          <p:nvPicPr>
            <p:cNvPr id="8" name="Picture 7">
              <a:extLst>
                <a:ext uri="{FF2B5EF4-FFF2-40B4-BE49-F238E27FC236}">
                  <a16:creationId xmlns:a16="http://schemas.microsoft.com/office/drawing/2014/main" id="{296C1F93-3505-0557-0DA0-AE980915C9A4}"/>
                </a:ext>
              </a:extLst>
            </p:cNvPr>
            <p:cNvPicPr>
              <a:picLocks noChangeAspect="1"/>
            </p:cNvPicPr>
            <p:nvPr/>
          </p:nvPicPr>
          <p:blipFill>
            <a:blip r:embed="rId5"/>
            <a:stretch>
              <a:fillRect/>
            </a:stretch>
          </p:blipFill>
          <p:spPr>
            <a:xfrm>
              <a:off x="7728578" y="3756258"/>
              <a:ext cx="2387600" cy="520700"/>
            </a:xfrm>
            <a:prstGeom prst="rect">
              <a:avLst/>
            </a:prstGeom>
          </p:spPr>
        </p:pic>
        <p:pic>
          <p:nvPicPr>
            <p:cNvPr id="9" name="Picture 8">
              <a:extLst>
                <a:ext uri="{FF2B5EF4-FFF2-40B4-BE49-F238E27FC236}">
                  <a16:creationId xmlns:a16="http://schemas.microsoft.com/office/drawing/2014/main" id="{0060A502-5AAB-7468-7E4A-03B005E3D1B3}"/>
                </a:ext>
              </a:extLst>
            </p:cNvPr>
            <p:cNvPicPr>
              <a:picLocks noChangeAspect="1"/>
            </p:cNvPicPr>
            <p:nvPr/>
          </p:nvPicPr>
          <p:blipFill>
            <a:blip r:embed="rId6"/>
            <a:stretch>
              <a:fillRect/>
            </a:stretch>
          </p:blipFill>
          <p:spPr>
            <a:xfrm>
              <a:off x="8212417" y="4320896"/>
              <a:ext cx="1419922" cy="1527766"/>
            </a:xfrm>
            <a:prstGeom prst="rect">
              <a:avLst/>
            </a:prstGeom>
          </p:spPr>
        </p:pic>
        <p:grpSp>
          <p:nvGrpSpPr>
            <p:cNvPr id="10" name="Group 9">
              <a:extLst>
                <a:ext uri="{FF2B5EF4-FFF2-40B4-BE49-F238E27FC236}">
                  <a16:creationId xmlns:a16="http://schemas.microsoft.com/office/drawing/2014/main" id="{9BFA8068-21B6-79BD-37A2-2412E5205451}"/>
                </a:ext>
              </a:extLst>
            </p:cNvPr>
            <p:cNvGrpSpPr/>
            <p:nvPr/>
          </p:nvGrpSpPr>
          <p:grpSpPr>
            <a:xfrm>
              <a:off x="7061736" y="3790065"/>
              <a:ext cx="1228531" cy="2632384"/>
              <a:chOff x="7974957" y="2083426"/>
              <a:chExt cx="1261640" cy="2251173"/>
            </a:xfrm>
          </p:grpSpPr>
          <p:cxnSp>
            <p:nvCxnSpPr>
              <p:cNvPr id="17" name="Straight Connector 16">
                <a:extLst>
                  <a:ext uri="{FF2B5EF4-FFF2-40B4-BE49-F238E27FC236}">
                    <a16:creationId xmlns:a16="http://schemas.microsoft.com/office/drawing/2014/main" id="{B4B1A95D-C09A-0297-FA24-AC5AA7CF54FF}"/>
                  </a:ext>
                </a:extLst>
              </p:cNvPr>
              <p:cNvCxnSpPr>
                <a:cxnSpLocks/>
              </p:cNvCxnSpPr>
              <p:nvPr/>
            </p:nvCxnSpPr>
            <p:spPr>
              <a:xfrm>
                <a:off x="7974957" y="2083426"/>
                <a:ext cx="1261640" cy="1137704"/>
              </a:xfrm>
              <a:prstGeom prst="line">
                <a:avLst/>
              </a:prstGeom>
              <a:ln w="38100">
                <a:solidFill>
                  <a:srgbClr val="0600FF"/>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0D4DBFB-AA3E-8425-3F2B-11595D62D41F}"/>
                  </a:ext>
                </a:extLst>
              </p:cNvPr>
              <p:cNvCxnSpPr>
                <a:cxnSpLocks/>
              </p:cNvCxnSpPr>
              <p:nvPr/>
            </p:nvCxnSpPr>
            <p:spPr>
              <a:xfrm flipH="1">
                <a:off x="7974957" y="3196895"/>
                <a:ext cx="1261640" cy="1137704"/>
              </a:xfrm>
              <a:prstGeom prst="line">
                <a:avLst/>
              </a:prstGeom>
              <a:ln w="38100">
                <a:solidFill>
                  <a:srgbClr val="0600FF"/>
                </a:solidFill>
              </a:ln>
            </p:spPr>
            <p:style>
              <a:lnRef idx="1">
                <a:schemeClr val="accent1"/>
              </a:lnRef>
              <a:fillRef idx="0">
                <a:schemeClr val="accent1"/>
              </a:fillRef>
              <a:effectRef idx="0">
                <a:schemeClr val="accent1"/>
              </a:effectRef>
              <a:fontRef idx="minor">
                <a:schemeClr val="tx1"/>
              </a:fontRef>
            </p:style>
          </p:cxnSp>
        </p:grpSp>
        <p:cxnSp>
          <p:nvCxnSpPr>
            <p:cNvPr id="11" name="Straight Connector 10">
              <a:extLst>
                <a:ext uri="{FF2B5EF4-FFF2-40B4-BE49-F238E27FC236}">
                  <a16:creationId xmlns:a16="http://schemas.microsoft.com/office/drawing/2014/main" id="{E1A43879-BA07-5F0A-8252-FE46763BBEB7}"/>
                </a:ext>
              </a:extLst>
            </p:cNvPr>
            <p:cNvCxnSpPr>
              <a:cxnSpLocks/>
            </p:cNvCxnSpPr>
            <p:nvPr/>
          </p:nvCxnSpPr>
          <p:spPr>
            <a:xfrm>
              <a:off x="9554488" y="5084779"/>
              <a:ext cx="1228531" cy="133036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3A5BD77-DB75-EEEF-44ED-499C7C443351}"/>
                </a:ext>
              </a:extLst>
            </p:cNvPr>
            <p:cNvCxnSpPr>
              <a:cxnSpLocks/>
            </p:cNvCxnSpPr>
            <p:nvPr/>
          </p:nvCxnSpPr>
          <p:spPr>
            <a:xfrm flipH="1">
              <a:off x="9554488" y="3797372"/>
              <a:ext cx="1228531" cy="133036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3F1A2E4B-8FAD-9E56-5580-ADD805C67121}"/>
                </a:ext>
              </a:extLst>
            </p:cNvPr>
            <p:cNvSpPr/>
            <p:nvPr/>
          </p:nvSpPr>
          <p:spPr>
            <a:xfrm>
              <a:off x="9507524" y="5006904"/>
              <a:ext cx="182880" cy="18288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38F8CB55-F19E-5877-29D9-60990DA28408}"/>
                </a:ext>
              </a:extLst>
            </p:cNvPr>
            <p:cNvSpPr/>
            <p:nvPr/>
          </p:nvSpPr>
          <p:spPr>
            <a:xfrm>
              <a:off x="8213250" y="5009159"/>
              <a:ext cx="182880" cy="18288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AA45C429-0EBD-AA39-AF1C-5AACE4BC7964}"/>
                </a:ext>
              </a:extLst>
            </p:cNvPr>
            <p:cNvSpPr txBox="1"/>
            <p:nvPr/>
          </p:nvSpPr>
          <p:spPr>
            <a:xfrm>
              <a:off x="6154824" y="4509281"/>
              <a:ext cx="1768160" cy="1200328"/>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600FF"/>
                  </a:solidFill>
                  <a:effectLst/>
                  <a:uLnTx/>
                  <a:uFillTx/>
                  <a:latin typeface="Calibri" panose="020F0502020204030204"/>
                  <a:ea typeface="+mn-ea"/>
                  <a:cs typeface="+mn-cs"/>
                </a:rPr>
                <a:t>cold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600FF"/>
                  </a:solidFill>
                  <a:effectLst/>
                  <a:uLnTx/>
                  <a:uFillTx/>
                  <a:latin typeface="Calibri" panose="020F0502020204030204"/>
                  <a:ea typeface="+mn-ea"/>
                  <a:cs typeface="+mn-cs"/>
                </a:rPr>
                <a:t>inflaton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600FF"/>
                  </a:solidFill>
                  <a:effectLst/>
                  <a:uLnTx/>
                  <a:uFillTx/>
                  <a:latin typeface="Calibri" panose="020F0502020204030204"/>
                  <a:ea typeface="+mn-ea"/>
                  <a:cs typeface="+mn-cs"/>
                </a:rPr>
                <a:t>condensate</a:t>
              </a:r>
            </a:p>
          </p:txBody>
        </p:sp>
        <p:sp>
          <p:nvSpPr>
            <p:cNvPr id="16" name="TextBox 15">
              <a:extLst>
                <a:ext uri="{FF2B5EF4-FFF2-40B4-BE49-F238E27FC236}">
                  <a16:creationId xmlns:a16="http://schemas.microsoft.com/office/drawing/2014/main" id="{FF76B692-8C9B-6D99-B1CF-0117CFEFCAF4}"/>
                </a:ext>
              </a:extLst>
            </p:cNvPr>
            <p:cNvSpPr txBox="1"/>
            <p:nvPr/>
          </p:nvSpPr>
          <p:spPr>
            <a:xfrm>
              <a:off x="8753591" y="4475725"/>
              <a:ext cx="56457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h</a:t>
              </a:r>
              <a:r>
                <a:rPr kumimoji="0" lang="en-US" sz="2400" b="0" i="1" u="none" strike="noStrike" kern="1200" cap="none" spc="0" normalizeH="0" baseline="-25000" noProof="0" dirty="0" err="1">
                  <a:ln>
                    <a:noFill/>
                  </a:ln>
                  <a:solidFill>
                    <a:srgbClr val="FF0000"/>
                  </a:solidFill>
                  <a:effectLst/>
                  <a:uLnTx/>
                  <a:uFillTx/>
                  <a:latin typeface="Symbol" pitchFamily="2" charset="2"/>
                  <a:ea typeface="+mn-ea"/>
                  <a:cs typeface="+mn-cs"/>
                </a:rPr>
                <a:t>mn</a:t>
              </a:r>
              <a:endParaRPr kumimoji="0" lang="en-US" sz="3200" b="0" i="1" u="none" strike="noStrike" kern="1200" cap="none" spc="0" normalizeH="0" baseline="-25000" noProof="0" dirty="0">
                <a:ln>
                  <a:noFill/>
                </a:ln>
                <a:solidFill>
                  <a:srgbClr val="FF0000"/>
                </a:solidFill>
                <a:effectLst/>
                <a:uLnTx/>
                <a:uFillTx/>
                <a:latin typeface="Symbol" pitchFamily="2" charset="2"/>
                <a:ea typeface="+mn-ea"/>
                <a:cs typeface="+mn-cs"/>
              </a:endParaRPr>
            </a:p>
          </p:txBody>
        </p:sp>
      </p:grpSp>
      <p:pic>
        <p:nvPicPr>
          <p:cNvPr id="19" name="Picture 18">
            <a:extLst>
              <a:ext uri="{FF2B5EF4-FFF2-40B4-BE49-F238E27FC236}">
                <a16:creationId xmlns:a16="http://schemas.microsoft.com/office/drawing/2014/main" id="{52FD6258-EEC9-1FAA-060B-79612F8281A6}"/>
              </a:ext>
            </a:extLst>
          </p:cNvPr>
          <p:cNvPicPr>
            <a:picLocks noChangeAspect="1"/>
          </p:cNvPicPr>
          <p:nvPr/>
        </p:nvPicPr>
        <p:blipFill>
          <a:blip r:embed="rId7"/>
          <a:stretch>
            <a:fillRect/>
          </a:stretch>
        </p:blipFill>
        <p:spPr>
          <a:xfrm>
            <a:off x="89633" y="1833320"/>
            <a:ext cx="1803400" cy="939800"/>
          </a:xfrm>
          <a:prstGeom prst="rect">
            <a:avLst/>
          </a:prstGeom>
        </p:spPr>
      </p:pic>
      <p:cxnSp>
        <p:nvCxnSpPr>
          <p:cNvPr id="21" name="Curved Connector 20">
            <a:extLst>
              <a:ext uri="{FF2B5EF4-FFF2-40B4-BE49-F238E27FC236}">
                <a16:creationId xmlns:a16="http://schemas.microsoft.com/office/drawing/2014/main" id="{1615C948-BBBA-4715-6599-FB7A48E0CFFF}"/>
              </a:ext>
            </a:extLst>
          </p:cNvPr>
          <p:cNvCxnSpPr>
            <a:cxnSpLocks/>
          </p:cNvCxnSpPr>
          <p:nvPr/>
        </p:nvCxnSpPr>
        <p:spPr>
          <a:xfrm rot="10800000" flipV="1">
            <a:off x="6005565" y="1838262"/>
            <a:ext cx="1464119" cy="847636"/>
          </a:xfrm>
          <a:prstGeom prst="curvedConnector3">
            <a:avLst>
              <a:gd name="adj1" fmla="val 50000"/>
            </a:avLst>
          </a:prstGeom>
          <a:ln w="28575">
            <a:solidFill>
              <a:srgbClr val="0600FF"/>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07130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7D6DDD-EBB3-29A9-DCF3-B976FE6CAC3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5157A1C-40D0-1BFB-145A-DC6F6FD303DA}"/>
              </a:ext>
            </a:extLst>
          </p:cNvPr>
          <p:cNvSpPr txBox="1"/>
          <p:nvPr/>
        </p:nvSpPr>
        <p:spPr>
          <a:xfrm>
            <a:off x="0" y="11017"/>
            <a:ext cx="121920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Cosmological Gravitational Particle Production (CGPP)</a:t>
            </a:r>
          </a:p>
        </p:txBody>
      </p:sp>
      <p:sp>
        <p:nvSpPr>
          <p:cNvPr id="4" name="TextBox 3">
            <a:extLst>
              <a:ext uri="{FF2B5EF4-FFF2-40B4-BE49-F238E27FC236}">
                <a16:creationId xmlns:a16="http://schemas.microsoft.com/office/drawing/2014/main" id="{AF709986-1AF9-A0FB-8023-133882A7CFB0}"/>
              </a:ext>
            </a:extLst>
          </p:cNvPr>
          <p:cNvSpPr txBox="1"/>
          <p:nvPr/>
        </p:nvSpPr>
        <p:spPr>
          <a:xfrm>
            <a:off x="1" y="1041327"/>
            <a:ext cx="5252719" cy="4093428"/>
          </a:xfrm>
          <a:prstGeom prst="rect">
            <a:avLst/>
          </a:prstGeom>
          <a:noFill/>
        </p:spPr>
        <p:txBody>
          <a:bodyPr wrap="square" rtlCol="0">
            <a:spAutoFit/>
          </a:bodyPr>
          <a:lstStyle/>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Original idea traces to a 1939 paper of Schrödinger.</a:t>
            </a:r>
          </a:p>
          <a:p>
            <a:pPr marL="342900" indent="-34290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Paper was forgotten for nearly 30 years.</a:t>
            </a:r>
          </a:p>
          <a:p>
            <a:pPr marL="342900" indent="-34290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Resurrected in 1960s in the context of quantum field theory by Leonard Parker and collaborators.</a:t>
            </a:r>
          </a:p>
          <a:p>
            <a:pPr marL="342900" indent="-34290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Now central to much of early-Universe cosmology: inflationary generation of curvature perturbations and gravitational waves, and perhaps dark matter.</a:t>
            </a:r>
          </a:p>
        </p:txBody>
      </p:sp>
      <p:pic>
        <p:nvPicPr>
          <p:cNvPr id="6" name="Picture 5">
            <a:extLst>
              <a:ext uri="{FF2B5EF4-FFF2-40B4-BE49-F238E27FC236}">
                <a16:creationId xmlns:a16="http://schemas.microsoft.com/office/drawing/2014/main" id="{1C27A823-0AE7-717E-EE71-B0EE585AC7ED}"/>
              </a:ext>
            </a:extLst>
          </p:cNvPr>
          <p:cNvPicPr>
            <a:picLocks noChangeAspect="1"/>
          </p:cNvPicPr>
          <p:nvPr/>
        </p:nvPicPr>
        <p:blipFill>
          <a:blip r:embed="rId2"/>
          <a:srcRect l="7869" t="3919" r="24080" b="59505"/>
          <a:stretch>
            <a:fillRect/>
          </a:stretch>
        </p:blipFill>
        <p:spPr>
          <a:xfrm>
            <a:off x="5252720" y="795648"/>
            <a:ext cx="6829198" cy="4750129"/>
          </a:xfrm>
          <a:prstGeom prst="rect">
            <a:avLst/>
          </a:prstGeom>
        </p:spPr>
      </p:pic>
    </p:spTree>
    <p:extLst>
      <p:ext uri="{BB962C8B-B14F-4D97-AF65-F5344CB8AC3E}">
        <p14:creationId xmlns:p14="http://schemas.microsoft.com/office/powerpoint/2010/main" val="1842081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14173" t="7147" r="13370" b="11253"/>
          <a:stretch/>
        </p:blipFill>
        <p:spPr>
          <a:xfrm>
            <a:off x="321278" y="0"/>
            <a:ext cx="4284921" cy="6858000"/>
          </a:xfrm>
          <a:prstGeom prst="rect">
            <a:avLst/>
          </a:prstGeom>
        </p:spPr>
      </p:pic>
      <p:sp>
        <p:nvSpPr>
          <p:cNvPr id="4" name="TextBox 3"/>
          <p:cNvSpPr txBox="1"/>
          <p:nvPr/>
        </p:nvSpPr>
        <p:spPr>
          <a:xfrm>
            <a:off x="4284921" y="1"/>
            <a:ext cx="7907079" cy="2739211"/>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all" spc="0" normalizeH="0" baseline="0" noProof="0" dirty="0">
                <a:ln>
                  <a:noFill/>
                </a:ln>
                <a:effectLst/>
                <a:uLnTx/>
                <a:uFillTx/>
                <a:latin typeface="Arial" charset="0"/>
                <a:ea typeface="+mn-ea"/>
                <a:cs typeface="+mn-cs"/>
              </a:rPr>
              <a:t>The Proper Vibrations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all" spc="0" normalizeH="0" baseline="0" noProof="0" dirty="0">
                <a:ln>
                  <a:noFill/>
                </a:ln>
                <a:effectLst/>
                <a:uLnTx/>
                <a:uFillTx/>
                <a:latin typeface="Arial" charset="0"/>
                <a:ea typeface="+mn-ea"/>
                <a:cs typeface="+mn-cs"/>
              </a:rPr>
              <a:t>Of the Expanding Universe</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800" b="0" i="0" u="none" strike="noStrike" kern="1200" cap="none" spc="0" normalizeH="0" baseline="0" noProof="0" dirty="0">
              <a:ln>
                <a:noFill/>
              </a:ln>
              <a:effectLst/>
              <a:uLnTx/>
              <a:uFillTx/>
              <a:latin typeface="Arial"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effectLst/>
                <a:uLnTx/>
                <a:uFillTx/>
                <a:latin typeface="Arial" charset="0"/>
                <a:ea typeface="+mn-ea"/>
                <a:cs typeface="+mn-cs"/>
              </a:rPr>
              <a:t>by </a:t>
            </a:r>
            <a:r>
              <a:rPr kumimoji="0" lang="en-US" sz="2000" b="0" i="0" u="none" strike="noStrike" kern="1200" cap="all" spc="0" normalizeH="0" baseline="0" noProof="0" dirty="0">
                <a:ln>
                  <a:noFill/>
                </a:ln>
                <a:effectLst/>
                <a:uLnTx/>
                <a:uFillTx/>
                <a:latin typeface="Arial" charset="0"/>
                <a:ea typeface="+mn-ea"/>
                <a:cs typeface="+mn-cs"/>
              </a:rPr>
              <a:t>Erwin Schrödinger</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800" b="0" i="0" u="none" strike="noStrike" kern="1200" cap="none" spc="0" normalizeH="0" baseline="0" noProof="0" dirty="0">
              <a:ln>
                <a:noFill/>
              </a:ln>
              <a:effectLst/>
              <a:uLnTx/>
              <a:uFillTx/>
              <a:latin typeface="Arial"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err="1">
                <a:ln>
                  <a:noFill/>
                </a:ln>
                <a:effectLst/>
                <a:uLnTx/>
                <a:uFillTx/>
                <a:latin typeface="Arial" charset="0"/>
                <a:ea typeface="+mn-ea"/>
                <a:cs typeface="+mn-cs"/>
              </a:rPr>
              <a:t>Physica</a:t>
            </a:r>
            <a:r>
              <a:rPr kumimoji="0" lang="en-US" sz="2000" b="0" i="0" u="none" strike="noStrike" kern="1200" cap="none" spc="0" normalizeH="0" baseline="0" noProof="0" dirty="0">
                <a:ln>
                  <a:noFill/>
                </a:ln>
                <a:effectLst/>
                <a:uLnTx/>
                <a:uFillTx/>
                <a:latin typeface="Arial" charset="0"/>
                <a:ea typeface="+mn-ea"/>
                <a:cs typeface="+mn-cs"/>
              </a:rPr>
              <a:t> </a:t>
            </a:r>
            <a:r>
              <a:rPr kumimoji="0" lang="en-US" sz="2000" b="1" i="0" u="none" strike="noStrike" kern="1200" cap="none" spc="0" normalizeH="0" baseline="0" noProof="0" dirty="0">
                <a:ln>
                  <a:noFill/>
                </a:ln>
                <a:effectLst/>
                <a:uLnTx/>
                <a:uFillTx/>
                <a:latin typeface="Arial" charset="0"/>
                <a:ea typeface="+mn-ea"/>
                <a:cs typeface="+mn-cs"/>
              </a:rPr>
              <a:t>VI</a:t>
            </a:r>
            <a:r>
              <a:rPr kumimoji="0" lang="en-US" sz="2000" b="0" i="0" u="none" strike="noStrike" kern="1200" cap="none" spc="0" normalizeH="0" baseline="0" noProof="0" dirty="0">
                <a:ln>
                  <a:noFill/>
                </a:ln>
                <a:effectLst/>
                <a:uLnTx/>
                <a:uFillTx/>
                <a:latin typeface="Arial" charset="0"/>
                <a:ea typeface="+mn-ea"/>
                <a:cs typeface="+mn-cs"/>
              </a:rPr>
              <a:t>, 899 (1939)</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effectLst/>
              <a:uLnTx/>
              <a:uFillTx/>
              <a:latin typeface="Arial"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effectLst/>
                <a:uLnTx/>
                <a:uFillTx/>
                <a:latin typeface="Arial" charset="0"/>
                <a:ea typeface="+mn-ea"/>
                <a:cs typeface="+mn-cs"/>
              </a:rPr>
              <a:t>	Received 21 August 1939; Published October 1939</a:t>
            </a:r>
            <a:endParaRPr kumimoji="0" lang="en-US" sz="1000" b="0" i="0" u="none" strike="noStrike" kern="1200" cap="none" spc="0" normalizeH="0" baseline="0" noProof="0" dirty="0">
              <a:ln>
                <a:noFill/>
              </a:ln>
              <a:effectLst/>
              <a:uLnTx/>
              <a:uFillTx/>
              <a:latin typeface="Arial"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effectLst/>
                <a:uLnTx/>
                <a:uFillTx/>
                <a:latin typeface="Arial" charset="0"/>
                <a:ea typeface="+mn-ea"/>
                <a:cs typeface="+mn-cs"/>
              </a:rPr>
              <a:t>	No author affiliation listed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effectLst/>
                <a:uLnTx/>
                <a:uFillTx/>
                <a:latin typeface="Arial" charset="0"/>
                <a:ea typeface="+mn-ea"/>
                <a:cs typeface="+mn-cs"/>
              </a:rPr>
              <a:t>	Cited </a:t>
            </a:r>
            <a:r>
              <a:rPr lang="en-US" sz="2000" dirty="0">
                <a:latin typeface="Arial" charset="0"/>
              </a:rPr>
              <a:t>397</a:t>
            </a:r>
            <a:r>
              <a:rPr kumimoji="0" lang="en-US" sz="2000" b="0" i="0" u="none" strike="noStrike" kern="1200" cap="none" spc="0" normalizeH="0" baseline="0" noProof="0" dirty="0">
                <a:ln>
                  <a:noFill/>
                </a:ln>
                <a:effectLst/>
                <a:uLnTx/>
                <a:uFillTx/>
                <a:latin typeface="Arial" charset="0"/>
                <a:ea typeface="+mn-ea"/>
                <a:cs typeface="+mn-cs"/>
              </a:rPr>
              <a:t> times (Google Scholar)</a:t>
            </a:r>
          </a:p>
        </p:txBody>
      </p:sp>
      <p:graphicFrame>
        <p:nvGraphicFramePr>
          <p:cNvPr id="5" name="Chart 4"/>
          <p:cNvGraphicFramePr/>
          <p:nvPr>
            <p:extLst>
              <p:ext uri="{D42A27DB-BD31-4B8C-83A1-F6EECF244321}">
                <p14:modId xmlns:p14="http://schemas.microsoft.com/office/powerpoint/2010/main" val="4159432206"/>
              </p:ext>
            </p:extLst>
          </p:nvPr>
        </p:nvGraphicFramePr>
        <p:xfrm>
          <a:off x="5719895" y="2100648"/>
          <a:ext cx="5037130" cy="4757351"/>
        </p:xfrm>
        <a:graphic>
          <a:graphicData uri="http://schemas.openxmlformats.org/drawingml/2006/chart">
            <c:chart xmlns:c="http://schemas.openxmlformats.org/drawingml/2006/chart" xmlns:r="http://schemas.openxmlformats.org/officeDocument/2006/relationships" r:id="rId4"/>
          </a:graphicData>
        </a:graphic>
      </p:graphicFrame>
      <p:sp>
        <p:nvSpPr>
          <p:cNvPr id="2" name="Rectangle 1">
            <a:extLst>
              <a:ext uri="{FF2B5EF4-FFF2-40B4-BE49-F238E27FC236}">
                <a16:creationId xmlns:a16="http://schemas.microsoft.com/office/drawing/2014/main" id="{18B4BAB1-621D-BCA8-EBBD-6FC03A80BD8E}"/>
              </a:ext>
            </a:extLst>
          </p:cNvPr>
          <p:cNvSpPr/>
          <p:nvPr/>
        </p:nvSpPr>
        <p:spPr bwMode="auto">
          <a:xfrm>
            <a:off x="4163787" y="244934"/>
            <a:ext cx="228600" cy="1143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effectLst/>
              <a:uLnTx/>
              <a:uFillTx/>
              <a:latin typeface="Arial" charset="0"/>
              <a:ea typeface="+mn-ea"/>
              <a:cs typeface="+mn-cs"/>
            </a:endParaRPr>
          </a:p>
        </p:txBody>
      </p:sp>
    </p:spTree>
    <p:extLst>
      <p:ext uri="{BB962C8B-B14F-4D97-AF65-F5344CB8AC3E}">
        <p14:creationId xmlns:p14="http://schemas.microsoft.com/office/powerpoint/2010/main" val="3380328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p:cNvPicPr>
            <a:picLocks/>
          </p:cNvPicPr>
          <p:nvPr/>
        </p:nvPicPr>
        <p:blipFill rotWithShape="1">
          <a:blip r:embed="rId2">
            <a:extLst>
              <a:ext uri="{28A0092B-C50C-407E-A947-70E740481C1C}">
                <a14:useLocalDpi xmlns:a14="http://schemas.microsoft.com/office/drawing/2010/main" val="0"/>
              </a:ext>
            </a:extLst>
          </a:blip>
          <a:srcRect l="20108" t="11339" r="22042" b="17427"/>
          <a:stretch/>
        </p:blipFill>
        <p:spPr>
          <a:xfrm>
            <a:off x="0" y="0"/>
            <a:ext cx="4297680" cy="6858000"/>
          </a:xfrm>
          <a:prstGeom prst="rect">
            <a:avLst/>
          </a:prstGeom>
        </p:spPr>
      </p:pic>
      <p:grpSp>
        <p:nvGrpSpPr>
          <p:cNvPr id="15" name="Group 14"/>
          <p:cNvGrpSpPr/>
          <p:nvPr/>
        </p:nvGrpSpPr>
        <p:grpSpPr>
          <a:xfrm>
            <a:off x="330872" y="2719136"/>
            <a:ext cx="3783928" cy="304800"/>
            <a:chOff x="330872" y="2719136"/>
            <a:chExt cx="3783928" cy="304800"/>
          </a:xfrm>
        </p:grpSpPr>
        <p:sp>
          <p:nvSpPr>
            <p:cNvPr id="8" name="Rectangle 7"/>
            <p:cNvSpPr/>
            <p:nvPr/>
          </p:nvSpPr>
          <p:spPr bwMode="auto">
            <a:xfrm>
              <a:off x="330872" y="2719136"/>
              <a:ext cx="1269328" cy="304800"/>
            </a:xfrm>
            <a:prstGeom prst="rect">
              <a:avLst/>
            </a:prstGeom>
            <a:solidFill>
              <a:srgbClr val="FFFF00">
                <a:alpha val="49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effectLst/>
                <a:uLnTx/>
                <a:uFillTx/>
                <a:latin typeface="Arial" charset="0"/>
                <a:ea typeface="+mn-ea"/>
                <a:cs typeface="+mn-cs"/>
              </a:endParaRPr>
            </a:p>
          </p:txBody>
        </p:sp>
        <p:sp>
          <p:nvSpPr>
            <p:cNvPr id="9" name="Rectangle 8"/>
            <p:cNvSpPr/>
            <p:nvPr/>
          </p:nvSpPr>
          <p:spPr bwMode="auto">
            <a:xfrm>
              <a:off x="1600200" y="2719136"/>
              <a:ext cx="2514600" cy="152400"/>
            </a:xfrm>
            <a:prstGeom prst="rect">
              <a:avLst/>
            </a:prstGeom>
            <a:solidFill>
              <a:srgbClr val="FFFF00">
                <a:alpha val="49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effectLst/>
                <a:uLnTx/>
                <a:uFillTx/>
                <a:latin typeface="Arial" charset="0"/>
                <a:ea typeface="+mn-ea"/>
                <a:cs typeface="+mn-cs"/>
              </a:endParaRPr>
            </a:p>
          </p:txBody>
        </p:sp>
      </p:grpSp>
      <p:grpSp>
        <p:nvGrpSpPr>
          <p:cNvPr id="33" name="Group 32"/>
          <p:cNvGrpSpPr/>
          <p:nvPr/>
        </p:nvGrpSpPr>
        <p:grpSpPr>
          <a:xfrm>
            <a:off x="330872" y="3493168"/>
            <a:ext cx="3783928" cy="621632"/>
            <a:chOff x="330872" y="3493168"/>
            <a:chExt cx="3783928" cy="621632"/>
          </a:xfrm>
        </p:grpSpPr>
        <p:sp>
          <p:nvSpPr>
            <p:cNvPr id="10" name="Rectangle 9"/>
            <p:cNvSpPr/>
            <p:nvPr/>
          </p:nvSpPr>
          <p:spPr bwMode="auto">
            <a:xfrm>
              <a:off x="330872" y="3657600"/>
              <a:ext cx="1421728" cy="152400"/>
            </a:xfrm>
            <a:prstGeom prst="rect">
              <a:avLst/>
            </a:prstGeom>
            <a:solidFill>
              <a:srgbClr val="FFFF00">
                <a:alpha val="49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effectLst/>
                <a:uLnTx/>
                <a:uFillTx/>
                <a:latin typeface="Arial" charset="0"/>
                <a:ea typeface="+mn-ea"/>
                <a:cs typeface="+mn-cs"/>
              </a:endParaRPr>
            </a:p>
          </p:txBody>
        </p:sp>
        <p:sp>
          <p:nvSpPr>
            <p:cNvPr id="11" name="Rectangle 10"/>
            <p:cNvSpPr/>
            <p:nvPr/>
          </p:nvSpPr>
          <p:spPr bwMode="auto">
            <a:xfrm>
              <a:off x="609600" y="3493168"/>
              <a:ext cx="3505200" cy="164432"/>
            </a:xfrm>
            <a:prstGeom prst="rect">
              <a:avLst/>
            </a:prstGeom>
            <a:solidFill>
              <a:srgbClr val="FFFF00">
                <a:alpha val="49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effectLst/>
                <a:uLnTx/>
                <a:uFillTx/>
                <a:latin typeface="Arial" charset="0"/>
                <a:ea typeface="+mn-ea"/>
                <a:cs typeface="+mn-cs"/>
              </a:endParaRPr>
            </a:p>
          </p:txBody>
        </p:sp>
        <p:sp>
          <p:nvSpPr>
            <p:cNvPr id="12" name="Rectangle 11"/>
            <p:cNvSpPr/>
            <p:nvPr/>
          </p:nvSpPr>
          <p:spPr bwMode="auto">
            <a:xfrm>
              <a:off x="330872" y="3962400"/>
              <a:ext cx="812128" cy="152400"/>
            </a:xfrm>
            <a:prstGeom prst="rect">
              <a:avLst/>
            </a:prstGeom>
            <a:solidFill>
              <a:srgbClr val="FFFF00">
                <a:alpha val="49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effectLst/>
                <a:uLnTx/>
                <a:uFillTx/>
                <a:latin typeface="Arial" charset="0"/>
                <a:ea typeface="+mn-ea"/>
                <a:cs typeface="+mn-cs"/>
              </a:endParaRPr>
            </a:p>
          </p:txBody>
        </p:sp>
        <p:sp>
          <p:nvSpPr>
            <p:cNvPr id="16" name="Rectangle 15"/>
            <p:cNvSpPr/>
            <p:nvPr/>
          </p:nvSpPr>
          <p:spPr bwMode="auto">
            <a:xfrm>
              <a:off x="330872" y="3810000"/>
              <a:ext cx="3783928" cy="152400"/>
            </a:xfrm>
            <a:prstGeom prst="rect">
              <a:avLst/>
            </a:prstGeom>
            <a:solidFill>
              <a:srgbClr val="FFFF00">
                <a:alpha val="49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effectLst/>
                <a:uLnTx/>
                <a:uFillTx/>
                <a:latin typeface="Arial" charset="0"/>
                <a:ea typeface="+mn-ea"/>
                <a:cs typeface="+mn-cs"/>
              </a:endParaRPr>
            </a:p>
          </p:txBody>
        </p:sp>
        <p:sp>
          <p:nvSpPr>
            <p:cNvPr id="17" name="Rectangle 16"/>
            <p:cNvSpPr/>
            <p:nvPr/>
          </p:nvSpPr>
          <p:spPr bwMode="auto">
            <a:xfrm>
              <a:off x="1752600" y="3655595"/>
              <a:ext cx="2362200" cy="152400"/>
            </a:xfrm>
            <a:prstGeom prst="rect">
              <a:avLst/>
            </a:prstGeom>
            <a:solidFill>
              <a:srgbClr val="FFFF00">
                <a:alpha val="49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effectLst/>
                <a:uLnTx/>
                <a:uFillTx/>
                <a:latin typeface="Arial" charset="0"/>
                <a:ea typeface="+mn-ea"/>
                <a:cs typeface="+mn-cs"/>
              </a:endParaRPr>
            </a:p>
          </p:txBody>
        </p:sp>
      </p:grpSp>
      <p:grpSp>
        <p:nvGrpSpPr>
          <p:cNvPr id="30" name="Group 29"/>
          <p:cNvGrpSpPr/>
          <p:nvPr/>
        </p:nvGrpSpPr>
        <p:grpSpPr>
          <a:xfrm>
            <a:off x="330872" y="4126832"/>
            <a:ext cx="3783928" cy="457200"/>
            <a:chOff x="330872" y="4126832"/>
            <a:chExt cx="3783928" cy="457200"/>
          </a:xfrm>
        </p:grpSpPr>
        <p:sp>
          <p:nvSpPr>
            <p:cNvPr id="20" name="Rectangle 19"/>
            <p:cNvSpPr/>
            <p:nvPr/>
          </p:nvSpPr>
          <p:spPr bwMode="auto">
            <a:xfrm>
              <a:off x="330872" y="4126832"/>
              <a:ext cx="278728" cy="304800"/>
            </a:xfrm>
            <a:prstGeom prst="rect">
              <a:avLst/>
            </a:prstGeom>
            <a:solidFill>
              <a:srgbClr val="FFFF00">
                <a:alpha val="49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effectLst/>
                <a:uLnTx/>
                <a:uFillTx/>
                <a:latin typeface="Arial" charset="0"/>
                <a:ea typeface="+mn-ea"/>
                <a:cs typeface="+mn-cs"/>
              </a:endParaRPr>
            </a:p>
          </p:txBody>
        </p:sp>
        <p:sp>
          <p:nvSpPr>
            <p:cNvPr id="21" name="Rectangle 20"/>
            <p:cNvSpPr/>
            <p:nvPr/>
          </p:nvSpPr>
          <p:spPr bwMode="auto">
            <a:xfrm>
              <a:off x="609600" y="4126832"/>
              <a:ext cx="3505200" cy="152400"/>
            </a:xfrm>
            <a:prstGeom prst="rect">
              <a:avLst/>
            </a:prstGeom>
            <a:solidFill>
              <a:srgbClr val="FFFF00">
                <a:alpha val="49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effectLst/>
                <a:uLnTx/>
                <a:uFillTx/>
                <a:latin typeface="Arial" charset="0"/>
                <a:ea typeface="+mn-ea"/>
                <a:cs typeface="+mn-cs"/>
              </a:endParaRPr>
            </a:p>
          </p:txBody>
        </p:sp>
        <p:sp>
          <p:nvSpPr>
            <p:cNvPr id="24" name="Rectangle 23"/>
            <p:cNvSpPr/>
            <p:nvPr/>
          </p:nvSpPr>
          <p:spPr bwMode="auto">
            <a:xfrm>
              <a:off x="609600" y="4279232"/>
              <a:ext cx="3505200" cy="152400"/>
            </a:xfrm>
            <a:prstGeom prst="rect">
              <a:avLst/>
            </a:prstGeom>
            <a:solidFill>
              <a:srgbClr val="FFFF00">
                <a:alpha val="49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effectLst/>
                <a:uLnTx/>
                <a:uFillTx/>
                <a:latin typeface="Arial" charset="0"/>
                <a:ea typeface="+mn-ea"/>
                <a:cs typeface="+mn-cs"/>
              </a:endParaRPr>
            </a:p>
          </p:txBody>
        </p:sp>
        <p:sp>
          <p:nvSpPr>
            <p:cNvPr id="25" name="Rectangle 24"/>
            <p:cNvSpPr/>
            <p:nvPr/>
          </p:nvSpPr>
          <p:spPr bwMode="auto">
            <a:xfrm>
              <a:off x="330872" y="4431632"/>
              <a:ext cx="1891964" cy="152400"/>
            </a:xfrm>
            <a:prstGeom prst="rect">
              <a:avLst/>
            </a:prstGeom>
            <a:solidFill>
              <a:srgbClr val="FFFF00">
                <a:alpha val="49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effectLst/>
                <a:uLnTx/>
                <a:uFillTx/>
                <a:latin typeface="Arial" charset="0"/>
                <a:ea typeface="+mn-ea"/>
                <a:cs typeface="+mn-cs"/>
              </a:endParaRPr>
            </a:p>
          </p:txBody>
        </p:sp>
      </p:grpSp>
      <p:sp>
        <p:nvSpPr>
          <p:cNvPr id="28" name="TextBox 27"/>
          <p:cNvSpPr txBox="1"/>
          <p:nvPr/>
        </p:nvSpPr>
        <p:spPr>
          <a:xfrm>
            <a:off x="4648200" y="1264059"/>
            <a:ext cx="7543800" cy="1661993"/>
          </a:xfrm>
          <a:prstGeom prst="rect">
            <a:avLst/>
          </a:prstGeom>
          <a:noFill/>
          <a:ln>
            <a:noFill/>
          </a:ln>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chemeClr val="tx1"/>
                </a:solidFill>
                <a:effectLst/>
                <a:uLnTx/>
                <a:uFillTx/>
                <a:latin typeface="Arial" charset="0"/>
                <a:ea typeface="+mn-ea"/>
                <a:cs typeface="+mn-cs"/>
              </a:rPr>
              <a:t>Even in an expanding universe, a particle’s wavefunction can be decomposed into “proper vibrations” (positive &amp; negative frequency modes):</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600" b="0" i="0" u="none" strike="noStrike" kern="1200" cap="none" spc="0" normalizeH="0" baseline="0" noProof="0" dirty="0">
              <a:ln>
                <a:noFill/>
              </a:ln>
              <a:solidFill>
                <a:schemeClr val="tx1"/>
              </a:solidFill>
              <a:effectLst/>
              <a:uLnTx/>
              <a:uFillTx/>
              <a:latin typeface="Arial"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chemeClr val="tx1"/>
                </a:solidFill>
                <a:effectLst/>
                <a:uLnTx/>
                <a:uFillTx/>
                <a:latin typeface="Symbol" panose="05050102010706020507" pitchFamily="18" charset="2"/>
                <a:ea typeface="+mn-ea"/>
                <a:cs typeface="+mn-cs"/>
              </a:rPr>
              <a:t>                      Y</a:t>
            </a:r>
            <a:r>
              <a:rPr kumimoji="0" lang="en-US" sz="2400" b="0" i="0" u="none" strike="noStrike" kern="1200" cap="none" spc="0" normalizeH="0" baseline="0" noProof="0" dirty="0">
                <a:ln>
                  <a:noFill/>
                </a:ln>
                <a:solidFill>
                  <a:schemeClr val="tx1"/>
                </a:solidFill>
                <a:effectLst/>
                <a:uLnTx/>
                <a:uFillTx/>
                <a:latin typeface="Arial" charset="0"/>
                <a:ea typeface="+mn-ea"/>
                <a:cs typeface="+mn-cs"/>
              </a:rPr>
              <a:t>(</a:t>
            </a:r>
            <a:r>
              <a:rPr kumimoji="0" lang="en-US" sz="2400" b="0" i="1" u="none" strike="noStrike" kern="120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t</a:t>
            </a:r>
            <a:r>
              <a:rPr kumimoji="0" lang="en-US" sz="2400" b="0" i="0" u="none" strike="noStrike" kern="1200" cap="none" spc="0" normalizeH="0" baseline="0" noProof="0" dirty="0">
                <a:ln>
                  <a:noFill/>
                </a:ln>
                <a:solidFill>
                  <a:schemeClr val="tx1"/>
                </a:solidFill>
                <a:effectLst/>
                <a:uLnTx/>
                <a:uFillTx/>
                <a:latin typeface="Arial" charset="0"/>
                <a:ea typeface="+mn-ea"/>
                <a:cs typeface="+mn-cs"/>
              </a:rPr>
              <a:t>) </a:t>
            </a:r>
            <a:r>
              <a:rPr kumimoji="0" lang="en-US" sz="2400" b="0" i="0" u="none" strike="noStrike" kern="1200" cap="none" spc="0" normalizeH="0" baseline="0" noProof="0" dirty="0">
                <a:ln>
                  <a:noFill/>
                </a:ln>
                <a:solidFill>
                  <a:schemeClr val="tx1"/>
                </a:solidFill>
                <a:effectLst/>
                <a:uLnTx/>
                <a:uFillTx/>
                <a:latin typeface="Symbol" panose="05050102010706020507" pitchFamily="18" charset="2"/>
                <a:ea typeface="+mn-ea"/>
                <a:cs typeface="+mn-cs"/>
              </a:rPr>
              <a:t>= </a:t>
            </a:r>
            <a:r>
              <a:rPr kumimoji="0" lang="en-US" sz="2400" b="0" i="1" u="none" strike="noStrike" kern="120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e</a:t>
            </a:r>
            <a:r>
              <a:rPr kumimoji="0" lang="en-US" sz="2400" b="0" i="0" u="none" strike="noStrike" kern="1200" cap="none" spc="0" normalizeH="0" baseline="30000" noProof="0" dirty="0">
                <a:ln>
                  <a:noFill/>
                </a:ln>
                <a:solidFill>
                  <a:schemeClr val="tx1"/>
                </a:solidFill>
                <a:effectLst/>
                <a:uLnTx/>
                <a:uFillTx/>
                <a:latin typeface="Symbol" panose="05050102010706020507" pitchFamily="18" charset="2"/>
                <a:ea typeface="+mn-ea"/>
                <a:cs typeface="+mn-cs"/>
              </a:rPr>
              <a:t>-</a:t>
            </a:r>
            <a:r>
              <a:rPr kumimoji="0" lang="en-US" sz="2400" b="0" i="1" u="none" strike="noStrike" kern="1200" cap="none" spc="0" normalizeH="0" baseline="30000" noProof="0" dirty="0" err="1">
                <a:ln>
                  <a:noFill/>
                </a:ln>
                <a:solidFill>
                  <a:schemeClr val="tx1"/>
                </a:solidFill>
                <a:effectLst/>
                <a:uLnTx/>
                <a:uFillTx/>
                <a:latin typeface="Times New Roman" panose="02020603050405020304" pitchFamily="18" charset="0"/>
                <a:ea typeface="+mn-ea"/>
                <a:cs typeface="Times New Roman" panose="02020603050405020304" pitchFamily="18" charset="0"/>
              </a:rPr>
              <a:t>i</a:t>
            </a:r>
            <a:r>
              <a:rPr kumimoji="0" lang="en-US" sz="2400" b="0" i="1" u="none" strike="noStrike" kern="1200" cap="none" spc="0" normalizeH="0" baseline="30000" noProof="0" dirty="0" err="1">
                <a:ln>
                  <a:noFill/>
                </a:ln>
                <a:solidFill>
                  <a:schemeClr val="tx1"/>
                </a:solidFill>
                <a:effectLst/>
                <a:uLnTx/>
                <a:uFillTx/>
                <a:latin typeface="Symbol" panose="05050102010706020507" pitchFamily="18" charset="2"/>
                <a:ea typeface="+mn-ea"/>
                <a:cs typeface="+mn-cs"/>
              </a:rPr>
              <a:t>w</a:t>
            </a:r>
            <a:r>
              <a:rPr kumimoji="0" lang="en-US" sz="2400" b="0" i="1" u="none" strike="noStrike" kern="1200" cap="none" spc="0" normalizeH="0" baseline="30000" noProof="0" dirty="0">
                <a:ln>
                  <a:noFill/>
                </a:ln>
                <a:solidFill>
                  <a:schemeClr val="tx1"/>
                </a:solidFill>
                <a:effectLst/>
                <a:uLnTx/>
                <a:uFillTx/>
                <a:latin typeface="Symbol" panose="05050102010706020507" pitchFamily="18" charset="2"/>
                <a:ea typeface="+mn-ea"/>
                <a:cs typeface="+mn-cs"/>
              </a:rPr>
              <a:t> </a:t>
            </a:r>
            <a:r>
              <a:rPr kumimoji="0" lang="en-US" sz="2400" b="0" i="1" u="none" strike="noStrike" kern="1200" cap="none" spc="0" normalizeH="0" baseline="3000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t</a:t>
            </a:r>
            <a:r>
              <a:rPr kumimoji="0" lang="en-US" sz="2400" b="0" i="0" u="none" strike="noStrike" kern="1200" cap="none" spc="0" normalizeH="0" baseline="0" noProof="0" dirty="0">
                <a:ln>
                  <a:noFill/>
                </a:ln>
                <a:solidFill>
                  <a:schemeClr val="tx1"/>
                </a:solidFill>
                <a:effectLst/>
                <a:uLnTx/>
                <a:uFillTx/>
                <a:latin typeface="Arial" charset="0"/>
                <a:ea typeface="+mn-ea"/>
                <a:cs typeface="+mn-cs"/>
              </a:rPr>
              <a:t> </a:t>
            </a:r>
            <a:r>
              <a:rPr kumimoji="0" lang="en-US" sz="2400" b="0" i="0" u="none" strike="noStrike" kern="1200" cap="none" spc="0" normalizeH="0" baseline="0" noProof="0" dirty="0">
                <a:ln>
                  <a:noFill/>
                </a:ln>
                <a:solidFill>
                  <a:schemeClr val="tx1"/>
                </a:solidFill>
                <a:effectLst/>
                <a:uLnTx/>
                <a:uFillTx/>
                <a:latin typeface="Symbol" panose="05050102010706020507" pitchFamily="18" charset="2"/>
                <a:ea typeface="+mn-ea"/>
                <a:cs typeface="+mn-cs"/>
              </a:rPr>
              <a:t>+ </a:t>
            </a:r>
            <a:r>
              <a:rPr kumimoji="0" lang="en-US" sz="2400" b="0" i="1" u="none" strike="noStrike" kern="1200" cap="none" spc="0" normalizeH="0" baseline="0" noProof="0" dirty="0" err="1">
                <a:ln>
                  <a:noFill/>
                </a:ln>
                <a:solidFill>
                  <a:schemeClr val="tx1"/>
                </a:solidFill>
                <a:effectLst/>
                <a:uLnTx/>
                <a:uFillTx/>
                <a:latin typeface="Times New Roman" panose="02020603050405020304" pitchFamily="18" charset="0"/>
                <a:ea typeface="+mn-ea"/>
                <a:cs typeface="Times New Roman" panose="02020603050405020304" pitchFamily="18" charset="0"/>
              </a:rPr>
              <a:t>e</a:t>
            </a:r>
            <a:r>
              <a:rPr kumimoji="0" lang="en-US" sz="2400" b="0" i="0" u="none" strike="noStrike" kern="1200" cap="none" spc="0" normalizeH="0" baseline="30000" noProof="0" dirty="0" err="1">
                <a:ln>
                  <a:noFill/>
                </a:ln>
                <a:solidFill>
                  <a:schemeClr val="tx1"/>
                </a:solidFill>
                <a:effectLst/>
                <a:uLnTx/>
                <a:uFillTx/>
                <a:latin typeface="Symbol" panose="05050102010706020507" pitchFamily="18" charset="2"/>
                <a:ea typeface="+mn-ea"/>
                <a:cs typeface="+mn-cs"/>
              </a:rPr>
              <a:t>+</a:t>
            </a:r>
            <a:r>
              <a:rPr kumimoji="0" lang="en-US" sz="2400" b="0" i="1" u="none" strike="noStrike" kern="1200" cap="none" spc="0" normalizeH="0" baseline="30000" noProof="0" dirty="0" err="1">
                <a:ln>
                  <a:noFill/>
                </a:ln>
                <a:solidFill>
                  <a:schemeClr val="tx1"/>
                </a:solidFill>
                <a:effectLst/>
                <a:uLnTx/>
                <a:uFillTx/>
                <a:latin typeface="Times New Roman" panose="02020603050405020304" pitchFamily="18" charset="0"/>
                <a:ea typeface="+mn-ea"/>
                <a:cs typeface="Times New Roman" panose="02020603050405020304" pitchFamily="18" charset="0"/>
              </a:rPr>
              <a:t>i</a:t>
            </a:r>
            <a:r>
              <a:rPr kumimoji="0" lang="en-US" sz="2400" b="0" i="1" u="none" strike="noStrike" kern="1200" cap="none" spc="0" normalizeH="0" baseline="30000" noProof="0" dirty="0" err="1">
                <a:ln>
                  <a:noFill/>
                </a:ln>
                <a:solidFill>
                  <a:schemeClr val="tx1"/>
                </a:solidFill>
                <a:effectLst/>
                <a:uLnTx/>
                <a:uFillTx/>
                <a:latin typeface="Symbol" panose="05050102010706020507" pitchFamily="18" charset="2"/>
                <a:ea typeface="+mn-ea"/>
                <a:cs typeface="+mn-cs"/>
              </a:rPr>
              <a:t>w</a:t>
            </a:r>
            <a:r>
              <a:rPr kumimoji="0" lang="en-US" sz="2400" b="0" i="1" u="none" strike="noStrike" kern="1200" cap="none" spc="0" normalizeH="0" baseline="30000" noProof="0" dirty="0">
                <a:ln>
                  <a:noFill/>
                </a:ln>
                <a:solidFill>
                  <a:schemeClr val="tx1"/>
                </a:solidFill>
                <a:effectLst/>
                <a:uLnTx/>
                <a:uFillTx/>
                <a:latin typeface="Symbol" panose="05050102010706020507" pitchFamily="18" charset="2"/>
                <a:ea typeface="+mn-ea"/>
                <a:cs typeface="+mn-cs"/>
              </a:rPr>
              <a:t> </a:t>
            </a:r>
            <a:r>
              <a:rPr kumimoji="0" lang="en-US" sz="2400" b="0" i="1" u="none" strike="noStrike" kern="1200" cap="none" spc="0" normalizeH="0" baseline="3000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t</a:t>
            </a:r>
            <a:r>
              <a:rPr kumimoji="0" lang="en-US" sz="2400" b="0" i="0" u="none" strike="noStrike" kern="1200" cap="none" spc="0" normalizeH="0" baseline="0" noProof="0" dirty="0">
                <a:ln>
                  <a:noFill/>
                </a:ln>
                <a:solidFill>
                  <a:schemeClr val="tx1"/>
                </a:solidFill>
                <a:effectLst/>
                <a:uLnTx/>
                <a:uFillTx/>
                <a:latin typeface="Arial" charset="0"/>
                <a:ea typeface="+mn-ea"/>
                <a:cs typeface="+mn-cs"/>
              </a:rPr>
              <a:t>  </a:t>
            </a:r>
          </a:p>
        </p:txBody>
      </p:sp>
      <p:sp>
        <p:nvSpPr>
          <p:cNvPr id="29" name="TextBox 28"/>
          <p:cNvSpPr txBox="1"/>
          <p:nvPr/>
        </p:nvSpPr>
        <p:spPr>
          <a:xfrm>
            <a:off x="4628552" y="3342298"/>
            <a:ext cx="7543800" cy="830997"/>
          </a:xfrm>
          <a:prstGeom prst="rect">
            <a:avLst/>
          </a:prstGeom>
          <a:noFill/>
          <a:ln>
            <a:noFill/>
          </a:ln>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effectLst/>
                <a:uLnTx/>
                <a:uFillTx/>
                <a:latin typeface="Arial" charset="0"/>
                <a:ea typeface="+mn-ea"/>
                <a:cs typeface="+mn-cs"/>
              </a:rPr>
              <a:t>If start with pure incoming or outgoing waves, in and out will become mixed. </a:t>
            </a:r>
            <a:endParaRPr kumimoji="0" lang="en-US" sz="2400" b="0" i="0" u="none" strike="noStrike" kern="1200" cap="none" spc="0" normalizeH="0" baseline="30000" noProof="0" dirty="0">
              <a:ln>
                <a:noFill/>
              </a:ln>
              <a:effectLst/>
              <a:uLnTx/>
              <a:uFillTx/>
              <a:latin typeface="Arial" charset="0"/>
              <a:ea typeface="+mn-ea"/>
              <a:cs typeface="+mn-cs"/>
            </a:endParaRPr>
          </a:p>
        </p:txBody>
      </p:sp>
      <p:sp>
        <p:nvSpPr>
          <p:cNvPr id="31" name="TextBox 30"/>
          <p:cNvSpPr txBox="1"/>
          <p:nvPr/>
        </p:nvSpPr>
        <p:spPr>
          <a:xfrm>
            <a:off x="4611720" y="4150015"/>
            <a:ext cx="7543800" cy="830997"/>
          </a:xfrm>
          <a:prstGeom prst="rect">
            <a:avLst/>
          </a:prstGeom>
          <a:noFill/>
          <a:ln>
            <a:noFill/>
          </a:ln>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effectLst/>
                <a:uLnTx/>
                <a:uFillTx/>
                <a:latin typeface="Arial" charset="0"/>
                <a:ea typeface="+mn-ea"/>
                <a:cs typeface="+mn-cs"/>
              </a:rPr>
              <a:t>Outstanding importance.  The universe creates particles merely by expansion!</a:t>
            </a:r>
            <a:endParaRPr kumimoji="0" lang="en-US" sz="2400" b="0" i="0" u="none" strike="noStrike" kern="1200" cap="none" spc="0" normalizeH="0" baseline="30000" noProof="0" dirty="0">
              <a:ln>
                <a:noFill/>
              </a:ln>
              <a:effectLst/>
              <a:uLnTx/>
              <a:uFillTx/>
              <a:latin typeface="Arial" charset="0"/>
              <a:ea typeface="+mn-ea"/>
              <a:cs typeface="+mn-cs"/>
            </a:endParaRPr>
          </a:p>
        </p:txBody>
      </p:sp>
      <p:sp>
        <p:nvSpPr>
          <p:cNvPr id="2" name="TextBox 1">
            <a:extLst>
              <a:ext uri="{FF2B5EF4-FFF2-40B4-BE49-F238E27FC236}">
                <a16:creationId xmlns:a16="http://schemas.microsoft.com/office/drawing/2014/main" id="{B0244AC9-6225-C588-70E2-068E0FAAF9AC}"/>
              </a:ext>
            </a:extLst>
          </p:cNvPr>
          <p:cNvSpPr txBox="1"/>
          <p:nvPr/>
        </p:nvSpPr>
        <p:spPr>
          <a:xfrm>
            <a:off x="4617816" y="5253391"/>
            <a:ext cx="7543800" cy="830997"/>
          </a:xfrm>
          <a:prstGeom prst="rect">
            <a:avLst/>
          </a:prstGeom>
          <a:noFill/>
          <a:ln>
            <a:noFill/>
          </a:ln>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2400" dirty="0">
                <a:solidFill>
                  <a:srgbClr val="FF0000"/>
                </a:solidFill>
                <a:latin typeface="Arial" charset="0"/>
              </a:rPr>
              <a:t>External field (in this case gravitational field) can pull particles from the vacuum.</a:t>
            </a:r>
            <a:endParaRPr kumimoji="0" lang="en-US" sz="2400" b="0" i="0" u="none" strike="noStrike" kern="1200" cap="none" spc="0" normalizeH="0" baseline="30000" noProof="0" dirty="0">
              <a:ln>
                <a:noFill/>
              </a:ln>
              <a:solidFill>
                <a:srgbClr val="FF0000"/>
              </a:solidFill>
              <a:effectLst/>
              <a:uLnTx/>
              <a:uFillTx/>
              <a:latin typeface="Arial" charset="0"/>
            </a:endParaRPr>
          </a:p>
        </p:txBody>
      </p:sp>
    </p:spTree>
    <p:extLst>
      <p:ext uri="{BB962C8B-B14F-4D97-AF65-F5344CB8AC3E}">
        <p14:creationId xmlns:p14="http://schemas.microsoft.com/office/powerpoint/2010/main" val="1393143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5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500"/>
                                        <p:tgtEl>
                                          <p:spTgt spid="3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500"/>
                                        <p:tgtEl>
                                          <p:spTgt spid="2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500"/>
                                        <p:tgtEl>
                                          <p:spTgt spid="3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fade">
                                      <p:cBhvr>
                                        <p:cTn id="32" dur="500"/>
                                        <p:tgtEl>
                                          <p:spTgt spid="3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fade">
                                      <p:cBhvr>
                                        <p:cTn id="3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1" grpId="0"/>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41E12D0-904B-8ADA-EB55-0679208463F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95B0462-685D-4EF1-B09A-0D60E4756E6B}"/>
              </a:ext>
            </a:extLst>
          </p:cNvPr>
          <p:cNvPicPr>
            <a:picLocks noChangeAspect="1"/>
          </p:cNvPicPr>
          <p:nvPr/>
        </p:nvPicPr>
        <p:blipFill>
          <a:blip r:embed="rId3"/>
          <a:stretch>
            <a:fillRect/>
          </a:stretch>
        </p:blipFill>
        <p:spPr>
          <a:xfrm>
            <a:off x="3175000" y="5337926"/>
            <a:ext cx="5842000" cy="939800"/>
          </a:xfrm>
          <a:prstGeom prst="rect">
            <a:avLst/>
          </a:prstGeom>
        </p:spPr>
      </p:pic>
      <p:sp>
        <p:nvSpPr>
          <p:cNvPr id="1067010" name="Rectangle 2">
            <a:extLst>
              <a:ext uri="{FF2B5EF4-FFF2-40B4-BE49-F238E27FC236}">
                <a16:creationId xmlns:a16="http://schemas.microsoft.com/office/drawing/2014/main" id="{AD1AF6CA-9AB7-6A90-5E1F-D6B962109637}"/>
              </a:ext>
            </a:extLst>
          </p:cNvPr>
          <p:cNvSpPr>
            <a:spLocks noChangeArrowheads="1"/>
          </p:cNvSpPr>
          <p:nvPr/>
        </p:nvSpPr>
        <p:spPr bwMode="auto">
          <a:xfrm>
            <a:off x="1524000" y="1"/>
            <a:ext cx="9144000" cy="646319"/>
          </a:xfrm>
          <a:prstGeom prst="rect">
            <a:avLst/>
          </a:prstGeom>
          <a:noFill/>
          <a:ln w="9525">
            <a:noFill/>
            <a:miter lim="800000"/>
            <a:headEnd/>
            <a:tailEnd/>
          </a:ln>
          <a:effectLst/>
        </p:spPr>
        <p:txBody>
          <a:bodyPr lIns="91429" tIns="45714" rIns="91429" bIns="45714">
            <a:spAutoFit/>
          </a:bodyPr>
          <a:lstStyle/>
          <a:p>
            <a:pPr marL="0" marR="0" lvl="0" indent="0" algn="ctr" defTabSz="820738" rtl="0" eaLnBrk="1" fontAlgn="auto" latinLnBrk="0" hangingPunct="1">
              <a:lnSpc>
                <a:spcPct val="100000"/>
              </a:lnSpc>
              <a:spcBef>
                <a:spcPct val="20000"/>
              </a:spcBef>
              <a:spcAft>
                <a:spcPts val="0"/>
              </a:spcAft>
              <a:buClr>
                <a:srgbClr val="FF0000"/>
              </a:buClr>
              <a:buSzPct val="80000"/>
              <a:buFontTx/>
              <a:buNone/>
              <a:tabLst/>
              <a:defRPr/>
            </a:pPr>
            <a:r>
              <a:rPr kumimoji="0" lang="en-US" sz="3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The Schwinger Effect (1951)</a:t>
            </a:r>
          </a:p>
        </p:txBody>
      </p:sp>
      <p:sp>
        <p:nvSpPr>
          <p:cNvPr id="2" name="TextBox 1">
            <a:extLst>
              <a:ext uri="{FF2B5EF4-FFF2-40B4-BE49-F238E27FC236}">
                <a16:creationId xmlns:a16="http://schemas.microsoft.com/office/drawing/2014/main" id="{07396458-E4B3-B0B1-C07D-D2AC46C09730}"/>
              </a:ext>
            </a:extLst>
          </p:cNvPr>
          <p:cNvSpPr txBox="1"/>
          <p:nvPr/>
        </p:nvSpPr>
        <p:spPr>
          <a:xfrm>
            <a:off x="4452939" y="4807943"/>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itchFamily="34" charset="-128"/>
              <a:cs typeface="+mn-cs"/>
            </a:endParaRPr>
          </a:p>
        </p:txBody>
      </p:sp>
      <p:grpSp>
        <p:nvGrpSpPr>
          <p:cNvPr id="32" name="Group 31">
            <a:extLst>
              <a:ext uri="{FF2B5EF4-FFF2-40B4-BE49-F238E27FC236}">
                <a16:creationId xmlns:a16="http://schemas.microsoft.com/office/drawing/2014/main" id="{533FC76A-53F0-8ED8-B5BB-8CABAF7941F4}"/>
              </a:ext>
            </a:extLst>
          </p:cNvPr>
          <p:cNvGrpSpPr/>
          <p:nvPr/>
        </p:nvGrpSpPr>
        <p:grpSpPr>
          <a:xfrm>
            <a:off x="3175000" y="669244"/>
            <a:ext cx="6016487" cy="523220"/>
            <a:chOff x="3326296" y="762000"/>
            <a:chExt cx="6016487" cy="523220"/>
          </a:xfrm>
        </p:grpSpPr>
        <p:sp>
          <p:nvSpPr>
            <p:cNvPr id="1067028" name="Text Box 20">
              <a:extLst>
                <a:ext uri="{FF2B5EF4-FFF2-40B4-BE49-F238E27FC236}">
                  <a16:creationId xmlns:a16="http://schemas.microsoft.com/office/drawing/2014/main" id="{0629CE74-8A7C-9256-C6E1-0F9121207A10}"/>
                </a:ext>
              </a:extLst>
            </p:cNvPr>
            <p:cNvSpPr txBox="1">
              <a:spLocks noChangeArrowheads="1"/>
            </p:cNvSpPr>
            <p:nvPr/>
          </p:nvSpPr>
          <p:spPr bwMode="auto">
            <a:xfrm>
              <a:off x="6781800" y="762000"/>
              <a:ext cx="2560983" cy="523220"/>
            </a:xfrm>
            <a:prstGeom prst="rect">
              <a:avLst/>
            </a:prstGeom>
            <a:noFill/>
            <a:ln w="9525">
              <a:noFill/>
              <a:miter lim="800000"/>
              <a:headEnd/>
              <a:tailEnd/>
            </a:ln>
            <a:effec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ＭＳ Ｐゴシック" pitchFamily="34" charset="-128"/>
                  <a:cs typeface="+mn-cs"/>
                </a:rPr>
                <a:t>Particle creation</a:t>
              </a:r>
            </a:p>
          </p:txBody>
        </p:sp>
        <p:sp>
          <p:nvSpPr>
            <p:cNvPr id="33" name="Text Box 20">
              <a:extLst>
                <a:ext uri="{FF2B5EF4-FFF2-40B4-BE49-F238E27FC236}">
                  <a16:creationId xmlns:a16="http://schemas.microsoft.com/office/drawing/2014/main" id="{6FB18592-046C-B155-CFB2-8041EBA8890F}"/>
                </a:ext>
              </a:extLst>
            </p:cNvPr>
            <p:cNvSpPr txBox="1">
              <a:spLocks noChangeArrowheads="1"/>
            </p:cNvSpPr>
            <p:nvPr/>
          </p:nvSpPr>
          <p:spPr bwMode="auto">
            <a:xfrm>
              <a:off x="3326296" y="762000"/>
              <a:ext cx="2083904" cy="523220"/>
            </a:xfrm>
            <a:prstGeom prst="rect">
              <a:avLst/>
            </a:prstGeom>
            <a:noFill/>
            <a:ln w="9525">
              <a:noFill/>
              <a:miter lim="800000"/>
              <a:headEnd/>
              <a:tailEnd/>
            </a:ln>
            <a:effectLst/>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ＭＳ Ｐゴシック" pitchFamily="34" charset="-128"/>
                  <a:cs typeface="+mn-cs"/>
                </a:rPr>
                <a:t>Electric field</a:t>
              </a:r>
            </a:p>
          </p:txBody>
        </p:sp>
        <p:sp>
          <p:nvSpPr>
            <p:cNvPr id="29" name="Line 5">
              <a:extLst>
                <a:ext uri="{FF2B5EF4-FFF2-40B4-BE49-F238E27FC236}">
                  <a16:creationId xmlns:a16="http://schemas.microsoft.com/office/drawing/2014/main" id="{0CFC84E4-320F-79BB-59A8-95731550C024}"/>
                </a:ext>
              </a:extLst>
            </p:cNvPr>
            <p:cNvSpPr>
              <a:spLocks noChangeShapeType="1"/>
            </p:cNvSpPr>
            <p:nvPr/>
          </p:nvSpPr>
          <p:spPr bwMode="auto">
            <a:xfrm flipH="1" flipV="1">
              <a:off x="5715000" y="1032588"/>
              <a:ext cx="762000" cy="0"/>
            </a:xfrm>
            <a:prstGeom prst="line">
              <a:avLst/>
            </a:prstGeom>
            <a:noFill/>
            <a:ln w="57150">
              <a:solidFill>
                <a:schemeClr val="tx1"/>
              </a:solidFill>
              <a:round/>
              <a:headEnd type="triangle" w="med" len="med"/>
              <a:tailEnd/>
            </a:ln>
            <a:effectLst/>
          </p:spPr>
          <p:txBody>
            <a:bodyPr wrap="none" lIns="101882" tIns="50941" rIns="101882" bIns="50941"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itchFamily="34" charset="-128"/>
                <a:cs typeface="+mn-cs"/>
              </a:endParaRPr>
            </a:p>
          </p:txBody>
        </p:sp>
      </p:grpSp>
      <p:sp>
        <p:nvSpPr>
          <p:cNvPr id="26" name="TextBox 25">
            <a:extLst>
              <a:ext uri="{FF2B5EF4-FFF2-40B4-BE49-F238E27FC236}">
                <a16:creationId xmlns:a16="http://schemas.microsoft.com/office/drawing/2014/main" id="{D2E64E05-69CC-0405-3115-E90ED2C9B9B2}"/>
              </a:ext>
            </a:extLst>
          </p:cNvPr>
          <p:cNvSpPr txBox="1"/>
          <p:nvPr/>
        </p:nvSpPr>
        <p:spPr>
          <a:xfrm>
            <a:off x="1113183" y="6457890"/>
            <a:ext cx="9965635"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Calibri" panose="020F0502020204030204"/>
                <a:ea typeface="ＭＳ Ｐゴシック" pitchFamily="34" charset="-128"/>
                <a:cs typeface="+mn-cs"/>
              </a:rPr>
              <a:t>Sauter</a:t>
            </a:r>
            <a:r>
              <a:rPr kumimoji="0" lang="en-US" sz="2000" b="0" i="0" u="none" strike="noStrike" kern="1200" cap="none" spc="0" normalizeH="0" baseline="0" noProof="0" dirty="0">
                <a:ln>
                  <a:noFill/>
                </a:ln>
                <a:solidFill>
                  <a:prstClr val="black"/>
                </a:solidFill>
                <a:effectLst/>
                <a:uLnTx/>
                <a:uFillTx/>
                <a:latin typeface="Calibri" panose="020F0502020204030204"/>
                <a:ea typeface="ＭＳ Ｐゴシック" pitchFamily="34" charset="-128"/>
                <a:cs typeface="+mn-cs"/>
              </a:rPr>
              <a:t> (1931); Heisenberg &amp; Euler (1935); Weisskopf (1936); Schwinger (1951) </a:t>
            </a:r>
          </a:p>
        </p:txBody>
      </p:sp>
      <p:sp>
        <p:nvSpPr>
          <p:cNvPr id="34" name="Text Box 21">
            <a:extLst>
              <a:ext uri="{FF2B5EF4-FFF2-40B4-BE49-F238E27FC236}">
                <a16:creationId xmlns:a16="http://schemas.microsoft.com/office/drawing/2014/main" id="{9AA4C40F-A69C-714D-AEA2-484C75460834}"/>
              </a:ext>
            </a:extLst>
          </p:cNvPr>
          <p:cNvSpPr txBox="1">
            <a:spLocks noChangeArrowheads="1"/>
          </p:cNvSpPr>
          <p:nvPr/>
        </p:nvSpPr>
        <p:spPr bwMode="auto">
          <a:xfrm>
            <a:off x="1" y="3789485"/>
            <a:ext cx="12192000" cy="954107"/>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ＭＳ Ｐゴシック" pitchFamily="34" charset="-128"/>
                <a:cs typeface="+mn-cs"/>
              </a:rPr>
              <a:t>Particle creation if energy gained in acceleration from electric potential </a:t>
            </a:r>
            <a:r>
              <a:rPr kumimoji="0" lang="en-US" sz="2800" b="0" i="0" u="none" strike="noStrike" kern="1200" cap="none" spc="0" normalizeH="0" baseline="0" noProof="0" dirty="0">
                <a:ln>
                  <a:noFill/>
                </a:ln>
                <a:solidFill>
                  <a:prstClr val="black"/>
                </a:solidFill>
                <a:effectLst/>
                <a:uLnTx/>
                <a:uFillTx/>
                <a:latin typeface="Symbol" pitchFamily="2" charset="2"/>
                <a:ea typeface="+mn-ea"/>
                <a:cs typeface="Times New Roman" panose="02020603050405020304" pitchFamily="18" charset="0"/>
              </a:rPr>
              <a:t>D</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V</a:t>
            </a:r>
            <a:r>
              <a:rPr kumimoji="0" lang="en-US" sz="2800" b="0" i="0" u="none" strike="noStrike" kern="1200" cap="none" spc="0" normalizeH="0" baseline="0" noProof="0" dirty="0">
                <a:ln>
                  <a:noFill/>
                </a:ln>
                <a:solidFill>
                  <a:prstClr val="black"/>
                </a:solidFill>
                <a:effectLst/>
                <a:uLnTx/>
                <a:uFillTx/>
                <a:latin typeface="Calibri" panose="020F0502020204030204"/>
                <a:ea typeface="ＭＳ Ｐゴシック" pitchFamily="34" charset="-128"/>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ＭＳ Ｐゴシック" pitchFamily="34" charset="-128"/>
                <a:cs typeface="+mn-cs"/>
              </a:rPr>
              <a:t>over a Compton wavelength </a:t>
            </a:r>
            <a:r>
              <a:rPr kumimoji="0" lang="en-US" sz="2800" b="0" i="0" u="none" strike="noStrike" kern="1200" cap="none" spc="0" normalizeH="0" baseline="0" noProof="0" dirty="0">
                <a:ln>
                  <a:noFill/>
                </a:ln>
                <a:solidFill>
                  <a:prstClr val="black"/>
                </a:solidFill>
                <a:effectLst/>
                <a:uLnTx/>
                <a:uFillTx/>
                <a:latin typeface="Symbol" pitchFamily="2" charset="2"/>
                <a:ea typeface="+mn-ea"/>
                <a:cs typeface="Times New Roman" panose="02020603050405020304" pitchFamily="18" charset="0"/>
              </a:rPr>
              <a:t>D</a:t>
            </a:r>
            <a:r>
              <a:rPr kumimoji="0" lang="en-US" sz="28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x</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800" b="0" i="0" u="none" strike="noStrike" kern="1200" cap="none" spc="0" normalizeH="0" baseline="0" noProof="0" dirty="0">
                <a:ln>
                  <a:noFill/>
                </a:ln>
                <a:solidFill>
                  <a:prstClr val="black"/>
                </a:solidFill>
                <a:effectLst/>
                <a:uLnTx/>
                <a:uFillTx/>
                <a:latin typeface="Calibri" panose="020F0502020204030204"/>
                <a:ea typeface="ＭＳ Ｐゴシック" pitchFamily="34" charset="-128"/>
                <a:cs typeface="+mn-cs"/>
              </a:rPr>
              <a:t>exceeds the particle’s rest mass. </a:t>
            </a:r>
          </a:p>
        </p:txBody>
      </p:sp>
      <p:grpSp>
        <p:nvGrpSpPr>
          <p:cNvPr id="8" name="Group 7">
            <a:extLst>
              <a:ext uri="{FF2B5EF4-FFF2-40B4-BE49-F238E27FC236}">
                <a16:creationId xmlns:a16="http://schemas.microsoft.com/office/drawing/2014/main" id="{E99F2756-0B7A-7E2E-2924-5FC199D12684}"/>
              </a:ext>
            </a:extLst>
          </p:cNvPr>
          <p:cNvGrpSpPr/>
          <p:nvPr/>
        </p:nvGrpSpPr>
        <p:grpSpPr>
          <a:xfrm>
            <a:off x="4541117" y="3151572"/>
            <a:ext cx="3109766" cy="508000"/>
            <a:chOff x="6297199" y="3151572"/>
            <a:chExt cx="3109766" cy="508000"/>
          </a:xfrm>
        </p:grpSpPr>
        <p:pic>
          <p:nvPicPr>
            <p:cNvPr id="6" name="Picture 5">
              <a:extLst>
                <a:ext uri="{FF2B5EF4-FFF2-40B4-BE49-F238E27FC236}">
                  <a16:creationId xmlns:a16="http://schemas.microsoft.com/office/drawing/2014/main" id="{1780C781-835A-7CCF-F061-89695FB40795}"/>
                </a:ext>
              </a:extLst>
            </p:cNvPr>
            <p:cNvPicPr>
              <a:picLocks noChangeAspect="1"/>
            </p:cNvPicPr>
            <p:nvPr/>
          </p:nvPicPr>
          <p:blipFill>
            <a:blip r:embed="rId4"/>
            <a:stretch>
              <a:fillRect/>
            </a:stretch>
          </p:blipFill>
          <p:spPr>
            <a:xfrm>
              <a:off x="7636182" y="3151572"/>
              <a:ext cx="431800" cy="508000"/>
            </a:xfrm>
            <a:prstGeom prst="rect">
              <a:avLst/>
            </a:prstGeom>
          </p:spPr>
        </p:pic>
        <p:sp>
          <p:nvSpPr>
            <p:cNvPr id="38" name="Oval 13">
              <a:extLst>
                <a:ext uri="{FF2B5EF4-FFF2-40B4-BE49-F238E27FC236}">
                  <a16:creationId xmlns:a16="http://schemas.microsoft.com/office/drawing/2014/main" id="{969CA84D-25CE-EF4F-55D8-C4A200E02B41}"/>
                </a:ext>
              </a:extLst>
            </p:cNvPr>
            <p:cNvSpPr>
              <a:spLocks noChangeArrowheads="1"/>
            </p:cNvSpPr>
            <p:nvPr/>
          </p:nvSpPr>
          <p:spPr bwMode="auto">
            <a:xfrm>
              <a:off x="9105340" y="3289874"/>
              <a:ext cx="301625" cy="298450"/>
            </a:xfrm>
            <a:prstGeom prst="ellipse">
              <a:avLst/>
            </a:prstGeom>
            <a:solidFill>
              <a:srgbClr val="4E8CF3"/>
            </a:solidFill>
            <a:ln w="9525">
              <a:solidFill>
                <a:schemeClr val="tx1"/>
              </a:solidFill>
              <a:round/>
              <a:headEnd/>
              <a:tailEnd/>
            </a:ln>
            <a:effec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itchFamily="34" charset="-128"/>
                <a:cs typeface="+mn-cs"/>
              </a:endParaRPr>
            </a:p>
          </p:txBody>
        </p:sp>
        <p:sp>
          <p:nvSpPr>
            <p:cNvPr id="39" name="Oval 13">
              <a:extLst>
                <a:ext uri="{FF2B5EF4-FFF2-40B4-BE49-F238E27FC236}">
                  <a16:creationId xmlns:a16="http://schemas.microsoft.com/office/drawing/2014/main" id="{6FF3040B-6384-9756-06CB-9C0953CF52D7}"/>
                </a:ext>
              </a:extLst>
            </p:cNvPr>
            <p:cNvSpPr>
              <a:spLocks noChangeArrowheads="1"/>
            </p:cNvSpPr>
            <p:nvPr/>
          </p:nvSpPr>
          <p:spPr bwMode="auto">
            <a:xfrm>
              <a:off x="6297199" y="3289874"/>
              <a:ext cx="301625" cy="298450"/>
            </a:xfrm>
            <a:prstGeom prst="ellipse">
              <a:avLst/>
            </a:prstGeom>
            <a:solidFill>
              <a:srgbClr val="FF0000"/>
            </a:solidFill>
            <a:ln w="9525">
              <a:solidFill>
                <a:schemeClr val="tx1"/>
              </a:solidFill>
              <a:round/>
              <a:headEnd/>
              <a:tailEnd/>
            </a:ln>
            <a:effec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itchFamily="34" charset="-128"/>
                <a:cs typeface="+mn-cs"/>
              </a:endParaRPr>
            </a:p>
          </p:txBody>
        </p:sp>
        <p:sp>
          <p:nvSpPr>
            <p:cNvPr id="40" name="Line 17">
              <a:extLst>
                <a:ext uri="{FF2B5EF4-FFF2-40B4-BE49-F238E27FC236}">
                  <a16:creationId xmlns:a16="http://schemas.microsoft.com/office/drawing/2014/main" id="{4BF69215-A051-6F3A-606C-81D60149286F}"/>
                </a:ext>
              </a:extLst>
            </p:cNvPr>
            <p:cNvSpPr>
              <a:spLocks noChangeShapeType="1"/>
            </p:cNvSpPr>
            <p:nvPr/>
          </p:nvSpPr>
          <p:spPr bwMode="auto">
            <a:xfrm>
              <a:off x="8243761" y="3439099"/>
              <a:ext cx="685800" cy="0"/>
            </a:xfrm>
            <a:prstGeom prst="line">
              <a:avLst/>
            </a:prstGeom>
            <a:noFill/>
            <a:ln w="28575">
              <a:solidFill>
                <a:schemeClr val="tx1"/>
              </a:solidFill>
              <a:round/>
              <a:headEnd/>
              <a:tailEnd type="triangl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itchFamily="34" charset="-128"/>
                <a:cs typeface="+mn-cs"/>
              </a:endParaRPr>
            </a:p>
          </p:txBody>
        </p:sp>
        <p:sp>
          <p:nvSpPr>
            <p:cNvPr id="42" name="Line 17">
              <a:extLst>
                <a:ext uri="{FF2B5EF4-FFF2-40B4-BE49-F238E27FC236}">
                  <a16:creationId xmlns:a16="http://schemas.microsoft.com/office/drawing/2014/main" id="{A4B8D3B2-FACB-E26A-E51A-1A61FE460572}"/>
                </a:ext>
              </a:extLst>
            </p:cNvPr>
            <p:cNvSpPr>
              <a:spLocks noChangeShapeType="1"/>
            </p:cNvSpPr>
            <p:nvPr/>
          </p:nvSpPr>
          <p:spPr bwMode="auto">
            <a:xfrm flipH="1" flipV="1">
              <a:off x="6774603" y="3439099"/>
              <a:ext cx="685800" cy="0"/>
            </a:xfrm>
            <a:prstGeom prst="line">
              <a:avLst/>
            </a:prstGeom>
            <a:noFill/>
            <a:ln w="28575">
              <a:solidFill>
                <a:schemeClr val="tx1"/>
              </a:solidFill>
              <a:round/>
              <a:headEnd/>
              <a:tailEnd type="triangl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itchFamily="34" charset="-128"/>
                <a:cs typeface="+mn-cs"/>
              </a:endParaRPr>
            </a:p>
          </p:txBody>
        </p:sp>
      </p:grpSp>
      <p:sp>
        <p:nvSpPr>
          <p:cNvPr id="3" name="TextBox 2">
            <a:extLst>
              <a:ext uri="{FF2B5EF4-FFF2-40B4-BE49-F238E27FC236}">
                <a16:creationId xmlns:a16="http://schemas.microsoft.com/office/drawing/2014/main" id="{33700025-5221-2FF1-8600-9DE63D977592}"/>
              </a:ext>
            </a:extLst>
          </p:cNvPr>
          <p:cNvSpPr txBox="1"/>
          <p:nvPr/>
        </p:nvSpPr>
        <p:spPr>
          <a:xfrm>
            <a:off x="0" y="4789081"/>
            <a:ext cx="121920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Symbol" pitchFamily="2" charset="2"/>
                <a:ea typeface="+mn-ea"/>
                <a:cs typeface="+mn-cs"/>
              </a:rPr>
              <a:t>          D (</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Energy) </a:t>
            </a:r>
            <a:r>
              <a:rPr kumimoji="0" lang="en-US" sz="2800" b="0" i="0" u="none" strike="noStrike" kern="1200" cap="none" spc="0" normalizeH="0" baseline="0" noProof="0" dirty="0">
                <a:ln>
                  <a:noFill/>
                </a:ln>
                <a:solidFill>
                  <a:prstClr val="black"/>
                </a:solidFill>
                <a:effectLst/>
                <a:uLnTx/>
                <a:uFillTx/>
                <a:latin typeface="Symbol" pitchFamily="2" charset="2"/>
              </a:rPr>
              <a:t>=</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e </a:t>
            </a:r>
            <a:r>
              <a:rPr kumimoji="0" lang="en-US" sz="2800" b="0" i="0" u="none" strike="noStrike" kern="1200" cap="none" spc="0" normalizeH="0" baseline="0" noProof="0" dirty="0">
                <a:ln>
                  <a:noFill/>
                </a:ln>
                <a:solidFill>
                  <a:prstClr val="black"/>
                </a:solidFill>
                <a:effectLst/>
                <a:uLnTx/>
                <a:uFillTx/>
                <a:latin typeface="Symbol" pitchFamily="2" charset="2"/>
                <a:ea typeface="+mn-ea"/>
                <a:cs typeface="Times New Roman" panose="02020603050405020304" pitchFamily="18" charset="0"/>
              </a:rPr>
              <a:t>D</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V</a:t>
            </a:r>
            <a:r>
              <a:rPr kumimoji="0" lang="en-US" sz="28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800" b="0" i="0" u="none" strike="noStrike" kern="1200" cap="none" spc="0" normalizeH="0" baseline="0" noProof="0" dirty="0">
                <a:ln>
                  <a:noFill/>
                </a:ln>
                <a:solidFill>
                  <a:prstClr val="black"/>
                </a:solidFill>
                <a:effectLst/>
                <a:uLnTx/>
                <a:uFillTx/>
                <a:latin typeface="Symbol" pitchFamily="2" charset="2"/>
                <a:ea typeface="+mn-ea"/>
                <a:cs typeface="+mn-cs"/>
              </a:rPr>
              <a:t>=</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mc</a:t>
            </a:r>
            <a:r>
              <a:rPr kumimoji="0" lang="en-US" sz="2800" b="0" i="0" u="none" strike="noStrike" kern="1200" cap="none" spc="0" normalizeH="0" baseline="30000" noProof="0" dirty="0">
                <a:ln>
                  <a:noFill/>
                </a:ln>
                <a:solidFill>
                  <a:prstClr val="black"/>
                </a:solidFill>
                <a:effectLst/>
                <a:uLnTx/>
                <a:uFillTx/>
                <a:latin typeface="Symbol" pitchFamily="2" charset="2"/>
                <a:ea typeface="+mn-ea"/>
                <a:cs typeface="+mn-cs"/>
              </a:rPr>
              <a:t>2 </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0" u="none" strike="noStrike" kern="1200" cap="none" spc="0" normalizeH="0" baseline="0" noProof="0" dirty="0">
                <a:ln>
                  <a:noFill/>
                </a:ln>
                <a:solidFill>
                  <a:prstClr val="black"/>
                </a:solidFill>
                <a:effectLst/>
                <a:uLnTx/>
                <a:uFillTx/>
                <a:latin typeface="Symbol" pitchFamily="2" charset="2"/>
                <a:ea typeface="+mn-ea"/>
                <a:cs typeface="Times New Roman" panose="02020603050405020304" pitchFamily="18" charset="0"/>
              </a:rPr>
              <a:t>D</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V </a:t>
            </a:r>
            <a:r>
              <a:rPr kumimoji="0" lang="en-US" sz="2800" b="0" i="0" u="none" strike="noStrike" kern="1200" cap="none" spc="0" normalizeH="0" baseline="0" noProof="0" dirty="0">
                <a:ln>
                  <a:noFill/>
                </a:ln>
                <a:solidFill>
                  <a:prstClr val="black"/>
                </a:solidFill>
                <a:effectLst/>
                <a:uLnTx/>
                <a:uFillTx/>
                <a:latin typeface="Symbol" pitchFamily="2" charset="2"/>
              </a:rPr>
              <a:t>=</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mc</a:t>
            </a:r>
            <a:r>
              <a:rPr kumimoji="0" lang="en-US" sz="2800" b="0" i="0" u="none" strike="noStrike" kern="1200" cap="none" spc="0" normalizeH="0" baseline="30000" noProof="0" dirty="0">
                <a:ln>
                  <a:noFill/>
                </a:ln>
                <a:solidFill>
                  <a:prstClr val="black"/>
                </a:solidFill>
                <a:effectLst/>
                <a:uLnTx/>
                <a:uFillTx/>
                <a:latin typeface="Symbol" pitchFamily="2" charset="2"/>
                <a:ea typeface="+mn-ea"/>
                <a:cs typeface="+mn-cs"/>
              </a:rPr>
              <a:t>2 </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28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e </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a:t>
            </a:r>
            <a:r>
              <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 </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over </a:t>
            </a:r>
            <a:r>
              <a:rPr kumimoji="0" lang="en-US" sz="2800" b="0" i="0" u="none" strike="noStrike" kern="1200" cap="none" spc="0" normalizeH="0" baseline="0" noProof="0" dirty="0">
                <a:ln>
                  <a:noFill/>
                </a:ln>
                <a:solidFill>
                  <a:prstClr val="black"/>
                </a:solidFill>
                <a:effectLst/>
                <a:uLnTx/>
                <a:uFillTx/>
                <a:latin typeface="Symbol" pitchFamily="2" charset="2"/>
                <a:ea typeface="+mn-ea"/>
                <a:cs typeface="Times New Roman" panose="02020603050405020304" pitchFamily="18" charset="0"/>
              </a:rPr>
              <a:t>D</a:t>
            </a:r>
            <a:r>
              <a:rPr kumimoji="0" lang="en-US" sz="28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x</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800" b="0" i="0" u="none" strike="noStrike" kern="1200" cap="none" spc="0" normalizeH="0" baseline="0" noProof="0" dirty="0">
                <a:ln>
                  <a:noFill/>
                </a:ln>
                <a:solidFill>
                  <a:prstClr val="black"/>
                </a:solidFill>
                <a:effectLst/>
                <a:uLnTx/>
                <a:uFillTx/>
                <a:latin typeface="Symbol" pitchFamily="2" charset="2"/>
                <a:ea typeface="+mn-ea"/>
                <a:cs typeface="Times New Roman" panose="02020603050405020304" pitchFamily="18" charset="0"/>
              </a:rPr>
              <a:t>=</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1" u="none" strike="noStrike" kern="1200" cap="none" spc="0" normalizeH="0" baseline="0" noProof="0" dirty="0" err="1">
                <a:ln>
                  <a:noFill/>
                </a:ln>
                <a:solidFill>
                  <a:prstClr val="black"/>
                </a:solidFill>
                <a:effectLst/>
                <a:uLnTx/>
                <a:uFillTx/>
                <a:latin typeface="Symbol" pitchFamily="2" charset="2"/>
                <a:ea typeface="+mn-ea"/>
                <a:cs typeface="+mn-cs"/>
              </a:rPr>
              <a:t>l</a:t>
            </a:r>
            <a:r>
              <a:rPr kumimoji="0" lang="en-US" sz="2800" b="0" i="0" u="none" strike="noStrike" kern="1200" cap="none" spc="0" normalizeH="0" baseline="-25000" noProof="0" dirty="0" err="1">
                <a:ln>
                  <a:noFill/>
                </a:ln>
                <a:solidFill>
                  <a:prstClr val="black"/>
                </a:solidFill>
                <a:effectLst/>
                <a:uLnTx/>
                <a:uFillTx/>
                <a:latin typeface="Calibri" panose="020F0502020204030204"/>
                <a:ea typeface="+mn-ea"/>
                <a:cs typeface="+mn-cs"/>
              </a:rPr>
              <a:t>Compton</a:t>
            </a:r>
            <a:r>
              <a:rPr kumimoji="0" lang="en-US" sz="2800" b="0" i="0" u="none" strike="noStrike" kern="1200" cap="none" spc="0" normalizeH="0" baseline="-25000" noProof="0" dirty="0">
                <a:ln>
                  <a:noFill/>
                </a:ln>
                <a:solidFill>
                  <a:prstClr val="black"/>
                </a:solidFill>
                <a:effectLst/>
                <a:uLnTx/>
                <a:uFillTx/>
                <a:latin typeface="Calibri" panose="020F0502020204030204"/>
                <a:ea typeface="+mn-ea"/>
                <a:cs typeface="+mn-cs"/>
              </a:rPr>
              <a:t>  </a:t>
            </a:r>
            <a:r>
              <a:rPr kumimoji="0" lang="en-US" sz="2800" b="0" i="0" u="none" strike="noStrike" kern="1200" cap="none" spc="0" normalizeH="0" baseline="0" noProof="0" dirty="0">
                <a:ln>
                  <a:noFill/>
                </a:ln>
                <a:solidFill>
                  <a:prstClr val="black"/>
                </a:solidFill>
                <a:effectLst/>
                <a:uLnTx/>
                <a:uFillTx/>
                <a:latin typeface="Symbol" pitchFamily="2" charset="2"/>
                <a:ea typeface="+mn-ea"/>
                <a:cs typeface="Times New Roman" panose="02020603050405020304" pitchFamily="18" charset="0"/>
              </a:rPr>
              <a:t>=</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0" u="none" strike="noStrike" kern="1200" cap="none" spc="0" normalizeH="0" baseline="0" noProof="0" dirty="0" err="1">
                <a:ln>
                  <a:noFill/>
                </a:ln>
                <a:solidFill>
                  <a:prstClr val="black"/>
                </a:solidFill>
                <a:effectLst/>
                <a:uLnTx/>
                <a:uFillTx/>
                <a:latin typeface="Calibri" panose="020F0502020204030204"/>
                <a:ea typeface="+mn-ea"/>
                <a:cs typeface="+mn-cs"/>
              </a:rPr>
              <a:t>ℏ</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28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mc</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endParaRPr kumimoji="0" lang="en-US" sz="4800" b="0" i="0" u="none" strike="noStrike" kern="1200" cap="none" spc="0" normalizeH="0" baseline="-2500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ymbol" pitchFamily="2" charset="2"/>
              <a:ea typeface="+mn-ea"/>
              <a:cs typeface="Times New Roman" panose="02020603050405020304" pitchFamily="18" charset="0"/>
            </a:endParaRPr>
          </a:p>
        </p:txBody>
      </p:sp>
      <p:grpSp>
        <p:nvGrpSpPr>
          <p:cNvPr id="10" name="Group 9">
            <a:extLst>
              <a:ext uri="{FF2B5EF4-FFF2-40B4-BE49-F238E27FC236}">
                <a16:creationId xmlns:a16="http://schemas.microsoft.com/office/drawing/2014/main" id="{2ECEF51D-6C47-FDE8-FD31-6504BCCECA78}"/>
              </a:ext>
            </a:extLst>
          </p:cNvPr>
          <p:cNvGrpSpPr/>
          <p:nvPr/>
        </p:nvGrpSpPr>
        <p:grpSpPr>
          <a:xfrm>
            <a:off x="1880835" y="1313651"/>
            <a:ext cx="9640765" cy="1606044"/>
            <a:chOff x="845245" y="1313651"/>
            <a:chExt cx="9640765" cy="1606044"/>
          </a:xfrm>
        </p:grpSpPr>
        <p:sp>
          <p:nvSpPr>
            <p:cNvPr id="11" name="TextBox 10">
              <a:extLst>
                <a:ext uri="{FF2B5EF4-FFF2-40B4-BE49-F238E27FC236}">
                  <a16:creationId xmlns:a16="http://schemas.microsoft.com/office/drawing/2014/main" id="{D6E77E6F-DC91-2827-9A14-0D45B19BBE51}"/>
                </a:ext>
              </a:extLst>
            </p:cNvPr>
            <p:cNvSpPr txBox="1"/>
            <p:nvPr/>
          </p:nvSpPr>
          <p:spPr>
            <a:xfrm>
              <a:off x="845245" y="1683383"/>
              <a:ext cx="3193233" cy="523220"/>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ＭＳ Ｐゴシック" pitchFamily="34" charset="-128"/>
                  <a:cs typeface="+mn-cs"/>
                </a:rPr>
                <a:t>In quantum vacuum</a:t>
              </a:r>
              <a:endParaRPr kumimoji="0" lang="en-US" sz="2800" b="1"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mn-cs"/>
              </a:endParaRPr>
            </a:p>
          </p:txBody>
        </p:sp>
        <p:pic>
          <p:nvPicPr>
            <p:cNvPr id="12" name="Picture 11" descr="A group of red and blue circles&#10;&#10;Description automatically generated">
              <a:extLst>
                <a:ext uri="{FF2B5EF4-FFF2-40B4-BE49-F238E27FC236}">
                  <a16:creationId xmlns:a16="http://schemas.microsoft.com/office/drawing/2014/main" id="{05999F9C-6309-396E-0400-7A2D98E20751}"/>
                </a:ext>
              </a:extLst>
            </p:cNvPr>
            <p:cNvPicPr>
              <a:picLocks noChangeAspect="1"/>
            </p:cNvPicPr>
            <p:nvPr/>
          </p:nvPicPr>
          <p:blipFill rotWithShape="1">
            <a:blip r:embed="rId5"/>
            <a:srcRect l="-1109" t="2" r="-523" b="784"/>
            <a:stretch/>
          </p:blipFill>
          <p:spPr>
            <a:xfrm>
              <a:off x="4014246" y="1313651"/>
              <a:ext cx="2196352" cy="1262684"/>
            </a:xfrm>
            <a:prstGeom prst="rect">
              <a:avLst/>
            </a:prstGeom>
            <a:ln>
              <a:solidFill>
                <a:schemeClr val="bg1"/>
              </a:solidFill>
            </a:ln>
          </p:spPr>
        </p:pic>
        <p:sp>
          <p:nvSpPr>
            <p:cNvPr id="13" name="TextBox 12">
              <a:extLst>
                <a:ext uri="{FF2B5EF4-FFF2-40B4-BE49-F238E27FC236}">
                  <a16:creationId xmlns:a16="http://schemas.microsoft.com/office/drawing/2014/main" id="{22DF2814-EDF0-58C0-8859-043DD51E9BF0}"/>
                </a:ext>
              </a:extLst>
            </p:cNvPr>
            <p:cNvSpPr txBox="1"/>
            <p:nvPr/>
          </p:nvSpPr>
          <p:spPr>
            <a:xfrm>
              <a:off x="3967429" y="2581141"/>
              <a:ext cx="2289986"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Image: Malate 2017 (AIP)</a:t>
              </a:r>
            </a:p>
          </p:txBody>
        </p:sp>
        <p:grpSp>
          <p:nvGrpSpPr>
            <p:cNvPr id="14" name="Group 13">
              <a:extLst>
                <a:ext uri="{FF2B5EF4-FFF2-40B4-BE49-F238E27FC236}">
                  <a16:creationId xmlns:a16="http://schemas.microsoft.com/office/drawing/2014/main" id="{99C2CADF-8E38-80D6-D44F-EA2E3667EBE8}"/>
                </a:ext>
              </a:extLst>
            </p:cNvPr>
            <p:cNvGrpSpPr/>
            <p:nvPr/>
          </p:nvGrpSpPr>
          <p:grpSpPr>
            <a:xfrm>
              <a:off x="6420538" y="1313651"/>
              <a:ext cx="4065472" cy="1346670"/>
              <a:chOff x="6365453" y="1683383"/>
              <a:chExt cx="4065472" cy="1346670"/>
            </a:xfrm>
          </p:grpSpPr>
          <p:pic>
            <p:nvPicPr>
              <p:cNvPr id="15" name="Picture 14">
                <a:extLst>
                  <a:ext uri="{FF2B5EF4-FFF2-40B4-BE49-F238E27FC236}">
                    <a16:creationId xmlns:a16="http://schemas.microsoft.com/office/drawing/2014/main" id="{97380EE3-D521-23C7-4BE5-8BDDB94DF550}"/>
                  </a:ext>
                </a:extLst>
              </p:cNvPr>
              <p:cNvPicPr>
                <a:picLocks noChangeAspect="1"/>
              </p:cNvPicPr>
              <p:nvPr/>
            </p:nvPicPr>
            <p:blipFill>
              <a:blip r:embed="rId6"/>
              <a:stretch>
                <a:fillRect/>
              </a:stretch>
            </p:blipFill>
            <p:spPr>
              <a:xfrm>
                <a:off x="7188920" y="2128353"/>
                <a:ext cx="622300" cy="901700"/>
              </a:xfrm>
              <a:prstGeom prst="rect">
                <a:avLst/>
              </a:prstGeom>
            </p:spPr>
          </p:pic>
          <p:sp>
            <p:nvSpPr>
              <p:cNvPr id="16" name="TextBox 15">
                <a:extLst>
                  <a:ext uri="{FF2B5EF4-FFF2-40B4-BE49-F238E27FC236}">
                    <a16:creationId xmlns:a16="http://schemas.microsoft.com/office/drawing/2014/main" id="{E45A5F37-A527-E427-FFE0-8530A4D633F8}"/>
                  </a:ext>
                </a:extLst>
              </p:cNvPr>
              <p:cNvSpPr txBox="1"/>
              <p:nvPr/>
            </p:nvSpPr>
            <p:spPr>
              <a:xfrm>
                <a:off x="6365453" y="1683383"/>
                <a:ext cx="4065472" cy="112338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Symbol" pitchFamily="2" charset="2"/>
                    <a:ea typeface="+mn-ea"/>
                    <a:cs typeface="Times New Roman" panose="02020603050405020304" pitchFamily="18" charset="0"/>
                  </a:rPr>
                  <a:t>D</a:t>
                </a:r>
                <a:r>
                  <a:rPr kumimoji="0" lang="en-US" sz="28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x</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0" u="none" strike="noStrike" kern="1200" cap="none" spc="0" normalizeH="0" baseline="0" noProof="0" dirty="0">
                    <a:ln>
                      <a:noFill/>
                    </a:ln>
                    <a:solidFill>
                      <a:prstClr val="black"/>
                    </a:solidFill>
                    <a:effectLst/>
                    <a:uLnTx/>
                    <a:uFillTx/>
                    <a:latin typeface="Symbol" pitchFamily="2" charset="2"/>
                    <a:ea typeface="+mn-ea"/>
                    <a:cs typeface="+mn-cs"/>
                  </a:rPr>
                  <a:t>=</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Compton wavelength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Symbol" pitchFamily="2" charset="2"/>
                    <a:ea typeface="+mn-ea"/>
                    <a:cs typeface="+mn-cs"/>
                  </a:rPr>
                  <a:t>     =</a:t>
                </a:r>
              </a:p>
            </p:txBody>
          </p:sp>
        </p:grpSp>
      </p:grpSp>
    </p:spTree>
    <p:extLst>
      <p:ext uri="{BB962C8B-B14F-4D97-AF65-F5344CB8AC3E}">
        <p14:creationId xmlns:p14="http://schemas.microsoft.com/office/powerpoint/2010/main" val="1588792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9965626-CC4F-8463-3BC1-484206908441}"/>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22FAFD21-0080-2A87-59F1-2F97A8B66835}"/>
              </a:ext>
            </a:extLst>
          </p:cNvPr>
          <p:cNvPicPr>
            <a:picLocks noChangeAspect="1"/>
          </p:cNvPicPr>
          <p:nvPr/>
        </p:nvPicPr>
        <p:blipFill>
          <a:blip r:embed="rId3"/>
          <a:stretch>
            <a:fillRect/>
          </a:stretch>
        </p:blipFill>
        <p:spPr>
          <a:xfrm>
            <a:off x="7415203" y="5155799"/>
            <a:ext cx="1689100" cy="508000"/>
          </a:xfrm>
          <a:prstGeom prst="rect">
            <a:avLst/>
          </a:prstGeom>
        </p:spPr>
      </p:pic>
      <p:grpSp>
        <p:nvGrpSpPr>
          <p:cNvPr id="19" name="Group 18">
            <a:extLst>
              <a:ext uri="{FF2B5EF4-FFF2-40B4-BE49-F238E27FC236}">
                <a16:creationId xmlns:a16="http://schemas.microsoft.com/office/drawing/2014/main" id="{C05DAB55-F983-FC4C-9553-A015184C9AAD}"/>
              </a:ext>
            </a:extLst>
          </p:cNvPr>
          <p:cNvGrpSpPr/>
          <p:nvPr/>
        </p:nvGrpSpPr>
        <p:grpSpPr>
          <a:xfrm>
            <a:off x="4541117" y="3014749"/>
            <a:ext cx="3109766" cy="850874"/>
            <a:chOff x="5595187" y="3063136"/>
            <a:chExt cx="3109766" cy="850874"/>
          </a:xfrm>
        </p:grpSpPr>
        <p:grpSp>
          <p:nvGrpSpPr>
            <p:cNvPr id="28" name="Group 27">
              <a:extLst>
                <a:ext uri="{FF2B5EF4-FFF2-40B4-BE49-F238E27FC236}">
                  <a16:creationId xmlns:a16="http://schemas.microsoft.com/office/drawing/2014/main" id="{1063B375-D727-F24B-890F-DD1088DD565C}"/>
                </a:ext>
              </a:extLst>
            </p:cNvPr>
            <p:cNvGrpSpPr/>
            <p:nvPr/>
          </p:nvGrpSpPr>
          <p:grpSpPr>
            <a:xfrm>
              <a:off x="6096000" y="3063136"/>
              <a:ext cx="2109873" cy="850874"/>
              <a:chOff x="7759009" y="3589210"/>
              <a:chExt cx="2109873" cy="850874"/>
            </a:xfrm>
          </p:grpSpPr>
          <p:sp>
            <p:nvSpPr>
              <p:cNvPr id="30" name="Text Box 19">
                <a:extLst>
                  <a:ext uri="{FF2B5EF4-FFF2-40B4-BE49-F238E27FC236}">
                    <a16:creationId xmlns:a16="http://schemas.microsoft.com/office/drawing/2014/main" id="{CD7C1745-8D61-866B-0788-5D1B3C758F85}"/>
                  </a:ext>
                </a:extLst>
              </p:cNvPr>
              <p:cNvSpPr txBox="1">
                <a:spLocks noChangeArrowheads="1"/>
              </p:cNvSpPr>
              <p:nvPr/>
            </p:nvSpPr>
            <p:spPr bwMode="auto">
              <a:xfrm>
                <a:off x="8120222" y="3589210"/>
                <a:ext cx="1354859" cy="850874"/>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3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rial" charset="0"/>
                    <a:ea typeface="+mn-ea"/>
                    <a:cs typeface="+mn-cs"/>
                  </a:rPr>
                  <a:t>expansion</a:t>
                </a:r>
              </a:p>
              <a:p>
                <a:pPr marL="0" marR="0" lvl="0" indent="0" algn="ctr" defTabSz="914400" rtl="0" eaLnBrk="0" fontAlgn="base" latinLnBrk="0" hangingPunct="0">
                  <a:lnSpc>
                    <a:spcPct val="13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rial" charset="0"/>
                    <a:ea typeface="+mn-ea"/>
                    <a:cs typeface="+mn-cs"/>
                  </a:rPr>
                  <a:t>of space</a:t>
                </a:r>
              </a:p>
            </p:txBody>
          </p:sp>
          <p:sp>
            <p:nvSpPr>
              <p:cNvPr id="31" name="Line 18">
                <a:extLst>
                  <a:ext uri="{FF2B5EF4-FFF2-40B4-BE49-F238E27FC236}">
                    <a16:creationId xmlns:a16="http://schemas.microsoft.com/office/drawing/2014/main" id="{ECD90621-A998-0A9A-DF74-4A59B6340157}"/>
                  </a:ext>
                </a:extLst>
              </p:cNvPr>
              <p:cNvSpPr>
                <a:spLocks noChangeShapeType="1"/>
              </p:cNvSpPr>
              <p:nvPr/>
            </p:nvSpPr>
            <p:spPr bwMode="auto">
              <a:xfrm>
                <a:off x="7759009" y="4056065"/>
                <a:ext cx="2109873" cy="3973"/>
              </a:xfrm>
              <a:prstGeom prst="line">
                <a:avLst/>
              </a:prstGeom>
              <a:noFill/>
              <a:ln w="28575">
                <a:solidFill>
                  <a:schemeClr val="tx1"/>
                </a:solidFill>
                <a:round/>
                <a:headEnd type="triangle" w="med" len="med"/>
                <a:tailEnd type="triangl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Arial" charset="0"/>
                  <a:ea typeface="+mn-ea"/>
                  <a:cs typeface="+mn-cs"/>
                </a:endParaRPr>
              </a:p>
            </p:txBody>
          </p:sp>
        </p:grpSp>
        <p:sp>
          <p:nvSpPr>
            <p:cNvPr id="22" name="Oval 13">
              <a:extLst>
                <a:ext uri="{FF2B5EF4-FFF2-40B4-BE49-F238E27FC236}">
                  <a16:creationId xmlns:a16="http://schemas.microsoft.com/office/drawing/2014/main" id="{4362376A-1605-3488-09DF-286452E29159}"/>
                </a:ext>
              </a:extLst>
            </p:cNvPr>
            <p:cNvSpPr>
              <a:spLocks noChangeArrowheads="1"/>
            </p:cNvSpPr>
            <p:nvPr/>
          </p:nvSpPr>
          <p:spPr bwMode="auto">
            <a:xfrm>
              <a:off x="8403328" y="3362840"/>
              <a:ext cx="301625" cy="298450"/>
            </a:xfrm>
            <a:prstGeom prst="ellipse">
              <a:avLst/>
            </a:prstGeom>
            <a:solidFill>
              <a:srgbClr val="4E8CF3"/>
            </a:solidFill>
            <a:ln w="9525">
              <a:solidFill>
                <a:schemeClr val="tx1"/>
              </a:solidFill>
              <a:round/>
              <a:headEnd/>
              <a:tailEnd/>
            </a:ln>
            <a:effec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ＭＳ Ｐゴシック" pitchFamily="34" charset="-128"/>
                <a:cs typeface="+mn-cs"/>
              </a:endParaRPr>
            </a:p>
          </p:txBody>
        </p:sp>
        <p:sp>
          <p:nvSpPr>
            <p:cNvPr id="23" name="Oval 13">
              <a:extLst>
                <a:ext uri="{FF2B5EF4-FFF2-40B4-BE49-F238E27FC236}">
                  <a16:creationId xmlns:a16="http://schemas.microsoft.com/office/drawing/2014/main" id="{99692CAF-DAC7-9B62-B66F-2308FEF2AEEC}"/>
                </a:ext>
              </a:extLst>
            </p:cNvPr>
            <p:cNvSpPr>
              <a:spLocks noChangeArrowheads="1"/>
            </p:cNvSpPr>
            <p:nvPr/>
          </p:nvSpPr>
          <p:spPr bwMode="auto">
            <a:xfrm>
              <a:off x="5595187" y="3362840"/>
              <a:ext cx="301625" cy="298450"/>
            </a:xfrm>
            <a:prstGeom prst="ellipse">
              <a:avLst/>
            </a:prstGeom>
            <a:solidFill>
              <a:srgbClr val="FF0000"/>
            </a:solidFill>
            <a:ln w="9525">
              <a:solidFill>
                <a:schemeClr val="tx1"/>
              </a:solidFill>
              <a:round/>
              <a:headEnd/>
              <a:tailEnd/>
            </a:ln>
            <a:effec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ＭＳ Ｐゴシック" pitchFamily="34" charset="-128"/>
                <a:cs typeface="+mn-cs"/>
              </a:endParaRPr>
            </a:p>
          </p:txBody>
        </p:sp>
      </p:grpSp>
      <p:sp>
        <p:nvSpPr>
          <p:cNvPr id="10" name="Rectangle 2">
            <a:extLst>
              <a:ext uri="{FF2B5EF4-FFF2-40B4-BE49-F238E27FC236}">
                <a16:creationId xmlns:a16="http://schemas.microsoft.com/office/drawing/2014/main" id="{4D1A70E9-519A-8C6B-941B-D75D3C48C71D}"/>
              </a:ext>
            </a:extLst>
          </p:cNvPr>
          <p:cNvSpPr>
            <a:spLocks noChangeArrowheads="1"/>
          </p:cNvSpPr>
          <p:nvPr/>
        </p:nvSpPr>
        <p:spPr bwMode="auto">
          <a:xfrm>
            <a:off x="1524000" y="0"/>
            <a:ext cx="9144000" cy="646319"/>
          </a:xfrm>
          <a:prstGeom prst="rect">
            <a:avLst/>
          </a:prstGeom>
          <a:noFill/>
          <a:ln w="9525">
            <a:noFill/>
            <a:miter lim="800000"/>
            <a:headEnd/>
            <a:tailEnd/>
          </a:ln>
          <a:effectLst/>
        </p:spPr>
        <p:txBody>
          <a:bodyPr lIns="91429" tIns="45714" rIns="91429" bIns="45714">
            <a:spAutoFit/>
          </a:bodyPr>
          <a:lstStyle/>
          <a:p>
            <a:pPr marL="0" marR="0" lvl="0" indent="0" algn="ctr" defTabSz="820738" rtl="0" eaLnBrk="1" fontAlgn="auto" latinLnBrk="0" hangingPunct="1">
              <a:lnSpc>
                <a:spcPct val="100000"/>
              </a:lnSpc>
              <a:spcBef>
                <a:spcPct val="20000"/>
              </a:spcBef>
              <a:spcAft>
                <a:spcPts val="0"/>
              </a:spcAft>
              <a:buClr>
                <a:srgbClr val="FF0000"/>
              </a:buClr>
              <a:buSzPct val="80000"/>
              <a:buFontTx/>
              <a:buNone/>
              <a:tabLst/>
              <a:defRPr/>
            </a:pPr>
            <a:r>
              <a:rPr kumimoji="0" lang="en-US" sz="3600" b="1" i="0" u="none" strike="noStrike" kern="1200" cap="none" spc="0" normalizeH="0" baseline="0" noProof="0" dirty="0">
                <a:ln>
                  <a:noFill/>
                </a:ln>
                <a:solidFill>
                  <a:srgbClr val="000000"/>
                </a:solidFill>
                <a:effectLst/>
                <a:uLnTx/>
                <a:uFillTx/>
                <a:latin typeface="Arial"/>
                <a:ea typeface="+mn-ea"/>
                <a:cs typeface="Calibri" panose="020F0502020204030204" pitchFamily="34" charset="0"/>
              </a:rPr>
              <a:t> The </a:t>
            </a:r>
            <a:r>
              <a:rPr kumimoji="0" lang="en-US" sz="3600" b="1" i="0" u="none" strike="noStrike" kern="1200" cap="none" spc="0" normalizeH="0" baseline="0" noProof="0" dirty="0">
                <a:ln>
                  <a:noFill/>
                </a:ln>
                <a:solidFill>
                  <a:srgbClr val="000000"/>
                </a:solidFill>
                <a:effectLst/>
                <a:uLnTx/>
                <a:uFillTx/>
                <a:latin typeface="Arial"/>
                <a:ea typeface="ＭＳ Ｐゴシック" pitchFamily="34" charset="-128"/>
                <a:cs typeface="Calibri" panose="020F0502020204030204" pitchFamily="34" charset="0"/>
              </a:rPr>
              <a:t>Schrödinger</a:t>
            </a:r>
            <a:r>
              <a:rPr kumimoji="0" lang="en-US" sz="3600" b="1" i="0" u="none" strike="noStrike" kern="1200" cap="none" spc="0" normalizeH="0" baseline="0" noProof="0" dirty="0">
                <a:ln>
                  <a:noFill/>
                </a:ln>
                <a:solidFill>
                  <a:srgbClr val="000000"/>
                </a:solidFill>
                <a:effectLst/>
                <a:uLnTx/>
                <a:uFillTx/>
                <a:latin typeface="Arial"/>
                <a:ea typeface="+mn-ea"/>
                <a:cs typeface="Calibri" panose="020F0502020204030204" pitchFamily="34" charset="0"/>
              </a:rPr>
              <a:t> Effect (1939)</a:t>
            </a:r>
          </a:p>
        </p:txBody>
      </p:sp>
      <p:sp>
        <p:nvSpPr>
          <p:cNvPr id="32" name="TextBox 31">
            <a:extLst>
              <a:ext uri="{FF2B5EF4-FFF2-40B4-BE49-F238E27FC236}">
                <a16:creationId xmlns:a16="http://schemas.microsoft.com/office/drawing/2014/main" id="{CB5E1ACB-12F5-77D8-CC23-406000DDE8F0}"/>
              </a:ext>
            </a:extLst>
          </p:cNvPr>
          <p:cNvSpPr txBox="1"/>
          <p:nvPr/>
        </p:nvSpPr>
        <p:spPr>
          <a:xfrm>
            <a:off x="3972445" y="6396335"/>
            <a:ext cx="424711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a:ea typeface="ＭＳ Ｐゴシック" pitchFamily="34" charset="-128"/>
                <a:cs typeface="+mn-cs"/>
              </a:rPr>
              <a:t>Schrödinger (1939); (Parker 1964)</a:t>
            </a:r>
          </a:p>
        </p:txBody>
      </p:sp>
      <p:sp>
        <p:nvSpPr>
          <p:cNvPr id="36" name="TextBox 35">
            <a:extLst>
              <a:ext uri="{FF2B5EF4-FFF2-40B4-BE49-F238E27FC236}">
                <a16:creationId xmlns:a16="http://schemas.microsoft.com/office/drawing/2014/main" id="{E0167293-0608-0F74-FE04-ED51F7941EEE}"/>
              </a:ext>
            </a:extLst>
          </p:cNvPr>
          <p:cNvSpPr txBox="1"/>
          <p:nvPr/>
        </p:nvSpPr>
        <p:spPr>
          <a:xfrm>
            <a:off x="1174482" y="5191418"/>
            <a:ext cx="984303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
                <a:ea typeface="ＭＳ Ｐゴシック" pitchFamily="34" charset="-128"/>
                <a:cs typeface="+mn-cs"/>
              </a:rPr>
              <a:t>Hubble’s law: </a:t>
            </a:r>
            <a:r>
              <a:rPr kumimoji="0" 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itchFamily="34" charset="-128"/>
                <a:cs typeface="Times New Roman" panose="02020603050405020304" pitchFamily="18" charset="0"/>
              </a:rPr>
              <a:t>v</a:t>
            </a:r>
            <a:r>
              <a:rPr kumimoji="0" lang="en-US" sz="2400" b="0" i="0" u="none" strike="noStrike" kern="1200" cap="none" spc="0" normalizeH="0" baseline="0" noProof="0" dirty="0">
                <a:ln>
                  <a:noFill/>
                </a:ln>
                <a:solidFill>
                  <a:srgbClr val="000000"/>
                </a:solidFill>
                <a:effectLst/>
                <a:uLnTx/>
                <a:uFillTx/>
                <a:latin typeface="Arial"/>
                <a:ea typeface="ＭＳ Ｐゴシック" pitchFamily="34" charset="-128"/>
                <a:cs typeface="+mn-cs"/>
              </a:rPr>
              <a:t> </a:t>
            </a:r>
            <a:r>
              <a:rPr kumimoji="0" lang="en-US" sz="2400" b="0" i="0" u="none" strike="noStrike" kern="1200" cap="none" spc="0" normalizeH="0" baseline="0" noProof="0" dirty="0">
                <a:ln>
                  <a:noFill/>
                </a:ln>
                <a:solidFill>
                  <a:srgbClr val="000000"/>
                </a:solidFill>
                <a:effectLst/>
                <a:uLnTx/>
                <a:uFillTx/>
                <a:latin typeface="Symbol" pitchFamily="2" charset="2"/>
                <a:ea typeface="ＭＳ Ｐゴシック" pitchFamily="34" charset="-128"/>
                <a:cs typeface="+mn-cs"/>
              </a:rPr>
              <a:t>=</a:t>
            </a:r>
            <a:r>
              <a:rPr kumimoji="0" lang="en-US" sz="2400" b="0" i="0" u="none" strike="noStrike" kern="1200" cap="none" spc="0" normalizeH="0" baseline="0" noProof="0" dirty="0">
                <a:ln>
                  <a:noFill/>
                </a:ln>
                <a:solidFill>
                  <a:srgbClr val="000000"/>
                </a:solidFill>
                <a:effectLst/>
                <a:uLnTx/>
                <a:uFillTx/>
                <a:latin typeface="Calibri" panose="020F0502020204030204"/>
                <a:ea typeface="ＭＳ Ｐゴシック" pitchFamily="34" charset="-128"/>
                <a:cs typeface="+mn-cs"/>
              </a:rPr>
              <a:t> </a:t>
            </a:r>
            <a:r>
              <a:rPr kumimoji="0" lang="en-US" sz="24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itchFamily="34" charset="-128"/>
                <a:cs typeface="Times New Roman" panose="02020603050405020304" pitchFamily="18" charset="0"/>
              </a:rPr>
              <a:t>H 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itchFamily="34" charset="-128"/>
                <a:cs typeface="Times New Roman" panose="02020603050405020304" pitchFamily="18" charset="0"/>
              </a:rPr>
              <a:t>         c</a:t>
            </a:r>
            <a:r>
              <a:rPr kumimoji="0" lang="en-US" sz="2400" b="0" i="0" u="none" strike="noStrike" kern="1200" cap="none" spc="0" normalizeH="0" baseline="0" noProof="0" dirty="0">
                <a:ln>
                  <a:noFill/>
                </a:ln>
                <a:solidFill>
                  <a:srgbClr val="000000"/>
                </a:solidFill>
                <a:effectLst/>
                <a:uLnTx/>
                <a:uFillTx/>
                <a:latin typeface="Calibri" panose="020F0502020204030204"/>
                <a:ea typeface="ＭＳ Ｐゴシック" pitchFamily="34" charset="-128"/>
                <a:cs typeface="+mn-cs"/>
              </a:rPr>
              <a:t> </a:t>
            </a:r>
            <a:r>
              <a:rPr kumimoji="0" lang="en-US" sz="2400" b="0" i="0" u="none" strike="noStrike" kern="1200" cap="none" spc="0" normalizeH="0" baseline="0" noProof="0" dirty="0">
                <a:ln>
                  <a:noFill/>
                </a:ln>
                <a:solidFill>
                  <a:srgbClr val="000000"/>
                </a:solidFill>
                <a:effectLst/>
                <a:uLnTx/>
                <a:uFillTx/>
                <a:latin typeface="Symbol" pitchFamily="2" charset="2"/>
                <a:ea typeface="ＭＳ Ｐゴシック" pitchFamily="34" charset="-128"/>
                <a:cs typeface="+mn-cs"/>
              </a:rPr>
              <a:t>= </a:t>
            </a:r>
            <a:r>
              <a:rPr kumimoji="0" lang="en-US" sz="24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itchFamily="34" charset="-128"/>
                <a:cs typeface="Times New Roman" panose="02020603050405020304" pitchFamily="18" charset="0"/>
              </a:rPr>
              <a:t>H </a:t>
            </a:r>
            <a:r>
              <a:rPr kumimoji="0" lang="en-US" sz="2400" b="0" i="1"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itchFamily="34" charset="-128"/>
                <a:cs typeface="Times New Roman" panose="02020603050405020304" pitchFamily="18" charset="0"/>
              </a:rPr>
              <a:t>ℏ</a:t>
            </a:r>
            <a:r>
              <a:rPr kumimoji="0" lang="en-US" sz="24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itchFamily="34" charset="-128"/>
                <a:cs typeface="Times New Roman" panose="02020603050405020304" pitchFamily="18" charset="0"/>
              </a:rPr>
              <a:t> / mc                                            </a:t>
            </a:r>
            <a:r>
              <a:rPr kumimoji="0" lang="en-US" sz="2400" b="0" i="0" u="none" strike="noStrike" kern="1200" cap="none" spc="0" normalizeH="0" baseline="0" noProof="0" dirty="0">
                <a:ln>
                  <a:noFill/>
                </a:ln>
                <a:solidFill>
                  <a:srgbClr val="000000"/>
                </a:solidFill>
                <a:effectLst/>
                <a:uLnTx/>
                <a:uFillTx/>
                <a:latin typeface="Arial"/>
                <a:ea typeface="ＭＳ Ｐゴシック" pitchFamily="34" charset="-128"/>
                <a:cs typeface="Times New Roman" panose="02020603050405020304" pitchFamily="18" charset="0"/>
              </a:rPr>
              <a:t>(combines </a:t>
            </a:r>
            <a:r>
              <a:rPr kumimoji="0" lang="en-US" sz="2400" b="0" i="0" u="none" strike="noStrike" kern="1200" cap="none" spc="0" normalizeH="0" baseline="0" noProof="0" dirty="0" err="1">
                <a:ln>
                  <a:noFill/>
                </a:ln>
                <a:solidFill>
                  <a:srgbClr val="000000"/>
                </a:solidFill>
                <a:effectLst/>
                <a:uLnTx/>
                <a:uFillTx/>
                <a:latin typeface="Arial"/>
                <a:ea typeface="ＭＳ Ｐゴシック" pitchFamily="34" charset="-128"/>
                <a:cs typeface="Times New Roman" panose="02020603050405020304" pitchFamily="18" charset="0"/>
              </a:rPr>
              <a:t>ℏ</a:t>
            </a:r>
            <a:r>
              <a:rPr kumimoji="0" lang="en-US" sz="2400" b="0" i="0" u="none" strike="noStrike" kern="1200" cap="none" spc="0" normalizeH="0" baseline="0" noProof="0" dirty="0">
                <a:ln>
                  <a:noFill/>
                </a:ln>
                <a:solidFill>
                  <a:srgbClr val="000000"/>
                </a:solidFill>
                <a:effectLst/>
                <a:uLnTx/>
                <a:uFillTx/>
                <a:latin typeface="Arial"/>
                <a:ea typeface="ＭＳ Ｐゴシック" pitchFamily="34" charset="-128"/>
                <a:cs typeface="Times New Roman" panose="02020603050405020304" pitchFamily="18" charset="0"/>
              </a:rPr>
              <a:t> and </a:t>
            </a:r>
            <a:r>
              <a:rPr kumimoji="0" lang="en-US" sz="24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itchFamily="34" charset="-128"/>
                <a:cs typeface="Times New Roman" panose="02020603050405020304" pitchFamily="18" charset="0"/>
              </a:rPr>
              <a:t>h</a:t>
            </a:r>
            <a:r>
              <a:rPr kumimoji="0" lang="en-US" sz="2400" b="0" i="0" u="none" strike="noStrike" kern="1200" cap="none" spc="0" normalizeH="0" baseline="0" noProof="0" dirty="0">
                <a:ln>
                  <a:noFill/>
                </a:ln>
                <a:solidFill>
                  <a:srgbClr val="000000"/>
                </a:solidFill>
                <a:effectLst/>
                <a:uLnTx/>
                <a:uFillTx/>
                <a:latin typeface="Arial"/>
                <a:ea typeface="ＭＳ Ｐゴシック" pitchFamily="34" charset="-128"/>
                <a:cs typeface="Times New Roman" panose="02020603050405020304" pitchFamily="18" charset="0"/>
              </a:rPr>
              <a:t>)</a:t>
            </a:r>
            <a:endParaRPr kumimoji="0" lang="en-US" sz="2800" b="0" i="0" u="none" strike="noStrike" kern="1200" cap="none" spc="0" normalizeH="0" baseline="0" noProof="0" dirty="0">
              <a:ln>
                <a:noFill/>
              </a:ln>
              <a:solidFill>
                <a:srgbClr val="000000"/>
              </a:solidFill>
              <a:effectLst/>
              <a:uLnTx/>
              <a:uFillTx/>
              <a:latin typeface="Arial"/>
              <a:ea typeface="ＭＳ Ｐゴシック" pitchFamily="34" charset="-128"/>
              <a:cs typeface="Times New Roman" panose="02020603050405020304" pitchFamily="18" charset="0"/>
            </a:endParaRPr>
          </a:p>
        </p:txBody>
      </p:sp>
      <p:grpSp>
        <p:nvGrpSpPr>
          <p:cNvPr id="3" name="Group 2">
            <a:extLst>
              <a:ext uri="{FF2B5EF4-FFF2-40B4-BE49-F238E27FC236}">
                <a16:creationId xmlns:a16="http://schemas.microsoft.com/office/drawing/2014/main" id="{90BBB10A-8447-40F8-6022-D2C6AB39667F}"/>
              </a:ext>
            </a:extLst>
          </p:cNvPr>
          <p:cNvGrpSpPr/>
          <p:nvPr/>
        </p:nvGrpSpPr>
        <p:grpSpPr>
          <a:xfrm>
            <a:off x="1880835" y="1313651"/>
            <a:ext cx="9640765" cy="1606044"/>
            <a:chOff x="845245" y="1313651"/>
            <a:chExt cx="9640765" cy="1606044"/>
          </a:xfrm>
        </p:grpSpPr>
        <p:sp>
          <p:nvSpPr>
            <p:cNvPr id="42" name="TextBox 41">
              <a:extLst>
                <a:ext uri="{FF2B5EF4-FFF2-40B4-BE49-F238E27FC236}">
                  <a16:creationId xmlns:a16="http://schemas.microsoft.com/office/drawing/2014/main" id="{4822FCC8-BDD6-D7BB-D68D-537F31D1B0EF}"/>
                </a:ext>
              </a:extLst>
            </p:cNvPr>
            <p:cNvSpPr txBox="1"/>
            <p:nvPr/>
          </p:nvSpPr>
          <p:spPr>
            <a:xfrm>
              <a:off x="845245" y="1683383"/>
              <a:ext cx="3193233" cy="523220"/>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panose="020F0502020204030204"/>
                  <a:ea typeface="ＭＳ Ｐゴシック" pitchFamily="34" charset="-128"/>
                  <a:cs typeface="+mn-cs"/>
                </a:rPr>
                <a:t>In quantum vacuum</a:t>
              </a:r>
              <a:endParaRPr kumimoji="0" lang="en-US" sz="2800" b="1" i="0" u="none" strike="noStrike" kern="1200" cap="none" spc="0" normalizeH="0" baseline="0" noProof="0" dirty="0">
                <a:ln>
                  <a:noFill/>
                </a:ln>
                <a:solidFill>
                  <a:srgbClr val="000000"/>
                </a:solidFill>
                <a:effectLst/>
                <a:uLnTx/>
                <a:uFillTx/>
                <a:latin typeface="Arial" pitchFamily="34" charset="0"/>
                <a:ea typeface="ＭＳ Ｐゴシック" pitchFamily="34" charset="-128"/>
                <a:cs typeface="+mn-cs"/>
              </a:endParaRPr>
            </a:p>
          </p:txBody>
        </p:sp>
        <p:pic>
          <p:nvPicPr>
            <p:cNvPr id="43" name="Picture 42" descr="A group of red and blue circles&#10;&#10;Description automatically generated">
              <a:extLst>
                <a:ext uri="{FF2B5EF4-FFF2-40B4-BE49-F238E27FC236}">
                  <a16:creationId xmlns:a16="http://schemas.microsoft.com/office/drawing/2014/main" id="{1B0D492E-5699-ABB2-ACE4-E0F397D76E48}"/>
                </a:ext>
              </a:extLst>
            </p:cNvPr>
            <p:cNvPicPr>
              <a:picLocks noChangeAspect="1"/>
            </p:cNvPicPr>
            <p:nvPr/>
          </p:nvPicPr>
          <p:blipFill rotWithShape="1">
            <a:blip r:embed="rId4"/>
            <a:srcRect l="-1109" t="2" r="-523" b="784"/>
            <a:stretch/>
          </p:blipFill>
          <p:spPr>
            <a:xfrm>
              <a:off x="4014246" y="1313651"/>
              <a:ext cx="2196352" cy="1262684"/>
            </a:xfrm>
            <a:prstGeom prst="rect">
              <a:avLst/>
            </a:prstGeom>
            <a:ln>
              <a:solidFill>
                <a:schemeClr val="bg1"/>
              </a:solidFill>
            </a:ln>
          </p:spPr>
        </p:pic>
        <p:sp>
          <p:nvSpPr>
            <p:cNvPr id="44" name="TextBox 43">
              <a:extLst>
                <a:ext uri="{FF2B5EF4-FFF2-40B4-BE49-F238E27FC236}">
                  <a16:creationId xmlns:a16="http://schemas.microsoft.com/office/drawing/2014/main" id="{BD786C5F-8B4E-E8FC-FD00-BCBE2A73DE28}"/>
                </a:ext>
              </a:extLst>
            </p:cNvPr>
            <p:cNvSpPr txBox="1"/>
            <p:nvPr/>
          </p:nvSpPr>
          <p:spPr>
            <a:xfrm>
              <a:off x="3967429" y="2581141"/>
              <a:ext cx="2289986"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a:ea typeface="+mn-ea"/>
                  <a:cs typeface="+mn-cs"/>
                </a:rPr>
                <a:t>Image: Malate 2017 (AIP)</a:t>
              </a:r>
            </a:p>
          </p:txBody>
        </p:sp>
        <p:grpSp>
          <p:nvGrpSpPr>
            <p:cNvPr id="2" name="Group 1">
              <a:extLst>
                <a:ext uri="{FF2B5EF4-FFF2-40B4-BE49-F238E27FC236}">
                  <a16:creationId xmlns:a16="http://schemas.microsoft.com/office/drawing/2014/main" id="{0CA8561D-474F-7E45-9976-220D90DADD04}"/>
                </a:ext>
              </a:extLst>
            </p:cNvPr>
            <p:cNvGrpSpPr/>
            <p:nvPr/>
          </p:nvGrpSpPr>
          <p:grpSpPr>
            <a:xfrm>
              <a:off x="6420538" y="1313651"/>
              <a:ext cx="4065472" cy="1346670"/>
              <a:chOff x="6365453" y="1683383"/>
              <a:chExt cx="4065472" cy="1346670"/>
            </a:xfrm>
          </p:grpSpPr>
          <p:pic>
            <p:nvPicPr>
              <p:cNvPr id="41" name="Picture 40">
                <a:extLst>
                  <a:ext uri="{FF2B5EF4-FFF2-40B4-BE49-F238E27FC236}">
                    <a16:creationId xmlns:a16="http://schemas.microsoft.com/office/drawing/2014/main" id="{73FDF0CC-8AD4-B4AB-1EF6-4C27021F2510}"/>
                  </a:ext>
                </a:extLst>
              </p:cNvPr>
              <p:cNvPicPr>
                <a:picLocks noChangeAspect="1"/>
              </p:cNvPicPr>
              <p:nvPr/>
            </p:nvPicPr>
            <p:blipFill>
              <a:blip r:embed="rId5"/>
              <a:stretch>
                <a:fillRect/>
              </a:stretch>
            </p:blipFill>
            <p:spPr>
              <a:xfrm>
                <a:off x="7188920" y="2128353"/>
                <a:ext cx="622300" cy="901700"/>
              </a:xfrm>
              <a:prstGeom prst="rect">
                <a:avLst/>
              </a:prstGeom>
            </p:spPr>
          </p:pic>
          <p:sp>
            <p:nvSpPr>
              <p:cNvPr id="45" name="TextBox 44">
                <a:extLst>
                  <a:ext uri="{FF2B5EF4-FFF2-40B4-BE49-F238E27FC236}">
                    <a16:creationId xmlns:a16="http://schemas.microsoft.com/office/drawing/2014/main" id="{73B9E92B-9C9B-AD0A-C5D6-24FC49A84277}"/>
                  </a:ext>
                </a:extLst>
              </p:cNvPr>
              <p:cNvSpPr txBox="1"/>
              <p:nvPr/>
            </p:nvSpPr>
            <p:spPr>
              <a:xfrm>
                <a:off x="6365453" y="1683383"/>
                <a:ext cx="4065472" cy="112338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Symbol" pitchFamily="2" charset="2"/>
                    <a:ea typeface="+mn-ea"/>
                    <a:cs typeface="Times New Roman" panose="02020603050405020304" pitchFamily="18" charset="0"/>
                  </a:rPr>
                  <a:t>D</a:t>
                </a:r>
                <a:r>
                  <a:rPr kumimoji="0" lang="en-US" sz="2800" b="0" i="1"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x</a:t>
                </a:r>
                <a:r>
                  <a:rPr kumimoji="0" lang="en-US" sz="2800" b="0" i="0" u="none" strike="noStrike" kern="1200" cap="none" spc="0" normalizeH="0" baseline="0" noProof="0" dirty="0">
                    <a:ln>
                      <a:noFill/>
                    </a:ln>
                    <a:solidFill>
                      <a:srgbClr val="000000"/>
                    </a:solidFill>
                    <a:effectLst/>
                    <a:uLnTx/>
                    <a:uFillTx/>
                    <a:latin typeface="Arial"/>
                    <a:ea typeface="+mn-ea"/>
                    <a:cs typeface="+mn-cs"/>
                  </a:rPr>
                  <a:t> </a:t>
                </a:r>
                <a:r>
                  <a:rPr kumimoji="0" lang="en-US" sz="2800" b="0" i="0" u="none" strike="noStrike" kern="1200" cap="none" spc="0" normalizeH="0" baseline="0" noProof="0" dirty="0">
                    <a:ln>
                      <a:noFill/>
                    </a:ln>
                    <a:solidFill>
                      <a:srgbClr val="000000"/>
                    </a:solidFill>
                    <a:effectLst/>
                    <a:uLnTx/>
                    <a:uFillTx/>
                    <a:latin typeface="Symbol" pitchFamily="2" charset="2"/>
                    <a:ea typeface="+mn-ea"/>
                    <a:cs typeface="+mn-cs"/>
                  </a:rPr>
                  <a:t>=</a:t>
                </a:r>
                <a:r>
                  <a:rPr kumimoji="0" lang="en-US" sz="2800" b="0" i="0" u="none" strike="noStrike" kern="1200" cap="none" spc="0" normalizeH="0" baseline="0" noProof="0" dirty="0">
                    <a:ln>
                      <a:noFill/>
                    </a:ln>
                    <a:solidFill>
                      <a:srgbClr val="000000"/>
                    </a:solidFill>
                    <a:effectLst/>
                    <a:uLnTx/>
                    <a:uFillTx/>
                    <a:latin typeface="Arial"/>
                    <a:ea typeface="+mn-ea"/>
                    <a:cs typeface="+mn-cs"/>
                  </a:rPr>
                  <a:t> </a:t>
                </a:r>
                <a:r>
                  <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Compton wavelength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Symbol" pitchFamily="2" charset="2"/>
                    <a:ea typeface="+mn-ea"/>
                    <a:cs typeface="+mn-cs"/>
                  </a:rPr>
                  <a:t>     =</a:t>
                </a:r>
              </a:p>
            </p:txBody>
          </p:sp>
        </p:grpSp>
      </p:grpSp>
      <p:grpSp>
        <p:nvGrpSpPr>
          <p:cNvPr id="46" name="Group 45">
            <a:extLst>
              <a:ext uri="{FF2B5EF4-FFF2-40B4-BE49-F238E27FC236}">
                <a16:creationId xmlns:a16="http://schemas.microsoft.com/office/drawing/2014/main" id="{BE05EA15-A9A2-915F-9F45-0122FC07EAAC}"/>
              </a:ext>
            </a:extLst>
          </p:cNvPr>
          <p:cNvGrpSpPr/>
          <p:nvPr/>
        </p:nvGrpSpPr>
        <p:grpSpPr>
          <a:xfrm>
            <a:off x="2553746" y="639704"/>
            <a:ext cx="6637741" cy="552760"/>
            <a:chOff x="2705042" y="732460"/>
            <a:chExt cx="6637741" cy="552760"/>
          </a:xfrm>
        </p:grpSpPr>
        <p:sp>
          <p:nvSpPr>
            <p:cNvPr id="47" name="Text Box 20">
              <a:extLst>
                <a:ext uri="{FF2B5EF4-FFF2-40B4-BE49-F238E27FC236}">
                  <a16:creationId xmlns:a16="http://schemas.microsoft.com/office/drawing/2014/main" id="{EFA6D50C-CB02-8484-A23F-8C56DEC1A15C}"/>
                </a:ext>
              </a:extLst>
            </p:cNvPr>
            <p:cNvSpPr txBox="1">
              <a:spLocks noChangeArrowheads="1"/>
            </p:cNvSpPr>
            <p:nvPr/>
          </p:nvSpPr>
          <p:spPr bwMode="auto">
            <a:xfrm>
              <a:off x="6781800" y="762000"/>
              <a:ext cx="2560983" cy="523220"/>
            </a:xfrm>
            <a:prstGeom prst="rect">
              <a:avLst/>
            </a:prstGeom>
            <a:noFill/>
            <a:ln w="9525">
              <a:noFill/>
              <a:miter lim="800000"/>
              <a:headEnd/>
              <a:tailEnd/>
            </a:ln>
            <a:effec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ＭＳ Ｐゴシック" pitchFamily="34" charset="-128"/>
                  <a:cs typeface="+mn-cs"/>
                </a:rPr>
                <a:t>Particle creation</a:t>
              </a:r>
            </a:p>
          </p:txBody>
        </p:sp>
        <p:sp>
          <p:nvSpPr>
            <p:cNvPr id="48" name="Text Box 20">
              <a:extLst>
                <a:ext uri="{FF2B5EF4-FFF2-40B4-BE49-F238E27FC236}">
                  <a16:creationId xmlns:a16="http://schemas.microsoft.com/office/drawing/2014/main" id="{E87750F8-018C-2013-1320-44A1180C4B2F}"/>
                </a:ext>
              </a:extLst>
            </p:cNvPr>
            <p:cNvSpPr txBox="1">
              <a:spLocks noChangeArrowheads="1"/>
            </p:cNvSpPr>
            <p:nvPr/>
          </p:nvSpPr>
          <p:spPr bwMode="auto">
            <a:xfrm>
              <a:off x="2705042" y="732460"/>
              <a:ext cx="2921000" cy="523220"/>
            </a:xfrm>
            <a:prstGeom prst="rect">
              <a:avLst/>
            </a:prstGeom>
            <a:noFill/>
            <a:ln w="9525">
              <a:noFill/>
              <a:miter lim="800000"/>
              <a:headEnd/>
              <a:tailEnd/>
            </a:ln>
            <a:effectLst/>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ＭＳ Ｐゴシック" pitchFamily="34" charset="-128"/>
                  <a:cs typeface="+mn-cs"/>
                </a:rPr>
                <a:t>Expanding space</a:t>
              </a:r>
            </a:p>
          </p:txBody>
        </p:sp>
        <p:sp>
          <p:nvSpPr>
            <p:cNvPr id="49" name="Line 5">
              <a:extLst>
                <a:ext uri="{FF2B5EF4-FFF2-40B4-BE49-F238E27FC236}">
                  <a16:creationId xmlns:a16="http://schemas.microsoft.com/office/drawing/2014/main" id="{36552565-09AA-9A59-06E0-C0F6804178D5}"/>
                </a:ext>
              </a:extLst>
            </p:cNvPr>
            <p:cNvSpPr>
              <a:spLocks noChangeShapeType="1"/>
            </p:cNvSpPr>
            <p:nvPr/>
          </p:nvSpPr>
          <p:spPr bwMode="auto">
            <a:xfrm flipH="1" flipV="1">
              <a:off x="5715000" y="1032588"/>
              <a:ext cx="762000" cy="0"/>
            </a:xfrm>
            <a:prstGeom prst="line">
              <a:avLst/>
            </a:prstGeom>
            <a:noFill/>
            <a:ln w="57150">
              <a:solidFill>
                <a:schemeClr val="tx1"/>
              </a:solidFill>
              <a:round/>
              <a:headEnd type="triangle" w="med" len="med"/>
              <a:tailEnd/>
            </a:ln>
            <a:effectLst/>
          </p:spPr>
          <p:txBody>
            <a:bodyPr wrap="none" lIns="101882" tIns="50941" rIns="101882" bIns="50941"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itchFamily="34" charset="-128"/>
                <a:cs typeface="+mn-cs"/>
              </a:endParaRPr>
            </a:p>
          </p:txBody>
        </p:sp>
      </p:grpSp>
      <p:sp>
        <p:nvSpPr>
          <p:cNvPr id="5" name="Text Box 21">
            <a:extLst>
              <a:ext uri="{FF2B5EF4-FFF2-40B4-BE49-F238E27FC236}">
                <a16:creationId xmlns:a16="http://schemas.microsoft.com/office/drawing/2014/main" id="{38EC545E-57F2-545A-52D1-19E36D8F4F7C}"/>
              </a:ext>
            </a:extLst>
          </p:cNvPr>
          <p:cNvSpPr txBox="1">
            <a:spLocks noChangeArrowheads="1"/>
          </p:cNvSpPr>
          <p:nvPr/>
        </p:nvSpPr>
        <p:spPr bwMode="auto">
          <a:xfrm>
            <a:off x="1" y="3789485"/>
            <a:ext cx="12192000" cy="954107"/>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ＭＳ Ｐゴシック" pitchFamily="34" charset="-128"/>
                <a:cs typeface="+mn-cs"/>
              </a:rPr>
              <a:t>Particle creation if energy gained from expansion of space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ＭＳ Ｐゴシック" pitchFamily="34" charset="-128"/>
                <a:cs typeface="+mn-cs"/>
              </a:rPr>
              <a:t>over a Compton wavelength </a:t>
            </a:r>
            <a:r>
              <a:rPr kumimoji="0" lang="en-US" sz="2800" b="0" i="0" u="none" strike="noStrike" kern="1200" cap="none" spc="0" normalizeH="0" baseline="0" noProof="0" dirty="0">
                <a:ln>
                  <a:noFill/>
                </a:ln>
                <a:solidFill>
                  <a:prstClr val="black"/>
                </a:solidFill>
                <a:effectLst/>
                <a:uLnTx/>
                <a:uFillTx/>
                <a:latin typeface="Symbol" pitchFamily="2" charset="2"/>
                <a:ea typeface="+mn-ea"/>
                <a:cs typeface="Times New Roman" panose="02020603050405020304" pitchFamily="18" charset="0"/>
              </a:rPr>
              <a:t>D</a:t>
            </a:r>
            <a:r>
              <a:rPr kumimoji="0" lang="en-US" sz="28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x</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800" b="0" i="0" u="none" strike="noStrike" kern="1200" cap="none" spc="0" normalizeH="0" baseline="0" noProof="0" dirty="0">
                <a:ln>
                  <a:noFill/>
                </a:ln>
                <a:solidFill>
                  <a:prstClr val="black"/>
                </a:solidFill>
                <a:effectLst/>
                <a:uLnTx/>
                <a:uFillTx/>
                <a:latin typeface="Calibri" panose="020F0502020204030204"/>
                <a:ea typeface="ＭＳ Ｐゴシック" pitchFamily="34" charset="-128"/>
                <a:cs typeface="+mn-cs"/>
              </a:rPr>
              <a:t>exceeds the particle’s rest mass. </a:t>
            </a:r>
          </a:p>
        </p:txBody>
      </p:sp>
    </p:spTree>
    <p:extLst>
      <p:ext uri="{BB962C8B-B14F-4D97-AF65-F5344CB8AC3E}">
        <p14:creationId xmlns:p14="http://schemas.microsoft.com/office/powerpoint/2010/main" val="2084486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C6D794-94A0-5EA1-3629-0F389A5A3EB2}"/>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9B4730BB-55CB-FB24-3525-D7E514453403}"/>
              </a:ext>
            </a:extLst>
          </p:cNvPr>
          <p:cNvSpPr txBox="1"/>
          <p:nvPr/>
        </p:nvSpPr>
        <p:spPr>
          <a:xfrm>
            <a:off x="6183720" y="2132935"/>
            <a:ext cx="5690696" cy="37240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1. Acceleration to relativistic speed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over a Compton wavelength</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startAt="2"/>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Particle must feel expansion,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i.e., break conformal invariance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                                                               </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Tx/>
              <a:buAutoNum type="arabicPeriod" startAt="3"/>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Large </a:t>
            </a:r>
            <a:r>
              <a:rPr kumimoji="0" lang="en-US" sz="2400" b="0" i="0" u="sng"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temporal</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 gradient of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       particle frequency  </a:t>
            </a:r>
          </a:p>
        </p:txBody>
      </p:sp>
      <p:sp>
        <p:nvSpPr>
          <p:cNvPr id="9" name="TextBox 8">
            <a:extLst>
              <a:ext uri="{FF2B5EF4-FFF2-40B4-BE49-F238E27FC236}">
                <a16:creationId xmlns:a16="http://schemas.microsoft.com/office/drawing/2014/main" id="{13E78C04-947C-388B-744D-F9B3C0159B2E}"/>
              </a:ext>
            </a:extLst>
          </p:cNvPr>
          <p:cNvSpPr txBox="1"/>
          <p:nvPr/>
        </p:nvSpPr>
        <p:spPr>
          <a:xfrm>
            <a:off x="275225" y="2132935"/>
            <a:ext cx="5076002" cy="375487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1. Acceleration to relativistic speed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over a Compton wavelength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startAt="2"/>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Particle must feel electric field,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i.e., have electric charge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3. Large </a:t>
            </a:r>
            <a:r>
              <a:rPr kumimoji="0" lang="en-US" sz="2400" b="0" i="0" u="sng" strike="noStrike" kern="1200" cap="none" spc="0" normalizeH="0" baseline="0" noProof="0" dirty="0">
                <a:ln>
                  <a:noFill/>
                </a:ln>
                <a:solidFill>
                  <a:prstClr val="black"/>
                </a:solidFill>
                <a:effectLst/>
                <a:uLnTx/>
                <a:uFillTx/>
                <a:latin typeface="Calibri" panose="020F0502020204030204"/>
                <a:ea typeface="+mn-ea"/>
                <a:cs typeface="+mn-cs"/>
              </a:rPr>
              <a:t>spatial</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gradient of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electric potential </a:t>
            </a:r>
            <a:r>
              <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V</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 name="Picture 9">
            <a:extLst>
              <a:ext uri="{FF2B5EF4-FFF2-40B4-BE49-F238E27FC236}">
                <a16:creationId xmlns:a16="http://schemas.microsoft.com/office/drawing/2014/main" id="{0E07C16D-13E9-D1ED-3A1A-60FD7C760B64}"/>
              </a:ext>
            </a:extLst>
          </p:cNvPr>
          <p:cNvPicPr>
            <a:picLocks noChangeAspect="1"/>
          </p:cNvPicPr>
          <p:nvPr/>
        </p:nvPicPr>
        <p:blipFill>
          <a:blip r:embed="rId3"/>
          <a:stretch>
            <a:fillRect/>
          </a:stretch>
        </p:blipFill>
        <p:spPr>
          <a:xfrm>
            <a:off x="7567158" y="3081693"/>
            <a:ext cx="1689100" cy="508000"/>
          </a:xfrm>
          <a:prstGeom prst="rect">
            <a:avLst/>
          </a:prstGeom>
        </p:spPr>
      </p:pic>
      <p:pic>
        <p:nvPicPr>
          <p:cNvPr id="7" name="Picture 6">
            <a:extLst>
              <a:ext uri="{FF2B5EF4-FFF2-40B4-BE49-F238E27FC236}">
                <a16:creationId xmlns:a16="http://schemas.microsoft.com/office/drawing/2014/main" id="{D1A9477B-BAEE-A962-7F23-55004E9CCE9D}"/>
              </a:ext>
            </a:extLst>
          </p:cNvPr>
          <p:cNvPicPr>
            <a:picLocks noChangeAspect="1"/>
          </p:cNvPicPr>
          <p:nvPr/>
        </p:nvPicPr>
        <p:blipFill>
          <a:blip r:embed="rId4"/>
          <a:stretch>
            <a:fillRect/>
          </a:stretch>
        </p:blipFill>
        <p:spPr>
          <a:xfrm>
            <a:off x="1121727" y="2973743"/>
            <a:ext cx="2108200" cy="723900"/>
          </a:xfrm>
          <a:prstGeom prst="rect">
            <a:avLst/>
          </a:prstGeom>
        </p:spPr>
      </p:pic>
      <p:sp>
        <p:nvSpPr>
          <p:cNvPr id="2" name="TextBox 1">
            <a:extLst>
              <a:ext uri="{FF2B5EF4-FFF2-40B4-BE49-F238E27FC236}">
                <a16:creationId xmlns:a16="http://schemas.microsoft.com/office/drawing/2014/main" id="{928803D8-B6A2-F633-573E-DC97E9B78BC4}"/>
              </a:ext>
            </a:extLst>
          </p:cNvPr>
          <p:cNvSpPr txBox="1"/>
          <p:nvPr/>
        </p:nvSpPr>
        <p:spPr>
          <a:xfrm>
            <a:off x="771467" y="0"/>
            <a:ext cx="10649069"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Requirements to pull particles from the vacuum</a:t>
            </a:r>
          </a:p>
        </p:txBody>
      </p:sp>
      <p:sp>
        <p:nvSpPr>
          <p:cNvPr id="3" name="TextBox 2">
            <a:extLst>
              <a:ext uri="{FF2B5EF4-FFF2-40B4-BE49-F238E27FC236}">
                <a16:creationId xmlns:a16="http://schemas.microsoft.com/office/drawing/2014/main" id="{4DF4212B-D98B-0157-48E7-C674C2E92200}"/>
              </a:ext>
            </a:extLst>
          </p:cNvPr>
          <p:cNvSpPr txBox="1"/>
          <p:nvPr/>
        </p:nvSpPr>
        <p:spPr>
          <a:xfrm>
            <a:off x="1025054" y="1192157"/>
            <a:ext cx="2825694"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Schwinger effect</a:t>
            </a:r>
          </a:p>
        </p:txBody>
      </p:sp>
      <p:sp>
        <p:nvSpPr>
          <p:cNvPr id="4" name="TextBox 3">
            <a:extLst>
              <a:ext uri="{FF2B5EF4-FFF2-40B4-BE49-F238E27FC236}">
                <a16:creationId xmlns:a16="http://schemas.microsoft.com/office/drawing/2014/main" id="{CBACC2A9-FB69-0940-CEEF-BE62940CF788}"/>
              </a:ext>
            </a:extLst>
          </p:cNvPr>
          <p:cNvSpPr txBox="1"/>
          <p:nvPr/>
        </p:nvSpPr>
        <p:spPr>
          <a:xfrm>
            <a:off x="7089232" y="1192157"/>
            <a:ext cx="3130172"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ＭＳ Ｐゴシック" pitchFamily="34" charset="-128"/>
                <a:cs typeface="Calibri" panose="020F0502020204030204" pitchFamily="34" charset="0"/>
              </a:rPr>
              <a:t>Schrödinger</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effect</a:t>
            </a:r>
          </a:p>
        </p:txBody>
      </p:sp>
      <p:pic>
        <p:nvPicPr>
          <p:cNvPr id="8" name="Picture 7">
            <a:extLst>
              <a:ext uri="{FF2B5EF4-FFF2-40B4-BE49-F238E27FC236}">
                <a16:creationId xmlns:a16="http://schemas.microsoft.com/office/drawing/2014/main" id="{4AA43580-3174-4CBF-08D8-B60C72125E5E}"/>
              </a:ext>
            </a:extLst>
          </p:cNvPr>
          <p:cNvPicPr>
            <a:picLocks noChangeAspect="1"/>
          </p:cNvPicPr>
          <p:nvPr/>
        </p:nvPicPr>
        <p:blipFill>
          <a:blip r:embed="rId5"/>
          <a:stretch>
            <a:fillRect/>
          </a:stretch>
        </p:blipFill>
        <p:spPr>
          <a:xfrm>
            <a:off x="9021308" y="5477890"/>
            <a:ext cx="469900" cy="342900"/>
          </a:xfrm>
          <a:prstGeom prst="rect">
            <a:avLst/>
          </a:prstGeom>
        </p:spPr>
      </p:pic>
    </p:spTree>
    <p:extLst>
      <p:ext uri="{BB962C8B-B14F-4D97-AF65-F5344CB8AC3E}">
        <p14:creationId xmlns:p14="http://schemas.microsoft.com/office/powerpoint/2010/main" val="3807008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D5759D3-5522-B6D0-4371-D7E7AD62D1E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3176393-B0DB-E3A4-CA9B-6CD7D99BE9F9}"/>
              </a:ext>
            </a:extLst>
          </p:cNvPr>
          <p:cNvSpPr txBox="1"/>
          <p:nvPr/>
        </p:nvSpPr>
        <p:spPr>
          <a:xfrm>
            <a:off x="9438" y="857878"/>
            <a:ext cx="12182562" cy="50552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Chung, EWK, Riotto (1998); Kuzmin &amp; Tkachev (1999); earlier work by Ford; Turner &amp;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Widrow</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My collaborators on completed papers: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Ivone Albuquerque</a:t>
            </a:r>
            <a:r>
              <a:rPr kumimoji="0" lang="en-US" sz="2400" b="0" i="0" u="none" strike="noStrike" kern="1200" cap="none" spc="0" normalizeH="0" baseline="30000" noProof="0" dirty="0">
                <a:ln>
                  <a:noFill/>
                </a:ln>
                <a:solidFill>
                  <a:prstClr val="black"/>
                </a:solidFill>
                <a:effectLst/>
                <a:uLnTx/>
                <a:uFillTx/>
                <a:latin typeface="Calibri" panose="020F0502020204030204" pitchFamily="34" charset="0"/>
                <a:ea typeface="Cambria Math" panose="02040503050406030204" pitchFamily="18" charset="0"/>
                <a:cs typeface="Calibri" panose="020F0502020204030204" pitchFamily="34" charset="0"/>
              </a:rPr>
              <a:t> 4</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mbria Math" panose="02040503050406030204" pitchFamily="18" charset="0"/>
                <a:cs typeface="Calibri" panose="020F0502020204030204" pitchFamily="34" charset="0"/>
              </a:rPr>
              <a:t> </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Edward Basso </a:t>
            </a:r>
            <a:r>
              <a:rPr kumimoji="0" lang="en-US" sz="2400" b="0" i="0" u="none" strike="noStrike" kern="1200" cap="none" spc="0" normalizeH="0" baseline="30000" noProof="0" dirty="0">
                <a:ln>
                  <a:noFill/>
                </a:ln>
                <a:solidFill>
                  <a:prstClr val="black"/>
                </a:solidFill>
                <a:effectLst/>
                <a:uLnTx/>
                <a:uFillTx/>
                <a:latin typeface="Calibri" panose="020F0502020204030204"/>
                <a:ea typeface="+mn-ea"/>
                <a:cs typeface="+mn-cs"/>
              </a:rPr>
              <a:t>2</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Christian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Capanelli</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30000" noProof="0" dirty="0">
                <a:ln>
                  <a:noFill/>
                </a:ln>
                <a:solidFill>
                  <a:prstClr val="black"/>
                </a:solidFill>
                <a:effectLst/>
                <a:uLnTx/>
                <a:uFillTx/>
                <a:latin typeface="Calibri" panose="020F0502020204030204"/>
                <a:ea typeface="+mn-ea"/>
                <a:cs typeface="+mn-cs"/>
              </a:rPr>
              <a:t>5</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Tammi Chowdhury </a:t>
            </a:r>
            <a:r>
              <a:rPr kumimoji="0" lang="en-US" sz="2400" b="0" i="0" u="none" strike="noStrike" kern="1200" cap="none" spc="0" normalizeH="0" baseline="30000" noProof="0" dirty="0">
                <a:ln>
                  <a:noFill/>
                </a:ln>
                <a:solidFill>
                  <a:prstClr val="black"/>
                </a:solidFill>
                <a:effectLst/>
                <a:uLnTx/>
                <a:uFillTx/>
                <a:latin typeface="Calibri" panose="020F0502020204030204"/>
                <a:ea typeface="+mn-ea"/>
                <a:cs typeface="+mn-cs"/>
              </a:rPr>
              <a:t>5</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Daniel Chung</a:t>
            </a:r>
            <a:r>
              <a:rPr kumimoji="0" lang="en-US" sz="2400" b="0" i="0" u="none" strike="noStrike" kern="1200" cap="none" spc="0" normalizeH="0" baseline="30000" noProof="0" dirty="0">
                <a:ln>
                  <a:noFill/>
                </a:ln>
                <a:solidFill>
                  <a:prstClr val="black"/>
                </a:solidFill>
                <a:effectLst/>
                <a:uLnTx/>
                <a:uFillTx/>
                <a:latin typeface="Calibri" panose="020F0502020204030204" pitchFamily="34" charset="0"/>
                <a:ea typeface="Cambria Math" panose="02040503050406030204" pitchFamily="18" charset="0"/>
                <a:cs typeface="Calibri" panose="020F0502020204030204" pitchFamily="34" charset="0"/>
              </a:rPr>
              <a:t> 1</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mbria Math" panose="02040503050406030204" pitchFamily="18" charset="0"/>
                <a:cs typeface="Calibri" panose="020F0502020204030204" pitchFamily="34" charset="0"/>
              </a:rPr>
              <a:t> </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Patrick Crotty</a:t>
            </a:r>
            <a:r>
              <a:rPr kumimoji="0" lang="en-US" sz="2400" b="0" i="0" u="none" strike="noStrike" kern="1200" cap="none" spc="0" normalizeH="0" baseline="30000" noProof="0" dirty="0">
                <a:ln>
                  <a:noFill/>
                </a:ln>
                <a:solidFill>
                  <a:prstClr val="black"/>
                </a:solidFill>
                <a:effectLst/>
                <a:uLnTx/>
                <a:uFillTx/>
                <a:latin typeface="Calibri" panose="020F0502020204030204" pitchFamily="34" charset="0"/>
                <a:ea typeface="Cambria Math" panose="02040503050406030204" pitchFamily="18" charset="0"/>
                <a:cs typeface="Calibri" panose="020F0502020204030204" pitchFamily="34" charset="0"/>
              </a:rPr>
              <a:t> 1</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mbria Math" panose="02040503050406030204" pitchFamily="18" charset="0"/>
                <a:cs typeface="Calibri" panose="020F0502020204030204" pitchFamily="34" charset="0"/>
              </a:rPr>
              <a:t> </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Michael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Fedderke</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30000" noProof="0" dirty="0">
                <a:ln>
                  <a:noFill/>
                </a:ln>
                <a:solidFill>
                  <a:prstClr val="black"/>
                </a:solidFill>
                <a:effectLst/>
                <a:uLnTx/>
                <a:uFillTx/>
                <a:latin typeface="Calibri" panose="020F0502020204030204"/>
                <a:ea typeface="+mn-ea"/>
                <a:cs typeface="+mn-cs"/>
              </a:rPr>
              <a:t>1</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Gian Giudice</a:t>
            </a:r>
            <a:r>
              <a:rPr kumimoji="0" lang="en-US" sz="2400" b="0" i="0" u="none" strike="noStrike" kern="1200" cap="none" spc="0" normalizeH="0" baseline="30000" noProof="0" dirty="0">
                <a:ln>
                  <a:noFill/>
                </a:ln>
                <a:solidFill>
                  <a:prstClr val="black"/>
                </a:solidFill>
                <a:effectLst/>
                <a:uLnTx/>
                <a:uFillTx/>
                <a:latin typeface="Calibri" panose="020F0502020204030204" pitchFamily="34" charset="0"/>
                <a:ea typeface="Cambria Math" panose="02040503050406030204" pitchFamily="18" charset="0"/>
                <a:cs typeface="Calibri" panose="020F0502020204030204" pitchFamily="34" charset="0"/>
              </a:rPr>
              <a:t> 4</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mbria Math" panose="02040503050406030204" pitchFamily="18" charset="0"/>
                <a:cs typeface="Calibri" panose="020F0502020204030204" pitchFamily="34" charset="0"/>
              </a:rPr>
              <a:t> </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Lam Hui </a:t>
            </a:r>
            <a:r>
              <a:rPr kumimoji="0" lang="en-US" sz="2400" b="0" i="0" u="none" strike="noStrike" kern="1200" cap="none" spc="0" normalizeH="0" baseline="30000" noProof="0" dirty="0">
                <a:ln>
                  <a:noFill/>
                </a:ln>
                <a:solidFill>
                  <a:prstClr val="black"/>
                </a:solidFill>
                <a:effectLst/>
                <a:uLnTx/>
                <a:uFillTx/>
                <a:latin typeface="Calibri" panose="020F0502020204030204"/>
                <a:ea typeface="+mn-ea"/>
                <a:cs typeface="+mn-cs"/>
              </a:rPr>
              <a:t>6</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Leah Jenks</a:t>
            </a:r>
            <a:r>
              <a:rPr kumimoji="0" lang="en-US" sz="2400" b="0" i="0" u="none" strike="noStrike" kern="1200" cap="none" spc="0" normalizeH="0" baseline="30000" noProof="0" dirty="0">
                <a:ln>
                  <a:noFill/>
                </a:ln>
                <a:solidFill>
                  <a:prstClr val="black"/>
                </a:solidFill>
                <a:effectLst/>
                <a:uLnTx/>
                <a:uFillTx/>
                <a:latin typeface="Calibri" panose="020F0502020204030204" pitchFamily="34" charset="0"/>
                <a:ea typeface="Cambria Math" panose="02040503050406030204" pitchFamily="18" charset="0"/>
                <a:cs typeface="Calibri" panose="020F0502020204030204" pitchFamily="34" charset="0"/>
              </a:rPr>
              <a:t> 4</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mbria Math" panose="02040503050406030204" pitchFamily="18" charset="0"/>
                <a:cs typeface="Calibri" panose="020F0502020204030204" pitchFamily="34" charset="0"/>
              </a:rPr>
              <a:t> </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Siyang</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Ling </a:t>
            </a:r>
            <a:r>
              <a:rPr kumimoji="0" lang="en-US" sz="2400" b="0" i="0" u="none" strike="noStrike" kern="1200" cap="none" spc="0" normalizeH="0" baseline="30000" noProof="0" dirty="0">
                <a:ln>
                  <a:noFill/>
                </a:ln>
                <a:solidFill>
                  <a:prstClr val="black"/>
                </a:solidFill>
                <a:effectLst/>
                <a:uLnTx/>
                <a:uFillTx/>
                <a:latin typeface="Calibri" panose="020F0502020204030204"/>
                <a:ea typeface="+mn-ea"/>
                <a:cs typeface="+mn-cs"/>
              </a:rPr>
              <a:t>3</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8CCB3162-602B-136E-576E-13F11B6170A7}"/>
              </a:ext>
            </a:extLst>
          </p:cNvPr>
          <p:cNvSpPr txBox="1"/>
          <p:nvPr/>
        </p:nvSpPr>
        <p:spPr>
          <a:xfrm>
            <a:off x="3208397" y="1752534"/>
            <a:ext cx="2689789" cy="415498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Andrew Long</a:t>
            </a:r>
            <a:r>
              <a:rPr kumimoji="0" lang="en-US" sz="2400" b="0" i="0" u="none" strike="noStrike" kern="1200" cap="none" spc="0" normalizeH="0" baseline="30000" noProof="0" dirty="0">
                <a:ln>
                  <a:noFill/>
                </a:ln>
                <a:solidFill>
                  <a:prstClr val="black"/>
                </a:solidFill>
                <a:effectLst/>
                <a:uLnTx/>
                <a:uFillTx/>
                <a:latin typeface="Calibri" panose="020F0502020204030204" pitchFamily="34" charset="0"/>
                <a:ea typeface="Cambria Math" panose="02040503050406030204" pitchFamily="18" charset="0"/>
                <a:cs typeface="Calibri" panose="020F0502020204030204" pitchFamily="34" charset="0"/>
              </a:rPr>
              <a:t> 2,4</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mbria Math" panose="02040503050406030204" pitchFamily="18" charset="0"/>
                <a:cs typeface="Calibri" panose="020F0502020204030204" pitchFamily="34" charset="0"/>
              </a:rPr>
              <a:t> </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Evan McDonough</a:t>
            </a:r>
            <a:r>
              <a:rPr kumimoji="0" lang="en-US" sz="2400" b="0" i="0" u="none" strike="noStrike" kern="1200" cap="none" spc="0" normalizeH="0" baseline="30000" noProof="0" dirty="0">
                <a:ln>
                  <a:noFill/>
                </a:ln>
                <a:solidFill>
                  <a:prstClr val="black"/>
                </a:solidFill>
                <a:effectLst/>
                <a:uLnTx/>
                <a:uFillTx/>
                <a:latin typeface="Calibri" panose="020F0502020204030204" pitchFamily="34" charset="0"/>
                <a:ea typeface="Cambria Math" panose="02040503050406030204" pitchFamily="18" charset="0"/>
                <a:cs typeface="Calibri" panose="020F0502020204030204" pitchFamily="34" charset="0"/>
              </a:rPr>
              <a:t> 4</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mbria Math" panose="02040503050406030204" pitchFamily="18" charset="0"/>
                <a:cs typeface="Calibri" panose="020F0502020204030204" pitchFamily="34" charset="0"/>
              </a:rPr>
              <a:t> </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Guillaume Payeur </a:t>
            </a:r>
            <a:r>
              <a:rPr kumimoji="0" lang="en-US" sz="2400" b="0" i="0" u="none" strike="noStrike" kern="1200" cap="none" spc="0" normalizeH="0" baseline="30000" noProof="0" dirty="0">
                <a:ln>
                  <a:noFill/>
                </a:ln>
                <a:solidFill>
                  <a:prstClr val="black"/>
                </a:solidFill>
                <a:effectLst/>
                <a:uLnTx/>
                <a:uFillTx/>
                <a:latin typeface="Calibri" panose="020F0502020204030204"/>
                <a:ea typeface="+mn-ea"/>
                <a:cs typeface="+mn-cs"/>
              </a:rPr>
              <a:t>5</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Toni Riotto</a:t>
            </a:r>
            <a:r>
              <a:rPr kumimoji="0" lang="en-US" sz="2400" b="0" i="0" u="none" strike="noStrike" kern="1200" cap="none" spc="0" normalizeH="0" baseline="30000" noProof="0" dirty="0">
                <a:ln>
                  <a:noFill/>
                </a:ln>
                <a:solidFill>
                  <a:prstClr val="black"/>
                </a:solidFill>
                <a:effectLst/>
                <a:uLnTx/>
                <a:uFillTx/>
                <a:latin typeface="Calibri" panose="020F0502020204030204" pitchFamily="34" charset="0"/>
                <a:ea typeface="Cambria Math" panose="02040503050406030204" pitchFamily="18" charset="0"/>
                <a:cs typeface="Calibri" panose="020F0502020204030204" pitchFamily="34" charset="0"/>
              </a:rPr>
              <a:t> 4</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mbria Math" panose="02040503050406030204" pitchFamily="18" charset="0"/>
                <a:cs typeface="Calibri" panose="020F0502020204030204" pitchFamily="34" charset="0"/>
              </a:rPr>
              <a:t> </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Rachel Rosen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Leo Senatore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Alexei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Starobinski</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Keyer Thyme </a:t>
            </a:r>
            <a:r>
              <a:rPr kumimoji="0" lang="en-US" sz="2400" b="0" i="0" u="none" strike="noStrike" kern="1200" cap="none" spc="0" normalizeH="0" baseline="30000" noProof="0" dirty="0">
                <a:ln>
                  <a:noFill/>
                </a:ln>
                <a:solidFill>
                  <a:prstClr val="black"/>
                </a:solidFill>
                <a:effectLst/>
                <a:uLnTx/>
                <a:uFillTx/>
                <a:latin typeface="Calibri" panose="020F0502020204030204"/>
                <a:ea typeface="+mn-ea"/>
                <a:cs typeface="+mn-cs"/>
              </a:rPr>
              <a:t>1</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Igor Tkachev</a:t>
            </a:r>
            <a:r>
              <a:rPr kumimoji="0" lang="en-US" sz="2400" b="0" i="0" u="none" strike="noStrike" kern="1200" cap="none" spc="0" normalizeH="0" baseline="30000" noProof="0" dirty="0">
                <a:ln>
                  <a:noFill/>
                </a:ln>
                <a:solidFill>
                  <a:prstClr val="black"/>
                </a:solidFill>
                <a:effectLst/>
                <a:uLnTx/>
                <a:uFillTx/>
                <a:latin typeface="Calibri" panose="020F0502020204030204" pitchFamily="34" charset="0"/>
                <a:ea typeface="Cambria Math" panose="02040503050406030204" pitchFamily="18" charset="0"/>
                <a:cs typeface="Calibri" panose="020F0502020204030204" pitchFamily="34" charset="0"/>
              </a:rPr>
              <a:t> 4</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mbria Math" panose="02040503050406030204" pitchFamily="18" charset="0"/>
                <a:cs typeface="Calibri" panose="020F0502020204030204" pitchFamily="34" charset="0"/>
              </a:rPr>
              <a:t> </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Jingyuan Wang </a:t>
            </a:r>
            <a:r>
              <a:rPr kumimoji="0" lang="en-US" sz="2400" b="0" i="0" u="none" strike="noStrike" kern="1200" cap="none" spc="0" normalizeH="0" baseline="30000" noProof="0" dirty="0">
                <a:ln>
                  <a:noFill/>
                </a:ln>
                <a:solidFill>
                  <a:prstClr val="black"/>
                </a:solidFill>
                <a:effectLst/>
                <a:uLnTx/>
                <a:uFillTx/>
                <a:latin typeface="Calibri" panose="020F0502020204030204"/>
                <a:ea typeface="+mn-ea"/>
                <a:cs typeface="+mn-cs"/>
              </a:rPr>
              <a:t>1</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Mark Wyman</a:t>
            </a:r>
            <a:r>
              <a:rPr kumimoji="0" lang="en-US" sz="2400" b="0" i="0" u="none" strike="noStrike" kern="1200" cap="none" spc="0" normalizeH="0" baseline="30000" noProof="0" dirty="0">
                <a:ln>
                  <a:noFill/>
                </a:ln>
                <a:solidFill>
                  <a:prstClr val="black"/>
                </a:solidFill>
                <a:effectLst/>
                <a:uLnTx/>
                <a:uFillTx/>
                <a:latin typeface="Calibri" panose="020F0502020204030204" pitchFamily="34" charset="0"/>
                <a:ea typeface="Cambria Math" panose="02040503050406030204" pitchFamily="18" charset="0"/>
                <a:cs typeface="Calibri" panose="020F0502020204030204" pitchFamily="34" charset="0"/>
              </a:rPr>
              <a:t> 4</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mbria Math" panose="02040503050406030204" pitchFamily="18" charset="0"/>
                <a:cs typeface="Calibri" panose="020F0502020204030204" pitchFamily="34" charset="0"/>
              </a:rPr>
              <a:t> </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FBCD7DA2-B60B-12DC-6D4E-A3B8C0683728}"/>
              </a:ext>
            </a:extLst>
          </p:cNvPr>
          <p:cNvSpPr/>
          <p:nvPr/>
        </p:nvSpPr>
        <p:spPr>
          <a:xfrm>
            <a:off x="0" y="0"/>
            <a:ext cx="1219200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Particle creation via the Schrödinger effect</a:t>
            </a:r>
          </a:p>
        </p:txBody>
      </p:sp>
      <p:sp>
        <p:nvSpPr>
          <p:cNvPr id="2" name="TextBox 1">
            <a:extLst>
              <a:ext uri="{FF2B5EF4-FFF2-40B4-BE49-F238E27FC236}">
                <a16:creationId xmlns:a16="http://schemas.microsoft.com/office/drawing/2014/main" id="{57CDD198-1009-569B-E51E-EDAD988BF75D}"/>
              </a:ext>
            </a:extLst>
          </p:cNvPr>
          <p:cNvSpPr txBox="1"/>
          <p:nvPr/>
        </p:nvSpPr>
        <p:spPr>
          <a:xfrm>
            <a:off x="6158043" y="3364584"/>
            <a:ext cx="5926782" cy="230832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CGPP with spectator fields that are minimally-coupled scalars, conformally-coupled scalars, Dirac fermions, de Broglie-Proca fields, Kalb-Ramond fields,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Rarita</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-Schwinger fields,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Fierz</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-Pauli fields, chiral fields, in one-field inflation models, hilltop-inflation models, rapid-turn inflation models, inflation models with non-canonical kinetic terms, Higgs-inflation models, multi-field inflation models, and impact on dark matter, </a:t>
            </a:r>
            <a:r>
              <a:rPr kumimoji="0" lang="en-US" sz="1800" b="0" i="0" u="none" strike="noStrike" kern="1200" cap="none" spc="0" normalizeH="0" baseline="0" noProof="0" dirty="0" err="1">
                <a:ln>
                  <a:noFill/>
                </a:ln>
                <a:solidFill>
                  <a:srgbClr val="0600FF"/>
                </a:solidFill>
                <a:effectLst/>
                <a:uLnTx/>
                <a:uFillTx/>
                <a:latin typeface="Calibri" panose="020F0502020204030204"/>
                <a:ea typeface="+mn-ea"/>
                <a:cs typeface="+mn-cs"/>
              </a:rPr>
              <a:t>leptogenesis</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CMB, …</a:t>
            </a:r>
          </a:p>
        </p:txBody>
      </p:sp>
      <p:sp>
        <p:nvSpPr>
          <p:cNvPr id="4" name="TextBox 3">
            <a:extLst>
              <a:ext uri="{FF2B5EF4-FFF2-40B4-BE49-F238E27FC236}">
                <a16:creationId xmlns:a16="http://schemas.microsoft.com/office/drawing/2014/main" id="{A7BC0204-746F-48C3-C12E-609E77DCB3F6}"/>
              </a:ext>
            </a:extLst>
          </p:cNvPr>
          <p:cNvSpPr txBox="1"/>
          <p:nvPr/>
        </p:nvSpPr>
        <p:spPr>
          <a:xfrm>
            <a:off x="0" y="6150114"/>
            <a:ext cx="121920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30000" noProof="0" dirty="0">
                <a:ln>
                  <a:noFill/>
                </a:ln>
                <a:solidFill>
                  <a:prstClr val="black"/>
                </a:solidFill>
                <a:effectLst/>
                <a:uLnTx/>
                <a:uFillTx/>
                <a:latin typeface="Calibri" panose="020F0502020204030204"/>
                <a:ea typeface="+mn-ea"/>
                <a:cs typeface="+mn-cs"/>
              </a:rPr>
              <a:t>1</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Chicago student; </a:t>
            </a:r>
            <a:r>
              <a:rPr kumimoji="0" lang="en-US" sz="2000" b="0" i="0" u="none" strike="noStrike" kern="1200" cap="none" spc="0" normalizeH="0" baseline="30000" noProof="0" dirty="0">
                <a:ln>
                  <a:noFill/>
                </a:ln>
                <a:solidFill>
                  <a:prstClr val="black"/>
                </a:solidFill>
                <a:effectLst/>
                <a:uLnTx/>
                <a:uFillTx/>
                <a:latin typeface="Calibri" panose="020F0502020204030204"/>
                <a:ea typeface="+mn-ea"/>
                <a:cs typeface="+mn-cs"/>
              </a:rPr>
              <a:t>2</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Student of Chicago student; </a:t>
            </a:r>
            <a:r>
              <a:rPr kumimoji="0" lang="en-US" sz="2000" b="0" i="0" u="none" strike="noStrike" kern="1200" cap="none" spc="0" normalizeH="0" baseline="30000" noProof="0" dirty="0">
                <a:ln>
                  <a:noFill/>
                </a:ln>
                <a:solidFill>
                  <a:prstClr val="black"/>
                </a:solidFill>
                <a:effectLst/>
                <a:uLnTx/>
                <a:uFillTx/>
                <a:latin typeface="Calibri" panose="020F0502020204030204"/>
                <a:ea typeface="+mn-ea"/>
                <a:cs typeface="+mn-cs"/>
              </a:rPr>
              <a:t>3</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Student of student of Chicago student; </a:t>
            </a:r>
            <a:r>
              <a:rPr kumimoji="0" lang="en-US" sz="2000" b="0" i="0" u="none" strike="noStrike" kern="1200" cap="none" spc="0" normalizeH="0" baseline="30000" noProof="0" dirty="0">
                <a:ln>
                  <a:noFill/>
                </a:ln>
                <a:solidFill>
                  <a:prstClr val="black"/>
                </a:solidFill>
                <a:effectLst/>
                <a:uLnTx/>
                <a:uFillTx/>
                <a:latin typeface="Calibri" panose="020F0502020204030204" pitchFamily="34" charset="0"/>
                <a:ea typeface="Cambria Math" panose="02040503050406030204" pitchFamily="18" charset="0"/>
                <a:cs typeface="Calibri" panose="020F0502020204030204" pitchFamily="34" charset="0"/>
              </a:rPr>
              <a:t>4</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mbria Math" panose="02040503050406030204" pitchFamily="18" charset="0"/>
                <a:cs typeface="Calibri" panose="020F0502020204030204" pitchFamily="34" charset="0"/>
              </a:rPr>
              <a:t> Chicago/Fermilab postdoc; </a:t>
            </a:r>
            <a:r>
              <a:rPr kumimoji="0" lang="en-US" sz="2000" b="0" i="0" u="none" strike="noStrike" kern="1200" cap="none" spc="0" normalizeH="0" baseline="30000" noProof="0" dirty="0">
                <a:ln>
                  <a:noFill/>
                </a:ln>
                <a:solidFill>
                  <a:prstClr val="black"/>
                </a:solidFill>
                <a:effectLst/>
                <a:uLnTx/>
                <a:uFillTx/>
                <a:latin typeface="Calibri" panose="020F0502020204030204" pitchFamily="34" charset="0"/>
                <a:ea typeface="Cambria Math" panose="02040503050406030204" pitchFamily="18" charset="0"/>
                <a:cs typeface="Calibri" panose="020F0502020204030204" pitchFamily="34" charset="0"/>
              </a:rPr>
              <a:t>5</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mbria Math" panose="02040503050406030204" pitchFamily="18" charset="0"/>
                <a:cs typeface="Calibri" panose="020F0502020204030204" pitchFamily="34" charset="0"/>
              </a:rPr>
              <a:t> Student of Chicago/Fermilab postdoc; </a:t>
            </a:r>
            <a:r>
              <a:rPr kumimoji="0" lang="en-US" sz="2000" b="0" i="0" u="none" strike="noStrike" kern="1200" cap="none" spc="0" normalizeH="0" baseline="30000" noProof="0" dirty="0">
                <a:ln>
                  <a:noFill/>
                </a:ln>
                <a:solidFill>
                  <a:prstClr val="black"/>
                </a:solidFill>
                <a:effectLst/>
                <a:uLnTx/>
                <a:uFillTx/>
                <a:latin typeface="Calibri" panose="020F0502020204030204" pitchFamily="34" charset="0"/>
                <a:ea typeface="Cambria Math" panose="02040503050406030204" pitchFamily="18" charset="0"/>
                <a:cs typeface="Calibri" panose="020F0502020204030204" pitchFamily="34" charset="0"/>
              </a:rPr>
              <a:t>6</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mbria Math" panose="02040503050406030204" pitchFamily="18" charset="0"/>
                <a:cs typeface="Calibri" panose="020F0502020204030204" pitchFamily="34" charset="0"/>
              </a:rPr>
              <a:t> Chicago/Fermilab faculty</a:t>
            </a:r>
          </a:p>
        </p:txBody>
      </p:sp>
      <p:sp>
        <p:nvSpPr>
          <p:cNvPr id="9" name="TextBox 8">
            <a:extLst>
              <a:ext uri="{FF2B5EF4-FFF2-40B4-BE49-F238E27FC236}">
                <a16:creationId xmlns:a16="http://schemas.microsoft.com/office/drawing/2014/main" id="{CF2F80F4-3FEF-2FA4-AC02-BB944F2AB7E7}"/>
              </a:ext>
            </a:extLst>
          </p:cNvPr>
          <p:cNvSpPr txBox="1"/>
          <p:nvPr/>
        </p:nvSpPr>
        <p:spPr>
          <a:xfrm>
            <a:off x="187725" y="647952"/>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BD00FA85-F74A-A6D2-54D1-64770D57F78C}"/>
              </a:ext>
            </a:extLst>
          </p:cNvPr>
          <p:cNvSpPr txBox="1"/>
          <p:nvPr/>
        </p:nvSpPr>
        <p:spPr>
          <a:xfrm>
            <a:off x="6158043" y="1384838"/>
            <a:ext cx="5926782" cy="156966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Ongoing collaborations:</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Mark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Kamionkowski</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30000" noProof="0" dirty="0">
                <a:ln>
                  <a:noFill/>
                </a:ln>
                <a:solidFill>
                  <a:prstClr val="black"/>
                </a:solidFill>
                <a:effectLst/>
                <a:uLnTx/>
                <a:uFillTx/>
                <a:latin typeface="Calibri" panose="020F0502020204030204"/>
                <a:ea typeface="+mn-ea"/>
                <a:cs typeface="+mn-cs"/>
              </a:rPr>
              <a:t>1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Mikel Martin Anna Negro 		Glen Starkman Ignacio Vargas 		Sarunas Verner </a:t>
            </a:r>
            <a:r>
              <a:rPr kumimoji="0" lang="en-US" sz="2400" b="0" i="0" u="none" strike="noStrike" kern="1200" cap="none" spc="0" normalizeH="0" baseline="30000" noProof="0" dirty="0">
                <a:ln>
                  <a:noFill/>
                </a:ln>
                <a:solidFill>
                  <a:prstClr val="black"/>
                </a:solidFill>
                <a:effectLst/>
                <a:uLnTx/>
                <a:uFillTx/>
                <a:latin typeface="Calibri" panose="020F0502020204030204"/>
                <a:ea typeface="+mn-ea"/>
                <a:cs typeface="+mn-cs"/>
              </a:rPr>
              <a:t>4</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4734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1DE77F97-5968-CAEC-F431-E7C8868523B2}"/>
              </a:ext>
            </a:extLst>
          </p:cNvPr>
          <p:cNvPicPr>
            <a:picLocks noChangeAspect="1"/>
          </p:cNvPicPr>
          <p:nvPr/>
        </p:nvPicPr>
        <p:blipFill>
          <a:blip r:embed="rId2"/>
          <a:stretch>
            <a:fillRect/>
          </a:stretch>
        </p:blipFill>
        <p:spPr>
          <a:xfrm>
            <a:off x="81070" y="3733718"/>
            <a:ext cx="10079671" cy="818721"/>
          </a:xfrm>
          <a:prstGeom prst="rect">
            <a:avLst/>
          </a:prstGeom>
        </p:spPr>
      </p:pic>
      <p:pic>
        <p:nvPicPr>
          <p:cNvPr id="11" name="Picture 10">
            <a:extLst>
              <a:ext uri="{FF2B5EF4-FFF2-40B4-BE49-F238E27FC236}">
                <a16:creationId xmlns:a16="http://schemas.microsoft.com/office/drawing/2014/main" id="{401F1B1E-AD6E-2748-3569-35782A951AC3}"/>
              </a:ext>
            </a:extLst>
          </p:cNvPr>
          <p:cNvPicPr>
            <a:picLocks noChangeAspect="1"/>
          </p:cNvPicPr>
          <p:nvPr/>
        </p:nvPicPr>
        <p:blipFill>
          <a:blip r:embed="rId3"/>
          <a:stretch>
            <a:fillRect/>
          </a:stretch>
        </p:blipFill>
        <p:spPr>
          <a:xfrm>
            <a:off x="81070" y="1106786"/>
            <a:ext cx="8820559" cy="728904"/>
          </a:xfrm>
          <a:prstGeom prst="rect">
            <a:avLst/>
          </a:prstGeom>
        </p:spPr>
      </p:pic>
      <p:sp>
        <p:nvSpPr>
          <p:cNvPr id="8" name="TextBox 7">
            <a:extLst>
              <a:ext uri="{FF2B5EF4-FFF2-40B4-BE49-F238E27FC236}">
                <a16:creationId xmlns:a16="http://schemas.microsoft.com/office/drawing/2014/main" id="{D2C590CE-B214-54D5-0098-4CFC5EBC059D}"/>
              </a:ext>
            </a:extLst>
          </p:cNvPr>
          <p:cNvSpPr txBox="1"/>
          <p:nvPr/>
        </p:nvSpPr>
        <p:spPr>
          <a:xfrm>
            <a:off x="5618599" y="5401680"/>
            <a:ext cx="5553931" cy="1323439"/>
          </a:xfrm>
          <a:prstGeom prst="rect">
            <a:avLst/>
          </a:prstGeom>
          <a:noFill/>
          <a:ln w="28575">
            <a:solidFill>
              <a:schemeClr val="tx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Bookman Old Style"/>
              </a:rPr>
              <a:t>cosmological expansion ⇒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Bookman Old Style"/>
              </a:rPr>
              <a:t>time-dependent background ⇒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Bookman Old Style"/>
              </a:rPr>
              <a:t>time-dependent Hamiltonian for spectator fields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Bookman Old Style"/>
              </a:rPr>
              <a:t>particle creation if large temporal gradient in </a:t>
            </a:r>
          </a:p>
        </p:txBody>
      </p:sp>
      <p:pic>
        <p:nvPicPr>
          <p:cNvPr id="9" name="Picture 8">
            <a:extLst>
              <a:ext uri="{FF2B5EF4-FFF2-40B4-BE49-F238E27FC236}">
                <a16:creationId xmlns:a16="http://schemas.microsoft.com/office/drawing/2014/main" id="{0CD95376-7FBD-60A3-914E-CF4A4A08B166}"/>
              </a:ext>
            </a:extLst>
          </p:cNvPr>
          <p:cNvPicPr>
            <a:picLocks noChangeAspect="1"/>
          </p:cNvPicPr>
          <p:nvPr/>
        </p:nvPicPr>
        <p:blipFill>
          <a:blip r:embed="rId4"/>
          <a:stretch>
            <a:fillRect/>
          </a:stretch>
        </p:blipFill>
        <p:spPr>
          <a:xfrm>
            <a:off x="10308057" y="6336877"/>
            <a:ext cx="749300" cy="419100"/>
          </a:xfrm>
          <a:prstGeom prst="rect">
            <a:avLst/>
          </a:prstGeom>
        </p:spPr>
      </p:pic>
      <p:sp>
        <p:nvSpPr>
          <p:cNvPr id="14" name="Rectangle 13">
            <a:extLst>
              <a:ext uri="{FF2B5EF4-FFF2-40B4-BE49-F238E27FC236}">
                <a16:creationId xmlns:a16="http://schemas.microsoft.com/office/drawing/2014/main" id="{839F708A-D9DB-3E0E-023F-01BE796D5A3F}"/>
              </a:ext>
            </a:extLst>
          </p:cNvPr>
          <p:cNvSpPr/>
          <p:nvPr/>
        </p:nvSpPr>
        <p:spPr>
          <a:xfrm>
            <a:off x="9532165" y="1036782"/>
            <a:ext cx="1394955" cy="765313"/>
          </a:xfrm>
          <a:prstGeom prst="rect">
            <a:avLst/>
          </a:prstGeom>
          <a:solidFill>
            <a:srgbClr val="FFFF68">
              <a:alpha val="2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3FDF297-1C43-CB26-DB2C-B6A6B733D656}"/>
              </a:ext>
            </a:extLst>
          </p:cNvPr>
          <p:cNvSpPr txBox="1"/>
          <p:nvPr/>
        </p:nvSpPr>
        <p:spPr>
          <a:xfrm>
            <a:off x="319279" y="690695"/>
            <a:ext cx="1856790"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venir Light"/>
              </a:rPr>
              <a:t>covariant action</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Avenir Light"/>
            </a:endParaRPr>
          </a:p>
        </p:txBody>
      </p:sp>
      <p:grpSp>
        <p:nvGrpSpPr>
          <p:cNvPr id="15" name="Group 14">
            <a:extLst>
              <a:ext uri="{FF2B5EF4-FFF2-40B4-BE49-F238E27FC236}">
                <a16:creationId xmlns:a16="http://schemas.microsoft.com/office/drawing/2014/main" id="{783F36F4-33F4-8F4D-3B1E-EAAA312B7CFF}"/>
              </a:ext>
            </a:extLst>
          </p:cNvPr>
          <p:cNvGrpSpPr/>
          <p:nvPr/>
        </p:nvGrpSpPr>
        <p:grpSpPr>
          <a:xfrm>
            <a:off x="319279" y="3235777"/>
            <a:ext cx="7403544" cy="400110"/>
            <a:chOff x="319279" y="3301879"/>
            <a:chExt cx="7403544" cy="400110"/>
          </a:xfrm>
        </p:grpSpPr>
        <p:sp>
          <p:nvSpPr>
            <p:cNvPr id="13" name="TextBox 12">
              <a:extLst>
                <a:ext uri="{FF2B5EF4-FFF2-40B4-BE49-F238E27FC236}">
                  <a16:creationId xmlns:a16="http://schemas.microsoft.com/office/drawing/2014/main" id="{BAB95758-D1CB-B457-4708-E46224F1297B}"/>
                </a:ext>
              </a:extLst>
            </p:cNvPr>
            <p:cNvSpPr txBox="1"/>
            <p:nvPr/>
          </p:nvSpPr>
          <p:spPr>
            <a:xfrm>
              <a:off x="319279" y="3301879"/>
              <a:ext cx="5074531"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venir Light"/>
                </a:rPr>
                <a:t>field rescaling for canonically-normalized field: </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Avenir Light"/>
              </a:endParaRPr>
            </a:p>
          </p:txBody>
        </p:sp>
        <p:pic>
          <p:nvPicPr>
            <p:cNvPr id="26" name="Picture 25">
              <a:extLst>
                <a:ext uri="{FF2B5EF4-FFF2-40B4-BE49-F238E27FC236}">
                  <a16:creationId xmlns:a16="http://schemas.microsoft.com/office/drawing/2014/main" id="{C78152B1-5574-2EE0-F169-75A4A1316BC4}"/>
                </a:ext>
              </a:extLst>
            </p:cNvPr>
            <p:cNvPicPr>
              <a:picLocks noChangeAspect="1"/>
            </p:cNvPicPr>
            <p:nvPr/>
          </p:nvPicPr>
          <p:blipFill>
            <a:blip r:embed="rId5"/>
            <a:stretch>
              <a:fillRect/>
            </a:stretch>
          </p:blipFill>
          <p:spPr>
            <a:xfrm>
              <a:off x="5291828" y="3383172"/>
              <a:ext cx="2430995" cy="277511"/>
            </a:xfrm>
            <a:prstGeom prst="rect">
              <a:avLst/>
            </a:prstGeom>
          </p:spPr>
        </p:pic>
      </p:grpSp>
      <p:sp>
        <p:nvSpPr>
          <p:cNvPr id="19" name="TextBox 18">
            <a:extLst>
              <a:ext uri="{FF2B5EF4-FFF2-40B4-BE49-F238E27FC236}">
                <a16:creationId xmlns:a16="http://schemas.microsoft.com/office/drawing/2014/main" id="{216F90D1-7DCB-F574-8D3E-A4863F947480}"/>
              </a:ext>
            </a:extLst>
          </p:cNvPr>
          <p:cNvSpPr txBox="1"/>
          <p:nvPr/>
        </p:nvSpPr>
        <p:spPr>
          <a:xfrm>
            <a:off x="319279" y="1948734"/>
            <a:ext cx="833830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venir Light"/>
              </a:rPr>
              <a:t>in a spatially flat FRW background </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Avenir Heavy"/>
              </a:rPr>
              <a:t>:</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Avenir Heavy"/>
              </a:rPr>
              <a:t>  </a:t>
            </a:r>
            <a:r>
              <a:rPr kumimoji="0" lang="en-US" sz="18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ds</a:t>
            </a:r>
            <a:r>
              <a:rPr kumimoji="0" lang="en-US" sz="1800" b="0" i="0" u="none" strike="noStrike" kern="1200" cap="none" spc="0" normalizeH="0" baseline="30000" noProof="0" dirty="0">
                <a:ln>
                  <a:noFill/>
                </a:ln>
                <a:solidFill>
                  <a:prstClr val="black"/>
                </a:solidFill>
                <a:effectLst/>
                <a:uLnTx/>
                <a:uFillTx/>
                <a:latin typeface="Symbol" pitchFamily="2" charset="2"/>
                <a:ea typeface="+mn-ea"/>
                <a:cs typeface="Times New Roman" panose="02020603050405020304" pitchFamily="18" charset="0"/>
              </a:rPr>
              <a:t>2 </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18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a:t>
            </a:r>
            <a:r>
              <a:rPr kumimoji="0" lang="en-US" sz="1800" b="0" i="0" u="none" strike="noStrike" kern="1200" cap="none" spc="0" normalizeH="0" baseline="30000" noProof="0" dirty="0">
                <a:ln>
                  <a:noFill/>
                </a:ln>
                <a:solidFill>
                  <a:prstClr val="black"/>
                </a:solidFill>
                <a:effectLst/>
                <a:uLnTx/>
                <a:uFillTx/>
                <a:latin typeface="Symbol" pitchFamily="2" charset="2"/>
                <a:ea typeface="+mn-ea"/>
                <a:cs typeface="Times New Roman" panose="02020603050405020304" pitchFamily="18" charset="0"/>
              </a:rPr>
              <a:t>2</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r>
              <a:rPr kumimoji="0" lang="en-US" sz="1800" b="0" i="1" u="none" strike="noStrike" kern="1200" cap="none" spc="0" normalizeH="0" baseline="0" noProof="0" dirty="0">
                <a:ln>
                  <a:noFill/>
                </a:ln>
                <a:solidFill>
                  <a:prstClr val="black"/>
                </a:solidFill>
                <a:effectLst/>
                <a:uLnTx/>
                <a:uFillTx/>
                <a:latin typeface="Symbol" pitchFamily="2" charset="2"/>
                <a:ea typeface="+mn-ea"/>
                <a:cs typeface="Times New Roman" panose="02020603050405020304" pitchFamily="18" charset="0"/>
              </a:rPr>
              <a:t>h</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r>
              <a:rPr kumimoji="0" lang="en-US" sz="18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d</a:t>
            </a:r>
            <a:r>
              <a:rPr kumimoji="0" lang="en-US" sz="1800" b="0" i="1" u="none" strike="noStrike" kern="1200" cap="none" spc="0" normalizeH="0" baseline="0" noProof="0" dirty="0">
                <a:ln>
                  <a:noFill/>
                </a:ln>
                <a:solidFill>
                  <a:prstClr val="black"/>
                </a:solidFill>
                <a:effectLst/>
                <a:uLnTx/>
                <a:uFillTx/>
                <a:latin typeface="Symbol" pitchFamily="2" charset="2"/>
                <a:ea typeface="+mn-ea"/>
                <a:cs typeface="Times New Roman" panose="02020603050405020304" pitchFamily="18" charset="0"/>
              </a:rPr>
              <a:t>h</a:t>
            </a:r>
            <a:r>
              <a:rPr kumimoji="0" lang="en-US" sz="1000" b="0" i="1" u="none" strike="noStrike" kern="1200" cap="none" spc="0" normalizeH="0" baseline="0" noProof="0" dirty="0">
                <a:ln>
                  <a:noFill/>
                </a:ln>
                <a:solidFill>
                  <a:prstClr val="black"/>
                </a:solidFill>
                <a:effectLst/>
                <a:uLnTx/>
                <a:uFillTx/>
                <a:latin typeface="Symbol" pitchFamily="2" charset="2"/>
                <a:ea typeface="+mn-ea"/>
                <a:cs typeface="Times New Roman" panose="02020603050405020304" pitchFamily="18" charset="0"/>
              </a:rPr>
              <a:t> </a:t>
            </a:r>
            <a:r>
              <a:rPr kumimoji="0" lang="en-US" sz="1800" b="0" i="0" u="none" strike="noStrike" kern="1200" cap="none" spc="0" normalizeH="0" baseline="30000" noProof="0" dirty="0">
                <a:ln>
                  <a:noFill/>
                </a:ln>
                <a:solidFill>
                  <a:prstClr val="black"/>
                </a:solidFill>
                <a:effectLst/>
                <a:uLnTx/>
                <a:uFillTx/>
                <a:latin typeface="Symbol" pitchFamily="2" charset="2"/>
                <a:ea typeface="+mn-ea"/>
                <a:cs typeface="Times New Roman" panose="02020603050405020304" pitchFamily="18" charset="0"/>
              </a:rPr>
              <a:t>2 </a:t>
            </a:r>
            <a:r>
              <a:rPr kumimoji="0" lang="en-US" sz="1800" b="0" i="0" u="none" strike="noStrike" kern="1200" cap="none" spc="0" normalizeH="0" baseline="0" noProof="0" dirty="0">
                <a:ln>
                  <a:noFill/>
                </a:ln>
                <a:solidFill>
                  <a:prstClr val="black"/>
                </a:solidFill>
                <a:effectLst/>
                <a:uLnTx/>
                <a:uFillTx/>
                <a:latin typeface="Symbol" pitchFamily="2" charset="2"/>
                <a:ea typeface="+mn-ea"/>
                <a:cs typeface="Times New Roman" panose="02020603050405020304" pitchFamily="18" charset="0"/>
              </a:rPr>
              <a:t>- </a:t>
            </a:r>
            <a:r>
              <a:rPr kumimoji="0" lang="en-US" sz="18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d</a:t>
            </a:r>
            <a:r>
              <a:rPr kumimoji="0" lang="en-US" sz="1800" b="1"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x</a:t>
            </a:r>
            <a:r>
              <a:rPr kumimoji="0" lang="en-US" sz="1000" b="1"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1800" b="0" i="0" u="none" strike="noStrike" kern="1200" cap="none" spc="0" normalizeH="0" baseline="30000" noProof="0" dirty="0">
                <a:ln>
                  <a:noFill/>
                </a:ln>
                <a:solidFill>
                  <a:prstClr val="black"/>
                </a:solidFill>
                <a:effectLst/>
                <a:uLnTx/>
                <a:uFillTx/>
                <a:latin typeface="Symbol" pitchFamily="2" charset="2"/>
                <a:ea typeface="+mn-ea"/>
                <a:cs typeface="Times New Roman" panose="02020603050405020304" pitchFamily="18" charset="0"/>
              </a:rPr>
              <a:t>2</a:t>
            </a: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a:t>
            </a:r>
            <a:r>
              <a:rPr kumimoji="0" lang="en-US" sz="2000" b="0" i="1" u="none" strike="noStrike" kern="1200" cap="none" spc="0" normalizeH="0" baseline="0" noProof="0" dirty="0">
                <a:ln>
                  <a:noFill/>
                </a:ln>
                <a:solidFill>
                  <a:prstClr val="black"/>
                </a:solidFill>
                <a:effectLst/>
                <a:uLnTx/>
                <a:uFillTx/>
                <a:latin typeface="Symbol" pitchFamily="2" charset="2"/>
                <a:ea typeface="+mn-ea"/>
                <a:cs typeface="Times New Roman" panose="02020603050405020304" pitchFamily="18" charset="0"/>
              </a:rPr>
              <a:t>h</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 is conformal time)</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Avenir Light"/>
            </a:endParaRPr>
          </a:p>
        </p:txBody>
      </p:sp>
      <p:pic>
        <p:nvPicPr>
          <p:cNvPr id="27" name="Picture 26">
            <a:extLst>
              <a:ext uri="{FF2B5EF4-FFF2-40B4-BE49-F238E27FC236}">
                <a16:creationId xmlns:a16="http://schemas.microsoft.com/office/drawing/2014/main" id="{1A64D84B-DDFA-CD24-4489-13C64B744A76}"/>
              </a:ext>
            </a:extLst>
          </p:cNvPr>
          <p:cNvPicPr>
            <a:picLocks noChangeAspect="1"/>
          </p:cNvPicPr>
          <p:nvPr/>
        </p:nvPicPr>
        <p:blipFill>
          <a:blip r:embed="rId6"/>
          <a:stretch>
            <a:fillRect/>
          </a:stretch>
        </p:blipFill>
        <p:spPr>
          <a:xfrm>
            <a:off x="116371" y="2461888"/>
            <a:ext cx="9016612" cy="660845"/>
          </a:xfrm>
          <a:prstGeom prst="rect">
            <a:avLst/>
          </a:prstGeom>
        </p:spPr>
      </p:pic>
      <p:sp>
        <p:nvSpPr>
          <p:cNvPr id="16" name="TextBox 15">
            <a:extLst>
              <a:ext uri="{FF2B5EF4-FFF2-40B4-BE49-F238E27FC236}">
                <a16:creationId xmlns:a16="http://schemas.microsoft.com/office/drawing/2014/main" id="{DB047F30-2D0D-F7CB-5FC3-1481D9729CF9}"/>
              </a:ext>
            </a:extLst>
          </p:cNvPr>
          <p:cNvSpPr txBox="1"/>
          <p:nvPr/>
        </p:nvSpPr>
        <p:spPr>
          <a:xfrm>
            <a:off x="319279" y="5198603"/>
            <a:ext cx="3513141"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venir Light"/>
              </a:rPr>
              <a:t>with </a:t>
            </a:r>
            <a:r>
              <a:rPr kumimoji="0" lang="en-US" sz="2000" b="0" i="0" u="sng" strike="noStrike" kern="1200" cap="none" spc="0" normalizeH="0" baseline="0" noProof="0" dirty="0">
                <a:ln>
                  <a:noFill/>
                </a:ln>
                <a:solidFill>
                  <a:prstClr val="black"/>
                </a:solidFill>
                <a:effectLst/>
                <a:uLnTx/>
                <a:uFillTx/>
                <a:latin typeface="Calibri" panose="020F0502020204030204"/>
                <a:ea typeface="+mn-ea"/>
                <a:cs typeface="Avenir Light"/>
              </a:rPr>
              <a:t>time-dependent</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venir Light"/>
              </a:rPr>
              <a:t> frequency</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Avenir Light"/>
            </a:endParaRPr>
          </a:p>
        </p:txBody>
      </p:sp>
      <p:sp>
        <p:nvSpPr>
          <p:cNvPr id="35" name="Rectangle 34">
            <a:extLst>
              <a:ext uri="{FF2B5EF4-FFF2-40B4-BE49-F238E27FC236}">
                <a16:creationId xmlns:a16="http://schemas.microsoft.com/office/drawing/2014/main" id="{042AE527-4DD1-44F1-2EAD-27BDC5C9EEA0}"/>
              </a:ext>
            </a:extLst>
          </p:cNvPr>
          <p:cNvSpPr/>
          <p:nvPr/>
        </p:nvSpPr>
        <p:spPr>
          <a:xfrm>
            <a:off x="5206520" y="1086977"/>
            <a:ext cx="412079" cy="765313"/>
          </a:xfrm>
          <a:prstGeom prst="rect">
            <a:avLst/>
          </a:prstGeom>
          <a:solidFill>
            <a:srgbClr val="FFFF68">
              <a:alpha val="2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3CAB5613-64C5-D2B8-A2AD-26222D9C92A3}"/>
              </a:ext>
            </a:extLst>
          </p:cNvPr>
          <p:cNvSpPr/>
          <p:nvPr/>
        </p:nvSpPr>
        <p:spPr>
          <a:xfrm>
            <a:off x="3830548" y="1071475"/>
            <a:ext cx="939756" cy="765313"/>
          </a:xfrm>
          <a:prstGeom prst="rect">
            <a:avLst/>
          </a:prstGeom>
          <a:solidFill>
            <a:srgbClr val="FFFF68">
              <a:alpha val="2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6D4EC753-700D-95C8-578E-3970FA5651C2}"/>
              </a:ext>
            </a:extLst>
          </p:cNvPr>
          <p:cNvSpPr/>
          <p:nvPr/>
        </p:nvSpPr>
        <p:spPr>
          <a:xfrm>
            <a:off x="3117772" y="1059844"/>
            <a:ext cx="414032" cy="765313"/>
          </a:xfrm>
          <a:prstGeom prst="rect">
            <a:avLst/>
          </a:prstGeom>
          <a:solidFill>
            <a:srgbClr val="FFFF68">
              <a:alpha val="2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54EF47D9-62E3-6905-584F-FA618499D07C}"/>
              </a:ext>
            </a:extLst>
          </p:cNvPr>
          <p:cNvSpPr/>
          <p:nvPr/>
        </p:nvSpPr>
        <p:spPr>
          <a:xfrm>
            <a:off x="7911952" y="1090751"/>
            <a:ext cx="835437" cy="765313"/>
          </a:xfrm>
          <a:prstGeom prst="rect">
            <a:avLst/>
          </a:prstGeom>
          <a:solidFill>
            <a:srgbClr val="FFFF68">
              <a:alpha val="2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TextBox 38">
            <a:extLst>
              <a:ext uri="{FF2B5EF4-FFF2-40B4-BE49-F238E27FC236}">
                <a16:creationId xmlns:a16="http://schemas.microsoft.com/office/drawing/2014/main" id="{0C01F729-F454-5568-0639-F40818BB7476}"/>
              </a:ext>
            </a:extLst>
          </p:cNvPr>
          <p:cNvSpPr txBox="1"/>
          <p:nvPr/>
        </p:nvSpPr>
        <p:spPr>
          <a:xfrm>
            <a:off x="9496914" y="1119334"/>
            <a:ext cx="156044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Gravity enters the picture</a:t>
            </a:r>
          </a:p>
        </p:txBody>
      </p:sp>
      <p:sp>
        <p:nvSpPr>
          <p:cNvPr id="41" name="TextBox 40">
            <a:extLst>
              <a:ext uri="{FF2B5EF4-FFF2-40B4-BE49-F238E27FC236}">
                <a16:creationId xmlns:a16="http://schemas.microsoft.com/office/drawing/2014/main" id="{D66E1AA4-05B7-E8F5-6E00-47F309FBE5EA}"/>
              </a:ext>
            </a:extLst>
          </p:cNvPr>
          <p:cNvSpPr txBox="1"/>
          <p:nvPr/>
        </p:nvSpPr>
        <p:spPr>
          <a:xfrm>
            <a:off x="2532525" y="0"/>
            <a:ext cx="7126952"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Scalar field in FRW background</a:t>
            </a:r>
            <a:endParaRPr kumimoji="0" lang="en-US" sz="3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5" name="Picture 4">
            <a:extLst>
              <a:ext uri="{FF2B5EF4-FFF2-40B4-BE49-F238E27FC236}">
                <a16:creationId xmlns:a16="http://schemas.microsoft.com/office/drawing/2014/main" id="{458BA211-5BEF-55E4-4202-C7137D27AA07}"/>
              </a:ext>
            </a:extLst>
          </p:cNvPr>
          <p:cNvPicPr>
            <a:picLocks noChangeAspect="1"/>
          </p:cNvPicPr>
          <p:nvPr/>
        </p:nvPicPr>
        <p:blipFill>
          <a:blip r:embed="rId7"/>
          <a:stretch>
            <a:fillRect/>
          </a:stretch>
        </p:blipFill>
        <p:spPr>
          <a:xfrm>
            <a:off x="7482616" y="4663727"/>
            <a:ext cx="2231748" cy="446349"/>
          </a:xfrm>
          <a:prstGeom prst="rect">
            <a:avLst/>
          </a:prstGeom>
        </p:spPr>
      </p:pic>
      <p:pic>
        <p:nvPicPr>
          <p:cNvPr id="12" name="Picture 11">
            <a:extLst>
              <a:ext uri="{FF2B5EF4-FFF2-40B4-BE49-F238E27FC236}">
                <a16:creationId xmlns:a16="http://schemas.microsoft.com/office/drawing/2014/main" id="{8F04F21E-CB08-0BC0-B0FC-F5702B34A0AA}"/>
              </a:ext>
            </a:extLst>
          </p:cNvPr>
          <p:cNvPicPr>
            <a:picLocks noChangeAspect="1"/>
          </p:cNvPicPr>
          <p:nvPr/>
        </p:nvPicPr>
        <p:blipFill>
          <a:blip r:embed="rId8"/>
          <a:stretch>
            <a:fillRect/>
          </a:stretch>
        </p:blipFill>
        <p:spPr>
          <a:xfrm>
            <a:off x="90291" y="5648403"/>
            <a:ext cx="4680013" cy="741179"/>
          </a:xfrm>
          <a:prstGeom prst="rect">
            <a:avLst/>
          </a:prstGeom>
        </p:spPr>
      </p:pic>
      <p:sp>
        <p:nvSpPr>
          <p:cNvPr id="17" name="TextBox 16">
            <a:extLst>
              <a:ext uri="{FF2B5EF4-FFF2-40B4-BE49-F238E27FC236}">
                <a16:creationId xmlns:a16="http://schemas.microsoft.com/office/drawing/2014/main" id="{C7461F6E-6DE8-8F81-FFF0-A4CE7D2AF9B9}"/>
              </a:ext>
            </a:extLst>
          </p:cNvPr>
          <p:cNvSpPr txBox="1"/>
          <p:nvPr/>
        </p:nvSpPr>
        <p:spPr>
          <a:xfrm>
            <a:off x="339477" y="4659696"/>
            <a:ext cx="720588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venir Light"/>
              </a:rPr>
              <a:t>d</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Avenir Light"/>
              </a:rPr>
              <a:t>ecompose</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venir Light"/>
              </a:rPr>
              <a:t> </a:t>
            </a:r>
            <a:r>
              <a:rPr kumimoji="0" lang="en-US" sz="2000" b="0" i="1" u="none" strike="noStrike" kern="1200" cap="none" spc="0" normalizeH="0" baseline="0" noProof="0" dirty="0">
                <a:ln>
                  <a:noFill/>
                </a:ln>
                <a:solidFill>
                  <a:prstClr val="black"/>
                </a:solidFill>
                <a:effectLst/>
                <a:uLnTx/>
                <a:uFillTx/>
                <a:latin typeface="Symbol" pitchFamily="2" charset="2"/>
                <a:ea typeface="+mn-ea"/>
                <a:cs typeface="Avenir Light"/>
              </a:rPr>
              <a:t>f</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venir Light"/>
              </a:rPr>
              <a:t> in Fourier modes           , which satisfies wave equation</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Avenir Light"/>
            </a:endParaRPr>
          </a:p>
        </p:txBody>
      </p:sp>
      <p:pic>
        <p:nvPicPr>
          <p:cNvPr id="18" name="Picture 17">
            <a:extLst>
              <a:ext uri="{FF2B5EF4-FFF2-40B4-BE49-F238E27FC236}">
                <a16:creationId xmlns:a16="http://schemas.microsoft.com/office/drawing/2014/main" id="{85C36A50-7C56-7D1C-17D4-BBA5F501E3A4}"/>
              </a:ext>
            </a:extLst>
          </p:cNvPr>
          <p:cNvPicPr>
            <a:picLocks noChangeAspect="1"/>
          </p:cNvPicPr>
          <p:nvPr/>
        </p:nvPicPr>
        <p:blipFill>
          <a:blip r:embed="rId9"/>
          <a:stretch>
            <a:fillRect/>
          </a:stretch>
        </p:blipFill>
        <p:spPr>
          <a:xfrm>
            <a:off x="3605873" y="4672354"/>
            <a:ext cx="679688" cy="369831"/>
          </a:xfrm>
          <a:prstGeom prst="rect">
            <a:avLst/>
          </a:prstGeom>
        </p:spPr>
      </p:pic>
    </p:spTree>
    <p:extLst>
      <p:ext uri="{BB962C8B-B14F-4D97-AF65-F5344CB8AC3E}">
        <p14:creationId xmlns:p14="http://schemas.microsoft.com/office/powerpoint/2010/main" val="40351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5BA0941-3F15-A54C-15D3-44B6490BE0CB}"/>
              </a:ext>
            </a:extLst>
          </p:cNvPr>
          <p:cNvSpPr txBox="1"/>
          <p:nvPr/>
        </p:nvSpPr>
        <p:spPr>
          <a:xfrm>
            <a:off x="0" y="1310655"/>
            <a:ext cx="5727658" cy="4955203"/>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Assume  flat FRW</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Assume cosmological evolution: </a:t>
            </a:r>
          </a:p>
          <a:p>
            <a:pPr marL="0" marR="0" lvl="0" indent="0" algn="l" defTabSz="914400" rtl="0" eaLnBrk="1" fontAlgn="auto" latinLnBrk="0" hangingPunct="1">
              <a:lnSpc>
                <a:spcPct val="100000"/>
              </a:lnSpc>
              <a:spcBef>
                <a:spcPts val="0"/>
              </a:spcBef>
              <a:spcAft>
                <a:spcPts val="0"/>
              </a:spcAft>
              <a:buClrTx/>
              <a:buSzTx/>
              <a:buFontTx/>
              <a:buNone/>
              <a:tabLst>
                <a:tab pos="447675" algn="l"/>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inflation,*</a:t>
            </a:r>
          </a:p>
          <a:p>
            <a:pPr marL="0" marR="0" lvl="0" indent="0" algn="l" defTabSz="914400" rtl="0" eaLnBrk="1" fontAlgn="auto" latinLnBrk="0" hangingPunct="1">
              <a:lnSpc>
                <a:spcPct val="100000"/>
              </a:lnSpc>
              <a:spcBef>
                <a:spcPts val="0"/>
              </a:spcBef>
              <a:spcAft>
                <a:spcPts val="0"/>
              </a:spcAft>
              <a:buClrTx/>
              <a:buSzTx/>
              <a:buFontTx/>
              <a:buNone/>
              <a:tabLst>
                <a:tab pos="447675" algn="l"/>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inflation ends, </a:t>
            </a:r>
          </a:p>
          <a:p>
            <a:pPr marL="0" marR="0" lvl="0" indent="0" algn="l" defTabSz="914400" rtl="0" eaLnBrk="1" fontAlgn="auto" latinLnBrk="0" hangingPunct="1">
              <a:lnSpc>
                <a:spcPct val="100000"/>
              </a:lnSpc>
              <a:spcBef>
                <a:spcPts val="0"/>
              </a:spcBef>
              <a:spcAft>
                <a:spcPts val="0"/>
              </a:spcAft>
              <a:buClrTx/>
              <a:buSzTx/>
              <a:buFontTx/>
              <a:buNone/>
              <a:tabLst>
                <a:tab pos="447675" algn="l"/>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followed by </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kination</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phase (nonstandard),</a:t>
            </a:r>
          </a:p>
          <a:p>
            <a:pPr marL="0" marR="0" lvl="0" indent="0" algn="l" defTabSz="914400" rtl="0" eaLnBrk="1" fontAlgn="auto" latinLnBrk="0" hangingPunct="1">
              <a:lnSpc>
                <a:spcPct val="100000"/>
              </a:lnSpc>
              <a:spcBef>
                <a:spcPts val="0"/>
              </a:spcBef>
              <a:spcAft>
                <a:spcPts val="0"/>
              </a:spcAft>
              <a:buClrTx/>
              <a:buSzTx/>
              <a:buFontTx/>
              <a:buNone/>
              <a:tabLst>
                <a:tab pos="447675" algn="l"/>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followed by “reheating” to radiation domination,</a:t>
            </a:r>
          </a:p>
          <a:p>
            <a:pPr marL="0" marR="0" lvl="0" indent="0" algn="l" defTabSz="914400" rtl="0" eaLnBrk="1" fontAlgn="auto" latinLnBrk="0" hangingPunct="1">
              <a:lnSpc>
                <a:spcPct val="100000"/>
              </a:lnSpc>
              <a:spcBef>
                <a:spcPts val="0"/>
              </a:spcBef>
              <a:spcAft>
                <a:spcPts val="0"/>
              </a:spcAft>
              <a:buClrTx/>
              <a:buSzTx/>
              <a:buFontTx/>
              <a:buNone/>
              <a:tabLst>
                <a:tab pos="447675" algn="l"/>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followed by matter domination,</a:t>
            </a:r>
          </a:p>
          <a:p>
            <a:pPr marL="0" marR="0" lvl="0" indent="0" algn="l" defTabSz="914400" rtl="0" eaLnBrk="1" fontAlgn="auto" latinLnBrk="0" hangingPunct="1">
              <a:lnSpc>
                <a:spcPct val="100000"/>
              </a:lnSpc>
              <a:spcBef>
                <a:spcPts val="0"/>
              </a:spcBef>
              <a:spcAft>
                <a:spcPts val="0"/>
              </a:spcAft>
              <a:buClrTx/>
              <a:buSzTx/>
              <a:buFontTx/>
              <a:buNone/>
              <a:tabLst>
                <a:tab pos="447675" algn="l"/>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followed by dark energy domination*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What we don’t know: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Hubble rate at end of inflation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0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H</a:t>
            </a:r>
            <a:r>
              <a:rPr kumimoji="0" lang="en-US" sz="2000" b="0" i="1" u="none" strike="noStrike" kern="1200" cap="none" spc="0" normalizeH="0" baseline="-2500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e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assumed to be large, about </a:t>
            </a:r>
            <a:r>
              <a:rPr kumimoji="0" lang="en-US" sz="2000" b="0" i="0" u="none" strike="noStrike" kern="1200" cap="none" spc="0" normalizeH="0" baseline="0" noProof="0" dirty="0">
                <a:ln>
                  <a:noFill/>
                </a:ln>
                <a:solidFill>
                  <a:prstClr val="black"/>
                </a:solidFill>
                <a:effectLst/>
                <a:uLnTx/>
                <a:uFillTx/>
                <a:latin typeface="Symbol" pitchFamily="2" charset="2"/>
                <a:ea typeface="+mn-ea"/>
                <a:cs typeface="+mn-cs"/>
              </a:rPr>
              <a:t>10</a:t>
            </a:r>
            <a:r>
              <a:rPr kumimoji="0" lang="en-US" sz="2000" b="0" i="0" u="none" strike="noStrike" kern="1200" cap="none" spc="0" normalizeH="0" baseline="30000" noProof="0" dirty="0">
                <a:ln>
                  <a:noFill/>
                </a:ln>
                <a:solidFill>
                  <a:prstClr val="black"/>
                </a:solidFill>
                <a:effectLst/>
                <a:uLnTx/>
                <a:uFillTx/>
                <a:latin typeface="Symbol" pitchFamily="2" charset="2"/>
                <a:ea typeface="+mn-ea"/>
                <a:cs typeface="+mn-cs"/>
              </a:rPr>
              <a:t>12</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GeV</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344488" marR="0" lvl="1"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Maximum temperature of radiation era</a:t>
            </a:r>
          </a:p>
          <a:p>
            <a:pPr marL="344488" marR="0" lvl="1"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0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a:t>
            </a:r>
            <a:r>
              <a:rPr kumimoji="0" lang="en-US" sz="2000" b="0" i="0" u="none" strike="noStrike" kern="1200" cap="none" spc="0" normalizeH="0" baseline="-2500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RH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assumed to be around </a:t>
            </a:r>
            <a:r>
              <a:rPr kumimoji="0" lang="en-US" sz="2000" b="0" i="0" u="none" strike="noStrike" kern="1200" cap="none" spc="0" normalizeH="0" baseline="0" noProof="0" dirty="0">
                <a:ln>
                  <a:noFill/>
                </a:ln>
                <a:solidFill>
                  <a:prstClr val="black"/>
                </a:solidFill>
                <a:effectLst/>
                <a:uLnTx/>
                <a:uFillTx/>
                <a:latin typeface="Symbol" pitchFamily="2" charset="2"/>
                <a:ea typeface="+mn-ea"/>
                <a:cs typeface="+mn-cs"/>
              </a:rPr>
              <a:t>10</a:t>
            </a:r>
            <a:r>
              <a:rPr kumimoji="0" lang="en-US" sz="2000" b="0" i="0" u="none" strike="noStrike" kern="1200" cap="none" spc="0" normalizeH="0" baseline="30000" noProof="0" dirty="0">
                <a:ln>
                  <a:noFill/>
                </a:ln>
                <a:solidFill>
                  <a:prstClr val="black"/>
                </a:solidFill>
                <a:effectLst/>
                <a:uLnTx/>
                <a:uFillTx/>
                <a:latin typeface="Symbol" pitchFamily="2" charset="2"/>
                <a:ea typeface="+mn-ea"/>
                <a:cs typeface="+mn-cs"/>
              </a:rPr>
              <a:t>9</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GeV</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a:t>
            </a:r>
          </a:p>
          <a:p>
            <a:pPr marL="344488" marR="0" lvl="1"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6350" marR="0" lvl="1" indent="33813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H</a:t>
            </a:r>
            <a:r>
              <a:rPr kumimoji="0" lang="en-US" sz="2000" b="0" i="1" u="none" strike="noStrike" kern="1200" cap="none" spc="0" normalizeH="0" baseline="-2500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e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and </a:t>
            </a:r>
            <a:r>
              <a:rPr kumimoji="0" lang="en-US" sz="20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a:t>
            </a:r>
            <a:r>
              <a:rPr kumimoji="0" lang="en-US" sz="2000" b="0" i="0" u="none" strike="noStrike" kern="1200" cap="none" spc="0" normalizeH="0" baseline="-2500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RH</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will appear in many expressions</a:t>
            </a:r>
          </a:p>
        </p:txBody>
      </p:sp>
      <p:sp>
        <p:nvSpPr>
          <p:cNvPr id="4" name="TextBox 3">
            <a:extLst>
              <a:ext uri="{FF2B5EF4-FFF2-40B4-BE49-F238E27FC236}">
                <a16:creationId xmlns:a16="http://schemas.microsoft.com/office/drawing/2014/main" id="{3D5C35E6-C4BA-36C5-0954-25E1A455DF96}"/>
              </a:ext>
            </a:extLst>
          </p:cNvPr>
          <p:cNvSpPr txBox="1"/>
          <p:nvPr/>
        </p:nvSpPr>
        <p:spPr>
          <a:xfrm>
            <a:off x="5949386" y="4316745"/>
            <a:ext cx="6235271" cy="2000548"/>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Different spins, masses, and properties of particles in the Standard Model plus Right-Handed </a:t>
            </a:r>
            <a:r>
              <a:rPr lang="en-US" sz="2000" dirty="0">
                <a:solidFill>
                  <a:prstClr val="black"/>
                </a:solidFill>
                <a:latin typeface="Calibri" panose="020F0502020204030204"/>
              </a:rPr>
              <a:t>N</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eutrino</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(RHN)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We will assume mass of RHN </a:t>
            </a:r>
            <a:r>
              <a:rPr kumimoji="0" lang="en-US" sz="2000" b="0" i="0" u="none" strike="noStrike" kern="1200" cap="none" spc="0" normalizeH="0" baseline="0" noProof="0" dirty="0">
                <a:ln>
                  <a:noFill/>
                </a:ln>
                <a:solidFill>
                  <a:prstClr val="black"/>
                </a:solidFill>
                <a:effectLst/>
                <a:uLnTx/>
                <a:uFillTx/>
                <a:latin typeface="Symbol" pitchFamily="2" charset="2"/>
              </a:rPr>
              <a:t>=</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lang="en-US" sz="2000" i="1" dirty="0">
                <a:solidFill>
                  <a:prstClr val="black"/>
                </a:solidFill>
                <a:latin typeface="Times New Roman" panose="02020603050405020304" pitchFamily="18" charset="0"/>
                <a:cs typeface="Times New Roman" panose="02020603050405020304" pitchFamily="18" charset="0"/>
              </a:rPr>
              <a:t>H</a:t>
            </a:r>
            <a:r>
              <a:rPr lang="en-US" sz="2000" i="1" baseline="-25000" dirty="0">
                <a:solidFill>
                  <a:prstClr val="black"/>
                </a:solidFill>
                <a:latin typeface="Times New Roman" panose="02020603050405020304" pitchFamily="18" charset="0"/>
                <a:cs typeface="Times New Roman" panose="02020603050405020304" pitchFamily="18" charset="0"/>
              </a:rPr>
              <a:t>e</a:t>
            </a:r>
            <a:endParaRPr kumimoji="0" lang="en-US" sz="2000" b="0" i="1" u="none" strike="noStrike" kern="1200" cap="none" spc="0" normalizeH="0" baseline="-2500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CGPP for minimally-coupled scalar (Higgs in SM) dominates </a:t>
            </a:r>
          </a:p>
        </p:txBody>
      </p:sp>
      <p:sp>
        <p:nvSpPr>
          <p:cNvPr id="5" name="TextBox 4">
            <a:extLst>
              <a:ext uri="{FF2B5EF4-FFF2-40B4-BE49-F238E27FC236}">
                <a16:creationId xmlns:a16="http://schemas.microsoft.com/office/drawing/2014/main" id="{88BD482D-3BAB-8F52-84E3-114B141689C1}"/>
              </a:ext>
            </a:extLst>
          </p:cNvPr>
          <p:cNvSpPr txBox="1"/>
          <p:nvPr/>
        </p:nvSpPr>
        <p:spPr>
          <a:xfrm>
            <a:off x="506730" y="700659"/>
            <a:ext cx="410683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Classical Background Evolution</a:t>
            </a:r>
          </a:p>
        </p:txBody>
      </p:sp>
      <p:sp>
        <p:nvSpPr>
          <p:cNvPr id="6" name="TextBox 5">
            <a:extLst>
              <a:ext uri="{FF2B5EF4-FFF2-40B4-BE49-F238E27FC236}">
                <a16:creationId xmlns:a16="http://schemas.microsoft.com/office/drawing/2014/main" id="{0EE5171A-A211-1342-5B61-46B5CEDF1EB3}"/>
              </a:ext>
            </a:extLst>
          </p:cNvPr>
          <p:cNvSpPr txBox="1"/>
          <p:nvPr/>
        </p:nvSpPr>
        <p:spPr>
          <a:xfrm>
            <a:off x="6945635" y="3741524"/>
            <a:ext cx="337566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Quantum Spectator Field</a:t>
            </a:r>
          </a:p>
        </p:txBody>
      </p:sp>
      <p:sp>
        <p:nvSpPr>
          <p:cNvPr id="7" name="TextBox 6">
            <a:extLst>
              <a:ext uri="{FF2B5EF4-FFF2-40B4-BE49-F238E27FC236}">
                <a16:creationId xmlns:a16="http://schemas.microsoft.com/office/drawing/2014/main" id="{F19DD260-4B0E-AA9E-5106-5C33CF9861A2}"/>
              </a:ext>
            </a:extLst>
          </p:cNvPr>
          <p:cNvSpPr txBox="1"/>
          <p:nvPr/>
        </p:nvSpPr>
        <p:spPr>
          <a:xfrm>
            <a:off x="16491" y="6457890"/>
            <a:ext cx="825940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H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(inflation) = </a:t>
            </a:r>
            <a:r>
              <a:rPr kumimoji="0" lang="en-US" sz="2000" b="0" i="0" u="none" strike="noStrike" kern="1200" cap="none" spc="0" normalizeH="0" baseline="0" noProof="0" dirty="0">
                <a:ln>
                  <a:noFill/>
                </a:ln>
                <a:solidFill>
                  <a:prstClr val="black"/>
                </a:solidFill>
                <a:effectLst/>
                <a:uLnTx/>
                <a:uFillTx/>
                <a:latin typeface="Symbol" pitchFamily="2" charset="2"/>
                <a:ea typeface="+mn-ea"/>
                <a:cs typeface="+mn-cs"/>
              </a:rPr>
              <a:t>10</a:t>
            </a:r>
            <a:r>
              <a:rPr kumimoji="0" lang="en-US" sz="2000" b="0" i="0" u="none" strike="noStrike" kern="1200" cap="none" spc="0" normalizeH="0" baseline="30000" noProof="0" dirty="0">
                <a:ln>
                  <a:noFill/>
                </a:ln>
                <a:solidFill>
                  <a:prstClr val="black"/>
                </a:solidFill>
                <a:effectLst/>
                <a:uLnTx/>
                <a:uFillTx/>
                <a:latin typeface="Symbol" pitchFamily="2" charset="2"/>
                <a:ea typeface="+mn-ea"/>
                <a:cs typeface="+mn-cs"/>
              </a:rPr>
              <a:t>23</a:t>
            </a:r>
            <a:r>
              <a:rPr kumimoji="0" lang="en-US" sz="2000" b="0" i="0" u="none" strike="noStrike" kern="1200" cap="none" spc="0" normalizeH="0" baseline="0" noProof="0" dirty="0">
                <a:ln>
                  <a:noFill/>
                </a:ln>
                <a:solidFill>
                  <a:prstClr val="black"/>
                </a:solidFill>
                <a:effectLst/>
                <a:uLnTx/>
                <a:uFillTx/>
                <a:latin typeface="Symbol" pitchFamily="2" charset="2"/>
                <a:ea typeface="+mn-ea"/>
                <a:cs typeface="+mn-cs"/>
              </a:rPr>
              <a:t> </a:t>
            </a: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eV</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0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H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(today) = </a:t>
            </a:r>
            <a:r>
              <a:rPr kumimoji="0" lang="en-US" sz="2000" b="0" i="0" u="none" strike="noStrike" kern="1200" cap="none" spc="0" normalizeH="0" baseline="0" noProof="0" dirty="0">
                <a:ln>
                  <a:noFill/>
                </a:ln>
                <a:solidFill>
                  <a:prstClr val="black"/>
                </a:solidFill>
                <a:effectLst/>
                <a:uLnTx/>
                <a:uFillTx/>
                <a:latin typeface="Symbol" pitchFamily="2" charset="2"/>
                <a:ea typeface="+mn-ea"/>
                <a:cs typeface="+mn-cs"/>
              </a:rPr>
              <a:t>10</a:t>
            </a:r>
            <a:r>
              <a:rPr kumimoji="0" lang="en-US" sz="2000" b="0" i="0" u="none" strike="noStrike" kern="1200" cap="none" spc="0" normalizeH="0" baseline="30000" noProof="0" dirty="0">
                <a:ln>
                  <a:noFill/>
                </a:ln>
                <a:solidFill>
                  <a:prstClr val="black"/>
                </a:solidFill>
                <a:effectLst/>
                <a:uLnTx/>
                <a:uFillTx/>
                <a:latin typeface="Symbol" pitchFamily="2" charset="2"/>
                <a:ea typeface="+mn-ea"/>
                <a:cs typeface="+mn-cs"/>
              </a:rPr>
              <a:t>-33</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eV</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That’s a real Hubble tension!</a:t>
            </a:r>
          </a:p>
        </p:txBody>
      </p:sp>
      <p:cxnSp>
        <p:nvCxnSpPr>
          <p:cNvPr id="9" name="Straight Connector 8">
            <a:extLst>
              <a:ext uri="{FF2B5EF4-FFF2-40B4-BE49-F238E27FC236}">
                <a16:creationId xmlns:a16="http://schemas.microsoft.com/office/drawing/2014/main" id="{4298AA78-6D25-0EDA-25CB-04F06E47E8D1}"/>
              </a:ext>
            </a:extLst>
          </p:cNvPr>
          <p:cNvCxnSpPr/>
          <p:nvPr/>
        </p:nvCxnSpPr>
        <p:spPr>
          <a:xfrm>
            <a:off x="132898" y="6414189"/>
            <a:ext cx="128897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4FB1415F-00D1-8153-D02A-893A27B9F767}"/>
              </a:ext>
            </a:extLst>
          </p:cNvPr>
          <p:cNvSpPr/>
          <p:nvPr/>
        </p:nvSpPr>
        <p:spPr>
          <a:xfrm>
            <a:off x="0" y="0"/>
            <a:ext cx="1219200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Using CGPP to produce particles</a:t>
            </a:r>
          </a:p>
        </p:txBody>
      </p:sp>
      <p:sp>
        <p:nvSpPr>
          <p:cNvPr id="2" name="TextBox 1">
            <a:extLst>
              <a:ext uri="{FF2B5EF4-FFF2-40B4-BE49-F238E27FC236}">
                <a16:creationId xmlns:a16="http://schemas.microsoft.com/office/drawing/2014/main" id="{D8D83C32-E21C-0980-9C47-3E6CF6E83A68}"/>
              </a:ext>
            </a:extLst>
          </p:cNvPr>
          <p:cNvSpPr txBox="1"/>
          <p:nvPr/>
        </p:nvSpPr>
        <p:spPr>
          <a:xfrm>
            <a:off x="5949386" y="962040"/>
            <a:ext cx="5617773" cy="2400657"/>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After inflation usual assumption is transition to matter-dominated phase with energy density dominated by inflaton oscillations.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lvl="0" indent="-285750">
              <a:buFont typeface="Arial" panose="020B0604020202020204" pitchFamily="34" charset="0"/>
              <a:buChar char="•"/>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In general, after inflation, </a:t>
            </a:r>
            <a:r>
              <a:rPr kumimoji="0" lang="en-US" sz="2000" b="0" i="1"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H</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t>
            </a:r>
            <a:r>
              <a:rPr lang="en-US" sz="2000" i="1" dirty="0">
                <a:solidFill>
                  <a:prstClr val="black"/>
                </a:solidFill>
                <a:latin typeface="Times New Roman" panose="02020603050405020304" pitchFamily="18" charset="0"/>
                <a:cs typeface="Times New Roman" panose="02020603050405020304" pitchFamily="18" charset="0"/>
              </a:rPr>
              <a:t>H</a:t>
            </a:r>
            <a:r>
              <a:rPr lang="en-US" sz="2000" i="1" baseline="-25000" dirty="0">
                <a:solidFill>
                  <a:prstClr val="black"/>
                </a:solidFill>
                <a:latin typeface="Times New Roman" panose="02020603050405020304" pitchFamily="18" charset="0"/>
                <a:cs typeface="Times New Roman" panose="02020603050405020304" pitchFamily="18" charset="0"/>
              </a:rPr>
              <a:t>e</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000" b="0" i="0" u="none" strike="noStrike" kern="1200" cap="none" spc="0" normalizeH="0" baseline="0" noProof="0" dirty="0">
                <a:ln>
                  <a:noFill/>
                </a:ln>
                <a:solidFill>
                  <a:prstClr val="black"/>
                </a:solidFill>
                <a:effectLst/>
                <a:uLnTx/>
                <a:uFillTx/>
                <a:latin typeface="Symbol" pitchFamily="2" charset="2"/>
              </a:rPr>
              <a:t>=</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000" b="0" i="1"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a/a</a:t>
            </a:r>
            <a:r>
              <a:rPr kumimoji="0" lang="en-US" sz="2000" b="0" i="1" u="none" strike="noStrike" kern="1200" cap="none" spc="0" normalizeH="0" baseline="-25000" noProof="0" dirty="0">
                <a:ln>
                  <a:noFill/>
                </a:ln>
                <a:solidFill>
                  <a:prstClr val="black"/>
                </a:solidFill>
                <a:effectLst/>
                <a:uLnTx/>
                <a:uFillTx/>
                <a:latin typeface="Times New Roman" panose="02020603050405020304" pitchFamily="18" charset="0"/>
                <a:cs typeface="Times New Roman" panose="02020603050405020304" pitchFamily="18" charset="0"/>
              </a:rPr>
              <a:t>e</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2000" b="0" i="0" u="none" strike="noStrike" kern="1200" cap="none" spc="0" normalizeH="0" baseline="30000" noProof="0" dirty="0">
                <a:ln>
                  <a:noFill/>
                </a:ln>
                <a:solidFill>
                  <a:prstClr val="black"/>
                </a:solidFill>
                <a:effectLst/>
                <a:uLnTx/>
                <a:uFillTx/>
                <a:latin typeface="Symbol" pitchFamily="2" charset="2"/>
              </a:rPr>
              <a:t>-3(1+</a:t>
            </a:r>
            <a:r>
              <a:rPr kumimoji="0" lang="en-US" sz="2000" b="0" i="1" u="none" strike="noStrike" kern="1200" cap="none" spc="0" normalizeH="0" baseline="30000" noProof="0" dirty="0">
                <a:ln>
                  <a:noFill/>
                </a:ln>
                <a:solidFill>
                  <a:prstClr val="black"/>
                </a:solidFill>
                <a:effectLst/>
                <a:uLnTx/>
                <a:uFillTx/>
                <a:latin typeface="Times New Roman" panose="02020603050405020304" pitchFamily="18" charset="0"/>
                <a:cs typeface="Times New Roman" panose="02020603050405020304" pitchFamily="18" charset="0"/>
              </a:rPr>
              <a:t>w</a:t>
            </a:r>
            <a:r>
              <a:rPr kumimoji="0" lang="en-US" sz="2000" b="0" i="0" u="none" strike="noStrike" kern="1200" cap="none" spc="0" normalizeH="0" baseline="30000" noProof="0" dirty="0">
                <a:ln>
                  <a:noFill/>
                </a:ln>
                <a:solidFill>
                  <a:prstClr val="black"/>
                </a:solidFill>
                <a:effectLst/>
                <a:uLnTx/>
                <a:uFillTx/>
                <a:latin typeface="Symbol" pitchFamily="2" charset="2"/>
              </a:rPr>
              <a:t>)/2</a:t>
            </a:r>
            <a:r>
              <a:rPr kumimoji="0" lang="en-US" sz="2000" b="0" i="0" u="none" strike="noStrike" kern="1200" cap="none" spc="0" normalizeH="0" noProof="0" dirty="0">
                <a:ln>
                  <a:noFill/>
                </a:ln>
                <a:solidFill>
                  <a:prstClr val="black"/>
                </a:solidFill>
                <a:effectLst/>
                <a:uLnTx/>
                <a:uFillTx/>
                <a:latin typeface="Symbol" pitchFamily="2" charset="2"/>
              </a:rPr>
              <a:t> </a:t>
            </a:r>
            <a:endParaRPr kumimoji="0" lang="en-US" sz="2000" b="0" i="0" u="none" strike="noStrike" kern="1200" cap="none" spc="0" normalizeH="0" noProof="0" dirty="0">
              <a:ln>
                <a:noFill/>
              </a:ln>
              <a:solidFill>
                <a:prstClr val="black"/>
              </a:solidFill>
              <a:effectLst/>
              <a:uLnTx/>
              <a:uFillTx/>
            </a:endParaRPr>
          </a:p>
          <a:p>
            <a:pPr lvl="1">
              <a:defRPr/>
            </a:pPr>
            <a:r>
              <a:rPr lang="en-US" sz="2000" i="1" baseline="0" dirty="0">
                <a:solidFill>
                  <a:prstClr val="black"/>
                </a:solidFill>
                <a:latin typeface="Times New Roman" panose="02020603050405020304" pitchFamily="18" charset="0"/>
                <a:cs typeface="Times New Roman" panose="02020603050405020304" pitchFamily="18" charset="0"/>
              </a:rPr>
              <a:t>w</a:t>
            </a:r>
            <a:r>
              <a:rPr lang="en-US" sz="2000" baseline="0" dirty="0">
                <a:solidFill>
                  <a:prstClr val="black"/>
                </a:solidFill>
                <a:latin typeface="Symbol" pitchFamily="2" charset="2"/>
              </a:rPr>
              <a:t> = 0</a:t>
            </a:r>
            <a:r>
              <a:rPr lang="en-US" sz="2000" dirty="0">
                <a:solidFill>
                  <a:prstClr val="black"/>
                </a:solidFill>
                <a:latin typeface="Symbol" pitchFamily="2" charset="2"/>
              </a:rPr>
              <a:t>: </a:t>
            </a:r>
            <a:r>
              <a:rPr lang="en-US" sz="2000" dirty="0">
                <a:solidFill>
                  <a:prstClr val="black"/>
                </a:solidFill>
              </a:rPr>
              <a:t>matter dominated, 	</a:t>
            </a:r>
            <a:r>
              <a:rPr lang="en-US" sz="2000" i="1" dirty="0">
                <a:solidFill>
                  <a:prstClr val="black"/>
                </a:solidFill>
                <a:latin typeface="Times New Roman" panose="02020603050405020304" pitchFamily="18" charset="0"/>
                <a:cs typeface="Times New Roman" panose="02020603050405020304" pitchFamily="18" charset="0"/>
              </a:rPr>
              <a:t>H</a:t>
            </a:r>
            <a:r>
              <a:rPr lang="en-US" sz="2000" dirty="0">
                <a:solidFill>
                  <a:prstClr val="black"/>
                </a:solidFill>
              </a:rPr>
              <a:t> ∝ </a:t>
            </a:r>
            <a:r>
              <a:rPr lang="en-US" sz="2000" i="1" dirty="0">
                <a:solidFill>
                  <a:prstClr val="black"/>
                </a:solidFill>
                <a:latin typeface="Times New Roman" panose="02020603050405020304" pitchFamily="18" charset="0"/>
                <a:cs typeface="Times New Roman" panose="02020603050405020304" pitchFamily="18" charset="0"/>
              </a:rPr>
              <a:t>a</a:t>
            </a:r>
            <a:r>
              <a:rPr lang="en-US" sz="2000" baseline="30000" dirty="0">
                <a:solidFill>
                  <a:prstClr val="black"/>
                </a:solidFill>
                <a:latin typeface="Symbol" pitchFamily="2" charset="2"/>
              </a:rPr>
              <a:t>-3/2</a:t>
            </a:r>
          </a:p>
          <a:p>
            <a:pPr lvl="1">
              <a:defRPr/>
            </a:pPr>
            <a:r>
              <a:rPr lang="en-US" sz="2000" i="1" dirty="0">
                <a:solidFill>
                  <a:prstClr val="black"/>
                </a:solidFill>
                <a:latin typeface="Times New Roman" panose="02020603050405020304" pitchFamily="18" charset="0"/>
                <a:cs typeface="Times New Roman" panose="02020603050405020304" pitchFamily="18" charset="0"/>
              </a:rPr>
              <a:t>w</a:t>
            </a:r>
            <a:r>
              <a:rPr lang="en-US" sz="2000" dirty="0">
                <a:solidFill>
                  <a:prstClr val="black"/>
                </a:solidFill>
                <a:latin typeface="Symbol" pitchFamily="2" charset="2"/>
              </a:rPr>
              <a:t> = 1/3: </a:t>
            </a:r>
            <a:r>
              <a:rPr lang="en-US" sz="2000" dirty="0">
                <a:solidFill>
                  <a:prstClr val="black"/>
                </a:solidFill>
              </a:rPr>
              <a:t>radiation dominated, 	</a:t>
            </a:r>
            <a:r>
              <a:rPr lang="en-US" sz="2000" i="1" dirty="0">
                <a:solidFill>
                  <a:prstClr val="black"/>
                </a:solidFill>
                <a:latin typeface="Times New Roman" panose="02020603050405020304" pitchFamily="18" charset="0"/>
                <a:cs typeface="Times New Roman" panose="02020603050405020304" pitchFamily="18" charset="0"/>
              </a:rPr>
              <a:t>H</a:t>
            </a:r>
            <a:r>
              <a:rPr lang="en-US" sz="2000" dirty="0">
                <a:solidFill>
                  <a:prstClr val="black"/>
                </a:solidFill>
              </a:rPr>
              <a:t> ∝ </a:t>
            </a:r>
            <a:r>
              <a:rPr lang="en-US" sz="2000" i="1" dirty="0">
                <a:solidFill>
                  <a:prstClr val="black"/>
                </a:solidFill>
                <a:latin typeface="Times New Roman" panose="02020603050405020304" pitchFamily="18" charset="0"/>
                <a:cs typeface="Times New Roman" panose="02020603050405020304" pitchFamily="18" charset="0"/>
              </a:rPr>
              <a:t>a</a:t>
            </a:r>
            <a:r>
              <a:rPr lang="en-US" sz="2000" baseline="30000" dirty="0">
                <a:solidFill>
                  <a:prstClr val="black"/>
                </a:solidFill>
                <a:latin typeface="Symbol" pitchFamily="2" charset="2"/>
              </a:rPr>
              <a:t>-2</a:t>
            </a:r>
          </a:p>
          <a:p>
            <a:pPr lvl="1">
              <a:defRPr/>
            </a:pPr>
            <a:r>
              <a:rPr lang="en-US" sz="2000" i="1" dirty="0">
                <a:solidFill>
                  <a:prstClr val="black"/>
                </a:solidFill>
                <a:latin typeface="Times New Roman" panose="02020603050405020304" pitchFamily="18" charset="0"/>
                <a:cs typeface="Times New Roman" panose="02020603050405020304" pitchFamily="18" charset="0"/>
              </a:rPr>
              <a:t>w</a:t>
            </a:r>
            <a:r>
              <a:rPr lang="en-US" sz="2000" dirty="0">
                <a:solidFill>
                  <a:prstClr val="black"/>
                </a:solidFill>
                <a:latin typeface="Symbol" pitchFamily="2" charset="2"/>
              </a:rPr>
              <a:t> = 1: </a:t>
            </a:r>
            <a:r>
              <a:rPr lang="en-US" sz="2000" dirty="0" err="1">
                <a:solidFill>
                  <a:prstClr val="black"/>
                </a:solidFill>
              </a:rPr>
              <a:t>kination</a:t>
            </a:r>
            <a:r>
              <a:rPr lang="en-US" sz="2000" dirty="0">
                <a:solidFill>
                  <a:prstClr val="black"/>
                </a:solidFill>
              </a:rPr>
              <a:t> dominated, 	</a:t>
            </a:r>
            <a:r>
              <a:rPr lang="en-US" sz="2000" i="1" dirty="0">
                <a:solidFill>
                  <a:prstClr val="black"/>
                </a:solidFill>
                <a:latin typeface="Times New Roman" panose="02020603050405020304" pitchFamily="18" charset="0"/>
                <a:cs typeface="Times New Roman" panose="02020603050405020304" pitchFamily="18" charset="0"/>
              </a:rPr>
              <a:t>H</a:t>
            </a:r>
            <a:r>
              <a:rPr lang="en-US" sz="2000" dirty="0">
                <a:solidFill>
                  <a:prstClr val="black"/>
                </a:solidFill>
              </a:rPr>
              <a:t> ∝ </a:t>
            </a:r>
            <a:r>
              <a:rPr lang="en-US" sz="2000" i="1" dirty="0">
                <a:solidFill>
                  <a:prstClr val="black"/>
                </a:solidFill>
                <a:latin typeface="Times New Roman" panose="02020603050405020304" pitchFamily="18" charset="0"/>
                <a:cs typeface="Times New Roman" panose="02020603050405020304" pitchFamily="18" charset="0"/>
              </a:rPr>
              <a:t>a</a:t>
            </a:r>
            <a:r>
              <a:rPr lang="en-US" sz="2000" baseline="30000" dirty="0">
                <a:solidFill>
                  <a:prstClr val="black"/>
                </a:solidFill>
                <a:latin typeface="Symbol" pitchFamily="2" charset="2"/>
              </a:rPr>
              <a:t>-3</a:t>
            </a:r>
          </a:p>
        </p:txBody>
      </p:sp>
    </p:spTree>
    <p:extLst>
      <p:ext uri="{BB962C8B-B14F-4D97-AF65-F5344CB8AC3E}">
        <p14:creationId xmlns:p14="http://schemas.microsoft.com/office/powerpoint/2010/main" val="1203733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C7DDB017-D8C5-7401-3C67-0C974E42E724}"/>
              </a:ext>
            </a:extLst>
          </p:cNvPr>
          <p:cNvGrpSpPr/>
          <p:nvPr/>
        </p:nvGrpSpPr>
        <p:grpSpPr>
          <a:xfrm>
            <a:off x="91338" y="4632134"/>
            <a:ext cx="4945703" cy="707886"/>
            <a:chOff x="91338" y="4444436"/>
            <a:chExt cx="4945703" cy="707886"/>
          </a:xfrm>
        </p:grpSpPr>
        <p:sp>
          <p:nvSpPr>
            <p:cNvPr id="29" name="TextBox 28">
              <a:extLst>
                <a:ext uri="{FF2B5EF4-FFF2-40B4-BE49-F238E27FC236}">
                  <a16:creationId xmlns:a16="http://schemas.microsoft.com/office/drawing/2014/main" id="{7357FB6F-6705-F39E-10B3-859570BEF1A3}"/>
                </a:ext>
              </a:extLst>
            </p:cNvPr>
            <p:cNvSpPr txBox="1"/>
            <p:nvPr/>
          </p:nvSpPr>
          <p:spPr>
            <a:xfrm>
              <a:off x="91338" y="4444436"/>
              <a:ext cx="4945703" cy="707886"/>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Calculate stress-energy tensor as function of       and  </a:t>
              </a:r>
            </a:p>
          </p:txBody>
        </p:sp>
        <p:pic>
          <p:nvPicPr>
            <p:cNvPr id="24" name="Picture 23">
              <a:extLst>
                <a:ext uri="{FF2B5EF4-FFF2-40B4-BE49-F238E27FC236}">
                  <a16:creationId xmlns:a16="http://schemas.microsoft.com/office/drawing/2014/main" id="{3C41631A-EC9F-F72A-3D84-61FCC4172AE1}"/>
                </a:ext>
              </a:extLst>
            </p:cNvPr>
            <p:cNvPicPr>
              <a:picLocks noChangeAspect="1"/>
            </p:cNvPicPr>
            <p:nvPr/>
          </p:nvPicPr>
          <p:blipFill>
            <a:blip r:embed="rId2"/>
            <a:stretch>
              <a:fillRect/>
            </a:stretch>
          </p:blipFill>
          <p:spPr>
            <a:xfrm>
              <a:off x="1524482" y="4786562"/>
              <a:ext cx="603010" cy="365760"/>
            </a:xfrm>
            <a:prstGeom prst="rect">
              <a:avLst/>
            </a:prstGeom>
          </p:spPr>
        </p:pic>
      </p:grpSp>
      <p:grpSp>
        <p:nvGrpSpPr>
          <p:cNvPr id="6" name="Group 5">
            <a:extLst>
              <a:ext uri="{FF2B5EF4-FFF2-40B4-BE49-F238E27FC236}">
                <a16:creationId xmlns:a16="http://schemas.microsoft.com/office/drawing/2014/main" id="{BF8769B2-DD55-D68B-C40E-596B1B22FD4F}"/>
              </a:ext>
            </a:extLst>
          </p:cNvPr>
          <p:cNvGrpSpPr/>
          <p:nvPr/>
        </p:nvGrpSpPr>
        <p:grpSpPr>
          <a:xfrm>
            <a:off x="91338" y="2191612"/>
            <a:ext cx="4666568" cy="400110"/>
            <a:chOff x="91338" y="2260912"/>
            <a:chExt cx="4666568" cy="400110"/>
          </a:xfrm>
        </p:grpSpPr>
        <p:sp>
          <p:nvSpPr>
            <p:cNvPr id="16" name="TextBox 15">
              <a:extLst>
                <a:ext uri="{FF2B5EF4-FFF2-40B4-BE49-F238E27FC236}">
                  <a16:creationId xmlns:a16="http://schemas.microsoft.com/office/drawing/2014/main" id="{C7675F9A-2185-AC39-EF43-9CC48DB516E3}"/>
                </a:ext>
              </a:extLst>
            </p:cNvPr>
            <p:cNvSpPr txBox="1"/>
            <p:nvPr/>
          </p:nvSpPr>
          <p:spPr>
            <a:xfrm>
              <a:off x="91338" y="2260912"/>
              <a:ext cx="4666568" cy="400110"/>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Quantize momentum modes</a:t>
              </a:r>
            </a:p>
          </p:txBody>
        </p:sp>
        <p:pic>
          <p:nvPicPr>
            <p:cNvPr id="21" name="Picture 20">
              <a:extLst>
                <a:ext uri="{FF2B5EF4-FFF2-40B4-BE49-F238E27FC236}">
                  <a16:creationId xmlns:a16="http://schemas.microsoft.com/office/drawing/2014/main" id="{0ED4B713-B203-0113-29B0-87C30BBBCC98}"/>
                </a:ext>
              </a:extLst>
            </p:cNvPr>
            <p:cNvPicPr>
              <a:picLocks noChangeAspect="1"/>
            </p:cNvPicPr>
            <p:nvPr/>
          </p:nvPicPr>
          <p:blipFill>
            <a:blip r:embed="rId3"/>
            <a:stretch>
              <a:fillRect/>
            </a:stretch>
          </p:blipFill>
          <p:spPr>
            <a:xfrm>
              <a:off x="3414926" y="2346644"/>
              <a:ext cx="365760" cy="284480"/>
            </a:xfrm>
            <a:prstGeom prst="rect">
              <a:avLst/>
            </a:prstGeom>
          </p:spPr>
        </p:pic>
      </p:grpSp>
      <p:sp>
        <p:nvSpPr>
          <p:cNvPr id="2" name="TextBox 1">
            <a:extLst>
              <a:ext uri="{FF2B5EF4-FFF2-40B4-BE49-F238E27FC236}">
                <a16:creationId xmlns:a16="http://schemas.microsoft.com/office/drawing/2014/main" id="{33FAED13-8C29-C055-6B72-89FECF876451}"/>
              </a:ext>
            </a:extLst>
          </p:cNvPr>
          <p:cNvSpPr txBox="1"/>
          <p:nvPr/>
        </p:nvSpPr>
        <p:spPr>
          <a:xfrm>
            <a:off x="91338" y="5574330"/>
            <a:ext cx="4945703" cy="707886"/>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From stress tensor find comoving number density </a:t>
            </a:r>
            <a:r>
              <a:rPr kumimoji="0" lang="en-US" sz="20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a:t>
            </a:r>
            <a:r>
              <a:rPr kumimoji="0" lang="en-US" sz="2000" b="0" i="0" u="none" strike="noStrike" kern="1200" cap="none" spc="0" normalizeH="0" baseline="30000" noProof="0" dirty="0">
                <a:ln>
                  <a:noFill/>
                </a:ln>
                <a:solidFill>
                  <a:prstClr val="black"/>
                </a:solidFill>
                <a:effectLst/>
                <a:uLnTx/>
                <a:uFillTx/>
                <a:latin typeface="Symbol" pitchFamily="2" charset="2"/>
                <a:ea typeface="+mn-ea"/>
                <a:cs typeface="Times New Roman" panose="02020603050405020304" pitchFamily="18" charset="0"/>
              </a:rPr>
              <a:t>3</a:t>
            </a:r>
            <a:r>
              <a:rPr kumimoji="0" lang="en-US" sz="20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n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of produced particles</a:t>
            </a:r>
          </a:p>
        </p:txBody>
      </p:sp>
      <p:sp>
        <p:nvSpPr>
          <p:cNvPr id="18" name="TextBox 17">
            <a:extLst>
              <a:ext uri="{FF2B5EF4-FFF2-40B4-BE49-F238E27FC236}">
                <a16:creationId xmlns:a16="http://schemas.microsoft.com/office/drawing/2014/main" id="{C1236AD9-D010-0629-3C36-9C8437B2A722}"/>
              </a:ext>
            </a:extLst>
          </p:cNvPr>
          <p:cNvSpPr txBox="1"/>
          <p:nvPr/>
        </p:nvSpPr>
        <p:spPr>
          <a:xfrm>
            <a:off x="91338" y="941637"/>
            <a:ext cx="5475998" cy="1015663"/>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Bunch of standard QFT stuff</a:t>
            </a: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(canonical quantization, creation &amp; annihilation operators, Fourier modes…)</a:t>
            </a:r>
          </a:p>
        </p:txBody>
      </p:sp>
      <p:sp>
        <p:nvSpPr>
          <p:cNvPr id="15" name="TextBox 14">
            <a:extLst>
              <a:ext uri="{FF2B5EF4-FFF2-40B4-BE49-F238E27FC236}">
                <a16:creationId xmlns:a16="http://schemas.microsoft.com/office/drawing/2014/main" id="{D60DCB6A-C620-B9B4-B23A-79B62717B861}"/>
              </a:ext>
            </a:extLst>
          </p:cNvPr>
          <p:cNvSpPr txBox="1"/>
          <p:nvPr/>
        </p:nvSpPr>
        <p:spPr>
          <a:xfrm>
            <a:off x="91338" y="3997712"/>
            <a:ext cx="6318286" cy="400110"/>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solidFill>
                  <a:prstClr val="black"/>
                </a:solidFill>
                <a:latin typeface="Calibri" panose="020F0502020204030204"/>
              </a:rPr>
              <a:t>w</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ith</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initial conditions (Bunch-Davies vacuum)</a:t>
            </a:r>
          </a:p>
        </p:txBody>
      </p:sp>
      <p:sp>
        <p:nvSpPr>
          <p:cNvPr id="25" name="Rectangle 24">
            <a:extLst>
              <a:ext uri="{FF2B5EF4-FFF2-40B4-BE49-F238E27FC236}">
                <a16:creationId xmlns:a16="http://schemas.microsoft.com/office/drawing/2014/main" id="{F744B0FE-D781-DABA-B200-95DBDDA6F563}"/>
              </a:ext>
            </a:extLst>
          </p:cNvPr>
          <p:cNvSpPr/>
          <p:nvPr/>
        </p:nvSpPr>
        <p:spPr>
          <a:xfrm>
            <a:off x="0" y="0"/>
            <a:ext cx="1219200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Using CGPP to produce particles</a:t>
            </a:r>
          </a:p>
        </p:txBody>
      </p:sp>
      <p:grpSp>
        <p:nvGrpSpPr>
          <p:cNvPr id="5" name="Group 4">
            <a:extLst>
              <a:ext uri="{FF2B5EF4-FFF2-40B4-BE49-F238E27FC236}">
                <a16:creationId xmlns:a16="http://schemas.microsoft.com/office/drawing/2014/main" id="{B2998F97-C202-A53F-1775-1B6EBD1C4CDF}"/>
              </a:ext>
            </a:extLst>
          </p:cNvPr>
          <p:cNvGrpSpPr/>
          <p:nvPr/>
        </p:nvGrpSpPr>
        <p:grpSpPr>
          <a:xfrm>
            <a:off x="91338" y="2826034"/>
            <a:ext cx="5712609" cy="937366"/>
            <a:chOff x="91338" y="2807855"/>
            <a:chExt cx="5712609" cy="937366"/>
          </a:xfrm>
        </p:grpSpPr>
        <p:grpSp>
          <p:nvGrpSpPr>
            <p:cNvPr id="4" name="Group 3">
              <a:extLst>
                <a:ext uri="{FF2B5EF4-FFF2-40B4-BE49-F238E27FC236}">
                  <a16:creationId xmlns:a16="http://schemas.microsoft.com/office/drawing/2014/main" id="{92341773-B7BA-603E-1810-072F8439E93C}"/>
                </a:ext>
              </a:extLst>
            </p:cNvPr>
            <p:cNvGrpSpPr/>
            <p:nvPr/>
          </p:nvGrpSpPr>
          <p:grpSpPr>
            <a:xfrm>
              <a:off x="91338" y="2807855"/>
              <a:ext cx="5712609" cy="937366"/>
              <a:chOff x="130050" y="2424821"/>
              <a:chExt cx="5712609" cy="937366"/>
            </a:xfrm>
          </p:grpSpPr>
          <p:pic>
            <p:nvPicPr>
              <p:cNvPr id="19" name="Picture 18">
                <a:extLst>
                  <a:ext uri="{FF2B5EF4-FFF2-40B4-BE49-F238E27FC236}">
                    <a16:creationId xmlns:a16="http://schemas.microsoft.com/office/drawing/2014/main" id="{65794E00-7A99-540D-65BE-44102EAC2A64}"/>
                  </a:ext>
                </a:extLst>
              </p:cNvPr>
              <p:cNvPicPr>
                <a:picLocks noChangeAspect="1"/>
              </p:cNvPicPr>
              <p:nvPr/>
            </p:nvPicPr>
            <p:blipFill>
              <a:blip r:embed="rId4"/>
              <a:stretch>
                <a:fillRect/>
              </a:stretch>
            </p:blipFill>
            <p:spPr>
              <a:xfrm>
                <a:off x="695890" y="2904987"/>
                <a:ext cx="2940628" cy="457200"/>
              </a:xfrm>
              <a:prstGeom prst="rect">
                <a:avLst/>
              </a:prstGeom>
            </p:spPr>
          </p:pic>
          <p:sp>
            <p:nvSpPr>
              <p:cNvPr id="20" name="TextBox 19">
                <a:extLst>
                  <a:ext uri="{FF2B5EF4-FFF2-40B4-BE49-F238E27FC236}">
                    <a16:creationId xmlns:a16="http://schemas.microsoft.com/office/drawing/2014/main" id="{67BA4553-75A1-FCE9-4E26-B9C29E343851}"/>
                  </a:ext>
                </a:extLst>
              </p:cNvPr>
              <p:cNvSpPr txBox="1"/>
              <p:nvPr/>
            </p:nvSpPr>
            <p:spPr>
              <a:xfrm>
                <a:off x="130050" y="2424821"/>
                <a:ext cx="5712609" cy="400110"/>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Solve mode equation with frequency </a:t>
                </a:r>
              </a:p>
            </p:txBody>
          </p:sp>
        </p:grpSp>
        <p:pic>
          <p:nvPicPr>
            <p:cNvPr id="26" name="Picture 25">
              <a:extLst>
                <a:ext uri="{FF2B5EF4-FFF2-40B4-BE49-F238E27FC236}">
                  <a16:creationId xmlns:a16="http://schemas.microsoft.com/office/drawing/2014/main" id="{0C42301B-C6C5-88BD-10E5-A9B471138BC0}"/>
                </a:ext>
              </a:extLst>
            </p:cNvPr>
            <p:cNvPicPr>
              <a:picLocks noChangeAspect="1"/>
            </p:cNvPicPr>
            <p:nvPr/>
          </p:nvPicPr>
          <p:blipFill>
            <a:blip r:embed="rId5"/>
            <a:stretch>
              <a:fillRect/>
            </a:stretch>
          </p:blipFill>
          <p:spPr>
            <a:xfrm>
              <a:off x="4303461" y="2928769"/>
              <a:ext cx="365760" cy="266906"/>
            </a:xfrm>
            <a:prstGeom prst="rect">
              <a:avLst/>
            </a:prstGeom>
          </p:spPr>
        </p:pic>
      </p:grpSp>
      <p:pic>
        <p:nvPicPr>
          <p:cNvPr id="9" name="Picture 8">
            <a:extLst>
              <a:ext uri="{FF2B5EF4-FFF2-40B4-BE49-F238E27FC236}">
                <a16:creationId xmlns:a16="http://schemas.microsoft.com/office/drawing/2014/main" id="{E8B5F237-8D7E-96E6-C6D9-CF2F6DAA3B3A}"/>
              </a:ext>
            </a:extLst>
          </p:cNvPr>
          <p:cNvPicPr>
            <a:picLocks noChangeAspect="1"/>
          </p:cNvPicPr>
          <p:nvPr/>
        </p:nvPicPr>
        <p:blipFill>
          <a:blip r:embed="rId3"/>
          <a:stretch>
            <a:fillRect/>
          </a:stretch>
        </p:blipFill>
        <p:spPr>
          <a:xfrm>
            <a:off x="708787" y="5023243"/>
            <a:ext cx="365760" cy="284480"/>
          </a:xfrm>
          <a:prstGeom prst="rect">
            <a:avLst/>
          </a:prstGeom>
        </p:spPr>
      </p:pic>
    </p:spTree>
    <p:extLst>
      <p:ext uri="{BB962C8B-B14F-4D97-AF65-F5344CB8AC3E}">
        <p14:creationId xmlns:p14="http://schemas.microsoft.com/office/powerpoint/2010/main" val="1611181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A85E45-1204-61C0-7E7C-DCE919927C2F}"/>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E316EE3F-80F8-7E0D-9F4C-E8950DBC22F0}"/>
              </a:ext>
            </a:extLst>
          </p:cNvPr>
          <p:cNvSpPr txBox="1"/>
          <p:nvPr/>
        </p:nvSpPr>
        <p:spPr>
          <a:xfrm>
            <a:off x="396397" y="659734"/>
            <a:ext cx="1856790"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venir Light"/>
              </a:rPr>
              <a:t>covariant action</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Avenir Light"/>
            </a:endParaRPr>
          </a:p>
        </p:txBody>
      </p:sp>
      <p:pic>
        <p:nvPicPr>
          <p:cNvPr id="11" name="Picture 10">
            <a:extLst>
              <a:ext uri="{FF2B5EF4-FFF2-40B4-BE49-F238E27FC236}">
                <a16:creationId xmlns:a16="http://schemas.microsoft.com/office/drawing/2014/main" id="{44C28404-7A27-2CFB-C904-F78873765325}"/>
              </a:ext>
            </a:extLst>
          </p:cNvPr>
          <p:cNvPicPr>
            <a:picLocks noChangeAspect="1"/>
          </p:cNvPicPr>
          <p:nvPr/>
        </p:nvPicPr>
        <p:blipFill>
          <a:blip r:embed="rId2"/>
          <a:stretch>
            <a:fillRect/>
          </a:stretch>
        </p:blipFill>
        <p:spPr>
          <a:xfrm>
            <a:off x="81070" y="1018490"/>
            <a:ext cx="10462433" cy="864583"/>
          </a:xfrm>
          <a:prstGeom prst="rect">
            <a:avLst/>
          </a:prstGeom>
        </p:spPr>
      </p:pic>
      <p:sp>
        <p:nvSpPr>
          <p:cNvPr id="38" name="Rectangle 37">
            <a:extLst>
              <a:ext uri="{FF2B5EF4-FFF2-40B4-BE49-F238E27FC236}">
                <a16:creationId xmlns:a16="http://schemas.microsoft.com/office/drawing/2014/main" id="{3B077BA0-F582-84BA-72CD-FC8A4B1AFAB7}"/>
              </a:ext>
            </a:extLst>
          </p:cNvPr>
          <p:cNvSpPr/>
          <p:nvPr/>
        </p:nvSpPr>
        <p:spPr>
          <a:xfrm>
            <a:off x="9332574" y="1100398"/>
            <a:ext cx="1073419" cy="765313"/>
          </a:xfrm>
          <a:prstGeom prst="rect">
            <a:avLst/>
          </a:prstGeom>
          <a:solidFill>
            <a:srgbClr val="FFFF68">
              <a:alpha val="2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5" name="Group 24">
            <a:extLst>
              <a:ext uri="{FF2B5EF4-FFF2-40B4-BE49-F238E27FC236}">
                <a16:creationId xmlns:a16="http://schemas.microsoft.com/office/drawing/2014/main" id="{EE2C5A70-991B-2E77-E424-B7FC7C4873E7}"/>
              </a:ext>
            </a:extLst>
          </p:cNvPr>
          <p:cNvGrpSpPr/>
          <p:nvPr/>
        </p:nvGrpSpPr>
        <p:grpSpPr>
          <a:xfrm>
            <a:off x="396396" y="1979627"/>
            <a:ext cx="6164508" cy="1091151"/>
            <a:chOff x="396397" y="2224725"/>
            <a:chExt cx="6164508" cy="1091151"/>
          </a:xfrm>
        </p:grpSpPr>
        <p:sp>
          <p:nvSpPr>
            <p:cNvPr id="6" name="TextBox 5">
              <a:extLst>
                <a:ext uri="{FF2B5EF4-FFF2-40B4-BE49-F238E27FC236}">
                  <a16:creationId xmlns:a16="http://schemas.microsoft.com/office/drawing/2014/main" id="{FD0BCC1F-3C6D-78F8-C03F-FA94D13745AA}"/>
                </a:ext>
              </a:extLst>
            </p:cNvPr>
            <p:cNvSpPr txBox="1"/>
            <p:nvPr/>
          </p:nvSpPr>
          <p:spPr>
            <a:xfrm>
              <a:off x="396397" y="2224725"/>
              <a:ext cx="616450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nonminimal coupling term proportional to a “constant” </a:t>
              </a:r>
              <a:r>
                <a:rPr kumimoji="0" lang="en-US" sz="2000" b="0" i="1" u="none" strike="noStrike" kern="1200" cap="none" spc="0" normalizeH="0" baseline="0" noProof="0" dirty="0">
                  <a:ln>
                    <a:noFill/>
                  </a:ln>
                  <a:solidFill>
                    <a:prstClr val="black"/>
                  </a:solidFill>
                  <a:effectLst/>
                  <a:uLnTx/>
                  <a:uFillTx/>
                  <a:latin typeface="Symbol" pitchFamily="2" charset="2"/>
                  <a:ea typeface="+mn-ea"/>
                  <a:cs typeface="+mn-cs"/>
                </a:rPr>
                <a:t>x</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7" name="TextBox 6">
              <a:extLst>
                <a:ext uri="{FF2B5EF4-FFF2-40B4-BE49-F238E27FC236}">
                  <a16:creationId xmlns:a16="http://schemas.microsoft.com/office/drawing/2014/main" id="{F4BEA962-070B-EE95-B1AD-125E8DA7721E}"/>
                </a:ext>
              </a:extLst>
            </p:cNvPr>
            <p:cNvSpPr txBox="1"/>
            <p:nvPr/>
          </p:nvSpPr>
          <p:spPr>
            <a:xfrm>
              <a:off x="886120" y="2607990"/>
              <a:ext cx="3257815"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Symbol" pitchFamily="2" charset="2"/>
                  <a:ea typeface="+mn-ea"/>
                  <a:cs typeface="+mn-cs"/>
                </a:rPr>
                <a:t>x </a:t>
              </a:r>
              <a:r>
                <a:rPr kumimoji="0" lang="en-US" sz="2000" b="0" i="0" u="none" strike="noStrike" kern="1200" cap="none" spc="0" normalizeH="0" baseline="0" noProof="0" dirty="0">
                  <a:ln>
                    <a:noFill/>
                  </a:ln>
                  <a:solidFill>
                    <a:prstClr val="black"/>
                  </a:solidFill>
                  <a:effectLst/>
                  <a:uLnTx/>
                  <a:uFillTx/>
                  <a:latin typeface="Symbol" pitchFamily="2" charset="2"/>
                  <a:ea typeface="+mn-ea"/>
                  <a:cs typeface="+mn-cs"/>
                </a:rPr>
                <a:t>= 0: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“minimal coupling”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Symbol" pitchFamily="2" charset="2"/>
                  <a:ea typeface="+mn-ea"/>
                  <a:cs typeface="+mn-cs"/>
                </a:rPr>
                <a:t>x </a:t>
              </a:r>
              <a:r>
                <a:rPr kumimoji="0" lang="en-US" sz="2000" b="0" i="0" u="none" strike="noStrike" kern="1200" cap="none" spc="0" normalizeH="0" baseline="0" noProof="0" dirty="0">
                  <a:ln>
                    <a:noFill/>
                  </a:ln>
                  <a:solidFill>
                    <a:prstClr val="black"/>
                  </a:solidFill>
                  <a:effectLst/>
                  <a:uLnTx/>
                  <a:uFillTx/>
                  <a:latin typeface="Symbol" pitchFamily="2" charset="2"/>
                  <a:ea typeface="+mn-ea"/>
                  <a:cs typeface="+mn-cs"/>
                </a:rPr>
                <a:t>= 1/6: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“conformal coupling”</a:t>
              </a:r>
            </a:p>
          </p:txBody>
        </p:sp>
      </p:grpSp>
      <p:sp>
        <p:nvSpPr>
          <p:cNvPr id="30" name="TextBox 29">
            <a:extLst>
              <a:ext uri="{FF2B5EF4-FFF2-40B4-BE49-F238E27FC236}">
                <a16:creationId xmlns:a16="http://schemas.microsoft.com/office/drawing/2014/main" id="{D5C57892-9CB6-D9B0-153B-51D62BCC0601}"/>
              </a:ext>
            </a:extLst>
          </p:cNvPr>
          <p:cNvSpPr txBox="1"/>
          <p:nvPr/>
        </p:nvSpPr>
        <p:spPr>
          <a:xfrm>
            <a:off x="396396" y="3377138"/>
            <a:ext cx="10462433" cy="16312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in general, </a:t>
            </a:r>
            <a:r>
              <a:rPr kumimoji="0" lang="en-US" sz="2000" b="0" i="1" u="none" strike="noStrike" kern="1200" cap="none" spc="0" normalizeH="0" baseline="0" noProof="0" dirty="0">
                <a:ln>
                  <a:noFill/>
                </a:ln>
                <a:solidFill>
                  <a:prstClr val="black"/>
                </a:solidFill>
                <a:effectLst/>
                <a:uLnTx/>
                <a:uFillTx/>
                <a:latin typeface="Symbol" pitchFamily="2" charset="2"/>
                <a:ea typeface="+mn-ea"/>
                <a:cs typeface="+mn-cs"/>
              </a:rPr>
              <a:t>x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pitchFamily="34" charset="0"/>
              </a:rPr>
              <a:t>should be a free parameter.  </a:t>
            </a:r>
            <a:r>
              <a:rPr kumimoji="0" lang="en-US" sz="2000" b="0" i="1" u="none" strike="noStrike" kern="1200" cap="none" spc="0" normalizeH="0" baseline="0" noProof="0" dirty="0">
                <a:ln>
                  <a:noFill/>
                </a:ln>
                <a:solidFill>
                  <a:prstClr val="black"/>
                </a:solidFill>
                <a:effectLst/>
                <a:uLnTx/>
                <a:uFillTx/>
                <a:latin typeface="Symbol" pitchFamily="2" charset="2"/>
                <a:ea typeface="+mn-ea"/>
                <a:cs typeface="Calibri" panose="020F0502020204030204" pitchFamily="34" charset="0"/>
              </a:rPr>
              <a:t>x</a:t>
            </a:r>
            <a:r>
              <a:rPr kumimoji="0" lang="en-US" sz="2000" b="0" i="0" u="none" strike="noStrike" kern="1200" cap="none" spc="0" normalizeH="0" baseline="0" noProof="0" dirty="0">
                <a:ln>
                  <a:noFill/>
                </a:ln>
                <a:solidFill>
                  <a:prstClr val="black"/>
                </a:solidFill>
                <a:effectLst/>
                <a:uLnTx/>
                <a:uFillTx/>
                <a:latin typeface="Symbol" pitchFamily="2" charset="2"/>
                <a:ea typeface="+mn-ea"/>
                <a:cs typeface="Calibri" panose="020F0502020204030204" pitchFamily="34" charset="0"/>
              </a:rPr>
              <a:t> = 1/6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pitchFamily="34" charset="0"/>
              </a:rPr>
              <a:t>is an enhanced (classical) conformal symmetry point</a:t>
            </a:r>
            <a:r>
              <a:rPr lang="en-US" sz="2000" dirty="0">
                <a:solidFill>
                  <a:prstClr val="black"/>
                </a:solidFill>
                <a:latin typeface="Calibri" panose="020F0502020204030204"/>
                <a:cs typeface="Calibri" panose="020F0502020204030204" pitchFamily="34" charset="0"/>
              </a:rPr>
              <a:t>.  Presumably RGE.</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dirty="0">
              <a:solidFill>
                <a:prstClr val="black"/>
              </a:solidFill>
              <a:latin typeface="Calibri" panose="020F0502020204030204"/>
              <a:cs typeface="Calibri" panose="020F0502020204030204" pitchFamily="34" charset="0"/>
            </a:endParaRPr>
          </a:p>
          <a:p>
            <a:pPr lvl="0">
              <a:defRPr/>
            </a:pPr>
            <a:r>
              <a:rPr lang="en-US" sz="2000" i="1" dirty="0">
                <a:solidFill>
                  <a:prstClr val="black"/>
                </a:solidFill>
                <a:latin typeface="Symbol" pitchFamily="2" charset="2"/>
                <a:cs typeface="Calibri" panose="020F0502020204030204" pitchFamily="34" charset="0"/>
              </a:rPr>
              <a:t>x</a:t>
            </a:r>
            <a:r>
              <a:rPr lang="en-US" sz="2000" dirty="0">
                <a:solidFill>
                  <a:prstClr val="black"/>
                </a:solidFill>
                <a:latin typeface="Symbol" pitchFamily="2" charset="2"/>
                <a:cs typeface="Calibri" panose="020F0502020204030204" pitchFamily="34" charset="0"/>
              </a:rPr>
              <a:t> = 1/6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pitchFamily="34" charset="0"/>
              </a:rPr>
              <a:t>useful because in many cases (e.g., fermion) conformal invariance is broken only by mass terms.</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F60C0597-926C-4A25-7A1A-67B49228B23A}"/>
              </a:ext>
            </a:extLst>
          </p:cNvPr>
          <p:cNvSpPr txBox="1"/>
          <p:nvPr/>
        </p:nvSpPr>
        <p:spPr>
          <a:xfrm>
            <a:off x="2532365" y="0"/>
            <a:ext cx="7127272"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Scalar field in FRW background</a:t>
            </a:r>
            <a:endParaRPr kumimoji="0" lang="en-US" sz="3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62833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3FA368EE-0058-D5BA-72A7-5C0B024F39B2}"/>
              </a:ext>
            </a:extLst>
          </p:cNvPr>
          <p:cNvGrpSpPr/>
          <p:nvPr/>
        </p:nvGrpSpPr>
        <p:grpSpPr>
          <a:xfrm>
            <a:off x="1093991" y="766035"/>
            <a:ext cx="5075709" cy="6015763"/>
            <a:chOff x="1093991" y="766035"/>
            <a:chExt cx="5075709" cy="6015763"/>
          </a:xfrm>
        </p:grpSpPr>
        <p:grpSp>
          <p:nvGrpSpPr>
            <p:cNvPr id="5" name="Group 4">
              <a:extLst>
                <a:ext uri="{FF2B5EF4-FFF2-40B4-BE49-F238E27FC236}">
                  <a16:creationId xmlns:a16="http://schemas.microsoft.com/office/drawing/2014/main" id="{DA756877-308D-AE9A-F3E4-63850EF5140F}"/>
                </a:ext>
              </a:extLst>
            </p:cNvPr>
            <p:cNvGrpSpPr/>
            <p:nvPr/>
          </p:nvGrpSpPr>
          <p:grpSpPr>
            <a:xfrm>
              <a:off x="1124517" y="766035"/>
              <a:ext cx="5045183" cy="1034648"/>
              <a:chOff x="210116" y="570091"/>
              <a:chExt cx="5045183" cy="1034648"/>
            </a:xfrm>
          </p:grpSpPr>
          <p:sp>
            <p:nvSpPr>
              <p:cNvPr id="2" name="TextBox 1">
                <a:extLst>
                  <a:ext uri="{FF2B5EF4-FFF2-40B4-BE49-F238E27FC236}">
                    <a16:creationId xmlns:a16="http://schemas.microsoft.com/office/drawing/2014/main" id="{C378A317-CF58-AA0F-4FCD-24DA387463E7}"/>
                  </a:ext>
                </a:extLst>
              </p:cNvPr>
              <p:cNvSpPr txBox="1"/>
              <p:nvPr/>
            </p:nvSpPr>
            <p:spPr>
              <a:xfrm>
                <a:off x="210116" y="570091"/>
                <a:ext cx="3208699"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venir Light"/>
                  </a:rPr>
                  <a:t>Fourier mode decomposition</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Avenir Light"/>
                </a:endParaRPr>
              </a:p>
            </p:txBody>
          </p:sp>
          <p:pic>
            <p:nvPicPr>
              <p:cNvPr id="21" name="Picture 20">
                <a:extLst>
                  <a:ext uri="{FF2B5EF4-FFF2-40B4-BE49-F238E27FC236}">
                    <a16:creationId xmlns:a16="http://schemas.microsoft.com/office/drawing/2014/main" id="{E891F72B-E325-72C9-3343-80130FC7AE0C}"/>
                  </a:ext>
                </a:extLst>
              </p:cNvPr>
              <p:cNvPicPr>
                <a:picLocks noChangeAspect="1"/>
              </p:cNvPicPr>
              <p:nvPr/>
            </p:nvPicPr>
            <p:blipFill>
              <a:blip r:embed="rId2"/>
              <a:stretch>
                <a:fillRect/>
              </a:stretch>
            </p:blipFill>
            <p:spPr>
              <a:xfrm>
                <a:off x="482131" y="1056099"/>
                <a:ext cx="4773168" cy="548640"/>
              </a:xfrm>
              <a:prstGeom prst="rect">
                <a:avLst/>
              </a:prstGeom>
            </p:spPr>
          </p:pic>
        </p:grpSp>
        <p:grpSp>
          <p:nvGrpSpPr>
            <p:cNvPr id="24" name="Group 23">
              <a:extLst>
                <a:ext uri="{FF2B5EF4-FFF2-40B4-BE49-F238E27FC236}">
                  <a16:creationId xmlns:a16="http://schemas.microsoft.com/office/drawing/2014/main" id="{1F13A639-D0CC-C380-17A0-81B031F95A69}"/>
                </a:ext>
              </a:extLst>
            </p:cNvPr>
            <p:cNvGrpSpPr/>
            <p:nvPr/>
          </p:nvGrpSpPr>
          <p:grpSpPr>
            <a:xfrm>
              <a:off x="1124516" y="1992038"/>
              <a:ext cx="4127027" cy="753521"/>
              <a:chOff x="482264" y="2071514"/>
              <a:chExt cx="4127027" cy="753521"/>
            </a:xfrm>
          </p:grpSpPr>
          <p:sp>
            <p:nvSpPr>
              <p:cNvPr id="4" name="TextBox 3">
                <a:extLst>
                  <a:ext uri="{FF2B5EF4-FFF2-40B4-BE49-F238E27FC236}">
                    <a16:creationId xmlns:a16="http://schemas.microsoft.com/office/drawing/2014/main" id="{DD9916DA-C5AF-859C-3B40-670DC34C18CD}"/>
                  </a:ext>
                </a:extLst>
              </p:cNvPr>
              <p:cNvSpPr txBox="1"/>
              <p:nvPr/>
            </p:nvSpPr>
            <p:spPr>
              <a:xfrm>
                <a:off x="482264" y="2071514"/>
                <a:ext cx="4127027"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venir Light"/>
                  </a:rPr>
                  <a:t>mode functions satisfy wave equation</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Avenir Light"/>
                </a:endParaRPr>
              </a:p>
            </p:txBody>
          </p:sp>
          <p:pic>
            <p:nvPicPr>
              <p:cNvPr id="23" name="Picture 22">
                <a:extLst>
                  <a:ext uri="{FF2B5EF4-FFF2-40B4-BE49-F238E27FC236}">
                    <a16:creationId xmlns:a16="http://schemas.microsoft.com/office/drawing/2014/main" id="{02619935-AB96-0009-E3DE-42527816814A}"/>
                  </a:ext>
                </a:extLst>
              </p:cNvPr>
              <p:cNvPicPr>
                <a:picLocks noChangeAspect="1"/>
              </p:cNvPicPr>
              <p:nvPr/>
            </p:nvPicPr>
            <p:blipFill>
              <a:blip r:embed="rId3"/>
              <a:stretch>
                <a:fillRect/>
              </a:stretch>
            </p:blipFill>
            <p:spPr>
              <a:xfrm>
                <a:off x="1249461" y="2511238"/>
                <a:ext cx="2743200" cy="313797"/>
              </a:xfrm>
              <a:prstGeom prst="rect">
                <a:avLst/>
              </a:prstGeom>
            </p:spPr>
          </p:pic>
        </p:grpSp>
        <p:grpSp>
          <p:nvGrpSpPr>
            <p:cNvPr id="26" name="Group 25">
              <a:extLst>
                <a:ext uri="{FF2B5EF4-FFF2-40B4-BE49-F238E27FC236}">
                  <a16:creationId xmlns:a16="http://schemas.microsoft.com/office/drawing/2014/main" id="{031636BD-8DCF-CA6D-6888-C5C28978BA85}"/>
                </a:ext>
              </a:extLst>
            </p:cNvPr>
            <p:cNvGrpSpPr/>
            <p:nvPr/>
          </p:nvGrpSpPr>
          <p:grpSpPr>
            <a:xfrm>
              <a:off x="1124516" y="2936914"/>
              <a:ext cx="5003614" cy="721370"/>
              <a:chOff x="482264" y="2985050"/>
              <a:chExt cx="5003614" cy="721370"/>
            </a:xfrm>
          </p:grpSpPr>
          <p:sp>
            <p:nvSpPr>
              <p:cNvPr id="8" name="TextBox 7">
                <a:extLst>
                  <a:ext uri="{FF2B5EF4-FFF2-40B4-BE49-F238E27FC236}">
                    <a16:creationId xmlns:a16="http://schemas.microsoft.com/office/drawing/2014/main" id="{3E28B16A-42E0-D1DA-9847-9B01796B551D}"/>
                  </a:ext>
                </a:extLst>
              </p:cNvPr>
              <p:cNvSpPr txBox="1"/>
              <p:nvPr/>
            </p:nvSpPr>
            <p:spPr>
              <a:xfrm>
                <a:off x="482264" y="2985050"/>
                <a:ext cx="500361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venir Light"/>
                  </a:rPr>
                  <a:t>but with a time-dependent dispersion relation</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Avenir Light"/>
                </a:endParaRPr>
              </a:p>
            </p:txBody>
          </p:sp>
          <p:pic>
            <p:nvPicPr>
              <p:cNvPr id="25" name="Picture 24">
                <a:extLst>
                  <a:ext uri="{FF2B5EF4-FFF2-40B4-BE49-F238E27FC236}">
                    <a16:creationId xmlns:a16="http://schemas.microsoft.com/office/drawing/2014/main" id="{6DE43838-3E1E-7836-EB15-0314F1DC2A32}"/>
                  </a:ext>
                </a:extLst>
              </p:cNvPr>
              <p:cNvPicPr>
                <a:picLocks noChangeAspect="1"/>
              </p:cNvPicPr>
              <p:nvPr/>
            </p:nvPicPr>
            <p:blipFill>
              <a:blip r:embed="rId4"/>
              <a:stretch>
                <a:fillRect/>
              </a:stretch>
            </p:blipFill>
            <p:spPr>
              <a:xfrm>
                <a:off x="1273759" y="3432100"/>
                <a:ext cx="2263140" cy="274320"/>
              </a:xfrm>
              <a:prstGeom prst="rect">
                <a:avLst/>
              </a:prstGeom>
            </p:spPr>
          </p:pic>
        </p:grpSp>
        <p:grpSp>
          <p:nvGrpSpPr>
            <p:cNvPr id="3" name="Group 2">
              <a:extLst>
                <a:ext uri="{FF2B5EF4-FFF2-40B4-BE49-F238E27FC236}">
                  <a16:creationId xmlns:a16="http://schemas.microsoft.com/office/drawing/2014/main" id="{4DB27B21-5ECA-871A-D999-074DAAB4C46F}"/>
                </a:ext>
              </a:extLst>
            </p:cNvPr>
            <p:cNvGrpSpPr/>
            <p:nvPr/>
          </p:nvGrpSpPr>
          <p:grpSpPr>
            <a:xfrm>
              <a:off x="1093991" y="3849639"/>
              <a:ext cx="4501277" cy="1574414"/>
              <a:chOff x="179590" y="3623995"/>
              <a:chExt cx="4501277" cy="1574414"/>
            </a:xfrm>
          </p:grpSpPr>
          <p:sp>
            <p:nvSpPr>
              <p:cNvPr id="14" name="TextBox 13">
                <a:extLst>
                  <a:ext uri="{FF2B5EF4-FFF2-40B4-BE49-F238E27FC236}">
                    <a16:creationId xmlns:a16="http://schemas.microsoft.com/office/drawing/2014/main" id="{08868DA8-446A-4E2A-A233-C3AC37CC7FBA}"/>
                  </a:ext>
                </a:extLst>
              </p:cNvPr>
              <p:cNvSpPr txBox="1"/>
              <p:nvPr/>
            </p:nvSpPr>
            <p:spPr>
              <a:xfrm>
                <a:off x="179590" y="3623995"/>
                <a:ext cx="2651495"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Symbol" pitchFamily="2" charset="2"/>
                    <a:ea typeface="+mn-ea"/>
                    <a:cs typeface="Avenir Light"/>
                  </a:rPr>
                  <a:t>+</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venir Light"/>
                  </a:rPr>
                  <a:t> &amp; </a:t>
                </a:r>
                <a:r>
                  <a:rPr kumimoji="0" lang="en-US" sz="2000" b="0" i="0" u="none" strike="noStrike" kern="1200" cap="none" spc="0" normalizeH="0" baseline="0" noProof="0" dirty="0">
                    <a:ln>
                      <a:noFill/>
                    </a:ln>
                    <a:solidFill>
                      <a:prstClr val="black"/>
                    </a:solidFill>
                    <a:effectLst/>
                    <a:uLnTx/>
                    <a:uFillTx/>
                    <a:latin typeface="Symbol" pitchFamily="2" charset="2"/>
                    <a:ea typeface="+mn-ea"/>
                    <a:cs typeface="Avenir Light"/>
                  </a:rPr>
                  <a:t>-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venir Light"/>
                  </a:rPr>
                  <a:t>frequency modes</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Avenir Light"/>
                </a:endParaRPr>
              </a:p>
            </p:txBody>
          </p:sp>
          <p:pic>
            <p:nvPicPr>
              <p:cNvPr id="27" name="Picture 26">
                <a:extLst>
                  <a:ext uri="{FF2B5EF4-FFF2-40B4-BE49-F238E27FC236}">
                    <a16:creationId xmlns:a16="http://schemas.microsoft.com/office/drawing/2014/main" id="{A9C90E1D-B311-D1FA-0386-D46A62585BC8}"/>
                  </a:ext>
                </a:extLst>
              </p:cNvPr>
              <p:cNvPicPr>
                <a:picLocks noChangeAspect="1"/>
              </p:cNvPicPr>
              <p:nvPr/>
            </p:nvPicPr>
            <p:blipFill>
              <a:blip r:embed="rId5"/>
              <a:stretch>
                <a:fillRect/>
              </a:stretch>
            </p:blipFill>
            <p:spPr>
              <a:xfrm>
                <a:off x="970066" y="3972208"/>
                <a:ext cx="2982607" cy="548640"/>
              </a:xfrm>
              <a:prstGeom prst="rect">
                <a:avLst/>
              </a:prstGeom>
            </p:spPr>
          </p:pic>
          <p:pic>
            <p:nvPicPr>
              <p:cNvPr id="28" name="Picture 27">
                <a:extLst>
                  <a:ext uri="{FF2B5EF4-FFF2-40B4-BE49-F238E27FC236}">
                    <a16:creationId xmlns:a16="http://schemas.microsoft.com/office/drawing/2014/main" id="{58948645-A1CB-9A3D-B619-483EBC83248B}"/>
                  </a:ext>
                </a:extLst>
              </p:cNvPr>
              <p:cNvPicPr>
                <a:picLocks noChangeAspect="1"/>
              </p:cNvPicPr>
              <p:nvPr/>
            </p:nvPicPr>
            <p:blipFill>
              <a:blip r:embed="rId6"/>
              <a:stretch>
                <a:fillRect/>
              </a:stretch>
            </p:blipFill>
            <p:spPr>
              <a:xfrm>
                <a:off x="970066" y="4649769"/>
                <a:ext cx="3710801" cy="548640"/>
              </a:xfrm>
              <a:prstGeom prst="rect">
                <a:avLst/>
              </a:prstGeom>
            </p:spPr>
          </p:pic>
        </p:grpSp>
        <p:grpSp>
          <p:nvGrpSpPr>
            <p:cNvPr id="31" name="Group 30">
              <a:extLst>
                <a:ext uri="{FF2B5EF4-FFF2-40B4-BE49-F238E27FC236}">
                  <a16:creationId xmlns:a16="http://schemas.microsoft.com/office/drawing/2014/main" id="{8F5CF88F-EF1D-5F8B-D82B-FD574A92A34B}"/>
                </a:ext>
              </a:extLst>
            </p:cNvPr>
            <p:cNvGrpSpPr/>
            <p:nvPr/>
          </p:nvGrpSpPr>
          <p:grpSpPr>
            <a:xfrm>
              <a:off x="1124516" y="5615408"/>
              <a:ext cx="4885755" cy="1166390"/>
              <a:chOff x="482264" y="5389489"/>
              <a:chExt cx="4885755" cy="1166390"/>
            </a:xfrm>
          </p:grpSpPr>
          <p:sp>
            <p:nvSpPr>
              <p:cNvPr id="18" name="TextBox 17">
                <a:extLst>
                  <a:ext uri="{FF2B5EF4-FFF2-40B4-BE49-F238E27FC236}">
                    <a16:creationId xmlns:a16="http://schemas.microsoft.com/office/drawing/2014/main" id="{1E6D39E1-ECD3-212D-2618-7A354A01175B}"/>
                  </a:ext>
                </a:extLst>
              </p:cNvPr>
              <p:cNvSpPr txBox="1"/>
              <p:nvPr/>
            </p:nvSpPr>
            <p:spPr>
              <a:xfrm>
                <a:off x="482264" y="5389489"/>
                <a:ext cx="241514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venir Light"/>
                  </a:rPr>
                  <a:t>leads to mode mixing</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Avenir Light"/>
                </a:endParaRPr>
              </a:p>
            </p:txBody>
          </p:sp>
          <p:pic>
            <p:nvPicPr>
              <p:cNvPr id="30" name="Picture 29">
                <a:extLst>
                  <a:ext uri="{FF2B5EF4-FFF2-40B4-BE49-F238E27FC236}">
                    <a16:creationId xmlns:a16="http://schemas.microsoft.com/office/drawing/2014/main" id="{22C796BA-FAEC-31D1-E149-5288DBCE12BE}"/>
                  </a:ext>
                </a:extLst>
              </p:cNvPr>
              <p:cNvPicPr>
                <a:picLocks noChangeAspect="1"/>
              </p:cNvPicPr>
              <p:nvPr/>
            </p:nvPicPr>
            <p:blipFill>
              <a:blip r:embed="rId7"/>
              <a:stretch>
                <a:fillRect/>
              </a:stretch>
            </p:blipFill>
            <p:spPr>
              <a:xfrm>
                <a:off x="1249462" y="5824359"/>
                <a:ext cx="4118557" cy="731520"/>
              </a:xfrm>
              <a:prstGeom prst="rect">
                <a:avLst/>
              </a:prstGeom>
            </p:spPr>
          </p:pic>
        </p:grpSp>
      </p:grpSp>
      <p:sp>
        <p:nvSpPr>
          <p:cNvPr id="7" name="TextBox 6">
            <a:extLst>
              <a:ext uri="{FF2B5EF4-FFF2-40B4-BE49-F238E27FC236}">
                <a16:creationId xmlns:a16="http://schemas.microsoft.com/office/drawing/2014/main" id="{E56FB9BF-573A-08A6-C137-69E20F154F02}"/>
              </a:ext>
            </a:extLst>
          </p:cNvPr>
          <p:cNvSpPr txBox="1"/>
          <p:nvPr/>
        </p:nvSpPr>
        <p:spPr>
          <a:xfrm>
            <a:off x="2715107" y="0"/>
            <a:ext cx="6761787" cy="70788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Avenir Heavy"/>
              </a:rPr>
              <a:t>Scalar field in FRW background</a:t>
            </a: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Avenir Heavy"/>
            </a:endParaRPr>
          </a:p>
        </p:txBody>
      </p:sp>
      <p:sp>
        <p:nvSpPr>
          <p:cNvPr id="11" name="TextBox 10">
            <a:extLst>
              <a:ext uri="{FF2B5EF4-FFF2-40B4-BE49-F238E27FC236}">
                <a16:creationId xmlns:a16="http://schemas.microsoft.com/office/drawing/2014/main" id="{C84DF7B0-B405-3014-0AF9-629CF3045C09}"/>
              </a:ext>
            </a:extLst>
          </p:cNvPr>
          <p:cNvSpPr txBox="1"/>
          <p:nvPr/>
        </p:nvSpPr>
        <p:spPr>
          <a:xfrm>
            <a:off x="6970647" y="3112196"/>
            <a:ext cx="5138057" cy="1323439"/>
          </a:xfrm>
          <a:prstGeom prst="rect">
            <a:avLst/>
          </a:prstGeom>
          <a:noFill/>
          <a:ln w="28575">
            <a:solidFill>
              <a:schemeClr val="tx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time-dependent Hamiltonian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Bookman Old Style"/>
              </a:rPr>
              <a:t>⇒</a:t>
            </a:r>
            <a:r>
              <a:rPr kumimoji="0" lang="en-US" sz="2000" b="0" i="0" u="none" strike="noStrike" kern="1200" cap="none" spc="0" normalizeH="0" baseline="0" noProof="0" dirty="0">
                <a:ln>
                  <a:noFill/>
                </a:ln>
                <a:solidFill>
                  <a:prstClr val="black"/>
                </a:solidFill>
                <a:effectLst/>
                <a:uLnTx/>
                <a:uFillTx/>
                <a:latin typeface="Bookman Old Style"/>
                <a:ea typeface="+mn-ea"/>
                <a:cs typeface="Bookman Old Style"/>
              </a:rPr>
              <a:t> </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mode mixing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Bookman Old Style"/>
              </a:rPr>
              <a:t>⇒ </a:t>
            </a:r>
            <a:r>
              <a:rPr kumimoji="0" lang="en-US" sz="2000" b="0" i="0" u="none" strike="noStrike" kern="1200" cap="none" spc="0" normalizeH="0" baseline="0" noProof="0" dirty="0">
                <a:ln>
                  <a:noFill/>
                </a:ln>
                <a:solidFill>
                  <a:prstClr val="black"/>
                </a:solidFill>
                <a:effectLst/>
                <a:uLnTx/>
                <a:uFillTx/>
                <a:latin typeface="Symbol" pitchFamily="2" charset="2"/>
                <a:ea typeface="+mn-ea"/>
                <a:cs typeface="Bookman Old Style"/>
              </a:rPr>
              <a:t>-</a:t>
            </a:r>
            <a:r>
              <a:rPr kumimoji="0" lang="en-US" sz="2000" b="0" i="0" u="none" strike="noStrike" kern="1200" cap="none" spc="0" normalizeH="0" baseline="0" noProof="0" dirty="0">
                <a:ln>
                  <a:noFill/>
                </a:ln>
                <a:solidFill>
                  <a:prstClr val="black"/>
                </a:solidFill>
                <a:effectLst/>
                <a:uLnTx/>
                <a:uFillTx/>
                <a:latin typeface="Bookman Old Style"/>
                <a:ea typeface="+mn-ea"/>
                <a:cs typeface="Bookman Old Style"/>
              </a:rPr>
              <a:t> </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frequency modes from </a:t>
            </a:r>
            <a:r>
              <a:rPr kumimoji="0" lang="en-US" sz="2000" b="0" i="0" u="none" strike="noStrike" kern="1200" cap="none" spc="0" normalizeH="0" baseline="0" noProof="0" dirty="0">
                <a:ln>
                  <a:noFill/>
                </a:ln>
                <a:solidFill>
                  <a:prstClr val="black"/>
                </a:solidFill>
                <a:effectLst/>
                <a:uLnTx/>
                <a:uFillTx/>
                <a:latin typeface="Symbol" pitchFamily="2" charset="2"/>
                <a:ea typeface="+mn-ea"/>
                <a:cs typeface="Bookman Old Style"/>
              </a:rPr>
              <a:t>+</a:t>
            </a:r>
            <a:r>
              <a:rPr kumimoji="0" lang="en-US" sz="2000" b="0" i="0" u="none" strike="noStrike" kern="1200" cap="none" spc="0" normalizeH="0" baseline="0" noProof="0" dirty="0">
                <a:ln>
                  <a:noFill/>
                </a:ln>
                <a:solidFill>
                  <a:prstClr val="black"/>
                </a:solidFill>
                <a:effectLst/>
                <a:uLnTx/>
                <a:uFillTx/>
                <a:latin typeface="Bookman Old Style"/>
                <a:ea typeface="+mn-ea"/>
                <a:cs typeface="Bookman Old Style"/>
              </a:rPr>
              <a:t>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Bookman Old Style"/>
              </a:rPr>
              <a:t>frequency modes</a:t>
            </a:r>
          </a:p>
          <a:p>
            <a:pPr lvl="0"/>
            <a:r>
              <a:rPr lang="en-US" sz="2000" dirty="0">
                <a:solidFill>
                  <a:prstClr val="black"/>
                </a:solidFill>
                <a:cs typeface="Bookman Old Style"/>
              </a:rPr>
              <a:t>⇒</a:t>
            </a:r>
            <a:r>
              <a:rPr lang="en-US" sz="2000" dirty="0">
                <a:solidFill>
                  <a:prstClr val="black"/>
                </a:solidFill>
                <a:latin typeface="Bookman Old Style"/>
                <a:cs typeface="Bookman Old Style"/>
              </a:rPr>
              <a:t> </a:t>
            </a:r>
            <a:r>
              <a:rPr lang="en-US" sz="2000" dirty="0">
                <a:solidFill>
                  <a:prstClr val="black"/>
                </a:solidFill>
                <a:latin typeface="Calibri" panose="020F0502020204030204" pitchFamily="34" charset="0"/>
                <a:cs typeface="Calibri" panose="020F0502020204030204" pitchFamily="34" charset="0"/>
              </a:rPr>
              <a:t>particle creation</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Bookman Old Style"/>
            </a:endParaRPr>
          </a:p>
        </p:txBody>
      </p:sp>
      <p:grpSp>
        <p:nvGrpSpPr>
          <p:cNvPr id="12" name="Group 11">
            <a:extLst>
              <a:ext uri="{FF2B5EF4-FFF2-40B4-BE49-F238E27FC236}">
                <a16:creationId xmlns:a16="http://schemas.microsoft.com/office/drawing/2014/main" id="{AFFC99BA-330C-AB19-925A-4AA7B831075E}"/>
              </a:ext>
            </a:extLst>
          </p:cNvPr>
          <p:cNvGrpSpPr/>
          <p:nvPr/>
        </p:nvGrpSpPr>
        <p:grpSpPr>
          <a:xfrm>
            <a:off x="7439043" y="766035"/>
            <a:ext cx="2927404" cy="1136792"/>
            <a:chOff x="6382312" y="776921"/>
            <a:chExt cx="2927404" cy="1136792"/>
          </a:xfrm>
        </p:grpSpPr>
        <p:pic>
          <p:nvPicPr>
            <p:cNvPr id="9" name="Picture 8">
              <a:extLst>
                <a:ext uri="{FF2B5EF4-FFF2-40B4-BE49-F238E27FC236}">
                  <a16:creationId xmlns:a16="http://schemas.microsoft.com/office/drawing/2014/main" id="{8F698598-AC85-B499-328D-C52926CB1C26}"/>
                </a:ext>
              </a:extLst>
            </p:cNvPr>
            <p:cNvPicPr>
              <a:picLocks noChangeAspect="1"/>
            </p:cNvPicPr>
            <p:nvPr/>
          </p:nvPicPr>
          <p:blipFill>
            <a:blip r:embed="rId8"/>
            <a:stretch>
              <a:fillRect/>
            </a:stretch>
          </p:blipFill>
          <p:spPr>
            <a:xfrm>
              <a:off x="6797194" y="1139013"/>
              <a:ext cx="2374900" cy="774700"/>
            </a:xfrm>
            <a:prstGeom prst="rect">
              <a:avLst/>
            </a:prstGeom>
          </p:spPr>
        </p:pic>
        <p:sp>
          <p:nvSpPr>
            <p:cNvPr id="10" name="TextBox 9">
              <a:extLst>
                <a:ext uri="{FF2B5EF4-FFF2-40B4-BE49-F238E27FC236}">
                  <a16:creationId xmlns:a16="http://schemas.microsoft.com/office/drawing/2014/main" id="{F423D1F3-DCA7-EB97-1C17-4EC06574F4DE}"/>
                </a:ext>
              </a:extLst>
            </p:cNvPr>
            <p:cNvSpPr txBox="1"/>
            <p:nvPr/>
          </p:nvSpPr>
          <p:spPr>
            <a:xfrm>
              <a:off x="6382312" y="776921"/>
              <a:ext cx="292740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venir Light"/>
                </a:rPr>
                <a:t>Comoving number density</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Avenir Light"/>
              </a:endParaRPr>
            </a:p>
          </p:txBody>
        </p:sp>
      </p:grpSp>
      <p:sp>
        <p:nvSpPr>
          <p:cNvPr id="16" name="Right Brace 15">
            <a:extLst>
              <a:ext uri="{FF2B5EF4-FFF2-40B4-BE49-F238E27FC236}">
                <a16:creationId xmlns:a16="http://schemas.microsoft.com/office/drawing/2014/main" id="{1F503ADC-174D-1A49-2F06-FD71F2581300}"/>
              </a:ext>
            </a:extLst>
          </p:cNvPr>
          <p:cNvSpPr/>
          <p:nvPr/>
        </p:nvSpPr>
        <p:spPr>
          <a:xfrm>
            <a:off x="6136417" y="766035"/>
            <a:ext cx="732468" cy="6015763"/>
          </a:xfrm>
          <a:prstGeom prst="rightBrace">
            <a:avLst>
              <a:gd name="adj1" fmla="val 44001"/>
              <a:gd name="adj2"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719392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41DF1CC-D57F-3FD4-68ED-901CADE07525}"/>
              </a:ext>
            </a:extLst>
          </p:cNvPr>
          <p:cNvPicPr>
            <a:picLocks noChangeAspect="1"/>
          </p:cNvPicPr>
          <p:nvPr/>
        </p:nvPicPr>
        <p:blipFill>
          <a:blip r:embed="rId2"/>
          <a:srcRect l="11253" t="20162" r="8937" b="23053"/>
          <a:stretch>
            <a:fillRect/>
          </a:stretch>
        </p:blipFill>
        <p:spPr>
          <a:xfrm>
            <a:off x="44614" y="101943"/>
            <a:ext cx="12102772" cy="6654114"/>
          </a:xfrm>
          <a:prstGeom prst="rect">
            <a:avLst/>
          </a:prstGeom>
        </p:spPr>
      </p:pic>
    </p:spTree>
    <p:extLst>
      <p:ext uri="{BB962C8B-B14F-4D97-AF65-F5344CB8AC3E}">
        <p14:creationId xmlns:p14="http://schemas.microsoft.com/office/powerpoint/2010/main" val="3058881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56B008E9-3581-571F-34C8-E2A0D56206EF}"/>
              </a:ext>
            </a:extLst>
          </p:cNvPr>
          <p:cNvSpPr txBox="1"/>
          <p:nvPr/>
        </p:nvSpPr>
        <p:spPr>
          <a:xfrm rot="19620000">
            <a:off x="7464480" y="2480578"/>
            <a:ext cx="2033195" cy="419549"/>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id="{E16A2764-B5F5-1E61-2B65-EA4628C87097}"/>
              </a:ext>
            </a:extLst>
          </p:cNvPr>
          <p:cNvSpPr txBox="1"/>
          <p:nvPr/>
        </p:nvSpPr>
        <p:spPr>
          <a:xfrm rot="16200000">
            <a:off x="4622836" y="2256066"/>
            <a:ext cx="2033195" cy="419549"/>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20D97FB3-2D27-2B9A-6307-729194800826}"/>
              </a:ext>
            </a:extLst>
          </p:cNvPr>
          <p:cNvSpPr txBox="1"/>
          <p:nvPr/>
        </p:nvSpPr>
        <p:spPr>
          <a:xfrm>
            <a:off x="-18949" y="1032026"/>
            <a:ext cx="5542789" cy="4832092"/>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This calculation assumes particular inflationary model (quadratic, which is ruled out).</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But general picture holds in other models since action occurs around end of inflation.</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lvl="0" indent="-342900">
              <a:buFont typeface="Arial" panose="020B0604020202020204" pitchFamily="34" charset="0"/>
              <a:buChar char="•"/>
            </a:pPr>
            <a:r>
              <a:rPr lang="en-US" sz="2000" dirty="0">
                <a:solidFill>
                  <a:prstClr val="black"/>
                </a:solidFill>
                <a:latin typeface="Calibri" panose="020F0502020204030204"/>
              </a:rPr>
              <a:t>Peak of about </a:t>
            </a:r>
            <a:r>
              <a:rPr lang="en-US" sz="2000" dirty="0">
                <a:solidFill>
                  <a:prstClr val="black"/>
                </a:solidFill>
                <a:latin typeface="Symbol" pitchFamily="2" charset="2"/>
              </a:rPr>
              <a:t>10</a:t>
            </a:r>
            <a:r>
              <a:rPr lang="en-US" sz="2000" baseline="30000" dirty="0">
                <a:solidFill>
                  <a:prstClr val="black"/>
                </a:solidFill>
                <a:latin typeface="Symbol" pitchFamily="2" charset="2"/>
              </a:rPr>
              <a:t>-3</a:t>
            </a:r>
            <a:r>
              <a:rPr lang="en-US" sz="2000" dirty="0">
                <a:solidFill>
                  <a:prstClr val="black"/>
                </a:solidFill>
                <a:latin typeface="Calibri" panose="020F0502020204030204"/>
              </a:rPr>
              <a:t> around </a:t>
            </a:r>
            <a:r>
              <a:rPr lang="en-US" sz="2000" i="1" dirty="0">
                <a:solidFill>
                  <a:prstClr val="black"/>
                </a:solidFill>
                <a:latin typeface="Times New Roman" panose="02020603050405020304" pitchFamily="18" charset="0"/>
                <a:cs typeface="Times New Roman" panose="02020603050405020304" pitchFamily="18" charset="0"/>
              </a:rPr>
              <a:t>m</a:t>
            </a:r>
            <a:r>
              <a:rPr lang="en-US" sz="2000" i="1" baseline="-25000" dirty="0">
                <a:solidFill>
                  <a:prstClr val="black"/>
                </a:solidFill>
                <a:latin typeface="Symbol" pitchFamily="2" charset="2"/>
              </a:rPr>
              <a:t>c</a:t>
            </a:r>
            <a:r>
              <a:rPr lang="en-US" sz="2000" dirty="0">
                <a:solidFill>
                  <a:prstClr val="black"/>
                </a:solidFill>
                <a:latin typeface="Calibri" panose="020F0502020204030204"/>
              </a:rPr>
              <a:t> / </a:t>
            </a:r>
            <a:r>
              <a:rPr lang="en-US" sz="2000" i="1" dirty="0">
                <a:solidFill>
                  <a:prstClr val="black"/>
                </a:solidFill>
                <a:latin typeface="Times New Roman" panose="02020603050405020304" pitchFamily="18" charset="0"/>
                <a:cs typeface="Times New Roman" panose="02020603050405020304" pitchFamily="18" charset="0"/>
              </a:rPr>
              <a:t>H</a:t>
            </a:r>
            <a:r>
              <a:rPr lang="en-US" sz="2000" i="1" baseline="-25000" dirty="0">
                <a:solidFill>
                  <a:prstClr val="black"/>
                </a:solidFill>
                <a:latin typeface="Times New Roman" panose="02020603050405020304" pitchFamily="18" charset="0"/>
                <a:cs typeface="Times New Roman" panose="02020603050405020304" pitchFamily="18" charset="0"/>
              </a:rPr>
              <a:t>e </a:t>
            </a:r>
            <a:r>
              <a:rPr lang="en-US" sz="2000" dirty="0">
                <a:solidFill>
                  <a:prstClr val="black"/>
                </a:solidFill>
                <a:latin typeface="Times New Roman" panose="02020603050405020304" pitchFamily="18" charset="0"/>
                <a:cs typeface="Times New Roman" panose="02020603050405020304" pitchFamily="18" charset="0"/>
              </a:rPr>
              <a:t>≃ </a:t>
            </a:r>
            <a:r>
              <a:rPr lang="en-US" sz="2000" dirty="0">
                <a:solidFill>
                  <a:prstClr val="black"/>
                </a:solidFill>
                <a:latin typeface="Symbol" pitchFamily="2" charset="2"/>
              </a:rPr>
              <a:t>1 </a:t>
            </a:r>
            <a:r>
              <a:rPr lang="en-US" sz="2000" dirty="0">
                <a:solidFill>
                  <a:prstClr val="black"/>
                </a:solidFill>
              </a:rPr>
              <a:t>(CGPP produces </a:t>
            </a:r>
            <a:r>
              <a:rPr lang="en-US" sz="2000" dirty="0">
                <a:solidFill>
                  <a:prstClr val="black"/>
                </a:solidFill>
                <a:latin typeface="Symbol" pitchFamily="2" charset="2"/>
              </a:rPr>
              <a:t>10</a:t>
            </a:r>
            <a:r>
              <a:rPr lang="en-US" sz="2000" baseline="30000" dirty="0">
                <a:solidFill>
                  <a:prstClr val="black"/>
                </a:solidFill>
                <a:latin typeface="Symbol" pitchFamily="2" charset="2"/>
              </a:rPr>
              <a:t>-3</a:t>
            </a:r>
            <a:r>
              <a:rPr lang="en-US" sz="2000" dirty="0">
                <a:solidFill>
                  <a:prstClr val="black"/>
                </a:solidFill>
              </a:rPr>
              <a:t> particles per Hubble volume at the end of inflation).</a:t>
            </a:r>
            <a:endParaRPr lang="en-US" sz="2000" dirty="0">
              <a:solidFill>
                <a:prstClr val="black"/>
              </a:solidFill>
              <a:latin typeface="Symbol" pitchFamily="2" charset="2"/>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solidFill>
                <a:prstClr val="black"/>
              </a:solidFill>
              <a:latin typeface="Symbol" pitchFamily="2" charset="2"/>
            </a:endParaRPr>
          </a:p>
          <a:p>
            <a:pPr marL="342900" indent="-342900">
              <a:buFont typeface="Arial" panose="020B0604020202020204" pitchFamily="34" charset="0"/>
              <a:buChar char="•"/>
            </a:pPr>
            <a:r>
              <a:rPr lang="en-US" sz="2000" dirty="0">
                <a:solidFill>
                  <a:prstClr val="black"/>
                </a:solidFill>
              </a:rPr>
              <a:t>Dirac fermions have conformally-coupled kinetic term, so should resemble conformally-coupled scalars.</a:t>
            </a:r>
          </a:p>
          <a:p>
            <a:pPr marL="342900" indent="-342900">
              <a:buFont typeface="Arial" panose="020B0604020202020204" pitchFamily="34" charset="0"/>
              <a:buChar char="•"/>
            </a:pPr>
            <a:endParaRPr kumimoji="0" lang="en-US"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342900" indent="-342900">
              <a:buFont typeface="Arial" panose="020B0604020202020204" pitchFamily="34" charset="0"/>
              <a:buChar char="•"/>
            </a:pPr>
            <a:r>
              <a:rPr lang="en-US" sz="2000" dirty="0">
                <a:solidFill>
                  <a:prstClr val="black"/>
                </a:solidFill>
                <a:cs typeface="Times New Roman" panose="02020603050405020304" pitchFamily="18" charset="0"/>
              </a:rPr>
              <a:t>We will utilize CGPP for Majorana fermion with an inflation model that transitions to </a:t>
            </a:r>
            <a:r>
              <a:rPr lang="en-US" sz="2000" dirty="0" err="1">
                <a:solidFill>
                  <a:prstClr val="black"/>
                </a:solidFill>
                <a:cs typeface="Times New Roman" panose="02020603050405020304" pitchFamily="18" charset="0"/>
              </a:rPr>
              <a:t>kination</a:t>
            </a:r>
            <a:r>
              <a:rPr lang="en-US" sz="2000" dirty="0">
                <a:solidFill>
                  <a:prstClr val="black"/>
                </a:solidFill>
                <a:cs typeface="Times New Roman" panose="02020603050405020304" pitchFamily="18" charset="0"/>
              </a:rPr>
              <a:t> after inflationary phase. </a:t>
            </a:r>
            <a:r>
              <a:rPr lang="en-US" sz="2000" dirty="0">
                <a:solidFill>
                  <a:prstClr val="black"/>
                </a:solidFill>
                <a:latin typeface="Times New Roman" panose="02020603050405020304" pitchFamily="18" charset="0"/>
                <a:cs typeface="Times New Roman" panose="02020603050405020304" pitchFamily="18" charset="0"/>
              </a:rPr>
              <a:t> </a:t>
            </a:r>
            <a:endPar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2" name="TextBox 1">
            <a:extLst>
              <a:ext uri="{FF2B5EF4-FFF2-40B4-BE49-F238E27FC236}">
                <a16:creationId xmlns:a16="http://schemas.microsoft.com/office/drawing/2014/main" id="{7A867903-6CC6-A251-C04A-F892E22FE1B6}"/>
              </a:ext>
            </a:extLst>
          </p:cNvPr>
          <p:cNvSpPr txBox="1"/>
          <p:nvPr/>
        </p:nvSpPr>
        <p:spPr>
          <a:xfrm>
            <a:off x="0" y="0"/>
            <a:ext cx="12091595" cy="646331"/>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CGPP for fermion &amp; conformally-coupled scalar, </a:t>
            </a:r>
            <a:r>
              <a:rPr kumimoji="0" lang="en-US" sz="3600" b="1" i="1" u="none" strike="noStrike" kern="1200" cap="none" spc="0" normalizeH="0" baseline="0" noProof="0" dirty="0">
                <a:ln>
                  <a:noFill/>
                </a:ln>
                <a:solidFill>
                  <a:prstClr val="black"/>
                </a:solidFill>
                <a:effectLst/>
                <a:uLnTx/>
                <a:uFillTx/>
                <a:latin typeface="Symbol" panose="05050102010706020507" pitchFamily="18" charset="2"/>
                <a:ea typeface="+mn-ea"/>
                <a:cs typeface="+mn-cs"/>
              </a:rPr>
              <a:t>x</a:t>
            </a:r>
            <a:r>
              <a:rPr kumimoji="0" lang="en-US" sz="3600" b="1" i="0" u="none" strike="noStrike" kern="1200" cap="none" spc="0" normalizeH="0" baseline="0" noProof="0" dirty="0">
                <a:ln>
                  <a:noFill/>
                </a:ln>
                <a:solidFill>
                  <a:prstClr val="black"/>
                </a:solidFill>
                <a:effectLst/>
                <a:uLnTx/>
                <a:uFillTx/>
                <a:latin typeface="Symbol" panose="05050102010706020507" pitchFamily="18" charset="2"/>
                <a:ea typeface="+mn-ea"/>
                <a:cs typeface="+mn-cs"/>
              </a:rPr>
              <a:t> = 1/6</a:t>
            </a:r>
          </a:p>
        </p:txBody>
      </p:sp>
      <p:pic>
        <p:nvPicPr>
          <p:cNvPr id="11" name="Picture 10">
            <a:extLst>
              <a:ext uri="{FF2B5EF4-FFF2-40B4-BE49-F238E27FC236}">
                <a16:creationId xmlns:a16="http://schemas.microsoft.com/office/drawing/2014/main" id="{EED9C9DB-EC4E-57AB-AE44-6621FF6BDBFF}"/>
              </a:ext>
            </a:extLst>
          </p:cNvPr>
          <p:cNvPicPr>
            <a:picLocks noChangeAspect="1"/>
          </p:cNvPicPr>
          <p:nvPr/>
        </p:nvPicPr>
        <p:blipFill>
          <a:blip r:embed="rId3"/>
          <a:stretch>
            <a:fillRect/>
          </a:stretch>
        </p:blipFill>
        <p:spPr>
          <a:xfrm>
            <a:off x="8611272" y="4683618"/>
            <a:ext cx="952500" cy="431800"/>
          </a:xfrm>
          <a:prstGeom prst="rect">
            <a:avLst/>
          </a:prstGeom>
        </p:spPr>
      </p:pic>
      <p:pic>
        <p:nvPicPr>
          <p:cNvPr id="5" name="Picture 4">
            <a:extLst>
              <a:ext uri="{FF2B5EF4-FFF2-40B4-BE49-F238E27FC236}">
                <a16:creationId xmlns:a16="http://schemas.microsoft.com/office/drawing/2014/main" id="{C36F1B4B-8929-67FE-34DE-3BE65D7A6F9F}"/>
              </a:ext>
            </a:extLst>
          </p:cNvPr>
          <p:cNvPicPr>
            <a:picLocks noChangeAspect="1"/>
          </p:cNvPicPr>
          <p:nvPr/>
        </p:nvPicPr>
        <p:blipFill>
          <a:blip r:embed="rId4"/>
          <a:stretch>
            <a:fillRect/>
          </a:stretch>
        </p:blipFill>
        <p:spPr>
          <a:xfrm>
            <a:off x="5523840" y="1201267"/>
            <a:ext cx="6567755" cy="4437391"/>
          </a:xfrm>
          <a:prstGeom prst="rect">
            <a:avLst/>
          </a:prstGeom>
        </p:spPr>
      </p:pic>
    </p:spTree>
    <p:extLst>
      <p:ext uri="{BB962C8B-B14F-4D97-AF65-F5344CB8AC3E}">
        <p14:creationId xmlns:p14="http://schemas.microsoft.com/office/powerpoint/2010/main" val="2400934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76D68AF-EF77-485F-2320-D311769557A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3DC8073-3567-3E97-26C9-0C87B381D019}"/>
              </a:ext>
            </a:extLst>
          </p:cNvPr>
          <p:cNvPicPr>
            <a:picLocks noChangeAspect="1"/>
          </p:cNvPicPr>
          <p:nvPr/>
        </p:nvPicPr>
        <p:blipFill>
          <a:blip r:embed="rId2"/>
          <a:stretch>
            <a:fillRect/>
          </a:stretch>
        </p:blipFill>
        <p:spPr>
          <a:xfrm>
            <a:off x="0" y="1026186"/>
            <a:ext cx="7772400" cy="5219147"/>
          </a:xfrm>
          <a:prstGeom prst="rect">
            <a:avLst/>
          </a:prstGeom>
        </p:spPr>
      </p:pic>
      <p:sp>
        <p:nvSpPr>
          <p:cNvPr id="3" name="TextBox 2">
            <a:extLst>
              <a:ext uri="{FF2B5EF4-FFF2-40B4-BE49-F238E27FC236}">
                <a16:creationId xmlns:a16="http://schemas.microsoft.com/office/drawing/2014/main" id="{53A3D93A-5944-73E6-6CBB-0344FC2961C5}"/>
              </a:ext>
            </a:extLst>
          </p:cNvPr>
          <p:cNvSpPr txBox="1"/>
          <p:nvPr/>
        </p:nvSpPr>
        <p:spPr>
          <a:xfrm>
            <a:off x="0" y="0"/>
            <a:ext cx="12192000" cy="646331"/>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CGPP for Majorana Fermion Transitioning to </a:t>
            </a:r>
            <a:r>
              <a:rPr kumimoji="0" lang="en-US" sz="3600" b="1" i="0" u="none" strike="noStrike" kern="1200" cap="none" spc="0" normalizeH="0" baseline="0" noProof="0" dirty="0" err="1">
                <a:ln>
                  <a:noFill/>
                </a:ln>
                <a:solidFill>
                  <a:prstClr val="black"/>
                </a:solidFill>
                <a:effectLst/>
                <a:uLnTx/>
                <a:uFillTx/>
                <a:latin typeface="Calibri" panose="020F0502020204030204"/>
                <a:ea typeface="+mn-ea"/>
                <a:cs typeface="+mn-cs"/>
              </a:rPr>
              <a:t>Kination</a:t>
            </a:r>
            <a:endParaRPr kumimoji="0" lang="en-US" sz="3600" b="1" i="0" u="none" strike="noStrike" kern="1200" cap="none" spc="0" normalizeH="0" baseline="0" noProof="0" dirty="0">
              <a:ln>
                <a:noFill/>
              </a:ln>
              <a:solidFill>
                <a:prstClr val="black"/>
              </a:solidFill>
              <a:effectLst/>
              <a:uLnTx/>
              <a:uFillTx/>
              <a:latin typeface="Symbol" panose="05050102010706020507" pitchFamily="18" charset="2"/>
              <a:ea typeface="+mn-ea"/>
              <a:cs typeface="+mn-cs"/>
            </a:endParaRPr>
          </a:p>
        </p:txBody>
      </p:sp>
      <p:sp>
        <p:nvSpPr>
          <p:cNvPr id="4" name="TextBox 3">
            <a:extLst>
              <a:ext uri="{FF2B5EF4-FFF2-40B4-BE49-F238E27FC236}">
                <a16:creationId xmlns:a16="http://schemas.microsoft.com/office/drawing/2014/main" id="{9E0D8596-FD24-72EA-59D1-87994FBEC4AE}"/>
              </a:ext>
            </a:extLst>
          </p:cNvPr>
          <p:cNvSpPr txBox="1"/>
          <p:nvPr/>
        </p:nvSpPr>
        <p:spPr>
          <a:xfrm>
            <a:off x="7772400" y="1410311"/>
            <a:ext cx="4193777" cy="369332"/>
          </a:xfrm>
          <a:prstGeom prst="rect">
            <a:avLst/>
          </a:prstGeom>
          <a:noFill/>
        </p:spPr>
        <p:txBody>
          <a:bodyPr wrap="none" rtlCol="0">
            <a:spAutoFit/>
          </a:bodyPr>
          <a:lstStyle/>
          <a:p>
            <a:r>
              <a:rPr lang="en-US" i="1" dirty="0">
                <a:latin typeface="Times New Roman" panose="02020603050405020304" pitchFamily="18" charset="0"/>
                <a:cs typeface="Times New Roman" panose="02020603050405020304" pitchFamily="18" charset="0"/>
              </a:rPr>
              <a:t>M</a:t>
            </a:r>
            <a:r>
              <a:rPr lang="en-US" i="1" baseline="-25000" dirty="0">
                <a:latin typeface="Times New Roman" panose="02020603050405020304" pitchFamily="18" charset="0"/>
                <a:cs typeface="Times New Roman" panose="02020603050405020304" pitchFamily="18" charset="0"/>
              </a:rPr>
              <a:t>N </a:t>
            </a:r>
            <a:r>
              <a:rPr lang="en-US" i="1" dirty="0">
                <a:latin typeface="Times New Roman" panose="02020603050405020304" pitchFamily="18" charset="0"/>
                <a:cs typeface="Times New Roman" panose="02020603050405020304" pitchFamily="18" charset="0"/>
              </a:rPr>
              <a:t>/ H</a:t>
            </a:r>
            <a:r>
              <a:rPr lang="en-US" i="1" baseline="-25000" dirty="0">
                <a:latin typeface="Times New Roman" panose="02020603050405020304" pitchFamily="18" charset="0"/>
                <a:cs typeface="Times New Roman" panose="02020603050405020304" pitchFamily="18" charset="0"/>
              </a:rPr>
              <a:t>e</a:t>
            </a:r>
            <a:r>
              <a:rPr lang="en-US" i="1" dirty="0">
                <a:latin typeface="Times New Roman" panose="02020603050405020304" pitchFamily="18" charset="0"/>
                <a:cs typeface="Times New Roman" panose="02020603050405020304" pitchFamily="18" charset="0"/>
              </a:rPr>
              <a:t> </a:t>
            </a:r>
            <a:r>
              <a:rPr lang="en-US" dirty="0">
                <a:latin typeface="Symbol" pitchFamily="2" charset="2"/>
              </a:rPr>
              <a:t>= 1 ⇒</a:t>
            </a:r>
            <a:r>
              <a:rPr lang="en-US" i="1" dirty="0">
                <a:latin typeface="Times New Roman" panose="02020603050405020304" pitchFamily="18" charset="0"/>
                <a:cs typeface="Times New Roman" panose="02020603050405020304" pitchFamily="18" charset="0"/>
              </a:rPr>
              <a:t> a</a:t>
            </a:r>
            <a:r>
              <a:rPr lang="en-US" baseline="30000" dirty="0">
                <a:latin typeface="Symbol" pitchFamily="2" charset="2"/>
              </a:rPr>
              <a:t>3</a:t>
            </a:r>
            <a:r>
              <a:rPr lang="en-US" dirty="0">
                <a:latin typeface="Symbol" pitchFamily="2" charset="2"/>
              </a:rPr>
              <a:t> </a:t>
            </a:r>
            <a:r>
              <a:rPr lang="en-US" i="1" dirty="0" err="1">
                <a:latin typeface="Times New Roman" panose="02020603050405020304" pitchFamily="18" charset="0"/>
                <a:cs typeface="Times New Roman" panose="02020603050405020304" pitchFamily="18" charset="0"/>
              </a:rPr>
              <a:t>n</a:t>
            </a:r>
            <a:r>
              <a:rPr lang="en-US" i="1" baseline="-25000" dirty="0" err="1">
                <a:latin typeface="Times New Roman" panose="02020603050405020304" pitchFamily="18" charset="0"/>
                <a:cs typeface="Times New Roman" panose="02020603050405020304" pitchFamily="18" charset="0"/>
              </a:rPr>
              <a:t>N</a:t>
            </a:r>
            <a:r>
              <a:rPr lang="en-US" i="1" dirty="0">
                <a:latin typeface="Symbol" pitchFamily="2" charset="2"/>
              </a:rPr>
              <a:t> </a:t>
            </a:r>
            <a:r>
              <a:rPr lang="en-US" dirty="0">
                <a:latin typeface="Symbol" pitchFamily="2" charset="2"/>
              </a:rPr>
              <a:t>/ </a:t>
            </a:r>
            <a:r>
              <a:rPr lang="en-US" i="1" dirty="0">
                <a:latin typeface="Times New Roman" panose="02020603050405020304" pitchFamily="18" charset="0"/>
                <a:cs typeface="Times New Roman" panose="02020603050405020304" pitchFamily="18" charset="0"/>
              </a:rPr>
              <a:t>a</a:t>
            </a:r>
            <a:r>
              <a:rPr lang="en-US" i="1" baseline="-25000" dirty="0">
                <a:latin typeface="Times New Roman" panose="02020603050405020304" pitchFamily="18" charset="0"/>
                <a:cs typeface="Times New Roman" panose="02020603050405020304" pitchFamily="18" charset="0"/>
              </a:rPr>
              <a:t>e</a:t>
            </a:r>
            <a:r>
              <a:rPr lang="en-US" baseline="30000" dirty="0">
                <a:latin typeface="Symbol" pitchFamily="2" charset="2"/>
              </a:rPr>
              <a:t>3</a:t>
            </a:r>
            <a:r>
              <a:rPr lang="en-US" i="1" dirty="0">
                <a:latin typeface="Times New Roman" panose="02020603050405020304" pitchFamily="18" charset="0"/>
                <a:cs typeface="Times New Roman" panose="02020603050405020304" pitchFamily="18" charset="0"/>
              </a:rPr>
              <a:t> H</a:t>
            </a:r>
            <a:r>
              <a:rPr lang="en-US" i="1" baseline="-25000" dirty="0">
                <a:latin typeface="Times New Roman" panose="02020603050405020304" pitchFamily="18" charset="0"/>
                <a:cs typeface="Times New Roman" panose="02020603050405020304" pitchFamily="18" charset="0"/>
              </a:rPr>
              <a:t>e</a:t>
            </a:r>
            <a:r>
              <a:rPr lang="en-US" baseline="30000" dirty="0">
                <a:latin typeface="Symbol" pitchFamily="2" charset="2"/>
              </a:rPr>
              <a:t>3 </a:t>
            </a:r>
            <a:r>
              <a:rPr lang="en-US" dirty="0">
                <a:latin typeface="Symbol" pitchFamily="2" charset="2"/>
              </a:rPr>
              <a:t>= 6.1 </a:t>
            </a:r>
            <a:r>
              <a:rPr lang="en-US" sz="1050" dirty="0">
                <a:latin typeface="Symbol" pitchFamily="2" charset="2"/>
              </a:rPr>
              <a:t>╳</a:t>
            </a:r>
            <a:r>
              <a:rPr lang="en-US" dirty="0">
                <a:latin typeface="Symbol" pitchFamily="2" charset="2"/>
              </a:rPr>
              <a:t> 10</a:t>
            </a:r>
            <a:r>
              <a:rPr lang="en-US" baseline="30000" dirty="0">
                <a:latin typeface="Symbol" pitchFamily="2" charset="2"/>
              </a:rPr>
              <a:t>-4</a:t>
            </a:r>
            <a:r>
              <a:rPr lang="en-US" dirty="0">
                <a:latin typeface="Symbol" pitchFamily="2" charset="2"/>
              </a:rPr>
              <a:t>  </a:t>
            </a:r>
          </a:p>
        </p:txBody>
      </p:sp>
      <p:sp>
        <p:nvSpPr>
          <p:cNvPr id="5" name="TextBox 4">
            <a:extLst>
              <a:ext uri="{FF2B5EF4-FFF2-40B4-BE49-F238E27FC236}">
                <a16:creationId xmlns:a16="http://schemas.microsoft.com/office/drawing/2014/main" id="{F04DBDD7-4D98-9AB4-1876-9A85B229850A}"/>
              </a:ext>
            </a:extLst>
          </p:cNvPr>
          <p:cNvSpPr txBox="1"/>
          <p:nvPr/>
        </p:nvSpPr>
        <p:spPr>
          <a:xfrm>
            <a:off x="7736258" y="2159498"/>
            <a:ext cx="4386137" cy="1785104"/>
          </a:xfrm>
          <a:prstGeom prst="rect">
            <a:avLst/>
          </a:prstGeom>
          <a:noFill/>
        </p:spPr>
        <p:txBody>
          <a:bodyPr wrap="none" rtlCol="0">
            <a:spAutoFit/>
          </a:bodyPr>
          <a:lstStyle/>
          <a:p>
            <a:r>
              <a:rPr lang="en-US" sz="2000" dirty="0"/>
              <a:t>Motivation for </a:t>
            </a:r>
            <a:r>
              <a:rPr lang="en-US" sz="2000" i="1" dirty="0">
                <a:latin typeface="Times New Roman" panose="02020603050405020304" pitchFamily="18" charset="0"/>
                <a:cs typeface="Times New Roman" panose="02020603050405020304" pitchFamily="18" charset="0"/>
              </a:rPr>
              <a:t>M</a:t>
            </a:r>
            <a:r>
              <a:rPr lang="en-US" sz="2000" i="1" baseline="-25000" dirty="0">
                <a:latin typeface="Times New Roman" panose="02020603050405020304" pitchFamily="18" charset="0"/>
                <a:cs typeface="Times New Roman" panose="02020603050405020304" pitchFamily="18" charset="0"/>
              </a:rPr>
              <a:t>N </a:t>
            </a:r>
            <a:r>
              <a:rPr lang="en-US" sz="2000" i="1" dirty="0">
                <a:latin typeface="Times New Roman" panose="02020603050405020304" pitchFamily="18" charset="0"/>
                <a:cs typeface="Times New Roman" panose="02020603050405020304" pitchFamily="18" charset="0"/>
              </a:rPr>
              <a:t>/ H</a:t>
            </a:r>
            <a:r>
              <a:rPr lang="en-US" sz="2000" i="1" baseline="-25000" dirty="0">
                <a:latin typeface="Times New Roman" panose="02020603050405020304" pitchFamily="18" charset="0"/>
                <a:cs typeface="Times New Roman" panose="02020603050405020304" pitchFamily="18" charset="0"/>
              </a:rPr>
              <a:t>e</a:t>
            </a:r>
            <a:r>
              <a:rPr lang="en-US" sz="2000" i="1" dirty="0">
                <a:latin typeface="Times New Roman" panose="02020603050405020304" pitchFamily="18" charset="0"/>
                <a:cs typeface="Times New Roman" panose="02020603050405020304" pitchFamily="18" charset="0"/>
              </a:rPr>
              <a:t> </a:t>
            </a:r>
            <a:r>
              <a:rPr lang="en-US" sz="2000" dirty="0">
                <a:latin typeface="Symbol" pitchFamily="2" charset="2"/>
              </a:rPr>
              <a:t>= 1</a:t>
            </a:r>
            <a:r>
              <a:rPr lang="en-US" sz="2000" dirty="0"/>
              <a:t>:</a:t>
            </a:r>
          </a:p>
          <a:p>
            <a:pPr lvl="1">
              <a:spcAft>
                <a:spcPts val="400"/>
              </a:spcAft>
            </a:pPr>
            <a:r>
              <a:rPr lang="en-US" sz="2000" i="1" dirty="0">
                <a:latin typeface="Times New Roman" panose="02020603050405020304" pitchFamily="18" charset="0"/>
                <a:cs typeface="Times New Roman" panose="02020603050405020304" pitchFamily="18" charset="0"/>
              </a:rPr>
              <a:t>H</a:t>
            </a:r>
            <a:r>
              <a:rPr lang="en-US" sz="2000" i="1" baseline="-25000" dirty="0">
                <a:latin typeface="Times New Roman" panose="02020603050405020304" pitchFamily="18" charset="0"/>
                <a:cs typeface="Times New Roman" panose="02020603050405020304" pitchFamily="18" charset="0"/>
              </a:rPr>
              <a:t>e </a:t>
            </a:r>
            <a:r>
              <a:rPr lang="en-US" sz="2000"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m</a:t>
            </a:r>
            <a:r>
              <a:rPr lang="en-US" sz="2000" baseline="-25000" dirty="0" err="1">
                <a:latin typeface="Times New Roman" panose="02020603050405020304" pitchFamily="18" charset="0"/>
                <a:cs typeface="Times New Roman" panose="02020603050405020304" pitchFamily="18" charset="0"/>
              </a:rPr>
              <a:t>inflaton</a:t>
            </a:r>
            <a:endParaRPr lang="en-US" sz="2000" dirty="0"/>
          </a:p>
          <a:p>
            <a:pPr lvl="1">
              <a:spcAft>
                <a:spcPts val="400"/>
              </a:spcAft>
            </a:pPr>
            <a:r>
              <a:rPr lang="en-US" sz="2000" i="1" dirty="0" err="1">
                <a:latin typeface="Times New Roman" panose="02020603050405020304" pitchFamily="18" charset="0"/>
                <a:cs typeface="Times New Roman" panose="02020603050405020304" pitchFamily="18" charset="0"/>
              </a:rPr>
              <a:t>M</a:t>
            </a:r>
            <a:r>
              <a:rPr lang="en-US" sz="2000" baseline="-25000" dirty="0" err="1">
                <a:latin typeface="Times New Roman" panose="02020603050405020304" pitchFamily="18" charset="0"/>
                <a:cs typeface="Times New Roman" panose="02020603050405020304" pitchFamily="18" charset="0"/>
              </a:rPr>
              <a:t>inflaton</a:t>
            </a:r>
            <a:r>
              <a:rPr lang="en-US" sz="2000" dirty="0">
                <a:cs typeface="Times New Roman" panose="02020603050405020304" pitchFamily="18" charset="0"/>
              </a:rPr>
              <a:t> signals scale for new physics</a:t>
            </a:r>
          </a:p>
          <a:p>
            <a:pPr lvl="1">
              <a:spcAft>
                <a:spcPts val="400"/>
              </a:spcAft>
            </a:pPr>
            <a:r>
              <a:rPr lang="en-US" sz="2000" dirty="0">
                <a:cs typeface="Times New Roman" panose="02020603050405020304" pitchFamily="18" charset="0"/>
              </a:rPr>
              <a:t>New physics scale includes </a:t>
            </a:r>
            <a:r>
              <a:rPr lang="en-US" sz="2000" i="1" dirty="0">
                <a:latin typeface="Times New Roman" panose="02020603050405020304" pitchFamily="18" charset="0"/>
                <a:cs typeface="Times New Roman" panose="02020603050405020304" pitchFamily="18" charset="0"/>
              </a:rPr>
              <a:t>N</a:t>
            </a:r>
            <a:r>
              <a:rPr lang="en-US" sz="2000" dirty="0">
                <a:cs typeface="Times New Roman" panose="02020603050405020304" pitchFamily="18" charset="0"/>
              </a:rPr>
              <a:t> </a:t>
            </a:r>
          </a:p>
          <a:p>
            <a:pPr lvl="1">
              <a:spcAft>
                <a:spcPts val="400"/>
              </a:spcAft>
            </a:pPr>
            <a:r>
              <a:rPr lang="en-US" sz="2000" dirty="0">
                <a:cs typeface="Times New Roman" panose="02020603050405020304" pitchFamily="18" charset="0"/>
              </a:rPr>
              <a:t>(actually, could be </a:t>
            </a:r>
            <a:r>
              <a:rPr lang="en-US" sz="2000" dirty="0">
                <a:latin typeface="Symbol" pitchFamily="2" charset="2"/>
                <a:cs typeface="Times New Roman" panose="02020603050405020304" pitchFamily="18" charset="0"/>
              </a:rPr>
              <a:t>10</a:t>
            </a:r>
            <a:r>
              <a:rPr lang="en-US" sz="2000" baseline="30000" dirty="0">
                <a:latin typeface="Symbol" pitchFamily="2" charset="2"/>
                <a:cs typeface="Times New Roman" panose="02020603050405020304" pitchFamily="18" charset="0"/>
              </a:rPr>
              <a:t>-1</a:t>
            </a:r>
            <a:r>
              <a:rPr lang="en-US" sz="2000" dirty="0">
                <a:latin typeface="Symbol" pitchFamily="2" charset="2"/>
                <a:cs typeface="Times New Roman" panose="02020603050405020304" pitchFamily="18" charset="0"/>
              </a:rPr>
              <a:t> – 2</a:t>
            </a:r>
            <a:r>
              <a:rPr lang="en-US" sz="2000" dirty="0">
                <a:cs typeface="Times New Roman" panose="02020603050405020304" pitchFamily="18" charset="0"/>
              </a:rPr>
              <a:t>).</a:t>
            </a:r>
            <a:endParaRPr lang="en-US" sz="2000" dirty="0"/>
          </a:p>
        </p:txBody>
      </p:sp>
      <p:grpSp>
        <p:nvGrpSpPr>
          <p:cNvPr id="19" name="Group 18">
            <a:extLst>
              <a:ext uri="{FF2B5EF4-FFF2-40B4-BE49-F238E27FC236}">
                <a16:creationId xmlns:a16="http://schemas.microsoft.com/office/drawing/2014/main" id="{CD0C2F67-F739-429A-78F2-02838DA71146}"/>
              </a:ext>
            </a:extLst>
          </p:cNvPr>
          <p:cNvGrpSpPr/>
          <p:nvPr/>
        </p:nvGrpSpPr>
        <p:grpSpPr>
          <a:xfrm>
            <a:off x="7974888" y="4345104"/>
            <a:ext cx="4006060" cy="2291344"/>
            <a:chOff x="7888389" y="3900257"/>
            <a:chExt cx="4006060" cy="2291344"/>
          </a:xfrm>
        </p:grpSpPr>
        <p:grpSp>
          <p:nvGrpSpPr>
            <p:cNvPr id="6" name="Group 5">
              <a:extLst>
                <a:ext uri="{FF2B5EF4-FFF2-40B4-BE49-F238E27FC236}">
                  <a16:creationId xmlns:a16="http://schemas.microsoft.com/office/drawing/2014/main" id="{F9536956-BD7C-1FCA-3B86-4547C73F4993}"/>
                </a:ext>
              </a:extLst>
            </p:cNvPr>
            <p:cNvGrpSpPr/>
            <p:nvPr/>
          </p:nvGrpSpPr>
          <p:grpSpPr>
            <a:xfrm>
              <a:off x="10425885" y="3900257"/>
              <a:ext cx="475228" cy="2291344"/>
              <a:chOff x="6658556" y="3536579"/>
              <a:chExt cx="609600" cy="3200400"/>
            </a:xfrm>
          </p:grpSpPr>
          <p:cxnSp>
            <p:nvCxnSpPr>
              <p:cNvPr id="7" name="Straight Arrow Connector 6">
                <a:extLst>
                  <a:ext uri="{FF2B5EF4-FFF2-40B4-BE49-F238E27FC236}">
                    <a16:creationId xmlns:a16="http://schemas.microsoft.com/office/drawing/2014/main" id="{B78C108E-B989-892F-99F9-C5055421D657}"/>
                  </a:ext>
                </a:extLst>
              </p:cNvPr>
              <p:cNvCxnSpPr/>
              <p:nvPr/>
            </p:nvCxnSpPr>
            <p:spPr>
              <a:xfrm flipV="1">
                <a:off x="6963356" y="3536579"/>
                <a:ext cx="0" cy="32004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2CDCFC16-4C31-FD63-58A1-4E3CDCACE9E3}"/>
                  </a:ext>
                </a:extLst>
              </p:cNvPr>
              <p:cNvCxnSpPr/>
              <p:nvPr/>
            </p:nvCxnSpPr>
            <p:spPr>
              <a:xfrm>
                <a:off x="6658556" y="4831979"/>
                <a:ext cx="6096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72722605-6DBE-1024-74FE-02B06EBA0FD4}"/>
                  </a:ext>
                </a:extLst>
              </p:cNvPr>
              <p:cNvCxnSpPr/>
              <p:nvPr/>
            </p:nvCxnSpPr>
            <p:spPr>
              <a:xfrm>
                <a:off x="6658556" y="4298579"/>
                <a:ext cx="6096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45FA2F5-0AA8-1270-951B-A96B0354CF89}"/>
                  </a:ext>
                </a:extLst>
              </p:cNvPr>
              <p:cNvCxnSpPr/>
              <p:nvPr/>
            </p:nvCxnSpPr>
            <p:spPr>
              <a:xfrm>
                <a:off x="6658556" y="5670179"/>
                <a:ext cx="6096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39333F0F-59EF-4F6A-5BAE-589C82F63DB0}"/>
                  </a:ext>
                </a:extLst>
              </p:cNvPr>
              <p:cNvCxnSpPr/>
              <p:nvPr/>
            </p:nvCxnSpPr>
            <p:spPr>
              <a:xfrm>
                <a:off x="6658556" y="5441579"/>
                <a:ext cx="6096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A4080F1-6A2E-1BCB-BE5E-02D3EF478B51}"/>
                  </a:ext>
                </a:extLst>
              </p:cNvPr>
              <p:cNvCxnSpPr/>
              <p:nvPr/>
            </p:nvCxnSpPr>
            <p:spPr>
              <a:xfrm>
                <a:off x="6658556" y="3917579"/>
                <a:ext cx="6096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3" name="Rectangle 12">
              <a:extLst>
                <a:ext uri="{FF2B5EF4-FFF2-40B4-BE49-F238E27FC236}">
                  <a16:creationId xmlns:a16="http://schemas.microsoft.com/office/drawing/2014/main" id="{F665109C-E2CC-EA6E-B9C5-6F54D6FEB3A1}"/>
                </a:ext>
              </a:extLst>
            </p:cNvPr>
            <p:cNvSpPr/>
            <p:nvPr/>
          </p:nvSpPr>
          <p:spPr>
            <a:xfrm>
              <a:off x="10991638" y="4586423"/>
              <a:ext cx="902811"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effectLst/>
                  <a:uLnTx/>
                  <a:uFillTx/>
                  <a:latin typeface="Times New Roman" panose="02020603050405020304" pitchFamily="18" charset="0"/>
                  <a:ea typeface="+mn-ea"/>
                  <a:cs typeface="Times New Roman" panose="02020603050405020304" pitchFamily="18" charset="0"/>
                </a:rPr>
                <a:t>m</a:t>
              </a:r>
              <a:r>
                <a:rPr kumimoji="0" lang="en-US" sz="2000" b="0" i="0" u="none" strike="noStrike" kern="1200" cap="none" spc="0" normalizeH="0" baseline="-25000" noProof="0" dirty="0" err="1">
                  <a:ln>
                    <a:noFill/>
                  </a:ln>
                  <a:effectLst/>
                  <a:uLnTx/>
                  <a:uFillTx/>
                  <a:latin typeface="Times New Roman" panose="02020603050405020304" pitchFamily="18" charset="0"/>
                  <a:ea typeface="+mn-ea"/>
                  <a:cs typeface="Times New Roman" panose="02020603050405020304" pitchFamily="18" charset="0"/>
                </a:rPr>
                <a:t>inflaton</a:t>
              </a:r>
              <a:endParaRPr kumimoji="0" lang="en-US" sz="24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endParaRPr>
            </a:p>
          </p:txBody>
        </p:sp>
        <p:sp>
          <p:nvSpPr>
            <p:cNvPr id="15" name="Left Brace 14">
              <a:extLst>
                <a:ext uri="{FF2B5EF4-FFF2-40B4-BE49-F238E27FC236}">
                  <a16:creationId xmlns:a16="http://schemas.microsoft.com/office/drawing/2014/main" id="{C18C1B37-10E6-8B85-4BB1-25CD7144F301}"/>
                </a:ext>
              </a:extLst>
            </p:cNvPr>
            <p:cNvSpPr/>
            <p:nvPr/>
          </p:nvSpPr>
          <p:spPr>
            <a:xfrm>
              <a:off x="9932648" y="4094311"/>
              <a:ext cx="383670" cy="1427328"/>
            </a:xfrm>
            <a:prstGeom prst="leftBrace">
              <a:avLst>
                <a:gd name="adj1" fmla="val 67915"/>
                <a:gd name="adj2" fmla="val 50000"/>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id="{71AA3612-AF0C-C1F1-FBA8-A9025CB2E77B}"/>
                </a:ext>
              </a:extLst>
            </p:cNvPr>
            <p:cNvSpPr txBox="1"/>
            <p:nvPr/>
          </p:nvSpPr>
          <p:spPr>
            <a:xfrm>
              <a:off x="7888389" y="4473763"/>
              <a:ext cx="2087687" cy="707886"/>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effectLst/>
                  <a:uLnTx/>
                  <a:uFillTx/>
                  <a:latin typeface="Calibri" panose="020F0502020204030204"/>
                  <a:ea typeface="+mn-ea"/>
                  <a:cs typeface="+mn-cs"/>
                </a:rPr>
                <a:t>all produced via</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effectLst/>
                  <a:uLnTx/>
                  <a:uFillTx/>
                  <a:latin typeface="Calibri" panose="020F0502020204030204"/>
                  <a:ea typeface="+mn-ea"/>
                  <a:cs typeface="+mn-cs"/>
                </a:rPr>
                <a:t>Schrödinger effect</a:t>
              </a:r>
            </a:p>
          </p:txBody>
        </p:sp>
      </p:grpSp>
      <p:sp>
        <p:nvSpPr>
          <p:cNvPr id="20" name="TextBox 19">
            <a:extLst>
              <a:ext uri="{FF2B5EF4-FFF2-40B4-BE49-F238E27FC236}">
                <a16:creationId xmlns:a16="http://schemas.microsoft.com/office/drawing/2014/main" id="{FD2B7320-8DED-BF22-24F7-4566F1C8A802}"/>
              </a:ext>
            </a:extLst>
          </p:cNvPr>
          <p:cNvSpPr txBox="1"/>
          <p:nvPr/>
        </p:nvSpPr>
        <p:spPr>
          <a:xfrm>
            <a:off x="10383349" y="3960187"/>
            <a:ext cx="715260" cy="400110"/>
          </a:xfrm>
          <a:prstGeom prst="rect">
            <a:avLst/>
          </a:prstGeom>
          <a:noFill/>
        </p:spPr>
        <p:txBody>
          <a:bodyPr wrap="none" rtlCol="0">
            <a:spAutoFit/>
          </a:bodyPr>
          <a:lstStyle/>
          <a:p>
            <a:r>
              <a:rPr lang="en-US" sz="2000" dirty="0"/>
              <a:t>mass</a:t>
            </a:r>
            <a:endParaRPr lang="en-US" dirty="0"/>
          </a:p>
        </p:txBody>
      </p:sp>
    </p:spTree>
    <p:extLst>
      <p:ext uri="{BB962C8B-B14F-4D97-AF65-F5344CB8AC3E}">
        <p14:creationId xmlns:p14="http://schemas.microsoft.com/office/powerpoint/2010/main" val="240585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BE1B90-AC9D-2D69-F017-6CF5CA48B4F1}"/>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5B77A30E-FB21-D42C-B0C7-C93047FC56E5}"/>
              </a:ext>
            </a:extLst>
          </p:cNvPr>
          <p:cNvPicPr>
            <a:picLocks noChangeAspect="1"/>
          </p:cNvPicPr>
          <p:nvPr/>
        </p:nvPicPr>
        <p:blipFill>
          <a:blip r:embed="rId2"/>
          <a:stretch>
            <a:fillRect/>
          </a:stretch>
        </p:blipFill>
        <p:spPr>
          <a:xfrm>
            <a:off x="498627" y="4620941"/>
            <a:ext cx="2806700" cy="1308100"/>
          </a:xfrm>
          <a:prstGeom prst="rect">
            <a:avLst/>
          </a:prstGeom>
        </p:spPr>
      </p:pic>
      <p:sp>
        <p:nvSpPr>
          <p:cNvPr id="4" name="TextBox 3">
            <a:extLst>
              <a:ext uri="{FF2B5EF4-FFF2-40B4-BE49-F238E27FC236}">
                <a16:creationId xmlns:a16="http://schemas.microsoft.com/office/drawing/2014/main" id="{694FBFE3-A315-3784-4C3E-F0E2D103652B}"/>
              </a:ext>
            </a:extLst>
          </p:cNvPr>
          <p:cNvSpPr txBox="1"/>
          <p:nvPr/>
        </p:nvSpPr>
        <p:spPr>
          <a:xfrm>
            <a:off x="0" y="1"/>
            <a:ext cx="121920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rial" panose="020B0604020202020204"/>
                <a:ea typeface="+mn-ea"/>
                <a:cs typeface="+mn-cs"/>
              </a:rPr>
              <a:t>Overview of Our Scenario</a:t>
            </a:r>
            <a:endParaRPr kumimoji="0" lang="en-US" sz="1400" b="1" i="0" u="none" strike="noStrike" kern="1200" cap="none" spc="0" normalizeH="0" baseline="0" noProof="0" dirty="0">
              <a:ln>
                <a:noFill/>
              </a:ln>
              <a:solidFill>
                <a:prstClr val="black"/>
              </a:solidFill>
              <a:effectLst/>
              <a:uLnTx/>
              <a:uFillTx/>
              <a:latin typeface="Symbol" panose="05050102010706020507" pitchFamily="18" charset="2"/>
              <a:ea typeface="+mn-ea"/>
              <a:cs typeface="+mn-cs"/>
            </a:endParaRPr>
          </a:p>
        </p:txBody>
      </p:sp>
      <p:sp>
        <p:nvSpPr>
          <p:cNvPr id="5" name="TextBox 4">
            <a:extLst>
              <a:ext uri="{FF2B5EF4-FFF2-40B4-BE49-F238E27FC236}">
                <a16:creationId xmlns:a16="http://schemas.microsoft.com/office/drawing/2014/main" id="{7E6E3FC7-2A74-E41B-BC29-FA278F6A2921}"/>
              </a:ext>
            </a:extLst>
          </p:cNvPr>
          <p:cNvSpPr txBox="1"/>
          <p:nvPr/>
        </p:nvSpPr>
        <p:spPr>
          <a:xfrm>
            <a:off x="0" y="708561"/>
            <a:ext cx="6117336" cy="400110"/>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Times New Roman" panose="02020603050405020304" pitchFamily="18" charset="0"/>
              </a:rPr>
              <a:t>Boltzmann equation for the evolution of </a:t>
            </a:r>
            <a:r>
              <a:rPr kumimoji="0" lang="en-US" sz="2000" b="0" i="1"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a:t>
            </a:r>
            <a:r>
              <a:rPr kumimoji="0" lang="en-US" sz="2000" b="0" i="1" u="none" strike="noStrike" kern="1200" cap="none" spc="0" normalizeH="0" baseline="-2500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a:t>
            </a:r>
            <a:r>
              <a:rPr kumimoji="0" lang="en-US" sz="20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Times New Roman" panose="02020603050405020304" pitchFamily="18" charset="0"/>
              </a:rPr>
              <a:t>and </a:t>
            </a:r>
            <a:r>
              <a:rPr kumimoji="0" lang="en-US" sz="2000" b="0" i="1"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a:t>
            </a:r>
            <a:r>
              <a:rPr kumimoji="0" lang="en-US" sz="2000" b="0" i="1" u="none" strike="noStrike" kern="1200" cap="none" spc="0" normalizeH="0" baseline="-2500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L</a:t>
            </a:r>
            <a:r>
              <a:rPr kumimoji="0" lang="en-US" sz="20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p>
        </p:txBody>
      </p:sp>
      <p:pic>
        <p:nvPicPr>
          <p:cNvPr id="10" name="Picture 9">
            <a:extLst>
              <a:ext uri="{FF2B5EF4-FFF2-40B4-BE49-F238E27FC236}">
                <a16:creationId xmlns:a16="http://schemas.microsoft.com/office/drawing/2014/main" id="{080361BD-02C1-8762-02C4-7D0D0F463F5C}"/>
              </a:ext>
            </a:extLst>
          </p:cNvPr>
          <p:cNvPicPr>
            <a:picLocks noChangeAspect="1"/>
          </p:cNvPicPr>
          <p:nvPr/>
        </p:nvPicPr>
        <p:blipFill>
          <a:blip r:embed="rId3"/>
          <a:stretch>
            <a:fillRect/>
          </a:stretch>
        </p:blipFill>
        <p:spPr>
          <a:xfrm>
            <a:off x="377977" y="1106205"/>
            <a:ext cx="5956300" cy="1752600"/>
          </a:xfrm>
          <a:prstGeom prst="rect">
            <a:avLst/>
          </a:prstGeom>
        </p:spPr>
      </p:pic>
      <p:sp>
        <p:nvSpPr>
          <p:cNvPr id="11" name="TextBox 10">
            <a:extLst>
              <a:ext uri="{FF2B5EF4-FFF2-40B4-BE49-F238E27FC236}">
                <a16:creationId xmlns:a16="http://schemas.microsoft.com/office/drawing/2014/main" id="{08596D57-5DC0-B139-B67A-60D3CAEE3ADE}"/>
              </a:ext>
            </a:extLst>
          </p:cNvPr>
          <p:cNvSpPr txBox="1"/>
          <p:nvPr/>
        </p:nvSpPr>
        <p:spPr>
          <a:xfrm>
            <a:off x="0" y="708561"/>
            <a:ext cx="6117336" cy="400110"/>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Times New Roman" panose="02020603050405020304" pitchFamily="18" charset="0"/>
              </a:rPr>
              <a:t>Boltzmann equation for the evolution of </a:t>
            </a:r>
            <a:r>
              <a:rPr kumimoji="0" lang="en-US" sz="2000" b="0" i="1"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a:t>
            </a:r>
            <a:r>
              <a:rPr kumimoji="0" lang="en-US" sz="2000" b="0" i="1" u="none" strike="noStrike" kern="1200" cap="none" spc="0" normalizeH="0" baseline="-2500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a:t>
            </a:r>
            <a:r>
              <a:rPr kumimoji="0" lang="en-US" sz="20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Times New Roman" panose="02020603050405020304" pitchFamily="18" charset="0"/>
              </a:rPr>
              <a:t>and </a:t>
            </a:r>
            <a:r>
              <a:rPr kumimoji="0" lang="en-US" sz="2000" b="0" i="1"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a:t>
            </a:r>
            <a:r>
              <a:rPr kumimoji="0" lang="en-US" sz="2000" b="0" i="1" u="none" strike="noStrike" kern="1200" cap="none" spc="0" normalizeH="0" baseline="-2500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L</a:t>
            </a:r>
            <a:r>
              <a:rPr kumimoji="0" lang="en-US" sz="20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p>
        </p:txBody>
      </p:sp>
      <p:sp>
        <p:nvSpPr>
          <p:cNvPr id="13" name="TextBox 12">
            <a:extLst>
              <a:ext uri="{FF2B5EF4-FFF2-40B4-BE49-F238E27FC236}">
                <a16:creationId xmlns:a16="http://schemas.microsoft.com/office/drawing/2014/main" id="{D5983258-EA01-A8A2-76CD-2696A42E7F0C}"/>
              </a:ext>
            </a:extLst>
          </p:cNvPr>
          <p:cNvSpPr txBox="1"/>
          <p:nvPr/>
        </p:nvSpPr>
        <p:spPr>
          <a:xfrm>
            <a:off x="7158568" y="752863"/>
            <a:ext cx="4156914" cy="2492990"/>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Times New Roman" panose="02020603050405020304" pitchFamily="18" charset="0"/>
              </a:rPr>
              <a:t>Initial conditions,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Arial" panose="020B0604020202020204"/>
                <a:ea typeface="+mn-ea"/>
                <a:cs typeface="Times New Roman" panose="02020603050405020304" pitchFamily="18" charset="0"/>
              </a:rPr>
              <a:t>     </a:t>
            </a:r>
            <a:r>
              <a:rPr kumimoji="0" lang="en-US" sz="2000" b="0" i="1"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a:t>
            </a:r>
            <a:r>
              <a:rPr kumimoji="0" lang="en-US" sz="2000" b="0" i="1" u="none" strike="noStrike" kern="1200" cap="none" spc="0" normalizeH="0" baseline="-2500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a:t>
            </a:r>
            <a:r>
              <a:rPr kumimoji="0" lang="en-US" sz="20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Times New Roman" panose="02020603050405020304" pitchFamily="18" charset="0"/>
              </a:rPr>
              <a:t>produced via inflaton decay,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Times New Roman" panose="02020603050405020304" pitchFamily="18" charset="0"/>
              </a:rPr>
              <a:t>          nonperturbative reheating,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Times New Roman" panose="02020603050405020304" pitchFamily="18" charset="0"/>
              </a:rPr>
              <a:t>          other interactions, …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Times New Roman" panose="02020603050405020304" pitchFamily="18" charset="0"/>
              </a:rPr>
              <a:t>          </a:t>
            </a:r>
            <a:r>
              <a:rPr kumimoji="0" lang="en-US" sz="2000" b="0" i="0" u="none" strike="noStrike" kern="1200" cap="none" spc="0" normalizeH="0" baseline="0" noProof="0" dirty="0">
                <a:ln>
                  <a:noFill/>
                </a:ln>
                <a:solidFill>
                  <a:srgbClr val="FF0000"/>
                </a:solidFill>
                <a:effectLst/>
                <a:uLnTx/>
                <a:uFillTx/>
                <a:latin typeface="Arial" panose="020B0604020202020204"/>
                <a:ea typeface="+mn-ea"/>
                <a:cs typeface="Times New Roman" panose="02020603050405020304" pitchFamily="18" charset="0"/>
              </a:rPr>
              <a:t>we will assume CGPP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rial" panose="020B0604020202020204"/>
                <a:ea typeface="+mn-ea"/>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Times New Roman" panose="02020603050405020304" pitchFamily="18" charset="0"/>
              </a:rPr>
              <a:t>     </a:t>
            </a:r>
            <a:r>
              <a:rPr kumimoji="0" lang="en-US" sz="2000" b="0" i="1"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a:t>
            </a:r>
            <a:r>
              <a:rPr kumimoji="0" lang="en-US" sz="2000" b="0" i="1" u="none" strike="noStrike" kern="1200" cap="none" spc="0" normalizeH="0" baseline="-2500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L</a:t>
            </a:r>
            <a:r>
              <a:rPr kumimoji="0" lang="en-US" sz="20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000" b="0" i="0" u="none" strike="noStrike" kern="1200" cap="none" spc="0" normalizeH="0" baseline="0" noProof="0" dirty="0">
                <a:ln>
                  <a:noFill/>
                </a:ln>
                <a:solidFill>
                  <a:prstClr val="black"/>
                </a:solidFill>
                <a:effectLst/>
                <a:uLnTx/>
                <a:uFillTx/>
                <a:latin typeface="Symbol" pitchFamily="2" charset="2"/>
                <a:ea typeface="+mn-ea"/>
                <a:cs typeface="Times New Roman" panose="02020603050405020304" pitchFamily="18" charset="0"/>
              </a:rPr>
              <a:t>= 0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Symbol" pitchFamily="2" charset="2"/>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prstClr val="black"/>
                </a:solidFill>
                <a:latin typeface="Symbol" pitchFamily="2" charset="2"/>
                <a:cs typeface="Times New Roman" panose="02020603050405020304" pitchFamily="18" charset="0"/>
              </a:rPr>
              <a:t>     </a:t>
            </a:r>
            <a:r>
              <a:rPr lang="en-US" sz="2000" dirty="0">
                <a:solidFill>
                  <a:prstClr val="black"/>
                </a:solidFill>
                <a:latin typeface="Arial" panose="020B0604020202020204" pitchFamily="34" charset="0"/>
                <a:cs typeface="Arial" panose="020B0604020202020204" pitchFamily="34" charset="0"/>
              </a:rPr>
              <a:t>inflation produces </a:t>
            </a:r>
            <a:endParaRPr kumimoji="0" lang="en-US" sz="2000" b="0" i="0" u="none" strike="noStrike" kern="1200" cap="none" spc="0" normalizeH="0" baseline="0" noProof="0" dirty="0">
              <a:ln>
                <a:noFill/>
              </a:ln>
              <a:solidFill>
                <a:prstClr val="black"/>
              </a:solidFill>
              <a:effectLst/>
              <a:uLnTx/>
              <a:uFillTx/>
              <a:latin typeface="Symbol" pitchFamily="2" charset="2"/>
              <a:ea typeface="+mn-ea"/>
              <a:cs typeface="Times New Roman" panose="02020603050405020304" pitchFamily="18" charset="0"/>
            </a:endParaRPr>
          </a:p>
        </p:txBody>
      </p:sp>
      <p:cxnSp>
        <p:nvCxnSpPr>
          <p:cNvPr id="19" name="Straight Connector 18">
            <a:extLst>
              <a:ext uri="{FF2B5EF4-FFF2-40B4-BE49-F238E27FC236}">
                <a16:creationId xmlns:a16="http://schemas.microsoft.com/office/drawing/2014/main" id="{7741F4AF-95E0-53F8-5AC3-4E5A6DB3CCCE}"/>
              </a:ext>
            </a:extLst>
          </p:cNvPr>
          <p:cNvCxnSpPr/>
          <p:nvPr/>
        </p:nvCxnSpPr>
        <p:spPr>
          <a:xfrm>
            <a:off x="12962" y="3311580"/>
            <a:ext cx="1217903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F5717972-A7D6-8769-D80B-269D9D67FA15}"/>
              </a:ext>
            </a:extLst>
          </p:cNvPr>
          <p:cNvSpPr txBox="1"/>
          <p:nvPr/>
        </p:nvSpPr>
        <p:spPr>
          <a:xfrm>
            <a:off x="12962" y="3556402"/>
            <a:ext cx="6117336" cy="1015663"/>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Times New Roman" panose="02020603050405020304" pitchFamily="18" charset="0"/>
              </a:rPr>
              <a:t>Assume population of </a:t>
            </a:r>
            <a:r>
              <a:rPr kumimoji="0" lang="en-US" sz="2000" b="0" i="1"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N</a:t>
            </a: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Times New Roman" panose="02020603050405020304" pitchFamily="18" charset="0"/>
              </a:rPr>
              <a:t>’s present at end of inflation and interact sufficiently weakly that they do not thermalize.  Boltzmann equation becomes</a:t>
            </a:r>
            <a:endParaRPr kumimoji="0" lang="en-US" sz="20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C5AFFE48-1494-90F1-06F2-33F972AAB609}"/>
                  </a:ext>
                </a:extLst>
              </p:cNvPr>
              <p:cNvSpPr txBox="1"/>
              <p:nvPr/>
            </p:nvSpPr>
            <p:spPr>
              <a:xfrm>
                <a:off x="-21336" y="6016511"/>
                <a:ext cx="6117336" cy="400110"/>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Times New Roman" panose="02020603050405020304" pitchFamily="18" charset="0"/>
                  </a:rPr>
                  <a:t>Each</a:t>
                </a:r>
                <a:r>
                  <a:rPr kumimoji="0" lang="en-US" sz="2000" b="0" i="0" u="none" strike="noStrike" kern="1200" cap="none" spc="0" normalizeH="0" noProof="0" dirty="0">
                    <a:ln>
                      <a:noFill/>
                    </a:ln>
                    <a:solidFill>
                      <a:prstClr val="black"/>
                    </a:solidFill>
                    <a:effectLst/>
                    <a:uLnTx/>
                    <a:uFillTx/>
                    <a:latin typeface="Arial" panose="020B0604020202020204"/>
                    <a:ea typeface="+mn-ea"/>
                    <a:cs typeface="Times New Roman" panose="02020603050405020304" pitchFamily="18" charset="0"/>
                  </a:rPr>
                  <a:t> </a:t>
                </a:r>
                <a:r>
                  <a:rPr kumimoji="0" lang="en-US" sz="2000" b="0" i="1"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N </a:t>
                </a: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Times New Roman" panose="02020603050405020304" pitchFamily="18" charset="0"/>
                  </a:rPr>
                  <a:t>decay produces </a:t>
                </a:r>
                <a14:m>
                  <m:oMath xmlns:m="http://schemas.openxmlformats.org/officeDocument/2006/math">
                    <m:r>
                      <a:rPr kumimoji="0" lang="en-US" sz="2000" b="0"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𝜀</m:t>
                    </m:r>
                  </m:oMath>
                </a14:m>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Times New Roman" panose="02020603050405020304" pitchFamily="18" charset="0"/>
                  </a:rPr>
                  <a:t> units of lepton number. </a:t>
                </a:r>
                <a:endParaRPr kumimoji="0" lang="en-US" sz="20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mc:Choice>
        <mc:Fallback xmlns="">
          <p:sp>
            <p:nvSpPr>
              <p:cNvPr id="9" name="TextBox 8">
                <a:extLst>
                  <a:ext uri="{FF2B5EF4-FFF2-40B4-BE49-F238E27FC236}">
                    <a16:creationId xmlns:a16="http://schemas.microsoft.com/office/drawing/2014/main" id="{C5AFFE48-1494-90F1-06F2-33F972AAB609}"/>
                  </a:ext>
                </a:extLst>
              </p:cNvPr>
              <p:cNvSpPr txBox="1">
                <a:spLocks noRot="1" noChangeAspect="1" noMove="1" noResize="1" noEditPoints="1" noAdjustHandles="1" noChangeArrowheads="1" noChangeShapeType="1" noTextEdit="1"/>
              </p:cNvSpPr>
              <p:nvPr/>
            </p:nvSpPr>
            <p:spPr>
              <a:xfrm>
                <a:off x="-21336" y="6016511"/>
                <a:ext cx="6117336" cy="400110"/>
              </a:xfrm>
              <a:prstGeom prst="rect">
                <a:avLst/>
              </a:prstGeom>
              <a:blipFill>
                <a:blip r:embed="rId4"/>
                <a:stretch>
                  <a:fillRect l="-828" t="-9091" r="-621" b="-24242"/>
                </a:stretch>
              </a:blipFill>
            </p:spPr>
            <p:txBody>
              <a:bodyPr/>
              <a:lstStyle/>
              <a:p>
                <a:r>
                  <a:rPr lang="en-US">
                    <a:noFill/>
                  </a:rPr>
                  <a:t> </a:t>
                </a:r>
              </a:p>
            </p:txBody>
          </p:sp>
        </mc:Fallback>
      </mc:AlternateContent>
      <p:sp>
        <p:nvSpPr>
          <p:cNvPr id="12" name="TextBox 11">
            <a:extLst>
              <a:ext uri="{FF2B5EF4-FFF2-40B4-BE49-F238E27FC236}">
                <a16:creationId xmlns:a16="http://schemas.microsoft.com/office/drawing/2014/main" id="{D8070B44-D957-C71D-0AF6-C0A5E9AD0C44}"/>
              </a:ext>
            </a:extLst>
          </p:cNvPr>
          <p:cNvSpPr txBox="1"/>
          <p:nvPr/>
        </p:nvSpPr>
        <p:spPr>
          <a:xfrm>
            <a:off x="7158568" y="3556402"/>
            <a:ext cx="4675844" cy="1015663"/>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Times New Roman" panose="02020603050405020304" pitchFamily="18" charset="0"/>
              </a:rPr>
              <a:t>A fraction </a:t>
            </a:r>
            <a:r>
              <a:rPr kumimoji="0" lang="en-US" sz="2000" b="0" i="0" u="none" strike="noStrike" kern="1200" cap="none" spc="0" normalizeH="0" baseline="0" noProof="0" dirty="0">
                <a:ln>
                  <a:noFill/>
                </a:ln>
                <a:solidFill>
                  <a:prstClr val="black"/>
                </a:solidFill>
                <a:effectLst/>
                <a:uLnTx/>
                <a:uFillTx/>
                <a:latin typeface="Symbol" pitchFamily="2" charset="2"/>
                <a:cs typeface="Times New Roman" panose="02020603050405020304" pitchFamily="18" charset="0"/>
              </a:rPr>
              <a:t>28/79</a:t>
            </a: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Times New Roman" panose="02020603050405020304" pitchFamily="18" charset="0"/>
              </a:rPr>
              <a:t> of the lepton number later converted to baryon number through </a:t>
            </a:r>
            <a:r>
              <a:rPr kumimoji="0" lang="en-US" sz="2000" b="0" i="0" u="none" strike="noStrike" kern="1200" cap="none" spc="0" normalizeH="0" baseline="0" noProof="0" dirty="0" err="1">
                <a:ln>
                  <a:noFill/>
                </a:ln>
                <a:solidFill>
                  <a:prstClr val="black"/>
                </a:solidFill>
                <a:effectLst/>
                <a:uLnTx/>
                <a:uFillTx/>
                <a:latin typeface="Arial" panose="020B0604020202020204"/>
                <a:ea typeface="+mn-ea"/>
                <a:cs typeface="Times New Roman" panose="02020603050405020304" pitchFamily="18" charset="0"/>
              </a:rPr>
              <a:t>sphalerons</a:t>
            </a: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Times New Roman" panose="02020603050405020304" pitchFamily="18" charset="0"/>
              </a:rPr>
              <a:t>.</a:t>
            </a:r>
            <a:endParaRPr kumimoji="0" lang="en-US" sz="20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pic>
        <p:nvPicPr>
          <p:cNvPr id="15" name="Picture 14">
            <a:extLst>
              <a:ext uri="{FF2B5EF4-FFF2-40B4-BE49-F238E27FC236}">
                <a16:creationId xmlns:a16="http://schemas.microsoft.com/office/drawing/2014/main" id="{3FE9C886-EE7B-A1B3-FC7F-CBB25AFBF901}"/>
              </a:ext>
            </a:extLst>
          </p:cNvPr>
          <p:cNvPicPr>
            <a:picLocks noChangeAspect="1"/>
          </p:cNvPicPr>
          <p:nvPr/>
        </p:nvPicPr>
        <p:blipFill>
          <a:blip r:embed="rId5"/>
          <a:stretch>
            <a:fillRect/>
          </a:stretch>
        </p:blipFill>
        <p:spPr>
          <a:xfrm>
            <a:off x="7775640" y="4684003"/>
            <a:ext cx="3441700" cy="673100"/>
          </a:xfrm>
          <a:prstGeom prst="rect">
            <a:avLst/>
          </a:prstGeom>
        </p:spPr>
      </p:pic>
      <p:pic>
        <p:nvPicPr>
          <p:cNvPr id="18" name="Picture 17">
            <a:extLst>
              <a:ext uri="{FF2B5EF4-FFF2-40B4-BE49-F238E27FC236}">
                <a16:creationId xmlns:a16="http://schemas.microsoft.com/office/drawing/2014/main" id="{7F8E4035-7FB4-E3E1-DA08-435DBFC8DDC3}"/>
              </a:ext>
            </a:extLst>
          </p:cNvPr>
          <p:cNvPicPr>
            <a:picLocks noChangeAspect="1"/>
          </p:cNvPicPr>
          <p:nvPr/>
        </p:nvPicPr>
        <p:blipFill>
          <a:blip r:embed="rId6"/>
          <a:stretch>
            <a:fillRect/>
          </a:stretch>
        </p:blipFill>
        <p:spPr>
          <a:xfrm>
            <a:off x="9551354" y="2768913"/>
            <a:ext cx="1663700" cy="457200"/>
          </a:xfrm>
          <a:prstGeom prst="rect">
            <a:avLst/>
          </a:prstGeom>
        </p:spPr>
      </p:pic>
    </p:spTree>
    <p:extLst>
      <p:ext uri="{BB962C8B-B14F-4D97-AF65-F5344CB8AC3E}">
        <p14:creationId xmlns:p14="http://schemas.microsoft.com/office/powerpoint/2010/main" val="2928090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12218C-31DA-6F50-0CF9-A5CB43F264A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C8E7E3B3-F297-6FC8-7446-64D5E9B55163}"/>
              </a:ext>
            </a:extLst>
          </p:cNvPr>
          <p:cNvSpPr txBox="1"/>
          <p:nvPr/>
        </p:nvSpPr>
        <p:spPr>
          <a:xfrm>
            <a:off x="0" y="1"/>
            <a:ext cx="121920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rial" panose="020B0604020202020204"/>
                <a:ea typeface="+mn-ea"/>
                <a:cs typeface="+mn-cs"/>
              </a:rPr>
              <a:t>Overview of Our Scenario</a:t>
            </a:r>
            <a:endParaRPr kumimoji="0" lang="en-US" sz="1400" b="1" i="0" u="none" strike="noStrike" kern="1200" cap="none" spc="0" normalizeH="0" baseline="0" noProof="0" dirty="0">
              <a:ln>
                <a:noFill/>
              </a:ln>
              <a:solidFill>
                <a:prstClr val="black"/>
              </a:solidFill>
              <a:effectLst/>
              <a:uLnTx/>
              <a:uFillTx/>
              <a:latin typeface="Symbol" panose="05050102010706020507" pitchFamily="18" charset="2"/>
              <a:ea typeface="+mn-ea"/>
              <a:cs typeface="+mn-cs"/>
            </a:endParaRPr>
          </a:p>
        </p:txBody>
      </p:sp>
      <p:grpSp>
        <p:nvGrpSpPr>
          <p:cNvPr id="2" name="Group 1">
            <a:extLst>
              <a:ext uri="{FF2B5EF4-FFF2-40B4-BE49-F238E27FC236}">
                <a16:creationId xmlns:a16="http://schemas.microsoft.com/office/drawing/2014/main" id="{E869B181-00A4-0287-8775-3EC0D3824431}"/>
              </a:ext>
            </a:extLst>
          </p:cNvPr>
          <p:cNvGrpSpPr/>
          <p:nvPr/>
        </p:nvGrpSpPr>
        <p:grpSpPr>
          <a:xfrm>
            <a:off x="12962" y="816283"/>
            <a:ext cx="4675844" cy="1800701"/>
            <a:chOff x="7158568" y="3181498"/>
            <a:chExt cx="4675844" cy="1800701"/>
          </a:xfrm>
        </p:grpSpPr>
        <p:sp>
          <p:nvSpPr>
            <p:cNvPr id="12" name="TextBox 11">
              <a:extLst>
                <a:ext uri="{FF2B5EF4-FFF2-40B4-BE49-F238E27FC236}">
                  <a16:creationId xmlns:a16="http://schemas.microsoft.com/office/drawing/2014/main" id="{7E18261B-72A3-FE11-656A-1BC152E4E27C}"/>
                </a:ext>
              </a:extLst>
            </p:cNvPr>
            <p:cNvSpPr txBox="1"/>
            <p:nvPr/>
          </p:nvSpPr>
          <p:spPr>
            <a:xfrm>
              <a:off x="7158568" y="3181498"/>
              <a:ext cx="4675844" cy="1015663"/>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Times New Roman" panose="02020603050405020304" pitchFamily="18" charset="0"/>
                </a:rPr>
                <a:t>A fraction </a:t>
              </a:r>
              <a:r>
                <a:rPr kumimoji="0" lang="en-US" sz="2000" b="0" i="0" u="none" strike="noStrike" kern="1200" cap="none" spc="0" normalizeH="0" baseline="0" noProof="0" dirty="0">
                  <a:ln>
                    <a:noFill/>
                  </a:ln>
                  <a:solidFill>
                    <a:prstClr val="black"/>
                  </a:solidFill>
                  <a:effectLst/>
                  <a:uLnTx/>
                  <a:uFillTx/>
                  <a:latin typeface="Symbol" pitchFamily="2" charset="2"/>
                  <a:cs typeface="Times New Roman" panose="02020603050405020304" pitchFamily="18" charset="0"/>
                </a:rPr>
                <a:t>28/79</a:t>
              </a: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Times New Roman" panose="02020603050405020304" pitchFamily="18" charset="0"/>
                </a:rPr>
                <a:t> of the lepton number later converted to baryon number through </a:t>
              </a:r>
              <a:r>
                <a:rPr kumimoji="0" lang="en-US" sz="2000" b="0" i="0" u="none" strike="noStrike" kern="1200" cap="none" spc="0" normalizeH="0" baseline="0" noProof="0" dirty="0" err="1">
                  <a:ln>
                    <a:noFill/>
                  </a:ln>
                  <a:solidFill>
                    <a:prstClr val="black"/>
                  </a:solidFill>
                  <a:effectLst/>
                  <a:uLnTx/>
                  <a:uFillTx/>
                  <a:latin typeface="Arial" panose="020B0604020202020204"/>
                  <a:ea typeface="+mn-ea"/>
                  <a:cs typeface="Times New Roman" panose="02020603050405020304" pitchFamily="18" charset="0"/>
                </a:rPr>
                <a:t>sphalerons</a:t>
              </a: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Times New Roman" panose="02020603050405020304" pitchFamily="18" charset="0"/>
                </a:rPr>
                <a:t>.</a:t>
              </a:r>
              <a:endParaRPr kumimoji="0" lang="en-US" sz="20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pic>
          <p:nvPicPr>
            <p:cNvPr id="15" name="Picture 14">
              <a:extLst>
                <a:ext uri="{FF2B5EF4-FFF2-40B4-BE49-F238E27FC236}">
                  <a16:creationId xmlns:a16="http://schemas.microsoft.com/office/drawing/2014/main" id="{F12B83E3-FAFF-4F5C-B68E-618380DF2CF7}"/>
                </a:ext>
              </a:extLst>
            </p:cNvPr>
            <p:cNvPicPr>
              <a:picLocks noChangeAspect="1"/>
            </p:cNvPicPr>
            <p:nvPr/>
          </p:nvPicPr>
          <p:blipFill>
            <a:blip r:embed="rId2"/>
            <a:stretch>
              <a:fillRect/>
            </a:stretch>
          </p:blipFill>
          <p:spPr>
            <a:xfrm>
              <a:off x="7775640" y="4309099"/>
              <a:ext cx="3441700" cy="673100"/>
            </a:xfrm>
            <a:prstGeom prst="rect">
              <a:avLst/>
            </a:prstGeom>
          </p:spPr>
        </p:pic>
      </p:grpSp>
      <p:sp>
        <p:nvSpPr>
          <p:cNvPr id="7" name="TextBox 6">
            <a:extLst>
              <a:ext uri="{FF2B5EF4-FFF2-40B4-BE49-F238E27FC236}">
                <a16:creationId xmlns:a16="http://schemas.microsoft.com/office/drawing/2014/main" id="{2FDF2981-D804-98BF-663B-18ADE0FEA626}"/>
              </a:ext>
            </a:extLst>
          </p:cNvPr>
          <p:cNvSpPr txBox="1"/>
          <p:nvPr/>
        </p:nvSpPr>
        <p:spPr>
          <a:xfrm>
            <a:off x="12962" y="2728922"/>
            <a:ext cx="4863838" cy="707886"/>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Times New Roman" panose="02020603050405020304" pitchFamily="18" charset="0"/>
              </a:rPr>
              <a:t>Customary to quantify baryon number in terms of the baryon-to-entropy ratio:</a:t>
            </a:r>
            <a:endParaRPr kumimoji="0" lang="en-US" sz="20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pic>
        <p:nvPicPr>
          <p:cNvPr id="16" name="Picture 15">
            <a:extLst>
              <a:ext uri="{FF2B5EF4-FFF2-40B4-BE49-F238E27FC236}">
                <a16:creationId xmlns:a16="http://schemas.microsoft.com/office/drawing/2014/main" id="{46589845-31AD-ECF5-D230-D6F5E6D0633D}"/>
              </a:ext>
            </a:extLst>
          </p:cNvPr>
          <p:cNvPicPr>
            <a:picLocks noChangeAspect="1"/>
          </p:cNvPicPr>
          <p:nvPr/>
        </p:nvPicPr>
        <p:blipFill>
          <a:blip r:embed="rId3"/>
          <a:stretch>
            <a:fillRect/>
          </a:stretch>
        </p:blipFill>
        <p:spPr>
          <a:xfrm>
            <a:off x="630034" y="3513960"/>
            <a:ext cx="1460500" cy="762000"/>
          </a:xfrm>
          <a:prstGeom prst="rect">
            <a:avLst/>
          </a:prstGeom>
        </p:spPr>
      </p:pic>
      <p:sp>
        <p:nvSpPr>
          <p:cNvPr id="17" name="TextBox 16">
            <a:extLst>
              <a:ext uri="{FF2B5EF4-FFF2-40B4-BE49-F238E27FC236}">
                <a16:creationId xmlns:a16="http://schemas.microsoft.com/office/drawing/2014/main" id="{18B185D6-D4A1-A689-3B19-90D61F269538}"/>
              </a:ext>
            </a:extLst>
          </p:cNvPr>
          <p:cNvSpPr txBox="1"/>
          <p:nvPr/>
        </p:nvSpPr>
        <p:spPr>
          <a:xfrm>
            <a:off x="12962" y="4333784"/>
            <a:ext cx="4863838" cy="1938992"/>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Times New Roman" panose="02020603050405020304" pitchFamily="18" charset="0"/>
              </a:rPr>
              <a:t>Assuming no entropy injection in radiation-dominated era</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2000" dirty="0">
              <a:solidFill>
                <a:prstClr val="black"/>
              </a:solidFill>
              <a:latin typeface="Arial" panose="020B0604020202020204"/>
              <a:cs typeface="Times New Roman" panose="02020603050405020304" pitchFamily="18"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Times New Roman" panose="02020603050405020304" pitchFamily="18" charset="0"/>
            </a:endParaRPr>
          </a:p>
          <a:p>
            <a:pPr lvl="1"/>
            <a:r>
              <a:rPr lang="en-US" sz="2000" dirty="0">
                <a:solidFill>
                  <a:prstClr val="black"/>
                </a:solidFill>
                <a:latin typeface="Arial" panose="020B0604020202020204"/>
                <a:cs typeface="Times New Roman" panose="02020603050405020304" pitchFamily="18" charset="0"/>
              </a:rPr>
              <a:t>subscript RH denotes  beginning of radiation-dominated era</a:t>
            </a:r>
            <a:endParaRPr kumimoji="0" lang="en-US" sz="20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pic>
        <p:nvPicPr>
          <p:cNvPr id="18" name="Picture 17">
            <a:extLst>
              <a:ext uri="{FF2B5EF4-FFF2-40B4-BE49-F238E27FC236}">
                <a16:creationId xmlns:a16="http://schemas.microsoft.com/office/drawing/2014/main" id="{3F74A4E5-7925-74E3-96DE-C6B8AD616250}"/>
              </a:ext>
            </a:extLst>
          </p:cNvPr>
          <p:cNvPicPr>
            <a:picLocks noChangeAspect="1"/>
          </p:cNvPicPr>
          <p:nvPr/>
        </p:nvPicPr>
        <p:blipFill>
          <a:blip r:embed="rId4"/>
          <a:stretch>
            <a:fillRect/>
          </a:stretch>
        </p:blipFill>
        <p:spPr>
          <a:xfrm>
            <a:off x="630034" y="5093656"/>
            <a:ext cx="3111500" cy="457200"/>
          </a:xfrm>
          <a:prstGeom prst="rect">
            <a:avLst/>
          </a:prstGeom>
        </p:spPr>
      </p:pic>
      <p:sp>
        <p:nvSpPr>
          <p:cNvPr id="20" name="TextBox 19">
            <a:extLst>
              <a:ext uri="{FF2B5EF4-FFF2-40B4-BE49-F238E27FC236}">
                <a16:creationId xmlns:a16="http://schemas.microsoft.com/office/drawing/2014/main" id="{7C4CFFD4-15EB-BA0D-6E23-0C71CB99DE5F}"/>
              </a:ext>
            </a:extLst>
          </p:cNvPr>
          <p:cNvSpPr txBox="1"/>
          <p:nvPr/>
        </p:nvSpPr>
        <p:spPr>
          <a:xfrm>
            <a:off x="5934791" y="789425"/>
            <a:ext cx="4863838" cy="1015663"/>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Times New Roman" panose="02020603050405020304" pitchFamily="18" charset="0"/>
              </a:rPr>
              <a:t>Using</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2000" dirty="0">
              <a:solidFill>
                <a:prstClr val="black"/>
              </a:solidFill>
              <a:latin typeface="Arial" panose="020B0604020202020204"/>
              <a:cs typeface="Times New Roman" panose="02020603050405020304" pitchFamily="18" charset="0"/>
            </a:endParaRPr>
          </a:p>
          <a:p>
            <a:pPr marL="403225" lvl="1"/>
            <a:r>
              <a:rPr lang="en-US" sz="2000" dirty="0">
                <a:solidFill>
                  <a:prstClr val="black"/>
                </a:solidFill>
                <a:latin typeface="Arial" panose="020B0604020202020204"/>
                <a:cs typeface="Times New Roman" panose="02020603050405020304" pitchFamily="18" charset="0"/>
              </a:rPr>
              <a:t>The predicted baryon number is</a:t>
            </a: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Times New Roman" panose="02020603050405020304" pitchFamily="18" charset="0"/>
            </a:endParaRPr>
          </a:p>
        </p:txBody>
      </p:sp>
      <p:pic>
        <p:nvPicPr>
          <p:cNvPr id="25" name="Picture 24">
            <a:extLst>
              <a:ext uri="{FF2B5EF4-FFF2-40B4-BE49-F238E27FC236}">
                <a16:creationId xmlns:a16="http://schemas.microsoft.com/office/drawing/2014/main" id="{6A31469A-9D33-A15C-F8E6-86A32133A3A4}"/>
              </a:ext>
            </a:extLst>
          </p:cNvPr>
          <p:cNvPicPr>
            <a:picLocks noChangeAspect="1"/>
          </p:cNvPicPr>
          <p:nvPr/>
        </p:nvPicPr>
        <p:blipFill>
          <a:blip r:embed="rId5"/>
          <a:stretch>
            <a:fillRect/>
          </a:stretch>
        </p:blipFill>
        <p:spPr>
          <a:xfrm>
            <a:off x="6647066" y="1994347"/>
            <a:ext cx="4914900" cy="787400"/>
          </a:xfrm>
          <a:prstGeom prst="rect">
            <a:avLst/>
          </a:prstGeom>
          <a:ln>
            <a:solidFill>
              <a:schemeClr val="tx1"/>
            </a:solidFill>
          </a:ln>
        </p:spPr>
      </p:pic>
      <p:sp>
        <p:nvSpPr>
          <p:cNvPr id="27" name="TextBox 26">
            <a:extLst>
              <a:ext uri="{FF2B5EF4-FFF2-40B4-BE49-F238E27FC236}">
                <a16:creationId xmlns:a16="http://schemas.microsoft.com/office/drawing/2014/main" id="{9472183D-66D2-0827-3E88-9031176296F9}"/>
              </a:ext>
            </a:extLst>
          </p:cNvPr>
          <p:cNvSpPr txBox="1"/>
          <p:nvPr/>
        </p:nvSpPr>
        <p:spPr>
          <a:xfrm>
            <a:off x="6146998" y="2953048"/>
            <a:ext cx="5116286" cy="400110"/>
          </a:xfrm>
          <a:prstGeom prst="rect">
            <a:avLst/>
          </a:prstGeom>
          <a:noFill/>
        </p:spPr>
        <p:txBody>
          <a:bodyPr wrap="square">
            <a:spAutoFit/>
          </a:bodyPr>
          <a:lstStyle/>
          <a:p>
            <a:pPr lvl="1"/>
            <a:r>
              <a:rPr lang="en-US" sz="2000" i="1" dirty="0">
                <a:solidFill>
                  <a:prstClr val="black"/>
                </a:solidFill>
                <a:latin typeface="Times New Roman" panose="02020603050405020304" pitchFamily="18" charset="0"/>
                <a:cs typeface="Times New Roman" panose="02020603050405020304" pitchFamily="18" charset="0"/>
              </a:rPr>
              <a:t>N</a:t>
            </a:r>
            <a:r>
              <a:rPr lang="en-US" sz="2000" baseline="-25000" dirty="0">
                <a:solidFill>
                  <a:prstClr val="black"/>
                </a:solidFill>
                <a:latin typeface="Times New Roman" panose="02020603050405020304" pitchFamily="18" charset="0"/>
                <a:cs typeface="Times New Roman" panose="02020603050405020304" pitchFamily="18" charset="0"/>
              </a:rPr>
              <a:t>RH</a:t>
            </a:r>
            <a:r>
              <a:rPr lang="en-US" sz="2000" dirty="0">
                <a:solidFill>
                  <a:prstClr val="black"/>
                </a:solidFill>
                <a:latin typeface="Arial" panose="020B0604020202020204"/>
                <a:cs typeface="Times New Roman" panose="02020603050405020304" pitchFamily="18" charset="0"/>
              </a:rPr>
              <a:t> = </a:t>
            </a:r>
            <a:r>
              <a:rPr lang="en-US" sz="2000" dirty="0">
                <a:solidFill>
                  <a:prstClr val="black"/>
                </a:solidFill>
                <a:latin typeface="Times New Roman" panose="02020603050405020304" pitchFamily="18" charset="0"/>
                <a:cs typeface="Times New Roman" panose="02020603050405020304" pitchFamily="18" charset="0"/>
              </a:rPr>
              <a:t>ln</a:t>
            </a:r>
            <a:r>
              <a:rPr lang="en-US" sz="2000" dirty="0">
                <a:solidFill>
                  <a:prstClr val="black"/>
                </a:solidFill>
                <a:latin typeface="Arial" panose="020B0604020202020204"/>
                <a:cs typeface="Times New Roman" panose="02020603050405020304" pitchFamily="18" charset="0"/>
              </a:rPr>
              <a:t>(</a:t>
            </a:r>
            <a:r>
              <a:rPr lang="en-US" sz="2000" i="1" dirty="0" err="1">
                <a:solidFill>
                  <a:prstClr val="black"/>
                </a:solidFill>
                <a:latin typeface="Times New Roman" panose="02020603050405020304" pitchFamily="18" charset="0"/>
                <a:cs typeface="Times New Roman" panose="02020603050405020304" pitchFamily="18" charset="0"/>
              </a:rPr>
              <a:t>a</a:t>
            </a:r>
            <a:r>
              <a:rPr lang="en-US" sz="2000" baseline="-25000" dirty="0" err="1">
                <a:solidFill>
                  <a:prstClr val="black"/>
                </a:solidFill>
                <a:latin typeface="Times New Roman" panose="02020603050405020304" pitchFamily="18" charset="0"/>
                <a:cs typeface="Times New Roman" panose="02020603050405020304" pitchFamily="18" charset="0"/>
              </a:rPr>
              <a:t>RH</a:t>
            </a:r>
            <a:r>
              <a:rPr lang="en-US" sz="2000" dirty="0">
                <a:solidFill>
                  <a:prstClr val="black"/>
                </a:solidFill>
                <a:latin typeface="Arial" panose="020B0604020202020204"/>
                <a:cs typeface="Times New Roman" panose="02020603050405020304" pitchFamily="18" charset="0"/>
              </a:rPr>
              <a:t>/</a:t>
            </a:r>
            <a:r>
              <a:rPr lang="en-US" sz="2000" i="1" dirty="0">
                <a:solidFill>
                  <a:prstClr val="black"/>
                </a:solidFill>
                <a:latin typeface="Times New Roman" panose="02020603050405020304" pitchFamily="18" charset="0"/>
                <a:cs typeface="Times New Roman" panose="02020603050405020304" pitchFamily="18" charset="0"/>
              </a:rPr>
              <a:t>a</a:t>
            </a:r>
            <a:r>
              <a:rPr lang="en-US" sz="2000" i="1" baseline="-25000" dirty="0">
                <a:solidFill>
                  <a:prstClr val="black"/>
                </a:solidFill>
                <a:latin typeface="Times New Roman" panose="02020603050405020304" pitchFamily="18" charset="0"/>
                <a:cs typeface="Times New Roman" panose="02020603050405020304" pitchFamily="18" charset="0"/>
              </a:rPr>
              <a:t>e</a:t>
            </a:r>
            <a:r>
              <a:rPr lang="en-US" sz="2000" dirty="0">
                <a:solidFill>
                  <a:prstClr val="black"/>
                </a:solidFill>
                <a:latin typeface="Arial" panose="020B0604020202020204"/>
                <a:cs typeface="Times New Roman" panose="02020603050405020304" pitchFamily="18" charset="0"/>
              </a:rPr>
              <a:t>) is duration of reheating</a:t>
            </a: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Times New Roman" panose="02020603050405020304" pitchFamily="18" charset="0"/>
            </a:endParaRPr>
          </a:p>
        </p:txBody>
      </p:sp>
      <p:pic>
        <p:nvPicPr>
          <p:cNvPr id="28" name="Picture 27">
            <a:extLst>
              <a:ext uri="{FF2B5EF4-FFF2-40B4-BE49-F238E27FC236}">
                <a16:creationId xmlns:a16="http://schemas.microsoft.com/office/drawing/2014/main" id="{36DB9476-67BB-2487-FCC9-0A2CF325CA0D}"/>
              </a:ext>
            </a:extLst>
          </p:cNvPr>
          <p:cNvPicPr>
            <a:picLocks noChangeAspect="1"/>
          </p:cNvPicPr>
          <p:nvPr/>
        </p:nvPicPr>
        <p:blipFill>
          <a:blip r:embed="rId6"/>
          <a:stretch>
            <a:fillRect/>
          </a:stretch>
        </p:blipFill>
        <p:spPr>
          <a:xfrm>
            <a:off x="7104941" y="600417"/>
            <a:ext cx="3200400" cy="838200"/>
          </a:xfrm>
          <a:prstGeom prst="rect">
            <a:avLst/>
          </a:prstGeom>
        </p:spPr>
      </p:pic>
    </p:spTree>
    <p:extLst>
      <p:ext uri="{BB962C8B-B14F-4D97-AF65-F5344CB8AC3E}">
        <p14:creationId xmlns:p14="http://schemas.microsoft.com/office/powerpoint/2010/main" val="1036659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F8387-80AB-C5B2-5B23-F5C4AFC02BE4}"/>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2CAF733A-BAA9-6224-1B8C-5EDFBAC4F71E}"/>
              </a:ext>
            </a:extLst>
          </p:cNvPr>
          <p:cNvSpPr txBox="1"/>
          <p:nvPr/>
        </p:nvSpPr>
        <p:spPr>
          <a:xfrm>
            <a:off x="0" y="1"/>
            <a:ext cx="121920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rial" panose="020B0604020202020204"/>
                <a:ea typeface="+mn-ea"/>
                <a:cs typeface="+mn-cs"/>
              </a:rPr>
              <a:t>Overview of Our Scenario</a:t>
            </a:r>
            <a:endParaRPr kumimoji="0" lang="en-US" sz="1400" b="1" i="0" u="none" strike="noStrike" kern="1200" cap="none" spc="0" normalizeH="0" baseline="0" noProof="0" dirty="0">
              <a:ln>
                <a:noFill/>
              </a:ln>
              <a:solidFill>
                <a:prstClr val="black"/>
              </a:solidFill>
              <a:effectLst/>
              <a:uLnTx/>
              <a:uFillTx/>
              <a:latin typeface="Symbol" panose="05050102010706020507" pitchFamily="18" charset="2"/>
              <a:ea typeface="+mn-ea"/>
              <a:cs typeface="+mn-cs"/>
            </a:endParaRPr>
          </a:p>
        </p:txBody>
      </p:sp>
      <p:pic>
        <p:nvPicPr>
          <p:cNvPr id="25" name="Picture 24">
            <a:extLst>
              <a:ext uri="{FF2B5EF4-FFF2-40B4-BE49-F238E27FC236}">
                <a16:creationId xmlns:a16="http://schemas.microsoft.com/office/drawing/2014/main" id="{6C8DBF59-798A-EFAD-2220-573B4AC980FB}"/>
              </a:ext>
            </a:extLst>
          </p:cNvPr>
          <p:cNvPicPr>
            <a:picLocks noChangeAspect="1"/>
          </p:cNvPicPr>
          <p:nvPr/>
        </p:nvPicPr>
        <p:blipFill>
          <a:blip r:embed="rId2"/>
          <a:stretch>
            <a:fillRect/>
          </a:stretch>
        </p:blipFill>
        <p:spPr>
          <a:xfrm>
            <a:off x="303382" y="894274"/>
            <a:ext cx="4914900" cy="787400"/>
          </a:xfrm>
          <a:prstGeom prst="rect">
            <a:avLst/>
          </a:prstGeom>
          <a:ln>
            <a:solidFill>
              <a:schemeClr val="tx1"/>
            </a:solidFill>
          </a:ln>
        </p:spPr>
      </p:pic>
      <p:sp>
        <p:nvSpPr>
          <p:cNvPr id="29" name="TextBox 28">
            <a:extLst>
              <a:ext uri="{FF2B5EF4-FFF2-40B4-BE49-F238E27FC236}">
                <a16:creationId xmlns:a16="http://schemas.microsoft.com/office/drawing/2014/main" id="{C771A516-CEDB-710E-11F9-62D3627BE181}"/>
              </a:ext>
            </a:extLst>
          </p:cNvPr>
          <p:cNvSpPr txBox="1"/>
          <p:nvPr/>
        </p:nvSpPr>
        <p:spPr>
          <a:xfrm>
            <a:off x="15190" y="2130189"/>
            <a:ext cx="5627175" cy="892552"/>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Times New Roman" panose="02020603050405020304" pitchFamily="18" charset="0"/>
              </a:rPr>
              <a:t>Want stiff equation of state and/or large </a:t>
            </a:r>
            <a:r>
              <a:rPr kumimoji="0" lang="en-US" sz="20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N</a:t>
            </a:r>
            <a:r>
              <a:rPr kumimoji="0" lang="en-US" sz="2000" b="0" i="0" u="none" strike="noStrike" kern="1200" cap="none" spc="0" normalizeH="0" baseline="-2500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RH</a:t>
            </a:r>
            <a:r>
              <a:rPr kumimoji="0" lang="en-US" sz="2000" b="0" i="0" u="none" strike="noStrike" kern="1200" cap="none" spc="0" normalizeH="0" noProof="0" dirty="0">
                <a:ln>
                  <a:noFill/>
                </a:ln>
                <a:solidFill>
                  <a:prstClr val="black"/>
                </a:solidFill>
                <a:effectLst/>
                <a:uLnTx/>
                <a:uFillTx/>
                <a:ea typeface="+mn-ea"/>
                <a:cs typeface="Times New Roman" panose="02020603050405020304" pitchFamily="18" charset="0"/>
              </a:rPr>
              <a:t>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100" baseline="0" dirty="0">
              <a:solidFill>
                <a:prstClr val="black"/>
              </a:solidFill>
              <a:latin typeface="Arial" panose="020B0604020202020204"/>
              <a:cs typeface="Times New Roman" panose="02020603050405020304" pitchFamily="18"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baseline="0" dirty="0">
                <a:solidFill>
                  <a:prstClr val="black"/>
                </a:solidFill>
                <a:latin typeface="Arial" panose="020B0604020202020204"/>
                <a:cs typeface="Times New Roman" panose="02020603050405020304" pitchFamily="18" charset="0"/>
              </a:rPr>
              <a:t>Assuming </a:t>
            </a:r>
            <a:r>
              <a:rPr lang="en-US" sz="2000" i="1" baseline="0" dirty="0">
                <a:solidFill>
                  <a:prstClr val="black"/>
                </a:solidFill>
                <a:latin typeface="Times New Roman" panose="02020603050405020304" pitchFamily="18" charset="0"/>
                <a:cs typeface="Times New Roman" panose="02020603050405020304" pitchFamily="18" charset="0"/>
              </a:rPr>
              <a:t>M</a:t>
            </a:r>
            <a:r>
              <a:rPr lang="en-US" sz="2000" i="1" baseline="-25000" dirty="0">
                <a:solidFill>
                  <a:prstClr val="black"/>
                </a:solidFill>
                <a:latin typeface="Times New Roman" panose="02020603050405020304" pitchFamily="18" charset="0"/>
                <a:cs typeface="Times New Roman" panose="02020603050405020304" pitchFamily="18" charset="0"/>
              </a:rPr>
              <a:t>N</a:t>
            </a:r>
            <a:r>
              <a:rPr lang="en-US" sz="2000" baseline="0" dirty="0">
                <a:solidFill>
                  <a:prstClr val="black"/>
                </a:solidFill>
                <a:latin typeface="Arial" panose="020B0604020202020204"/>
                <a:cs typeface="Times New Roman" panose="02020603050405020304" pitchFamily="18" charset="0"/>
              </a:rPr>
              <a:t> </a:t>
            </a:r>
            <a:r>
              <a:rPr lang="en-US" sz="2000" baseline="0" dirty="0">
                <a:solidFill>
                  <a:prstClr val="black"/>
                </a:solidFill>
                <a:latin typeface="Symbol" pitchFamily="2" charset="2"/>
                <a:cs typeface="Times New Roman" panose="02020603050405020304" pitchFamily="18" charset="0"/>
              </a:rPr>
              <a:t>=</a:t>
            </a:r>
            <a:r>
              <a:rPr lang="en-US" sz="2000" baseline="0" dirty="0">
                <a:solidFill>
                  <a:prstClr val="black"/>
                </a:solidFill>
                <a:latin typeface="Arial" panose="020B0604020202020204"/>
                <a:cs typeface="Times New Roman" panose="02020603050405020304" pitchFamily="18" charset="0"/>
              </a:rPr>
              <a:t> </a:t>
            </a:r>
            <a:r>
              <a:rPr lang="en-US" sz="2000" i="1" baseline="0" dirty="0">
                <a:solidFill>
                  <a:prstClr val="black"/>
                </a:solidFill>
                <a:latin typeface="Times New Roman" panose="02020603050405020304" pitchFamily="18" charset="0"/>
                <a:cs typeface="Times New Roman" panose="02020603050405020304" pitchFamily="18" charset="0"/>
              </a:rPr>
              <a:t>H</a:t>
            </a:r>
            <a:r>
              <a:rPr lang="en-US" sz="2000" i="1" baseline="-25000" dirty="0">
                <a:solidFill>
                  <a:prstClr val="black"/>
                </a:solidFill>
                <a:latin typeface="Times New Roman" panose="02020603050405020304" pitchFamily="18" charset="0"/>
                <a:cs typeface="Times New Roman" panose="02020603050405020304" pitchFamily="18" charset="0"/>
              </a:rPr>
              <a:t>e</a:t>
            </a:r>
            <a:endParaRPr kumimoji="0" lang="en-US" sz="2000" b="0" i="1" u="none" strike="noStrike" kern="1200" cap="none" spc="0" normalizeH="0" baseline="-25000" noProof="0" dirty="0">
              <a:ln>
                <a:noFill/>
              </a:ln>
              <a:solidFill>
                <a:prstClr val="black"/>
              </a:solidFill>
              <a:effectLst/>
              <a:uLnTx/>
              <a:uFillTx/>
              <a:latin typeface="Times New Roman" panose="02020603050405020304" pitchFamily="18" charset="0"/>
              <a:cs typeface="Times New Roman" panose="02020603050405020304" pitchFamily="18" charset="0"/>
            </a:endParaRPr>
          </a:p>
        </p:txBody>
      </p:sp>
      <p:pic>
        <p:nvPicPr>
          <p:cNvPr id="32" name="Picture 31">
            <a:extLst>
              <a:ext uri="{FF2B5EF4-FFF2-40B4-BE49-F238E27FC236}">
                <a16:creationId xmlns:a16="http://schemas.microsoft.com/office/drawing/2014/main" id="{2B0E5ECE-E89A-0D63-7DFA-040A0A79A3B5}"/>
              </a:ext>
            </a:extLst>
          </p:cNvPr>
          <p:cNvPicPr>
            <a:picLocks noChangeAspect="1"/>
          </p:cNvPicPr>
          <p:nvPr/>
        </p:nvPicPr>
        <p:blipFill>
          <a:blip r:embed="rId3"/>
          <a:stretch>
            <a:fillRect/>
          </a:stretch>
        </p:blipFill>
        <p:spPr>
          <a:xfrm>
            <a:off x="362661" y="3085538"/>
            <a:ext cx="8630473" cy="818950"/>
          </a:xfrm>
          <a:prstGeom prst="rect">
            <a:avLst/>
          </a:prstGeom>
        </p:spPr>
      </p:pic>
      <p:pic>
        <p:nvPicPr>
          <p:cNvPr id="5" name="Picture 4">
            <a:extLst>
              <a:ext uri="{FF2B5EF4-FFF2-40B4-BE49-F238E27FC236}">
                <a16:creationId xmlns:a16="http://schemas.microsoft.com/office/drawing/2014/main" id="{9A68DC4C-A27B-6C2D-C0A9-4013E5579E41}"/>
              </a:ext>
            </a:extLst>
          </p:cNvPr>
          <p:cNvPicPr>
            <a:picLocks noChangeAspect="1"/>
          </p:cNvPicPr>
          <p:nvPr/>
        </p:nvPicPr>
        <p:blipFill>
          <a:blip r:embed="rId4"/>
          <a:stretch>
            <a:fillRect/>
          </a:stretch>
        </p:blipFill>
        <p:spPr>
          <a:xfrm>
            <a:off x="362661" y="4110360"/>
            <a:ext cx="7772400" cy="758567"/>
          </a:xfrm>
          <a:prstGeom prst="rect">
            <a:avLst/>
          </a:prstGeom>
        </p:spPr>
      </p:pic>
      <p:sp>
        <p:nvSpPr>
          <p:cNvPr id="6" name="TextBox 5">
            <a:extLst>
              <a:ext uri="{FF2B5EF4-FFF2-40B4-BE49-F238E27FC236}">
                <a16:creationId xmlns:a16="http://schemas.microsoft.com/office/drawing/2014/main" id="{2CC904AE-8F64-EDA0-F0EA-16938E60FEEA}"/>
              </a:ext>
            </a:extLst>
          </p:cNvPr>
          <p:cNvSpPr txBox="1"/>
          <p:nvPr/>
        </p:nvSpPr>
        <p:spPr>
          <a:xfrm>
            <a:off x="9326880" y="3294958"/>
            <a:ext cx="1879041" cy="400110"/>
          </a:xfrm>
          <a:prstGeom prst="rect">
            <a:avLst/>
          </a:prstGeom>
          <a:noFill/>
        </p:spPr>
        <p:txBody>
          <a:bodyPr wrap="none" rtlCol="0">
            <a:spAutoFit/>
          </a:bodyPr>
          <a:lstStyle/>
          <a:p>
            <a:r>
              <a:rPr lang="en-US" sz="2000" i="1" dirty="0">
                <a:latin typeface="Times New Roman" panose="02020603050405020304" pitchFamily="18" charset="0"/>
                <a:cs typeface="Times New Roman" panose="02020603050405020304" pitchFamily="18" charset="0"/>
              </a:rPr>
              <a:t>w</a:t>
            </a:r>
            <a:r>
              <a:rPr lang="en-US" sz="2000" dirty="0"/>
              <a:t> </a:t>
            </a:r>
            <a:r>
              <a:rPr lang="en-US" sz="2000" dirty="0">
                <a:latin typeface="Symbol" pitchFamily="2" charset="2"/>
              </a:rPr>
              <a:t>= 1 </a:t>
            </a:r>
            <a:r>
              <a:rPr lang="en-US" sz="2000" dirty="0"/>
              <a:t>(</a:t>
            </a:r>
            <a:r>
              <a:rPr lang="en-US" sz="2000" dirty="0" err="1"/>
              <a:t>kination</a:t>
            </a:r>
            <a:r>
              <a:rPr lang="en-US" sz="2000" dirty="0"/>
              <a:t>)</a:t>
            </a:r>
          </a:p>
        </p:txBody>
      </p:sp>
      <p:sp>
        <p:nvSpPr>
          <p:cNvPr id="8" name="TextBox 7">
            <a:extLst>
              <a:ext uri="{FF2B5EF4-FFF2-40B4-BE49-F238E27FC236}">
                <a16:creationId xmlns:a16="http://schemas.microsoft.com/office/drawing/2014/main" id="{6B3CF969-7FDE-4698-3B77-C3D34EA3DDA2}"/>
              </a:ext>
            </a:extLst>
          </p:cNvPr>
          <p:cNvSpPr txBox="1"/>
          <p:nvPr/>
        </p:nvSpPr>
        <p:spPr>
          <a:xfrm>
            <a:off x="9430512" y="4289588"/>
            <a:ext cx="1718740" cy="400110"/>
          </a:xfrm>
          <a:prstGeom prst="rect">
            <a:avLst/>
          </a:prstGeom>
          <a:noFill/>
        </p:spPr>
        <p:txBody>
          <a:bodyPr wrap="none" rtlCol="0">
            <a:spAutoFit/>
          </a:bodyPr>
          <a:lstStyle/>
          <a:p>
            <a:r>
              <a:rPr lang="en-US" sz="2000" i="1" dirty="0">
                <a:latin typeface="Times New Roman" panose="02020603050405020304" pitchFamily="18" charset="0"/>
                <a:cs typeface="Times New Roman" panose="02020603050405020304" pitchFamily="18" charset="0"/>
              </a:rPr>
              <a:t>w</a:t>
            </a:r>
            <a:r>
              <a:rPr lang="en-US" sz="2000" dirty="0"/>
              <a:t> </a:t>
            </a:r>
            <a:r>
              <a:rPr lang="en-US" sz="2000" dirty="0">
                <a:latin typeface="Symbol" pitchFamily="2" charset="2"/>
              </a:rPr>
              <a:t>= 0 </a:t>
            </a:r>
            <a:r>
              <a:rPr lang="en-US" sz="2000" dirty="0"/>
              <a:t>(matter)</a:t>
            </a:r>
          </a:p>
        </p:txBody>
      </p:sp>
    </p:spTree>
    <p:extLst>
      <p:ext uri="{BB962C8B-B14F-4D97-AF65-F5344CB8AC3E}">
        <p14:creationId xmlns:p14="http://schemas.microsoft.com/office/powerpoint/2010/main" val="835774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E4E0C6-A6B7-FCC4-5EAB-CAE591D0078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770315D-582A-DD62-F480-93D9184C3511}"/>
              </a:ext>
            </a:extLst>
          </p:cNvPr>
          <p:cNvSpPr txBox="1"/>
          <p:nvPr/>
        </p:nvSpPr>
        <p:spPr>
          <a:xfrm>
            <a:off x="0" y="1"/>
            <a:ext cx="121920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err="1">
                <a:ln>
                  <a:noFill/>
                </a:ln>
                <a:solidFill>
                  <a:prstClr val="black"/>
                </a:solidFill>
                <a:effectLst/>
                <a:uLnTx/>
                <a:uFillTx/>
                <a:latin typeface="Arial" panose="020B0604020202020204"/>
                <a:ea typeface="+mn-ea"/>
                <a:cs typeface="+mn-cs"/>
              </a:rPr>
              <a:t>Kination</a:t>
            </a:r>
            <a:r>
              <a:rPr kumimoji="0" lang="en-US" sz="3600" b="1" i="0" u="none" strike="noStrike" kern="1200" cap="none" spc="0" normalizeH="0" baseline="0" noProof="0" dirty="0">
                <a:ln>
                  <a:noFill/>
                </a:ln>
                <a:solidFill>
                  <a:prstClr val="black"/>
                </a:solidFill>
                <a:effectLst/>
                <a:uLnTx/>
                <a:uFillTx/>
                <a:latin typeface="Arial" panose="020B0604020202020204"/>
                <a:ea typeface="+mn-ea"/>
                <a:cs typeface="+mn-cs"/>
              </a:rPr>
              <a:t> Phase</a:t>
            </a:r>
            <a:endParaRPr kumimoji="0" lang="en-US" sz="1400" b="1" i="0" u="none" strike="noStrike" kern="1200" cap="none" spc="0" normalizeH="0" baseline="0" noProof="0" dirty="0">
              <a:ln>
                <a:noFill/>
              </a:ln>
              <a:solidFill>
                <a:prstClr val="black"/>
              </a:solidFill>
              <a:effectLst/>
              <a:uLnTx/>
              <a:uFillTx/>
              <a:latin typeface="Symbol" panose="05050102010706020507" pitchFamily="18" charset="2"/>
              <a:ea typeface="+mn-ea"/>
              <a:cs typeface="+mn-cs"/>
            </a:endParaRPr>
          </a:p>
        </p:txBody>
      </p:sp>
      <p:sp>
        <p:nvSpPr>
          <p:cNvPr id="3" name="TextBox 2">
            <a:extLst>
              <a:ext uri="{FF2B5EF4-FFF2-40B4-BE49-F238E27FC236}">
                <a16:creationId xmlns:a16="http://schemas.microsoft.com/office/drawing/2014/main" id="{46911060-6CFE-8F47-44CD-173D1D91BE7E}"/>
              </a:ext>
            </a:extLst>
          </p:cNvPr>
          <p:cNvSpPr txBox="1"/>
          <p:nvPr/>
        </p:nvSpPr>
        <p:spPr>
          <a:xfrm>
            <a:off x="64009" y="832104"/>
            <a:ext cx="11704320" cy="3970318"/>
          </a:xfrm>
          <a:prstGeom prst="rect">
            <a:avLst/>
          </a:prstGeom>
          <a:noFill/>
        </p:spPr>
        <p:txBody>
          <a:bodyPr wrap="square" rtlCol="0">
            <a:spAutoFit/>
          </a:bodyPr>
          <a:lstStyle/>
          <a:p>
            <a:pPr marL="342900" indent="-342900">
              <a:buFont typeface="Arial" panose="020B0604020202020204" pitchFamily="34" charset="0"/>
              <a:buChar char="•"/>
            </a:pPr>
            <a:r>
              <a:rPr lang="en-US" sz="2000" dirty="0"/>
              <a:t>Inflaton kinetic energy drives a phase of </a:t>
            </a:r>
            <a:r>
              <a:rPr lang="en-US" sz="2000" dirty="0" err="1"/>
              <a:t>kination</a:t>
            </a:r>
            <a:r>
              <a:rPr lang="en-US" sz="2000" dirty="0"/>
              <a:t> with </a:t>
            </a:r>
            <a:r>
              <a:rPr lang="en-US" sz="2000" i="1" dirty="0">
                <a:latin typeface="Times New Roman" panose="02020603050405020304" pitchFamily="18" charset="0"/>
                <a:cs typeface="Times New Roman" panose="02020603050405020304" pitchFamily="18" charset="0"/>
              </a:rPr>
              <a:t>w</a:t>
            </a:r>
            <a:r>
              <a:rPr lang="en-US" sz="2000" dirty="0"/>
              <a:t> ≈ </a:t>
            </a:r>
            <a:r>
              <a:rPr lang="en-US" sz="2000" dirty="0">
                <a:latin typeface="Symbol" pitchFamily="2" charset="2"/>
              </a:rPr>
              <a:t>1</a:t>
            </a:r>
          </a:p>
          <a:p>
            <a:pPr marL="342900" indent="-342900">
              <a:buFont typeface="Arial" panose="020B0604020202020204" pitchFamily="34" charset="0"/>
              <a:buChar char="•"/>
            </a:pPr>
            <a:endParaRPr lang="en-US" sz="800" dirty="0">
              <a:latin typeface="Symbol" pitchFamily="2" charset="2"/>
            </a:endParaRPr>
          </a:p>
          <a:p>
            <a:pPr marL="342900" indent="-342900">
              <a:buFont typeface="Arial" panose="020B0604020202020204" pitchFamily="34" charset="0"/>
              <a:buChar char="•"/>
            </a:pPr>
            <a:r>
              <a:rPr lang="en-US" sz="2000" dirty="0"/>
              <a:t>A feature of Quintessential Inflation (Peebles &amp; Vilenkin; </a:t>
            </a:r>
            <a:r>
              <a:rPr lang="en-US" sz="2000" dirty="0" err="1"/>
              <a:t>Bettroni</a:t>
            </a:r>
            <a:r>
              <a:rPr lang="en-US" sz="2000" dirty="0"/>
              <a:t> &amp; Rubio; de Haro &amp; </a:t>
            </a:r>
            <a:r>
              <a:rPr lang="en-US" sz="2000" dirty="0" err="1"/>
              <a:t>Saló</a:t>
            </a:r>
            <a:r>
              <a:rPr lang="en-US" sz="2000" dirty="0"/>
              <a:t>), </a:t>
            </a:r>
            <a:r>
              <a:rPr lang="en-US" sz="2000" i="1" dirty="0">
                <a:latin typeface="Times New Roman" panose="02020603050405020304" pitchFamily="18" charset="0"/>
                <a:cs typeface="Times New Roman" panose="02020603050405020304" pitchFamily="18" charset="0"/>
              </a:rPr>
              <a:t>k</a:t>
            </a:r>
            <a:r>
              <a:rPr lang="en-US" sz="2000" dirty="0"/>
              <a:t>-inflation (Armendariz-Picon, Damour, Mukhanov), </a:t>
            </a:r>
            <a:r>
              <a:rPr lang="en-US" sz="2000" i="1" dirty="0">
                <a:latin typeface="Times New Roman" panose="02020603050405020304" pitchFamily="18" charset="0"/>
                <a:cs typeface="Times New Roman" panose="02020603050405020304" pitchFamily="18" charset="0"/>
              </a:rPr>
              <a:t>G</a:t>
            </a:r>
            <a:r>
              <a:rPr lang="en-US" sz="2000" dirty="0"/>
              <a:t>-inflation (Kobayashi, Yamaguchi, Yokoyama), and in string-theory context (Apers, </a:t>
            </a:r>
            <a:r>
              <a:rPr lang="en-US" sz="2000" dirty="0" err="1"/>
              <a:t>Conolon</a:t>
            </a:r>
            <a:r>
              <a:rPr lang="en-US" sz="2000" dirty="0"/>
              <a:t>, Copeland, </a:t>
            </a:r>
            <a:r>
              <a:rPr lang="en-US" sz="2000" dirty="0" err="1"/>
              <a:t>Mosny</a:t>
            </a:r>
            <a:r>
              <a:rPr lang="en-US" sz="2000" dirty="0"/>
              <a:t> &amp; Revello).</a:t>
            </a:r>
          </a:p>
          <a:p>
            <a:pPr marL="342900" indent="-342900">
              <a:buFont typeface="Arial" panose="020B0604020202020204" pitchFamily="34" charset="0"/>
              <a:buChar char="•"/>
            </a:pPr>
            <a:endParaRPr lang="en-US" sz="800" dirty="0"/>
          </a:p>
          <a:p>
            <a:pPr marL="342900" indent="-342900">
              <a:buFont typeface="Arial" panose="020B0604020202020204" pitchFamily="34" charset="0"/>
              <a:buChar char="•"/>
            </a:pPr>
            <a:r>
              <a:rPr lang="en-US" sz="2000" dirty="0"/>
              <a:t>We model it by using a quadratic potential for </a:t>
            </a:r>
            <a:r>
              <a:rPr lang="en-US" sz="2000" i="1" dirty="0">
                <a:latin typeface="Symbol" pitchFamily="2" charset="2"/>
              </a:rPr>
              <a:t>f</a:t>
            </a:r>
            <a:r>
              <a:rPr lang="en-US" sz="2000" dirty="0"/>
              <a:t> &gt; </a:t>
            </a:r>
            <a:r>
              <a:rPr lang="en-US" sz="2000" dirty="0">
                <a:latin typeface="Symbol" pitchFamily="2" charset="2"/>
              </a:rPr>
              <a:t>0 </a:t>
            </a:r>
            <a:r>
              <a:rPr lang="en-US" sz="2000" dirty="0"/>
              <a:t>and </a:t>
            </a:r>
            <a:r>
              <a:rPr lang="en-US" sz="2000" dirty="0">
                <a:latin typeface="Symbol" pitchFamily="2" charset="2"/>
              </a:rPr>
              <a:t>0</a:t>
            </a:r>
            <a:r>
              <a:rPr lang="en-US" sz="2000" dirty="0"/>
              <a:t> for </a:t>
            </a:r>
            <a:r>
              <a:rPr lang="en-US" sz="2000" i="1" dirty="0">
                <a:latin typeface="Symbol" pitchFamily="2" charset="2"/>
              </a:rPr>
              <a:t>f</a:t>
            </a:r>
            <a:r>
              <a:rPr lang="en-US" sz="2000" dirty="0"/>
              <a:t> &lt; </a:t>
            </a:r>
            <a:r>
              <a:rPr lang="en-US" sz="2000" dirty="0">
                <a:latin typeface="Symbol" pitchFamily="2" charset="2"/>
              </a:rPr>
              <a:t>0. </a:t>
            </a:r>
          </a:p>
          <a:p>
            <a:pPr marL="342900" indent="-342900">
              <a:buFont typeface="Arial" panose="020B0604020202020204" pitchFamily="34" charset="0"/>
              <a:buChar char="•"/>
            </a:pPr>
            <a:endParaRPr lang="en-US" sz="800" dirty="0">
              <a:latin typeface="Symbol" pitchFamily="2" charset="2"/>
            </a:endParaRPr>
          </a:p>
          <a:p>
            <a:pPr marL="342900" indent="-342900">
              <a:buFont typeface="Arial" panose="020B0604020202020204" pitchFamily="34" charset="0"/>
              <a:buChar char="•"/>
            </a:pPr>
            <a:r>
              <a:rPr lang="en-US" sz="2000" dirty="0"/>
              <a:t>Limit to duration of </a:t>
            </a:r>
            <a:r>
              <a:rPr lang="en-US" sz="2000" dirty="0" err="1"/>
              <a:t>kination</a:t>
            </a:r>
            <a:r>
              <a:rPr lang="en-US" sz="2000" dirty="0"/>
              <a:t> (</a:t>
            </a:r>
            <a:r>
              <a:rPr lang="en-US" sz="2000" dirty="0" err="1"/>
              <a:t>Eröncel</a:t>
            </a:r>
            <a:r>
              <a:rPr lang="en-US" sz="2000" dirty="0"/>
              <a:t>, </a:t>
            </a:r>
            <a:r>
              <a:rPr lang="en-US" sz="2000" dirty="0" err="1"/>
              <a:t>Gouttenoire</a:t>
            </a:r>
            <a:r>
              <a:rPr lang="en-US" sz="2000" dirty="0"/>
              <a:t>, Sato &amp; Servant): </a:t>
            </a:r>
          </a:p>
          <a:p>
            <a:pPr lvl="1"/>
            <a:r>
              <a:rPr lang="en-US" sz="2000" dirty="0"/>
              <a:t>Energy in inflaton field redshifts as </a:t>
            </a:r>
            <a:r>
              <a:rPr lang="en-US" sz="2000" i="1" dirty="0">
                <a:latin typeface="Times New Roman" panose="02020603050405020304" pitchFamily="18" charset="0"/>
                <a:cs typeface="Times New Roman" panose="02020603050405020304" pitchFamily="18" charset="0"/>
              </a:rPr>
              <a:t>a</a:t>
            </a:r>
            <a:r>
              <a:rPr lang="en-US" sz="2000" baseline="30000" dirty="0">
                <a:latin typeface="Symbol" pitchFamily="2" charset="2"/>
              </a:rPr>
              <a:t>-6 </a:t>
            </a:r>
            <a:r>
              <a:rPr lang="en-US" sz="2000" dirty="0"/>
              <a:t>(</a:t>
            </a:r>
            <a:r>
              <a:rPr lang="en-US" sz="2000" i="1" dirty="0">
                <a:latin typeface="Times New Roman" panose="02020603050405020304" pitchFamily="18" charset="0"/>
                <a:cs typeface="Times New Roman" panose="02020603050405020304" pitchFamily="18" charset="0"/>
              </a:rPr>
              <a:t>t</a:t>
            </a:r>
            <a:r>
              <a:rPr lang="en-US" sz="2000" dirty="0"/>
              <a:t>)</a:t>
            </a:r>
          </a:p>
          <a:p>
            <a:pPr lvl="1"/>
            <a:r>
              <a:rPr lang="en-US" sz="2000" dirty="0"/>
              <a:t>Energy in fluctuations of the relativistic inflaton field redshifts as </a:t>
            </a:r>
            <a:r>
              <a:rPr lang="en-US" sz="2000" i="1" dirty="0">
                <a:latin typeface="Times New Roman" panose="02020603050405020304" pitchFamily="18" charset="0"/>
                <a:cs typeface="Times New Roman" panose="02020603050405020304" pitchFamily="18" charset="0"/>
              </a:rPr>
              <a:t>a</a:t>
            </a:r>
            <a:r>
              <a:rPr lang="en-US" sz="2000" baseline="30000" dirty="0">
                <a:latin typeface="Symbol" pitchFamily="2" charset="2"/>
              </a:rPr>
              <a:t>-4 </a:t>
            </a:r>
            <a:r>
              <a:rPr lang="en-US" sz="2000" dirty="0"/>
              <a:t>(</a:t>
            </a:r>
            <a:r>
              <a:rPr lang="en-US" sz="2000" i="1" dirty="0">
                <a:latin typeface="Times New Roman" panose="02020603050405020304" pitchFamily="18" charset="0"/>
                <a:cs typeface="Times New Roman" panose="02020603050405020304" pitchFamily="18" charset="0"/>
              </a:rPr>
              <a:t>t</a:t>
            </a:r>
            <a:r>
              <a:rPr lang="en-US" sz="2000" dirty="0"/>
              <a:t>)</a:t>
            </a:r>
          </a:p>
          <a:p>
            <a:pPr lvl="1"/>
            <a:r>
              <a:rPr lang="en-US" sz="2000" dirty="0"/>
              <a:t>Estimate </a:t>
            </a:r>
            <a:r>
              <a:rPr lang="en-US" sz="2000" dirty="0" err="1"/>
              <a:t>kination</a:t>
            </a:r>
            <a:r>
              <a:rPr lang="en-US" sz="2000" dirty="0"/>
              <a:t> cannot last longer than </a:t>
            </a:r>
            <a:r>
              <a:rPr lang="en-US" sz="2000" dirty="0">
                <a:latin typeface="Symbol" pitchFamily="2" charset="2"/>
              </a:rPr>
              <a:t>10</a:t>
            </a:r>
            <a:r>
              <a:rPr lang="en-US" sz="2000" dirty="0"/>
              <a:t> </a:t>
            </a:r>
            <a:r>
              <a:rPr lang="en-US" sz="2000" i="1" dirty="0">
                <a:latin typeface="Times New Roman" panose="02020603050405020304" pitchFamily="18" charset="0"/>
                <a:cs typeface="Times New Roman" panose="02020603050405020304" pitchFamily="18" charset="0"/>
              </a:rPr>
              <a:t>e</a:t>
            </a:r>
            <a:r>
              <a:rPr lang="en-US" sz="2000" dirty="0"/>
              <a:t>-folds of expansion</a:t>
            </a:r>
          </a:p>
          <a:p>
            <a:pPr lvl="1"/>
            <a:endParaRPr lang="en-US" sz="800" dirty="0"/>
          </a:p>
          <a:p>
            <a:pPr marL="342900" indent="-342900">
              <a:buFont typeface="Arial" panose="020B0604020202020204" pitchFamily="34" charset="0"/>
              <a:buChar char="•"/>
            </a:pPr>
            <a:r>
              <a:rPr lang="en-US" sz="2000" dirty="0"/>
              <a:t>We assume </a:t>
            </a:r>
            <a:r>
              <a:rPr lang="en-US" sz="2000" dirty="0" err="1"/>
              <a:t>kination</a:t>
            </a:r>
            <a:r>
              <a:rPr lang="en-US" sz="2000" dirty="0"/>
              <a:t> ends because inflaton </a:t>
            </a:r>
            <a:r>
              <a:rPr lang="en-US" sz="2000" i="1" dirty="0">
                <a:latin typeface="Symbol" pitchFamily="2" charset="2"/>
              </a:rPr>
              <a:t>f</a:t>
            </a:r>
            <a:r>
              <a:rPr lang="en-US" sz="2000" dirty="0"/>
              <a:t> has interactions with the SM</a:t>
            </a:r>
          </a:p>
          <a:p>
            <a:r>
              <a:rPr lang="en-US" sz="2000" dirty="0"/>
              <a:t>	e.g.,                                         where</a:t>
            </a:r>
            <a:r>
              <a:rPr lang="en-US" sz="2000" dirty="0">
                <a:latin typeface="Symbol" pitchFamily="2" charset="2"/>
              </a:rPr>
              <a:t> F </a:t>
            </a:r>
            <a:r>
              <a:rPr lang="en-US" sz="2000" dirty="0"/>
              <a:t>is the SM Higgs</a:t>
            </a:r>
          </a:p>
        </p:txBody>
      </p:sp>
      <p:pic>
        <p:nvPicPr>
          <p:cNvPr id="4" name="Picture 3">
            <a:extLst>
              <a:ext uri="{FF2B5EF4-FFF2-40B4-BE49-F238E27FC236}">
                <a16:creationId xmlns:a16="http://schemas.microsoft.com/office/drawing/2014/main" id="{C3AF4DD4-DAFE-E13A-CFD5-A01370EF8300}"/>
              </a:ext>
            </a:extLst>
          </p:cNvPr>
          <p:cNvPicPr>
            <a:picLocks noChangeAspect="1"/>
          </p:cNvPicPr>
          <p:nvPr/>
        </p:nvPicPr>
        <p:blipFill>
          <a:blip r:embed="rId2"/>
          <a:stretch>
            <a:fillRect/>
          </a:stretch>
        </p:blipFill>
        <p:spPr>
          <a:xfrm>
            <a:off x="1569205" y="4357922"/>
            <a:ext cx="2133600" cy="444500"/>
          </a:xfrm>
          <a:prstGeom prst="rect">
            <a:avLst/>
          </a:prstGeom>
        </p:spPr>
      </p:pic>
    </p:spTree>
    <p:extLst>
      <p:ext uri="{BB962C8B-B14F-4D97-AF65-F5344CB8AC3E}">
        <p14:creationId xmlns:p14="http://schemas.microsoft.com/office/powerpoint/2010/main" val="2576715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9CC5FC6-30F1-CAF5-1CC4-BA7ECA470BF7}"/>
              </a:ext>
            </a:extLst>
          </p:cNvPr>
          <p:cNvPicPr>
            <a:picLocks noChangeAspect="1"/>
          </p:cNvPicPr>
          <p:nvPr/>
        </p:nvPicPr>
        <p:blipFill>
          <a:blip r:embed="rId2"/>
          <a:stretch>
            <a:fillRect/>
          </a:stretch>
        </p:blipFill>
        <p:spPr>
          <a:xfrm>
            <a:off x="2209800" y="898068"/>
            <a:ext cx="7772400" cy="4414723"/>
          </a:xfrm>
          <a:prstGeom prst="rect">
            <a:avLst/>
          </a:prstGeom>
        </p:spPr>
      </p:pic>
      <p:sp>
        <p:nvSpPr>
          <p:cNvPr id="5" name="TextBox 4">
            <a:extLst>
              <a:ext uri="{FF2B5EF4-FFF2-40B4-BE49-F238E27FC236}">
                <a16:creationId xmlns:a16="http://schemas.microsoft.com/office/drawing/2014/main" id="{8A1995D1-240A-AD52-0951-2BCFFF50EAEB}"/>
              </a:ext>
            </a:extLst>
          </p:cNvPr>
          <p:cNvSpPr txBox="1"/>
          <p:nvPr/>
        </p:nvSpPr>
        <p:spPr>
          <a:xfrm>
            <a:off x="0" y="0"/>
            <a:ext cx="12192000" cy="646331"/>
          </a:xfrm>
          <a:prstGeom prst="rect">
            <a:avLst/>
          </a:prstGeom>
          <a:noFill/>
        </p:spPr>
        <p:txBody>
          <a:bodyPr wrap="square">
            <a:spAutoFit/>
          </a:bodyPr>
          <a:lstStyle/>
          <a:p>
            <a:pPr algn="ctr"/>
            <a:r>
              <a:rPr lang="en-US" sz="3600" b="1" dirty="0" err="1">
                <a:latin typeface="Arial" panose="020B0604020202020204" pitchFamily="34" charset="0"/>
                <a:cs typeface="Arial" panose="020B0604020202020204" pitchFamily="34" charset="0"/>
              </a:rPr>
              <a:t>Eröncel</a:t>
            </a:r>
            <a:r>
              <a:rPr lang="en-US" sz="3600" b="1" dirty="0">
                <a:latin typeface="Arial" panose="020B0604020202020204" pitchFamily="34" charset="0"/>
                <a:cs typeface="Arial" panose="020B0604020202020204" pitchFamily="34" charset="0"/>
              </a:rPr>
              <a:t>, </a:t>
            </a:r>
            <a:r>
              <a:rPr lang="en-US" sz="3600" b="1" dirty="0" err="1">
                <a:latin typeface="Arial" panose="020B0604020202020204" pitchFamily="34" charset="0"/>
                <a:cs typeface="Arial" panose="020B0604020202020204" pitchFamily="34" charset="0"/>
              </a:rPr>
              <a:t>Gouttenoire</a:t>
            </a:r>
            <a:r>
              <a:rPr lang="en-US" sz="3600" b="1" dirty="0">
                <a:latin typeface="Arial" panose="020B0604020202020204" pitchFamily="34" charset="0"/>
                <a:cs typeface="Arial" panose="020B0604020202020204" pitchFamily="34" charset="0"/>
              </a:rPr>
              <a:t>, Sato &amp; Servant   (PRL 2025)</a:t>
            </a:r>
          </a:p>
        </p:txBody>
      </p:sp>
      <p:pic>
        <p:nvPicPr>
          <p:cNvPr id="7" name="Picture 6">
            <a:extLst>
              <a:ext uri="{FF2B5EF4-FFF2-40B4-BE49-F238E27FC236}">
                <a16:creationId xmlns:a16="http://schemas.microsoft.com/office/drawing/2014/main" id="{04DA1A27-4196-98D0-EEF1-E1AD18B83FB1}"/>
              </a:ext>
            </a:extLst>
          </p:cNvPr>
          <p:cNvPicPr>
            <a:picLocks noChangeAspect="1"/>
          </p:cNvPicPr>
          <p:nvPr/>
        </p:nvPicPr>
        <p:blipFill>
          <a:blip r:embed="rId3"/>
          <a:stretch>
            <a:fillRect/>
          </a:stretch>
        </p:blipFill>
        <p:spPr>
          <a:xfrm>
            <a:off x="617072" y="5574902"/>
            <a:ext cx="10957856" cy="893235"/>
          </a:xfrm>
          <a:prstGeom prst="rect">
            <a:avLst/>
          </a:prstGeom>
        </p:spPr>
      </p:pic>
    </p:spTree>
    <p:extLst>
      <p:ext uri="{BB962C8B-B14F-4D97-AF65-F5344CB8AC3E}">
        <p14:creationId xmlns:p14="http://schemas.microsoft.com/office/powerpoint/2010/main" val="3061424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831294-8456-DDC5-FA7B-4C5492C3203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9BB9FE4-3DBF-CC4D-E1A3-C317C7B848CB}"/>
              </a:ext>
            </a:extLst>
          </p:cNvPr>
          <p:cNvPicPr>
            <a:picLocks noChangeAspect="1"/>
          </p:cNvPicPr>
          <p:nvPr/>
        </p:nvPicPr>
        <p:blipFill>
          <a:blip r:embed="rId2"/>
          <a:stretch>
            <a:fillRect/>
          </a:stretch>
        </p:blipFill>
        <p:spPr>
          <a:xfrm>
            <a:off x="10096" y="952147"/>
            <a:ext cx="7772400" cy="4953705"/>
          </a:xfrm>
          <a:prstGeom prst="rect">
            <a:avLst/>
          </a:prstGeom>
        </p:spPr>
      </p:pic>
      <p:sp>
        <p:nvSpPr>
          <p:cNvPr id="8" name="TextBox 7">
            <a:extLst>
              <a:ext uri="{FF2B5EF4-FFF2-40B4-BE49-F238E27FC236}">
                <a16:creationId xmlns:a16="http://schemas.microsoft.com/office/drawing/2014/main" id="{5EC74CFD-EE5B-0375-88C1-72CB994A5DD6}"/>
              </a:ext>
            </a:extLst>
          </p:cNvPr>
          <p:cNvSpPr txBox="1"/>
          <p:nvPr/>
        </p:nvSpPr>
        <p:spPr>
          <a:xfrm>
            <a:off x="0" y="1"/>
            <a:ext cx="121920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rial" panose="020B0604020202020204"/>
                <a:ea typeface="+mn-ea"/>
                <a:cs typeface="+mn-cs"/>
              </a:rPr>
              <a:t>Sample Evolution</a:t>
            </a:r>
            <a:endParaRPr kumimoji="0" lang="en-US" sz="1400" b="1" i="0" u="none" strike="noStrike" kern="1200" cap="none" spc="0" normalizeH="0" baseline="0" noProof="0" dirty="0">
              <a:ln>
                <a:noFill/>
              </a:ln>
              <a:solidFill>
                <a:prstClr val="black"/>
              </a:solidFill>
              <a:effectLst/>
              <a:uLnTx/>
              <a:uFillTx/>
              <a:latin typeface="Symbol" panose="05050102010706020507" pitchFamily="18" charset="2"/>
              <a:ea typeface="+mn-ea"/>
              <a:cs typeface="+mn-cs"/>
            </a:endParaRPr>
          </a:p>
        </p:txBody>
      </p:sp>
      <p:pic>
        <p:nvPicPr>
          <p:cNvPr id="11" name="Picture 10">
            <a:extLst>
              <a:ext uri="{FF2B5EF4-FFF2-40B4-BE49-F238E27FC236}">
                <a16:creationId xmlns:a16="http://schemas.microsoft.com/office/drawing/2014/main" id="{D55E4BC8-3DD3-8165-A3A6-5B15AC4BF6B4}"/>
              </a:ext>
            </a:extLst>
          </p:cNvPr>
          <p:cNvPicPr>
            <a:picLocks noChangeAspect="1"/>
          </p:cNvPicPr>
          <p:nvPr/>
        </p:nvPicPr>
        <p:blipFill>
          <a:blip r:embed="rId3"/>
          <a:stretch>
            <a:fillRect/>
          </a:stretch>
        </p:blipFill>
        <p:spPr>
          <a:xfrm>
            <a:off x="2415558" y="5905852"/>
            <a:ext cx="2961477" cy="731520"/>
          </a:xfrm>
          <a:prstGeom prst="rect">
            <a:avLst/>
          </a:prstGeom>
        </p:spPr>
      </p:pic>
      <p:sp>
        <p:nvSpPr>
          <p:cNvPr id="12" name="TextBox 11">
            <a:extLst>
              <a:ext uri="{FF2B5EF4-FFF2-40B4-BE49-F238E27FC236}">
                <a16:creationId xmlns:a16="http://schemas.microsoft.com/office/drawing/2014/main" id="{0BCB4DC7-FB6E-9B50-3FEE-6A1E3CFA7B08}"/>
              </a:ext>
            </a:extLst>
          </p:cNvPr>
          <p:cNvSpPr txBox="1"/>
          <p:nvPr/>
        </p:nvSpPr>
        <p:spPr>
          <a:xfrm>
            <a:off x="7866830" y="952147"/>
            <a:ext cx="4171166" cy="5221942"/>
          </a:xfrm>
          <a:prstGeom prst="rect">
            <a:avLst/>
          </a:prstGeom>
          <a:noFill/>
        </p:spPr>
        <p:txBody>
          <a:bodyPr wrap="square" rtlCol="0">
            <a:spAutoFit/>
          </a:bodyPr>
          <a:lstStyle/>
          <a:p>
            <a:pPr marL="285750" indent="-285750">
              <a:spcBef>
                <a:spcPts val="400"/>
              </a:spcBef>
              <a:buFont typeface="Arial" panose="020B0604020202020204" pitchFamily="34" charset="0"/>
              <a:buChar char="•"/>
            </a:pPr>
            <a:r>
              <a:rPr lang="en-US" sz="2000" dirty="0">
                <a:solidFill>
                  <a:srgbClr val="00B050"/>
                </a:solidFill>
              </a:rPr>
              <a:t>[green] </a:t>
            </a:r>
            <a:r>
              <a:rPr lang="en-US" sz="2000" i="1" dirty="0">
                <a:solidFill>
                  <a:srgbClr val="00B050"/>
                </a:solidFill>
                <a:latin typeface="Times New Roman" panose="02020603050405020304" pitchFamily="18" charset="0"/>
                <a:cs typeface="Times New Roman" panose="02020603050405020304" pitchFamily="18" charset="0"/>
              </a:rPr>
              <a:t>Y</a:t>
            </a:r>
            <a:r>
              <a:rPr lang="en-US" sz="2000" i="1" baseline="-25000" dirty="0">
                <a:solidFill>
                  <a:srgbClr val="00B050"/>
                </a:solidFill>
                <a:latin typeface="Times New Roman" panose="02020603050405020304" pitchFamily="18" charset="0"/>
                <a:cs typeface="Times New Roman" panose="02020603050405020304" pitchFamily="18" charset="0"/>
              </a:rPr>
              <a:t>N </a:t>
            </a:r>
            <a:r>
              <a:rPr lang="en-US" sz="2000" dirty="0">
                <a:solidFill>
                  <a:srgbClr val="00B050"/>
                </a:solidFill>
              </a:rPr>
              <a:t>(</a:t>
            </a:r>
            <a:r>
              <a:rPr lang="en-US" sz="2000" i="1" dirty="0">
                <a:solidFill>
                  <a:srgbClr val="00B050"/>
                </a:solidFill>
                <a:latin typeface="Times New Roman" panose="02020603050405020304" pitchFamily="18" charset="0"/>
                <a:cs typeface="Times New Roman" panose="02020603050405020304" pitchFamily="18" charset="0"/>
              </a:rPr>
              <a:t>t</a:t>
            </a:r>
            <a:r>
              <a:rPr lang="en-US" sz="2000" dirty="0">
                <a:solidFill>
                  <a:srgbClr val="00B050"/>
                </a:solidFill>
              </a:rPr>
              <a:t>)</a:t>
            </a:r>
            <a:r>
              <a:rPr lang="en-US" sz="2000" dirty="0"/>
              <a:t>:</a:t>
            </a:r>
            <a:r>
              <a:rPr lang="en-US" sz="2000" dirty="0">
                <a:solidFill>
                  <a:srgbClr val="00B050"/>
                </a:solidFill>
              </a:rPr>
              <a:t> </a:t>
            </a:r>
            <a:r>
              <a:rPr lang="en-US" sz="2000" dirty="0"/>
              <a:t>produced by CGPP,  grows toward the end of inflation.</a:t>
            </a:r>
          </a:p>
          <a:p>
            <a:pPr marL="285750" indent="-285750">
              <a:spcBef>
                <a:spcPts val="400"/>
              </a:spcBef>
              <a:buFont typeface="Arial" panose="020B0604020202020204" pitchFamily="34" charset="0"/>
              <a:buChar char="•"/>
            </a:pPr>
            <a:r>
              <a:rPr lang="en-US" sz="2000" dirty="0">
                <a:solidFill>
                  <a:srgbClr val="0066FF"/>
                </a:solidFill>
              </a:rPr>
              <a:t>[solid blue] </a:t>
            </a:r>
            <a:r>
              <a:rPr lang="en-US" sz="2000" i="1" dirty="0">
                <a:solidFill>
                  <a:srgbClr val="0066FF"/>
                </a:solidFill>
                <a:latin typeface="Times New Roman" panose="02020603050405020304" pitchFamily="18" charset="0"/>
                <a:cs typeface="Times New Roman" panose="02020603050405020304" pitchFamily="18" charset="0"/>
              </a:rPr>
              <a:t>Y</a:t>
            </a:r>
            <a:r>
              <a:rPr lang="en-US" sz="2000" i="1" baseline="-25000" dirty="0">
                <a:solidFill>
                  <a:srgbClr val="0066FF"/>
                </a:solidFill>
                <a:latin typeface="Times New Roman" panose="02020603050405020304" pitchFamily="18" charset="0"/>
                <a:cs typeface="Times New Roman" panose="02020603050405020304" pitchFamily="18" charset="0"/>
              </a:rPr>
              <a:t>N </a:t>
            </a:r>
            <a:r>
              <a:rPr lang="en-US" sz="2000" dirty="0">
                <a:solidFill>
                  <a:srgbClr val="0066FF"/>
                </a:solidFill>
              </a:rPr>
              <a:t>(</a:t>
            </a:r>
            <a:r>
              <a:rPr lang="en-US" sz="2000" i="1" dirty="0">
                <a:solidFill>
                  <a:srgbClr val="0066FF"/>
                </a:solidFill>
                <a:latin typeface="Times New Roman" panose="02020603050405020304" pitchFamily="18" charset="0"/>
                <a:cs typeface="Times New Roman" panose="02020603050405020304" pitchFamily="18" charset="0"/>
              </a:rPr>
              <a:t>t</a:t>
            </a:r>
            <a:r>
              <a:rPr lang="en-US" sz="2000" dirty="0">
                <a:solidFill>
                  <a:srgbClr val="0066FF"/>
                </a:solidFill>
              </a:rPr>
              <a:t>)</a:t>
            </a:r>
            <a:r>
              <a:rPr lang="en-US" sz="2000" dirty="0"/>
              <a:t>:</a:t>
            </a:r>
            <a:r>
              <a:rPr lang="en-US" sz="2000" dirty="0">
                <a:solidFill>
                  <a:srgbClr val="0066FF"/>
                </a:solidFill>
              </a:rPr>
              <a:t> </a:t>
            </a:r>
            <a:r>
              <a:rPr lang="en-US" sz="2000" i="1" dirty="0">
                <a:latin typeface="Times New Roman" panose="02020603050405020304" pitchFamily="18" charset="0"/>
                <a:cs typeface="Times New Roman" panose="02020603050405020304" pitchFamily="18" charset="0"/>
              </a:rPr>
              <a:t>N</a:t>
            </a:r>
            <a:r>
              <a:rPr lang="en-US" sz="2000" dirty="0"/>
              <a:t> decays with   neutrino lifetime, </a:t>
            </a:r>
            <a:r>
              <a:rPr lang="en-US" sz="2000" i="1" dirty="0">
                <a:latin typeface="Times New Roman" panose="02020603050405020304" pitchFamily="18" charset="0"/>
                <a:cs typeface="Times New Roman" panose="02020603050405020304" pitchFamily="18" charset="0"/>
              </a:rPr>
              <a:t>t</a:t>
            </a:r>
            <a:r>
              <a:rPr lang="en-US" sz="2000" dirty="0"/>
              <a:t> </a:t>
            </a:r>
            <a:r>
              <a:rPr lang="en-US" sz="2000" dirty="0">
                <a:latin typeface="Symbol" pitchFamily="2" charset="2"/>
              </a:rPr>
              <a:t>=</a:t>
            </a:r>
            <a:r>
              <a:rPr lang="en-US" sz="2000" dirty="0"/>
              <a:t> </a:t>
            </a:r>
            <a:r>
              <a:rPr lang="en-US" sz="2000" dirty="0">
                <a:latin typeface="Symbol" pitchFamily="2" charset="2"/>
              </a:rPr>
              <a:t>G</a:t>
            </a:r>
            <a:r>
              <a:rPr lang="en-US" sz="2000" baseline="30000" dirty="0">
                <a:latin typeface="Symbol" pitchFamily="2" charset="2"/>
              </a:rPr>
              <a:t>-1</a:t>
            </a:r>
            <a:r>
              <a:rPr lang="en-US" sz="2000" dirty="0"/>
              <a:t>. </a:t>
            </a:r>
          </a:p>
          <a:p>
            <a:pPr marL="285750" indent="-285750">
              <a:spcBef>
                <a:spcPts val="400"/>
              </a:spcBef>
              <a:buFont typeface="Arial" panose="020B0604020202020204" pitchFamily="34" charset="0"/>
              <a:buChar char="•"/>
            </a:pPr>
            <a:r>
              <a:rPr lang="en-US" sz="2000" dirty="0">
                <a:solidFill>
                  <a:srgbClr val="0066FF"/>
                </a:solidFill>
              </a:rPr>
              <a:t>[dashed blue] </a:t>
            </a:r>
            <a:r>
              <a:rPr lang="en-US" sz="2000" i="1" dirty="0">
                <a:solidFill>
                  <a:srgbClr val="0066FF"/>
                </a:solidFill>
                <a:latin typeface="Times New Roman" panose="02020603050405020304" pitchFamily="18" charset="0"/>
                <a:cs typeface="Times New Roman" panose="02020603050405020304" pitchFamily="18" charset="0"/>
              </a:rPr>
              <a:t>Y</a:t>
            </a:r>
            <a:r>
              <a:rPr lang="en-US" sz="2000" i="1" baseline="-25000" dirty="0">
                <a:solidFill>
                  <a:srgbClr val="0066FF"/>
                </a:solidFill>
                <a:latin typeface="Times New Roman" panose="02020603050405020304" pitchFamily="18" charset="0"/>
                <a:cs typeface="Times New Roman" panose="02020603050405020304" pitchFamily="18" charset="0"/>
              </a:rPr>
              <a:t>N</a:t>
            </a:r>
            <a:r>
              <a:rPr lang="en-US" sz="2000" baseline="30000" dirty="0">
                <a:solidFill>
                  <a:srgbClr val="0066FF"/>
                </a:solidFill>
              </a:rPr>
              <a:t>EQ</a:t>
            </a:r>
            <a:r>
              <a:rPr lang="en-US" sz="2000" dirty="0"/>
              <a:t>: remains below </a:t>
            </a:r>
            <a:r>
              <a:rPr lang="en-US" sz="2000" i="1" dirty="0">
                <a:latin typeface="Times New Roman" panose="02020603050405020304" pitchFamily="18" charset="0"/>
                <a:cs typeface="Times New Roman" panose="02020603050405020304" pitchFamily="18" charset="0"/>
              </a:rPr>
              <a:t>Y</a:t>
            </a:r>
            <a:r>
              <a:rPr lang="en-US" sz="2000" i="1" baseline="-25000" dirty="0">
                <a:latin typeface="Times New Roman" panose="02020603050405020304" pitchFamily="18" charset="0"/>
                <a:cs typeface="Times New Roman" panose="02020603050405020304" pitchFamily="18" charset="0"/>
              </a:rPr>
              <a:t>N </a:t>
            </a:r>
            <a:r>
              <a:rPr lang="en-US" sz="2000" dirty="0"/>
              <a:t>, signaling thermal production negligible.</a:t>
            </a:r>
          </a:p>
          <a:p>
            <a:pPr marL="285750" indent="-285750">
              <a:spcBef>
                <a:spcPts val="400"/>
              </a:spcBef>
              <a:buFont typeface="Arial" panose="020B0604020202020204" pitchFamily="34" charset="0"/>
              <a:buChar char="•"/>
            </a:pPr>
            <a:r>
              <a:rPr lang="en-US" sz="2000" dirty="0">
                <a:solidFill>
                  <a:srgbClr val="9452D0"/>
                </a:solidFill>
              </a:rPr>
              <a:t>[magenta]</a:t>
            </a:r>
            <a:r>
              <a:rPr lang="en-US" sz="2000" i="1" dirty="0">
                <a:latin typeface="Times New Roman" panose="02020603050405020304" pitchFamily="18" charset="0"/>
                <a:cs typeface="Times New Roman" panose="02020603050405020304" pitchFamily="18" charset="0"/>
              </a:rPr>
              <a:t> </a:t>
            </a:r>
            <a:r>
              <a:rPr lang="en-US" sz="2000" i="1" dirty="0">
                <a:solidFill>
                  <a:srgbClr val="9452D0"/>
                </a:solidFill>
                <a:latin typeface="Times New Roman" panose="02020603050405020304" pitchFamily="18" charset="0"/>
                <a:cs typeface="Times New Roman" panose="02020603050405020304" pitchFamily="18" charset="0"/>
              </a:rPr>
              <a:t>Y</a:t>
            </a:r>
            <a:r>
              <a:rPr lang="en-US" sz="2000" i="1" baseline="-25000" dirty="0">
                <a:solidFill>
                  <a:srgbClr val="9452D0"/>
                </a:solidFill>
                <a:latin typeface="Times New Roman" panose="02020603050405020304" pitchFamily="18" charset="0"/>
                <a:cs typeface="Times New Roman" panose="02020603050405020304" pitchFamily="18" charset="0"/>
              </a:rPr>
              <a:t>B </a:t>
            </a:r>
            <a:r>
              <a:rPr lang="en-US" sz="2000" dirty="0">
                <a:solidFill>
                  <a:srgbClr val="9452D0"/>
                </a:solidFill>
              </a:rPr>
              <a:t>(</a:t>
            </a:r>
            <a:r>
              <a:rPr lang="en-US" sz="2000" i="1" dirty="0">
                <a:solidFill>
                  <a:srgbClr val="9452D0"/>
                </a:solidFill>
                <a:latin typeface="Times New Roman" panose="02020603050405020304" pitchFamily="18" charset="0"/>
                <a:cs typeface="Times New Roman" panose="02020603050405020304" pitchFamily="18" charset="0"/>
              </a:rPr>
              <a:t>t</a:t>
            </a:r>
            <a:r>
              <a:rPr lang="en-US" sz="2000" dirty="0">
                <a:solidFill>
                  <a:srgbClr val="9452D0"/>
                </a:solidFill>
              </a:rPr>
              <a:t>)</a:t>
            </a:r>
            <a:r>
              <a:rPr lang="en-US" sz="2000" dirty="0"/>
              <a:t>: </a:t>
            </a:r>
            <a:r>
              <a:rPr lang="en-US" sz="2000" i="1" dirty="0">
                <a:latin typeface="Times New Roman" panose="02020603050405020304" pitchFamily="18" charset="0"/>
                <a:cs typeface="Times New Roman" panose="02020603050405020304" pitchFamily="18" charset="0"/>
              </a:rPr>
              <a:t>N</a:t>
            </a:r>
            <a:r>
              <a:rPr lang="en-US" sz="2000" dirty="0"/>
              <a:t> decays produce lepton number, later converted to baryon number.</a:t>
            </a:r>
          </a:p>
          <a:p>
            <a:pPr marL="285750" indent="-285750">
              <a:spcBef>
                <a:spcPts val="400"/>
              </a:spcBef>
              <a:buFont typeface="Arial" panose="020B0604020202020204" pitchFamily="34" charset="0"/>
              <a:buChar char="•"/>
            </a:pPr>
            <a:r>
              <a:rPr lang="en-US" sz="2000" dirty="0">
                <a:solidFill>
                  <a:srgbClr val="FF0000"/>
                </a:solidFill>
              </a:rPr>
              <a:t>[red] </a:t>
            </a:r>
            <a:r>
              <a:rPr lang="en-US" sz="2000" dirty="0"/>
              <a:t>Inverse of comoving entropy density normalized by the amount at the end of inflation.  Injection of entropy at </a:t>
            </a:r>
            <a:r>
              <a:rPr lang="en-US" sz="2000" i="1" dirty="0" err="1">
                <a:latin typeface="Times New Roman" panose="02020603050405020304" pitchFamily="18" charset="0"/>
                <a:cs typeface="Times New Roman" panose="02020603050405020304" pitchFamily="18" charset="0"/>
              </a:rPr>
              <a:t>t</a:t>
            </a:r>
            <a:r>
              <a:rPr lang="en-US" sz="2000" baseline="-25000" dirty="0" err="1">
                <a:latin typeface="Times New Roman" panose="02020603050405020304" pitchFamily="18" charset="0"/>
                <a:cs typeface="Times New Roman" panose="02020603050405020304" pitchFamily="18" charset="0"/>
              </a:rPr>
              <a:t>RH</a:t>
            </a:r>
            <a:r>
              <a:rPr lang="en-US" sz="2000" dirty="0">
                <a:latin typeface="Times New Roman" panose="02020603050405020304" pitchFamily="18" charset="0"/>
                <a:cs typeface="Times New Roman" panose="02020603050405020304" pitchFamily="18" charset="0"/>
              </a:rPr>
              <a:t> </a:t>
            </a:r>
            <a:r>
              <a:rPr lang="en-US" sz="2000" dirty="0"/>
              <a:t>dilutes lepton number.</a:t>
            </a:r>
          </a:p>
          <a:p>
            <a:pPr marL="285750" indent="-285750">
              <a:buFont typeface="Arial" panose="020B0604020202020204" pitchFamily="34" charset="0"/>
              <a:buChar char="•"/>
            </a:pPr>
            <a:endParaRPr lang="en-US" sz="2000" dirty="0"/>
          </a:p>
        </p:txBody>
      </p:sp>
    </p:spTree>
    <p:extLst>
      <p:ext uri="{BB962C8B-B14F-4D97-AF65-F5344CB8AC3E}">
        <p14:creationId xmlns:p14="http://schemas.microsoft.com/office/powerpoint/2010/main" val="283096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0A6737-C0F8-2538-649D-63ABD357D0F0}"/>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FEAD06C8-0761-E3EB-1DAA-C8954D146CB0}"/>
              </a:ext>
            </a:extLst>
          </p:cNvPr>
          <p:cNvPicPr>
            <a:picLocks noChangeAspect="1"/>
          </p:cNvPicPr>
          <p:nvPr/>
        </p:nvPicPr>
        <p:blipFill>
          <a:blip r:embed="rId3"/>
          <a:stretch>
            <a:fillRect/>
          </a:stretch>
        </p:blipFill>
        <p:spPr>
          <a:xfrm>
            <a:off x="0" y="1200330"/>
            <a:ext cx="8531238" cy="5604260"/>
          </a:xfrm>
          <a:prstGeom prst="rect">
            <a:avLst/>
          </a:prstGeom>
        </p:spPr>
      </p:pic>
      <p:sp>
        <p:nvSpPr>
          <p:cNvPr id="3" name="TextBox 2">
            <a:extLst>
              <a:ext uri="{FF2B5EF4-FFF2-40B4-BE49-F238E27FC236}">
                <a16:creationId xmlns:a16="http://schemas.microsoft.com/office/drawing/2014/main" id="{16008884-D105-3463-207C-C38DAC52A71E}"/>
              </a:ext>
            </a:extLst>
          </p:cNvPr>
          <p:cNvSpPr txBox="1"/>
          <p:nvPr/>
        </p:nvSpPr>
        <p:spPr>
          <a:xfrm>
            <a:off x="0" y="1"/>
            <a:ext cx="12192000"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rial" panose="020B0604020202020204"/>
                <a:ea typeface="+mn-ea"/>
                <a:cs typeface="+mn-cs"/>
              </a:rPr>
              <a:t>Parameter Space for Nonthermal </a:t>
            </a:r>
            <a:r>
              <a:rPr kumimoji="0" lang="en-US" sz="3600" b="1" i="0" u="none" strike="noStrike" kern="1200" cap="none" spc="0" normalizeH="0" baseline="0" noProof="0" dirty="0" err="1">
                <a:ln>
                  <a:noFill/>
                </a:ln>
                <a:solidFill>
                  <a:prstClr val="black"/>
                </a:solidFill>
                <a:effectLst/>
                <a:uLnTx/>
                <a:uFillTx/>
                <a:latin typeface="Arial" panose="020B0604020202020204"/>
                <a:ea typeface="+mn-ea"/>
                <a:cs typeface="+mn-cs"/>
              </a:rPr>
              <a:t>Leptogenesis</a:t>
            </a:r>
            <a:r>
              <a:rPr kumimoji="0" lang="en-US" sz="3600" b="1" i="0" u="none" strike="noStrike" kern="1200" cap="none" spc="0" normalizeH="0" baseline="0" noProof="0" dirty="0">
                <a:ln>
                  <a:noFill/>
                </a:ln>
                <a:solidFill>
                  <a:prstClr val="black"/>
                </a:solidFill>
                <a:effectLst/>
                <a:uLnTx/>
                <a:uFillTx/>
                <a:latin typeface="Arial" panose="020B060402020202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rial" panose="020B0604020202020204"/>
                <a:ea typeface="+mn-ea"/>
                <a:cs typeface="+mn-cs"/>
              </a:rPr>
              <a:t>from CGPP</a:t>
            </a:r>
            <a:endParaRPr kumimoji="0" lang="en-US" sz="1400" b="1" i="0" u="none" strike="noStrike" kern="1200" cap="none" spc="0" normalizeH="0" baseline="0" noProof="0" dirty="0">
              <a:ln>
                <a:noFill/>
              </a:ln>
              <a:solidFill>
                <a:prstClr val="black"/>
              </a:solidFill>
              <a:effectLst/>
              <a:uLnTx/>
              <a:uFillTx/>
              <a:latin typeface="Symbol" panose="05050102010706020507" pitchFamily="18" charset="2"/>
              <a:ea typeface="+mn-ea"/>
              <a:cs typeface="+mn-cs"/>
            </a:endParaRPr>
          </a:p>
        </p:txBody>
      </p:sp>
      <p:sp>
        <p:nvSpPr>
          <p:cNvPr id="4" name="TextBox 3">
            <a:extLst>
              <a:ext uri="{FF2B5EF4-FFF2-40B4-BE49-F238E27FC236}">
                <a16:creationId xmlns:a16="http://schemas.microsoft.com/office/drawing/2014/main" id="{0E08C406-0EB0-6C21-E083-E2F318586EA5}"/>
              </a:ext>
            </a:extLst>
          </p:cNvPr>
          <p:cNvSpPr txBox="1"/>
          <p:nvPr/>
        </p:nvSpPr>
        <p:spPr>
          <a:xfrm>
            <a:off x="8531352" y="1310836"/>
            <a:ext cx="3557016" cy="5324535"/>
          </a:xfrm>
          <a:prstGeom prst="rect">
            <a:avLst/>
          </a:prstGeom>
          <a:noFill/>
        </p:spPr>
        <p:txBody>
          <a:bodyPr wrap="square" rtlCol="0">
            <a:spAutoFit/>
          </a:bodyPr>
          <a:lstStyle/>
          <a:p>
            <a:pPr marL="285750" indent="-285750">
              <a:buFont typeface="Arial" panose="020B0604020202020204" pitchFamily="34" charset="0"/>
              <a:buChar char="•"/>
            </a:pPr>
            <a:r>
              <a:rPr lang="en-US" sz="2000" dirty="0"/>
              <a:t>If </a:t>
            </a:r>
            <a:r>
              <a:rPr lang="en-US" sz="2000" i="1" dirty="0">
                <a:latin typeface="Times New Roman" panose="02020603050405020304" pitchFamily="18" charset="0"/>
                <a:cs typeface="Times New Roman" panose="02020603050405020304" pitchFamily="18" charset="0"/>
              </a:rPr>
              <a:t>T</a:t>
            </a:r>
            <a:r>
              <a:rPr lang="en-US" sz="2000" baseline="-25000" dirty="0">
                <a:latin typeface="Times New Roman" panose="02020603050405020304" pitchFamily="18" charset="0"/>
                <a:cs typeface="Times New Roman" panose="02020603050405020304" pitchFamily="18" charset="0"/>
              </a:rPr>
              <a:t>RH</a:t>
            </a:r>
            <a:r>
              <a:rPr lang="en-US" sz="2000" dirty="0"/>
              <a:t> too large, thermal production dominates nonthermal production    (</a:t>
            </a:r>
            <a:r>
              <a:rPr lang="en-US" sz="2000" dirty="0">
                <a:solidFill>
                  <a:srgbClr val="BBD6E8"/>
                </a:solidFill>
              </a:rPr>
              <a:t>blue region</a:t>
            </a:r>
            <a:r>
              <a:rPr lang="en-US" sz="2000" dirty="0"/>
              <a:t>).</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CP parameter limited by Davidson-Ibarra bound (</a:t>
            </a:r>
            <a:r>
              <a:rPr lang="en-US" sz="2000" dirty="0">
                <a:solidFill>
                  <a:srgbClr val="FFD8B6"/>
                </a:solidFill>
              </a:rPr>
              <a:t>orange region</a:t>
            </a:r>
            <a:r>
              <a:rPr lang="en-US" sz="2000" dirty="0"/>
              <a:t>).</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Limit to duration of </a:t>
            </a:r>
            <a:r>
              <a:rPr lang="en-US" sz="2000" dirty="0" err="1"/>
              <a:t>kination</a:t>
            </a:r>
            <a:r>
              <a:rPr lang="en-US" sz="2000" dirty="0"/>
              <a:t> phase (</a:t>
            </a:r>
            <a:r>
              <a:rPr lang="en-US" sz="2000" dirty="0">
                <a:solidFill>
                  <a:srgbClr val="F2BEBE"/>
                </a:solidFill>
              </a:rPr>
              <a:t>red region</a:t>
            </a:r>
            <a:r>
              <a:rPr lang="en-US" sz="2000" dirty="0"/>
              <a:t>).</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Limit on value of </a:t>
            </a:r>
            <a:r>
              <a:rPr lang="en-US" sz="2000" i="1" dirty="0">
                <a:latin typeface="Times New Roman" panose="02020603050405020304" pitchFamily="18" charset="0"/>
                <a:cs typeface="Times New Roman" panose="02020603050405020304" pitchFamily="18" charset="0"/>
              </a:rPr>
              <a:t>H</a:t>
            </a:r>
            <a:r>
              <a:rPr lang="en-US" sz="2000" i="1" baseline="-25000" dirty="0">
                <a:latin typeface="Times New Roman" panose="02020603050405020304" pitchFamily="18" charset="0"/>
                <a:cs typeface="Times New Roman" panose="02020603050405020304" pitchFamily="18" charset="0"/>
              </a:rPr>
              <a:t>e</a:t>
            </a:r>
            <a:r>
              <a:rPr lang="en-US" sz="2000" i="1" dirty="0">
                <a:latin typeface="Times New Roman" panose="02020603050405020304" pitchFamily="18" charset="0"/>
                <a:cs typeface="Times New Roman" panose="02020603050405020304" pitchFamily="18" charset="0"/>
              </a:rPr>
              <a:t> </a:t>
            </a:r>
            <a:r>
              <a:rPr lang="en-US" sz="2000" dirty="0">
                <a:latin typeface="Symbol" pitchFamily="2" charset="2"/>
              </a:rPr>
              <a:t>=</a:t>
            </a:r>
            <a:r>
              <a:rPr lang="en-US" sz="2000" dirty="0"/>
              <a:t> </a:t>
            </a:r>
            <a:r>
              <a:rPr lang="en-US" sz="2000" i="1" dirty="0">
                <a:latin typeface="Times New Roman" panose="02020603050405020304" pitchFamily="18" charset="0"/>
                <a:cs typeface="Times New Roman" panose="02020603050405020304" pitchFamily="18" charset="0"/>
              </a:rPr>
              <a:t>M</a:t>
            </a:r>
            <a:r>
              <a:rPr lang="en-US" sz="2000" i="1" baseline="-25000" dirty="0">
                <a:latin typeface="Times New Roman" panose="02020603050405020304" pitchFamily="18" charset="0"/>
                <a:cs typeface="Times New Roman" panose="02020603050405020304" pitchFamily="18" charset="0"/>
              </a:rPr>
              <a:t>N</a:t>
            </a:r>
            <a:r>
              <a:rPr lang="en-US" sz="2000" i="1" dirty="0">
                <a:latin typeface="Times New Roman" panose="02020603050405020304" pitchFamily="18" charset="0"/>
                <a:cs typeface="Times New Roman" panose="02020603050405020304" pitchFamily="18" charset="0"/>
              </a:rPr>
              <a:t> </a:t>
            </a:r>
            <a:r>
              <a:rPr lang="en-US" sz="2000" dirty="0"/>
              <a:t>from CMB (</a:t>
            </a:r>
            <a:r>
              <a:rPr lang="en-US" sz="2000" dirty="0">
                <a:solidFill>
                  <a:srgbClr val="BFE2BF"/>
                </a:solidFill>
              </a:rPr>
              <a:t>green region</a:t>
            </a:r>
            <a:r>
              <a:rPr lang="en-US" sz="2000" dirty="0"/>
              <a:t>).</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Our scenario viable in white region.</a:t>
            </a:r>
          </a:p>
        </p:txBody>
      </p:sp>
    </p:spTree>
    <p:extLst>
      <p:ext uri="{BB962C8B-B14F-4D97-AF65-F5344CB8AC3E}">
        <p14:creationId xmlns:p14="http://schemas.microsoft.com/office/powerpoint/2010/main" val="566147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3" name="TextBox 22"/>
          <p:cNvSpPr txBox="1"/>
          <p:nvPr/>
        </p:nvSpPr>
        <p:spPr>
          <a:xfrm>
            <a:off x="1524000" y="1"/>
            <a:ext cx="9144000" cy="646331"/>
          </a:xfrm>
          <a:prstGeom prst="rect">
            <a:avLst/>
          </a:prstGeom>
          <a:noFill/>
        </p:spPr>
        <p:txBody>
          <a:bodyPr wrap="square" rtlCol="0">
            <a:spAutoFit/>
          </a:bodyPr>
          <a:lstStyle/>
          <a:p>
            <a:pPr algn="ctr"/>
            <a:r>
              <a:rPr lang="en-US" sz="3600" b="1" dirty="0" err="1">
                <a:solidFill>
                  <a:schemeClr val="bg1"/>
                </a:solidFill>
                <a:latin typeface="Arial" panose="020B0604020202020204" pitchFamily="34" charset="0"/>
                <a:cs typeface="Arial" panose="020B0604020202020204" pitchFamily="34" charset="0"/>
              </a:rPr>
              <a:t>Baryogenesis</a:t>
            </a:r>
            <a:r>
              <a:rPr lang="en-US" sz="3600" b="1" dirty="0">
                <a:solidFill>
                  <a:schemeClr val="bg1"/>
                </a:solidFill>
                <a:latin typeface="Arial" panose="020B0604020202020204" pitchFamily="34" charset="0"/>
                <a:cs typeface="Arial" panose="020B0604020202020204" pitchFamily="34" charset="0"/>
              </a:rPr>
              <a:t> Conclusions</a:t>
            </a:r>
          </a:p>
        </p:txBody>
      </p:sp>
      <p:sp>
        <p:nvSpPr>
          <p:cNvPr id="25" name="TextBox 24"/>
          <p:cNvSpPr txBox="1"/>
          <p:nvPr/>
        </p:nvSpPr>
        <p:spPr>
          <a:xfrm>
            <a:off x="0" y="877997"/>
            <a:ext cx="9631680" cy="3477875"/>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sym typeface="Wingdings"/>
              </a:rPr>
              <a:t>Standard Model of Particle Physics alone, Combined with standard Model of Cosmology, cannot explain </a:t>
            </a:r>
            <a:r>
              <a:rPr lang="en-US" i="1" dirty="0" err="1">
                <a:solidFill>
                  <a:schemeClr val="bg1"/>
                </a:solidFill>
                <a:latin typeface="Times New Roman" panose="02020603050405020304" pitchFamily="18" charset="0"/>
                <a:cs typeface="Times New Roman" panose="02020603050405020304" pitchFamily="18" charset="0"/>
              </a:rPr>
              <a:t>n</a:t>
            </a:r>
            <a:r>
              <a:rPr lang="en-US" baseline="-25000" dirty="0" err="1">
                <a:solidFill>
                  <a:schemeClr val="bg1"/>
                </a:solidFill>
                <a:latin typeface="Times New Roman" panose="02020603050405020304" pitchFamily="18" charset="0"/>
                <a:cs typeface="Times New Roman" panose="02020603050405020304" pitchFamily="18" charset="0"/>
              </a:rPr>
              <a:t>B</a:t>
            </a:r>
            <a:r>
              <a:rPr lang="en-US" dirty="0">
                <a:solidFill>
                  <a:schemeClr val="bg1"/>
                </a:solidFill>
                <a:latin typeface="Times"/>
              </a:rPr>
              <a:t>/</a:t>
            </a:r>
            <a:r>
              <a:rPr lang="en-US" i="1" dirty="0">
                <a:solidFill>
                  <a:schemeClr val="bg1"/>
                </a:solidFill>
                <a:latin typeface="Times New Roman" panose="02020603050405020304" pitchFamily="18" charset="0"/>
                <a:cs typeface="Times New Roman" panose="02020603050405020304" pitchFamily="18" charset="0"/>
              </a:rPr>
              <a:t>s</a:t>
            </a:r>
            <a:r>
              <a:rPr lang="en-US" dirty="0">
                <a:solidFill>
                  <a:schemeClr val="bg1"/>
                </a:solidFill>
                <a:latin typeface="Times"/>
              </a:rPr>
              <a:t> </a:t>
            </a:r>
            <a:r>
              <a:rPr lang="en-US" dirty="0">
                <a:solidFill>
                  <a:schemeClr val="bg1"/>
                </a:solidFill>
                <a:latin typeface="Symbol" panose="05050102010706020507" pitchFamily="18" charset="2"/>
              </a:rPr>
              <a:t>= (0.861 </a:t>
            </a:r>
            <a:r>
              <a:rPr lang="en-US" dirty="0">
                <a:solidFill>
                  <a:schemeClr val="bg1"/>
                </a:solidFill>
                <a:latin typeface="Symbol" panose="05050102010706020507" pitchFamily="18" charset="2"/>
                <a:sym typeface="Symbol" panose="05050102010706020507" pitchFamily="18" charset="2"/>
              </a:rPr>
              <a:t> 0.005)  10 </a:t>
            </a:r>
            <a:r>
              <a:rPr lang="en-US" baseline="30000" dirty="0">
                <a:solidFill>
                  <a:schemeClr val="bg1"/>
                </a:solidFill>
                <a:latin typeface="Symbol" panose="05050102010706020507" pitchFamily="18" charset="2"/>
                <a:sym typeface="Symbol" panose="05050102010706020507" pitchFamily="18" charset="2"/>
              </a:rPr>
              <a:t>-10 </a:t>
            </a:r>
            <a:r>
              <a:rPr lang="en-US" dirty="0">
                <a:solidFill>
                  <a:schemeClr val="bg1"/>
                </a:solidFill>
                <a:latin typeface="Arial" panose="020B0604020202020204" pitchFamily="34" charset="0"/>
                <a:cs typeface="Arial" panose="020B0604020202020204" pitchFamily="34" charset="0"/>
                <a:sym typeface="Symbol" panose="05050102010706020507" pitchFamily="18" charset="2"/>
              </a:rPr>
              <a:t>, at least so far.</a:t>
            </a:r>
          </a:p>
          <a:p>
            <a:pPr marL="285750" indent="-285750">
              <a:buFont typeface="Arial" panose="020B0604020202020204" pitchFamily="34" charset="0"/>
              <a:buChar char="•"/>
            </a:pPr>
            <a:endParaRPr lang="en-US" b="1" baseline="30000" dirty="0">
              <a:solidFill>
                <a:schemeClr val="bg1"/>
              </a:solidFill>
              <a:latin typeface="Symbol" panose="05050102010706020507" pitchFamily="18" charset="2"/>
              <a:sym typeface="Symbol" panose="05050102010706020507" pitchFamily="18" charset="2"/>
            </a:endParaRPr>
          </a:p>
          <a:p>
            <a:pPr marL="285750" indent="-285750">
              <a:buFont typeface="Arial" panose="020B0604020202020204" pitchFamily="34" charset="0"/>
              <a:buChar char="•"/>
            </a:pPr>
            <a:endParaRPr lang="en-US" b="1" baseline="30000" dirty="0">
              <a:solidFill>
                <a:schemeClr val="bg1"/>
              </a:solidFill>
              <a:latin typeface="Symbol" panose="05050102010706020507" pitchFamily="18" charset="2"/>
              <a:sym typeface="Symbol" panose="05050102010706020507" pitchFamily="18" charset="2"/>
            </a:endParaRP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sym typeface="Symbol" panose="05050102010706020507" pitchFamily="18" charset="2"/>
              </a:rPr>
              <a:t>Perhaps answer will come from completely nonstandard cosmology, or from physics way beyond the Standard Model.</a:t>
            </a: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dirty="0">
              <a:solidFill>
                <a:schemeClr val="bg1"/>
              </a:solidFill>
              <a:latin typeface="Times"/>
              <a:cs typeface="Times New Roman" panose="02020603050405020304" pitchFamily="18" charset="0"/>
              <a:sym typeface="Euclid Math One" panose="05050601010101010101" pitchFamily="18" charset="2"/>
            </a:endParaRP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sym typeface="Euclid Math One" panose="05050601010101010101" pitchFamily="18" charset="2"/>
              </a:rPr>
              <a:t>Or perhaps cosmology pointing directions BSM.  </a:t>
            </a:r>
          </a:p>
          <a:p>
            <a:pPr marL="285750" indent="-285750">
              <a:buFont typeface="Arial" panose="020B0604020202020204" pitchFamily="34" charset="0"/>
              <a:buChar char="•"/>
            </a:pPr>
            <a:endParaRPr lang="en-US" sz="600" dirty="0">
              <a:solidFill>
                <a:schemeClr val="bg1"/>
              </a:solidFill>
              <a:latin typeface="Arial" panose="020B0604020202020204" pitchFamily="34" charset="0"/>
              <a:cs typeface="Arial" panose="020B0604020202020204" pitchFamily="34" charset="0"/>
              <a:sym typeface="Euclid Math One" panose="05050601010101010101" pitchFamily="18" charset="2"/>
            </a:endParaRPr>
          </a:p>
          <a:p>
            <a:pPr marL="742950" lvl="1" indent="-285750">
              <a:spcAft>
                <a:spcPts val="400"/>
              </a:spcAft>
              <a:buFont typeface="Courier New" panose="02070309020205020404" pitchFamily="49" charset="0"/>
              <a:buChar char="o"/>
            </a:pPr>
            <a:r>
              <a:rPr lang="en-US" dirty="0">
                <a:solidFill>
                  <a:schemeClr val="bg1"/>
                </a:solidFill>
                <a:latin typeface="Arial" panose="020B0604020202020204" pitchFamily="34" charset="0"/>
                <a:cs typeface="Arial" panose="020B0604020202020204" pitchFamily="34" charset="0"/>
                <a:sym typeface="Euclid Math One" panose="05050601010101010101" pitchFamily="18" charset="2"/>
              </a:rPr>
              <a:t>Electroweak Baryogenesis:  1</a:t>
            </a:r>
            <a:r>
              <a:rPr lang="en-US" baseline="30000" dirty="0">
                <a:solidFill>
                  <a:schemeClr val="bg1"/>
                </a:solidFill>
                <a:latin typeface="Arial" panose="020B0604020202020204" pitchFamily="34" charset="0"/>
                <a:cs typeface="Arial" panose="020B0604020202020204" pitchFamily="34" charset="0"/>
                <a:sym typeface="Euclid Math One" panose="05050601010101010101" pitchFamily="18" charset="2"/>
              </a:rPr>
              <a:t>st</a:t>
            </a:r>
            <a:r>
              <a:rPr lang="en-US" dirty="0">
                <a:solidFill>
                  <a:schemeClr val="bg1"/>
                </a:solidFill>
                <a:latin typeface="Arial" panose="020B0604020202020204" pitchFamily="34" charset="0"/>
                <a:cs typeface="Arial" panose="020B0604020202020204" pitchFamily="34" charset="0"/>
                <a:sym typeface="Euclid Math One" panose="05050601010101010101" pitchFamily="18" charset="2"/>
              </a:rPr>
              <a:t>-order phase transition, new scalars coupled to Higgs.        </a:t>
            </a:r>
          </a:p>
          <a:p>
            <a:pPr lvl="1">
              <a:spcAft>
                <a:spcPts val="400"/>
              </a:spcAft>
            </a:pPr>
            <a:r>
              <a:rPr lang="en-US" dirty="0">
                <a:solidFill>
                  <a:schemeClr val="bg1"/>
                </a:solidFill>
                <a:latin typeface="Arial" panose="020B0604020202020204" pitchFamily="34" charset="0"/>
                <a:cs typeface="Arial" panose="020B0604020202020204" pitchFamily="34" charset="0"/>
                <a:sym typeface="Euclid Math One" panose="05050601010101010101" pitchFamily="18" charset="2"/>
              </a:rPr>
              <a:t>                                                  New sources of      . </a:t>
            </a:r>
          </a:p>
          <a:p>
            <a:pPr marL="742950" lvl="1" indent="-285750">
              <a:spcAft>
                <a:spcPts val="400"/>
              </a:spcAft>
              <a:buFont typeface="Courier New" panose="02070309020205020404" pitchFamily="49" charset="0"/>
              <a:buChar char="o"/>
            </a:pPr>
            <a:r>
              <a:rPr lang="en-US" dirty="0">
                <a:solidFill>
                  <a:schemeClr val="bg1"/>
                </a:solidFill>
                <a:latin typeface="Arial" panose="020B0604020202020204" pitchFamily="34" charset="0"/>
                <a:cs typeface="Arial" panose="020B0604020202020204" pitchFamily="34" charset="0"/>
                <a:sym typeface="Euclid Math One" panose="05050601010101010101" pitchFamily="18" charset="2"/>
              </a:rPr>
              <a:t>GUT baryogenesis:  Uses concept of unification of forces.</a:t>
            </a:r>
          </a:p>
          <a:p>
            <a:pPr marL="742950" lvl="1" indent="-285750">
              <a:spcAft>
                <a:spcPts val="400"/>
              </a:spcAft>
              <a:buClr>
                <a:schemeClr val="bg1"/>
              </a:buClr>
              <a:buFont typeface="Courier New" panose="02070309020205020404" pitchFamily="49" charset="0"/>
              <a:buChar char="o"/>
            </a:pPr>
            <a:r>
              <a:rPr lang="en-US" dirty="0" err="1">
                <a:solidFill>
                  <a:srgbClr val="FF0000"/>
                </a:solidFill>
                <a:latin typeface="Arial" panose="020B0604020202020204" pitchFamily="34" charset="0"/>
                <a:cs typeface="Arial" panose="020B0604020202020204" pitchFamily="34" charset="0"/>
                <a:sym typeface="Euclid Math One" panose="05050601010101010101" pitchFamily="18" charset="2"/>
              </a:rPr>
              <a:t>Leptogenesis</a:t>
            </a:r>
            <a:r>
              <a:rPr lang="en-US" dirty="0">
                <a:solidFill>
                  <a:schemeClr val="bg1"/>
                </a:solidFill>
                <a:latin typeface="Arial" panose="020B0604020202020204" pitchFamily="34" charset="0"/>
                <a:cs typeface="Arial" panose="020B0604020202020204" pitchFamily="34" charset="0"/>
                <a:sym typeface="Euclid Math One" panose="05050601010101010101" pitchFamily="18" charset="2"/>
              </a:rPr>
              <a:t>:  Exploits BSM physics in neutrino sector.</a:t>
            </a:r>
          </a:p>
        </p:txBody>
      </p:sp>
      <p:grpSp>
        <p:nvGrpSpPr>
          <p:cNvPr id="10" name="Group 9"/>
          <p:cNvGrpSpPr/>
          <p:nvPr/>
        </p:nvGrpSpPr>
        <p:grpSpPr>
          <a:xfrm>
            <a:off x="5289446" y="3304701"/>
            <a:ext cx="466794" cy="369332"/>
            <a:chOff x="2408986" y="2521859"/>
            <a:chExt cx="466794" cy="369332"/>
          </a:xfrm>
        </p:grpSpPr>
        <p:sp>
          <p:nvSpPr>
            <p:cNvPr id="12" name="Rectangle 11"/>
            <p:cNvSpPr/>
            <p:nvPr/>
          </p:nvSpPr>
          <p:spPr>
            <a:xfrm>
              <a:off x="2408986" y="2521859"/>
              <a:ext cx="466794" cy="369332"/>
            </a:xfrm>
            <a:prstGeom prst="rect">
              <a:avLst/>
            </a:prstGeom>
          </p:spPr>
          <p:txBody>
            <a:bodyPr wrap="none">
              <a:spAutoFit/>
            </a:bodyPr>
            <a:lstStyle/>
            <a:p>
              <a:r>
                <a:rPr lang="en-US" dirty="0">
                  <a:solidFill>
                    <a:schemeClr val="bg1"/>
                  </a:solidFill>
                  <a:latin typeface="Times New Roman" panose="02020603050405020304" pitchFamily="18" charset="0"/>
                  <a:cs typeface="Times New Roman" panose="02020603050405020304" pitchFamily="18" charset="0"/>
                </a:rPr>
                <a:t>CP</a:t>
              </a:r>
              <a:endParaRPr lang="en-US" dirty="0">
                <a:solidFill>
                  <a:schemeClr val="bg1"/>
                </a:solidFill>
                <a:latin typeface="Times"/>
              </a:endParaRPr>
            </a:p>
          </p:txBody>
        </p:sp>
        <p:cxnSp>
          <p:nvCxnSpPr>
            <p:cNvPr id="11" name="Straight Connector 10"/>
            <p:cNvCxnSpPr/>
            <p:nvPr/>
          </p:nvCxnSpPr>
          <p:spPr>
            <a:xfrm flipV="1">
              <a:off x="2479381" y="2611016"/>
              <a:ext cx="326003" cy="214685"/>
            </a:xfrm>
            <a:prstGeom prst="line">
              <a:avLst/>
            </a:prstGeom>
            <a:ln w="19050">
              <a:solidFill>
                <a:srgbClr val="003657"/>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41206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2" y="1"/>
            <a:ext cx="9143999" cy="646331"/>
          </a:xfrm>
          <a:prstGeom prst="rect">
            <a:avLst/>
          </a:prstGeom>
          <a:noFill/>
        </p:spPr>
        <p:txBody>
          <a:bodyPr wrap="square" rtlCol="0">
            <a:spAutoFit/>
          </a:bodyPr>
          <a:lstStyle/>
          <a:p>
            <a:pPr algn="ctr"/>
            <a:r>
              <a:rPr lang="en-US" sz="3600" b="1" dirty="0" err="1">
                <a:latin typeface="Arial" panose="020B0604020202020204"/>
              </a:rPr>
              <a:t>Leptogenesis</a:t>
            </a:r>
            <a:endParaRPr lang="en-US" sz="1400" b="1" dirty="0">
              <a:latin typeface="Symbol" panose="05050102010706020507" pitchFamily="18" charset="2"/>
            </a:endParaRPr>
          </a:p>
        </p:txBody>
      </p:sp>
      <p:sp>
        <p:nvSpPr>
          <p:cNvPr id="2" name="TextBox 1"/>
          <p:cNvSpPr txBox="1"/>
          <p:nvPr/>
        </p:nvSpPr>
        <p:spPr>
          <a:xfrm>
            <a:off x="0" y="782993"/>
            <a:ext cx="9143999" cy="4093428"/>
          </a:xfrm>
          <a:prstGeom prst="rect">
            <a:avLst/>
          </a:prstGeom>
          <a:noFill/>
        </p:spPr>
        <p:txBody>
          <a:bodyPr wrap="square" rtlCol="0">
            <a:spAutoFit/>
          </a:bodyPr>
          <a:lstStyle/>
          <a:p>
            <a:pPr marL="285750" indent="-285750">
              <a:buFont typeface="Arial" panose="020B0604020202020204" pitchFamily="34" charset="0"/>
              <a:buChar char="•"/>
            </a:pPr>
            <a:r>
              <a:rPr lang="en-US" sz="2000" dirty="0" err="1">
                <a:latin typeface="Calibri" panose="020F0502020204030204" pitchFamily="34" charset="0"/>
                <a:cs typeface="Calibri" panose="020F0502020204030204" pitchFamily="34" charset="0"/>
              </a:rPr>
              <a:t>Leptogenesis</a:t>
            </a:r>
            <a:r>
              <a:rPr lang="en-US" sz="2000" dirty="0">
                <a:latin typeface="Calibri" panose="020F0502020204030204" pitchFamily="34" charset="0"/>
                <a:cs typeface="Calibri" panose="020F0502020204030204" pitchFamily="34" charset="0"/>
              </a:rPr>
              <a:t> is BSM, but motivated by observation of neutrino oscillations (and masses).  Also, massive right-handed </a:t>
            </a:r>
            <a:r>
              <a:rPr lang="en-US" sz="2000" i="1" dirty="0">
                <a:latin typeface="Times New Roman" panose="02020603050405020304" pitchFamily="18" charset="0"/>
                <a:cs typeface="Times New Roman" panose="02020603050405020304" pitchFamily="18" charset="0"/>
              </a:rPr>
              <a:t>N</a:t>
            </a:r>
            <a:r>
              <a:rPr lang="en-US" sz="2000" dirty="0">
                <a:latin typeface="Arial" panose="020B0604020202020204"/>
              </a:rPr>
              <a:t> </a:t>
            </a:r>
            <a:r>
              <a:rPr lang="en-US" sz="2000" dirty="0">
                <a:latin typeface="Calibri" panose="020F0502020204030204" pitchFamily="34" charset="0"/>
                <a:cs typeface="Calibri" panose="020F0502020204030204" pitchFamily="34" charset="0"/>
              </a:rPr>
              <a:t>fermions present in Grand Unified Theories beyon</a:t>
            </a:r>
            <a:r>
              <a:rPr lang="en-US" sz="2000" dirty="0">
                <a:latin typeface="Arial" panose="020B0604020202020204"/>
              </a:rPr>
              <a:t>d </a:t>
            </a:r>
            <a:r>
              <a:rPr lang="en-US" sz="2000" dirty="0">
                <a:latin typeface="Times New Roman" panose="02020603050405020304" pitchFamily="18" charset="0"/>
                <a:cs typeface="Times New Roman" panose="02020603050405020304" pitchFamily="18" charset="0"/>
              </a:rPr>
              <a:t>SU</a:t>
            </a:r>
            <a:r>
              <a:rPr lang="en-US" sz="2000" dirty="0">
                <a:latin typeface="Arial" panose="020B0604020202020204"/>
              </a:rPr>
              <a:t>(</a:t>
            </a:r>
            <a:r>
              <a:rPr lang="en-US" sz="2000" dirty="0">
                <a:latin typeface="Symbol" panose="05050102010706020507" pitchFamily="18" charset="2"/>
              </a:rPr>
              <a:t>5</a:t>
            </a:r>
            <a:r>
              <a:rPr lang="en-US" sz="2000" dirty="0">
                <a:latin typeface="Arial" panose="020B0604020202020204"/>
              </a:rPr>
              <a:t>), </a:t>
            </a:r>
            <a:r>
              <a:rPr lang="en-US" sz="2000" dirty="0">
                <a:latin typeface="Calibri" panose="020F0502020204030204" pitchFamily="34" charset="0"/>
                <a:cs typeface="Calibri" panose="020F0502020204030204" pitchFamily="34" charset="0"/>
              </a:rPr>
              <a:t>e.g., </a:t>
            </a:r>
            <a:r>
              <a:rPr lang="en-US" sz="2000" dirty="0">
                <a:latin typeface="Times New Roman" panose="02020603050405020304" pitchFamily="18" charset="0"/>
                <a:cs typeface="Times New Roman" panose="02020603050405020304" pitchFamily="18" charset="0"/>
              </a:rPr>
              <a:t>SO</a:t>
            </a:r>
            <a:r>
              <a:rPr lang="en-US" sz="2000" dirty="0">
                <a:latin typeface="Arial" panose="020B0604020202020204"/>
              </a:rPr>
              <a:t>(</a:t>
            </a:r>
            <a:r>
              <a:rPr lang="en-US" sz="2000" dirty="0">
                <a:latin typeface="Symbol" panose="05050102010706020507" pitchFamily="18" charset="2"/>
              </a:rPr>
              <a:t>10</a:t>
            </a:r>
            <a:r>
              <a:rPr lang="en-US" sz="2000" dirty="0">
                <a:latin typeface="Arial" panose="020B0604020202020204"/>
              </a:rPr>
              <a:t>).</a:t>
            </a:r>
          </a:p>
          <a:p>
            <a:pPr marL="285750" indent="-285750">
              <a:buFont typeface="Arial" panose="020B0604020202020204" pitchFamily="34" charset="0"/>
              <a:buChar char="•"/>
            </a:pPr>
            <a:endParaRPr lang="en-US" sz="2000" dirty="0">
              <a:solidFill>
                <a:srgbClr val="003657"/>
              </a:solidFill>
              <a:latin typeface="Arial" panose="020B0604020202020204"/>
            </a:endParaRPr>
          </a:p>
          <a:p>
            <a:pPr marL="285750" indent="-285750">
              <a:buFont typeface="Arial" panose="020B0604020202020204" pitchFamily="34" charset="0"/>
              <a:buChar char="•"/>
            </a:pPr>
            <a:r>
              <a:rPr lang="en-US" sz="2000" dirty="0">
                <a:latin typeface="Calibri" panose="020F0502020204030204" pitchFamily="34" charset="0"/>
                <a:cs typeface="Calibri" panose="020F0502020204030204" pitchFamily="34" charset="0"/>
              </a:rPr>
              <a:t>Scenario has all the necessary ingredients: </a:t>
            </a:r>
            <a:r>
              <a:rPr lang="en-US" sz="2000" dirty="0">
                <a:latin typeface="Times New Roman" panose="02020603050405020304" pitchFamily="18" charset="0"/>
                <a:cs typeface="Times New Roman" panose="02020603050405020304" pitchFamily="18" charset="0"/>
              </a:rPr>
              <a:t>L</a:t>
            </a:r>
            <a:r>
              <a:rPr lang="en-US" sz="2000" dirty="0">
                <a:latin typeface="Arial" panose="020B0604020202020204"/>
              </a:rPr>
              <a:t> </a:t>
            </a:r>
            <a:r>
              <a:rPr lang="en-US" sz="2000" dirty="0">
                <a:latin typeface="Calibri" panose="020F0502020204030204" pitchFamily="34" charset="0"/>
                <a:cs typeface="Calibri" panose="020F0502020204030204" pitchFamily="34" charset="0"/>
              </a:rPr>
              <a:t>violation from </a:t>
            </a:r>
            <a:r>
              <a:rPr lang="en-US" sz="2000" i="1" dirty="0">
                <a:latin typeface="Times New Roman" panose="02020603050405020304" pitchFamily="18" charset="0"/>
                <a:cs typeface="Times New Roman" panose="02020603050405020304" pitchFamily="18" charset="0"/>
              </a:rPr>
              <a:t>N</a:t>
            </a:r>
            <a:r>
              <a:rPr lang="en-US" sz="2000" dirty="0">
                <a:latin typeface="Arial" panose="020B0604020202020204"/>
              </a:rPr>
              <a:t> </a:t>
            </a:r>
            <a:r>
              <a:rPr lang="en-US" sz="2000" dirty="0">
                <a:latin typeface="Calibri" panose="020F0502020204030204" pitchFamily="34" charset="0"/>
                <a:cs typeface="Calibri" panose="020F0502020204030204" pitchFamily="34" charset="0"/>
              </a:rPr>
              <a:t>decay followed by</a:t>
            </a:r>
            <a:r>
              <a:rPr lang="en-US" sz="2000" dirty="0">
                <a:latin typeface="Arial" panose="020B0604020202020204"/>
              </a:rPr>
              <a:t> </a:t>
            </a:r>
            <a:r>
              <a:rPr lang="en-US" sz="2000" dirty="0">
                <a:solidFill>
                  <a:srgbClr val="FF0000"/>
                </a:solidFill>
                <a:latin typeface="Times New Roman" panose="02020603050405020304" pitchFamily="18" charset="0"/>
                <a:cs typeface="Times New Roman" panose="02020603050405020304" pitchFamily="18" charset="0"/>
              </a:rPr>
              <a:t>B </a:t>
            </a:r>
            <a:r>
              <a:rPr lang="en-US" sz="2000" dirty="0">
                <a:solidFill>
                  <a:srgbClr val="FF0000"/>
                </a:solidFill>
                <a:latin typeface="Calibri" panose="020F0502020204030204" pitchFamily="34" charset="0"/>
                <a:cs typeface="Calibri" panose="020F0502020204030204" pitchFamily="34" charset="0"/>
              </a:rPr>
              <a:t>violation </a:t>
            </a:r>
            <a:r>
              <a:rPr lang="en-US" sz="2000" dirty="0">
                <a:latin typeface="Calibri" panose="020F0502020204030204" pitchFamily="34" charset="0"/>
                <a:cs typeface="Calibri" panose="020F0502020204030204" pitchFamily="34" charset="0"/>
              </a:rPr>
              <a:t>from </a:t>
            </a:r>
            <a:r>
              <a:rPr lang="en-US" sz="2000" dirty="0" err="1">
                <a:latin typeface="Calibri" panose="020F0502020204030204" pitchFamily="34" charset="0"/>
                <a:cs typeface="Calibri" panose="020F0502020204030204" pitchFamily="34" charset="0"/>
              </a:rPr>
              <a:t>sphaleron</a:t>
            </a:r>
            <a:r>
              <a:rPr lang="en-US" sz="2000" dirty="0">
                <a:latin typeface="Calibri" panose="020F0502020204030204" pitchFamily="34" charset="0"/>
                <a:cs typeface="Calibri" panose="020F0502020204030204" pitchFamily="34" charset="0"/>
              </a:rPr>
              <a:t> conversion to </a:t>
            </a:r>
            <a:r>
              <a:rPr lang="en-US" sz="2000" dirty="0">
                <a:latin typeface="Times New Roman" panose="02020603050405020304" pitchFamily="18" charset="0"/>
                <a:cs typeface="Times New Roman" panose="02020603050405020304" pitchFamily="18" charset="0"/>
              </a:rPr>
              <a:t>B</a:t>
            </a:r>
            <a:r>
              <a:rPr lang="en-US" sz="2000" dirty="0">
                <a:latin typeface="Arial" panose="020B0604020202020204"/>
              </a:rPr>
              <a:t> </a:t>
            </a:r>
            <a:r>
              <a:rPr lang="en-US" sz="2000" dirty="0">
                <a:latin typeface="Calibri" panose="020F0502020204030204" pitchFamily="34" charset="0"/>
                <a:cs typeface="Calibri" panose="020F0502020204030204" pitchFamily="34" charset="0"/>
              </a:rPr>
              <a:t>asymmetry</a:t>
            </a:r>
            <a:r>
              <a:rPr lang="en-US" sz="2000" dirty="0">
                <a:latin typeface="Arial" panose="020B0604020202020204"/>
              </a:rPr>
              <a:t>; </a:t>
            </a:r>
            <a:r>
              <a:rPr lang="en-US" sz="2000" dirty="0">
                <a:solidFill>
                  <a:srgbClr val="FF0000"/>
                </a:solidFill>
                <a:latin typeface="Times New Roman" panose="02020603050405020304" pitchFamily="18" charset="0"/>
                <a:cs typeface="Times New Roman" panose="02020603050405020304" pitchFamily="18" charset="0"/>
              </a:rPr>
              <a:t>CP </a:t>
            </a:r>
            <a:r>
              <a:rPr lang="en-US" sz="2000" dirty="0">
                <a:solidFill>
                  <a:srgbClr val="FF0000"/>
                </a:solidFill>
                <a:latin typeface="Calibri" panose="020F0502020204030204" pitchFamily="34" charset="0"/>
                <a:cs typeface="Calibri" panose="020F0502020204030204" pitchFamily="34" charset="0"/>
              </a:rPr>
              <a:t>violation </a:t>
            </a:r>
            <a:r>
              <a:rPr lang="en-US" sz="2000" dirty="0">
                <a:solidFill>
                  <a:srgbClr val="003657"/>
                </a:solidFill>
                <a:latin typeface="Calibri" panose="020F0502020204030204" pitchFamily="34" charset="0"/>
                <a:cs typeface="Calibri" panose="020F0502020204030204" pitchFamily="34" charset="0"/>
              </a:rPr>
              <a:t>from </a:t>
            </a:r>
            <a:r>
              <a:rPr lang="en-US" sz="2000" dirty="0">
                <a:latin typeface="Calibri" panose="020F0502020204030204" pitchFamily="34" charset="0"/>
                <a:cs typeface="Calibri" panose="020F0502020204030204" pitchFamily="34" charset="0"/>
              </a:rPr>
              <a:t>complex Yukawa couplings; </a:t>
            </a:r>
            <a:r>
              <a:rPr lang="en-US" sz="2000" dirty="0">
                <a:solidFill>
                  <a:srgbClr val="FF0000"/>
                </a:solidFill>
                <a:latin typeface="Calibri" panose="020F0502020204030204" pitchFamily="34" charset="0"/>
                <a:cs typeface="Calibri" panose="020F0502020204030204" pitchFamily="34" charset="0"/>
              </a:rPr>
              <a:t>out-of-equilibrium</a:t>
            </a:r>
            <a:r>
              <a:rPr lang="en-US" sz="2000" dirty="0">
                <a:solidFill>
                  <a:srgbClr val="003657"/>
                </a:solidFill>
                <a:latin typeface="Calibri" panose="020F0502020204030204" pitchFamily="34" charset="0"/>
                <a:cs typeface="Calibri" panose="020F0502020204030204" pitchFamily="34" charset="0"/>
              </a:rPr>
              <a:t> </a:t>
            </a:r>
            <a:r>
              <a:rPr lang="en-US" sz="2000" dirty="0">
                <a:latin typeface="Calibri" panose="020F0502020204030204" pitchFamily="34" charset="0"/>
                <a:cs typeface="Calibri" panose="020F0502020204030204" pitchFamily="34" charset="0"/>
              </a:rPr>
              <a:t>decay possible for reasonable model parameters.</a:t>
            </a:r>
          </a:p>
          <a:p>
            <a:endParaRPr lang="en-US" sz="2000" dirty="0">
              <a:solidFill>
                <a:srgbClr val="003657"/>
              </a:solidFill>
              <a:latin typeface="Arial" panose="020B0604020202020204"/>
            </a:endParaRPr>
          </a:p>
          <a:p>
            <a:pPr marL="285750" indent="-285750">
              <a:buFont typeface="Arial" panose="020B0604020202020204" pitchFamily="34" charset="0"/>
              <a:buChar char="•"/>
            </a:pPr>
            <a:r>
              <a:rPr lang="en-US" sz="2000" dirty="0">
                <a:latin typeface="Calibri" panose="020F0502020204030204" pitchFamily="34" charset="0"/>
                <a:cs typeface="Calibri" panose="020F0502020204030204" pitchFamily="34" charset="0"/>
              </a:rPr>
              <a:t>Experimental proof of Majorana nature of neutrinos would give a boost to scenario.</a:t>
            </a:r>
          </a:p>
          <a:p>
            <a:pPr marL="285750" indent="-285750">
              <a:buFont typeface="Arial" panose="020B0604020202020204" pitchFamily="34" charset="0"/>
              <a:buChar char="•"/>
            </a:pPr>
            <a:endParaRPr lang="en-US" sz="20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000" dirty="0">
                <a:latin typeface="Calibri" panose="020F0502020204030204" pitchFamily="34" charset="0"/>
                <a:cs typeface="Calibri" panose="020F0502020204030204" pitchFamily="34" charset="0"/>
              </a:rPr>
              <a:t>Inner-Space/Outer-Space connection between Baryon Asymmetry (one number) and the richness of the Type-</a:t>
            </a:r>
            <a:r>
              <a:rPr lang="en-US" sz="2000" dirty="0">
                <a:latin typeface="Times New Roman" panose="02020603050405020304" pitchFamily="18" charset="0"/>
                <a:cs typeface="Times New Roman" panose="02020603050405020304" pitchFamily="18" charset="0"/>
              </a:rPr>
              <a:t>I</a:t>
            </a:r>
            <a:r>
              <a:rPr lang="en-US" sz="2000" dirty="0">
                <a:latin typeface="Calibri" panose="020F0502020204030204" pitchFamily="34" charset="0"/>
                <a:cs typeface="Calibri" panose="020F0502020204030204" pitchFamily="34" charset="0"/>
              </a:rPr>
              <a:t> see-saw model.</a:t>
            </a:r>
          </a:p>
        </p:txBody>
      </p:sp>
    </p:spTree>
    <p:extLst>
      <p:ext uri="{BB962C8B-B14F-4D97-AF65-F5344CB8AC3E}">
        <p14:creationId xmlns:p14="http://schemas.microsoft.com/office/powerpoint/2010/main" val="1130626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23BA89-D19B-C5F1-E8A3-34B19DDB2B3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964418A-70CE-AF94-3609-13824C7D7014}"/>
              </a:ext>
            </a:extLst>
          </p:cNvPr>
          <p:cNvSpPr txBox="1"/>
          <p:nvPr/>
        </p:nvSpPr>
        <p:spPr>
          <a:xfrm>
            <a:off x="1524002" y="1"/>
            <a:ext cx="9143999" cy="646331"/>
          </a:xfrm>
          <a:prstGeom prst="rect">
            <a:avLst/>
          </a:prstGeom>
          <a:noFill/>
        </p:spPr>
        <p:txBody>
          <a:bodyPr wrap="square" rtlCol="0">
            <a:spAutoFit/>
          </a:bodyPr>
          <a:lstStyle/>
          <a:p>
            <a:pPr algn="ctr"/>
            <a:r>
              <a:rPr lang="en-US" sz="3600" b="1" dirty="0">
                <a:latin typeface="Arial" panose="020B0604020202020204"/>
              </a:rPr>
              <a:t>Nonthermal </a:t>
            </a:r>
            <a:r>
              <a:rPr lang="en-US" sz="3600" b="1" dirty="0" err="1">
                <a:latin typeface="Arial" panose="020B0604020202020204"/>
              </a:rPr>
              <a:t>Leptogenesis</a:t>
            </a:r>
            <a:endParaRPr lang="en-US" sz="1400" b="1" dirty="0">
              <a:latin typeface="Symbol" panose="05050102010706020507" pitchFamily="18" charset="2"/>
            </a:endParaRPr>
          </a:p>
        </p:txBody>
      </p:sp>
      <p:sp>
        <p:nvSpPr>
          <p:cNvPr id="3" name="TextBox 2">
            <a:extLst>
              <a:ext uri="{FF2B5EF4-FFF2-40B4-BE49-F238E27FC236}">
                <a16:creationId xmlns:a16="http://schemas.microsoft.com/office/drawing/2014/main" id="{5AD3A316-CB56-F498-31C2-3A20D2DB7D21}"/>
              </a:ext>
            </a:extLst>
          </p:cNvPr>
          <p:cNvSpPr txBox="1"/>
          <p:nvPr/>
        </p:nvSpPr>
        <p:spPr>
          <a:xfrm>
            <a:off x="198904" y="789305"/>
            <a:ext cx="11763710" cy="6047809"/>
          </a:xfrm>
          <a:prstGeom prst="rect">
            <a:avLst/>
          </a:prstGeom>
          <a:noFill/>
        </p:spPr>
        <p:txBody>
          <a:bodyPr wrap="square" rtlCol="0">
            <a:spAutoFit/>
          </a:bodyPr>
          <a:lstStyle/>
          <a:p>
            <a:pPr marL="342900" indent="-342900">
              <a:spcAft>
                <a:spcPts val="600"/>
              </a:spcAft>
              <a:buFont typeface="Arial" panose="020B0604020202020204" pitchFamily="34" charset="0"/>
              <a:buChar char="•"/>
            </a:pPr>
            <a:r>
              <a:rPr lang="en-US" sz="2000" dirty="0"/>
              <a:t>Relieves issue of low reheat temperature of thermal </a:t>
            </a:r>
            <a:r>
              <a:rPr lang="en-US" sz="2000" dirty="0" err="1"/>
              <a:t>leptogenesis</a:t>
            </a:r>
            <a:r>
              <a:rPr lang="en-US" sz="2000" dirty="0"/>
              <a:t> to evade washout</a:t>
            </a:r>
          </a:p>
          <a:p>
            <a:pPr marL="342900" indent="-342900">
              <a:spcAft>
                <a:spcPts val="600"/>
              </a:spcAft>
              <a:buFont typeface="Arial" panose="020B0604020202020204" pitchFamily="34" charset="0"/>
              <a:buChar char="•"/>
            </a:pPr>
            <a:r>
              <a:rPr lang="en-US" sz="2000" dirty="0"/>
              <a:t>Several ideas for origin of right-handed neutrinos</a:t>
            </a:r>
          </a:p>
          <a:p>
            <a:pPr marL="342900" indent="-342900">
              <a:spcAft>
                <a:spcPts val="600"/>
              </a:spcAft>
              <a:buFont typeface="Arial" panose="020B0604020202020204" pitchFamily="34" charset="0"/>
              <a:buChar char="•"/>
            </a:pPr>
            <a:r>
              <a:rPr lang="en-US" sz="2000" dirty="0"/>
              <a:t>Several implementations of CGPP for origin of right-handed neutrinos</a:t>
            </a:r>
          </a:p>
          <a:p>
            <a:pPr lvl="1"/>
            <a:r>
              <a:rPr lang="en-US" sz="2000" dirty="0"/>
              <a:t>      (</a:t>
            </a:r>
            <a:r>
              <a:rPr lang="en-US" sz="2000" dirty="0" err="1"/>
              <a:t>Kobayshi</a:t>
            </a:r>
            <a:r>
              <a:rPr lang="en-US" sz="2000" dirty="0"/>
              <a:t>, Yamaguchi &amp; Yokoyama; </a:t>
            </a:r>
            <a:r>
              <a:rPr lang="en-US" sz="2000" dirty="0" err="1"/>
              <a:t>Hashiba</a:t>
            </a:r>
            <a:r>
              <a:rPr lang="en-US" sz="2000" dirty="0"/>
              <a:t> &amp; Yokoyama; Bernal &amp; Fong; Co, </a:t>
            </a:r>
            <a:r>
              <a:rPr lang="en-US" sz="2000" dirty="0" err="1"/>
              <a:t>Mambrino</a:t>
            </a:r>
            <a:r>
              <a:rPr lang="en-US" sz="2000" dirty="0"/>
              <a:t> &amp; Olive;     </a:t>
            </a:r>
          </a:p>
          <a:p>
            <a:pPr lvl="1"/>
            <a:r>
              <a:rPr lang="en-US" sz="2000" dirty="0"/>
              <a:t>      </a:t>
            </a:r>
            <a:r>
              <a:rPr lang="en-US" sz="2000" dirty="0" err="1"/>
              <a:t>Fujikara</a:t>
            </a:r>
            <a:r>
              <a:rPr lang="en-US" sz="2000" dirty="0"/>
              <a:t>, </a:t>
            </a:r>
            <a:r>
              <a:rPr lang="en-US" sz="2000" dirty="0" err="1"/>
              <a:t>Hashiba</a:t>
            </a:r>
            <a:r>
              <a:rPr lang="en-US" sz="2000" dirty="0"/>
              <a:t> &amp; Yokoyama; Barman, </a:t>
            </a:r>
            <a:r>
              <a:rPr lang="en-US" sz="2000" dirty="0" err="1"/>
              <a:t>Cl</a:t>
            </a:r>
            <a:r>
              <a:rPr lang="en-US" sz="2000" dirty="0" err="1">
                <a:solidFill>
                  <a:prstClr val="black"/>
                </a:solidFill>
                <a:cs typeface="Times New Roman" panose="02020603050405020304" pitchFamily="18" charset="0"/>
              </a:rPr>
              <a:t>é</a:t>
            </a:r>
            <a:r>
              <a:rPr lang="en-US" sz="2000" dirty="0" err="1"/>
              <a:t>ry</a:t>
            </a:r>
            <a:r>
              <a:rPr lang="en-US" sz="2000" dirty="0"/>
              <a:t>, Co, </a:t>
            </a:r>
            <a:r>
              <a:rPr lang="en-US" sz="2000" dirty="0" err="1"/>
              <a:t>Mambrini</a:t>
            </a:r>
            <a:r>
              <a:rPr lang="en-US" sz="2000" dirty="0"/>
              <a:t> &amp; Olive; Flores &amp; Perez-Gonzalez)</a:t>
            </a:r>
          </a:p>
          <a:p>
            <a:endParaRPr lang="en-US" sz="1100" dirty="0"/>
          </a:p>
          <a:p>
            <a:endParaRPr lang="en-US" sz="1100" dirty="0"/>
          </a:p>
          <a:p>
            <a:pPr marL="342900" indent="-342900">
              <a:buFont typeface="Arial" panose="020B0604020202020204" pitchFamily="34" charset="0"/>
              <a:buChar char="•"/>
            </a:pPr>
            <a:r>
              <a:rPr lang="en-US" sz="2000" dirty="0"/>
              <a:t>Our scenario:</a:t>
            </a:r>
          </a:p>
          <a:p>
            <a:pPr lvl="1">
              <a:spcAft>
                <a:spcPts val="400"/>
              </a:spcAft>
            </a:pPr>
            <a:r>
              <a:rPr lang="en-US" sz="2000" dirty="0"/>
              <a:t>Hierarchical masses: </a:t>
            </a:r>
            <a:r>
              <a:rPr lang="en-US" sz="2000" i="1" dirty="0">
                <a:latin typeface="Times New Roman" panose="02020603050405020304" pitchFamily="18" charset="0"/>
                <a:cs typeface="Times New Roman" panose="02020603050405020304" pitchFamily="18" charset="0"/>
              </a:rPr>
              <a:t>M</a:t>
            </a:r>
            <a:r>
              <a:rPr lang="en-US" sz="2000" baseline="-25000" dirty="0">
                <a:latin typeface="Symbol" pitchFamily="2" charset="2"/>
                <a:cs typeface="Times New Roman" panose="02020603050405020304" pitchFamily="18" charset="0"/>
              </a:rPr>
              <a:t>1</a:t>
            </a:r>
            <a:r>
              <a:rPr lang="en-US" sz="2000" dirty="0"/>
              <a:t> ≪ </a:t>
            </a:r>
            <a:r>
              <a:rPr lang="en-US" sz="2000" i="1" dirty="0">
                <a:latin typeface="Times New Roman" panose="02020603050405020304" pitchFamily="18" charset="0"/>
                <a:cs typeface="Times New Roman" panose="02020603050405020304" pitchFamily="18" charset="0"/>
              </a:rPr>
              <a:t>M</a:t>
            </a:r>
            <a:r>
              <a:rPr lang="en-US" sz="2000" baseline="-25000" dirty="0">
                <a:latin typeface="Symbol" pitchFamily="2" charset="2"/>
                <a:cs typeface="Times New Roman" panose="02020603050405020304" pitchFamily="18" charset="0"/>
              </a:rPr>
              <a:t>2</a:t>
            </a:r>
            <a:r>
              <a:rPr lang="en-US" sz="2000" dirty="0"/>
              <a:t> &lt; </a:t>
            </a:r>
            <a:r>
              <a:rPr lang="en-US" sz="2000" i="1" dirty="0">
                <a:latin typeface="Times New Roman" panose="02020603050405020304" pitchFamily="18" charset="0"/>
                <a:cs typeface="Times New Roman" panose="02020603050405020304" pitchFamily="18" charset="0"/>
              </a:rPr>
              <a:t>M</a:t>
            </a:r>
            <a:r>
              <a:rPr lang="en-US" sz="2000" baseline="-25000" dirty="0">
                <a:latin typeface="Symbol" pitchFamily="2" charset="2"/>
                <a:cs typeface="Times New Roman" panose="02020603050405020304" pitchFamily="18" charset="0"/>
              </a:rPr>
              <a:t>3</a:t>
            </a:r>
            <a:r>
              <a:rPr lang="en-US" sz="2000" baseline="-2500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 </a:t>
            </a:r>
          </a:p>
          <a:p>
            <a:pPr lvl="1">
              <a:spcAft>
                <a:spcPts val="400"/>
              </a:spcAft>
            </a:pPr>
            <a:r>
              <a:rPr lang="en-US" sz="2000" i="1" dirty="0">
                <a:latin typeface="Times New Roman" panose="02020603050405020304" pitchFamily="18" charset="0"/>
                <a:cs typeface="Times New Roman" panose="02020603050405020304" pitchFamily="18" charset="0"/>
              </a:rPr>
              <a:t>M</a:t>
            </a:r>
            <a:r>
              <a:rPr lang="en-US" sz="2000" baseline="-25000" dirty="0">
                <a:latin typeface="Times New Roman" panose="02020603050405020304" pitchFamily="18" charset="0"/>
                <a:cs typeface="Times New Roman" panose="02020603050405020304" pitchFamily="18" charset="0"/>
              </a:rPr>
              <a:t>1 </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H</a:t>
            </a:r>
            <a:r>
              <a:rPr lang="en-US" sz="2000" i="1" baseline="-25000" dirty="0">
                <a:latin typeface="Times New Roman" panose="02020603050405020304" pitchFamily="18" charset="0"/>
                <a:cs typeface="Times New Roman" panose="02020603050405020304" pitchFamily="18" charset="0"/>
              </a:rPr>
              <a:t>e</a:t>
            </a:r>
            <a:r>
              <a:rPr lang="en-US" sz="2000" dirty="0">
                <a:latin typeface="Times New Roman" panose="02020603050405020304" pitchFamily="18" charset="0"/>
                <a:cs typeface="Times New Roman" panose="02020603050405020304" pitchFamily="18" charset="0"/>
              </a:rPr>
              <a:t> </a:t>
            </a:r>
            <a:r>
              <a:rPr lang="en-US" sz="2000" dirty="0">
                <a:cs typeface="Times New Roman" panose="02020603050405020304" pitchFamily="18" charset="0"/>
              </a:rPr>
              <a:t>with</a:t>
            </a:r>
            <a:r>
              <a:rPr lang="en-US" sz="2000" dirty="0">
                <a:latin typeface="Times New Roman" panose="02020603050405020304" pitchFamily="18" charset="0"/>
                <a:cs typeface="Times New Roman" panose="02020603050405020304" pitchFamily="18" charset="0"/>
              </a:rPr>
              <a:t> </a:t>
            </a:r>
            <a:r>
              <a:rPr lang="en-US" sz="2000" dirty="0">
                <a:latin typeface="Symbol" pitchFamily="2" charset="2"/>
                <a:cs typeface="Times New Roman" panose="02020603050405020304" pitchFamily="18" charset="0"/>
              </a:rPr>
              <a:t>5</a:t>
            </a:r>
            <a:r>
              <a:rPr lang="en-US" sz="2000" dirty="0">
                <a:latin typeface="Times New Roman" panose="02020603050405020304" pitchFamily="18" charset="0"/>
                <a:cs typeface="Times New Roman" panose="02020603050405020304" pitchFamily="18" charset="0"/>
              </a:rPr>
              <a:t>×</a:t>
            </a:r>
            <a:r>
              <a:rPr lang="en-US" sz="2000" dirty="0">
                <a:latin typeface="Symbol" pitchFamily="2" charset="2"/>
                <a:cs typeface="Times New Roman" panose="02020603050405020304" pitchFamily="18" charset="0"/>
              </a:rPr>
              <a:t>10</a:t>
            </a:r>
            <a:r>
              <a:rPr lang="en-US" sz="2000" baseline="30000" dirty="0">
                <a:latin typeface="Symbol" pitchFamily="2" charset="2"/>
                <a:cs typeface="Times New Roman" panose="02020603050405020304" pitchFamily="18" charset="0"/>
              </a:rPr>
              <a:t>12</a:t>
            </a:r>
            <a:r>
              <a:rPr lang="en-US" sz="2000" dirty="0">
                <a:latin typeface="Symbol" pitchFamily="2" charset="2"/>
                <a:cs typeface="Times New Roman" panose="02020603050405020304" pitchFamily="18" charset="0"/>
              </a:rPr>
              <a:t> &lt; </a:t>
            </a:r>
            <a:r>
              <a:rPr lang="en-US" sz="2000" i="1" dirty="0">
                <a:latin typeface="Times New Roman" panose="02020603050405020304" pitchFamily="18" charset="0"/>
                <a:cs typeface="Times New Roman" panose="02020603050405020304" pitchFamily="18" charset="0"/>
              </a:rPr>
              <a:t>M</a:t>
            </a:r>
            <a:r>
              <a:rPr lang="en-US" sz="2000" baseline="-25000" dirty="0">
                <a:latin typeface="Times New Roman" panose="02020603050405020304" pitchFamily="18" charset="0"/>
                <a:cs typeface="Times New Roman" panose="02020603050405020304" pitchFamily="18" charset="0"/>
              </a:rPr>
              <a:t>1</a:t>
            </a:r>
            <a:r>
              <a:rPr lang="en-US" sz="2000" dirty="0">
                <a:latin typeface="Symbol" pitchFamily="2" charset="2"/>
                <a:cs typeface="Times New Roman" panose="02020603050405020304" pitchFamily="18" charset="0"/>
              </a:rPr>
              <a:t> &lt; 5</a:t>
            </a:r>
            <a:r>
              <a:rPr lang="en-US" sz="2000" dirty="0">
                <a:latin typeface="Times New Roman" panose="02020603050405020304" pitchFamily="18" charset="0"/>
                <a:cs typeface="Times New Roman" panose="02020603050405020304" pitchFamily="18" charset="0"/>
              </a:rPr>
              <a:t>×</a:t>
            </a:r>
            <a:r>
              <a:rPr lang="en-US" sz="2000" dirty="0">
                <a:latin typeface="Symbol" pitchFamily="2" charset="2"/>
                <a:cs typeface="Times New Roman" panose="02020603050405020304" pitchFamily="18" charset="0"/>
              </a:rPr>
              <a:t>10</a:t>
            </a:r>
            <a:r>
              <a:rPr lang="en-US" sz="2000" baseline="30000" dirty="0">
                <a:latin typeface="Symbol" pitchFamily="2" charset="2"/>
                <a:cs typeface="Times New Roman" panose="02020603050405020304" pitchFamily="18" charset="0"/>
              </a:rPr>
              <a:t>13</a:t>
            </a:r>
          </a:p>
          <a:p>
            <a:pPr lvl="1">
              <a:spcAft>
                <a:spcPts val="400"/>
              </a:spcAft>
            </a:pPr>
            <a:r>
              <a:rPr lang="en-US" sz="2000" dirty="0">
                <a:cs typeface="Times New Roman" panose="02020603050405020304" pitchFamily="18" charset="0"/>
              </a:rPr>
              <a:t>This range of </a:t>
            </a:r>
            <a:r>
              <a:rPr lang="en-US" sz="2000" i="1" dirty="0">
                <a:latin typeface="Times New Roman" panose="02020603050405020304" pitchFamily="18" charset="0"/>
                <a:cs typeface="Times New Roman" panose="02020603050405020304" pitchFamily="18" charset="0"/>
              </a:rPr>
              <a:t>H</a:t>
            </a:r>
            <a:r>
              <a:rPr lang="en-US" sz="2000" i="1" baseline="-25000" dirty="0">
                <a:latin typeface="Times New Roman" panose="02020603050405020304" pitchFamily="18" charset="0"/>
                <a:cs typeface="Times New Roman" panose="02020603050405020304" pitchFamily="18" charset="0"/>
              </a:rPr>
              <a:t>e</a:t>
            </a:r>
            <a:r>
              <a:rPr lang="en-US" sz="2000" dirty="0">
                <a:cs typeface="Times New Roman" panose="02020603050405020304" pitchFamily="18" charset="0"/>
              </a:rPr>
              <a:t> accessible to next (future) generation CMB experiments</a:t>
            </a:r>
          </a:p>
          <a:p>
            <a:pPr lvl="1">
              <a:spcAft>
                <a:spcPts val="400"/>
              </a:spcAft>
            </a:pPr>
            <a:r>
              <a:rPr lang="en-US" sz="2000" i="1" dirty="0">
                <a:latin typeface="Times New Roman" panose="02020603050405020304" pitchFamily="18" charset="0"/>
                <a:cs typeface="Times New Roman" panose="02020603050405020304" pitchFamily="18" charset="0"/>
              </a:rPr>
              <a:t>N</a:t>
            </a:r>
            <a:r>
              <a:rPr lang="en-US" sz="2000" baseline="-25000" dirty="0">
                <a:latin typeface="Times New Roman" panose="02020603050405020304" pitchFamily="18" charset="0"/>
                <a:cs typeface="Times New Roman" panose="02020603050405020304" pitchFamily="18" charset="0"/>
              </a:rPr>
              <a:t> </a:t>
            </a:r>
            <a:r>
              <a:rPr lang="en-US" sz="2000" dirty="0">
                <a:cs typeface="Times New Roman" panose="02020603050405020304" pitchFamily="18" charset="0"/>
              </a:rPr>
              <a:t>produced by CGPP</a:t>
            </a:r>
          </a:p>
          <a:p>
            <a:pPr lvl="1">
              <a:spcAft>
                <a:spcPts val="400"/>
              </a:spcAft>
            </a:pPr>
            <a:r>
              <a:rPr lang="en-US" sz="2000" dirty="0">
                <a:cs typeface="Times New Roman" panose="02020603050405020304" pitchFamily="18" charset="0"/>
              </a:rPr>
              <a:t>Inflation followed by </a:t>
            </a:r>
            <a:r>
              <a:rPr lang="en-US" sz="2000" dirty="0" err="1">
                <a:cs typeface="Times New Roman" panose="02020603050405020304" pitchFamily="18" charset="0"/>
              </a:rPr>
              <a:t>kination</a:t>
            </a:r>
            <a:endParaRPr lang="en-US" sz="2000" dirty="0">
              <a:cs typeface="Times New Roman" panose="02020603050405020304" pitchFamily="18" charset="0"/>
            </a:endParaRPr>
          </a:p>
          <a:p>
            <a:pPr lvl="1">
              <a:spcAft>
                <a:spcPts val="400"/>
              </a:spcAft>
            </a:pPr>
            <a:r>
              <a:rPr lang="en-US" dirty="0" err="1">
                <a:latin typeface="Arial" panose="020B0604020202020204" pitchFamily="34" charset="0"/>
                <a:cs typeface="Arial" panose="020B0604020202020204" pitchFamily="34" charset="0"/>
              </a:rPr>
              <a:t>Eröncel</a:t>
            </a:r>
            <a:r>
              <a:rPr lang="en-US" dirty="0">
                <a:latin typeface="Arial" panose="020B0604020202020204" pitchFamily="34" charset="0"/>
                <a:cs typeface="Arial" panose="020B0604020202020204" pitchFamily="34" charset="0"/>
              </a:rPr>
              <a:t>, et al.</a:t>
            </a:r>
            <a:r>
              <a:rPr lang="en-US" sz="2000" b="1" dirty="0">
                <a:latin typeface="Arial" panose="020B0604020202020204" pitchFamily="34" charset="0"/>
                <a:cs typeface="Arial" panose="020B0604020202020204" pitchFamily="34" charset="0"/>
              </a:rPr>
              <a:t> </a:t>
            </a:r>
            <a:r>
              <a:rPr lang="en-US" sz="2000" dirty="0">
                <a:cs typeface="Times New Roman" panose="02020603050405020304" pitchFamily="18" charset="0"/>
              </a:rPr>
              <a:t>limits duration of </a:t>
            </a:r>
            <a:r>
              <a:rPr lang="en-US" sz="2000" dirty="0" err="1">
                <a:cs typeface="Times New Roman" panose="02020603050405020304" pitchFamily="18" charset="0"/>
              </a:rPr>
              <a:t>kination</a:t>
            </a:r>
            <a:endParaRPr lang="en-US" sz="2000" dirty="0">
              <a:cs typeface="Times New Roman" panose="02020603050405020304" pitchFamily="18" charset="0"/>
            </a:endParaRPr>
          </a:p>
          <a:p>
            <a:pPr lvl="1">
              <a:spcAft>
                <a:spcPts val="400"/>
              </a:spcAft>
            </a:pPr>
            <a:r>
              <a:rPr lang="en-US" sz="2000" dirty="0">
                <a:cs typeface="Times New Roman" panose="02020603050405020304" pitchFamily="18" charset="0"/>
              </a:rPr>
              <a:t>During </a:t>
            </a:r>
            <a:r>
              <a:rPr lang="en-US" sz="2000" dirty="0" err="1">
                <a:cs typeface="Times New Roman" panose="02020603050405020304" pitchFamily="18" charset="0"/>
              </a:rPr>
              <a:t>kination</a:t>
            </a:r>
            <a:r>
              <a:rPr lang="en-US" sz="2000" dirty="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N</a:t>
            </a:r>
            <a:r>
              <a:rPr lang="en-US" sz="2000" baseline="-25000" dirty="0">
                <a:latin typeface="Times New Roman" panose="02020603050405020304" pitchFamily="18" charset="0"/>
                <a:cs typeface="Times New Roman" panose="02020603050405020304" pitchFamily="18" charset="0"/>
              </a:rPr>
              <a:t>1 </a:t>
            </a:r>
            <a:r>
              <a:rPr lang="en-US" sz="2000" dirty="0">
                <a:cs typeface="Times New Roman" panose="02020603050405020304" pitchFamily="18" charset="0"/>
              </a:rPr>
              <a:t>decays out of equilibrium ⇒ no washout</a:t>
            </a:r>
          </a:p>
          <a:p>
            <a:pPr lvl="1">
              <a:spcAft>
                <a:spcPts val="400"/>
              </a:spcAft>
            </a:pPr>
            <a:r>
              <a:rPr lang="en-US" sz="2000" dirty="0">
                <a:cs typeface="Times New Roman" panose="02020603050405020304" pitchFamily="18" charset="0"/>
              </a:rPr>
              <a:t>CP violation in </a:t>
            </a:r>
            <a:r>
              <a:rPr lang="en-US" sz="2000" i="1" dirty="0">
                <a:latin typeface="Times New Roman" panose="02020603050405020304" pitchFamily="18" charset="0"/>
                <a:cs typeface="Times New Roman" panose="02020603050405020304" pitchFamily="18" charset="0"/>
              </a:rPr>
              <a:t>N</a:t>
            </a:r>
            <a:r>
              <a:rPr lang="en-US" sz="2000" baseline="-25000" dirty="0">
                <a:latin typeface="Times New Roman" panose="02020603050405020304" pitchFamily="18" charset="0"/>
                <a:cs typeface="Times New Roman" panose="02020603050405020304" pitchFamily="18" charset="0"/>
              </a:rPr>
              <a:t>1</a:t>
            </a:r>
            <a:r>
              <a:rPr lang="en-US" sz="2000" dirty="0">
                <a:cs typeface="Times New Roman" panose="02020603050405020304" pitchFamily="18" charset="0"/>
              </a:rPr>
              <a:t> decay within </a:t>
            </a:r>
            <a:r>
              <a:rPr lang="en-US" sz="2000" dirty="0">
                <a:latin typeface="Symbol" pitchFamily="2" charset="2"/>
                <a:cs typeface="Times New Roman" panose="02020603050405020304" pitchFamily="18" charset="0"/>
              </a:rPr>
              <a:t>10</a:t>
            </a:r>
            <a:r>
              <a:rPr lang="en-US" sz="2000" baseline="30000" dirty="0">
                <a:latin typeface="Symbol" pitchFamily="2" charset="2"/>
                <a:cs typeface="Times New Roman" panose="02020603050405020304" pitchFamily="18" charset="0"/>
              </a:rPr>
              <a:t>-2</a:t>
            </a:r>
            <a:r>
              <a:rPr lang="en-US" sz="2000" dirty="0">
                <a:cs typeface="Times New Roman" panose="02020603050405020304" pitchFamily="18" charset="0"/>
              </a:rPr>
              <a:t> of Davidson-Ibarra produces lepton asymmetry</a:t>
            </a:r>
          </a:p>
          <a:p>
            <a:pPr lvl="1">
              <a:spcAft>
                <a:spcPts val="400"/>
              </a:spcAft>
            </a:pPr>
            <a:r>
              <a:rPr lang="en-US" sz="2000" dirty="0">
                <a:cs typeface="Times New Roman" panose="02020603050405020304" pitchFamily="18" charset="0"/>
              </a:rPr>
              <a:t>Inflaton energy converted to radiation</a:t>
            </a:r>
          </a:p>
          <a:p>
            <a:pPr lvl="1">
              <a:spcAft>
                <a:spcPts val="400"/>
              </a:spcAft>
            </a:pPr>
            <a:r>
              <a:rPr lang="en-US" sz="2000" dirty="0" err="1">
                <a:cs typeface="Times New Roman" panose="02020603050405020304" pitchFamily="18" charset="0"/>
              </a:rPr>
              <a:t>Sphalerons</a:t>
            </a:r>
            <a:r>
              <a:rPr lang="en-US" sz="2000" dirty="0">
                <a:cs typeface="Times New Roman" panose="02020603050405020304" pitchFamily="18" charset="0"/>
              </a:rPr>
              <a:t> convert lepton asymmetry to baryon asymmetry</a:t>
            </a:r>
          </a:p>
        </p:txBody>
      </p:sp>
    </p:spTree>
    <p:extLst>
      <p:ext uri="{BB962C8B-B14F-4D97-AF65-F5344CB8AC3E}">
        <p14:creationId xmlns:p14="http://schemas.microsoft.com/office/powerpoint/2010/main" val="129764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1B5411-986E-343E-C4FA-8C3EAA085E38}"/>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87CBEB7A-3FEA-F248-5D5A-9F11BE40109F}"/>
                  </a:ext>
                </a:extLst>
              </p:cNvPr>
              <p:cNvSpPr txBox="1"/>
              <p:nvPr/>
            </p:nvSpPr>
            <p:spPr>
              <a:xfrm>
                <a:off x="198904" y="789305"/>
                <a:ext cx="7276549" cy="5632311"/>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Future directions</a:t>
                </a:r>
              </a:p>
              <a:p>
                <a:pPr marL="800100" marR="0" lvl="1" indent="-342900" algn="l" defTabSz="914400" rtl="0" eaLnBrk="1" fontAlgn="auto" latinLnBrk="0" hangingPunct="1">
                  <a:lnSpc>
                    <a:spcPct val="100000"/>
                  </a:lnSpc>
                  <a:spcBef>
                    <a:spcPts val="0"/>
                  </a:spcBef>
                  <a:spcAft>
                    <a:spcPts val="600"/>
                  </a:spcAft>
                  <a:buClrTx/>
                  <a:buSzTx/>
                  <a:buFont typeface="System Font Regular"/>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Type-</a:t>
                </a: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II</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or Type </a:t>
                </a: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III</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see-saw.</a:t>
                </a:r>
              </a:p>
              <a:p>
                <a:pPr marL="800100" marR="0" lvl="1" indent="-342900" algn="l" defTabSz="914400" rtl="0" eaLnBrk="1" fontAlgn="auto" latinLnBrk="0" hangingPunct="1">
                  <a:lnSpc>
                    <a:spcPct val="100000"/>
                  </a:lnSpc>
                  <a:spcBef>
                    <a:spcPts val="0"/>
                  </a:spcBef>
                  <a:spcAft>
                    <a:spcPts val="600"/>
                  </a:spcAft>
                  <a:buClrTx/>
                  <a:buSzTx/>
                  <a:buFont typeface="System Font Regular"/>
                  <a:buChar char="✮"/>
                  <a:tabLst/>
                  <a:defRPr/>
                </a:pPr>
                <a:r>
                  <a:rPr lang="en-US" sz="2000" dirty="0">
                    <a:solidFill>
                      <a:prstClr val="black"/>
                    </a:solidFill>
                    <a:latin typeface="Calibri" panose="020F0502020204030204"/>
                  </a:rPr>
                  <a:t>Relax assumption of h</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ierarchical</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masses (oscillations of asymmetries in lepton flavor space) (Abada, Davidson, Josse-Michaux, Losada, Riotto).</a:t>
                </a:r>
              </a:p>
              <a:p>
                <a:pPr marL="800100" marR="0" lvl="1" indent="-342900" algn="l" defTabSz="914400" rtl="0" eaLnBrk="1" fontAlgn="auto" latinLnBrk="0" hangingPunct="1">
                  <a:lnSpc>
                    <a:spcPct val="100000"/>
                  </a:lnSpc>
                  <a:spcBef>
                    <a:spcPts val="0"/>
                  </a:spcBef>
                  <a:spcAft>
                    <a:spcPts val="600"/>
                  </a:spcAft>
                  <a:buClrTx/>
                  <a:buSzTx/>
                  <a:buFont typeface="System Font Regular"/>
                  <a:buChar char="✮"/>
                  <a:tabLst/>
                  <a:defRPr/>
                </a:pPr>
                <a:r>
                  <a:rPr lang="en-US" sz="2000" dirty="0">
                    <a:solidFill>
                      <a:prstClr val="black"/>
                    </a:solidFill>
                    <a:latin typeface="Calibri" panose="020F0502020204030204"/>
                  </a:rPr>
                  <a:t>Phenomenological treatment of </a:t>
                </a:r>
                <a:r>
                  <a:rPr lang="en-US" sz="2000" dirty="0" err="1">
                    <a:solidFill>
                      <a:prstClr val="black"/>
                    </a:solidFill>
                    <a:latin typeface="Calibri" panose="020F0502020204030204"/>
                  </a:rPr>
                  <a:t>kination</a:t>
                </a:r>
                <a:r>
                  <a:rPr lang="en-US" sz="2000" dirty="0">
                    <a:solidFill>
                      <a:prstClr val="black"/>
                    </a:solidFill>
                    <a:latin typeface="Calibri" panose="020F0502020204030204"/>
                  </a:rPr>
                  <a:t> to reflect string theory UV framework that naturally accommodates </a:t>
                </a:r>
                <a:r>
                  <a:rPr lang="en-US" sz="2000" dirty="0" err="1">
                    <a:solidFill>
                      <a:prstClr val="black"/>
                    </a:solidFill>
                    <a:latin typeface="Calibri" panose="020F0502020204030204"/>
                  </a:rPr>
                  <a:t>kination</a:t>
                </a:r>
                <a:r>
                  <a:rPr lang="en-US" sz="2000" dirty="0">
                    <a:solidFill>
                      <a:prstClr val="black"/>
                    </a:solidFill>
                    <a:latin typeface="Calibri" panose="020F0502020204030204"/>
                  </a:rPr>
                  <a:t> (Moffat, Pascoli, </a:t>
                </a:r>
                <a:r>
                  <a:rPr lang="en-US" sz="2000" dirty="0" err="1">
                    <a:solidFill>
                      <a:prstClr val="black"/>
                    </a:solidFill>
                    <a:latin typeface="Calibri" panose="020F0502020204030204"/>
                  </a:rPr>
                  <a:t>Petcov</a:t>
                </a:r>
                <a:r>
                  <a:rPr lang="en-US" sz="2000" dirty="0">
                    <a:solidFill>
                      <a:prstClr val="black"/>
                    </a:solidFill>
                    <a:latin typeface="Calibri" panose="020F0502020204030204"/>
                  </a:rPr>
                  <a:t>, Turner).</a:t>
                </a:r>
              </a:p>
              <a:p>
                <a:pPr marL="800100" marR="0" lvl="1" indent="-342900" algn="l" defTabSz="914400" rtl="0" eaLnBrk="1" fontAlgn="auto" latinLnBrk="0" hangingPunct="1">
                  <a:lnSpc>
                    <a:spcPct val="100000"/>
                  </a:lnSpc>
                  <a:spcBef>
                    <a:spcPts val="0"/>
                  </a:spcBef>
                  <a:spcAft>
                    <a:spcPts val="600"/>
                  </a:spcAft>
                  <a:buClrTx/>
                  <a:buSzTx/>
                  <a:buFont typeface="System Font Regular"/>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Better treatment of end of </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Times New Roman" panose="02020603050405020304" pitchFamily="18" charset="0"/>
                  </a:rPr>
                  <a:t>kination</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 &amp; transition to radiation.</a:t>
                </a:r>
              </a:p>
              <a:p>
                <a:pPr marL="800100" marR="0" lvl="1" indent="-342900" algn="l" defTabSz="914400" rtl="0" eaLnBrk="1" fontAlgn="auto" latinLnBrk="0" hangingPunct="1">
                  <a:lnSpc>
                    <a:spcPct val="100000"/>
                  </a:lnSpc>
                  <a:spcBef>
                    <a:spcPts val="0"/>
                  </a:spcBef>
                  <a:spcAft>
                    <a:spcPts val="600"/>
                  </a:spcAft>
                  <a:buClrTx/>
                  <a:buSzTx/>
                  <a:buFont typeface="System Font Regular"/>
                  <a:buChar char="✮"/>
                  <a:tabLst/>
                  <a:defRPr/>
                </a:pPr>
                <a:r>
                  <a:rPr lang="en-US" sz="2000" dirty="0">
                    <a:solidFill>
                      <a:prstClr val="black"/>
                    </a:solidFill>
                    <a:latin typeface="Calibri" panose="020F0502020204030204"/>
                    <a:cs typeface="Times New Roman" panose="02020603050405020304" pitchFamily="18" charset="0"/>
                  </a:rPr>
                  <a:t>More exact treatment of flavor structure.</a:t>
                </a:r>
              </a:p>
              <a:p>
                <a:pPr marL="800100" marR="0" lvl="1" indent="-342900" algn="l" defTabSz="914400" rtl="0" eaLnBrk="1" fontAlgn="auto" latinLnBrk="0" hangingPunct="1">
                  <a:lnSpc>
                    <a:spcPct val="100000"/>
                  </a:lnSpc>
                  <a:spcBef>
                    <a:spcPts val="0"/>
                  </a:spcBef>
                  <a:spcAft>
                    <a:spcPts val="600"/>
                  </a:spcAft>
                  <a:buClrTx/>
                  <a:buSzTx/>
                  <a:buFont typeface="System Font Regular"/>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Link </a:t>
                </a:r>
                <a14:m>
                  <m:oMath xmlns:m="http://schemas.openxmlformats.org/officeDocument/2006/math">
                    <m:r>
                      <a:rPr kumimoji="0" lang="en-US" sz="2000" b="0"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𝜀</m:t>
                    </m:r>
                  </m:oMath>
                </a14:m>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 used for </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Times New Roman" panose="02020603050405020304" pitchFamily="18" charset="0"/>
                  </a:rPr>
                  <a:t>leptogenesis</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 to </a:t>
                </a:r>
                <a:r>
                  <a:rPr kumimoji="0" lang="en-US" sz="2000" b="0" i="1" u="none" strike="noStrike" kern="1200" cap="none" spc="0" normalizeH="0" baseline="0" noProof="0" dirty="0" err="1">
                    <a:ln>
                      <a:noFill/>
                    </a:ln>
                    <a:solidFill>
                      <a:prstClr val="black"/>
                    </a:solidFill>
                    <a:effectLst/>
                    <a:uLnTx/>
                    <a:uFillTx/>
                    <a:latin typeface="Symbol" pitchFamily="2" charset="2"/>
                    <a:cs typeface="Times New Roman" panose="02020603050405020304" pitchFamily="18" charset="0"/>
                  </a:rPr>
                  <a:t>d</a:t>
                </a:r>
                <a:r>
                  <a:rPr kumimoji="0" lang="en-US" sz="2000" b="0" i="0" u="none" strike="noStrike" kern="1200" cap="none" spc="0" normalizeH="0" baseline="-25000" noProof="0" dirty="0" err="1">
                    <a:ln>
                      <a:noFill/>
                    </a:ln>
                    <a:solidFill>
                      <a:prstClr val="black"/>
                    </a:solidFill>
                    <a:effectLst/>
                    <a:uLnTx/>
                    <a:uFillTx/>
                    <a:latin typeface="Times New Roman" panose="02020603050405020304" pitchFamily="18" charset="0"/>
                    <a:cs typeface="Times New Roman" panose="02020603050405020304" pitchFamily="18" charset="0"/>
                  </a:rPr>
                  <a:t>CP</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 that affects flavor oscillations studied by DUNE &amp; </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Times New Roman" panose="02020603050405020304" pitchFamily="18" charset="0"/>
                  </a:rPr>
                  <a:t>HyperKamiokande</a:t>
                </a:r>
                <a:r>
                  <a:rPr lang="en-US" sz="2000" dirty="0">
                    <a:solidFill>
                      <a:prstClr val="black"/>
                    </a:solidFill>
                    <a:latin typeface="Calibri" panose="020F0502020204030204"/>
                    <a:cs typeface="Times New Roman" panose="02020603050405020304" pitchFamily="18" charset="0"/>
                  </a:rPr>
                  <a:t> (Barman, </a:t>
                </a:r>
                <a:r>
                  <a:rPr lang="en-US" sz="2000" dirty="0" err="1">
                    <a:solidFill>
                      <a:prstClr val="black"/>
                    </a:solidFill>
                    <a:latin typeface="Calibri" panose="020F0502020204030204"/>
                    <a:cs typeface="Times New Roman" panose="02020603050405020304" pitchFamily="18" charset="0"/>
                  </a:rPr>
                  <a:t>Cléry</a:t>
                </a:r>
                <a:r>
                  <a:rPr lang="en-US" sz="2000" dirty="0">
                    <a:solidFill>
                      <a:prstClr val="black"/>
                    </a:solidFill>
                    <a:latin typeface="Calibri" panose="020F0502020204030204"/>
                    <a:cs typeface="Times New Roman" panose="02020603050405020304" pitchFamily="18" charset="0"/>
                  </a:rPr>
                  <a:t>, Co, </a:t>
                </a:r>
                <a:r>
                  <a:rPr lang="en-US" sz="2000" dirty="0" err="1">
                    <a:solidFill>
                      <a:prstClr val="black"/>
                    </a:solidFill>
                    <a:latin typeface="Calibri" panose="020F0502020204030204"/>
                    <a:cs typeface="Times New Roman" panose="02020603050405020304" pitchFamily="18" charset="0"/>
                  </a:rPr>
                  <a:t>Mambrini</a:t>
                </a:r>
                <a:r>
                  <a:rPr lang="en-US" sz="2000" dirty="0">
                    <a:solidFill>
                      <a:prstClr val="black"/>
                    </a:solidFill>
                    <a:latin typeface="Calibri" panose="020F0502020204030204"/>
                    <a:cs typeface="Times New Roman" panose="02020603050405020304" pitchFamily="18" charset="0"/>
                  </a:rPr>
                  <a:t>, Olive).</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endParaRPr>
              </a:p>
              <a:p>
                <a:pPr marL="800100" marR="0" lvl="1" indent="-342900" algn="l" defTabSz="914400" rtl="0" eaLnBrk="1" fontAlgn="auto" latinLnBrk="0" hangingPunct="1">
                  <a:lnSpc>
                    <a:spcPct val="100000"/>
                  </a:lnSpc>
                  <a:spcBef>
                    <a:spcPts val="0"/>
                  </a:spcBef>
                  <a:spcAft>
                    <a:spcPts val="600"/>
                  </a:spcAft>
                  <a:buClrTx/>
                  <a:buSzTx/>
                  <a:buFont typeface="System Font Regular"/>
                  <a:buChar char="✮"/>
                  <a:tabLst/>
                  <a:defRPr/>
                </a:pPr>
                <a:r>
                  <a:rPr lang="en-US" sz="2000" dirty="0" err="1">
                    <a:solidFill>
                      <a:prstClr val="black"/>
                    </a:solidFill>
                    <a:latin typeface="Calibri" panose="020F0502020204030204"/>
                    <a:cs typeface="Times New Roman" panose="02020603050405020304" pitchFamily="18" charset="0"/>
                  </a:rPr>
                  <a:t>Kination</a:t>
                </a:r>
                <a:r>
                  <a:rPr lang="en-US" sz="2000" dirty="0">
                    <a:solidFill>
                      <a:prstClr val="black"/>
                    </a:solidFill>
                    <a:latin typeface="Calibri" panose="020F0502020204030204"/>
                    <a:cs typeface="Times New Roman" panose="02020603050405020304" pitchFamily="18" charset="0"/>
                  </a:rPr>
                  <a:t> amplifies high-frequency gravitational waves, perhaps tested by LISA, DECIGO, BBO.</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endParaRPr>
              </a:p>
              <a:p>
                <a:pPr marL="800100" marR="0" lvl="1" indent="-342900" algn="l" defTabSz="914400" rtl="0" eaLnBrk="1" fontAlgn="auto" latinLnBrk="0" hangingPunct="1">
                  <a:lnSpc>
                    <a:spcPct val="100000"/>
                  </a:lnSpc>
                  <a:spcBef>
                    <a:spcPts val="0"/>
                  </a:spcBef>
                  <a:spcAft>
                    <a:spcPts val="400"/>
                  </a:spcAft>
                  <a:buClrTx/>
                  <a:buSzTx/>
                  <a:buFont typeface="System Font Regular"/>
                  <a:buChar char="✮"/>
                  <a:tabLst/>
                  <a:defRPr/>
                </a:pPr>
                <a:endPar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mc:Choice>
        <mc:Fallback xmlns="">
          <p:sp>
            <p:nvSpPr>
              <p:cNvPr id="3" name="TextBox 2">
                <a:extLst>
                  <a:ext uri="{FF2B5EF4-FFF2-40B4-BE49-F238E27FC236}">
                    <a16:creationId xmlns:a16="http://schemas.microsoft.com/office/drawing/2014/main" id="{87CBEB7A-3FEA-F248-5D5A-9F11BE40109F}"/>
                  </a:ext>
                </a:extLst>
              </p:cNvPr>
              <p:cNvSpPr txBox="1">
                <a:spLocks noRot="1" noChangeAspect="1" noMove="1" noResize="1" noEditPoints="1" noAdjustHandles="1" noChangeArrowheads="1" noChangeShapeType="1" noTextEdit="1"/>
              </p:cNvSpPr>
              <p:nvPr/>
            </p:nvSpPr>
            <p:spPr>
              <a:xfrm>
                <a:off x="198904" y="789305"/>
                <a:ext cx="7276549" cy="5632311"/>
              </a:xfrm>
              <a:prstGeom prst="rect">
                <a:avLst/>
              </a:prstGeom>
              <a:blipFill>
                <a:blip r:embed="rId2"/>
                <a:stretch>
                  <a:fillRect l="-697" t="-449" r="-523"/>
                </a:stretch>
              </a:blipFill>
            </p:spPr>
            <p:txBody>
              <a:bodyPr/>
              <a:lstStyle/>
              <a:p>
                <a:r>
                  <a:rPr lang="en-US">
                    <a:noFill/>
                  </a:rPr>
                  <a:t> </a:t>
                </a:r>
              </a:p>
            </p:txBody>
          </p:sp>
        </mc:Fallback>
      </mc:AlternateContent>
      <p:sp>
        <p:nvSpPr>
          <p:cNvPr id="2" name="TextBox 1">
            <a:extLst>
              <a:ext uri="{FF2B5EF4-FFF2-40B4-BE49-F238E27FC236}">
                <a16:creationId xmlns:a16="http://schemas.microsoft.com/office/drawing/2014/main" id="{2457AA38-F04F-915D-F40D-7D6ED8DA152F}"/>
              </a:ext>
            </a:extLst>
          </p:cNvPr>
          <p:cNvSpPr txBox="1"/>
          <p:nvPr/>
        </p:nvSpPr>
        <p:spPr>
          <a:xfrm>
            <a:off x="1524002" y="1"/>
            <a:ext cx="914399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rial" panose="020B0604020202020204"/>
                <a:ea typeface="+mn-ea"/>
                <a:cs typeface="+mn-cs"/>
              </a:rPr>
              <a:t>Nonthermal </a:t>
            </a:r>
            <a:r>
              <a:rPr kumimoji="0" lang="en-US" sz="3600" b="1" i="0" u="none" strike="noStrike" kern="1200" cap="none" spc="0" normalizeH="0" baseline="0" noProof="0" dirty="0" err="1">
                <a:ln>
                  <a:noFill/>
                </a:ln>
                <a:solidFill>
                  <a:prstClr val="black"/>
                </a:solidFill>
                <a:effectLst/>
                <a:uLnTx/>
                <a:uFillTx/>
                <a:latin typeface="Arial" panose="020B0604020202020204"/>
                <a:ea typeface="+mn-ea"/>
                <a:cs typeface="+mn-cs"/>
              </a:rPr>
              <a:t>Leptogenesis</a:t>
            </a:r>
            <a:endParaRPr kumimoji="0" lang="en-US" sz="1400" b="1" i="0" u="none" strike="noStrike" kern="1200" cap="none" spc="0" normalizeH="0" baseline="0" noProof="0" dirty="0">
              <a:ln>
                <a:noFill/>
              </a:ln>
              <a:solidFill>
                <a:prstClr val="black"/>
              </a:solidFill>
              <a:effectLst/>
              <a:uLnTx/>
              <a:uFillTx/>
              <a:latin typeface="Symbol" panose="05050102010706020507" pitchFamily="18" charset="2"/>
              <a:ea typeface="+mn-ea"/>
              <a:cs typeface="+mn-cs"/>
            </a:endParaRPr>
          </a:p>
        </p:txBody>
      </p:sp>
    </p:spTree>
    <p:extLst>
      <p:ext uri="{BB962C8B-B14F-4D97-AF65-F5344CB8AC3E}">
        <p14:creationId xmlns:p14="http://schemas.microsoft.com/office/powerpoint/2010/main" val="1358239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DA2507-9342-FD10-4879-3678D68AE5DF}"/>
            </a:ext>
          </a:extLst>
        </p:cNvPr>
        <p:cNvGrpSpPr/>
        <p:nvPr/>
      </p:nvGrpSpPr>
      <p:grpSpPr>
        <a:xfrm>
          <a:off x="0" y="0"/>
          <a:ext cx="0" cy="0"/>
          <a:chOff x="0" y="0"/>
          <a:chExt cx="0" cy="0"/>
        </a:xfrm>
      </p:grpSpPr>
      <p:pic>
        <p:nvPicPr>
          <p:cNvPr id="2" name="Picture 1" descr="Particle Physics in the Early Universe">
            <a:extLst>
              <a:ext uri="{FF2B5EF4-FFF2-40B4-BE49-F238E27FC236}">
                <a16:creationId xmlns:a16="http://schemas.microsoft.com/office/drawing/2014/main" id="{43ED44E5-C3AF-A324-6E8E-6A34EBAE78FD}"/>
              </a:ext>
            </a:extLst>
          </p:cNvPr>
          <p:cNvPicPr>
            <a:picLocks noChangeAspect="1"/>
          </p:cNvPicPr>
          <p:nvPr/>
        </p:nvPicPr>
        <p:blipFill>
          <a:blip r:embed="rId2"/>
          <a:stretch>
            <a:fillRect/>
          </a:stretch>
        </p:blipFill>
        <p:spPr>
          <a:xfrm>
            <a:off x="-22264" y="-1"/>
            <a:ext cx="12214264" cy="3199001"/>
          </a:xfrm>
          <a:prstGeom prst="rect">
            <a:avLst/>
          </a:prstGeom>
        </p:spPr>
      </p:pic>
      <p:sp>
        <p:nvSpPr>
          <p:cNvPr id="4" name="TextBox 3">
            <a:extLst>
              <a:ext uri="{FF2B5EF4-FFF2-40B4-BE49-F238E27FC236}">
                <a16:creationId xmlns:a16="http://schemas.microsoft.com/office/drawing/2014/main" id="{47D70F3D-25CB-F07C-A7E7-377533463257}"/>
              </a:ext>
            </a:extLst>
          </p:cNvPr>
          <p:cNvSpPr txBox="1"/>
          <p:nvPr/>
        </p:nvSpPr>
        <p:spPr>
          <a:xfrm>
            <a:off x="-22265" y="3199000"/>
            <a:ext cx="12192000"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Nonthermal </a:t>
            </a:r>
            <a:r>
              <a:rPr kumimoji="0" lang="en-US" sz="3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Leptogenesis</a:t>
            </a:r>
            <a:endParaRPr kumimoji="0" lang="en-US" sz="34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6" name="Picture 6" descr="Index of /info/images">
            <a:extLst>
              <a:ext uri="{FF2B5EF4-FFF2-40B4-BE49-F238E27FC236}">
                <a16:creationId xmlns:a16="http://schemas.microsoft.com/office/drawing/2014/main" id="{957C9C27-989E-7110-5BCB-19948CA9418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6166"/>
          <a:stretch/>
        </p:blipFill>
        <p:spPr bwMode="auto">
          <a:xfrm>
            <a:off x="298651" y="6047084"/>
            <a:ext cx="1970006" cy="67182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Coat of arms of the University of Chicago - Wikipedia">
            <a:extLst>
              <a:ext uri="{FF2B5EF4-FFF2-40B4-BE49-F238E27FC236}">
                <a16:creationId xmlns:a16="http://schemas.microsoft.com/office/drawing/2014/main" id="{6677ADEC-FAC8-9A2D-356C-F1E0512BDD1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92588" y="5941048"/>
            <a:ext cx="696686" cy="883901"/>
          </a:xfrm>
          <a:prstGeom prst="rect">
            <a:avLst/>
          </a:prstGeom>
          <a:noFill/>
          <a:extLst>
            <a:ext uri="{909E8E84-426E-40DD-AFC4-6F175D3DCCD1}">
              <a14:hiddenFill xmlns:a14="http://schemas.microsoft.com/office/drawing/2010/main">
                <a:solidFill>
                  <a:srgbClr val="FFFFFF"/>
                </a:solidFill>
              </a14:hiddenFill>
            </a:ext>
          </a:extLst>
        </p:spPr>
      </p:pic>
      <p:sp>
        <p:nvSpPr>
          <p:cNvPr id="8" name="Text Box 3">
            <a:extLst>
              <a:ext uri="{FF2B5EF4-FFF2-40B4-BE49-F238E27FC236}">
                <a16:creationId xmlns:a16="http://schemas.microsoft.com/office/drawing/2014/main" id="{0315860A-B0BD-A267-C673-75403258E5F0}"/>
              </a:ext>
            </a:extLst>
          </p:cNvPr>
          <p:cNvSpPr txBox="1">
            <a:spLocks noChangeArrowheads="1"/>
          </p:cNvSpPr>
          <p:nvPr/>
        </p:nvSpPr>
        <p:spPr bwMode="auto">
          <a:xfrm>
            <a:off x="2405741" y="6104724"/>
            <a:ext cx="8549763"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Arial" charset="0"/>
                <a:ea typeface="+mn-ea"/>
                <a:cs typeface="+mn-cs"/>
              </a:rPr>
              <a:t>Rocky Kolb                 University of Chicago</a:t>
            </a:r>
          </a:p>
        </p:txBody>
      </p:sp>
      <p:sp>
        <p:nvSpPr>
          <p:cNvPr id="9" name="TextBox 8">
            <a:extLst>
              <a:ext uri="{FF2B5EF4-FFF2-40B4-BE49-F238E27FC236}">
                <a16:creationId xmlns:a16="http://schemas.microsoft.com/office/drawing/2014/main" id="{8DCB23BE-7C05-4F0A-E773-DF3B1E6DBB81}"/>
              </a:ext>
            </a:extLst>
          </p:cNvPr>
          <p:cNvSpPr txBox="1"/>
          <p:nvPr/>
        </p:nvSpPr>
        <p:spPr>
          <a:xfrm>
            <a:off x="4283822" y="3974191"/>
            <a:ext cx="357982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Based on arXiv:2605.05304</a:t>
            </a:r>
          </a:p>
        </p:txBody>
      </p:sp>
      <p:grpSp>
        <p:nvGrpSpPr>
          <p:cNvPr id="10" name="Group 9">
            <a:extLst>
              <a:ext uri="{FF2B5EF4-FFF2-40B4-BE49-F238E27FC236}">
                <a16:creationId xmlns:a16="http://schemas.microsoft.com/office/drawing/2014/main" id="{BFA54945-5FBF-A322-8EC1-57D68CA2B4BF}"/>
              </a:ext>
            </a:extLst>
          </p:cNvPr>
          <p:cNvGrpSpPr/>
          <p:nvPr/>
        </p:nvGrpSpPr>
        <p:grpSpPr>
          <a:xfrm>
            <a:off x="10181973" y="3934638"/>
            <a:ext cx="1833387" cy="2022094"/>
            <a:chOff x="10016728" y="1110014"/>
            <a:chExt cx="1833387" cy="2022094"/>
          </a:xfrm>
        </p:grpSpPr>
        <p:pic>
          <p:nvPicPr>
            <p:cNvPr id="11" name="Picture 4" descr="Dr. Evan McDonough | Physics | The University of Winnipeg">
              <a:extLst>
                <a:ext uri="{FF2B5EF4-FFF2-40B4-BE49-F238E27FC236}">
                  <a16:creationId xmlns:a16="http://schemas.microsoft.com/office/drawing/2014/main" id="{BA86ABA0-45A7-5EC4-7288-7F0D64491D2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250" r="6250"/>
            <a:stretch>
              <a:fillRect/>
            </a:stretch>
          </p:blipFill>
          <p:spPr bwMode="auto">
            <a:xfrm>
              <a:off x="10102793" y="1110014"/>
              <a:ext cx="1645920" cy="164592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93A5A71A-D5B1-EE68-5641-573795662C82}"/>
                </a:ext>
              </a:extLst>
            </p:cNvPr>
            <p:cNvSpPr txBox="1"/>
            <p:nvPr/>
          </p:nvSpPr>
          <p:spPr>
            <a:xfrm>
              <a:off x="10016728" y="2762776"/>
              <a:ext cx="18333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Evan McDonough</a:t>
              </a:r>
            </a:p>
          </p:txBody>
        </p:sp>
      </p:grpSp>
      <p:grpSp>
        <p:nvGrpSpPr>
          <p:cNvPr id="13" name="Group 12">
            <a:extLst>
              <a:ext uri="{FF2B5EF4-FFF2-40B4-BE49-F238E27FC236}">
                <a16:creationId xmlns:a16="http://schemas.microsoft.com/office/drawing/2014/main" id="{720BC757-E83D-FB2D-D119-345924FF44F2}"/>
              </a:ext>
            </a:extLst>
          </p:cNvPr>
          <p:cNvGrpSpPr/>
          <p:nvPr/>
        </p:nvGrpSpPr>
        <p:grpSpPr>
          <a:xfrm>
            <a:off x="8078109" y="3883844"/>
            <a:ext cx="1645920" cy="2070693"/>
            <a:chOff x="10102793" y="3239645"/>
            <a:chExt cx="1645920" cy="2070693"/>
          </a:xfrm>
        </p:grpSpPr>
        <p:pic>
          <p:nvPicPr>
            <p:cNvPr id="14" name="Picture 13">
              <a:extLst>
                <a:ext uri="{FF2B5EF4-FFF2-40B4-BE49-F238E27FC236}">
                  <a16:creationId xmlns:a16="http://schemas.microsoft.com/office/drawing/2014/main" id="{099F4A5F-2003-5F96-7D77-0212F23534EA}"/>
                </a:ext>
              </a:extLst>
            </p:cNvPr>
            <p:cNvPicPr>
              <a:picLocks noChangeAspect="1"/>
            </p:cNvPicPr>
            <p:nvPr/>
          </p:nvPicPr>
          <p:blipFill>
            <a:blip r:embed="rId6"/>
            <a:stretch>
              <a:fillRect/>
            </a:stretch>
          </p:blipFill>
          <p:spPr>
            <a:xfrm>
              <a:off x="10102793" y="3239645"/>
              <a:ext cx="1645920" cy="1645920"/>
            </a:xfrm>
            <a:prstGeom prst="rect">
              <a:avLst/>
            </a:prstGeom>
          </p:spPr>
        </p:pic>
        <p:sp>
          <p:nvSpPr>
            <p:cNvPr id="15" name="TextBox 14">
              <a:extLst>
                <a:ext uri="{FF2B5EF4-FFF2-40B4-BE49-F238E27FC236}">
                  <a16:creationId xmlns:a16="http://schemas.microsoft.com/office/drawing/2014/main" id="{77D50CAE-0D33-FD4C-7D17-97DE12222721}"/>
                </a:ext>
              </a:extLst>
            </p:cNvPr>
            <p:cNvSpPr txBox="1"/>
            <p:nvPr/>
          </p:nvSpPr>
          <p:spPr>
            <a:xfrm>
              <a:off x="10207020" y="4941006"/>
              <a:ext cx="142122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Andrew Long</a:t>
              </a:r>
            </a:p>
          </p:txBody>
        </p:sp>
      </p:grpSp>
      <p:grpSp>
        <p:nvGrpSpPr>
          <p:cNvPr id="16" name="Group 15">
            <a:extLst>
              <a:ext uri="{FF2B5EF4-FFF2-40B4-BE49-F238E27FC236}">
                <a16:creationId xmlns:a16="http://schemas.microsoft.com/office/drawing/2014/main" id="{F31EF3C2-D182-75CB-BE7A-880B73C25079}"/>
              </a:ext>
            </a:extLst>
          </p:cNvPr>
          <p:cNvGrpSpPr/>
          <p:nvPr/>
        </p:nvGrpSpPr>
        <p:grpSpPr>
          <a:xfrm>
            <a:off x="2381835" y="3863418"/>
            <a:ext cx="1645920" cy="2044714"/>
            <a:chOff x="114407" y="3261977"/>
            <a:chExt cx="1645920" cy="2044714"/>
          </a:xfrm>
        </p:grpSpPr>
        <p:pic>
          <p:nvPicPr>
            <p:cNvPr id="17" name="Picture 2" descr="Meet new KICP Fellow: Leah Jenks | News ...">
              <a:extLst>
                <a:ext uri="{FF2B5EF4-FFF2-40B4-BE49-F238E27FC236}">
                  <a16:creationId xmlns:a16="http://schemas.microsoft.com/office/drawing/2014/main" id="{7B42FEC7-4906-8495-DF04-D733F7F56B3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4407" y="3261977"/>
              <a:ext cx="1645920" cy="1645920"/>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9C088090-3232-1175-B335-8C4F0765246D}"/>
                </a:ext>
              </a:extLst>
            </p:cNvPr>
            <p:cNvSpPr txBox="1"/>
            <p:nvPr/>
          </p:nvSpPr>
          <p:spPr>
            <a:xfrm>
              <a:off x="232335" y="4937359"/>
              <a:ext cx="118603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Leah Jenks</a:t>
              </a:r>
            </a:p>
          </p:txBody>
        </p:sp>
      </p:grpSp>
      <p:grpSp>
        <p:nvGrpSpPr>
          <p:cNvPr id="19" name="Group 18">
            <a:extLst>
              <a:ext uri="{FF2B5EF4-FFF2-40B4-BE49-F238E27FC236}">
                <a16:creationId xmlns:a16="http://schemas.microsoft.com/office/drawing/2014/main" id="{941EDBE5-C50D-5FB4-1B64-3D5769220AFC}"/>
              </a:ext>
            </a:extLst>
          </p:cNvPr>
          <p:cNvGrpSpPr/>
          <p:nvPr/>
        </p:nvGrpSpPr>
        <p:grpSpPr>
          <a:xfrm>
            <a:off x="199189" y="3885106"/>
            <a:ext cx="1944187" cy="2032896"/>
            <a:chOff x="-14684" y="679369"/>
            <a:chExt cx="1944187" cy="2032896"/>
          </a:xfrm>
        </p:grpSpPr>
        <p:sp>
          <p:nvSpPr>
            <p:cNvPr id="20" name="TextBox 19">
              <a:extLst>
                <a:ext uri="{FF2B5EF4-FFF2-40B4-BE49-F238E27FC236}">
                  <a16:creationId xmlns:a16="http://schemas.microsoft.com/office/drawing/2014/main" id="{D7532F75-C6E9-7246-9C7A-511CF7F27E2B}"/>
                </a:ext>
              </a:extLst>
            </p:cNvPr>
            <p:cNvSpPr txBox="1"/>
            <p:nvPr/>
          </p:nvSpPr>
          <p:spPr>
            <a:xfrm>
              <a:off x="-14684" y="2342933"/>
              <a:ext cx="19441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Tammi Chowdhury</a:t>
              </a:r>
            </a:p>
          </p:txBody>
        </p:sp>
        <p:pic>
          <p:nvPicPr>
            <p:cNvPr id="21" name="Picture 20">
              <a:extLst>
                <a:ext uri="{FF2B5EF4-FFF2-40B4-BE49-F238E27FC236}">
                  <a16:creationId xmlns:a16="http://schemas.microsoft.com/office/drawing/2014/main" id="{9D2E65D2-464D-CF59-B024-BCAFC206761B}"/>
                </a:ext>
              </a:extLst>
            </p:cNvPr>
            <p:cNvPicPr>
              <a:picLocks noChangeAspect="1"/>
            </p:cNvPicPr>
            <p:nvPr/>
          </p:nvPicPr>
          <p:blipFill>
            <a:blip r:embed="rId8"/>
            <a:srcRect l="8250" t="9907" r="7350" b="24056"/>
            <a:stretch>
              <a:fillRect/>
            </a:stretch>
          </p:blipFill>
          <p:spPr>
            <a:xfrm>
              <a:off x="144666" y="679369"/>
              <a:ext cx="1625489" cy="1645920"/>
            </a:xfrm>
            <a:prstGeom prst="rect">
              <a:avLst/>
            </a:prstGeom>
          </p:spPr>
        </p:pic>
      </p:grpSp>
    </p:spTree>
    <p:extLst>
      <p:ext uri="{BB962C8B-B14F-4D97-AF65-F5344CB8AC3E}">
        <p14:creationId xmlns:p14="http://schemas.microsoft.com/office/powerpoint/2010/main" val="3425146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55EA152-82F1-1163-AA7D-C6AF30269F08}"/>
              </a:ext>
            </a:extLst>
          </p:cNvPr>
          <p:cNvSpPr txBox="1"/>
          <p:nvPr/>
        </p:nvSpPr>
        <p:spPr>
          <a:xfrm>
            <a:off x="5174498" y="2705725"/>
            <a:ext cx="1843005" cy="1446550"/>
          </a:xfrm>
          <a:prstGeom prst="rect">
            <a:avLst/>
          </a:prstGeom>
          <a:noFill/>
        </p:spPr>
        <p:txBody>
          <a:bodyPr wrap="none" rtlCol="0">
            <a:spAutoFit/>
          </a:bodyPr>
          <a:lstStyle/>
          <a:p>
            <a:pPr algn="ctr"/>
            <a:r>
              <a:rPr lang="en-US" sz="4400" dirty="0"/>
              <a:t>Backup</a:t>
            </a:r>
          </a:p>
          <a:p>
            <a:pPr algn="ctr"/>
            <a:r>
              <a:rPr lang="en-US" sz="4400" dirty="0"/>
              <a:t>Slides</a:t>
            </a:r>
          </a:p>
        </p:txBody>
      </p:sp>
    </p:spTree>
    <p:extLst>
      <p:ext uri="{BB962C8B-B14F-4D97-AF65-F5344CB8AC3E}">
        <p14:creationId xmlns:p14="http://schemas.microsoft.com/office/powerpoint/2010/main" val="1354113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793B9F6-B9BF-AE8A-3BD8-CB8975BD1EFB}"/>
              </a:ext>
            </a:extLst>
          </p:cNvPr>
          <p:cNvPicPr>
            <a:picLocks noChangeAspect="1"/>
          </p:cNvPicPr>
          <p:nvPr/>
        </p:nvPicPr>
        <p:blipFill>
          <a:blip r:embed="rId2"/>
          <a:stretch>
            <a:fillRect/>
          </a:stretch>
        </p:blipFill>
        <p:spPr>
          <a:xfrm>
            <a:off x="1199372" y="4413972"/>
            <a:ext cx="7404100" cy="838200"/>
          </a:xfrm>
          <a:prstGeom prst="rect">
            <a:avLst/>
          </a:prstGeom>
        </p:spPr>
      </p:pic>
      <p:sp>
        <p:nvSpPr>
          <p:cNvPr id="2" name="TextBox 1">
            <a:extLst>
              <a:ext uri="{FF2B5EF4-FFF2-40B4-BE49-F238E27FC236}">
                <a16:creationId xmlns:a16="http://schemas.microsoft.com/office/drawing/2014/main" id="{4C13D792-7A0F-40AB-E043-501A224D7A3E}"/>
              </a:ext>
            </a:extLst>
          </p:cNvPr>
          <p:cNvSpPr txBox="1"/>
          <p:nvPr/>
        </p:nvSpPr>
        <p:spPr>
          <a:xfrm>
            <a:off x="2977205" y="0"/>
            <a:ext cx="6237605"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Break conformal invariance</a:t>
            </a:r>
          </a:p>
        </p:txBody>
      </p:sp>
      <p:sp>
        <p:nvSpPr>
          <p:cNvPr id="3" name="TextBox 2">
            <a:extLst>
              <a:ext uri="{FF2B5EF4-FFF2-40B4-BE49-F238E27FC236}">
                <a16:creationId xmlns:a16="http://schemas.microsoft.com/office/drawing/2014/main" id="{60450EC0-9470-BD90-3DE7-BCB0B4A6BDC1}"/>
              </a:ext>
            </a:extLst>
          </p:cNvPr>
          <p:cNvSpPr txBox="1"/>
          <p:nvPr/>
        </p:nvSpPr>
        <p:spPr>
          <a:xfrm>
            <a:off x="0" y="861646"/>
            <a:ext cx="10865154" cy="489364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Friedmann-</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Lemaître</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-Robertson-Walker (FLRW) metric in terms of conformal time, </a:t>
            </a:r>
            <a:r>
              <a:rPr kumimoji="0" lang="en-US" sz="2400" b="0" i="1" u="none" strike="noStrike" kern="1200" cap="none" spc="0" normalizeH="0" baseline="0" noProof="0" dirty="0">
                <a:ln>
                  <a:noFill/>
                </a:ln>
                <a:solidFill>
                  <a:prstClr val="black"/>
                </a:solidFill>
                <a:effectLst/>
                <a:uLnTx/>
                <a:uFillTx/>
                <a:latin typeface="Symbol" pitchFamily="2" charset="2"/>
                <a:ea typeface="+mn-ea"/>
                <a:cs typeface="+mn-cs"/>
              </a:rPr>
              <a:t>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1" u="none" strike="noStrike" kern="1200" cap="none" spc="0" normalizeH="0" baseline="0" noProof="0" dirty="0">
              <a:ln>
                <a:noFill/>
              </a:ln>
              <a:solidFill>
                <a:prstClr val="black"/>
              </a:solidFill>
              <a:effectLst/>
              <a:uLnTx/>
              <a:uFillTx/>
              <a:latin typeface="Symbol" pitchFamily="2" charset="2"/>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ds</a:t>
            </a:r>
            <a:r>
              <a:rPr kumimoji="0" lang="en-US" sz="2400" b="0" i="0" u="none" strike="noStrike" kern="1200" cap="none" spc="0" normalizeH="0" baseline="30000" noProof="0" dirty="0">
                <a:ln>
                  <a:noFill/>
                </a:ln>
                <a:solidFill>
                  <a:prstClr val="black"/>
                </a:solidFill>
                <a:effectLst/>
                <a:uLnTx/>
                <a:uFillTx/>
                <a:latin typeface="Symbol" pitchFamily="2" charset="2"/>
                <a:ea typeface="+mn-ea"/>
                <a:cs typeface="+mn-cs"/>
              </a:rPr>
              <a:t>2</a:t>
            </a:r>
            <a:r>
              <a:rPr kumimoji="0" lang="en-US" sz="2400" b="0" i="0" u="none" strike="noStrike" kern="1200" cap="none" spc="0" normalizeH="0" baseline="0" noProof="0" dirty="0">
                <a:ln>
                  <a:noFill/>
                </a:ln>
                <a:solidFill>
                  <a:prstClr val="black"/>
                </a:solidFill>
                <a:effectLst/>
                <a:uLnTx/>
                <a:uFillTx/>
                <a:latin typeface="Symbol" pitchFamily="2" charset="2"/>
                <a:ea typeface="+mn-ea"/>
                <a:cs typeface="+mn-cs"/>
              </a:rPr>
              <a:t> = </a:t>
            </a:r>
            <a:r>
              <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a:t>
            </a:r>
            <a:r>
              <a:rPr kumimoji="0" lang="en-US" sz="2400" b="0" i="0" u="none" strike="noStrike" kern="1200" cap="none" spc="0" normalizeH="0" baseline="30000" noProof="0" dirty="0">
                <a:ln>
                  <a:noFill/>
                </a:ln>
                <a:solidFill>
                  <a:prstClr val="black"/>
                </a:solidFill>
                <a:effectLst/>
                <a:uLnTx/>
                <a:uFillTx/>
                <a:latin typeface="Symbol" pitchFamily="2" charset="2"/>
                <a:ea typeface="+mn-ea"/>
                <a:cs typeface="+mn-cs"/>
              </a:rPr>
              <a:t>2</a:t>
            </a:r>
            <a:r>
              <a:rPr kumimoji="0" lang="en-US" sz="2400" b="0" i="0" u="none" strike="noStrike" kern="1200" cap="none" spc="0" normalizeH="0" baseline="0" noProof="0" dirty="0">
                <a:ln>
                  <a:noFill/>
                </a:ln>
                <a:solidFill>
                  <a:prstClr val="black"/>
                </a:solidFill>
                <a:effectLst/>
                <a:uLnTx/>
                <a:uFillTx/>
                <a:latin typeface="Symbol" pitchFamily="2" charset="2"/>
                <a:ea typeface="+mn-ea"/>
                <a:cs typeface="+mn-cs"/>
              </a:rPr>
              <a:t>(</a:t>
            </a:r>
            <a:r>
              <a:rPr kumimoji="0" lang="en-US" sz="2400" b="0" i="1" u="none" strike="noStrike" kern="1200" cap="none" spc="0" normalizeH="0" baseline="0" noProof="0" dirty="0">
                <a:ln>
                  <a:noFill/>
                </a:ln>
                <a:solidFill>
                  <a:prstClr val="black"/>
                </a:solidFill>
                <a:effectLst/>
                <a:uLnTx/>
                <a:uFillTx/>
                <a:latin typeface="Symbol" pitchFamily="2" charset="2"/>
                <a:ea typeface="+mn-ea"/>
                <a:cs typeface="+mn-cs"/>
              </a:rPr>
              <a:t>h</a:t>
            </a:r>
            <a:r>
              <a:rPr kumimoji="0" lang="en-US" sz="2400" b="0" i="0" u="none" strike="noStrike" kern="1200" cap="none" spc="0" normalizeH="0" baseline="0" noProof="0" dirty="0">
                <a:ln>
                  <a:noFill/>
                </a:ln>
                <a:solidFill>
                  <a:prstClr val="black"/>
                </a:solidFill>
                <a:effectLst/>
                <a:uLnTx/>
                <a:uFillTx/>
                <a:latin typeface="Symbol" pitchFamily="2" charset="2"/>
                <a:ea typeface="+mn-ea"/>
                <a:cs typeface="+mn-cs"/>
              </a:rPr>
              <a:t>)</a:t>
            </a:r>
            <a:r>
              <a:rPr kumimoji="0" lang="en-US" sz="2400" b="0" i="1" u="none" strike="noStrike" kern="1200" cap="none" spc="0" normalizeH="0" baseline="0" noProof="0" dirty="0">
                <a:ln>
                  <a:noFill/>
                </a:ln>
                <a:solidFill>
                  <a:prstClr val="black"/>
                </a:solidFill>
                <a:effectLst/>
                <a:uLnTx/>
                <a:uFillTx/>
                <a:latin typeface="Symbol" pitchFamily="2" charset="2"/>
                <a:ea typeface="+mn-ea"/>
                <a:cs typeface="+mn-cs"/>
              </a:rPr>
              <a:t> </a:t>
            </a:r>
            <a:r>
              <a:rPr kumimoji="0" lang="en-US" sz="2400" b="0" i="0" u="none" strike="noStrike" kern="1200" cap="none" spc="0" normalizeH="0" baseline="0" noProof="0" dirty="0">
                <a:ln>
                  <a:noFill/>
                </a:ln>
                <a:solidFill>
                  <a:prstClr val="black"/>
                </a:solidFill>
                <a:effectLst/>
                <a:uLnTx/>
                <a:uFillTx/>
                <a:latin typeface="Symbol" pitchFamily="2" charset="2"/>
                <a:ea typeface="+mn-ea"/>
                <a:cs typeface="+mn-cs"/>
              </a:rPr>
              <a:t>(</a:t>
            </a:r>
            <a:r>
              <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d</a:t>
            </a:r>
            <a:r>
              <a:rPr kumimoji="0" lang="en-US" sz="2400" b="0" i="1" u="none" strike="noStrike" kern="1200" cap="none" spc="0" normalizeH="0" baseline="0" noProof="0" dirty="0">
                <a:ln>
                  <a:noFill/>
                </a:ln>
                <a:solidFill>
                  <a:prstClr val="black"/>
                </a:solidFill>
                <a:effectLst/>
                <a:uLnTx/>
                <a:uFillTx/>
                <a:latin typeface="Symbol" pitchFamily="2" charset="2"/>
                <a:ea typeface="+mn-ea"/>
                <a:cs typeface="+mn-cs"/>
              </a:rPr>
              <a:t>h</a:t>
            </a:r>
            <a:r>
              <a:rPr kumimoji="0" lang="en-US" sz="2400" b="0" i="0" u="none" strike="noStrike" kern="1200" cap="none" spc="0" normalizeH="0" baseline="30000" noProof="0" dirty="0">
                <a:ln>
                  <a:noFill/>
                </a:ln>
                <a:solidFill>
                  <a:prstClr val="black"/>
                </a:solidFill>
                <a:effectLst/>
                <a:uLnTx/>
                <a:uFillTx/>
                <a:latin typeface="Symbol" pitchFamily="2" charset="2"/>
                <a:ea typeface="+mn-ea"/>
                <a:cs typeface="+mn-cs"/>
              </a:rPr>
              <a:t>2</a:t>
            </a:r>
            <a:r>
              <a:rPr kumimoji="0" lang="en-US" sz="2400" b="0" i="1" u="none" strike="noStrike" kern="1200" cap="none" spc="0" normalizeH="0" baseline="0" noProof="0" dirty="0">
                <a:ln>
                  <a:noFill/>
                </a:ln>
                <a:solidFill>
                  <a:prstClr val="black"/>
                </a:solidFill>
                <a:effectLst/>
                <a:uLnTx/>
                <a:uFillTx/>
                <a:latin typeface="Symbol" pitchFamily="2" charset="2"/>
                <a:ea typeface="+mn-ea"/>
                <a:cs typeface="+mn-cs"/>
              </a:rPr>
              <a:t> – </a:t>
            </a:r>
            <a:r>
              <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dx</a:t>
            </a:r>
            <a:r>
              <a:rPr kumimoji="0" lang="en-US" sz="2400" b="0" i="0" u="none" strike="noStrike" kern="1200" cap="none" spc="0" normalizeH="0" baseline="30000" noProof="0" dirty="0">
                <a:ln>
                  <a:noFill/>
                </a:ln>
                <a:solidFill>
                  <a:prstClr val="black"/>
                </a:solidFill>
                <a:effectLst/>
                <a:uLnTx/>
                <a:uFillTx/>
                <a:latin typeface="Symbol" pitchFamily="2" charset="2"/>
                <a:ea typeface="+mn-ea"/>
                <a:cs typeface="+mn-cs"/>
              </a:rPr>
              <a:t>2</a:t>
            </a:r>
            <a:r>
              <a:rPr kumimoji="0" lang="en-US" sz="2400" b="0" i="0" u="none" strike="noStrike" kern="1200" cap="none" spc="0" normalizeH="0" baseline="0" noProof="0" dirty="0">
                <a:ln>
                  <a:noFill/>
                </a:ln>
                <a:solidFill>
                  <a:prstClr val="black"/>
                </a:solidFill>
                <a:effectLst/>
                <a:uLnTx/>
                <a:uFillTx/>
                <a:latin typeface="Symbol" pitchFamily="2" charset="2"/>
                <a:ea typeface="+mn-ea"/>
                <a:cs typeface="+mn-cs"/>
              </a:rPr>
              <a:t>)   </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conformal factor </a:t>
            </a:r>
            <a:r>
              <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a:t>
            </a:r>
            <a:r>
              <a:rPr kumimoji="0" lang="en-US" sz="2400" b="0" i="0" u="none" strike="noStrike" kern="1200" cap="none" spc="0" normalizeH="0" baseline="30000" noProof="0" dirty="0">
                <a:ln>
                  <a:noFill/>
                </a:ln>
                <a:solidFill>
                  <a:prstClr val="black"/>
                </a:solidFill>
                <a:effectLst/>
                <a:uLnTx/>
                <a:uFillTx/>
                <a:latin typeface="Symbol" pitchFamily="2" charset="2"/>
                <a:ea typeface="+mn-ea"/>
                <a:cs typeface="+mn-cs"/>
              </a:rPr>
              <a:t>2</a:t>
            </a:r>
            <a:r>
              <a:rPr kumimoji="0" lang="en-US" sz="2400" b="0" i="0" u="none" strike="noStrike" kern="1200" cap="none" spc="0" normalizeH="0" baseline="0" noProof="0" dirty="0">
                <a:ln>
                  <a:noFill/>
                </a:ln>
                <a:solidFill>
                  <a:prstClr val="black"/>
                </a:solidFill>
                <a:effectLst/>
                <a:uLnTx/>
                <a:uFillTx/>
                <a:latin typeface="Symbol" pitchFamily="2" charset="2"/>
                <a:ea typeface="+mn-ea"/>
                <a:cs typeface="+mn-cs"/>
              </a:rPr>
              <a:t>(</a:t>
            </a:r>
            <a:r>
              <a:rPr kumimoji="0" lang="en-US" sz="2400" b="0" i="1" u="none" strike="noStrike" kern="1200" cap="none" spc="0" normalizeH="0" baseline="0" noProof="0" dirty="0">
                <a:ln>
                  <a:noFill/>
                </a:ln>
                <a:solidFill>
                  <a:prstClr val="black"/>
                </a:solidFill>
                <a:effectLst/>
                <a:uLnTx/>
                <a:uFillTx/>
                <a:latin typeface="Symbol" pitchFamily="2" charset="2"/>
                <a:ea typeface="+mn-ea"/>
                <a:cs typeface="+mn-cs"/>
              </a:rPr>
              <a:t>h</a:t>
            </a:r>
            <a:r>
              <a:rPr kumimoji="0" lang="en-US" sz="2400" b="0" i="0" u="none" strike="noStrike" kern="1200" cap="none" spc="0" normalizeH="0" baseline="0" noProof="0" dirty="0">
                <a:ln>
                  <a:noFill/>
                </a:ln>
                <a:solidFill>
                  <a:prstClr val="black"/>
                </a:solidFill>
                <a:effectLst/>
                <a:uLnTx/>
                <a:uFillTx/>
                <a:latin typeface="Symbol" pitchFamily="2" charset="2"/>
                <a:ea typeface="+mn-ea"/>
                <a:cs typeface="+mn-cs"/>
              </a:rPr>
              <a:t>)</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Minkowski metric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Conformal transformation of metric:</a:t>
            </a:r>
            <a:r>
              <a:rPr kumimoji="0" lang="en-US" sz="24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400" b="0" i="1"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g</a:t>
            </a:r>
            <a:r>
              <a:rPr kumimoji="0" lang="en-US" sz="2400" b="0" i="1" u="none" strike="noStrike" kern="1200" cap="none" spc="0" normalizeH="0" baseline="-25000" noProof="0" dirty="0" err="1">
                <a:ln>
                  <a:noFill/>
                </a:ln>
                <a:solidFill>
                  <a:prstClr val="black"/>
                </a:solidFill>
                <a:effectLst/>
                <a:uLnTx/>
                <a:uFillTx/>
                <a:latin typeface="Symbol" pitchFamily="2" charset="2"/>
                <a:ea typeface="+mn-ea"/>
                <a:cs typeface="Times New Roman" panose="02020603050405020304" pitchFamily="18" charset="0"/>
              </a:rPr>
              <a:t>mn</a:t>
            </a:r>
            <a:r>
              <a:rPr kumimoji="0" lang="en-US" sz="24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r>
              <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x</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 </a:t>
            </a:r>
            <a:r>
              <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e</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400" b="0" i="0" u="none" strike="noStrike" kern="1200" cap="none" spc="0" normalizeH="0" baseline="30000" noProof="0" dirty="0">
                <a:ln>
                  <a:noFill/>
                </a:ln>
                <a:solidFill>
                  <a:prstClr val="black"/>
                </a:solidFill>
                <a:effectLst/>
                <a:uLnTx/>
                <a:uFillTx/>
                <a:latin typeface="Symbol" pitchFamily="2" charset="2"/>
                <a:ea typeface="+mn-ea"/>
                <a:cs typeface="Calibri" panose="020F0502020204030204" pitchFamily="34" charset="0"/>
              </a:rPr>
              <a:t>2W(</a:t>
            </a:r>
            <a:r>
              <a:rPr kumimoji="0" lang="en-US" sz="2400" b="0" i="1" u="none" strike="noStrike" kern="1200" cap="none" spc="0" normalizeH="0" baseline="3000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x</a:t>
            </a:r>
            <a:r>
              <a:rPr kumimoji="0" lang="en-US" sz="2400" b="0" i="0" u="none" strike="noStrike" kern="1200" cap="none" spc="0" normalizeH="0" baseline="30000" noProof="0" dirty="0">
                <a:ln>
                  <a:noFill/>
                </a:ln>
                <a:solidFill>
                  <a:prstClr val="black"/>
                </a:solidFill>
                <a:effectLst/>
                <a:uLnTx/>
                <a:uFillTx/>
                <a:latin typeface="Symbol" pitchFamily="2" charset="2"/>
                <a:ea typeface="+mn-ea"/>
                <a:cs typeface="Calibri" panose="020F0502020204030204" pitchFamily="34" charset="0"/>
              </a:rPr>
              <a:t>)</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400" b="0" i="1"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g</a:t>
            </a:r>
            <a:r>
              <a:rPr kumimoji="0" lang="en-US" sz="2400" b="0" i="1" u="none" strike="noStrike" kern="1200" cap="none" spc="0" normalizeH="0" baseline="-25000" noProof="0" dirty="0" err="1">
                <a:ln>
                  <a:noFill/>
                </a:ln>
                <a:solidFill>
                  <a:prstClr val="black"/>
                </a:solidFill>
                <a:effectLst/>
                <a:uLnTx/>
                <a:uFillTx/>
                <a:latin typeface="Symbol" pitchFamily="2" charset="2"/>
                <a:ea typeface="+mn-ea"/>
                <a:cs typeface="Times New Roman" panose="02020603050405020304" pitchFamily="18" charset="0"/>
              </a:rPr>
              <a:t>mn</a:t>
            </a:r>
            <a:r>
              <a:rPr kumimoji="0" lang="en-US" sz="24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r>
              <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x</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(Conformal transformation with </a:t>
            </a:r>
            <a:r>
              <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e</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400" b="0" i="0" u="none" strike="noStrike" kern="1200" cap="none" spc="0" normalizeH="0" baseline="30000" noProof="0" dirty="0">
                <a:ln>
                  <a:noFill/>
                </a:ln>
                <a:solidFill>
                  <a:prstClr val="black"/>
                </a:solidFill>
                <a:effectLst/>
                <a:uLnTx/>
                <a:uFillTx/>
                <a:latin typeface="Symbol" pitchFamily="2" charset="2"/>
                <a:ea typeface="+mn-ea"/>
                <a:cs typeface="Calibri" panose="020F0502020204030204" pitchFamily="34" charset="0"/>
              </a:rPr>
              <a:t>2W</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400" b="0" i="0" u="none" strike="noStrike" kern="1200" cap="none" spc="0" normalizeH="0" baseline="0" noProof="0" dirty="0">
                <a:ln>
                  <a:noFill/>
                </a:ln>
                <a:solidFill>
                  <a:prstClr val="black"/>
                </a:solidFill>
                <a:effectLst/>
                <a:uLnTx/>
                <a:uFillTx/>
                <a:latin typeface="Symbol" pitchFamily="2" charset="2"/>
                <a:ea typeface="+mn-ea"/>
                <a:cs typeface="Calibri" panose="020F0502020204030204" pitchFamily="34" charset="0"/>
              </a:rPr>
              <a:t>=</a:t>
            </a:r>
            <a:r>
              <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a:t>
            </a:r>
            <a:r>
              <a:rPr kumimoji="0" lang="en-US" sz="2400" b="0" i="0" u="none" strike="noStrike" kern="1200" cap="none" spc="0" normalizeH="0" baseline="30000" noProof="0" dirty="0">
                <a:ln>
                  <a:noFill/>
                </a:ln>
                <a:solidFill>
                  <a:prstClr val="black"/>
                </a:solidFill>
                <a:effectLst/>
                <a:uLnTx/>
                <a:uFillTx/>
                <a:latin typeface="Symbol" pitchFamily="2" charset="2"/>
                <a:ea typeface="+mn-ea"/>
                <a:cs typeface="+mn-cs"/>
              </a:rPr>
              <a:t>-2</a:t>
            </a:r>
            <a:r>
              <a:rPr kumimoji="0" lang="en-US" sz="2400" b="0" i="0" u="none" strike="noStrike" kern="1200" cap="none" spc="0" normalizeH="0" baseline="0" noProof="0" dirty="0">
                <a:ln>
                  <a:noFill/>
                </a:ln>
                <a:solidFill>
                  <a:prstClr val="black"/>
                </a:solidFill>
                <a:effectLst/>
                <a:uLnTx/>
                <a:uFillTx/>
                <a:latin typeface="Symbol" pitchFamily="2" charset="2"/>
                <a:ea typeface="+mn-ea"/>
                <a:cs typeface="+mn-cs"/>
              </a:rPr>
              <a:t>(</a:t>
            </a:r>
            <a:r>
              <a:rPr kumimoji="0" lang="en-US" sz="2400" b="0" i="1" u="none" strike="noStrike" kern="1200" cap="none" spc="0" normalizeH="0" baseline="0" noProof="0" dirty="0">
                <a:ln>
                  <a:noFill/>
                </a:ln>
                <a:solidFill>
                  <a:prstClr val="black"/>
                </a:solidFill>
                <a:effectLst/>
                <a:uLnTx/>
                <a:uFillTx/>
                <a:latin typeface="Symbol" pitchFamily="2" charset="2"/>
                <a:ea typeface="+mn-ea"/>
                <a:cs typeface="+mn-cs"/>
              </a:rPr>
              <a:t>h</a:t>
            </a:r>
            <a:r>
              <a:rPr kumimoji="0" lang="en-US" sz="2400" b="0" i="0" u="none" strike="noStrike" kern="1200" cap="none" spc="0" normalizeH="0" baseline="0" noProof="0" dirty="0">
                <a:ln>
                  <a:noFill/>
                </a:ln>
                <a:solidFill>
                  <a:prstClr val="black"/>
                </a:solidFill>
                <a:effectLst/>
                <a:uLnTx/>
                <a:uFillTx/>
                <a:latin typeface="Symbol" pitchFamily="2" charset="2"/>
                <a:ea typeface="+mn-ea"/>
                <a:cs typeface="+mn-cs"/>
              </a:rPr>
              <a:t>) </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maps FLRW metric to Minkowski metric)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Infinitesimal metric variation </a:t>
            </a:r>
            <a:r>
              <a:rPr kumimoji="0" lang="en-US" sz="2400" b="0" i="1" u="none" strike="noStrike" kern="1200" cap="none" spc="0" normalizeH="0" baseline="0" noProof="0" dirty="0">
                <a:ln>
                  <a:noFill/>
                </a:ln>
                <a:solidFill>
                  <a:prstClr val="black"/>
                </a:solidFill>
                <a:effectLst/>
                <a:uLnTx/>
                <a:uFillTx/>
                <a:latin typeface="Symbol" pitchFamily="2" charset="2"/>
                <a:ea typeface="+mn-ea"/>
                <a:cs typeface="Calibri" panose="020F0502020204030204" pitchFamily="34" charset="0"/>
              </a:rPr>
              <a:t>d</a:t>
            </a:r>
            <a:r>
              <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400" b="0" i="1"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g</a:t>
            </a:r>
            <a:r>
              <a:rPr kumimoji="0" lang="en-US" sz="2400" b="0" i="1" u="none" strike="noStrike" kern="1200" cap="none" spc="0" normalizeH="0" baseline="-25000" noProof="0" dirty="0" err="1">
                <a:ln>
                  <a:noFill/>
                </a:ln>
                <a:solidFill>
                  <a:prstClr val="black"/>
                </a:solidFill>
                <a:effectLst/>
                <a:uLnTx/>
                <a:uFillTx/>
                <a:latin typeface="Symbol" pitchFamily="2" charset="2"/>
                <a:ea typeface="+mn-ea"/>
                <a:cs typeface="Times New Roman" panose="02020603050405020304" pitchFamily="18" charset="0"/>
              </a:rPr>
              <a:t>mn</a:t>
            </a:r>
            <a:r>
              <a:rPr kumimoji="0" lang="en-US" sz="24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400" b="0" i="0" u="none" strike="noStrike" kern="1200" cap="none" spc="0" normalizeH="0" baseline="0" noProof="0" dirty="0">
                <a:ln>
                  <a:noFill/>
                </a:ln>
                <a:solidFill>
                  <a:prstClr val="black"/>
                </a:solidFill>
                <a:effectLst/>
                <a:uLnTx/>
                <a:uFillTx/>
                <a:latin typeface="Symbol" pitchFamily="2" charset="2"/>
                <a:ea typeface="+mn-ea"/>
                <a:cs typeface="Calibri" panose="020F0502020204030204" pitchFamily="34" charset="0"/>
              </a:rPr>
              <a:t>= 2</a:t>
            </a:r>
            <a:r>
              <a:rPr kumimoji="0" lang="en-US" sz="1100" b="0" i="0" u="none" strike="noStrike" kern="1200" cap="none" spc="0" normalizeH="0" baseline="0" noProof="0" dirty="0">
                <a:ln>
                  <a:noFill/>
                </a:ln>
                <a:solidFill>
                  <a:prstClr val="black"/>
                </a:solidFill>
                <a:effectLst/>
                <a:uLnTx/>
                <a:uFillTx/>
                <a:latin typeface="Symbol" pitchFamily="2" charset="2"/>
                <a:ea typeface="+mn-ea"/>
                <a:cs typeface="Calibri" panose="020F0502020204030204" pitchFamily="34" charset="0"/>
              </a:rPr>
              <a:t> </a:t>
            </a:r>
            <a:r>
              <a:rPr kumimoji="0" lang="en-US" sz="2400" b="0" i="1" u="none" strike="noStrike" kern="1200" cap="none" spc="0" normalizeH="0" baseline="0" noProof="0" dirty="0">
                <a:ln>
                  <a:noFill/>
                </a:ln>
                <a:solidFill>
                  <a:prstClr val="black"/>
                </a:solidFill>
                <a:effectLst/>
                <a:uLnTx/>
                <a:uFillTx/>
                <a:latin typeface="Symbol" pitchFamily="2" charset="2"/>
                <a:ea typeface="+mn-ea"/>
                <a:cs typeface="Calibri" panose="020F0502020204030204" pitchFamily="34" charset="0"/>
              </a:rPr>
              <a:t>d </a:t>
            </a:r>
            <a:r>
              <a:rPr kumimoji="0" lang="en-US" sz="2400" b="0" i="0" u="none" strike="noStrike" kern="1200" cap="none" spc="0" normalizeH="0" baseline="0" noProof="0" dirty="0">
                <a:ln>
                  <a:noFill/>
                </a:ln>
                <a:solidFill>
                  <a:prstClr val="black"/>
                </a:solidFill>
                <a:effectLst/>
                <a:uLnTx/>
                <a:uFillTx/>
                <a:latin typeface="Symbol" pitchFamily="2" charset="2"/>
                <a:ea typeface="+mn-ea"/>
                <a:cs typeface="Calibri" panose="020F0502020204030204" pitchFamily="34" charset="0"/>
              </a:rPr>
              <a:t>W</a:t>
            </a:r>
            <a:r>
              <a:rPr kumimoji="0" lang="en-US" sz="1000" b="0" i="0" u="none" strike="noStrike" kern="1200" cap="none" spc="0" normalizeH="0" baseline="0" noProof="0" dirty="0">
                <a:ln>
                  <a:noFill/>
                </a:ln>
                <a:solidFill>
                  <a:prstClr val="black"/>
                </a:solidFill>
                <a:effectLst/>
                <a:uLnTx/>
                <a:uFillTx/>
                <a:latin typeface="Symbol" pitchFamily="2" charset="2"/>
                <a:ea typeface="+mn-ea"/>
                <a:cs typeface="Calibri" panose="020F0502020204030204" pitchFamily="34" charset="0"/>
              </a:rPr>
              <a:t>  </a:t>
            </a:r>
            <a:r>
              <a:rPr kumimoji="0" lang="en-US" sz="2400" b="0" i="1"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g</a:t>
            </a:r>
            <a:r>
              <a:rPr kumimoji="0" lang="en-US" sz="2400" b="0" i="1" u="none" strike="noStrike" kern="1200" cap="none" spc="0" normalizeH="0" baseline="-25000" noProof="0" dirty="0" err="1">
                <a:ln>
                  <a:noFill/>
                </a:ln>
                <a:solidFill>
                  <a:prstClr val="black"/>
                </a:solidFill>
                <a:effectLst/>
                <a:uLnTx/>
                <a:uFillTx/>
                <a:latin typeface="Symbol" pitchFamily="2" charset="2"/>
                <a:ea typeface="+mn-ea"/>
                <a:cs typeface="Calibri" panose="020F0502020204030204" pitchFamily="34" charset="0"/>
              </a:rPr>
              <a:t>mn</a:t>
            </a:r>
            <a:r>
              <a:rPr kumimoji="0" lang="en-US" sz="2400" b="0" i="1" u="none" strike="noStrike" kern="1200" cap="none" spc="0" normalizeH="0" baseline="-25000" noProof="0" dirty="0">
                <a:ln>
                  <a:noFill/>
                </a:ln>
                <a:solidFill>
                  <a:prstClr val="black"/>
                </a:solidFill>
                <a:effectLst/>
                <a:uLnTx/>
                <a:uFillTx/>
                <a:latin typeface="Symbol" pitchFamily="2" charset="2"/>
                <a:ea typeface="+mn-ea"/>
                <a:cs typeface="Calibri" panose="020F0502020204030204" pitchFamily="34" charset="0"/>
              </a:rPr>
              <a:t>  </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leads to action variation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If trace of stress tensor of spectator field vanishes, field doesn’t feel expansion!</a:t>
            </a:r>
          </a:p>
        </p:txBody>
      </p:sp>
    </p:spTree>
    <p:extLst>
      <p:ext uri="{BB962C8B-B14F-4D97-AF65-F5344CB8AC3E}">
        <p14:creationId xmlns:p14="http://schemas.microsoft.com/office/powerpoint/2010/main" val="888477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7A576DD-4EC3-7ACB-577F-7DC409BCF01A}"/>
              </a:ext>
            </a:extLst>
          </p:cNvPr>
          <p:cNvSpPr txBox="1"/>
          <p:nvPr/>
        </p:nvSpPr>
        <p:spPr>
          <a:xfrm>
            <a:off x="0" y="0"/>
            <a:ext cx="12096520"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Quantum Harmonic Oscillator with Time-Dependent Frequency</a:t>
            </a:r>
          </a:p>
        </p:txBody>
      </p:sp>
      <p:grpSp>
        <p:nvGrpSpPr>
          <p:cNvPr id="24" name="Group 23">
            <a:extLst>
              <a:ext uri="{FF2B5EF4-FFF2-40B4-BE49-F238E27FC236}">
                <a16:creationId xmlns:a16="http://schemas.microsoft.com/office/drawing/2014/main" id="{EDE048B0-0618-7327-85E2-E2AF11454F7E}"/>
              </a:ext>
            </a:extLst>
          </p:cNvPr>
          <p:cNvGrpSpPr/>
          <p:nvPr/>
        </p:nvGrpSpPr>
        <p:grpSpPr>
          <a:xfrm>
            <a:off x="1904383" y="533788"/>
            <a:ext cx="8383235" cy="723900"/>
            <a:chOff x="231354" y="533788"/>
            <a:chExt cx="8383235" cy="723900"/>
          </a:xfrm>
        </p:grpSpPr>
        <p:pic>
          <p:nvPicPr>
            <p:cNvPr id="6" name="Picture 5">
              <a:extLst>
                <a:ext uri="{FF2B5EF4-FFF2-40B4-BE49-F238E27FC236}">
                  <a16:creationId xmlns:a16="http://schemas.microsoft.com/office/drawing/2014/main" id="{23F2FE74-5A69-8438-EE8F-FE8D216E839D}"/>
                </a:ext>
              </a:extLst>
            </p:cNvPr>
            <p:cNvPicPr>
              <a:picLocks noChangeAspect="1"/>
            </p:cNvPicPr>
            <p:nvPr/>
          </p:nvPicPr>
          <p:blipFill>
            <a:blip r:embed="rId2"/>
            <a:stretch>
              <a:fillRect/>
            </a:stretch>
          </p:blipFill>
          <p:spPr>
            <a:xfrm>
              <a:off x="3090089" y="533788"/>
              <a:ext cx="5524500" cy="723900"/>
            </a:xfrm>
            <a:prstGeom prst="rect">
              <a:avLst/>
            </a:prstGeom>
          </p:spPr>
        </p:pic>
        <p:sp>
          <p:nvSpPr>
            <p:cNvPr id="23" name="TextBox 22">
              <a:extLst>
                <a:ext uri="{FF2B5EF4-FFF2-40B4-BE49-F238E27FC236}">
                  <a16:creationId xmlns:a16="http://schemas.microsoft.com/office/drawing/2014/main" id="{027EEE35-9A90-0B64-D20F-FD9182EE29CB}"/>
                </a:ext>
              </a:extLst>
            </p:cNvPr>
            <p:cNvSpPr txBox="1"/>
            <p:nvPr/>
          </p:nvSpPr>
          <p:spPr>
            <a:xfrm>
              <a:off x="231354" y="657215"/>
              <a:ext cx="294907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Schrödinger equation:</a:t>
              </a:r>
            </a:p>
          </p:txBody>
        </p:sp>
      </p:grpSp>
      <p:pic>
        <p:nvPicPr>
          <p:cNvPr id="26" name="Picture 25">
            <a:extLst>
              <a:ext uri="{FF2B5EF4-FFF2-40B4-BE49-F238E27FC236}">
                <a16:creationId xmlns:a16="http://schemas.microsoft.com/office/drawing/2014/main" id="{C50B018B-D314-D0EB-15BD-E33C6468CC53}"/>
              </a:ext>
            </a:extLst>
          </p:cNvPr>
          <p:cNvPicPr>
            <a:picLocks noChangeAspect="1"/>
          </p:cNvPicPr>
          <p:nvPr/>
        </p:nvPicPr>
        <p:blipFill>
          <a:blip r:embed="rId3"/>
          <a:stretch>
            <a:fillRect/>
          </a:stretch>
        </p:blipFill>
        <p:spPr>
          <a:xfrm>
            <a:off x="1981200" y="1285734"/>
            <a:ext cx="8229600" cy="5572266"/>
          </a:xfrm>
          <a:prstGeom prst="rect">
            <a:avLst/>
          </a:prstGeom>
        </p:spPr>
      </p:pic>
      <p:grpSp>
        <p:nvGrpSpPr>
          <p:cNvPr id="20" name="Group 19">
            <a:extLst>
              <a:ext uri="{FF2B5EF4-FFF2-40B4-BE49-F238E27FC236}">
                <a16:creationId xmlns:a16="http://schemas.microsoft.com/office/drawing/2014/main" id="{A8C35B1E-1023-8BD7-1900-ADBD05DAB97C}"/>
              </a:ext>
            </a:extLst>
          </p:cNvPr>
          <p:cNvGrpSpPr/>
          <p:nvPr/>
        </p:nvGrpSpPr>
        <p:grpSpPr>
          <a:xfrm>
            <a:off x="7149946" y="2203373"/>
            <a:ext cx="2717845" cy="1100222"/>
            <a:chOff x="12549328" y="2845430"/>
            <a:chExt cx="2959100" cy="1229415"/>
          </a:xfrm>
        </p:grpSpPr>
        <p:sp>
          <p:nvSpPr>
            <p:cNvPr id="17" name="TextBox 16">
              <a:extLst>
                <a:ext uri="{FF2B5EF4-FFF2-40B4-BE49-F238E27FC236}">
                  <a16:creationId xmlns:a16="http://schemas.microsoft.com/office/drawing/2014/main" id="{8847A1A9-1ADB-B6D2-9D47-CB1CDCFFA7D4}"/>
                </a:ext>
              </a:extLst>
            </p:cNvPr>
            <p:cNvSpPr txBox="1"/>
            <p:nvPr/>
          </p:nvSpPr>
          <p:spPr>
            <a:xfrm>
              <a:off x="13343434" y="2845430"/>
              <a:ext cx="1370888"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m</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a:ln>
                    <a:noFill/>
                  </a:ln>
                  <a:solidFill>
                    <a:prstClr val="black"/>
                  </a:solidFill>
                  <a:effectLst/>
                  <a:uLnTx/>
                  <a:uFillTx/>
                  <a:latin typeface="Symbol" pitchFamily="2" charset="2"/>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ℏ</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a:ln>
                    <a:noFill/>
                  </a:ln>
                  <a:solidFill>
                    <a:prstClr val="black"/>
                  </a:solidFill>
                  <a:effectLst/>
                  <a:uLnTx/>
                  <a:uFillTx/>
                  <a:latin typeface="Symbol" pitchFamily="2" charset="2"/>
                  <a:ea typeface="+mn-ea"/>
                  <a:cs typeface="+mn-cs"/>
                </a:rPr>
                <a:t>= 1</a:t>
              </a:r>
            </a:p>
          </p:txBody>
        </p:sp>
        <p:pic>
          <p:nvPicPr>
            <p:cNvPr id="19" name="Picture 18">
              <a:extLst>
                <a:ext uri="{FF2B5EF4-FFF2-40B4-BE49-F238E27FC236}">
                  <a16:creationId xmlns:a16="http://schemas.microsoft.com/office/drawing/2014/main" id="{6A7D9C07-E9BC-941C-7301-C1C1D6A16CB5}"/>
                </a:ext>
              </a:extLst>
            </p:cNvPr>
            <p:cNvPicPr>
              <a:picLocks noChangeAspect="1"/>
            </p:cNvPicPr>
            <p:nvPr/>
          </p:nvPicPr>
          <p:blipFill>
            <a:blip r:embed="rId4"/>
            <a:stretch>
              <a:fillRect/>
            </a:stretch>
          </p:blipFill>
          <p:spPr>
            <a:xfrm>
              <a:off x="12549328" y="3262045"/>
              <a:ext cx="2959100" cy="812800"/>
            </a:xfrm>
            <a:prstGeom prst="rect">
              <a:avLst/>
            </a:prstGeom>
          </p:spPr>
        </p:pic>
      </p:grpSp>
    </p:spTree>
    <p:extLst>
      <p:ext uri="{BB962C8B-B14F-4D97-AF65-F5344CB8AC3E}">
        <p14:creationId xmlns:p14="http://schemas.microsoft.com/office/powerpoint/2010/main" val="11366357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BC705A-E22B-EAA0-C3FB-010BE2C9B69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77B3398-2FCE-4866-6410-24368813E54D}"/>
              </a:ext>
            </a:extLst>
          </p:cNvPr>
          <p:cNvPicPr>
            <a:picLocks noChangeAspect="1"/>
          </p:cNvPicPr>
          <p:nvPr/>
        </p:nvPicPr>
        <p:blipFill>
          <a:blip r:embed="rId2"/>
          <a:stretch>
            <a:fillRect/>
          </a:stretch>
        </p:blipFill>
        <p:spPr>
          <a:xfrm>
            <a:off x="1981200" y="1285734"/>
            <a:ext cx="8229600" cy="5572266"/>
          </a:xfrm>
          <a:prstGeom prst="rect">
            <a:avLst/>
          </a:prstGeom>
        </p:spPr>
      </p:pic>
      <p:sp>
        <p:nvSpPr>
          <p:cNvPr id="5" name="TextBox 4">
            <a:extLst>
              <a:ext uri="{FF2B5EF4-FFF2-40B4-BE49-F238E27FC236}">
                <a16:creationId xmlns:a16="http://schemas.microsoft.com/office/drawing/2014/main" id="{5478C9E2-26E7-48BA-CB99-E04462C5BFC2}"/>
              </a:ext>
            </a:extLst>
          </p:cNvPr>
          <p:cNvSpPr txBox="1"/>
          <p:nvPr/>
        </p:nvSpPr>
        <p:spPr>
          <a:xfrm>
            <a:off x="0" y="0"/>
            <a:ext cx="12096520"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Quantum Harmonic Oscillator with Time-Dependent Frequency</a:t>
            </a:r>
          </a:p>
        </p:txBody>
      </p:sp>
      <p:grpSp>
        <p:nvGrpSpPr>
          <p:cNvPr id="24" name="Group 23">
            <a:extLst>
              <a:ext uri="{FF2B5EF4-FFF2-40B4-BE49-F238E27FC236}">
                <a16:creationId xmlns:a16="http://schemas.microsoft.com/office/drawing/2014/main" id="{1B20E726-62E0-36C6-FA08-A3E8AE5356C2}"/>
              </a:ext>
            </a:extLst>
          </p:cNvPr>
          <p:cNvGrpSpPr/>
          <p:nvPr/>
        </p:nvGrpSpPr>
        <p:grpSpPr>
          <a:xfrm>
            <a:off x="1904383" y="533788"/>
            <a:ext cx="8383235" cy="723900"/>
            <a:chOff x="231354" y="533788"/>
            <a:chExt cx="8383235" cy="723900"/>
          </a:xfrm>
        </p:grpSpPr>
        <p:pic>
          <p:nvPicPr>
            <p:cNvPr id="6" name="Picture 5">
              <a:extLst>
                <a:ext uri="{FF2B5EF4-FFF2-40B4-BE49-F238E27FC236}">
                  <a16:creationId xmlns:a16="http://schemas.microsoft.com/office/drawing/2014/main" id="{421241FB-AA42-CCDC-A943-415B8B317C56}"/>
                </a:ext>
              </a:extLst>
            </p:cNvPr>
            <p:cNvPicPr>
              <a:picLocks noChangeAspect="1"/>
            </p:cNvPicPr>
            <p:nvPr/>
          </p:nvPicPr>
          <p:blipFill>
            <a:blip r:embed="rId3"/>
            <a:stretch>
              <a:fillRect/>
            </a:stretch>
          </p:blipFill>
          <p:spPr>
            <a:xfrm>
              <a:off x="3090089" y="533788"/>
              <a:ext cx="5524500" cy="723900"/>
            </a:xfrm>
            <a:prstGeom prst="rect">
              <a:avLst/>
            </a:prstGeom>
          </p:spPr>
        </p:pic>
        <p:sp>
          <p:nvSpPr>
            <p:cNvPr id="23" name="TextBox 22">
              <a:extLst>
                <a:ext uri="{FF2B5EF4-FFF2-40B4-BE49-F238E27FC236}">
                  <a16:creationId xmlns:a16="http://schemas.microsoft.com/office/drawing/2014/main" id="{425D877F-BF69-DA01-5497-FD3C59E0FECE}"/>
                </a:ext>
              </a:extLst>
            </p:cNvPr>
            <p:cNvSpPr txBox="1"/>
            <p:nvPr/>
          </p:nvSpPr>
          <p:spPr>
            <a:xfrm>
              <a:off x="231354" y="657215"/>
              <a:ext cx="294907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Schrödinger equation:</a:t>
              </a:r>
            </a:p>
          </p:txBody>
        </p:sp>
      </p:grpSp>
      <p:sp>
        <p:nvSpPr>
          <p:cNvPr id="22" name="TextBox 21">
            <a:extLst>
              <a:ext uri="{FF2B5EF4-FFF2-40B4-BE49-F238E27FC236}">
                <a16:creationId xmlns:a16="http://schemas.microsoft.com/office/drawing/2014/main" id="{74C3A274-3E50-9AA4-6225-A873B6BAE222}"/>
              </a:ext>
            </a:extLst>
          </p:cNvPr>
          <p:cNvSpPr txBox="1"/>
          <p:nvPr/>
        </p:nvSpPr>
        <p:spPr>
          <a:xfrm>
            <a:off x="2882359" y="2716965"/>
            <a:ext cx="3495101" cy="43088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Slow (adiabatic) evolution</a:t>
            </a:r>
          </a:p>
        </p:txBody>
      </p:sp>
    </p:spTree>
    <p:extLst>
      <p:ext uri="{BB962C8B-B14F-4D97-AF65-F5344CB8AC3E}">
        <p14:creationId xmlns:p14="http://schemas.microsoft.com/office/powerpoint/2010/main" val="37155090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AACEC2-D6D2-F783-3D8D-1CE945F5E4B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86B68DD-58C4-1259-D07C-9FBEF6C1ADCB}"/>
              </a:ext>
            </a:extLst>
          </p:cNvPr>
          <p:cNvPicPr>
            <a:picLocks noChangeAspect="1"/>
          </p:cNvPicPr>
          <p:nvPr/>
        </p:nvPicPr>
        <p:blipFill>
          <a:blip r:embed="rId2"/>
          <a:stretch>
            <a:fillRect/>
          </a:stretch>
        </p:blipFill>
        <p:spPr>
          <a:xfrm>
            <a:off x="1981200" y="1285734"/>
            <a:ext cx="8229600" cy="5572266"/>
          </a:xfrm>
          <a:prstGeom prst="rect">
            <a:avLst/>
          </a:prstGeom>
        </p:spPr>
      </p:pic>
      <p:sp>
        <p:nvSpPr>
          <p:cNvPr id="5" name="TextBox 4">
            <a:extLst>
              <a:ext uri="{FF2B5EF4-FFF2-40B4-BE49-F238E27FC236}">
                <a16:creationId xmlns:a16="http://schemas.microsoft.com/office/drawing/2014/main" id="{BC98B822-4693-64E7-5AF1-F585001A04DB}"/>
              </a:ext>
            </a:extLst>
          </p:cNvPr>
          <p:cNvSpPr txBox="1"/>
          <p:nvPr/>
        </p:nvSpPr>
        <p:spPr>
          <a:xfrm>
            <a:off x="0" y="0"/>
            <a:ext cx="12096520"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Quantum Harmonic Oscillator with Time-Dependent Frequency</a:t>
            </a:r>
          </a:p>
        </p:txBody>
      </p:sp>
      <p:grpSp>
        <p:nvGrpSpPr>
          <p:cNvPr id="4" name="Group 3">
            <a:extLst>
              <a:ext uri="{FF2B5EF4-FFF2-40B4-BE49-F238E27FC236}">
                <a16:creationId xmlns:a16="http://schemas.microsoft.com/office/drawing/2014/main" id="{FDAFB6EC-0044-AC49-5F2E-2ABDE2903A50}"/>
              </a:ext>
            </a:extLst>
          </p:cNvPr>
          <p:cNvGrpSpPr/>
          <p:nvPr/>
        </p:nvGrpSpPr>
        <p:grpSpPr>
          <a:xfrm>
            <a:off x="1904383" y="533788"/>
            <a:ext cx="8383235" cy="723900"/>
            <a:chOff x="231354" y="533788"/>
            <a:chExt cx="8383235" cy="723900"/>
          </a:xfrm>
        </p:grpSpPr>
        <p:pic>
          <p:nvPicPr>
            <p:cNvPr id="7" name="Picture 6">
              <a:extLst>
                <a:ext uri="{FF2B5EF4-FFF2-40B4-BE49-F238E27FC236}">
                  <a16:creationId xmlns:a16="http://schemas.microsoft.com/office/drawing/2014/main" id="{533739D2-E6AB-6E73-730F-3EFECAE8870F}"/>
                </a:ext>
              </a:extLst>
            </p:cNvPr>
            <p:cNvPicPr>
              <a:picLocks noChangeAspect="1"/>
            </p:cNvPicPr>
            <p:nvPr/>
          </p:nvPicPr>
          <p:blipFill>
            <a:blip r:embed="rId3"/>
            <a:stretch>
              <a:fillRect/>
            </a:stretch>
          </p:blipFill>
          <p:spPr>
            <a:xfrm>
              <a:off x="3090089" y="533788"/>
              <a:ext cx="5524500" cy="723900"/>
            </a:xfrm>
            <a:prstGeom prst="rect">
              <a:avLst/>
            </a:prstGeom>
          </p:spPr>
        </p:pic>
        <p:sp>
          <p:nvSpPr>
            <p:cNvPr id="8" name="TextBox 7">
              <a:extLst>
                <a:ext uri="{FF2B5EF4-FFF2-40B4-BE49-F238E27FC236}">
                  <a16:creationId xmlns:a16="http://schemas.microsoft.com/office/drawing/2014/main" id="{12332D17-454E-BD58-33AA-24AEB27A2A6E}"/>
                </a:ext>
              </a:extLst>
            </p:cNvPr>
            <p:cNvSpPr txBox="1"/>
            <p:nvPr/>
          </p:nvSpPr>
          <p:spPr>
            <a:xfrm>
              <a:off x="231354" y="657215"/>
              <a:ext cx="294907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Schrödinger equation:</a:t>
              </a:r>
            </a:p>
          </p:txBody>
        </p:sp>
      </p:grpSp>
      <p:sp>
        <p:nvSpPr>
          <p:cNvPr id="11" name="TextBox 10">
            <a:extLst>
              <a:ext uri="{FF2B5EF4-FFF2-40B4-BE49-F238E27FC236}">
                <a16:creationId xmlns:a16="http://schemas.microsoft.com/office/drawing/2014/main" id="{1D4E5A43-F602-F389-7B01-A1F9407EA5E5}"/>
              </a:ext>
            </a:extLst>
          </p:cNvPr>
          <p:cNvSpPr txBox="1"/>
          <p:nvPr/>
        </p:nvSpPr>
        <p:spPr>
          <a:xfrm>
            <a:off x="2882359" y="2716965"/>
            <a:ext cx="2007425"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Fast evolution</a:t>
            </a:r>
          </a:p>
        </p:txBody>
      </p:sp>
    </p:spTree>
    <p:extLst>
      <p:ext uri="{BB962C8B-B14F-4D97-AF65-F5344CB8AC3E}">
        <p14:creationId xmlns:p14="http://schemas.microsoft.com/office/powerpoint/2010/main" val="420754240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1C162D3-43DB-61CA-500D-AEDBC957DC34}"/>
              </a:ext>
            </a:extLst>
          </p:cNvPr>
          <p:cNvSpPr txBox="1"/>
          <p:nvPr/>
        </p:nvSpPr>
        <p:spPr>
          <a:xfrm>
            <a:off x="0" y="11017"/>
            <a:ext cx="121920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Cosmological Gravitational Particle Production (CGPP)</a:t>
            </a:r>
          </a:p>
        </p:txBody>
      </p:sp>
      <p:sp>
        <p:nvSpPr>
          <p:cNvPr id="3" name="TextBox 2">
            <a:extLst>
              <a:ext uri="{FF2B5EF4-FFF2-40B4-BE49-F238E27FC236}">
                <a16:creationId xmlns:a16="http://schemas.microsoft.com/office/drawing/2014/main" id="{78FEE0D7-4EF1-C99A-34AC-990C23B85FEA}"/>
              </a:ext>
            </a:extLst>
          </p:cNvPr>
          <p:cNvSpPr txBox="1"/>
          <p:nvPr/>
        </p:nvSpPr>
        <p:spPr>
          <a:xfrm>
            <a:off x="163289" y="751115"/>
            <a:ext cx="8054384" cy="1200329"/>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In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Minkowskian</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QFT, a particle is an IR of the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Poincaré</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group.</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But, expanding universe not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Poincaré</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invariant.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Notion of a “particle” is approximate.</a:t>
            </a:r>
          </a:p>
        </p:txBody>
      </p:sp>
      <p:sp>
        <p:nvSpPr>
          <p:cNvPr id="9" name="TextBox 8">
            <a:extLst>
              <a:ext uri="{FF2B5EF4-FFF2-40B4-BE49-F238E27FC236}">
                <a16:creationId xmlns:a16="http://schemas.microsoft.com/office/drawing/2014/main" id="{2A6C3F41-FD98-A55F-64AE-F43F42B86BFB}"/>
              </a:ext>
            </a:extLst>
          </p:cNvPr>
          <p:cNvSpPr txBox="1"/>
          <p:nvPr/>
        </p:nvSpPr>
        <p:spPr>
          <a:xfrm>
            <a:off x="8242993" y="1109374"/>
            <a:ext cx="3935343"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Corbel"/>
              </a:rPr>
              <a:t>Schrodinger (1939);   Parker (1965, 68);   Fulling, Ford, &amp; Hu;  </a:t>
            </a:r>
            <a:r>
              <a:rPr kumimoji="0" lang="en-US" sz="1200" b="0" i="0" u="none" strike="noStrike" kern="1200" cap="none" spc="0" normalizeH="0" baseline="0" noProof="0" dirty="0" err="1">
                <a:ln>
                  <a:noFill/>
                </a:ln>
                <a:solidFill>
                  <a:prstClr val="black"/>
                </a:solidFill>
                <a:effectLst/>
                <a:uLnTx/>
                <a:uFillTx/>
                <a:latin typeface="Calibri" panose="020F0502020204030204"/>
                <a:ea typeface="+mn-ea"/>
                <a:cs typeface="Corbel"/>
              </a:rPr>
              <a:t>Zel’dovich</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Corbel"/>
              </a:rPr>
              <a:t>;   </a:t>
            </a:r>
            <a:r>
              <a:rPr kumimoji="0" lang="en-US" sz="1200" b="0" i="0" u="none" strike="noStrike" kern="1200" cap="none" spc="0" normalizeH="0" baseline="0" noProof="0" dirty="0" err="1">
                <a:ln>
                  <a:noFill/>
                </a:ln>
                <a:solidFill>
                  <a:prstClr val="black"/>
                </a:solidFill>
                <a:effectLst/>
                <a:uLnTx/>
                <a:uFillTx/>
                <a:latin typeface="Calibri" panose="020F0502020204030204"/>
                <a:ea typeface="+mn-ea"/>
                <a:cs typeface="Corbel"/>
              </a:rPr>
              <a:t>Starobinski</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Corbel"/>
              </a:rPr>
              <a:t>;  Grib, Frolov, </a:t>
            </a:r>
            <a:r>
              <a:rPr kumimoji="0" lang="en-US" sz="1200" b="0" i="0" u="none" strike="noStrike" kern="1200" cap="none" spc="0" normalizeH="0" baseline="0" noProof="0" dirty="0" err="1">
                <a:ln>
                  <a:noFill/>
                </a:ln>
                <a:solidFill>
                  <a:prstClr val="black"/>
                </a:solidFill>
                <a:effectLst/>
                <a:uLnTx/>
                <a:uFillTx/>
                <a:latin typeface="Calibri" panose="020F0502020204030204"/>
                <a:ea typeface="+mn-ea"/>
                <a:cs typeface="Corbel"/>
              </a:rPr>
              <a:t>Mamaev</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Corbel"/>
              </a:rPr>
              <a:t>, &amp; </a:t>
            </a:r>
            <a:r>
              <a:rPr kumimoji="0" lang="en-US" sz="1200" b="0" i="0" u="none" strike="noStrike" kern="1200" cap="none" spc="0" normalizeH="0" baseline="0" noProof="0" dirty="0" err="1">
                <a:ln>
                  <a:noFill/>
                </a:ln>
                <a:solidFill>
                  <a:prstClr val="black"/>
                </a:solidFill>
                <a:effectLst/>
                <a:uLnTx/>
                <a:uFillTx/>
                <a:latin typeface="Calibri" panose="020F0502020204030204"/>
                <a:ea typeface="+mn-ea"/>
                <a:cs typeface="Corbel"/>
              </a:rPr>
              <a:t>Mostepanenko</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Corbel"/>
              </a:rPr>
              <a:t>;  </a:t>
            </a:r>
            <a:r>
              <a:rPr kumimoji="0" lang="en-US" sz="1200" b="0" i="0" u="none" strike="noStrike" kern="1200" cap="none" spc="0" normalizeH="0" baseline="0" noProof="0" dirty="0" err="1">
                <a:ln>
                  <a:noFill/>
                </a:ln>
                <a:solidFill>
                  <a:prstClr val="black"/>
                </a:solidFill>
                <a:effectLst/>
                <a:uLnTx/>
                <a:uFillTx/>
                <a:latin typeface="Calibri" panose="020F0502020204030204"/>
                <a:ea typeface="+mn-ea"/>
                <a:cs typeface="Corbel"/>
              </a:rPr>
              <a:t>Mukhanov</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Corbel"/>
              </a:rPr>
              <a:t> &amp; Sasaki, </a:t>
            </a:r>
            <a:r>
              <a:rPr kumimoji="0" lang="en-US" sz="1200" b="0" i="0" u="none" strike="noStrike" kern="1200" cap="none" spc="0" normalizeH="0" baseline="0" noProof="0" dirty="0" err="1">
                <a:ln>
                  <a:noFill/>
                </a:ln>
                <a:solidFill>
                  <a:prstClr val="black"/>
                </a:solidFill>
                <a:effectLst/>
                <a:uLnTx/>
                <a:uFillTx/>
                <a:latin typeface="Calibri" panose="020F0502020204030204"/>
                <a:ea typeface="+mn-ea"/>
                <a:cs typeface="Corbel"/>
              </a:rPr>
              <a:t>Birrell</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Corbel"/>
              </a:rPr>
              <a:t> &amp; Davies</a:t>
            </a:r>
            <a:r>
              <a:rPr kumimoji="0" lang="is-IS" sz="1200" b="0" i="0" u="none" strike="noStrike" kern="1200" cap="none" spc="0" normalizeH="0" baseline="0" noProof="0" dirty="0">
                <a:ln>
                  <a:noFill/>
                </a:ln>
                <a:solidFill>
                  <a:prstClr val="black"/>
                </a:solidFill>
                <a:effectLst/>
                <a:uLnTx/>
                <a:uFillTx/>
                <a:latin typeface="Calibri" panose="020F0502020204030204"/>
                <a:ea typeface="+mn-ea"/>
                <a:cs typeface="Corbel"/>
              </a:rPr>
              <a:t>…</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Corbel"/>
            </a:endParaRPr>
          </a:p>
        </p:txBody>
      </p:sp>
      <p:sp>
        <p:nvSpPr>
          <p:cNvPr id="16" name="Bent Arrow 15">
            <a:extLst>
              <a:ext uri="{FF2B5EF4-FFF2-40B4-BE49-F238E27FC236}">
                <a16:creationId xmlns:a16="http://schemas.microsoft.com/office/drawing/2014/main" id="{4C961467-6D5C-1CE3-5817-0A6C2C007B7F}"/>
              </a:ext>
            </a:extLst>
          </p:cNvPr>
          <p:cNvSpPr/>
          <p:nvPr/>
        </p:nvSpPr>
        <p:spPr>
          <a:xfrm rot="20369346" flipV="1">
            <a:off x="2171953" y="3461758"/>
            <a:ext cx="867833" cy="850252"/>
          </a:xfrm>
          <a:prstGeom prst="bentArrow">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9" name="Group 28">
            <a:extLst>
              <a:ext uri="{FF2B5EF4-FFF2-40B4-BE49-F238E27FC236}">
                <a16:creationId xmlns:a16="http://schemas.microsoft.com/office/drawing/2014/main" id="{8BFC7DA6-E6F5-C8B5-ABE3-DC35912F28A9}"/>
              </a:ext>
            </a:extLst>
          </p:cNvPr>
          <p:cNvGrpSpPr/>
          <p:nvPr/>
        </p:nvGrpSpPr>
        <p:grpSpPr>
          <a:xfrm>
            <a:off x="465667" y="1983195"/>
            <a:ext cx="2857500" cy="1417855"/>
            <a:chOff x="465667" y="1697259"/>
            <a:chExt cx="2857500" cy="1417855"/>
          </a:xfrm>
        </p:grpSpPr>
        <p:sp>
          <p:nvSpPr>
            <p:cNvPr id="7" name="Oval 6">
              <a:extLst>
                <a:ext uri="{FF2B5EF4-FFF2-40B4-BE49-F238E27FC236}">
                  <a16:creationId xmlns:a16="http://schemas.microsoft.com/office/drawing/2014/main" id="{259319CB-B1D6-1305-A30E-4667DF75FBC4}"/>
                </a:ext>
              </a:extLst>
            </p:cNvPr>
            <p:cNvSpPr/>
            <p:nvPr/>
          </p:nvSpPr>
          <p:spPr>
            <a:xfrm>
              <a:off x="465667" y="1697259"/>
              <a:ext cx="2857500" cy="1417855"/>
            </a:xfrm>
            <a:prstGeom prst="ellipse">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455D775F-DDDF-B152-777F-C872E230BAE5}"/>
                </a:ext>
              </a:extLst>
            </p:cNvPr>
            <p:cNvSpPr txBox="1"/>
            <p:nvPr/>
          </p:nvSpPr>
          <p:spPr>
            <a:xfrm>
              <a:off x="1008119" y="1990688"/>
              <a:ext cx="1793761"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Avenir Medium"/>
                </a:rPr>
                <a:t>cosmological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Avenir Medium"/>
                </a:rPr>
                <a:t>expansion</a:t>
              </a:r>
            </a:p>
          </p:txBody>
        </p:sp>
      </p:grpSp>
      <p:grpSp>
        <p:nvGrpSpPr>
          <p:cNvPr id="30" name="Group 29">
            <a:extLst>
              <a:ext uri="{FF2B5EF4-FFF2-40B4-BE49-F238E27FC236}">
                <a16:creationId xmlns:a16="http://schemas.microsoft.com/office/drawing/2014/main" id="{B148A9AE-2841-9888-8E14-5770BE343ED9}"/>
              </a:ext>
            </a:extLst>
          </p:cNvPr>
          <p:cNvGrpSpPr/>
          <p:nvPr/>
        </p:nvGrpSpPr>
        <p:grpSpPr>
          <a:xfrm>
            <a:off x="3145653" y="2986150"/>
            <a:ext cx="2857500" cy="1480919"/>
            <a:chOff x="3145653" y="2861113"/>
            <a:chExt cx="2857500" cy="1480919"/>
          </a:xfrm>
        </p:grpSpPr>
        <p:sp>
          <p:nvSpPr>
            <p:cNvPr id="4" name="Oval 3">
              <a:extLst>
                <a:ext uri="{FF2B5EF4-FFF2-40B4-BE49-F238E27FC236}">
                  <a16:creationId xmlns:a16="http://schemas.microsoft.com/office/drawing/2014/main" id="{16178C91-8F3A-4430-FD87-D5CFA9846E65}"/>
                </a:ext>
              </a:extLst>
            </p:cNvPr>
            <p:cNvSpPr/>
            <p:nvPr/>
          </p:nvSpPr>
          <p:spPr>
            <a:xfrm>
              <a:off x="3145653" y="2861113"/>
              <a:ext cx="2857500" cy="1480919"/>
            </a:xfrm>
            <a:prstGeom prst="ellipse">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EB64AD9B-65AB-0A6B-5C95-60019DD608C0}"/>
                </a:ext>
              </a:extLst>
            </p:cNvPr>
            <p:cNvSpPr txBox="1"/>
            <p:nvPr/>
          </p:nvSpPr>
          <p:spPr>
            <a:xfrm>
              <a:off x="3463202" y="3186074"/>
              <a:ext cx="2222403"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Avenir Medium"/>
                </a:rPr>
                <a:t>time-dependent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Avenir Medium"/>
                </a:rPr>
                <a:t>Hamiltonian</a:t>
              </a:r>
            </a:p>
          </p:txBody>
        </p:sp>
      </p:grpSp>
      <p:grpSp>
        <p:nvGrpSpPr>
          <p:cNvPr id="31" name="Group 30">
            <a:extLst>
              <a:ext uri="{FF2B5EF4-FFF2-40B4-BE49-F238E27FC236}">
                <a16:creationId xmlns:a16="http://schemas.microsoft.com/office/drawing/2014/main" id="{458A7A09-C253-591A-689E-C8834F97B519}"/>
              </a:ext>
            </a:extLst>
          </p:cNvPr>
          <p:cNvGrpSpPr/>
          <p:nvPr/>
        </p:nvGrpSpPr>
        <p:grpSpPr>
          <a:xfrm>
            <a:off x="5641764" y="4052169"/>
            <a:ext cx="3925569" cy="1584325"/>
            <a:chOff x="5641764" y="4178737"/>
            <a:chExt cx="3925569" cy="1584325"/>
          </a:xfrm>
        </p:grpSpPr>
        <p:sp>
          <p:nvSpPr>
            <p:cNvPr id="5" name="Oval 4">
              <a:extLst>
                <a:ext uri="{FF2B5EF4-FFF2-40B4-BE49-F238E27FC236}">
                  <a16:creationId xmlns:a16="http://schemas.microsoft.com/office/drawing/2014/main" id="{D6480268-9380-EAF1-3C42-D0E1F8047749}"/>
                </a:ext>
              </a:extLst>
            </p:cNvPr>
            <p:cNvSpPr/>
            <p:nvPr/>
          </p:nvSpPr>
          <p:spPr>
            <a:xfrm>
              <a:off x="5641764" y="4178737"/>
              <a:ext cx="3925569" cy="1584325"/>
            </a:xfrm>
            <a:prstGeom prst="ellipse">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5132836B-31B2-CC85-6F53-8F288F0510E2}"/>
                </a:ext>
              </a:extLst>
            </p:cNvPr>
            <p:cNvSpPr txBox="1"/>
            <p:nvPr/>
          </p:nvSpPr>
          <p:spPr>
            <a:xfrm>
              <a:off x="5742322" y="4555401"/>
              <a:ext cx="3724453"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Avenir Medium"/>
                </a:rPr>
                <a:t>positive and negative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Avenir Medium"/>
                </a:rPr>
                <a:t>frequency modes mix</a:t>
              </a:r>
            </a:p>
          </p:txBody>
        </p:sp>
      </p:grpSp>
      <p:grpSp>
        <p:nvGrpSpPr>
          <p:cNvPr id="32" name="Group 31">
            <a:extLst>
              <a:ext uri="{FF2B5EF4-FFF2-40B4-BE49-F238E27FC236}">
                <a16:creationId xmlns:a16="http://schemas.microsoft.com/office/drawing/2014/main" id="{1BDD354E-BAF1-AEA9-73CC-C39A8C517386}"/>
              </a:ext>
            </a:extLst>
          </p:cNvPr>
          <p:cNvGrpSpPr/>
          <p:nvPr/>
        </p:nvGrpSpPr>
        <p:grpSpPr>
          <a:xfrm>
            <a:off x="9091185" y="5221595"/>
            <a:ext cx="2857500" cy="1369794"/>
            <a:chOff x="9091185" y="5423339"/>
            <a:chExt cx="2857500" cy="1369794"/>
          </a:xfrm>
        </p:grpSpPr>
        <p:sp>
          <p:nvSpPr>
            <p:cNvPr id="6" name="Oval 5">
              <a:extLst>
                <a:ext uri="{FF2B5EF4-FFF2-40B4-BE49-F238E27FC236}">
                  <a16:creationId xmlns:a16="http://schemas.microsoft.com/office/drawing/2014/main" id="{640D6A04-E53C-35E4-C27A-C0D58FB59B7D}"/>
                </a:ext>
              </a:extLst>
            </p:cNvPr>
            <p:cNvSpPr/>
            <p:nvPr/>
          </p:nvSpPr>
          <p:spPr>
            <a:xfrm>
              <a:off x="9091185" y="5423339"/>
              <a:ext cx="2857500" cy="1369794"/>
            </a:xfrm>
            <a:prstGeom prst="ellipse">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0FFC6BBD-7704-5280-D211-4FB36526698C}"/>
                </a:ext>
              </a:extLst>
            </p:cNvPr>
            <p:cNvSpPr txBox="1"/>
            <p:nvPr/>
          </p:nvSpPr>
          <p:spPr>
            <a:xfrm>
              <a:off x="9739176" y="5692738"/>
              <a:ext cx="1561518"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Avenir Medium"/>
                </a:rPr>
                <a:t>particle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Avenir Medium"/>
                </a:rPr>
                <a:t>production</a:t>
              </a:r>
            </a:p>
          </p:txBody>
        </p:sp>
      </p:grpSp>
      <p:sp>
        <p:nvSpPr>
          <p:cNvPr id="33" name="Bent Arrow 32">
            <a:extLst>
              <a:ext uri="{FF2B5EF4-FFF2-40B4-BE49-F238E27FC236}">
                <a16:creationId xmlns:a16="http://schemas.microsoft.com/office/drawing/2014/main" id="{BEE8398E-8C8F-DBFA-D5A4-88F7C412AB86}"/>
              </a:ext>
            </a:extLst>
          </p:cNvPr>
          <p:cNvSpPr/>
          <p:nvPr/>
        </p:nvSpPr>
        <p:spPr>
          <a:xfrm rot="20369346" flipV="1">
            <a:off x="4651744" y="4514753"/>
            <a:ext cx="867833" cy="850252"/>
          </a:xfrm>
          <a:prstGeom prst="bentArrow">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 name="Bent Arrow 33">
            <a:extLst>
              <a:ext uri="{FF2B5EF4-FFF2-40B4-BE49-F238E27FC236}">
                <a16:creationId xmlns:a16="http://schemas.microsoft.com/office/drawing/2014/main" id="{C6D594A1-2C9F-3D62-D621-E7E9B56BF54D}"/>
              </a:ext>
            </a:extLst>
          </p:cNvPr>
          <p:cNvSpPr/>
          <p:nvPr/>
        </p:nvSpPr>
        <p:spPr>
          <a:xfrm rot="20369346" flipV="1">
            <a:off x="8095394" y="5628069"/>
            <a:ext cx="867833" cy="850252"/>
          </a:xfrm>
          <a:prstGeom prst="bentArrow">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C5EB86E0-2098-20A7-0EBB-62A29D5D3D88}"/>
              </a:ext>
            </a:extLst>
          </p:cNvPr>
          <p:cNvSpPr txBox="1"/>
          <p:nvPr/>
        </p:nvSpPr>
        <p:spPr>
          <a:xfrm>
            <a:off x="6523802" y="2274279"/>
            <a:ext cx="5513048" cy="830997"/>
          </a:xfrm>
          <a:prstGeom prst="rect">
            <a:avLst/>
          </a:prstGeom>
          <a:noFill/>
          <a:ln>
            <a:solidFill>
              <a:schemeClr val="tx1"/>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CGPP not optional: can’t hide from gravity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(unless hide behind conformal symmetry)</a:t>
            </a:r>
          </a:p>
        </p:txBody>
      </p:sp>
    </p:spTree>
    <p:extLst>
      <p:ext uri="{BB962C8B-B14F-4D97-AF65-F5344CB8AC3E}">
        <p14:creationId xmlns:p14="http://schemas.microsoft.com/office/powerpoint/2010/main" val="4208632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onnections">
  <a:themeElements>
    <a:clrScheme name="">
      <a:dk1>
        <a:srgbClr val="000000"/>
      </a:dk1>
      <a:lt1>
        <a:srgbClr val="FFFFFF"/>
      </a:lt1>
      <a:dk2>
        <a:srgbClr val="000000"/>
      </a:dk2>
      <a:lt2>
        <a:srgbClr val="FFFF00"/>
      </a:lt2>
      <a:accent1>
        <a:srgbClr val="FF9900"/>
      </a:accent1>
      <a:accent2>
        <a:srgbClr val="00FFFF"/>
      </a:accent2>
      <a:accent3>
        <a:srgbClr val="AAAAAA"/>
      </a:accent3>
      <a:accent4>
        <a:srgbClr val="DADADA"/>
      </a:accent4>
      <a:accent5>
        <a:srgbClr val="FFCAAA"/>
      </a:accent5>
      <a:accent6>
        <a:srgbClr val="00E7E7"/>
      </a:accent6>
      <a:hlink>
        <a:srgbClr val="FF0000"/>
      </a:hlink>
      <a:folHlink>
        <a:srgbClr val="969696"/>
      </a:folHlink>
    </a:clrScheme>
    <a:fontScheme name="connections">
      <a:majorFont>
        <a:latin typeface="Geometr415 Blk BT"/>
        <a:ea typeface=""/>
        <a:cs typeface=""/>
      </a:majorFont>
      <a:minorFont>
        <a:latin typeface="Time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101882" tIns="50941" rIns="101882" bIns="50941"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rgbClr val="FF0000"/>
          </a:buClr>
          <a:buSzPct val="80000"/>
          <a:buFont typeface="ZapfDingbats BT" pitchFamily="18" charset="2"/>
          <a:buChar char="v"/>
          <a:tabLst/>
          <a:defRPr kumimoji="0" lang="en-US" altLang="en-US" sz="28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101882" tIns="50941" rIns="101882" bIns="50941"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rgbClr val="FF0000"/>
          </a:buClr>
          <a:buSzPct val="80000"/>
          <a:buFont typeface="ZapfDingbats BT" pitchFamily="18" charset="2"/>
          <a:buChar char="v"/>
          <a:tabLst/>
          <a:defRPr kumimoji="0" lang="en-US" altLang="en-US" sz="28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connections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onnections 2">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onnections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onnections 4">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onnections 5">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connections 6">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4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103685</TotalTime>
  <Words>4118</Words>
  <Application>Microsoft Macintosh PowerPoint</Application>
  <PresentationFormat>Widescreen</PresentationFormat>
  <Paragraphs>669</Paragraphs>
  <Slides>51</Slides>
  <Notes>14</Notes>
  <HiddenSlides>0</HiddenSlides>
  <MMClips>0</MMClips>
  <ScaleCrop>false</ScaleCrop>
  <HeadingPairs>
    <vt:vector size="8" baseType="variant">
      <vt:variant>
        <vt:lpstr>Fonts Used</vt:lpstr>
      </vt:variant>
      <vt:variant>
        <vt:i4>17</vt:i4>
      </vt:variant>
      <vt:variant>
        <vt:lpstr>Theme</vt:lpstr>
      </vt:variant>
      <vt:variant>
        <vt:i4>7</vt:i4>
      </vt:variant>
      <vt:variant>
        <vt:lpstr>Embedded OLE Servers</vt:lpstr>
      </vt:variant>
      <vt:variant>
        <vt:i4>1</vt:i4>
      </vt:variant>
      <vt:variant>
        <vt:lpstr>Slide Titles</vt:lpstr>
      </vt:variant>
      <vt:variant>
        <vt:i4>51</vt:i4>
      </vt:variant>
    </vt:vector>
  </HeadingPairs>
  <TitlesOfParts>
    <vt:vector size="76" baseType="lpstr">
      <vt:lpstr>Aptos</vt:lpstr>
      <vt:lpstr>Aptos Display</vt:lpstr>
      <vt:lpstr>Arial</vt:lpstr>
      <vt:lpstr>Avenir Book</vt:lpstr>
      <vt:lpstr>Bookman Old Style</vt:lpstr>
      <vt:lpstr>Calibri</vt:lpstr>
      <vt:lpstr>Calibri Light</vt:lpstr>
      <vt:lpstr>Cambria Math</vt:lpstr>
      <vt:lpstr>Courier New</vt:lpstr>
      <vt:lpstr>Geometr415 Blk BT</vt:lpstr>
      <vt:lpstr>Symbol</vt:lpstr>
      <vt:lpstr>System Font Regular</vt:lpstr>
      <vt:lpstr>Times</vt:lpstr>
      <vt:lpstr>Times New Roman</vt:lpstr>
      <vt:lpstr>Wingdings</vt:lpstr>
      <vt:lpstr>Wingdings 2</vt:lpstr>
      <vt:lpstr>ZapfDingbats BT</vt:lpstr>
      <vt:lpstr>Office Theme</vt:lpstr>
      <vt:lpstr>1_Office Theme</vt:lpstr>
      <vt:lpstr>connections</vt:lpstr>
      <vt:lpstr>2_Office Theme</vt:lpstr>
      <vt:lpstr>2_Blank Presentation</vt:lpstr>
      <vt:lpstr>3_Office Theme</vt:lpstr>
      <vt:lpstr>4_Office Theme</vt:lpstr>
      <vt:lpstr>Equation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Edward W. (Rocky) Kolb</dc:creator>
  <cp:lastModifiedBy>Edward W. (Rocky) Kolb</cp:lastModifiedBy>
  <cp:revision>241</cp:revision>
  <cp:lastPrinted>2026-06-05T19:06:33Z</cp:lastPrinted>
  <dcterms:created xsi:type="dcterms:W3CDTF">2022-06-13T19:06:37Z</dcterms:created>
  <dcterms:modified xsi:type="dcterms:W3CDTF">2026-09-12T08:41:30Z</dcterms:modified>
</cp:coreProperties>
</file>