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media1.mp4" ContentType="video/unknown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000000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6" name="Shape 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1" name="Shape 22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300"/>
            </a:pPr>
            <a:r>
              <a:t>BOSS = Baryon Oscillation Spectroscopic Survey, Data Release 12. RSD = redshift-space distortions from galaxy peculiar velocities. NGC and SGC mean North and South Galactic Cap. </a:t>
            </a:r>
          </a:p>
          <a:p>
            <a:pPr>
              <a:defRPr sz="1300"/>
            </a:pPr>
            <a:r>
              <a:t>The figure shows the quadrupole P2 only, but all chi-square values come from a joint monopole P0 plus quadrupole P2 fit with 24 data points and four nuisance parameters, hence nu=20. The cut is 0.02&lt;k&lt;0.08 h/Mpc and z_eff=0.61. Bias and residual shot noise are fitted independently in the two regions. </a:t>
            </a:r>
          </a:p>
          <a:p>
            <a:pPr>
              <a:defRPr sz="1300"/>
            </a:pPr>
            <a:r>
              <a:t>Default halo CDM fraction today is 5/6, with theta_h=f_h theta_DM+(1-f_h)theta_B. chi2=27.2824, p=0.1275. </a:t>
            </a:r>
          </a:p>
          <a:p>
            <a:pPr>
              <a:defRPr sz="1300"/>
            </a:pPr>
            <a:r>
              <a:t>The early-density control gives 17.9805, so Delta chi2=+9.30.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31" name="Shape 2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300"/>
            </a:pPr>
            <a:r>
              <a:t>L is the angular multipole and kappa the lensing convergence. </a:t>
            </a:r>
          </a:p>
          <a:p>
            <a:pPr>
              <a:defRPr sz="1300"/>
            </a:pPr>
            <a:r>
              <a:t>All curves and measured band powers are divided by the early-density reference. </a:t>
            </a:r>
          </a:p>
          <a:p>
            <a:pPr>
              <a:defRPr sz="1300"/>
            </a:pPr>
            <a:r>
              <a:t>The blue low-L region has five bands with window support 40-264. The official lens-only likelihood uses the CMB-marginalized covariance and finite-simulation correction. </a:t>
            </a:r>
          </a:p>
          <a:p>
            <a:pPr>
              <a:defRPr sz="1300"/>
            </a:pPr>
            <a:r>
              <a:t>At fixed A_s the low-L result is chi2=3.9281 for five degrees of freedom, p=0.560. </a:t>
            </a:r>
          </a:p>
          <a:p>
            <a:pPr>
              <a:defRPr sz="1300"/>
            </a:pPr>
            <a:r>
              <a:t>Relative to early-density LCDM the predicted power changes by about -0.3% at L=100-500. Relative to today-density LCDM, which instead fixes Omega_DM0=0.250, it increases by 4.6-8.5%.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4" name="Shape 24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300"/>
            </a:pPr>
            <a:r>
              <a:t>The luminous red galaxy samples have mean redshifts 0.628, 0.791 and 0.925. ACT supplies cosmic microwave background lensing convergence kappa. </a:t>
            </a:r>
          </a:p>
          <a:p>
            <a:pPr>
              <a:defRPr sz="1300"/>
            </a:pPr>
            <a:r>
              <a:t>The figure displays the cross spectra only. The joint fit includes both galaxy auto spectra and galaxy-lensing cross spectra: 19 bands, with the full covariance across redshift bins and observables. </a:t>
            </a:r>
          </a:p>
          <a:p>
            <a:pPr>
              <a:defRPr sz="1300"/>
            </a:pPr>
            <a:r>
              <a:t>At fixed cosmology C_L^gg contains two factors of galaxy bias b_g, while C_L^(g kappa) contains one, reducing the freedom to hide a matter-amplitude change in bias. Each sample has a free density bias, a magnification count-slope prior s_i=1+/-0.1 and a relative shot-noise prior N_i/Nbar_i=1+/-0.3. The fixed benchmark has chi2_data=13.3787, chi2_prior=2.1386 and total=15.5173. Allowing a common signal-power amplitude A=A_s/(2.1e-9) gives 1.075+/-0.082 from local curvature.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Body Level One…"/>
          <p:cNvSpPr txBox="1"/>
          <p:nvPr>
            <p:ph type="body" idx="1"/>
          </p:nvPr>
        </p:nvSpPr>
        <p:spPr>
          <a:xfrm>
            <a:off x="1812725" y="669725"/>
            <a:ext cx="5518550" cy="3804050"/>
          </a:xfrm>
          <a:prstGeom prst="rect">
            <a:avLst/>
          </a:prstGeom>
        </p:spPr>
        <p:txBody>
          <a:bodyPr lIns="26788" tIns="26788" rIns="26788" bIns="26788" anchor="ctr">
            <a:normAutofit fontScale="100000" lnSpcReduction="0"/>
          </a:bodyPr>
          <a:lstStyle>
            <a:lvl1pPr marL="589642" indent="-272141" defTabSz="308074">
              <a:spcBef>
                <a:spcPts val="2500"/>
              </a:spcBef>
              <a:buSzPct val="171000"/>
              <a:buFontTx/>
              <a:defRPr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034142" indent="-272142" defTabSz="308074">
              <a:spcBef>
                <a:spcPts val="2500"/>
              </a:spcBef>
              <a:buSzPct val="171000"/>
              <a:buFontTx/>
              <a:buChar char="•"/>
              <a:defRPr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478642" indent="-272142" defTabSz="308074">
              <a:spcBef>
                <a:spcPts val="2500"/>
              </a:spcBef>
              <a:buSzPct val="171000"/>
              <a:buFontTx/>
              <a:defRPr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923141" indent="-272141" defTabSz="308074">
              <a:spcBef>
                <a:spcPts val="2500"/>
              </a:spcBef>
              <a:buSzPct val="171000"/>
              <a:buFontTx/>
              <a:buChar char="•"/>
              <a:defRPr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367641" indent="-272141" defTabSz="308074">
              <a:spcBef>
                <a:spcPts val="2500"/>
              </a:spcBef>
              <a:buSzPct val="171000"/>
              <a:buFontTx/>
              <a:buChar char="•"/>
              <a:defRPr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xfrm>
            <a:off x="4478362" y="4895949"/>
            <a:ext cx="180579" cy="180579"/>
          </a:xfrm>
          <a:prstGeom prst="rect">
            <a:avLst/>
          </a:prstGeom>
        </p:spPr>
        <p:txBody>
          <a:bodyPr lIns="26788" tIns="26788" rIns="26788" bIns="26788" anchor="b"/>
          <a:lstStyle>
            <a:lvl1pPr algn="ctr" defTabSz="308074">
              <a:defRPr sz="9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370012" y="577453"/>
            <a:ext cx="7315201" cy="1251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5103812" y="1828800"/>
            <a:ext cx="3581401" cy="3314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294578" y="4643111"/>
            <a:ext cx="258623" cy="24830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2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3" Type="http://schemas.openxmlformats.org/officeDocument/2006/relationships/image" Target="../media/image28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4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3" Type="http://schemas.openxmlformats.org/officeDocument/2006/relationships/image" Target="../media/image28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46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47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4.jpeg"/><Relationship Id="rId11" Type="http://schemas.openxmlformats.org/officeDocument/2006/relationships/image" Target="../media/image46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0.png"/><Relationship Id="rId4" Type="http://schemas.openxmlformats.org/officeDocument/2006/relationships/image" Target="../media/image4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1.png"/><Relationship Id="rId4" Type="http://schemas.openxmlformats.org/officeDocument/2006/relationships/image" Target="../media/image4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2.png"/><Relationship Id="rId4" Type="http://schemas.openxmlformats.org/officeDocument/2006/relationships/image" Target="../media/image4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442-2-1226780166.jpg" descr="442-2-122678016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58551" y="-39730"/>
            <a:ext cx="9409074" cy="5884502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Coupled Dark Energy &amp; Dark Matter for DESI:…"/>
          <p:cNvSpPr txBox="1"/>
          <p:nvPr>
            <p:ph type="title" idx="4294967295"/>
          </p:nvPr>
        </p:nvSpPr>
        <p:spPr>
          <a:xfrm>
            <a:off x="618783" y="1192546"/>
            <a:ext cx="7519339" cy="922489"/>
          </a:xfrm>
          <a:prstGeom prst="rect">
            <a:avLst/>
          </a:prstGeom>
          <a:effectLst>
            <a:outerShdw sx="100000" sy="100000" kx="0" ky="0" algn="b" rotWithShape="0" blurRad="0" dist="0" dir="16200000">
              <a:srgbClr val="000000"/>
            </a:outerShdw>
          </a:effectLst>
        </p:spPr>
        <p:txBody>
          <a:bodyPr lIns="26788" tIns="26788" rIns="26788" bIns="26788" anchor="b">
            <a:normAutofit fontScale="100000" lnSpcReduction="0"/>
          </a:bodyPr>
          <a:lstStyle/>
          <a:p>
            <a:pPr algn="l" defTabSz="713230">
              <a:defRPr b="1" sz="2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t>Coupled Dark Energy &amp; Dark Matter for DESI:</a:t>
            </a:r>
          </a:p>
          <a:p>
            <a:pPr algn="l" defTabSz="713230">
              <a:defRPr b="1" sz="28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pPr>
            <a:r>
              <a:t>An Effective Guide to the Phantom Divide</a:t>
            </a:r>
          </a:p>
        </p:txBody>
      </p:sp>
      <p:pic>
        <p:nvPicPr>
          <p:cNvPr id="30" name="Southampton_crest.png" descr="Southampton_crest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62122" y="3765"/>
            <a:ext cx="590552" cy="1000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spanda_new_80.png" descr="spanda_new_80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12609" y="287562"/>
            <a:ext cx="1643064" cy="65722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0" dist="12700" dir="16200000">
              <a:srgbClr val="FFFFFF"/>
            </a:outerShdw>
          </a:effectLst>
        </p:spPr>
      </p:pic>
      <p:sp>
        <p:nvSpPr>
          <p:cNvPr id="32" name="Text 5"/>
          <p:cNvSpPr txBox="1"/>
          <p:nvPr/>
        </p:nvSpPr>
        <p:spPr>
          <a:xfrm>
            <a:off x="479385" y="3036837"/>
            <a:ext cx="8046720" cy="16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300">
                <a:solidFill>
                  <a:srgbClr val="EEF2F7"/>
                </a:solidFill>
              </a:defRPr>
            </a:lvl1pPr>
          </a:lstStyle>
          <a:p>
            <a:pPr/>
            <a:r>
              <a:t>Stefan Antusch (Basel)   ·   *Stephen F. King (Southampton)   ·   Xin Wang (Padova)        arXiv:2604.08449   ·   April 2026</a:t>
            </a:r>
          </a:p>
        </p:txBody>
      </p:sp>
      <p:sp>
        <p:nvSpPr>
          <p:cNvPr id="33" name="Text 4"/>
          <p:cNvSpPr txBox="1"/>
          <p:nvPr/>
        </p:nvSpPr>
        <p:spPr>
          <a:xfrm>
            <a:off x="903309" y="2535196"/>
            <a:ext cx="8046720" cy="241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>
                <a:solidFill>
                  <a:srgbClr val="00C9A7"/>
                </a:solidFill>
              </a:defRPr>
            </a:lvl1pPr>
          </a:lstStyle>
          <a:p>
            <a:pPr/>
            <a:r>
              <a:t>Can quintessence mimic phantom crossing without a phantom field?</a:t>
            </a:r>
          </a:p>
        </p:txBody>
      </p:sp>
      <p:sp>
        <p:nvSpPr>
          <p:cNvPr id="34" name="*talk on 15 September 2026, Paris"/>
          <p:cNvSpPr txBox="1"/>
          <p:nvPr/>
        </p:nvSpPr>
        <p:spPr>
          <a:xfrm>
            <a:off x="2348858" y="3278708"/>
            <a:ext cx="2394256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pPr/>
            <a:r>
              <a:t>*talk on 15 September 2026, Paris</a:t>
            </a:r>
          </a:p>
        </p:txBody>
      </p:sp>
      <p:grpSp>
        <p:nvGrpSpPr>
          <p:cNvPr id="37" name="Group"/>
          <p:cNvGrpSpPr/>
          <p:nvPr/>
        </p:nvGrpSpPr>
        <p:grpSpPr>
          <a:xfrm>
            <a:off x="3503900" y="175619"/>
            <a:ext cx="2136200" cy="657227"/>
            <a:chOff x="0" y="0"/>
            <a:chExt cx="2136199" cy="657226"/>
          </a:xfrm>
        </p:grpSpPr>
        <p:sp>
          <p:nvSpPr>
            <p:cNvPr id="35" name="Rectangle"/>
            <p:cNvSpPr/>
            <p:nvPr/>
          </p:nvSpPr>
          <p:spPr>
            <a:xfrm>
              <a:off x="0" y="0"/>
              <a:ext cx="2136200" cy="657227"/>
            </a:xfrm>
            <a:prstGeom prst="rect">
              <a:avLst/>
            </a:prstGeom>
            <a:solidFill>
              <a:srgbClr val="FFFFFF"/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/>
            </a:p>
          </p:txBody>
        </p:sp>
        <p:pic>
          <p:nvPicPr>
            <p:cNvPr id="36" name="Leverhulme_Trust_RGB_blue_0_0.png" descr="Leverhulme_Trust_RGB_blue_0_0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95029" y="145036"/>
              <a:ext cx="1822993" cy="3671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8" name="Bandeau_conference_PAN.png" descr="Bandeau_conference_PA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01493" y="3667817"/>
            <a:ext cx="5194211" cy="13661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135" y="-71528"/>
            <a:ext cx="877973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Nature of Dark Energy is unknown"/>
          <p:cNvSpPr txBox="1"/>
          <p:nvPr/>
        </p:nvSpPr>
        <p:spPr>
          <a:xfrm>
            <a:off x="7117657" y="2759794"/>
            <a:ext cx="1615221" cy="1129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FF2600"/>
                </a:solidFill>
              </a:defRPr>
            </a:lvl1pPr>
          </a:lstStyle>
          <a:p>
            <a:pPr/>
            <a:r>
              <a:t>Nature of Dark Energy is unknown</a:t>
            </a:r>
          </a:p>
        </p:txBody>
      </p:sp>
      <p:sp>
        <p:nvSpPr>
          <p:cNvPr id="42" name="Our focus here"/>
          <p:cNvSpPr txBox="1"/>
          <p:nvPr/>
        </p:nvSpPr>
        <p:spPr>
          <a:xfrm>
            <a:off x="6892866" y="3878209"/>
            <a:ext cx="1855313" cy="3825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300">
                <a:solidFill>
                  <a:srgbClr val="0433FF"/>
                </a:solidFill>
              </a:defRPr>
            </a:lvl1pPr>
          </a:lstStyle>
          <a:p>
            <a:pPr/>
            <a:r>
              <a:t>Our focus here</a:t>
            </a:r>
          </a:p>
        </p:txBody>
      </p:sp>
      <p:sp>
        <p:nvSpPr>
          <p:cNvPr id="43" name="Rectangle"/>
          <p:cNvSpPr/>
          <p:nvPr/>
        </p:nvSpPr>
        <p:spPr>
          <a:xfrm>
            <a:off x="184148" y="1744575"/>
            <a:ext cx="2472482" cy="1270001"/>
          </a:xfrm>
          <a:prstGeom prst="rect">
            <a:avLst/>
          </a:prstGeom>
          <a:solidFill>
            <a:schemeClr val="accent3">
              <a:alpha val="23299"/>
            </a:schemeClr>
          </a:solidFill>
          <a:ln w="38100">
            <a:solidFill>
              <a:srgbClr val="000000">
                <a:alpha val="23299"/>
              </a:srgbClr>
            </a:solidFill>
          </a:ln>
        </p:spPr>
        <p:txBody>
          <a:bodyPr lIns="45718" tIns="45718" rIns="45718" bIns="45718" anchor="ctr"/>
          <a:lstStyle/>
          <a:p>
            <a:pPr/>
          </a:p>
        </p:txBody>
      </p:sp>
      <p:sp>
        <p:nvSpPr>
          <p:cNvPr id="44" name="Rectangle"/>
          <p:cNvSpPr/>
          <p:nvPr/>
        </p:nvSpPr>
        <p:spPr>
          <a:xfrm>
            <a:off x="1629809" y="33150"/>
            <a:ext cx="2911259" cy="778737"/>
          </a:xfrm>
          <a:prstGeom prst="rect">
            <a:avLst/>
          </a:prstGeom>
          <a:gradFill>
            <a:gsLst>
              <a:gs pos="0">
                <a:srgbClr val="6DBC38">
                  <a:alpha val="47760"/>
                </a:srgbClr>
              </a:gs>
              <a:gs pos="100000">
                <a:srgbClr val="BAFD9D">
                  <a:alpha val="47760"/>
                </a:srgbClr>
              </a:gs>
            </a:gsLst>
            <a:lin ang="16200000"/>
          </a:gradFill>
          <a:ln w="12700">
            <a:solidFill>
              <a:schemeClr val="accent1">
                <a:alpha val="47760"/>
              </a:schemeClr>
            </a:solidFill>
            <a:miter/>
          </a:ln>
        </p:spPr>
        <p:txBody>
          <a:bodyPr lIns="45718" tIns="45718" rIns="45718" bIns="45718" anchor="ctr"/>
          <a:lstStyle/>
          <a:p>
            <a:pPr/>
          </a:p>
        </p:txBody>
      </p:sp>
      <p:sp>
        <p:nvSpPr>
          <p:cNvPr id="45" name="Rectangle"/>
          <p:cNvSpPr/>
          <p:nvPr/>
        </p:nvSpPr>
        <p:spPr>
          <a:xfrm>
            <a:off x="6049676" y="131274"/>
            <a:ext cx="2911259" cy="1005607"/>
          </a:xfrm>
          <a:prstGeom prst="rect">
            <a:avLst/>
          </a:prstGeom>
          <a:solidFill>
            <a:schemeClr val="accent2">
              <a:alpha val="28768"/>
            </a:schemeClr>
          </a:solidFill>
          <a:ln w="25400">
            <a:solidFill>
              <a:srgbClr val="AD5B24">
                <a:alpha val="28768"/>
              </a:srgbClr>
            </a:solidFill>
          </a:ln>
        </p:spPr>
        <p:txBody>
          <a:bodyPr lIns="45718" tIns="45718" rIns="45718" bIns="45718" anchor="ctr"/>
          <a:lstStyle/>
          <a:p>
            <a:pPr/>
          </a:p>
        </p:txBody>
      </p:sp>
      <p:sp>
        <p:nvSpPr>
          <p:cNvPr id="46" name="Rectangle"/>
          <p:cNvSpPr/>
          <p:nvPr/>
        </p:nvSpPr>
        <p:spPr>
          <a:xfrm>
            <a:off x="236018" y="3947265"/>
            <a:ext cx="2497882" cy="778736"/>
          </a:xfrm>
          <a:prstGeom prst="rect">
            <a:avLst/>
          </a:prstGeom>
          <a:gradFill>
            <a:gsLst>
              <a:gs pos="0">
                <a:schemeClr val="accent4">
                  <a:hueOff val="-617933"/>
                  <a:lumOff val="36487"/>
                  <a:alpha val="48440"/>
                </a:schemeClr>
              </a:gs>
              <a:gs pos="35000">
                <a:srgbClr val="FFEACF">
                  <a:alpha val="48440"/>
                </a:srgbClr>
              </a:gs>
              <a:gs pos="100000">
                <a:schemeClr val="accent4">
                  <a:hueOff val="-742744"/>
                  <a:lumOff val="46439"/>
                  <a:alpha val="48440"/>
                </a:schemeClr>
              </a:gs>
            </a:gsLst>
            <a:lin ang="16200000"/>
          </a:gradFill>
          <a:ln>
            <a:solidFill>
              <a:srgbClr val="FFFB00">
                <a:alpha val="48440"/>
              </a:srgbClr>
            </a:solidFill>
          </a:ln>
        </p:spPr>
        <p:txBody>
          <a:bodyPr lIns="45718" tIns="45718" rIns="45718" bIns="45718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Dark Energy as a “fluid” (quintessence)"/>
          <p:cNvSpPr txBox="1"/>
          <p:nvPr/>
        </p:nvSpPr>
        <p:spPr>
          <a:xfrm>
            <a:off x="467802" y="274375"/>
            <a:ext cx="7698810" cy="559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700">
                <a:solidFill>
                  <a:srgbClr val="FF2600"/>
                </a:solidFill>
              </a:defRPr>
            </a:lvl1pPr>
          </a:lstStyle>
          <a:p>
            <a:pPr/>
            <a:r>
              <a:t>Dark Energy as a “fluid” (quintessence)</a:t>
            </a:r>
          </a:p>
        </p:txBody>
      </p:sp>
      <p:pic>
        <p:nvPicPr>
          <p:cNvPr id="4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41839" y="908259"/>
            <a:ext cx="3299320" cy="67751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latex-image-1.pdf" descr="latex-image-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47939" y="1774776"/>
            <a:ext cx="1123488" cy="248560"/>
          </a:xfrm>
          <a:prstGeom prst="rect">
            <a:avLst/>
          </a:prstGeom>
          <a:ln w="12700">
            <a:miter lim="400000"/>
          </a:ln>
        </p:spPr>
      </p:pic>
      <p:sp>
        <p:nvSpPr>
          <p:cNvPr id="51" name="Scalar field (quintessence) in general time dependent"/>
          <p:cNvSpPr txBox="1"/>
          <p:nvPr/>
        </p:nvSpPr>
        <p:spPr>
          <a:xfrm>
            <a:off x="1590507" y="2467181"/>
            <a:ext cx="503835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008F00"/>
                </a:solidFill>
              </a:defRPr>
            </a:lvl1pPr>
          </a:lstStyle>
          <a:p>
            <a:pPr/>
            <a:r>
              <a:t>Scalar field (quintessence) in general time dependent</a:t>
            </a:r>
          </a:p>
        </p:txBody>
      </p:sp>
      <p:pic>
        <p:nvPicPr>
          <p:cNvPr id="52" name="latex-image-1.pdf" descr="latex-image-1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41694" y="2952018"/>
            <a:ext cx="2432943" cy="788454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Equation of state"/>
          <p:cNvSpPr txBox="1"/>
          <p:nvPr/>
        </p:nvSpPr>
        <p:spPr>
          <a:xfrm>
            <a:off x="1581234" y="1732512"/>
            <a:ext cx="1679226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Equation of state</a:t>
            </a:r>
          </a:p>
        </p:txBody>
      </p:sp>
      <p:sp>
        <p:nvSpPr>
          <p:cNvPr id="54" name="Assuming non-negative kinetic term - non-phantom!"/>
          <p:cNvSpPr txBox="1"/>
          <p:nvPr/>
        </p:nvSpPr>
        <p:spPr>
          <a:xfrm>
            <a:off x="5167163" y="3284985"/>
            <a:ext cx="3101262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7E79"/>
                </a:solidFill>
              </a:defRPr>
            </a:lvl1pPr>
          </a:lstStyle>
          <a:p>
            <a:pPr/>
            <a:r>
              <a:t>Assuming non-negative kinetic term - non-phantom!</a:t>
            </a:r>
          </a:p>
        </p:txBody>
      </p:sp>
      <p:sp>
        <p:nvSpPr>
          <p:cNvPr id="55" name="(  is the cosmological constant)"/>
          <p:cNvSpPr txBox="1"/>
          <p:nvPr/>
        </p:nvSpPr>
        <p:spPr>
          <a:xfrm>
            <a:off x="4958906" y="1674862"/>
            <a:ext cx="3782167" cy="3484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0433FF"/>
                </a:solidFill>
              </a:defRPr>
            </a:pPr>
            <a:r>
              <a:t>(</a:t>
            </a:r>
            <a14:m>
              <m:oMath>
                <m:r>
                  <a:rPr xmlns:a="http://schemas.openxmlformats.org/drawingml/2006/main" sz="1950" i="1">
                    <a:solidFill>
                      <a:srgbClr val="0432FF"/>
                    </a:solidFill>
                    <a:latin typeface="Cambria Math" panose="02040503050406030204" pitchFamily="18" charset="0"/>
                  </a:rPr>
                  <m:t>w</m:t>
                </m:r>
                <m:r>
                  <a:rPr xmlns:a="http://schemas.openxmlformats.org/drawingml/2006/main" sz="1950" i="1">
                    <a:solidFill>
                      <a:srgbClr val="0432FF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1950" i="1">
                    <a:solidFill>
                      <a:srgbClr val="0432FF"/>
                    </a:solidFill>
                    <a:latin typeface="Cambria Math" panose="02040503050406030204" pitchFamily="18" charset="0"/>
                  </a:rPr>
                  <m:t>-</m:t>
                </m:r>
                <m:r>
                  <a:rPr xmlns:a="http://schemas.openxmlformats.org/drawingml/2006/main" sz="1950" i="1">
                    <a:solidFill>
                      <a:srgbClr val="0432FF"/>
                    </a:solidFill>
                    <a:latin typeface="Cambria Math" panose="02040503050406030204" pitchFamily="18" charset="0"/>
                  </a:rPr>
                  <m:t>1</m:t>
                </m:r>
              </m:oMath>
            </a14:m>
            <a:r>
              <a:t> is the cosmological constant) </a:t>
            </a:r>
          </a:p>
        </p:txBody>
      </p:sp>
      <p:pic>
        <p:nvPicPr>
          <p:cNvPr id="56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574060" y="4228019"/>
            <a:ext cx="1249193" cy="716802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Arrow"/>
          <p:cNvSpPr/>
          <p:nvPr/>
        </p:nvSpPr>
        <p:spPr>
          <a:xfrm>
            <a:off x="5161429" y="1031125"/>
            <a:ext cx="994681" cy="329073"/>
          </a:xfrm>
          <a:prstGeom prst="rightArrow">
            <a:avLst>
              <a:gd name="adj1" fmla="val 32000"/>
              <a:gd name="adj2" fmla="val 121946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/>
          </a:p>
        </p:txBody>
      </p:sp>
      <p:sp>
        <p:nvSpPr>
          <p:cNvPr id="58" name="Hubble parameter"/>
          <p:cNvSpPr txBox="1"/>
          <p:nvPr/>
        </p:nvSpPr>
        <p:spPr>
          <a:xfrm>
            <a:off x="6515515" y="4021046"/>
            <a:ext cx="1853244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011993"/>
                </a:solidFill>
              </a:defRPr>
            </a:lvl1pPr>
          </a:lstStyle>
          <a:p>
            <a:pPr/>
            <a:r>
              <a:t>Hubble parameter </a:t>
            </a:r>
          </a:p>
        </p:txBody>
      </p:sp>
      <p:pic>
        <p:nvPicPr>
          <p:cNvPr id="5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643515" y="4021046"/>
            <a:ext cx="2250872" cy="1039134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Expansion history of universe…"/>
          <p:cNvSpPr txBox="1"/>
          <p:nvPr/>
        </p:nvSpPr>
        <p:spPr>
          <a:xfrm>
            <a:off x="633941" y="4228019"/>
            <a:ext cx="2862633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FF2600"/>
                </a:solidFill>
              </a:defRPr>
            </a:pPr>
            <a:r>
              <a:t>Expansion history of universe</a:t>
            </a:r>
          </a:p>
          <a:p>
            <a:pPr>
              <a:defRPr>
                <a:solidFill>
                  <a:srgbClr val="FF2600"/>
                </a:solidFill>
              </a:defRPr>
            </a:pPr>
            <a:r>
              <a:t>given by Friedmann equation </a:t>
            </a:r>
          </a:p>
        </p:txBody>
      </p:sp>
      <p:sp>
        <p:nvSpPr>
          <p:cNvPr id="61" name="Equation"/>
          <p:cNvSpPr txBox="1"/>
          <p:nvPr/>
        </p:nvSpPr>
        <p:spPr>
          <a:xfrm>
            <a:off x="5744443" y="3006957"/>
            <a:ext cx="934247" cy="23744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latinLnBrk="1"/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2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2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1</m:t>
                  </m:r>
                  <m:r>
                    <a:rPr xmlns:a="http://schemas.openxmlformats.org/drawingml/2006/main" sz="2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≤</m:t>
                  </m:r>
                  <m:r>
                    <a:rPr xmlns:a="http://schemas.openxmlformats.org/drawingml/2006/main" sz="24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w</m:t>
                  </m:r>
                </m:oMath>
              </m:oMathPara>
            </a14:m>
            <a:endParaRPr sz="24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E.g. Radiative Inflation and Dark Energy (RIDE) model"/>
          <p:cNvSpPr txBox="1"/>
          <p:nvPr/>
        </p:nvSpPr>
        <p:spPr>
          <a:xfrm>
            <a:off x="183642" y="583867"/>
            <a:ext cx="8776716" cy="497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1270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b="1" sz="2677">
                <a:solidFill>
                  <a:srgbClr val="FF2600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E.g. Radiative Inflation and Dark Energy (RIDE) model</a:t>
            </a:r>
          </a:p>
        </p:txBody>
      </p:sp>
      <p:sp>
        <p:nvSpPr>
          <p:cNvPr id="64" name="Venus Keus, SFK, 2511.05799"/>
          <p:cNvSpPr txBox="1"/>
          <p:nvPr/>
        </p:nvSpPr>
        <p:spPr>
          <a:xfrm>
            <a:off x="6103504" y="153130"/>
            <a:ext cx="2168572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0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Venus Keus, SFK, 2511.05799</a:t>
            </a:r>
          </a:p>
        </p:txBody>
      </p:sp>
      <p:pic>
        <p:nvPicPr>
          <p:cNvPr id="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8379" y="1523686"/>
            <a:ext cx="2629607" cy="767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04234" y="2272574"/>
            <a:ext cx="4539971" cy="2296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6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04431" y="1596937"/>
            <a:ext cx="2098714" cy="569984"/>
          </a:xfrm>
          <a:prstGeom prst="rect">
            <a:avLst/>
          </a:prstGeom>
          <a:ln w="12700">
            <a:miter lim="400000"/>
          </a:ln>
        </p:spPr>
      </p:pic>
      <p:pic>
        <p:nvPicPr>
          <p:cNvPr id="68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115924" y="1649885"/>
            <a:ext cx="2035638" cy="515282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Inflation"/>
          <p:cNvSpPr txBox="1"/>
          <p:nvPr/>
        </p:nvSpPr>
        <p:spPr>
          <a:xfrm>
            <a:off x="4388051" y="2418994"/>
            <a:ext cx="931475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rPr>
                <a:solidFill>
                  <a:srgbClr val="FF2600"/>
                </a:solidFill>
              </a:rPr>
              <a:t>Inflation</a:t>
            </a:r>
            <a:r>
              <a:t> </a:t>
            </a:r>
          </a:p>
        </p:txBody>
      </p:sp>
      <p:sp>
        <p:nvSpPr>
          <p:cNvPr id="70" name="Quintessence"/>
          <p:cNvSpPr txBox="1"/>
          <p:nvPr/>
        </p:nvSpPr>
        <p:spPr>
          <a:xfrm>
            <a:off x="6508075" y="2418994"/>
            <a:ext cx="1359430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008F00"/>
                </a:solidFill>
              </a:defRPr>
            </a:lvl1pPr>
          </a:lstStyle>
          <a:p>
            <a:pPr/>
            <a:r>
              <a:t>Quintessence</a:t>
            </a:r>
          </a:p>
        </p:txBody>
      </p:sp>
      <p:grpSp>
        <p:nvGrpSpPr>
          <p:cNvPr id="76" name="Group"/>
          <p:cNvGrpSpPr/>
          <p:nvPr/>
        </p:nvGrpSpPr>
        <p:grpSpPr>
          <a:xfrm>
            <a:off x="975694" y="3151814"/>
            <a:ext cx="2317190" cy="1361290"/>
            <a:chOff x="0" y="0"/>
            <a:chExt cx="2317189" cy="1361289"/>
          </a:xfrm>
        </p:grpSpPr>
        <p:pic>
          <p:nvPicPr>
            <p:cNvPr id="71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485317" cy="5699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2" name="Quintessence"/>
            <p:cNvSpPr txBox="1"/>
            <p:nvPr/>
          </p:nvSpPr>
          <p:spPr>
            <a:xfrm>
              <a:off x="957760" y="1028203"/>
              <a:ext cx="1359430" cy="3330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>
                  <a:solidFill>
                    <a:srgbClr val="008F00"/>
                  </a:solidFill>
                </a:defRPr>
              </a:lvl1pPr>
            </a:lstStyle>
            <a:p>
              <a:pPr/>
              <a:r>
                <a:t>Quintessence</a:t>
              </a:r>
            </a:p>
          </p:txBody>
        </p:sp>
        <p:sp>
          <p:nvSpPr>
            <p:cNvPr id="73" name="Inflaton"/>
            <p:cNvSpPr txBox="1"/>
            <p:nvPr/>
          </p:nvSpPr>
          <p:spPr>
            <a:xfrm>
              <a:off x="23926" y="1028203"/>
              <a:ext cx="825099" cy="3330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>
              <a:lvl1pPr>
                <a:defRPr>
                  <a:solidFill>
                    <a:srgbClr val="FF2600"/>
                  </a:solidFill>
                </a:defRPr>
              </a:lvl1pPr>
            </a:lstStyle>
            <a:p>
              <a:pPr/>
              <a:r>
                <a:t>Inflaton</a:t>
              </a:r>
            </a:p>
          </p:txBody>
        </p:sp>
        <p:sp>
          <p:nvSpPr>
            <p:cNvPr id="74" name="Line"/>
            <p:cNvSpPr/>
            <p:nvPr/>
          </p:nvSpPr>
          <p:spPr>
            <a:xfrm flipV="1">
              <a:off x="599227" y="372011"/>
              <a:ext cx="276896" cy="699557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  <p:sp>
          <p:nvSpPr>
            <p:cNvPr id="75" name="Line"/>
            <p:cNvSpPr/>
            <p:nvPr/>
          </p:nvSpPr>
          <p:spPr>
            <a:xfrm flipH="1" flipV="1">
              <a:off x="1161396" y="298442"/>
              <a:ext cx="141224" cy="811226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/>
            </a:p>
          </p:txBody>
        </p:sp>
      </p:grpSp>
      <p:sp>
        <p:nvSpPr>
          <p:cNvPr id="77" name="P. Di Bari, SFK, C.Luhn,  A.Merle, A.Schmidt-May, 1010.5729, 1404.0009"/>
          <p:cNvSpPr txBox="1"/>
          <p:nvPr/>
        </p:nvSpPr>
        <p:spPr>
          <a:xfrm>
            <a:off x="1408697" y="148558"/>
            <a:ext cx="4229607" cy="240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000">
                <a:solidFill>
                  <a:srgbClr val="000000">
                    <a:alpha val="8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P. Di Bari, SFK, C.Luhn,  A.Merle, A.Schmidt-May, 1010.5729, 1404.0009</a:t>
            </a:r>
          </a:p>
        </p:txBody>
      </p:sp>
      <p:sp>
        <p:nvSpPr>
          <p:cNvPr id="78" name="Unlike chaotic inflation, get SSB and a PNGB—&gt; Quintessence"/>
          <p:cNvSpPr txBox="1"/>
          <p:nvPr/>
        </p:nvSpPr>
        <p:spPr>
          <a:xfrm>
            <a:off x="466829" y="2442697"/>
            <a:ext cx="3022048" cy="625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Unlike chaotic inflation, get SSB and a PNGB—&gt; Quintessence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42995" y="694353"/>
            <a:ext cx="7043928" cy="4238679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04224" y="808127"/>
            <a:ext cx="3578167" cy="467386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88262" y="1270183"/>
            <a:ext cx="1600976" cy="467385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Venus Keus, SFK, 2511.05799"/>
          <p:cNvSpPr txBox="1"/>
          <p:nvPr/>
        </p:nvSpPr>
        <p:spPr>
          <a:xfrm>
            <a:off x="1556245" y="369996"/>
            <a:ext cx="2365654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11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Venus Keus, SFK, 2511.05799</a:t>
            </a:r>
          </a:p>
        </p:txBody>
      </p:sp>
      <p:sp>
        <p:nvSpPr>
          <p:cNvPr id="84" name="Inflation predictions"/>
          <p:cNvSpPr txBox="1"/>
          <p:nvPr/>
        </p:nvSpPr>
        <p:spPr>
          <a:xfrm>
            <a:off x="1498974" y="1015421"/>
            <a:ext cx="1463682" cy="738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300">
                <a:solidFill>
                  <a:srgbClr val="FF2600"/>
                </a:solidFill>
              </a:defRPr>
            </a:lvl1pPr>
          </a:lstStyle>
          <a:p>
            <a:pPr/>
            <a:r>
              <a:t>Inflation predictions</a:t>
            </a:r>
          </a:p>
        </p:txBody>
      </p:sp>
      <p:sp>
        <p:nvSpPr>
          <p:cNvPr id="85" name="Non-minimal coupling to gravity"/>
          <p:cNvSpPr txBox="1"/>
          <p:nvPr/>
        </p:nvSpPr>
        <p:spPr>
          <a:xfrm>
            <a:off x="5042719" y="331722"/>
            <a:ext cx="3128401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F2600"/>
                </a:solidFill>
              </a:defRPr>
            </a:lvl1pPr>
          </a:lstStyle>
          <a:p>
            <a:pPr/>
            <a:r>
              <a:t>Non-minimal coupling to gravity </a:t>
            </a:r>
          </a:p>
        </p:txBody>
      </p:sp>
      <p:sp>
        <p:nvSpPr>
          <p:cNvPr id="86" name="Line"/>
          <p:cNvSpPr/>
          <p:nvPr/>
        </p:nvSpPr>
        <p:spPr>
          <a:xfrm>
            <a:off x="6518707" y="643427"/>
            <a:ext cx="1" cy="256539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87" name="venus.jpg" descr="venus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40976" y="2585337"/>
            <a:ext cx="1348304" cy="1267406"/>
          </a:xfrm>
          <a:prstGeom prst="rect">
            <a:avLst/>
          </a:prstGeom>
          <a:ln w="12700">
            <a:miter lim="400000"/>
          </a:ln>
        </p:spPr>
      </p:pic>
      <p:sp>
        <p:nvSpPr>
          <p:cNvPr id="88" name="Venus Keus"/>
          <p:cNvSpPr txBox="1"/>
          <p:nvPr/>
        </p:nvSpPr>
        <p:spPr>
          <a:xfrm>
            <a:off x="7742526" y="3973410"/>
            <a:ext cx="945204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Venus Keus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Quintessence predictions"/>
          <p:cNvSpPr txBox="1"/>
          <p:nvPr/>
        </p:nvSpPr>
        <p:spPr>
          <a:xfrm>
            <a:off x="282287" y="174664"/>
            <a:ext cx="4359714" cy="497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3200">
                <a:solidFill>
                  <a:srgbClr val="FF2600"/>
                </a:solidFill>
              </a:defRPr>
            </a:lvl1pPr>
          </a:lstStyle>
          <a:p>
            <a:pPr/>
            <a:r>
              <a:t>Quintessence predictions </a:t>
            </a:r>
          </a:p>
        </p:txBody>
      </p:sp>
      <p:sp>
        <p:nvSpPr>
          <p:cNvPr id="91" name="Venus Keus, SFK, 2511.05799"/>
          <p:cNvSpPr txBox="1"/>
          <p:nvPr/>
        </p:nvSpPr>
        <p:spPr>
          <a:xfrm>
            <a:off x="5270622" y="294917"/>
            <a:ext cx="2365654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11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Venus Keus, SFK, 2511.05799</a:t>
            </a:r>
          </a:p>
        </p:txBody>
      </p:sp>
      <p:grpSp>
        <p:nvGrpSpPr>
          <p:cNvPr id="95" name="Group"/>
          <p:cNvGrpSpPr/>
          <p:nvPr/>
        </p:nvGrpSpPr>
        <p:grpSpPr>
          <a:xfrm>
            <a:off x="422934" y="663358"/>
            <a:ext cx="6622786" cy="4275935"/>
            <a:chOff x="0" y="0"/>
            <a:chExt cx="6622784" cy="4275933"/>
          </a:xfrm>
        </p:grpSpPr>
        <p:pic>
          <p:nvPicPr>
            <p:cNvPr id="92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622785" cy="4275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3" name="Equation"/>
            <p:cNvSpPr txBox="1"/>
            <p:nvPr/>
          </p:nvSpPr>
          <p:spPr>
            <a:xfrm>
              <a:off x="1344659" y="3502808"/>
              <a:ext cx="740183" cy="158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latinLnBrk="1"/>
              <a14:m>
                <m:oMathPara>
                  <m:oMathParaPr>
                    <m:jc m:val="centerGroup"/>
                  </m:oMathParaPr>
                  <m:oMath>
                    <m:r>
                      <a:rPr xmlns:a="http://schemas.openxmlformats.org/drawingml/2006/main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w</m:t>
                    </m:r>
                    <m:r>
                      <a:rPr xmlns:a="http://schemas.openxmlformats.org/drawingml/2006/main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xmlns:a="http://schemas.openxmlformats.org/drawingml/2006/main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-</m:t>
                    </m:r>
                    <m:r>
                      <a:rPr xmlns:a="http://schemas.openxmlformats.org/drawingml/2006/main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m:oMathPara>
              </a14:m>
            </a:p>
          </p:txBody>
        </p:sp>
        <p:sp>
          <p:nvSpPr>
            <p:cNvPr id="94" name="Quintessence field"/>
            <p:cNvSpPr txBox="1"/>
            <p:nvPr/>
          </p:nvSpPr>
          <p:spPr>
            <a:xfrm>
              <a:off x="804929" y="3180763"/>
              <a:ext cx="1819643" cy="3330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/>
              <a:r>
                <a:t>Quintessence field</a:t>
              </a:r>
            </a:p>
          </p:txBody>
        </p:sp>
      </p:grpSp>
      <p:sp>
        <p:nvSpPr>
          <p:cNvPr id="96" name="Until recently it was fine to have w=-1…"/>
          <p:cNvSpPr txBox="1"/>
          <p:nvPr/>
        </p:nvSpPr>
        <p:spPr>
          <a:xfrm>
            <a:off x="7052619" y="923387"/>
            <a:ext cx="2047196" cy="3546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2600"/>
                </a:solidFill>
              </a:defRPr>
            </a:pPr>
            <a:r>
              <a:t>Until recently it was fine to have w=-1</a:t>
            </a:r>
          </a:p>
          <a:p>
            <a:pPr>
              <a:defRPr>
                <a:solidFill>
                  <a:srgbClr val="FF2600"/>
                </a:solidFill>
              </a:defRPr>
            </a:pPr>
            <a:r>
              <a:t>Now there is some evidence for an evolving dynamical DE with w&lt;-1 !</a:t>
            </a:r>
          </a:p>
          <a:p>
            <a:pPr>
              <a:defRPr>
                <a:solidFill>
                  <a:srgbClr val="FF2600"/>
                </a:solidFill>
              </a:defRPr>
            </a:pPr>
            <a:r>
              <a:t>“Phantom DE”?</a:t>
            </a:r>
          </a:p>
          <a:p>
            <a:pPr/>
          </a:p>
          <a:p>
            <a:pPr>
              <a:defRPr>
                <a:solidFill>
                  <a:srgbClr val="008F00"/>
                </a:solidFill>
              </a:defRPr>
            </a:pPr>
            <a:r>
              <a:t>The evidence comes from BAO data combined with CMB and SNe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576" y="1581615"/>
            <a:ext cx="5683032" cy="3563692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Baryon Acoustic Oscillations: sound horizon of cosmic plasma  (distance travelled by sound waves) is imprinted on galaxy separations as a standard ruler."/>
          <p:cNvSpPr txBox="1"/>
          <p:nvPr/>
        </p:nvSpPr>
        <p:spPr>
          <a:xfrm>
            <a:off x="176512" y="289953"/>
            <a:ext cx="8904832" cy="1497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/>
            </a:pPr>
            <a:r>
              <a:t>Baryon Acoustic Oscillations: sound horizon of cosmic plasma  (distance travelled by sound waves) is imprinted on galaxy separations </a:t>
            </a:r>
            <a:r>
              <a:rPr>
                <a:solidFill>
                  <a:srgbClr val="08370B"/>
                </a:solidFill>
              </a:rPr>
              <a:t>as </a:t>
            </a:r>
            <a:r>
              <a:t>a </a:t>
            </a:r>
            <a:r>
              <a:rPr b="1">
                <a:solidFill>
                  <a:srgbClr val="08370B"/>
                </a:solidFill>
              </a:rPr>
              <a:t>standard ruler</a:t>
            </a:r>
            <a:r>
              <a:t>.</a:t>
            </a:r>
            <a:endParaRPr sz="1000"/>
          </a:p>
          <a:p>
            <a:pPr>
              <a:defRPr sz="2400"/>
            </a:pPr>
            <a:r>
              <a:t> </a:t>
            </a:r>
          </a:p>
        </p:txBody>
      </p:sp>
      <p:pic>
        <p:nvPicPr>
          <p:cNvPr id="100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73039" y="1371564"/>
            <a:ext cx="3660930" cy="1825711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•Photon–baryon sound waves travel a co-moving distance r_d≃150 Mpc before recombination.…"/>
          <p:cNvSpPr txBox="1"/>
          <p:nvPr/>
        </p:nvSpPr>
        <p:spPr>
          <a:xfrm>
            <a:off x="5782972" y="3155486"/>
            <a:ext cx="2766142" cy="1915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 defTabSz="457200">
              <a:lnSpc>
                <a:spcPts val="4400"/>
              </a:lnSpc>
              <a:defRPr sz="2666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sz="1766"/>
              <a:t>Photon–baryon sound waves travel a co-moving distance </a:t>
            </a:r>
            <a:r>
              <a:rPr sz="1766">
                <a:solidFill>
                  <a:srgbClr val="08370B"/>
                </a:solidFill>
              </a:rPr>
              <a:t>r_d≃150 Mpc </a:t>
            </a:r>
            <a:r>
              <a:rPr sz="1766"/>
              <a:t>before recombination.</a:t>
            </a:r>
            <a:endParaRPr sz="700"/>
          </a:p>
          <a:p>
            <a:pPr algn="just" defTabSz="457200">
              <a:lnSpc>
                <a:spcPts val="3300"/>
              </a:lnSpc>
              <a:defRPr sz="1766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>
                <a:latin typeface="Arial"/>
                <a:ea typeface="Arial"/>
                <a:cs typeface="Arial"/>
                <a:sym typeface="Arial"/>
              </a:rPr>
              <a:t>•</a:t>
            </a:r>
            <a:r>
              <a:t>It is then frozen in at the drag epoch (z_d≃1060).</a:t>
            </a:r>
            <a:endParaRPr sz="70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3466"/>
            <a:ext cx="9144000" cy="49565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1-4-25-DESI-slice-cropped.jpg" descr="1-4-25-DESI-slice-cropped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30728" y="-1069936"/>
            <a:ext cx="6308053" cy="6308053"/>
          </a:xfrm>
          <a:prstGeom prst="rect">
            <a:avLst/>
          </a:prstGeom>
          <a:ln w="12700">
            <a:miter lim="400000"/>
          </a:ln>
        </p:spPr>
      </p:pic>
      <p:sp>
        <p:nvSpPr>
          <p:cNvPr id="106" name="DESI measures redshifts for tens of millions of galaxies and quasars…"/>
          <p:cNvSpPr txBox="1"/>
          <p:nvPr/>
        </p:nvSpPr>
        <p:spPr>
          <a:xfrm>
            <a:off x="6292365" y="214457"/>
            <a:ext cx="2380514" cy="471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80472" indent="-180472">
              <a:buSzPct val="100000"/>
              <a:buChar char="•"/>
            </a:pPr>
            <a:r>
              <a:t>DESI measures redshifts for tens of millions of galaxies and quasars</a:t>
            </a:r>
          </a:p>
          <a:p>
            <a:pPr marL="180472" indent="-180472">
              <a:buSzPct val="100000"/>
              <a:buChar char="•"/>
            </a:pPr>
            <a:r>
              <a:t>It reconstructs the BAO feature in galaxy correlation functions and power spect</a:t>
            </a:r>
            <a:r>
              <a:t>ra</a:t>
            </a:r>
            <a:r>
              <a:t> for both transverse and radial directions</a:t>
            </a:r>
          </a:p>
          <a:p>
            <a:pPr marL="180472" indent="-180472">
              <a:buSzPct val="100000"/>
              <a:buChar char="•"/>
            </a:pPr>
            <a:r>
              <a:t>Tracing the BAO ruler from CMB to late times depends on DE and DM, and provides evidence for dynamical 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83251" y="1641879"/>
            <a:ext cx="3939316" cy="31590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DR2-w0waCDM_DESICMBSNe.png" descr="DR2-w0waCDM_DESICMBSN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6853" y="1686465"/>
            <a:ext cx="3939317" cy="3271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6336" y="1169810"/>
            <a:ext cx="2940350" cy="4956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1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2293" y="4034613"/>
            <a:ext cx="2344893" cy="448143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Binned data shows w(z) which appears to cross the phantom divide (w=-1)"/>
          <p:cNvSpPr txBox="1"/>
          <p:nvPr/>
        </p:nvSpPr>
        <p:spPr>
          <a:xfrm>
            <a:off x="4888376" y="835639"/>
            <a:ext cx="4010089" cy="625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/>
            <a:r>
              <a:t>Binned data shows w(z) which appears to cross the phantom divide (w=-1)</a:t>
            </a:r>
          </a:p>
        </p:txBody>
      </p:sp>
      <p:sp>
        <p:nvSpPr>
          <p:cNvPr id="113" name="Assuming CPL parametrisation"/>
          <p:cNvSpPr txBox="1"/>
          <p:nvPr/>
        </p:nvSpPr>
        <p:spPr>
          <a:xfrm>
            <a:off x="864488" y="855147"/>
            <a:ext cx="2922013" cy="33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Assuming CPL parametrisation</a:t>
            </a:r>
          </a:p>
        </p:txBody>
      </p:sp>
      <p:sp>
        <p:nvSpPr>
          <p:cNvPr id="114" name="Dynamical Dark Energy"/>
          <p:cNvSpPr txBox="1"/>
          <p:nvPr/>
        </p:nvSpPr>
        <p:spPr>
          <a:xfrm>
            <a:off x="899354" y="277981"/>
            <a:ext cx="3871394" cy="487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100">
                <a:solidFill>
                  <a:srgbClr val="FF2600"/>
                </a:solidFill>
              </a:defRPr>
            </a:lvl1pPr>
          </a:lstStyle>
          <a:p>
            <a:pPr/>
            <a:r>
              <a:t>Dynamical Dark Energy </a:t>
            </a:r>
          </a:p>
        </p:txBody>
      </p:sp>
      <p:pic>
        <p:nvPicPr>
          <p:cNvPr id="115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781707" y="1496731"/>
            <a:ext cx="1820903" cy="199464"/>
          </a:xfrm>
          <a:prstGeom prst="rect">
            <a:avLst/>
          </a:prstGeom>
          <a:ln w="12700">
            <a:miter lim="400000"/>
          </a:ln>
        </p:spPr>
      </p:pic>
      <p:sp>
        <p:nvSpPr>
          <p:cNvPr id="116" name="DESI DR2 2503.14738"/>
          <p:cNvSpPr txBox="1"/>
          <p:nvPr/>
        </p:nvSpPr>
        <p:spPr>
          <a:xfrm>
            <a:off x="6488522" y="359947"/>
            <a:ext cx="2137987" cy="294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4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DESI DR2 2503.14738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 1"/>
          <p:cNvSpPr txBox="1"/>
          <p:nvPr/>
        </p:nvSpPr>
        <p:spPr>
          <a:xfrm>
            <a:off x="411479" y="600012"/>
            <a:ext cx="8321042" cy="363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2900">
                <a:solidFill>
                  <a:srgbClr val="FFFFFF"/>
                </a:solidFill>
              </a:defRPr>
            </a:pPr>
            <a:r>
              <a:rPr>
                <a:solidFill>
                  <a:srgbClr val="FF2600"/>
                </a:solidFill>
              </a:rPr>
              <a:t>The Model: Quintessence Coupled to Dark</a:t>
            </a:r>
            <a:r>
              <a:t> </a:t>
            </a:r>
            <a:r>
              <a:rPr>
                <a:solidFill>
                  <a:srgbClr val="FF2600"/>
                </a:solidFill>
              </a:rPr>
              <a:t>Matter</a:t>
            </a:r>
          </a:p>
        </p:txBody>
      </p:sp>
      <p:sp>
        <p:nvSpPr>
          <p:cNvPr id="119" name="Text 4"/>
          <p:cNvSpPr txBox="1"/>
          <p:nvPr/>
        </p:nvSpPr>
        <p:spPr>
          <a:xfrm>
            <a:off x="502920" y="1727954"/>
            <a:ext cx="8138160" cy="23002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323538" indent="-323538">
              <a:spcBef>
                <a:spcPts val="800"/>
              </a:spcBef>
              <a:buSzPct val="100000"/>
              <a:buChar char="•"/>
              <a:defRPr sz="2100">
                <a:solidFill>
                  <a:srgbClr val="1A2940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𝜙</m:t>
                </m:r>
              </m:oMath>
            </a14:m>
            <a:r>
              <a:rPr sz="2000"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sz="2000">
                <a:solidFill>
                  <a:srgbClr val="0433FF"/>
                </a:solidFill>
                <a:latin typeface="+mj-lt"/>
                <a:ea typeface="+mj-ea"/>
                <a:cs typeface="+mj-cs"/>
                <a:sym typeface="Calibri"/>
              </a:rPr>
              <a:t>is canonical quintessence field</a:t>
            </a:r>
            <a:endParaRPr sz="2000"/>
          </a:p>
          <a:p>
            <a:pPr marL="323538" indent="-323538">
              <a:spcBef>
                <a:spcPts val="800"/>
              </a:spcBef>
              <a:buSzPct val="100000"/>
              <a:buChar char="•"/>
              <a:defRPr sz="2100">
                <a:solidFill>
                  <a:srgbClr val="1A2940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𝜓</m:t>
                </m:r>
              </m:oMath>
            </a14:m>
            <a:r>
              <a:rPr sz="2000"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sz="2000">
                <a:solidFill>
                  <a:srgbClr val="008F00"/>
                </a:solidFill>
                <a:latin typeface="+mj-lt"/>
                <a:ea typeface="+mj-ea"/>
                <a:cs typeface="+mj-cs"/>
                <a:sym typeface="Calibri"/>
              </a:rPr>
              <a:t>is a fermionic cold dark matter field</a:t>
            </a:r>
            <a:r>
              <a:rPr sz="2000">
                <a:latin typeface="+mj-lt"/>
                <a:ea typeface="+mj-ea"/>
                <a:cs typeface="+mj-cs"/>
                <a:sym typeface="Calibri"/>
              </a:rPr>
              <a:t> </a:t>
            </a:r>
            <a:endParaRPr sz="2000"/>
          </a:p>
          <a:p>
            <a:pPr marL="323538" indent="-323538">
              <a:spcBef>
                <a:spcPts val="800"/>
              </a:spcBef>
              <a:buSzPct val="100000"/>
              <a:buChar char="•"/>
              <a:defRPr sz="2100">
                <a:solidFill>
                  <a:srgbClr val="1A2940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𝑓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𝜙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rPr sz="2000"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sz="2000">
                <a:solidFill>
                  <a:srgbClr val="FF7E79"/>
                </a:solidFill>
                <a:latin typeface="+mj-lt"/>
                <a:ea typeface="+mj-ea"/>
                <a:cs typeface="+mj-cs"/>
                <a:sym typeface="Calibri"/>
              </a:rPr>
              <a:t>is dimensionless function (analogous to Higgs Yukawa after SSB)</a:t>
            </a:r>
            <a:endParaRPr sz="2000"/>
          </a:p>
          <a:p>
            <a:pPr marL="342900" indent="-342900">
              <a:spcBef>
                <a:spcPts val="800"/>
              </a:spcBef>
              <a:buSzPct val="100000"/>
              <a:buChar char="•"/>
              <a:defRPr sz="2000">
                <a:solidFill>
                  <a:srgbClr val="1A2940"/>
                </a:solidFill>
              </a:defRPr>
            </a:pPr>
            <a:r>
              <a:rPr>
                <a:solidFill>
                  <a:srgbClr val="011993"/>
                </a:solidFill>
              </a:rPr>
              <a:t>DM mass depends on the quintessence scalar:</a:t>
            </a:r>
            <a:r>
              <a:t>  </a:t>
            </a:r>
            <a14:m>
              <m:oMath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𝑚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𝜙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𝜇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𝑓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𝜙</m:t>
                </m:r>
                <m:r>
                  <a:rPr xmlns:a="http://schemas.openxmlformats.org/drawingml/2006/main" sz="21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</a:p>
          <a:p>
            <a:pPr marL="342900" indent="-342900">
              <a:spcBef>
                <a:spcPts val="800"/>
              </a:spcBef>
              <a:buSzPct val="100000"/>
              <a:buChar char="•"/>
              <a:defRPr sz="2000">
                <a:solidFill>
                  <a:srgbClr val="942193"/>
                </a:solidFill>
              </a:defRPr>
            </a:pPr>
            <a:r>
              <a:t>In FRW background the scalar evolves in an effective potential </a:t>
            </a:r>
            <a:r>
              <a:rPr>
                <a:solidFill>
                  <a:srgbClr val="000000"/>
                </a:solidFill>
              </a:rPr>
              <a:t>V+</a:t>
            </a:r>
            <a14:m>
              <m:oMath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𝜌</m:t>
                </m:r>
              </m:oMath>
            </a14:m>
            <a:r>
              <a:rPr baseline="-25000">
                <a:solidFill>
                  <a:srgbClr val="000000"/>
                </a:solidFill>
              </a:rPr>
              <a:t>DM</a:t>
            </a:r>
            <a:endParaRPr sz="1887">
              <a:solidFill>
                <a:srgbClr val="000000"/>
              </a:solidFill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5757" y="1011967"/>
            <a:ext cx="2921391" cy="6672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6389" y="4209767"/>
            <a:ext cx="3077263" cy="765835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L.Amendola, astro-ph/9908023; Farrar,Peebles, astro-ph/0307316J; Khoury,A.Weltman, astro-ph/0309300"/>
          <p:cNvSpPr txBox="1"/>
          <p:nvPr/>
        </p:nvSpPr>
        <p:spPr>
          <a:xfrm>
            <a:off x="840696" y="223521"/>
            <a:ext cx="7673724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defRPr sz="1000">
                <a:latin typeface="Menlo Regular"/>
                <a:ea typeface="Menlo Regular"/>
                <a:cs typeface="Menlo Regular"/>
                <a:sym typeface="Menlo Regular"/>
              </a:defRPr>
            </a:pPr>
            <a:r>
              <a:t>L.Amendola, astro-ph/9908023; Farrar,Peebles, astro-ph/0307316J; Khoury,A.Weltman,</a:t>
            </a:r>
            <a:r>
              <a:t> astro-ph/</a:t>
            </a:r>
            <a:r>
              <a:t>0309300</a:t>
            </a:r>
          </a:p>
        </p:txBody>
      </p:sp>
      <p:pic>
        <p:nvPicPr>
          <p:cNvPr id="123" name="latex-image-1.pdf" descr="latex-image-1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535121" y="4331403"/>
            <a:ext cx="3186438" cy="52269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201013" y="1108580"/>
            <a:ext cx="2648483" cy="15354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1183" y="1140286"/>
            <a:ext cx="5414215" cy="39882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51295" y="944786"/>
            <a:ext cx="2533752" cy="630573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A.Chakraborty, P.K.Chanda, S.Das and K.Dutta, 2503.10806"/>
          <p:cNvSpPr txBox="1"/>
          <p:nvPr/>
        </p:nvSpPr>
        <p:spPr>
          <a:xfrm>
            <a:off x="4157357" y="80705"/>
            <a:ext cx="4683595" cy="231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10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A.Chakraborty, P.K.Chanda, S.Das and K.Dutta, 2503.10806</a:t>
            </a:r>
          </a:p>
        </p:txBody>
      </p:sp>
      <p:sp>
        <p:nvSpPr>
          <p:cNvPr id="129" name="Crucially: the slopes of V(φ) and f(φ) must be opposite in sign"/>
          <p:cNvSpPr txBox="1"/>
          <p:nvPr/>
        </p:nvSpPr>
        <p:spPr>
          <a:xfrm>
            <a:off x="658815" y="432081"/>
            <a:ext cx="8158275" cy="392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400">
                <a:solidFill>
                  <a:srgbClr val="FF2600"/>
                </a:solidFill>
              </a:defRPr>
            </a:lvl1pPr>
          </a:lstStyle>
          <a:p>
            <a:pPr/>
            <a:r>
              <a:t>Crucially: the slopes of V(φ) and f(φ) must be opposite in sign</a:t>
            </a:r>
          </a:p>
        </p:txBody>
      </p:sp>
      <p:sp>
        <p:nvSpPr>
          <p:cNvPr id="130" name="Dominates today"/>
          <p:cNvSpPr txBox="1"/>
          <p:nvPr/>
        </p:nvSpPr>
        <p:spPr>
          <a:xfrm>
            <a:off x="3265023" y="1707833"/>
            <a:ext cx="1680564" cy="33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Dominates today</a:t>
            </a:r>
          </a:p>
        </p:txBody>
      </p:sp>
      <p:sp>
        <p:nvSpPr>
          <p:cNvPr id="131" name="Dominates in the past"/>
          <p:cNvSpPr txBox="1"/>
          <p:nvPr/>
        </p:nvSpPr>
        <p:spPr>
          <a:xfrm>
            <a:off x="6298996" y="1064137"/>
            <a:ext cx="2136201" cy="333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Dominates in the past</a:t>
            </a:r>
          </a:p>
        </p:txBody>
      </p:sp>
      <p:sp>
        <p:nvSpPr>
          <p:cNvPr id="132" name="Line"/>
          <p:cNvSpPr/>
          <p:nvPr/>
        </p:nvSpPr>
        <p:spPr>
          <a:xfrm flipV="1">
            <a:off x="4033189" y="1418121"/>
            <a:ext cx="2" cy="345789"/>
          </a:xfrm>
          <a:prstGeom prst="line">
            <a:avLst/>
          </a:prstGeom>
          <a:ln w="12700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3" name="Line"/>
          <p:cNvSpPr/>
          <p:nvPr/>
        </p:nvSpPr>
        <p:spPr>
          <a:xfrm flipH="1">
            <a:off x="5796841" y="1260072"/>
            <a:ext cx="399358" cy="1"/>
          </a:xfrm>
          <a:prstGeom prst="line">
            <a:avLst/>
          </a:prstGeom>
          <a:ln w="12700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 1"/>
          <p:cNvSpPr txBox="1"/>
          <p:nvPr/>
        </p:nvSpPr>
        <p:spPr>
          <a:xfrm>
            <a:off x="596140" y="305864"/>
            <a:ext cx="7354696" cy="500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900">
                <a:solidFill>
                  <a:srgbClr val="FF2600"/>
                </a:solidFill>
              </a:defRPr>
            </a:lvl1pPr>
          </a:lstStyle>
          <a:p>
            <a:pPr/>
            <a:r>
              <a:t>Effective Equation of State</a:t>
            </a:r>
          </a:p>
        </p:txBody>
      </p:sp>
      <p:sp>
        <p:nvSpPr>
          <p:cNvPr id="136" name="Text 4"/>
          <p:cNvSpPr txBox="1"/>
          <p:nvPr/>
        </p:nvSpPr>
        <p:spPr>
          <a:xfrm>
            <a:off x="201861" y="3596417"/>
            <a:ext cx="8854906" cy="13991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323538" indent="-323538">
              <a:spcBef>
                <a:spcPts val="800"/>
              </a:spcBef>
              <a:buSzPct val="100000"/>
              <a:buChar char="•"/>
              <a:defRPr sz="2200">
                <a:solidFill>
                  <a:srgbClr val="1A2940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>
                <m:sSub>
                  <m:e>
                    <m:r>
                      <a:rPr xmlns:a="http://schemas.openxmlformats.org/drawingml/2006/main" sz="22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e>
                  <m:sub>
                    <m:r>
                      <a:rPr xmlns:a="http://schemas.openxmlformats.org/drawingml/2006/main" sz="22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sub>
                </m:sSub>
              </m:oMath>
            </a14:m>
            <a:r>
              <a:rPr sz="2100"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sz="2100">
                <a:solidFill>
                  <a:srgbClr val="0433FF"/>
                </a:solidFill>
                <a:latin typeface="+mj-lt"/>
                <a:ea typeface="+mj-ea"/>
                <a:cs typeface="+mj-cs"/>
                <a:sym typeface="Calibri"/>
              </a:rPr>
              <a:t>is the intrinsic scalar field EoS parameter (always ≥ −1 for a canonical field)</a:t>
            </a:r>
            <a:endParaRPr sz="2100"/>
          </a:p>
          <a:p>
            <a:pPr marL="342900" indent="-342900">
              <a:spcBef>
                <a:spcPts val="800"/>
              </a:spcBef>
              <a:buSzPct val="100000"/>
              <a:buChar char="•"/>
              <a:defRPr sz="2100">
                <a:solidFill>
                  <a:srgbClr val="1A2940"/>
                </a:solidFill>
              </a:defRPr>
            </a:pPr>
            <a:r>
              <a:rPr>
                <a:solidFill>
                  <a:srgbClr val="008F00"/>
                </a:solidFill>
              </a:rPr>
              <a:t>A value x &gt; 0 leads to </a:t>
            </a:r>
            <a14:m>
              <m:oMath>
                <m:sSub>
                  <m:e>
                    <m:r>
                      <a:rPr xmlns:a="http://schemas.openxmlformats.org/drawingml/2006/main" sz="22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22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m:rPr>
                        <m:sty m:val="p"/>
                      </m:rPr>
                      <a:rPr xmlns:a="http://schemas.openxmlformats.org/drawingml/2006/main" sz="22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f</m:t>
                    </m:r>
                    <m:r>
                      <m:rPr>
                        <m:sty m:val="p"/>
                      </m:rPr>
                      <a:rPr xmlns:a="http://schemas.openxmlformats.org/drawingml/2006/main" sz="22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f</m:t>
                    </m:r>
                  </m:sub>
                </m:sSub>
              </m:oMath>
            </a14:m>
            <a:r>
              <a:rPr>
                <a:solidFill>
                  <a:srgbClr val="008F00"/>
                </a:solidFill>
              </a:rPr>
              <a:t> &lt; −1 even when </a:t>
            </a:r>
            <a14:m>
              <m:oMath>
                <m:sSub>
                  <m:e>
                    <m:r>
                      <a:rPr xmlns:a="http://schemas.openxmlformats.org/drawingml/2006/main" sz="22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𝑤</m:t>
                    </m:r>
                  </m:e>
                  <m:sub>
                    <m:r>
                      <a:rPr xmlns:a="http://schemas.openxmlformats.org/drawingml/2006/main" sz="22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sub>
                </m:sSub>
              </m:oMath>
            </a14:m>
            <a:r>
              <a:rPr>
                <a:solidFill>
                  <a:srgbClr val="008F00"/>
                </a:solidFill>
              </a:rPr>
              <a:t> &gt; −1</a:t>
            </a:r>
            <a:r>
              <a:t> </a:t>
            </a:r>
          </a:p>
          <a:p>
            <a:pPr marL="342900" indent="-342900">
              <a:spcBef>
                <a:spcPts val="800"/>
              </a:spcBef>
              <a:buSzPct val="100000"/>
              <a:buChar char="•"/>
              <a:defRPr sz="2100">
                <a:solidFill>
                  <a:srgbClr val="FF7E79"/>
                </a:solidFill>
              </a:defRPr>
            </a:pPr>
            <a:r>
              <a:t>Hence need f(φ) &lt; f₀  (i.e. DM was lighter in the past)</a:t>
            </a:r>
          </a:p>
        </p:txBody>
      </p:sp>
      <p:pic>
        <p:nvPicPr>
          <p:cNvPr id="13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3080" t="0" r="0" b="0"/>
          <a:stretch>
            <a:fillRect/>
          </a:stretch>
        </p:blipFill>
        <p:spPr>
          <a:xfrm>
            <a:off x="2946645" y="2817346"/>
            <a:ext cx="1885211" cy="79228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38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21089" y="2757815"/>
            <a:ext cx="2913967" cy="9112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1" name="Group"/>
          <p:cNvGrpSpPr/>
          <p:nvPr/>
        </p:nvGrpSpPr>
        <p:grpSpPr>
          <a:xfrm>
            <a:off x="1951845" y="1172046"/>
            <a:ext cx="4766664" cy="776710"/>
            <a:chOff x="0" y="0"/>
            <a:chExt cx="4766662" cy="776708"/>
          </a:xfrm>
        </p:grpSpPr>
        <p:pic>
          <p:nvPicPr>
            <p:cNvPr id="139" name="Image" descr="Image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3231046" cy="776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0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250136" y="17904"/>
              <a:ext cx="1516527" cy="7409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2" name="Interpreted as standard DM   plus dynamical DE"/>
          <p:cNvSpPr txBox="1"/>
          <p:nvPr/>
        </p:nvSpPr>
        <p:spPr>
          <a:xfrm>
            <a:off x="7108281" y="1101757"/>
            <a:ext cx="1787954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Interpreted as standard DM   plus dynamical DE </a:t>
            </a:r>
          </a:p>
        </p:txBody>
      </p:sp>
      <p:sp>
        <p:nvSpPr>
          <p:cNvPr id="143" name="Friedmann equation"/>
          <p:cNvSpPr txBox="1"/>
          <p:nvPr/>
        </p:nvSpPr>
        <p:spPr>
          <a:xfrm>
            <a:off x="416229" y="1255815"/>
            <a:ext cx="1516528" cy="644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 sz="2000">
                <a:solidFill>
                  <a:srgbClr val="FF2600"/>
                </a:solidFill>
              </a:defRPr>
            </a:lvl1pPr>
          </a:lstStyle>
          <a:p>
            <a:pPr/>
            <a:r>
              <a:t>Friedmann equation</a:t>
            </a:r>
          </a:p>
        </p:txBody>
      </p:sp>
      <p:pic>
        <p:nvPicPr>
          <p:cNvPr id="144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4400" y="1969776"/>
            <a:ext cx="3587022" cy="922259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Equation"/>
          <p:cNvSpPr txBox="1"/>
          <p:nvPr/>
        </p:nvSpPr>
        <p:spPr>
          <a:xfrm>
            <a:off x="4000371" y="2161700"/>
            <a:ext cx="3203156" cy="36526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latinLnBrk="1"/>
            <a14:m>
              <m:oMathPara>
                <m:oMathParaPr>
                  <m:jc m:val="centerGroup"/>
                </m:oMathParaPr>
                <m:oMath>
                  <m:sSubSup>
                    <m:e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</m:t>
                      </m:r>
                    </m:sub>
                    <m:sup>
                      <m:r>
                        <m:rPr>
                          <m:sty m:val="p"/>
                        </m:rP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eff</m:t>
                      </m:r>
                    </m:sup>
                  </m:sSubSup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Sup>
                    <m:e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ρ</m:t>
                      </m:r>
                    </m:e>
                    <m:sub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</m:t>
                      </m:r>
                    </m:sub>
                    <m:sup>
                      <m:r>
                        <m:rPr>
                          <m:sty m:val="p"/>
                        </m:rP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eff</m:t>
                      </m:r>
                    </m:sup>
                  </m:sSubSup>
                  <m:sSub>
                    <m:e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eff</m:t>
                      </m:r>
                    </m:sub>
                  </m:sSub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</m:e>
                    <m:sub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ϕ</m:t>
                      </m:r>
                    </m:sub>
                  </m:sSub>
                  <m:r>
                    <a:rPr xmlns:a="http://schemas.openxmlformats.org/drawingml/2006/main" sz="23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sSub>
                    <m:e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ρ</m:t>
                      </m:r>
                    </m:e>
                    <m:sub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ϕ</m:t>
                      </m:r>
                    </m:sub>
                  </m:sSub>
                  <m:sSub>
                    <m:e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</m:t>
                      </m:r>
                    </m:e>
                    <m:sub>
                      <m:r>
                        <a:rPr xmlns:a="http://schemas.openxmlformats.org/drawingml/2006/main" sz="23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ϕ</m:t>
                      </m:r>
                    </m:sub>
                  </m:sSub>
                </m:oMath>
              </m:oMathPara>
            </a14:m>
            <a:endParaRPr sz="2300"/>
          </a:p>
        </p:txBody>
      </p:sp>
      <p:sp>
        <p:nvSpPr>
          <p:cNvPr id="146" name="The Key Formula"/>
          <p:cNvSpPr txBox="1"/>
          <p:nvPr/>
        </p:nvSpPr>
        <p:spPr>
          <a:xfrm>
            <a:off x="163914" y="3048384"/>
            <a:ext cx="2650228" cy="454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2900">
                <a:solidFill>
                  <a:srgbClr val="FF2600"/>
                </a:solidFill>
              </a:defRPr>
            </a:lvl1pPr>
          </a:lstStyle>
          <a:p>
            <a:pPr/>
            <a:r>
              <a:t>The Key Formula</a:t>
            </a:r>
          </a:p>
        </p:txBody>
      </p:sp>
      <p:sp>
        <p:nvSpPr>
          <p:cNvPr id="147" name="Pressureless DM"/>
          <p:cNvSpPr txBox="1"/>
          <p:nvPr/>
        </p:nvSpPr>
        <p:spPr>
          <a:xfrm>
            <a:off x="7332806" y="2193881"/>
            <a:ext cx="1634799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0433FF"/>
                </a:solidFill>
              </a:defRPr>
            </a:lvl1pPr>
          </a:lstStyle>
          <a:p>
            <a:pPr/>
            <a:r>
              <a:t>Pressureless DM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 1"/>
          <p:cNvSpPr txBox="1"/>
          <p:nvPr/>
        </p:nvSpPr>
        <p:spPr>
          <a:xfrm>
            <a:off x="469064" y="628228"/>
            <a:ext cx="6269159" cy="398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FF2600"/>
                </a:solidFill>
              </a:defRPr>
            </a:lvl1pPr>
          </a:lstStyle>
          <a:p>
            <a:pPr/>
            <a:r>
              <a:t>Minimal Phenomenological Realization</a:t>
            </a:r>
          </a:p>
        </p:txBody>
      </p:sp>
      <p:sp>
        <p:nvSpPr>
          <p:cNvPr id="150" name="Text 4"/>
          <p:cNvSpPr txBox="1"/>
          <p:nvPr/>
        </p:nvSpPr>
        <p:spPr>
          <a:xfrm>
            <a:off x="199618" y="2320921"/>
            <a:ext cx="8859934" cy="2410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465363" indent="-465363">
              <a:spcBef>
                <a:spcPts val="800"/>
              </a:spcBef>
              <a:buSzPct val="100000"/>
              <a:buChar char="•"/>
              <a:defRPr sz="1900">
                <a:solidFill>
                  <a:srgbClr val="0433FF"/>
                </a:solidFill>
              </a:defRPr>
            </a:pPr>
            <a:r>
              <a:t>Linear bare potential (simplest choice consistent with slow-roll DE today)</a:t>
            </a:r>
            <a:endParaRPr sz="1400">
              <a:solidFill>
                <a:srgbClr val="1A2940"/>
              </a:solidFill>
            </a:endParaRP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1900">
                <a:solidFill>
                  <a:srgbClr val="1A2940"/>
                </a:solidFill>
              </a:defRPr>
            </a:pPr>
            <a:r>
              <a:rPr>
                <a:solidFill>
                  <a:srgbClr val="008F00"/>
                </a:solidFill>
              </a:rPr>
              <a:t>Quadratic </a:t>
            </a:r>
            <a14:m>
              <m:oMath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−</m:t>
                </m:r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𝛾</m:t>
                </m:r>
                <m:sSup>
                  <m:e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e>
                  <m:sup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2</m:t>
                    </m:r>
                  </m:sup>
                </m:sSup>
              </m:oMath>
            </a14:m>
            <a:r>
              <a:rPr>
                <a:solidFill>
                  <a:srgbClr val="008F00"/>
                </a:solidFill>
              </a:rPr>
              <a:t>  term to suppresses f-slope at large field values (early times), achieving CMB safety (DM mass variation extremely small before recombination</a:t>
            </a:r>
            <a:r>
              <a:t>)</a:t>
            </a: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1900">
                <a:solidFill>
                  <a:srgbClr val="FF7E79"/>
                </a:solidFill>
              </a:defRPr>
            </a:pPr>
            <a:r>
              <a:t>Four free parameters: α, β, γ plus b.c. </a:t>
            </a:r>
            <a14:m>
              <m:oMath>
                <m:sSubSup>
                  <m:e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t</m:t>
                    </m:r>
                  </m:sub>
                  <m:sup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′</m:t>
                    </m:r>
                  </m:sup>
                </m:sSubSup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0</m:t>
                </m:r>
              </m:oMath>
            </a14:m>
            <a:r>
              <a:t> at </a:t>
            </a:r>
            <a14:m>
              <m:oMath>
                <m:sSub>
                  <m:e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t</m:t>
                    </m:r>
                  </m:sub>
                </m:sSub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=</m:t>
                </m:r>
                <m:sSup>
                  <m:e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10</m:t>
                    </m:r>
                  </m:e>
                  <m:sup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7</m:t>
                    </m:r>
                  </m:sup>
                </m:sSup>
              </m:oMath>
            </a14:m>
            <a:r>
              <a:t> (stable initial cond.)</a:t>
            </a:r>
            <a:endParaRPr>
              <a:solidFill>
                <a:srgbClr val="1A2940"/>
              </a:solidFill>
            </a:endParaRP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1900">
                <a:solidFill>
                  <a:srgbClr val="1A2940"/>
                </a:solidFill>
              </a:defRPr>
            </a:pPr>
            <a:r>
              <a:rPr>
                <a:solidFill>
                  <a:srgbClr val="011993"/>
                </a:solidFill>
              </a:rPr>
              <a:t>V₀ and </a:t>
            </a:r>
            <a14:m>
              <m:oMath>
                <m:sSub>
                  <m:e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t</m:t>
                    </m:r>
                  </m:sub>
                </m:sSub>
              </m:oMath>
            </a14:m>
            <a:r>
              <a:rPr>
                <a:solidFill>
                  <a:srgbClr val="011993"/>
                </a:solidFill>
              </a:rPr>
              <a:t> fixed by shooting: reproduce φ₀ ≈ 0 and </a:t>
            </a:r>
            <a14:m>
              <m:oMath>
                <m:sSub>
                  <m:e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𝜌</m:t>
                    </m:r>
                  </m:e>
                  <m:sub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sub>
                </m:sSub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(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t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o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d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a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y</m:t>
                </m:r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≈</m:t>
                </m:r>
                <m:sSub>
                  <m:e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𝜌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E</m:t>
                    </m:r>
                  </m:sub>
                </m:sSub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(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t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o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d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a</m:t>
                </m:r>
                <m:r>
                  <m:rPr>
                    <m:sty m:val="p"/>
                  </m:rP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y</m:t>
                </m:r>
                <m:r>
                  <a:rPr xmlns:a="http://schemas.openxmlformats.org/drawingml/2006/main" sz="20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 </a:t>
            </a: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1900">
                <a:solidFill>
                  <a:srgbClr val="942193"/>
                </a:solidFill>
              </a:defRPr>
            </a:pPr>
            <a:r>
              <a:t>Constraint: f(φ) &gt; 0 and f'(φ) &gt; 0 along the full trajectory (no pathological regions)</a:t>
            </a:r>
          </a:p>
        </p:txBody>
      </p:sp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3727" y="1375516"/>
            <a:ext cx="2786292" cy="5966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65093" y="1289439"/>
            <a:ext cx="3279831" cy="850979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S.Antusch, S.F.King and X.Wang, 2604.08449"/>
          <p:cNvSpPr txBox="1"/>
          <p:nvPr/>
        </p:nvSpPr>
        <p:spPr>
          <a:xfrm>
            <a:off x="5312753" y="108991"/>
            <a:ext cx="3660172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1100"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S.Antusch, S.F.King and X.Wang, 2604.08449 </a:t>
            </a:r>
          </a:p>
        </p:txBody>
      </p:sp>
      <p:pic>
        <p:nvPicPr>
          <p:cNvPr id="154" name="IMG_3971.jpg" descr="IMG_397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762852" y="848822"/>
            <a:ext cx="1044020" cy="1392257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Xin Wang"/>
          <p:cNvSpPr txBox="1"/>
          <p:nvPr/>
        </p:nvSpPr>
        <p:spPr>
          <a:xfrm>
            <a:off x="7896366" y="512442"/>
            <a:ext cx="776991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defTabSz="457200">
              <a:defRPr sz="1100"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Xin Wang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hematic.png" descr="schematic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4840" y="0"/>
            <a:ext cx="6915924" cy="5143502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Field starts from a frozen phase in the early universe (robust initial condition)"/>
          <p:cNvSpPr txBox="1"/>
          <p:nvPr/>
        </p:nvSpPr>
        <p:spPr>
          <a:xfrm>
            <a:off x="4429361" y="1129237"/>
            <a:ext cx="3022168" cy="509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800"/>
              </a:spcBef>
              <a:defRPr sz="1400">
                <a:solidFill>
                  <a:srgbClr val="1A2940"/>
                </a:solidFill>
              </a:defRPr>
            </a:lvl1pPr>
          </a:lstStyle>
          <a:p>
            <a:pPr/>
            <a:r>
              <a:t>Field starts from a frozen phase in the early universe (robust initial condition)</a:t>
            </a:r>
          </a:p>
        </p:txBody>
      </p:sp>
      <p:sp>
        <p:nvSpPr>
          <p:cNvPr id="159" name="Then starts to roll one way, then the other"/>
          <p:cNvSpPr txBox="1"/>
          <p:nvPr/>
        </p:nvSpPr>
        <p:spPr>
          <a:xfrm>
            <a:off x="5410146" y="3000243"/>
            <a:ext cx="1764591" cy="5093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800"/>
              </a:spcBef>
              <a:defRPr sz="1400">
                <a:solidFill>
                  <a:srgbClr val="1A2940"/>
                </a:solidFill>
              </a:defRPr>
            </a:lvl1pPr>
          </a:lstStyle>
          <a:p>
            <a:pPr/>
            <a:r>
              <a:t>Then starts to roll one way, then the other</a:t>
            </a:r>
          </a:p>
        </p:txBody>
      </p:sp>
      <p:sp>
        <p:nvSpPr>
          <p:cNvPr id="160" name="Early times  term  dominates"/>
          <p:cNvSpPr txBox="1"/>
          <p:nvPr/>
        </p:nvSpPr>
        <p:spPr>
          <a:xfrm>
            <a:off x="7379334" y="544177"/>
            <a:ext cx="1834092" cy="551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800"/>
              </a:spcBef>
              <a:defRPr sz="1400">
                <a:solidFill>
                  <a:srgbClr val="1A2940"/>
                </a:solidFill>
              </a:defRPr>
            </a:pPr>
            <a:r>
              <a:t>Early times</a:t>
            </a:r>
            <a14:m>
              <m:oMath>
                <m:r>
                  <a:rPr xmlns:a="http://schemas.openxmlformats.org/drawingml/2006/main" sz="15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∼</m:t>
                </m:r>
                <m:r>
                  <a:rPr xmlns:a="http://schemas.openxmlformats.org/drawingml/2006/main" sz="15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1</m:t>
                </m:r>
                <m:r>
                  <a:rPr xmlns:a="http://schemas.openxmlformats.org/drawingml/2006/main" sz="15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/</m:t>
                </m:r>
                <m:sSup>
                  <m:e>
                    <m:r>
                      <a:rPr xmlns:a="http://schemas.openxmlformats.org/drawingml/2006/main" sz="15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e>
                  <m:sup>
                    <m:r>
                      <a:rPr xmlns:a="http://schemas.openxmlformats.org/drawingml/2006/main" sz="15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3</m:t>
                    </m:r>
                  </m:sup>
                </m:sSup>
              </m:oMath>
            </a14:m>
            <a:r>
              <a:t> term  dominates</a:t>
            </a:r>
            <a:endParaRPr sz="1415"/>
          </a:p>
        </p:txBody>
      </p:sp>
      <p:sp>
        <p:nvSpPr>
          <p:cNvPr id="161" name="Late times       term  dominates"/>
          <p:cNvSpPr txBox="1"/>
          <p:nvPr/>
        </p:nvSpPr>
        <p:spPr>
          <a:xfrm>
            <a:off x="7390196" y="3701130"/>
            <a:ext cx="1368427" cy="551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spcBef>
                <a:spcPts val="800"/>
              </a:spcBef>
              <a:defRPr sz="1400">
                <a:solidFill>
                  <a:srgbClr val="1A2940"/>
                </a:solidFill>
              </a:defRPr>
            </a:pPr>
            <a:r>
              <a:t>Late times </a:t>
            </a:r>
            <a14:m>
              <m:oMath>
                <m:r>
                  <a:rPr xmlns:a="http://schemas.openxmlformats.org/drawingml/2006/main" sz="15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𝑉</m:t>
                </m:r>
                <m:r>
                  <a:rPr xmlns:a="http://schemas.openxmlformats.org/drawingml/2006/main" sz="15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15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𝜙</m:t>
                </m:r>
                <m:r>
                  <a:rPr xmlns:a="http://schemas.openxmlformats.org/drawingml/2006/main" sz="1500" i="1">
                    <a:solidFill>
                      <a:srgbClr val="1A2940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     term  dominates </a:t>
            </a:r>
            <a:endParaRPr sz="1415"/>
          </a:p>
        </p:txBody>
      </p:sp>
      <p:pic>
        <p:nvPicPr>
          <p:cNvPr id="16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82432" y="375241"/>
            <a:ext cx="2533752" cy="630574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S.Antusch, S.F.King and X.Wang, 2604.08449"/>
          <p:cNvSpPr txBox="1"/>
          <p:nvPr/>
        </p:nvSpPr>
        <p:spPr>
          <a:xfrm>
            <a:off x="5399380" y="22363"/>
            <a:ext cx="3660173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11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S.Antusch, S.F.King and X.Wang, 2604.08449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field_evolution.png" descr="field_evoluti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797" y="152157"/>
            <a:ext cx="6858001" cy="5143503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.Antusch, S.F.King and X.Wang, 2604.08449"/>
          <p:cNvSpPr txBox="1"/>
          <p:nvPr/>
        </p:nvSpPr>
        <p:spPr>
          <a:xfrm>
            <a:off x="5327705" y="38903"/>
            <a:ext cx="4977579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11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S.Antusch, S.F.King and X.Wang, 2604.08449 </a:t>
            </a:r>
          </a:p>
        </p:txBody>
      </p:sp>
      <p:sp>
        <p:nvSpPr>
          <p:cNvPr id="167" name="Now"/>
          <p:cNvSpPr txBox="1"/>
          <p:nvPr/>
        </p:nvSpPr>
        <p:spPr>
          <a:xfrm>
            <a:off x="7159180" y="4813337"/>
            <a:ext cx="439076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spcBef>
                <a:spcPts val="800"/>
              </a:spcBef>
              <a:defRPr sz="1400">
                <a:solidFill>
                  <a:srgbClr val="1A2940"/>
                </a:solidFill>
              </a:defRPr>
            </a:lvl1pPr>
          </a:lstStyle>
          <a:p>
            <a:pPr/>
            <a:r>
              <a:t>Now</a:t>
            </a:r>
          </a:p>
        </p:txBody>
      </p:sp>
      <p:sp>
        <p:nvSpPr>
          <p:cNvPr id="168" name="Deep radiation era"/>
          <p:cNvSpPr txBox="1"/>
          <p:nvPr/>
        </p:nvSpPr>
        <p:spPr>
          <a:xfrm>
            <a:off x="1017427" y="4813337"/>
            <a:ext cx="1445018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spcBef>
                <a:spcPts val="800"/>
              </a:spcBef>
              <a:defRPr sz="1400">
                <a:solidFill>
                  <a:srgbClr val="1A2940"/>
                </a:solidFill>
              </a:defRPr>
            </a:lvl1pPr>
          </a:lstStyle>
          <a:p>
            <a:pPr/>
            <a:r>
              <a:t>Deep radiation era</a:t>
            </a:r>
          </a:p>
        </p:txBody>
      </p:sp>
      <p:sp>
        <p:nvSpPr>
          <p:cNvPr id="169" name="φ₀ = 0 today"/>
          <p:cNvSpPr txBox="1"/>
          <p:nvPr/>
        </p:nvSpPr>
        <p:spPr>
          <a:xfrm>
            <a:off x="7502763" y="3445820"/>
            <a:ext cx="1445021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spcBef>
                <a:spcPts val="800"/>
              </a:spcBef>
              <a:defRPr>
                <a:solidFill>
                  <a:srgbClr val="1A2940"/>
                </a:solidFill>
              </a:defRPr>
            </a:lvl1pPr>
          </a:lstStyle>
          <a:p>
            <a:pPr/>
            <a:r>
              <a:t>φ₀ = 0 today</a:t>
            </a:r>
          </a:p>
        </p:txBody>
      </p:sp>
      <p:sp>
        <p:nvSpPr>
          <p:cNvPr id="170" name="Equation"/>
          <p:cNvSpPr txBox="1"/>
          <p:nvPr/>
        </p:nvSpPr>
        <p:spPr>
          <a:xfrm>
            <a:off x="1989506" y="3250800"/>
            <a:ext cx="753478" cy="22083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latinLnBrk="1"/>
            <a14:m>
              <m:oMathPara>
                <m:oMathParaPr>
                  <m:jc m:val="centerGroup"/>
                </m:oMathParaPr>
                <m:oMath>
                  <m:sSubSup>
                    <m:e>
                      <m:r>
                        <a:rPr xmlns:a="http://schemas.openxmlformats.org/drawingml/2006/main" sz="1800" i="1">
                          <a:solidFill>
                            <a:srgbClr val="1A294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</m:e>
                    <m:sub>
                      <m:r>
                        <m:rPr>
                          <m:sty m:val="p"/>
                        </m:rPr>
                        <a:rPr xmlns:a="http://schemas.openxmlformats.org/drawingml/2006/main" sz="1800" i="1">
                          <a:solidFill>
                            <a:srgbClr val="1A29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m:rPr>
                          <m:sty m:val="p"/>
                        </m:rPr>
                        <a:rPr xmlns:a="http://schemas.openxmlformats.org/drawingml/2006/main" sz="1800" i="1">
                          <a:solidFill>
                            <a:srgbClr val="1A29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sty m:val="p"/>
                        </m:rPr>
                        <a:rPr xmlns:a="http://schemas.openxmlformats.org/drawingml/2006/main" sz="1800" i="1">
                          <a:solidFill>
                            <a:srgbClr val="1A294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m:rPr>
                          <m:sty m:val="p"/>
                        </m:rPr>
                        <a:rPr xmlns:a="http://schemas.openxmlformats.org/drawingml/2006/main" sz="1800" i="1">
                          <a:solidFill>
                            <a:srgbClr val="1A29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sub>
                    <m:sup>
                      <m:r>
                        <a:rPr xmlns:a="http://schemas.openxmlformats.org/drawingml/2006/main" sz="1800" i="1">
                          <a:solidFill>
                            <a:srgbClr val="1A294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sup>
                  </m:sSubSup>
                  <m:r>
                    <a:rPr xmlns:a="http://schemas.openxmlformats.org/drawingml/2006/main" sz="1800" i="1">
                      <a:solidFill>
                        <a:srgbClr val="1A29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800" i="1">
                      <a:solidFill>
                        <a:srgbClr val="1A2940"/>
                      </a:solidFill>
                      <a:latin typeface="Cambria Math" panose="02040503050406030204" pitchFamily="18" charset="0"/>
                    </a:rPr>
                    <m:t>0</m:t>
                  </m:r>
                </m:oMath>
              </m:oMathPara>
            </a14:m>
            <a:endParaRPr>
              <a:solidFill>
                <a:srgbClr val="1A2940"/>
              </a:solidFill>
            </a:endParaRPr>
          </a:p>
        </p:txBody>
      </p:sp>
      <p:sp>
        <p:nvSpPr>
          <p:cNvPr id="171" name="fixed by shooting"/>
          <p:cNvSpPr txBox="1"/>
          <p:nvPr/>
        </p:nvSpPr>
        <p:spPr>
          <a:xfrm>
            <a:off x="1978350" y="2151822"/>
            <a:ext cx="2236356" cy="3889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spcBef>
                <a:spcPts val="800"/>
              </a:spcBef>
              <a:defRPr sz="2000">
                <a:solidFill>
                  <a:srgbClr val="1A2940"/>
                </a:solidFill>
                <a:latin typeface="Cambria Math"/>
                <a:ea typeface="Cambria Math"/>
                <a:cs typeface="Cambria Math"/>
                <a:sym typeface="Cambria Math"/>
              </a:defRPr>
            </a:pPr>
            <a14:m>
              <m:oMath>
                <m:sSub>
                  <m:e>
                    <m: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𝜙</m:t>
                    </m:r>
                  </m:e>
                  <m:sub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m:rPr>
                        <m:sty m:val="p"/>
                      </m:rPr>
                      <a:rPr xmlns:a="http://schemas.openxmlformats.org/drawingml/2006/main" sz="2000" i="1">
                        <a:solidFill>
                          <a:srgbClr val="1A2940"/>
                        </a:solidFill>
                        <a:latin typeface="Cambria Math" panose="02040503050406030204" pitchFamily="18" charset="0"/>
                      </a:rPr>
                      <m:t>t</m:t>
                    </m:r>
                  </m:sub>
                </m:sSub>
              </m:oMath>
            </a14:m>
            <a:r>
              <a:rPr sz="1900">
                <a:latin typeface="+mj-lt"/>
                <a:ea typeface="+mj-ea"/>
                <a:cs typeface="+mj-cs"/>
                <a:sym typeface="Calibri"/>
              </a:rPr>
              <a:t> </a:t>
            </a:r>
            <a:r>
              <a:rPr sz="1900">
                <a:latin typeface="+mj-lt"/>
                <a:ea typeface="+mj-ea"/>
                <a:cs typeface="+mj-cs"/>
                <a:sym typeface="Calibri"/>
              </a:rPr>
              <a:t>fixed by shooting</a:t>
            </a:r>
            <a:endParaRPr sz="1887"/>
          </a:p>
        </p:txBody>
      </p:sp>
      <p:pic>
        <p:nvPicPr>
          <p:cNvPr id="17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60385" y="458034"/>
            <a:ext cx="2177179" cy="3294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22570" y="831001"/>
            <a:ext cx="1728292" cy="274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64205" y="1148957"/>
            <a:ext cx="1445022" cy="299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energy_fraction.png" descr="energy_fracti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139" y="206909"/>
            <a:ext cx="6858002" cy="5143503"/>
          </a:xfrm>
          <a:prstGeom prst="rect">
            <a:avLst/>
          </a:prstGeom>
          <a:ln w="12700">
            <a:miter lim="400000"/>
          </a:ln>
        </p:spPr>
      </p:pic>
      <p:sp>
        <p:nvSpPr>
          <p:cNvPr id="177" name="Now"/>
          <p:cNvSpPr txBox="1"/>
          <p:nvPr/>
        </p:nvSpPr>
        <p:spPr>
          <a:xfrm>
            <a:off x="7159180" y="4813337"/>
            <a:ext cx="439076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spcBef>
                <a:spcPts val="800"/>
              </a:spcBef>
              <a:defRPr sz="1400">
                <a:solidFill>
                  <a:srgbClr val="1A2940"/>
                </a:solidFill>
              </a:defRPr>
            </a:lvl1pPr>
          </a:lstStyle>
          <a:p>
            <a:pPr/>
            <a:r>
              <a:t>Now</a:t>
            </a:r>
          </a:p>
        </p:txBody>
      </p:sp>
      <p:sp>
        <p:nvSpPr>
          <p:cNvPr id="178" name="Deep radiation era"/>
          <p:cNvSpPr txBox="1"/>
          <p:nvPr/>
        </p:nvSpPr>
        <p:spPr>
          <a:xfrm>
            <a:off x="1017427" y="4813337"/>
            <a:ext cx="1445018" cy="280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spcBef>
                <a:spcPts val="800"/>
              </a:spcBef>
              <a:defRPr sz="1400">
                <a:solidFill>
                  <a:srgbClr val="1A2940"/>
                </a:solidFill>
              </a:defRPr>
            </a:lvl1pPr>
          </a:lstStyle>
          <a:p>
            <a:pPr/>
            <a:r>
              <a:t>Deep radiation era</a:t>
            </a:r>
          </a:p>
        </p:txBody>
      </p:sp>
      <p:sp>
        <p:nvSpPr>
          <p:cNvPr id="179" name="S.Antusch, S.F.King and X.Wang, 2604.08449"/>
          <p:cNvSpPr txBox="1"/>
          <p:nvPr/>
        </p:nvSpPr>
        <p:spPr>
          <a:xfrm>
            <a:off x="5327705" y="38903"/>
            <a:ext cx="4977579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11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S.Antusch, S.F.King and X.Wang, 2604.08449 </a:t>
            </a:r>
          </a:p>
        </p:txBody>
      </p:sp>
      <p:sp>
        <p:nvSpPr>
          <p:cNvPr id="180" name="Text 10"/>
          <p:cNvSpPr txBox="1"/>
          <p:nvPr/>
        </p:nvSpPr>
        <p:spPr>
          <a:xfrm>
            <a:off x="3976816" y="3374218"/>
            <a:ext cx="2468882" cy="573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defRPr sz="1300">
                <a:solidFill>
                  <a:srgbClr val="1A2940"/>
                </a:solidFill>
              </a:defRPr>
            </a:lvl1pPr>
          </a:lstStyle>
          <a:p>
            <a:pPr/>
            <a:r>
              <a:t>Scalar field energy fraction at recombination — well below the 0.0036 Planck bound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" name="Group"/>
          <p:cNvGrpSpPr/>
          <p:nvPr/>
        </p:nvGrpSpPr>
        <p:grpSpPr>
          <a:xfrm>
            <a:off x="127660" y="104502"/>
            <a:ext cx="6858001" cy="5143502"/>
            <a:chOff x="0" y="0"/>
            <a:chExt cx="6858000" cy="5143501"/>
          </a:xfrm>
        </p:grpSpPr>
        <p:pic>
          <p:nvPicPr>
            <p:cNvPr id="182" name="weff.png" descr="weff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858001" cy="5143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3" name="Phantom crossing at z ~ 0.5–1"/>
            <p:cNvSpPr txBox="1"/>
            <p:nvPr/>
          </p:nvSpPr>
          <p:spPr>
            <a:xfrm>
              <a:off x="1004299" y="2167642"/>
              <a:ext cx="1290494" cy="461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algn="ctr">
                <a:defRPr sz="1300">
                  <a:solidFill>
                    <a:srgbClr val="1A2940"/>
                  </a:solidFill>
                </a:defRPr>
              </a:pPr>
              <a:r>
                <a:t>Phantom crossing at z ~</a:t>
              </a:r>
              <a:r>
                <a:t>0.5 to z~4.0</a:t>
              </a:r>
              <a:r>
                <a:t> </a:t>
              </a:r>
            </a:p>
          </p:txBody>
        </p:sp>
        <p:sp>
          <p:nvSpPr>
            <p:cNvPr id="184" name="All DESI binned w(z) reconstruction bins fitted within 1σ…"/>
            <p:cNvSpPr txBox="1"/>
            <p:nvPr/>
          </p:nvSpPr>
          <p:spPr>
            <a:xfrm>
              <a:off x="1851046" y="359162"/>
              <a:ext cx="3835012" cy="461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8" tIns="45718" rIns="45718" bIns="45718" numCol="1" anchor="t">
              <a:spAutoFit/>
            </a:bodyPr>
            <a:lstStyle/>
            <a:p>
              <a:pPr algn="ctr">
                <a:defRPr sz="1300">
                  <a:solidFill>
                    <a:srgbClr val="1A2940"/>
                  </a:solidFill>
                </a:defRPr>
              </a:pPr>
              <a:r>
                <a:t>All DESI binned w(z) reconstruction bins fitted within 1σ</a:t>
              </a:r>
            </a:p>
            <a:p>
              <a:pPr algn="ctr">
                <a:defRPr sz="1300">
                  <a:solidFill>
                    <a:srgbClr val="1A2940"/>
                  </a:solidFill>
                </a:defRPr>
              </a:pPr>
              <a:r>
                <a:t>(DESI+CMB+Union3)</a:t>
              </a:r>
            </a:p>
          </p:txBody>
        </p:sp>
      </p:grpSp>
      <p:pic>
        <p:nvPicPr>
          <p:cNvPr id="18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78150" y="1350257"/>
            <a:ext cx="1945122" cy="79228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78150" y="2372128"/>
            <a:ext cx="1945122" cy="608251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S.Antusch, S.F.King and X.Wang, 2604.08449"/>
          <p:cNvSpPr txBox="1"/>
          <p:nvPr/>
        </p:nvSpPr>
        <p:spPr>
          <a:xfrm>
            <a:off x="5271972" y="4069"/>
            <a:ext cx="4977578" cy="25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1100">
                <a:solidFill>
                  <a:srgbClr val="000000">
                    <a:alpha val="80000"/>
                  </a:srgbClr>
                </a:solidFill>
                <a:latin typeface="Menlo Regular"/>
                <a:ea typeface="Menlo Regular"/>
                <a:cs typeface="Menlo Regular"/>
                <a:sym typeface="Menlo Regular"/>
              </a:defRPr>
            </a:lvl1pPr>
          </a:lstStyle>
          <a:p>
            <a:pPr/>
            <a:r>
              <a:t>S.Antusch, S.F.King and X.Wang, 2604.08449 </a:t>
            </a:r>
          </a:p>
        </p:txBody>
      </p:sp>
      <p:pic>
        <p:nvPicPr>
          <p:cNvPr id="189" name="latex-image-1.pdf" descr="latex-image-1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664274" y="3263575"/>
            <a:ext cx="966993" cy="4289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evolution_animation.mp4" descr="evolution_animation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6698" y="-28848"/>
            <a:ext cx="6858001" cy="51435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819801" y="1836289"/>
            <a:ext cx="2177178" cy="3294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044245" y="3890555"/>
            <a:ext cx="1728291" cy="2744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" descr="Image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185879" y="4296195"/>
            <a:ext cx="1445022" cy="2992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" descr="Image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795110" y="1373389"/>
            <a:ext cx="1909368" cy="4088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" descr="Image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800909" y="3184664"/>
            <a:ext cx="2215085" cy="574723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extBox 2"/>
          <p:cNvSpPr txBox="1"/>
          <p:nvPr/>
        </p:nvSpPr>
        <p:spPr>
          <a:xfrm>
            <a:off x="6925844" y="28845"/>
            <a:ext cx="1979857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pPr/>
            <a:r>
              <a:t>Movie by Xin Wang</a:t>
            </a:r>
          </a:p>
        </p:txBody>
      </p:sp>
      <p:pic>
        <p:nvPicPr>
          <p:cNvPr id="198" name="IMG_3971.jpg" descr="IMG_3971.jp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7478214" y="448660"/>
            <a:ext cx="652903" cy="87068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latex-image-1.pdf" descr="latex-image-1.pdf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4910400" y="3341851"/>
            <a:ext cx="966993" cy="4289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11" fill="hold" display="0">
                  <p:stCondLst>
                    <p:cond delay="indefinite"/>
                  </p:stCondLst>
                </p:cTn>
                <p:tgtEl>
                  <p:spTgt spid="191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191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1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 1"/>
          <p:cNvSpPr txBox="1"/>
          <p:nvPr/>
        </p:nvSpPr>
        <p:spPr>
          <a:xfrm>
            <a:off x="469154" y="445834"/>
            <a:ext cx="8321041" cy="395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100">
                <a:solidFill>
                  <a:srgbClr val="FF2600"/>
                </a:solidFill>
              </a:defRPr>
            </a:lvl1pPr>
          </a:lstStyle>
          <a:p>
            <a:pPr/>
            <a:r>
              <a:t>CMB Safety: All Constraints Satisfied</a:t>
            </a:r>
          </a:p>
        </p:txBody>
      </p:sp>
      <p:sp>
        <p:nvSpPr>
          <p:cNvPr id="202" name="Text 2"/>
          <p:cNvSpPr txBox="1"/>
          <p:nvPr/>
        </p:nvSpPr>
        <p:spPr>
          <a:xfrm>
            <a:off x="130637" y="1350872"/>
            <a:ext cx="8998075" cy="3504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342899" indent="-342899">
              <a:spcBef>
                <a:spcPts val="800"/>
              </a:spcBef>
              <a:buSzPct val="100000"/>
              <a:buChar char="•"/>
              <a:defRPr sz="2000">
                <a:solidFill>
                  <a:srgbClr val="1A2940"/>
                </a:solidFill>
              </a:defRPr>
            </a:pPr>
            <a:r>
              <a:rPr>
                <a:solidFill>
                  <a:srgbClr val="0433FF"/>
                </a:solidFill>
              </a:rPr>
              <a:t>Interaction strength at recombination: ε(z</a:t>
            </a:r>
            <a:r>
              <a:rPr baseline="-5998">
                <a:solidFill>
                  <a:srgbClr val="0433FF"/>
                </a:solidFill>
              </a:rPr>
              <a:t>rec</a:t>
            </a:r>
            <a:r>
              <a:rPr>
                <a:solidFill>
                  <a:srgbClr val="0433FF"/>
                </a:solidFill>
              </a:rPr>
              <a:t>) ≈ 9.78 × 10⁻⁴  &lt;  0.005  ✓</a:t>
            </a:r>
            <a:r>
              <a:t> </a:t>
            </a: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2000">
                <a:solidFill>
                  <a:srgbClr val="008F00"/>
                </a:solidFill>
              </a:defRPr>
            </a:pPr>
            <a:r>
              <a:t>DM mass drift before recombination:  |Δ ln m|</a:t>
            </a:r>
            <a:r>
              <a:rPr baseline="-5998"/>
              <a:t>rec</a:t>
            </a:r>
            <a:r>
              <a:t> ≈ 7.01 × 10⁻⁴  &lt;  0.01  ✓</a:t>
            </a:r>
            <a:endParaRPr>
              <a:solidFill>
                <a:srgbClr val="1A2940"/>
              </a:solidFill>
            </a:endParaRP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2000">
                <a:solidFill>
                  <a:srgbClr val="FF7E79"/>
                </a:solidFill>
              </a:defRPr>
            </a:pPr>
            <a:r>
              <a:t>Scalar field energy fraction at recombination:  Ω</a:t>
            </a:r>
            <a:r>
              <a:rPr baseline="-5998"/>
              <a:t>φ</a:t>
            </a:r>
            <a:r>
              <a:t>(z</a:t>
            </a:r>
            <a:r>
              <a:rPr baseline="-5998"/>
              <a:t>rec</a:t>
            </a:r>
            <a:r>
              <a:t>) ≈ 1.62 × 10⁻⁴  &lt;  0.0036  ✓</a:t>
            </a:r>
            <a:endParaRPr>
              <a:solidFill>
                <a:srgbClr val="1A2940"/>
              </a:solidFill>
            </a:endParaRP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2000">
                <a:solidFill>
                  <a:srgbClr val="011993"/>
                </a:solidFill>
              </a:defRPr>
            </a:pPr>
            <a:r>
              <a:t>Accelerated expansion today:  deceleration parameter q₀ &lt; 0  ✓</a:t>
            </a:r>
            <a:endParaRPr>
              <a:solidFill>
                <a:srgbClr val="1A2940"/>
              </a:solidFill>
            </a:endParaRP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2000">
                <a:solidFill>
                  <a:srgbClr val="942193"/>
                </a:solidFill>
              </a:defRPr>
            </a:pPr>
            <a:r>
              <a:t>DM mass positive and monotonically varying along trajectory:  f(φ) &gt; 0, f'(φ) &gt; 0  ✓</a:t>
            </a:r>
            <a:endParaRPr>
              <a:solidFill>
                <a:srgbClr val="1A2940"/>
              </a:solidFill>
            </a:endParaRP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2000">
                <a:solidFill>
                  <a:srgbClr val="0096FF"/>
                </a:solidFill>
              </a:defRPr>
            </a:pPr>
            <a:r>
              <a:t>Scalar field remains frozen (|φ'|/M</a:t>
            </a:r>
            <a:r>
              <a:rPr baseline="-5998"/>
              <a:t>Pl</a:t>
            </a:r>
            <a:r>
              <a:t> ≪ 1) until a ~ 10⁻³, then smoothly activates ✓</a:t>
            </a:r>
            <a:endParaRPr>
              <a:solidFill>
                <a:srgbClr val="1A2940"/>
              </a:solidFill>
            </a:endParaRPr>
          </a:p>
          <a:p>
            <a:pPr>
              <a:spcBef>
                <a:spcPts val="800"/>
              </a:spcBef>
              <a:defRPr sz="2000">
                <a:solidFill>
                  <a:srgbClr val="1A2940"/>
                </a:solidFill>
              </a:defRPr>
            </a:pPr>
          </a:p>
          <a:p>
            <a:pPr marL="342899" indent="-342899">
              <a:spcBef>
                <a:spcPts val="800"/>
              </a:spcBef>
              <a:buSzPct val="100000"/>
              <a:buChar char="•"/>
              <a:defRPr sz="2000">
                <a:solidFill>
                  <a:srgbClr val="1A2940"/>
                </a:solidFill>
              </a:defRPr>
            </a:pPr>
            <a:r>
              <a:t>Definitions:</a:t>
            </a:r>
          </a:p>
        </p:txBody>
      </p:sp>
      <p:pic>
        <p:nvPicPr>
          <p:cNvPr id="20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82201" y="4364902"/>
            <a:ext cx="2091313" cy="54630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6" name="Group"/>
          <p:cNvGrpSpPr/>
          <p:nvPr/>
        </p:nvGrpSpPr>
        <p:grpSpPr>
          <a:xfrm>
            <a:off x="2361157" y="4342912"/>
            <a:ext cx="1338031" cy="590281"/>
            <a:chOff x="0" y="0"/>
            <a:chExt cx="1338030" cy="590280"/>
          </a:xfrm>
        </p:grpSpPr>
        <p:pic>
          <p:nvPicPr>
            <p:cNvPr id="204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84149" b="0"/>
            <a:stretch>
              <a:fillRect/>
            </a:stretch>
          </p:blipFill>
          <p:spPr>
            <a:xfrm>
              <a:off x="-1" y="-1"/>
              <a:ext cx="339959" cy="590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53092" t="0" r="0" b="0"/>
            <a:stretch>
              <a:fillRect/>
            </a:stretch>
          </p:blipFill>
          <p:spPr>
            <a:xfrm>
              <a:off x="331965" y="-1"/>
              <a:ext cx="1006066" cy="5902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 2"/>
          <p:cNvSpPr txBox="1"/>
          <p:nvPr/>
        </p:nvSpPr>
        <p:spPr>
          <a:xfrm>
            <a:off x="1410242" y="158183"/>
            <a:ext cx="5102857" cy="510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4000">
                <a:solidFill>
                  <a:srgbClr val="FF2600"/>
                </a:solidFill>
              </a:defRPr>
            </a:lvl1pPr>
          </a:lstStyle>
          <a:p>
            <a:pPr/>
            <a:r>
              <a:t>Summary &amp; Conclusions</a:t>
            </a:r>
          </a:p>
        </p:txBody>
      </p:sp>
      <p:sp>
        <p:nvSpPr>
          <p:cNvPr id="209" name="Text 4"/>
          <p:cNvSpPr txBox="1"/>
          <p:nvPr/>
        </p:nvSpPr>
        <p:spPr>
          <a:xfrm>
            <a:off x="255783" y="729413"/>
            <a:ext cx="8767235" cy="4308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/>
          <a:p>
            <a:pPr marL="342900" indent="-342900">
              <a:spcBef>
                <a:spcPts val="1000"/>
              </a:spcBef>
              <a:buSzPct val="100000"/>
              <a:buChar char="•"/>
              <a:defRPr>
                <a:solidFill>
                  <a:srgbClr val="0433FF"/>
                </a:solidFill>
              </a:defRPr>
            </a:pPr>
            <a:r>
              <a:t>DESI DR2 prefers dynamical dark energy with phantom crossing at z ~ 0.5–1 </a:t>
            </a:r>
          </a:p>
          <a:p>
            <a:pPr marL="342900" indent="-342900">
              <a:spcBef>
                <a:spcPts val="1000"/>
              </a:spcBef>
              <a:buSzPct val="100000"/>
              <a:buChar char="•"/>
              <a:defRPr>
                <a:solidFill>
                  <a:srgbClr val="008F00"/>
                </a:solidFill>
              </a:defRPr>
            </a:pPr>
            <a:r>
              <a:t>A canonical quintessence field coupled to cold dark matter via a Yukawa interaction can produce an apparent phantom crossing without any phantom field</a:t>
            </a:r>
          </a:p>
          <a:p>
            <a:pPr marL="342900" indent="-342900">
              <a:spcBef>
                <a:spcPts val="1000"/>
              </a:spcBef>
              <a:buSzPct val="100000"/>
              <a:buChar char="•"/>
              <a:defRPr>
                <a:solidFill>
                  <a:srgbClr val="FF7E79"/>
                </a:solidFill>
              </a:defRPr>
            </a:pPr>
            <a:r>
              <a:t>The effective equation of state w</a:t>
            </a:r>
            <a:r>
              <a:rPr baseline="-5999"/>
              <a:t>eff</a:t>
            </a:r>
            <a:r>
              <a:t> = w</a:t>
            </a:r>
            <a:r>
              <a:rPr baseline="-5999"/>
              <a:t>φ</a:t>
            </a:r>
            <a:r>
              <a:t>/(1 − x) can dip below −1 when the DM mass was lighter in past</a:t>
            </a:r>
          </a:p>
          <a:p>
            <a:pPr marL="342900" indent="-342900">
              <a:spcBef>
                <a:spcPts val="1000"/>
              </a:spcBef>
              <a:buSzPct val="100000"/>
              <a:buChar char="•"/>
              <a:defRPr>
                <a:solidFill>
                  <a:srgbClr val="011993"/>
                </a:solidFill>
              </a:defRPr>
            </a:pPr>
            <a:r>
              <a:t>Viable realizations require: (1) frozen initial conditions in the deep radiation era,                       (2) CMB-safe coupling at recombination, (3) strong coupling active at late times</a:t>
            </a:r>
          </a:p>
          <a:p>
            <a:pPr marL="342900" indent="-342900">
              <a:spcBef>
                <a:spcPts val="1000"/>
              </a:spcBef>
              <a:buSzPct val="100000"/>
              <a:buChar char="•"/>
              <a:defRPr>
                <a:solidFill>
                  <a:srgbClr val="942193"/>
                </a:solidFill>
              </a:defRPr>
            </a:pPr>
            <a:r>
              <a:t>These three requirements can be simultaneously satisfied with a linear bare potential and quadratic interaction function f(φ) = f₀(1 + βφ − γφ²)</a:t>
            </a:r>
          </a:p>
          <a:p>
            <a:pPr marL="342900" indent="-342900">
              <a:spcBef>
                <a:spcPts val="1000"/>
              </a:spcBef>
              <a:buSzPct val="100000"/>
              <a:buChar char="•"/>
              <a:defRPr>
                <a:solidFill>
                  <a:srgbClr val="0096FF"/>
                </a:solidFill>
              </a:defRPr>
            </a:pPr>
            <a:r>
              <a:t>Best-fit w</a:t>
            </a:r>
            <a:r>
              <a:rPr baseline="-5999"/>
              <a:t>eff</a:t>
            </a:r>
            <a:r>
              <a:t> evolves from ≈ −1.2 at z ≈ 1 to ≈ −0.9 at z ≈ 0.</a:t>
            </a:r>
            <a:r>
              <a:t>3</a:t>
            </a:r>
            <a:r>
              <a:t>, fitting all DESI bins within 1σ</a:t>
            </a:r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t>This work provides a model-independent guide for building UV-complete dark energy models that safely navigate the phantom divide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2" name="Text 1"/>
          <p:cNvSpPr txBox="1"/>
          <p:nvPr/>
        </p:nvSpPr>
        <p:spPr>
          <a:xfrm>
            <a:off x="411479" y="314959"/>
            <a:ext cx="832104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Backup: Redshift-Space (RSD)</a:t>
            </a:r>
          </a:p>
        </p:txBody>
      </p:sp>
      <p:sp>
        <p:nvSpPr>
          <p:cNvPr id="213" name="Baryon Oscillation Spectroscopic Survey (BOSS)"/>
          <p:cNvSpPr txBox="1"/>
          <p:nvPr/>
        </p:nvSpPr>
        <p:spPr>
          <a:xfrm>
            <a:off x="406400" y="1054100"/>
            <a:ext cx="8331200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1A2940"/>
                </a:solidFill>
              </a:defRPr>
            </a:lvl1pPr>
          </a:lstStyle>
          <a:p>
            <a:pPr/>
            <a:r>
              <a:t>Baryon Oscillation Spectroscopic Survey (BOSS)</a:t>
            </a:r>
          </a:p>
        </p:txBody>
      </p:sp>
      <p:pic>
        <p:nvPicPr>
          <p:cNvPr id="214" name="BOSS quadrupoles in the North and South Galactic Caps with measured errors and fitted predictions." descr="BOSS quadrupoles in the North and South Galactic Caps with measured errors and fitted predictions.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7408" y="2413091"/>
            <a:ext cx="7938401" cy="25527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Galaxy redshifts contain information about galaxies’ peculiar velocities along the line of sight. When distances are inferred from redshifts, galaxy clustering appears anisotropic."/>
          <p:cNvSpPr txBox="1"/>
          <p:nvPr/>
        </p:nvSpPr>
        <p:spPr>
          <a:xfrm>
            <a:off x="458390" y="1386949"/>
            <a:ext cx="8227220" cy="554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1600">
                <a:solidFill>
                  <a:srgbClr val="1D293E"/>
                </a:solidFill>
              </a:defRPr>
            </a:lvl1pPr>
          </a:lstStyle>
          <a:p>
            <a:pPr/>
            <a:r>
              <a:t>Galaxy redshifts contain information about galaxies’ peculiar velocities along the line of sight. When distances are inferred from redshifts, galaxy clustering appears anisotropic.</a:t>
            </a:r>
          </a:p>
        </p:txBody>
      </p:sp>
      <p:pic>
        <p:nvPicPr>
          <p:cNvPr id="216" name="IMG_3971.jpg" descr="IMG_397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47490" y="44719"/>
            <a:ext cx="652903" cy="870681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Xin Wang"/>
          <p:cNvSpPr txBox="1"/>
          <p:nvPr/>
        </p:nvSpPr>
        <p:spPr>
          <a:xfrm>
            <a:off x="7067762" y="162501"/>
            <a:ext cx="818390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13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Xin Wang</a:t>
            </a:r>
          </a:p>
        </p:txBody>
      </p:sp>
      <p:sp>
        <p:nvSpPr>
          <p:cNvPr id="218" name="Equation"/>
          <p:cNvSpPr txBox="1"/>
          <p:nvPr/>
        </p:nvSpPr>
        <p:spPr>
          <a:xfrm>
            <a:off x="7048513" y="2464536"/>
            <a:ext cx="1093360" cy="21442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latinLnBrk="1"/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p"/>
                        </m:rPr>
                        <a:rPr xmlns:a="http://schemas.openxmlformats.org/drawingml/2006/ma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e>
                    <m:sub>
                      <m:r>
                        <a:rPr xmlns:a="http://schemas.openxmlformats.org/drawingml/2006/ma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sub>
                  </m:sSub>
                  <m:r>
                    <a:rPr xmlns:a="http://schemas.openxmlformats.org/drawingml/2006/main" sz="1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0.25</m:t>
                  </m:r>
                </m:oMath>
              </m:oMathPara>
            </a14:m>
          </a:p>
        </p:txBody>
      </p:sp>
      <p:sp>
        <p:nvSpPr>
          <p:cNvPr id="219" name="NGC and SGC mean North and South Galactic Cap."/>
          <p:cNvSpPr txBox="1"/>
          <p:nvPr/>
        </p:nvSpPr>
        <p:spPr>
          <a:xfrm>
            <a:off x="2658988" y="2112903"/>
            <a:ext cx="3468052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300"/>
            </a:lvl1pPr>
          </a:lstStyle>
          <a:p>
            <a:pPr/>
            <a:r>
              <a:t>NGC and SGC mean North and South Galactic Cap.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4" name="Text 1"/>
          <p:cNvSpPr txBox="1"/>
          <p:nvPr/>
        </p:nvSpPr>
        <p:spPr>
          <a:xfrm>
            <a:off x="411479" y="314959"/>
            <a:ext cx="832104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Backup: Cosmic Microwave Background Lensing</a:t>
            </a:r>
          </a:p>
        </p:txBody>
      </p:sp>
      <p:sp>
        <p:nvSpPr>
          <p:cNvPr id="225" name="Atacama Cosmology Telescope (ACT), Data Release 6 (DR6)"/>
          <p:cNvSpPr txBox="1"/>
          <p:nvPr/>
        </p:nvSpPr>
        <p:spPr>
          <a:xfrm>
            <a:off x="406400" y="1079500"/>
            <a:ext cx="8331200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1A2940"/>
                </a:solidFill>
              </a:defRPr>
            </a:lvl1pPr>
          </a:lstStyle>
          <a:p>
            <a:pPr/>
            <a:r>
              <a:t>Atacama Cosmology Telescope (ACT), Data Release 6 (DR6)</a:t>
            </a:r>
          </a:p>
        </p:txBody>
      </p:sp>
      <p:pic>
        <p:nvPicPr>
          <p:cNvPr id="226" name="ACT lensing band powers relative to early-density LCDM, including all measured error bars." descr="ACT lensing band powers relative to early-density LCDM, including all measured error bars.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7506" y="1973900"/>
            <a:ext cx="7850118" cy="2861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G_3971.jpg" descr="IMG_397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47490" y="44719"/>
            <a:ext cx="652903" cy="870681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Xin Wang"/>
          <p:cNvSpPr txBox="1"/>
          <p:nvPr/>
        </p:nvSpPr>
        <p:spPr>
          <a:xfrm>
            <a:off x="7067762" y="162501"/>
            <a:ext cx="818390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13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Xin Wang</a:t>
            </a:r>
          </a:p>
        </p:txBody>
      </p:sp>
      <p:sp>
        <p:nvSpPr>
          <p:cNvPr id="229" name="Equation"/>
          <p:cNvSpPr txBox="1"/>
          <p:nvPr/>
        </p:nvSpPr>
        <p:spPr>
          <a:xfrm>
            <a:off x="5611090" y="3818000"/>
            <a:ext cx="1093360" cy="21442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latinLnBrk="1"/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p"/>
                        </m:rPr>
                        <a:rPr xmlns:a="http://schemas.openxmlformats.org/drawingml/2006/ma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e>
                    <m:sub>
                      <m:r>
                        <a:rPr xmlns:a="http://schemas.openxmlformats.org/drawingml/2006/ma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sub>
                  </m:sSub>
                  <m:r>
                    <a:rPr xmlns:a="http://schemas.openxmlformats.org/drawingml/2006/main" sz="1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0.25</m:t>
                  </m:r>
                </m:oMath>
              </m:oMathPara>
            </a14:m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0"/>
          <p:cNvSpPr/>
          <p:nvPr/>
        </p:nvSpPr>
        <p:spPr>
          <a:xfrm>
            <a:off x="0" y="0"/>
            <a:ext cx="9144000" cy="960120"/>
          </a:xfrm>
          <a:prstGeom prst="rect">
            <a:avLst/>
          </a:prstGeom>
          <a:solidFill>
            <a:srgbClr val="0D1B2A"/>
          </a:solidFill>
          <a:ln w="12700">
            <a:solidFill>
              <a:srgbClr val="0D1B2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4" name="Text 1"/>
          <p:cNvSpPr txBox="1"/>
          <p:nvPr/>
        </p:nvSpPr>
        <p:spPr>
          <a:xfrm>
            <a:off x="411479" y="314959"/>
            <a:ext cx="8321042" cy="33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2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Backup: Galaxies Correlated with CMB Lensing</a:t>
            </a:r>
          </a:p>
        </p:txBody>
      </p:sp>
      <p:sp>
        <p:nvSpPr>
          <p:cNvPr id="235" name="DESI luminous red galaxies with ACT lensing at the same redshifts"/>
          <p:cNvSpPr txBox="1"/>
          <p:nvPr/>
        </p:nvSpPr>
        <p:spPr>
          <a:xfrm>
            <a:off x="406400" y="1054100"/>
            <a:ext cx="8331200" cy="340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000">
                <a:solidFill>
                  <a:srgbClr val="1A2940"/>
                </a:solidFill>
              </a:defRPr>
            </a:lvl1pPr>
          </a:lstStyle>
          <a:p>
            <a:pPr/>
            <a:r>
              <a:t>DESI luminous red galaxies with ACT lensing at the same redshifts</a:t>
            </a:r>
          </a:p>
        </p:txBody>
      </p:sp>
      <p:pic>
        <p:nvPicPr>
          <p:cNvPr id="236" name="Galaxy-ACT cross spectra in three redshift bins. The fit also includes galaxy auto spectra." descr="Galaxy-ACT cross spectra in three redshift bins. The fit also includes galaxy auto spectra.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0784" y="2335271"/>
            <a:ext cx="8246258" cy="2451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IMG_3971.jpg" descr="IMG_397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47490" y="44719"/>
            <a:ext cx="652903" cy="870681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Xin Wang"/>
          <p:cNvSpPr txBox="1"/>
          <p:nvPr/>
        </p:nvSpPr>
        <p:spPr>
          <a:xfrm>
            <a:off x="7067762" y="162501"/>
            <a:ext cx="818390" cy="28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 sz="13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Xin Wang</a:t>
            </a:r>
          </a:p>
        </p:txBody>
      </p:sp>
      <p:sp>
        <p:nvSpPr>
          <p:cNvPr id="239" name="Equation"/>
          <p:cNvSpPr txBox="1"/>
          <p:nvPr/>
        </p:nvSpPr>
        <p:spPr>
          <a:xfrm>
            <a:off x="7062744" y="2394024"/>
            <a:ext cx="1093361" cy="21442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latinLnBrk="1"/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m:rPr>
                          <m:sty m:val="p"/>
                        </m:rPr>
                        <a:rPr xmlns:a="http://schemas.openxmlformats.org/drawingml/2006/ma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e>
                    <m:sub>
                      <m:r>
                        <a:rPr xmlns:a="http://schemas.openxmlformats.org/drawingml/2006/ma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xmlns:a="http://schemas.openxmlformats.org/drawingml/2006/ma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sub>
                  </m:sSub>
                  <m:r>
                    <a:rPr xmlns:a="http://schemas.openxmlformats.org/drawingml/2006/main" sz="1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18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0.25</m:t>
                  </m:r>
                </m:oMath>
              </m:oMathPara>
            </a14:m>
          </a:p>
        </p:txBody>
      </p:sp>
      <p:sp>
        <p:nvSpPr>
          <p:cNvPr id="240" name="The luminous red galaxy samples have mean redshifts 0.628, 0.791 and 0.925."/>
          <p:cNvSpPr txBox="1"/>
          <p:nvPr/>
        </p:nvSpPr>
        <p:spPr>
          <a:xfrm>
            <a:off x="1101415" y="2003941"/>
            <a:ext cx="5316559" cy="25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300"/>
            </a:lvl1pPr>
          </a:lstStyle>
          <a:p>
            <a:pPr/>
            <a:r>
              <a:t>The luminous red galaxy samples have mean redshifts 0.628, 0.791 and 0.925.</a:t>
            </a:r>
          </a:p>
        </p:txBody>
      </p:sp>
      <p:sp>
        <p:nvSpPr>
          <p:cNvPr id="241" name="Use DESI galaxies to tell us where the matter is, and ACT CMB lensing to tell us how much matter lies along the line of sight. Cross-correlating the two measures the growth of cosmic structure."/>
          <p:cNvSpPr txBox="1"/>
          <p:nvPr/>
        </p:nvSpPr>
        <p:spPr>
          <a:xfrm>
            <a:off x="730865" y="1399392"/>
            <a:ext cx="7426095" cy="5486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457200">
              <a:defRPr sz="14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Use DESI galaxies to tell us where the matter is, and ACT CMB lensing to tell us how much matter lies along the line of sight. Cross-correlating the two measures the growth of cosmic structure.</a:t>
            </a:r>
          </a:p>
        </p:txBody>
      </p:sp>
      <p:sp>
        <p:nvSpPr>
          <p:cNvPr id="242" name="is the angular cross-power spectrum between galaxies and CMB gravitational lensing."/>
          <p:cNvSpPr txBox="1"/>
          <p:nvPr/>
        </p:nvSpPr>
        <p:spPr>
          <a:xfrm>
            <a:off x="1261034" y="4768643"/>
            <a:ext cx="5920773" cy="2960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457200">
              <a:spcBef>
                <a:spcPts val="1200"/>
              </a:spcBef>
              <a:defRPr b="1" sz="1200">
                <a:latin typeface="Times Roman"/>
                <a:ea typeface="Times Roman"/>
                <a:cs typeface="Times Roman"/>
                <a:sym typeface="Times Roman"/>
              </a:defRPr>
            </a:pPr>
            <a14:m>
              <m:oMath>
                <m:sSubSup>
                  <m:e>
                    <m:r>
                      <a:rPr xmlns:a="http://schemas.openxmlformats.org/drawingml/2006/main" sz="1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</m:t>
                    </m:r>
                  </m:e>
                  <m:sub>
                    <m:r>
                      <a:rPr xmlns:a="http://schemas.openxmlformats.org/drawingml/2006/main" sz="1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</m:t>
                    </m:r>
                  </m:sub>
                  <m:sup>
                    <m:r>
                      <a:rPr xmlns:a="http://schemas.openxmlformats.org/drawingml/2006/main" sz="1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g</m:t>
                    </m:r>
                    <m:r>
                      <a:rPr xmlns:a="http://schemas.openxmlformats.org/drawingml/2006/main" sz="1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κ</m:t>
                    </m:r>
                  </m:sup>
                </m:sSubSup>
              </m:oMath>
            </a14:m>
            <a:r>
              <a:t> </a:t>
            </a:r>
            <a:r>
              <a:rPr b="0"/>
              <a:t>is the </a:t>
            </a:r>
            <a:r>
              <a:t>angular cross-power spectrum between galaxies and CMB gravitational lensing</a:t>
            </a:r>
            <a:r>
              <a:rPr b="0"/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