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58" r:id="rId4"/>
    <p:sldId id="270" r:id="rId5"/>
    <p:sldId id="271" r:id="rId6"/>
    <p:sldId id="277" r:id="rId7"/>
    <p:sldId id="278" r:id="rId8"/>
    <p:sldId id="279" r:id="rId9"/>
    <p:sldId id="280" r:id="rId10"/>
    <p:sldId id="281" r:id="rId11"/>
    <p:sldId id="269" r:id="rId12"/>
    <p:sldId id="272" r:id="rId13"/>
    <p:sldId id="273" r:id="rId14"/>
    <p:sldId id="274" r:id="rId15"/>
    <p:sldId id="275" r:id="rId16"/>
    <p:sldId id="276" r:id="rId17"/>
    <p:sldId id="259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32" autoAdjust="0"/>
    <p:restoredTop sz="94660"/>
  </p:normalViewPr>
  <p:slideViewPr>
    <p:cSldViewPr snapToGrid="0" showGuides="1">
      <p:cViewPr>
        <p:scale>
          <a:sx n="171" d="100"/>
          <a:sy n="171" d="100"/>
        </p:scale>
        <p:origin x="1032" y="1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76839-C060-4F28-95C4-886693160020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D0274-8EAE-40F8-8190-AD017E3FE96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240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27016803-9A95-4AE2-AA70-ABD9D5C62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F4CA17D-7F1F-40EB-B482-4795B67D8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"/>
            <a:ext cx="10363199" cy="862642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F89247-F5D9-4101-9CAF-C0462111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5"/>
            <a:ext cx="12192000" cy="502178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663B3B-F493-4490-9E11-009C7809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67BD71-90B7-4A83-9138-24026FE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527C63-3BB0-48D9-BAB1-24179C74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4416" y="6475222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5C1CE2-6D07-417E-AC36-B374E24F93E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7794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049A2C-A001-4BFB-AEA6-4160F34D2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B5E6B7A-74C6-495E-9EA6-F0419EC2A1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A5D2DB-CC10-4B65-9030-32295FB99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2CD0EC-D40B-4D5C-9411-4EC7913CD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ABC68E-0939-4119-976A-DDC50793C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F949BB-D848-42BC-8814-470C480C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644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DE35D2-BD05-4E82-B0D0-EF4F0BB50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E4D779-C16B-4C3B-866B-F47B2B864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CB4FAD-9D63-4308-9057-000ABE85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B0CF6E-82A3-4FEA-81E3-76134501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545DE7-B701-4BE2-8E3D-8FA65B36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084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B09C4DF-6FFC-4AE6-A62B-9286423115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49F980-84F7-4EA0-8812-D5CA5DD2F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7D3433-DFE3-4E65-B42E-3BF2D85DD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2448DD-6830-4771-A9E2-638F18ED4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4FBCA1-11C5-4AC1-AA24-FF03C2F9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88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FD7D69-373A-4742-927E-B4ECDF600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14B402F-3093-4FD5-AE29-187C732F5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4384BF-E09A-41FD-ABB0-35C672B63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39CF09B-B402-40E1-90C8-5F03325EB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3EF913-8FF4-41B5-A756-FE799032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0911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06799B-E3F5-4975-B455-375E3948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70F944-A35E-415E-862B-919BDFEEF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B5839B-CACD-4E39-9E5A-B0AF1643B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44F27B-5188-43FF-923B-2798B4E10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B509FD-E3E8-4B39-8D14-FB1D2EECB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188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35BE43-1A4F-469A-AC0E-1D7EFA872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C90E76-D395-45E3-9F79-904DF3093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E3D6E8-F23F-444E-8667-9BDA8318D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356F57-D2F0-4ADC-8294-0E9F92BBB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61460F-7386-4B8F-9023-F9FF185EF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661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F9B24-0EDB-4C7F-8074-39338B937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64034F-D26E-4C61-9395-FBE4CB1E0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98470B-C76C-43E9-9747-1A6FAD9588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4468FD-AE23-46FE-B9A3-193523615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A7B93B-9D18-4C79-ADCE-D7D189EBB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E9EBC9-CAC2-4C24-9226-9B07AE617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361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E9681-DE5F-4D06-A173-1F3BB0C3F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F4806E-D987-40A7-AB97-20417D8BD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2023089-A94D-439B-AE33-C1A2283D6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FB7704F-7EC6-4F39-BA53-ECF022E6E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84A63BB-3B4F-48E4-A352-24A6E95BB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9171961-2E84-49B0-A228-26B3132D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DE416A0-814B-405F-8838-E6FA21DD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AAD7382-3907-42E4-B8D2-C1A0664D8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8463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3ADBFC-A482-41CC-9DCE-E445783D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9A2388-E1CF-462C-9FF0-52833533C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E9A9C39-3A91-49F5-BCA3-B90193511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602079-EA7B-4400-89E8-E01129CC0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678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C77EF16-855E-4550-882E-FB8BB64DE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2D61EAD-F47E-4377-A403-886BEAA4F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DC31882-0420-4572-BC6C-CC05B6897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421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B60D07F2-1307-408A-A21C-87B790F866B6}"/>
              </a:ext>
            </a:extLst>
          </p:cNvPr>
          <p:cNvGrpSpPr/>
          <p:nvPr userDrawn="1"/>
        </p:nvGrpSpPr>
        <p:grpSpPr>
          <a:xfrm>
            <a:off x="-42393" y="0"/>
            <a:ext cx="12234393" cy="784679"/>
            <a:chOff x="-42393" y="0"/>
            <a:chExt cx="12234393" cy="78467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EB4DFA1-6348-467C-A236-258171E86DB7}"/>
                </a:ext>
              </a:extLst>
            </p:cNvPr>
            <p:cNvSpPr/>
            <p:nvPr/>
          </p:nvSpPr>
          <p:spPr>
            <a:xfrm>
              <a:off x="0" y="0"/>
              <a:ext cx="12192000" cy="784679"/>
            </a:xfrm>
            <a:prstGeom prst="rect">
              <a:avLst/>
            </a:prstGeom>
            <a:gradFill>
              <a:gsLst>
                <a:gs pos="10000">
                  <a:schemeClr val="accent1"/>
                </a:gs>
                <a:gs pos="43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9D19044-6D1F-4E0B-9C80-DEACC24EE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393" y="0"/>
              <a:ext cx="1347253" cy="784679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B0BBC3F4-DC60-4973-923F-332AB3C69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7028" y="0"/>
              <a:ext cx="964972" cy="784679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8F4CA17D-7F1F-40EB-B482-4795B67D8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"/>
            <a:ext cx="10363199" cy="86264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F89247-F5D9-4101-9CAF-C0462111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78435"/>
            <a:ext cx="12192000" cy="502178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663B3B-F493-4490-9E11-009C78097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67BD71-90B7-4A83-9138-24026FEA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PERLE- Project Progress </a:t>
            </a:r>
            <a:r>
              <a:rPr lang="fr-FR" dirty="0" err="1"/>
              <a:t>Review</a:t>
            </a:r>
            <a:r>
              <a:rPr lang="fr-FR" dirty="0"/>
              <a:t>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527C63-3BB0-48D9-BAB1-24179C74C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4416" y="6475222"/>
            <a:ext cx="2743200" cy="365125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5C1CE2-6D07-417E-AC36-B374E24F93EB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3423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CCA11B-A6AA-4CFA-8ABD-516F9DC8A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7F14F3-19D3-4CAC-BB29-45C7E833E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BFD86C-9CF7-41B7-B9D4-AED8176F0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3A6F4A-65F7-41F8-B6FD-16C4DB6D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34B01A-0BE2-4648-A707-27444CF7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093ACC-EED5-4F9A-BA44-FF95548A4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04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A2861D-6F59-425C-A2D0-8A4824B91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E89729D-C4CD-4CD7-A193-F91AF36993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BBBB806-C3A5-401A-9A0A-BA0A842F2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A68972-2D56-459F-BE82-0F5B50117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228977-37E9-45AE-8FEE-8530204A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B037E1C-5829-4C94-AA3A-29ACE8D5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132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45B160-7658-49FA-898E-6AD86FEED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0B924E-42DC-408F-9665-A541A5002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6768BE-10FF-43EE-BD50-FB7E6D0E5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A6FD51-C726-4681-8C1C-BC40417F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362C28-3985-4E42-9439-66C42DC7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663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127083A-6E3A-4454-8FC4-B26B57D05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0D91EAE-41E8-43D7-A1BF-526A604DE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8C9223-0C2E-424C-9627-37C10B1FC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74ED25-C3AA-4C83-82A5-2628A4DB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5D3942-3B70-452F-9FBA-E7662376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43765-2987-4485-94FA-4CB4D1247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229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BCE7D-3D95-4C3A-BA8F-561011D93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A963176-9D89-4B65-935B-06285CA6D5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5644F7-CBB0-4AAB-81BA-A56B65909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84DB0B-DAAF-4F58-9161-964BB058D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669A0D-191D-48E0-B20C-6154FFA6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34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071B4-AC22-4349-9D9E-E0793F973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CA3B48-D924-4D40-80AD-A13866CD5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A5A3C1-BB75-4EB7-8E5D-9C5C02F1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5A8CE1-40DE-4EDD-BF2D-CE30F1B78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E2BBED-5BC3-4DDF-B00D-A5AF6EE6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980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1CB01B-6BE8-41C7-8C66-1233B75F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896463-7506-4F4C-97C3-F784908F12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21BD22-85CA-42FE-A4F1-983CBE27D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6C2843-25B2-4B37-AC5F-46230BB80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8963AD-9615-4913-BCD0-D3D2EB67D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6658E7-E59F-40D9-B0B1-0F5DD6A32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02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F6F58B-4A2A-443E-BE68-8B5FE6BA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2BD9300-8BD0-4A76-8AB9-2B605E05E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E4640D-59E3-42E1-A881-1F3E0D3ED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0CDB45C-87C9-48C1-A746-3D2ECCE62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90B1143-26F8-4CE6-807E-A1601319C5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C3ABA99-52FD-4E5A-9C51-0CE7D66F3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1D6BF56-895F-4906-BE0C-7AF11F6B3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47FA694-FDFD-4798-BDBB-ECF019AA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316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13C328-A56A-49FA-85C7-115F3E4B9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6DA1B43-307A-4BDF-A2AA-421C41384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225D0B9-E450-4577-AC1B-3C5896192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FE4C59-05C7-490A-BF72-5BAE63CE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901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BB88BE5-C9FA-4EDA-943E-5DF7A8927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A939AE7-952D-40C6-BD97-D5304049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9ACD82-1CBC-4713-AC76-7EB643AF0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349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024D8-CAF6-47B3-810B-B23831C0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2AC9A7-95E2-4CB9-B1A5-0987E0DBF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EE69FD-A622-472D-90E1-6A763AE31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5665F7-BA24-4B66-8960-3958B448C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28/11/25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D30A14-15AD-4F80-816A-5C8B15F5C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PERLE- Project Progress Review- 6-2025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19C290-C964-463A-B6E8-7415F18E1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5275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5573E52-2CB6-483E-812B-720F6248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4C7400-A857-4B33-926C-7BA318A14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1E1DE2-77A7-4630-AC9A-158A8B1A4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763288-4DF9-46D2-8AA5-7D2302372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CE7DCD-D170-4E9B-8AA9-054783174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C1CE2-6D07-417E-AC36-B374E24F93E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44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4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1D333C8-B74F-44E9-A8DC-0473F67FB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E90DA0-10E7-4A72-9582-818CA9C55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23A9A2-43C5-4FAB-AFF4-9887ED9448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D7FCF-E124-402A-8DCF-94EDE12F2175}" type="datetimeFigureOut">
              <a:rPr lang="fr-FR" smtClean="0"/>
              <a:t>19/03/2026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5CB652-0013-4D27-A8BB-B1D22CD9E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145DBB-E3FA-440A-9451-0B8DA7BFB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43765-2987-4485-94FA-4CB4D1247A4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55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2030E6-8D8F-4541-8E61-2A2A8E185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651" y="774789"/>
            <a:ext cx="1117600" cy="762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2E2DC02-FD60-480A-8F51-4246344AADCA}"/>
              </a:ext>
            </a:extLst>
          </p:cNvPr>
          <p:cNvSpPr txBox="1"/>
          <p:nvPr/>
        </p:nvSpPr>
        <p:spPr>
          <a:xfrm>
            <a:off x="1533395" y="2263952"/>
            <a:ext cx="914501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Project Progress Review (PPR) 8-2026</a:t>
            </a:r>
          </a:p>
          <a:p>
            <a:pPr algn="ctr"/>
            <a:endParaRPr lang="en-GB" sz="36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algn="ctr"/>
            <a:r>
              <a:rPr lang="en-GB" sz="2800" dirty="0">
                <a:latin typeface="+mn-lt"/>
              </a:rPr>
              <a:t>WP- 02 </a:t>
            </a:r>
          </a:p>
          <a:p>
            <a:pPr algn="ctr"/>
            <a:r>
              <a:rPr lang="en-GB" sz="2800" dirty="0" err="1">
                <a:latin typeface="+mn-lt"/>
              </a:rPr>
              <a:t>Présenté</a:t>
            </a:r>
            <a:r>
              <a:rPr lang="en-GB" sz="2800" dirty="0">
                <a:latin typeface="+mn-lt"/>
              </a:rPr>
              <a:t> par: A. Fomin</a:t>
            </a:r>
          </a:p>
          <a:p>
            <a:pPr algn="ctr"/>
            <a:endParaRPr lang="en-GB" sz="2800" i="1" dirty="0"/>
          </a:p>
          <a:p>
            <a:pPr algn="ctr"/>
            <a:r>
              <a:rPr lang="en-GB" sz="2400" i="1" dirty="0"/>
              <a:t>R. </a:t>
            </a:r>
            <a:r>
              <a:rPr lang="en-GB" sz="2400" i="1" dirty="0" err="1"/>
              <a:t>Abukeshek</a:t>
            </a:r>
            <a:r>
              <a:rPr lang="en-GB" sz="2400" i="1" dirty="0"/>
              <a:t>, F. </a:t>
            </a:r>
            <a:r>
              <a:rPr lang="en-GB" sz="2400" i="1" dirty="0" err="1"/>
              <a:t>Bouly</a:t>
            </a:r>
            <a:r>
              <a:rPr lang="en-GB" sz="2400" i="1" dirty="0"/>
              <a:t>, A. </a:t>
            </a:r>
            <a:r>
              <a:rPr lang="en-GB" sz="2400" i="1" dirty="0" err="1"/>
              <a:t>Cieplak</a:t>
            </a:r>
            <a:r>
              <a:rPr lang="en-GB" sz="2400" i="1" dirty="0"/>
              <a:t>,  A. Fomin, J. Issa,  J. Michaud, C. Monaghan, L. Perrot, S. Wallon</a:t>
            </a:r>
            <a:endParaRPr lang="en-GB" sz="2000" dirty="0">
              <a:latin typeface="+mn-lt"/>
            </a:endParaRPr>
          </a:p>
          <a:p>
            <a:pPr algn="ctr"/>
            <a:endParaRPr lang="en-GB" sz="2400" dirty="0">
              <a:latin typeface="+mn-lt"/>
            </a:endParaRPr>
          </a:p>
          <a:p>
            <a:pPr algn="ctr"/>
            <a:r>
              <a:rPr lang="en-GB" sz="2400" dirty="0"/>
              <a:t>19</a:t>
            </a:r>
            <a:r>
              <a:rPr lang="en-GB" sz="2400" dirty="0">
                <a:latin typeface="+mn-lt"/>
              </a:rPr>
              <a:t> </a:t>
            </a:r>
            <a:r>
              <a:rPr lang="en-GB" sz="2400" dirty="0"/>
              <a:t>Mars</a:t>
            </a:r>
            <a:r>
              <a:rPr lang="en-GB" sz="2400" dirty="0">
                <a:latin typeface="+mn-lt"/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80356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0C6E2-3237-4222-4B91-35008E792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28031E-3F9D-FB23-E6D7-4A845CCB1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940" y="1571223"/>
            <a:ext cx="8734060" cy="778744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F1D1586-F46D-F356-F5DC-2BE71914A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Merger.  Q-scan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954095-BB0D-B865-6F6B-501110C64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8109"/>
            <a:ext cx="12192000" cy="5021781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GB" sz="2200" dirty="0"/>
              <a:t>Purpose</a:t>
            </a:r>
            <a:r>
              <a:rPr lang="en-GB" sz="2000" dirty="0"/>
              <a:t> : </a:t>
            </a:r>
          </a:p>
          <a:p>
            <a:pPr lvl="1">
              <a:lnSpc>
                <a:spcPct val="110000"/>
              </a:lnSpc>
            </a:pPr>
            <a:r>
              <a:rPr lang="en-GB" sz="1800" dirty="0"/>
              <a:t>Measure emittance and </a:t>
            </a:r>
            <a:r>
              <a:rPr lang="en-GB" sz="1800" dirty="0" err="1"/>
              <a:t>twiss</a:t>
            </a:r>
            <a:r>
              <a:rPr lang="en-GB" sz="1800" dirty="0"/>
              <a:t> functions</a:t>
            </a:r>
          </a:p>
          <a:p>
            <a:pPr lvl="1">
              <a:lnSpc>
                <a:spcPct val="110000"/>
              </a:lnSpc>
            </a:pPr>
            <a:r>
              <a:rPr lang="en-GB" sz="1800" dirty="0"/>
              <a:t>Beam alignment</a:t>
            </a:r>
          </a:p>
          <a:p>
            <a:pPr lvl="1">
              <a:lnSpc>
                <a:spcPct val="110000"/>
              </a:lnSpc>
            </a:pPr>
            <a:r>
              <a:rPr lang="en-GB" sz="1800" dirty="0"/>
              <a:t>BPM calibration</a:t>
            </a:r>
          </a:p>
          <a:p>
            <a:pPr lvl="1">
              <a:lnSpc>
                <a:spcPct val="110000"/>
              </a:lnSpc>
            </a:pPr>
            <a:endParaRPr lang="en-GB" sz="1800" dirty="0"/>
          </a:p>
          <a:p>
            <a:pPr lvl="1">
              <a:lnSpc>
                <a:spcPct val="110000"/>
              </a:lnSpc>
            </a:pPr>
            <a:endParaRPr lang="en-GB" sz="1800" dirty="0"/>
          </a:p>
          <a:p>
            <a:pPr>
              <a:lnSpc>
                <a:spcPct val="110000"/>
              </a:lnSpc>
            </a:pPr>
            <a:r>
              <a:rPr lang="en-GB" sz="2200" dirty="0"/>
              <a:t>Requirements :</a:t>
            </a:r>
          </a:p>
          <a:p>
            <a:pPr lvl="1">
              <a:lnSpc>
                <a:spcPct val="110000"/>
              </a:lnSpc>
            </a:pPr>
            <a:r>
              <a:rPr lang="en-GB" sz="1800" dirty="0"/>
              <a:t>Distance from Q1 ≳ 175mm</a:t>
            </a:r>
          </a:p>
          <a:p>
            <a:pPr lvl="1">
              <a:lnSpc>
                <a:spcPct val="110000"/>
              </a:lnSpc>
            </a:pPr>
            <a:r>
              <a:rPr lang="en-GB" sz="1800" dirty="0"/>
              <a:t>Q1 gradient ~ 6 T/m</a:t>
            </a:r>
          </a:p>
          <a:p>
            <a:pPr lvl="1">
              <a:lnSpc>
                <a:spcPct val="110000"/>
              </a:lnSpc>
            </a:pPr>
            <a:r>
              <a:rPr lang="en-GB" sz="1800" dirty="0"/>
              <a:t>Screen size 40mm</a:t>
            </a:r>
          </a:p>
          <a:p>
            <a:pPr lvl="1">
              <a:lnSpc>
                <a:spcPct val="110000"/>
              </a:lnSpc>
            </a:pPr>
            <a:r>
              <a:rPr lang="en-GB" sz="1800" dirty="0"/>
              <a:t>Resolution ~ 50 </a:t>
            </a:r>
            <a:r>
              <a:rPr lang="el-GR" sz="1800" dirty="0"/>
              <a:t>μ</a:t>
            </a:r>
            <a:r>
              <a:rPr lang="en-GB" sz="1800" dirty="0"/>
              <a:t>m</a:t>
            </a:r>
          </a:p>
          <a:p>
            <a:pPr lvl="1">
              <a:lnSpc>
                <a:spcPct val="110000"/>
              </a:lnSpc>
            </a:pPr>
            <a:r>
              <a:rPr lang="en-GB" sz="1800" dirty="0"/>
              <a:t>Checked with 50% larger </a:t>
            </a:r>
            <a:r>
              <a:rPr lang="el-GR" sz="1800" dirty="0"/>
              <a:t>β</a:t>
            </a:r>
            <a:endParaRPr lang="en-GB" sz="18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BBF408-8443-7E0F-76D7-D1E5946C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ABC05F5C-7272-B704-0A85-D696C167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/>
          <a:p>
            <a:r>
              <a:rPr lang="en-GB" dirty="0"/>
              <a:t>PERLE- Project Progress Review- 8-2026</a:t>
            </a:r>
          </a:p>
        </p:txBody>
      </p:sp>
      <p:sp>
        <p:nvSpPr>
          <p:cNvPr id="12" name="Espace réservé de la date 3">
            <a:extLst>
              <a:ext uri="{FF2B5EF4-FFF2-40B4-BE49-F238E27FC236}">
                <a16:creationId xmlns:a16="http://schemas.microsoft.com/office/drawing/2014/main" id="{89DF19C6-70DC-2A62-326D-7C92F147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/>
          <a:p>
            <a:r>
              <a:rPr lang="en-GB" dirty="0"/>
              <a:t>19/03/26</a:t>
            </a:r>
          </a:p>
        </p:txBody>
      </p:sp>
    </p:spTree>
    <p:extLst>
      <p:ext uri="{BB962C8B-B14F-4D97-AF65-F5344CB8AC3E}">
        <p14:creationId xmlns:p14="http://schemas.microsoft.com/office/powerpoint/2010/main" val="981138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BDA67-15A5-20F4-9898-B430B0E34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311B53-23D9-9561-5A6C-E6CE343EF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Merger.  Collimation  (studies by Arnaud)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19F8B5-4895-0D82-58AC-924FE62E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210B316-94A3-F512-3CAB-A6A73F1A99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15" t="26126" r="2304" b="35495"/>
          <a:stretch>
            <a:fillRect/>
          </a:stretch>
        </p:blipFill>
        <p:spPr>
          <a:xfrm>
            <a:off x="3246759" y="922607"/>
            <a:ext cx="8864558" cy="5434489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BABF0E0B-715C-ADD0-3E92-B5C76B0CAA4D}"/>
              </a:ext>
            </a:extLst>
          </p:cNvPr>
          <p:cNvSpPr/>
          <p:nvPr/>
        </p:nvSpPr>
        <p:spPr>
          <a:xfrm>
            <a:off x="3092824" y="862643"/>
            <a:ext cx="4828004" cy="269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3D1985C-84DC-3237-0844-AA16ECA2B580}"/>
              </a:ext>
            </a:extLst>
          </p:cNvPr>
          <p:cNvSpPr/>
          <p:nvPr/>
        </p:nvSpPr>
        <p:spPr>
          <a:xfrm>
            <a:off x="3301459" y="5799384"/>
            <a:ext cx="2281194" cy="557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B56CBBC-93E6-D8D2-E2AB-E96AF9E71704}"/>
              </a:ext>
            </a:extLst>
          </p:cNvPr>
          <p:cNvSpPr/>
          <p:nvPr/>
        </p:nvSpPr>
        <p:spPr>
          <a:xfrm>
            <a:off x="5684017" y="5262957"/>
            <a:ext cx="2543956" cy="99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A3B5FBF-E415-BB3C-395F-370A72938EFA}"/>
              </a:ext>
            </a:extLst>
          </p:cNvPr>
          <p:cNvSpPr/>
          <p:nvPr/>
        </p:nvSpPr>
        <p:spPr>
          <a:xfrm>
            <a:off x="4931163" y="957228"/>
            <a:ext cx="1436819" cy="269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23FF1E6-2AB0-ED6B-9A13-B6A40CE61433}"/>
              </a:ext>
            </a:extLst>
          </p:cNvPr>
          <p:cNvCxnSpPr>
            <a:cxnSpLocks/>
          </p:cNvCxnSpPr>
          <p:nvPr/>
        </p:nvCxnSpPr>
        <p:spPr>
          <a:xfrm>
            <a:off x="4908884" y="2516319"/>
            <a:ext cx="284591" cy="1659837"/>
          </a:xfrm>
          <a:prstGeom prst="straightConnector1">
            <a:avLst/>
          </a:prstGeom>
          <a:ln w="41275">
            <a:solidFill>
              <a:srgbClr val="FF4A4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CABCAF42-644A-3A32-16EA-953297655FD4}"/>
              </a:ext>
            </a:extLst>
          </p:cNvPr>
          <p:cNvSpPr/>
          <p:nvPr/>
        </p:nvSpPr>
        <p:spPr>
          <a:xfrm rot="20323458">
            <a:off x="5374004" y="2162906"/>
            <a:ext cx="287974" cy="1637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Espace réservé du pied de page 4">
            <a:extLst>
              <a:ext uri="{FF2B5EF4-FFF2-40B4-BE49-F238E27FC236}">
                <a16:creationId xmlns:a16="http://schemas.microsoft.com/office/drawing/2014/main" id="{BBD63E14-C019-E384-B7F6-91374DE50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/>
          <a:p>
            <a:r>
              <a:rPr lang="en-GB" dirty="0"/>
              <a:t>PERLE- Project Progress Review- 8-2026</a:t>
            </a:r>
          </a:p>
        </p:txBody>
      </p:sp>
      <p:sp>
        <p:nvSpPr>
          <p:cNvPr id="66" name="Espace réservé de la date 3">
            <a:extLst>
              <a:ext uri="{FF2B5EF4-FFF2-40B4-BE49-F238E27FC236}">
                <a16:creationId xmlns:a16="http://schemas.microsoft.com/office/drawing/2014/main" id="{93510694-9691-1D18-0D8F-3FB02302C5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/>
          <a:p>
            <a:r>
              <a:rPr lang="en-GB" dirty="0"/>
              <a:t>19/03/26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03BED73-7475-3ABB-7F23-1CF5F8248126}"/>
              </a:ext>
            </a:extLst>
          </p:cNvPr>
          <p:cNvCxnSpPr>
            <a:cxnSpLocks/>
          </p:cNvCxnSpPr>
          <p:nvPr/>
        </p:nvCxnSpPr>
        <p:spPr>
          <a:xfrm>
            <a:off x="5128147" y="2849557"/>
            <a:ext cx="821116" cy="1220554"/>
          </a:xfrm>
          <a:prstGeom prst="straightConnector1">
            <a:avLst/>
          </a:prstGeom>
          <a:ln w="412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71B1DFE-7C4E-F47C-D185-57910E8B651F}"/>
              </a:ext>
            </a:extLst>
          </p:cNvPr>
          <p:cNvCxnSpPr>
            <a:cxnSpLocks/>
          </p:cNvCxnSpPr>
          <p:nvPr/>
        </p:nvCxnSpPr>
        <p:spPr>
          <a:xfrm>
            <a:off x="7103396" y="2791432"/>
            <a:ext cx="160344" cy="901794"/>
          </a:xfrm>
          <a:prstGeom prst="straightConnector1">
            <a:avLst/>
          </a:prstGeom>
          <a:ln w="41275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space réservé du contenu 2">
            <a:extLst>
              <a:ext uri="{FF2B5EF4-FFF2-40B4-BE49-F238E27FC236}">
                <a16:creationId xmlns:a16="http://schemas.microsoft.com/office/drawing/2014/main" id="{30F93895-E93B-DE08-F24E-70E2E6F84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03988" y="1056459"/>
            <a:ext cx="3637329" cy="5021781"/>
          </a:xfrm>
        </p:spPr>
        <p:txBody>
          <a:bodyPr/>
          <a:lstStyle/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GB" sz="1800" noProof="1"/>
              <a:t>Initial 6D distribution [OPAL]</a:t>
            </a:r>
            <a:br>
              <a:rPr lang="en-GB" sz="1800" noProof="1"/>
            </a:br>
            <a:r>
              <a:rPr lang="en-GB" sz="1800" noProof="1"/>
              <a:t> </a:t>
            </a:r>
            <a:r>
              <a:rPr lang="en-GB" sz="1800" b="1" noProof="1"/>
              <a:t>+ misalignments</a:t>
            </a:r>
            <a:r>
              <a:rPr lang="en-GB" sz="1800" noProof="1"/>
              <a:t> in Booster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GB" sz="1800" noProof="1"/>
              <a:t>Collimation</a:t>
            </a:r>
            <a:r>
              <a:rPr lang="en-GB" sz="1800" b="1" noProof="1"/>
              <a:t> limit </a:t>
            </a:r>
            <a:r>
              <a:rPr lang="en-GB" sz="1800" noProof="1"/>
              <a:t>is 1kW </a:t>
            </a:r>
            <a:br>
              <a:rPr lang="en-GB" sz="1800" noProof="1"/>
            </a:br>
            <a:r>
              <a:rPr lang="en-GB" sz="1800" noProof="1"/>
              <a:t>on each collimator </a:t>
            </a:r>
            <a:r>
              <a:rPr lang="en-GB" sz="1800" b="1" noProof="1">
                <a:solidFill>
                  <a:schemeClr val="accent4"/>
                </a:solidFill>
              </a:rPr>
              <a:t>(orange)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GB" sz="1800" noProof="1"/>
              <a:t>Collimation with a safety</a:t>
            </a:r>
            <a:r>
              <a:rPr lang="en-GB" sz="1800" b="1" noProof="1"/>
              <a:t> margin: 0.5mm</a:t>
            </a:r>
            <a:r>
              <a:rPr lang="en-GB" sz="1800" noProof="1"/>
              <a:t> offset of collimator jaw </a:t>
            </a:r>
            <a:r>
              <a:rPr lang="en-GB" sz="1800" b="1" noProof="1">
                <a:solidFill>
                  <a:srgbClr val="C00000"/>
                </a:solidFill>
              </a:rPr>
              <a:t>(red) 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GB" sz="1800" noProof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→ </a:t>
            </a:r>
            <a:r>
              <a:rPr lang="en-GB" sz="1800" noProof="1"/>
              <a:t>Collimation efficiency</a:t>
            </a:r>
            <a:br>
              <a:rPr lang="en-GB" sz="1800" noProof="1"/>
            </a:br>
            <a:r>
              <a:rPr lang="en-GB" sz="1800" noProof="1"/>
              <a:t>as a function of the </a:t>
            </a:r>
            <a:r>
              <a:rPr lang="en-GB" sz="1800" b="1" noProof="1"/>
              <a:t>phase advance</a:t>
            </a:r>
          </a:p>
          <a:p>
            <a:pPr lvl="1">
              <a:lnSpc>
                <a:spcPct val="110000"/>
              </a:lnSpc>
              <a:spcAft>
                <a:spcPts val="1200"/>
              </a:spcAft>
            </a:pPr>
            <a:r>
              <a:rPr lang="en-GB" sz="1800" noProof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→ C</a:t>
            </a:r>
            <a:r>
              <a:rPr lang="en-GB" sz="1800" noProof="1"/>
              <a:t>orrelation between </a:t>
            </a:r>
            <a:r>
              <a:rPr lang="en-GB" sz="1800" b="1" noProof="1"/>
              <a:t>transverse and longitudinal </a:t>
            </a:r>
            <a:r>
              <a:rPr lang="en-GB" sz="1800" noProof="1"/>
              <a:t>halo</a:t>
            </a:r>
          </a:p>
        </p:txBody>
      </p:sp>
    </p:spTree>
    <p:extLst>
      <p:ext uri="{BB962C8B-B14F-4D97-AF65-F5344CB8AC3E}">
        <p14:creationId xmlns:p14="http://schemas.microsoft.com/office/powerpoint/2010/main" val="3441612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0C856-6AE6-E98E-1954-8D653365C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643C92-8042-443A-E31B-63D63E1EF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Merger.  Collimation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8C8950-E65F-F963-7FF0-B4FD28270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5" name="Espace réservé du pied de page 4">
            <a:extLst>
              <a:ext uri="{FF2B5EF4-FFF2-40B4-BE49-F238E27FC236}">
                <a16:creationId xmlns:a16="http://schemas.microsoft.com/office/drawing/2014/main" id="{45AC3169-E4A0-DA14-199B-FEEDC4368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/>
          <a:p>
            <a:r>
              <a:rPr lang="en-GB" dirty="0"/>
              <a:t>PERLE- Project Progress Review- 8-2026</a:t>
            </a:r>
          </a:p>
        </p:txBody>
      </p:sp>
      <p:sp>
        <p:nvSpPr>
          <p:cNvPr id="66" name="Espace réservé de la date 3">
            <a:extLst>
              <a:ext uri="{FF2B5EF4-FFF2-40B4-BE49-F238E27FC236}">
                <a16:creationId xmlns:a16="http://schemas.microsoft.com/office/drawing/2014/main" id="{AC03252C-07BF-A3E4-BC46-010FAD0D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/>
          <a:p>
            <a:r>
              <a:rPr lang="en-GB" dirty="0"/>
              <a:t>19/03/26</a:t>
            </a:r>
          </a:p>
        </p:txBody>
      </p:sp>
      <p:pic>
        <p:nvPicPr>
          <p:cNvPr id="3" name="Google Shape;250;p16" title="plot_2D_eff_long_tot_power.png">
            <a:extLst>
              <a:ext uri="{FF2B5EF4-FFF2-40B4-BE49-F238E27FC236}">
                <a16:creationId xmlns:a16="http://schemas.microsoft.com/office/drawing/2014/main" id="{0AF48624-BE04-3DCB-A69E-5CC9F063681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r="4571"/>
          <a:stretch/>
        </p:blipFill>
        <p:spPr>
          <a:xfrm>
            <a:off x="225176" y="2941043"/>
            <a:ext cx="3753030" cy="34413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251;p16">
            <a:extLst>
              <a:ext uri="{FF2B5EF4-FFF2-40B4-BE49-F238E27FC236}">
                <a16:creationId xmlns:a16="http://schemas.microsoft.com/office/drawing/2014/main" id="{B6F05D1A-99B0-CDB3-8089-834ED3D67051}"/>
              </a:ext>
            </a:extLst>
          </p:cNvPr>
          <p:cNvGrpSpPr>
            <a:grpSpLocks noChangeAspect="1"/>
          </p:cNvGrpSpPr>
          <p:nvPr/>
        </p:nvGrpSpPr>
        <p:grpSpPr>
          <a:xfrm>
            <a:off x="4145695" y="2782560"/>
            <a:ext cx="7964374" cy="3692662"/>
            <a:chOff x="9811575" y="28642450"/>
            <a:chExt cx="13449768" cy="6235950"/>
          </a:xfrm>
        </p:grpSpPr>
        <p:pic>
          <p:nvPicPr>
            <p:cNvPr id="5" name="Google Shape;252;p16" title="plot_2D_hx_power.png">
              <a:extLst>
                <a:ext uri="{FF2B5EF4-FFF2-40B4-BE49-F238E27FC236}">
                  <a16:creationId xmlns:a16="http://schemas.microsoft.com/office/drawing/2014/main" id="{11E09E75-84A1-C3E4-E245-9589CB79B2A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0858"/>
            <a:stretch/>
          </p:blipFill>
          <p:spPr>
            <a:xfrm>
              <a:off x="9811575" y="28642450"/>
              <a:ext cx="6353100" cy="623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53;p16" title="plot_2D_hy_power.png">
              <a:extLst>
                <a:ext uri="{FF2B5EF4-FFF2-40B4-BE49-F238E27FC236}">
                  <a16:creationId xmlns:a16="http://schemas.microsoft.com/office/drawing/2014/main" id="{71D3F278-8C8B-29D7-B4EB-BC6E6B8D9EA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134543" y="28642450"/>
              <a:ext cx="7126800" cy="6235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Google Shape;246;p16">
            <a:extLst>
              <a:ext uri="{FF2B5EF4-FFF2-40B4-BE49-F238E27FC236}">
                <a16:creationId xmlns:a16="http://schemas.microsoft.com/office/drawing/2014/main" id="{89DF9337-1380-05D2-768F-7AACD7DE474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3158" y="3204112"/>
            <a:ext cx="1637234" cy="52391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8320E1-DB9B-C098-BD2F-EA37C9A7CB41}"/>
              </a:ext>
            </a:extLst>
          </p:cNvPr>
          <p:cNvSpPr/>
          <p:nvPr/>
        </p:nvSpPr>
        <p:spPr>
          <a:xfrm>
            <a:off x="663318" y="2853682"/>
            <a:ext cx="2721935" cy="392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984AE41D-A430-7A22-7D0B-F1482C21F8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701" t="34026" r="21569" b="26329"/>
          <a:stretch>
            <a:fillRect/>
          </a:stretch>
        </p:blipFill>
        <p:spPr>
          <a:xfrm>
            <a:off x="7549486" y="807329"/>
            <a:ext cx="4642513" cy="1733267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30483A6A-83F7-CE1B-03AF-66E0AE442BBC}"/>
              </a:ext>
            </a:extLst>
          </p:cNvPr>
          <p:cNvSpPr/>
          <p:nvPr/>
        </p:nvSpPr>
        <p:spPr>
          <a:xfrm>
            <a:off x="8412604" y="2717656"/>
            <a:ext cx="2721935" cy="392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oogle Shape;249;p16" title="PhaseSpace_Z.png">
            <a:extLst>
              <a:ext uri="{FF2B5EF4-FFF2-40B4-BE49-F238E27FC236}">
                <a16:creationId xmlns:a16="http://schemas.microsoft.com/office/drawing/2014/main" id="{4B7060ED-3E30-D405-BF40-4EA9598CA95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 r="3288"/>
          <a:stretch/>
        </p:blipFill>
        <p:spPr>
          <a:xfrm>
            <a:off x="481994" y="688251"/>
            <a:ext cx="1791403" cy="185234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A288937C-F462-3F67-9C57-EA2D5A0955AA}"/>
              </a:ext>
            </a:extLst>
          </p:cNvPr>
          <p:cNvSpPr txBox="1"/>
          <p:nvPr/>
        </p:nvSpPr>
        <p:spPr>
          <a:xfrm>
            <a:off x="8693535" y="2727200"/>
            <a:ext cx="2441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Halo-factor (vert. plane)</a:t>
            </a:r>
            <a:endParaRPr lang="fr-FR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A320410-72B2-3459-A4E7-C68170756E37}"/>
              </a:ext>
            </a:extLst>
          </p:cNvPr>
          <p:cNvSpPr txBox="1"/>
          <p:nvPr/>
        </p:nvSpPr>
        <p:spPr>
          <a:xfrm>
            <a:off x="365425" y="2557781"/>
            <a:ext cx="3135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Longitudinal cleaning efficiency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Red</a:t>
            </a:r>
            <a:r>
              <a:rPr lang="en-US" dirty="0"/>
              <a:t>/</a:t>
            </a:r>
            <a:r>
              <a:rPr lang="en-US" b="1" dirty="0">
                <a:solidFill>
                  <a:schemeClr val="accent1"/>
                </a:solidFill>
              </a:rPr>
              <a:t>Blue</a:t>
            </a:r>
            <a:r>
              <a:rPr lang="en-US" dirty="0"/>
              <a:t> (</a:t>
            </a:r>
            <a:r>
              <a:rPr lang="en-US" dirty="0" err="1"/>
              <a:t>pz</a:t>
            </a:r>
            <a:r>
              <a:rPr lang="en-US" dirty="0"/>
              <a:t> &lt; </a:t>
            </a:r>
            <a:r>
              <a:rPr lang="en-US" dirty="0" err="1"/>
              <a:t>pz_min</a:t>
            </a:r>
            <a:r>
              <a:rPr lang="en-US" dirty="0"/>
              <a:t>)</a:t>
            </a:r>
            <a:endParaRPr lang="fr-FR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31C95A2-153E-345E-9610-54936E888D24}"/>
              </a:ext>
            </a:extLst>
          </p:cNvPr>
          <p:cNvSpPr/>
          <p:nvPr/>
        </p:nvSpPr>
        <p:spPr>
          <a:xfrm>
            <a:off x="5012229" y="2765790"/>
            <a:ext cx="2721935" cy="392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B868DEF-677B-4980-7F37-2BC77E2023CB}"/>
              </a:ext>
            </a:extLst>
          </p:cNvPr>
          <p:cNvSpPr txBox="1"/>
          <p:nvPr/>
        </p:nvSpPr>
        <p:spPr>
          <a:xfrm>
            <a:off x="5126508" y="2694244"/>
            <a:ext cx="2441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Halo-factor (hor. plane)</a:t>
            </a:r>
            <a:endParaRPr lang="fr-FR" dirty="0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03A94040-C0DF-9A18-D6DB-97C10084D984}"/>
              </a:ext>
            </a:extLst>
          </p:cNvPr>
          <p:cNvCxnSpPr>
            <a:cxnSpLocks/>
          </p:cNvCxnSpPr>
          <p:nvPr/>
        </p:nvCxnSpPr>
        <p:spPr>
          <a:xfrm flipV="1">
            <a:off x="10474712" y="2416098"/>
            <a:ext cx="245327" cy="1311924"/>
          </a:xfrm>
          <a:prstGeom prst="straightConnector1">
            <a:avLst/>
          </a:prstGeom>
          <a:ln w="41275">
            <a:solidFill>
              <a:schemeClr val="accent6">
                <a:lumMod val="75000"/>
                <a:alpha val="56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43706376-0CB6-2A06-BB5F-8551C73AB7A4}"/>
              </a:ext>
            </a:extLst>
          </p:cNvPr>
          <p:cNvCxnSpPr>
            <a:cxnSpLocks/>
          </p:cNvCxnSpPr>
          <p:nvPr/>
        </p:nvCxnSpPr>
        <p:spPr>
          <a:xfrm flipV="1">
            <a:off x="7441691" y="2475571"/>
            <a:ext cx="1110784" cy="3030456"/>
          </a:xfrm>
          <a:prstGeom prst="straightConnector1">
            <a:avLst/>
          </a:prstGeom>
          <a:ln w="41275">
            <a:solidFill>
              <a:schemeClr val="accent6">
                <a:alpha val="56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476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C2FAF-0438-602A-A0C2-8328984EC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5">
            <a:extLst>
              <a:ext uri="{FF2B5EF4-FFF2-40B4-BE49-F238E27FC236}">
                <a16:creationId xmlns:a16="http://schemas.microsoft.com/office/drawing/2014/main" id="{76DAA6C5-CAE5-C4FE-4A1B-D8967EB2D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8" y="3571763"/>
            <a:ext cx="11656017" cy="270008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CE3422A-06B2-418F-D5AF-8874F57A15E8}"/>
              </a:ext>
            </a:extLst>
          </p:cNvPr>
          <p:cNvSpPr/>
          <p:nvPr/>
        </p:nvSpPr>
        <p:spPr>
          <a:xfrm>
            <a:off x="1878677" y="2704614"/>
            <a:ext cx="5286894" cy="270008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6CEBA04-5C7D-5FF5-9215-CCA33B08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Response Matrix Study  (studies by Janine)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FB0551-29A6-854C-E0D3-16D08FA71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65" name="Espace réservé du pied de page 4">
            <a:extLst>
              <a:ext uri="{FF2B5EF4-FFF2-40B4-BE49-F238E27FC236}">
                <a16:creationId xmlns:a16="http://schemas.microsoft.com/office/drawing/2014/main" id="{1CA121DC-4A23-D490-9066-449734420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/>
          <a:p>
            <a:r>
              <a:rPr lang="en-GB" dirty="0"/>
              <a:t>PERLE- Project Progress Review- 8-2026</a:t>
            </a:r>
          </a:p>
        </p:txBody>
      </p:sp>
      <p:sp>
        <p:nvSpPr>
          <p:cNvPr id="66" name="Espace réservé de la date 3">
            <a:extLst>
              <a:ext uri="{FF2B5EF4-FFF2-40B4-BE49-F238E27FC236}">
                <a16:creationId xmlns:a16="http://schemas.microsoft.com/office/drawing/2014/main" id="{AE6CDA5C-CC37-753A-4622-5D7B9EF0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/>
          <a:p>
            <a:r>
              <a:rPr lang="en-GB" dirty="0"/>
              <a:t>19/03/26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28B844-6D60-DA80-5396-C8A7DEEBC150}"/>
              </a:ext>
            </a:extLst>
          </p:cNvPr>
          <p:cNvSpPr/>
          <p:nvPr/>
        </p:nvSpPr>
        <p:spPr>
          <a:xfrm>
            <a:off x="473695" y="3107297"/>
            <a:ext cx="2721935" cy="392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5D1A39-8FCC-9B19-4303-DBB56641EE63}"/>
              </a:ext>
            </a:extLst>
          </p:cNvPr>
          <p:cNvSpPr/>
          <p:nvPr/>
        </p:nvSpPr>
        <p:spPr>
          <a:xfrm>
            <a:off x="4767188" y="2253148"/>
            <a:ext cx="2721935" cy="392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FC2F4C7-50B4-D5BC-3200-C333E68E2523}"/>
              </a:ext>
            </a:extLst>
          </p:cNvPr>
          <p:cNvSpPr txBox="1">
            <a:spLocks/>
          </p:cNvSpPr>
          <p:nvPr/>
        </p:nvSpPr>
        <p:spPr>
          <a:xfrm>
            <a:off x="105540" y="954194"/>
            <a:ext cx="10809072" cy="18381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Objective: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Construct the </a:t>
            </a:r>
            <a:r>
              <a:rPr lang="en-US" sz="14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longitudinal response matrix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 of PERLE to RF errors, to understand how RF related perturbations propagate to some beam dynamics parameters:</a:t>
            </a:r>
          </a:p>
          <a:p>
            <a:pPr marL="457200" indent="-298450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Pass 1 (P1)</a:t>
            </a:r>
            <a:b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2984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Pass 2 (P2)</a:t>
            </a:r>
            <a:b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2984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Interaction point(s)</a:t>
            </a:r>
            <a:b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indent="-2984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 of machine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</p:txBody>
      </p:sp>
      <p:pic>
        <p:nvPicPr>
          <p:cNvPr id="14" name="Google Shape;79;p15">
            <a:extLst>
              <a:ext uri="{FF2B5EF4-FFF2-40B4-BE49-F238E27FC236}">
                <a16:creationId xmlns:a16="http://schemas.microsoft.com/office/drawing/2014/main" id="{7E18B08C-6465-DF3C-C723-6381E34E8F6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7548" y="1498608"/>
            <a:ext cx="1891414" cy="33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80;p15">
            <a:extLst>
              <a:ext uri="{FF2B5EF4-FFF2-40B4-BE49-F238E27FC236}">
                <a16:creationId xmlns:a16="http://schemas.microsoft.com/office/drawing/2014/main" id="{7455C09C-B92A-DFDA-3D88-E65CD72472C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2320" t="865" r="2320" b="806"/>
          <a:stretch/>
        </p:blipFill>
        <p:spPr>
          <a:xfrm>
            <a:off x="4850468" y="1716499"/>
            <a:ext cx="1730125" cy="310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81;p15">
            <a:extLst>
              <a:ext uri="{FF2B5EF4-FFF2-40B4-BE49-F238E27FC236}">
                <a16:creationId xmlns:a16="http://schemas.microsoft.com/office/drawing/2014/main" id="{4C76B522-369B-AC84-81A0-245E0D9BE56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rcRect l="31886" t="45492" r="30945" b="7273"/>
          <a:stretch>
            <a:fillRect/>
          </a:stretch>
        </p:blipFill>
        <p:spPr>
          <a:xfrm>
            <a:off x="4248642" y="1730380"/>
            <a:ext cx="720353" cy="27462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83;p15">
            <a:extLst>
              <a:ext uri="{FF2B5EF4-FFF2-40B4-BE49-F238E27FC236}">
                <a16:creationId xmlns:a16="http://schemas.microsoft.com/office/drawing/2014/main" id="{E940BE42-70BF-13BB-95A8-2E397E64D423}"/>
              </a:ext>
            </a:extLst>
          </p:cNvPr>
          <p:cNvSpPr txBox="1"/>
          <p:nvPr/>
        </p:nvSpPr>
        <p:spPr>
          <a:xfrm rot="-886424">
            <a:off x="4060780" y="2013227"/>
            <a:ext cx="1334105" cy="623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5125" tIns="135125" rIns="135125" bIns="1351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82" b="1" dirty="0">
                <a:solidFill>
                  <a:srgbClr val="E69138"/>
                </a:solidFill>
                <a:latin typeface="Open Sans"/>
                <a:ea typeface="Open Sans"/>
                <a:cs typeface="Open Sans"/>
                <a:sym typeface="Open Sans"/>
              </a:rPr>
              <a:t>Sensitivity Matrix</a:t>
            </a:r>
            <a:endParaRPr sz="1282" b="1" dirty="0">
              <a:solidFill>
                <a:srgbClr val="E691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Google Shape;84;p15">
            <a:extLst>
              <a:ext uri="{FF2B5EF4-FFF2-40B4-BE49-F238E27FC236}">
                <a16:creationId xmlns:a16="http://schemas.microsoft.com/office/drawing/2014/main" id="{5DBB7229-EFFD-C762-173D-6E2A06A0B746}"/>
              </a:ext>
            </a:extLst>
          </p:cNvPr>
          <p:cNvSpPr txBox="1"/>
          <p:nvPr/>
        </p:nvSpPr>
        <p:spPr>
          <a:xfrm>
            <a:off x="2499855" y="4416158"/>
            <a:ext cx="16068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E69138"/>
                </a:solidFill>
                <a:latin typeface="Open Sans"/>
                <a:ea typeface="Open Sans"/>
                <a:cs typeface="Open Sans"/>
                <a:sym typeface="Open Sans"/>
              </a:rPr>
              <a:t>Beam dynamic parameters</a:t>
            </a:r>
            <a:endParaRPr sz="900" b="1" dirty="0">
              <a:solidFill>
                <a:srgbClr val="E691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Google Shape;85;p15">
            <a:extLst>
              <a:ext uri="{FF2B5EF4-FFF2-40B4-BE49-F238E27FC236}">
                <a16:creationId xmlns:a16="http://schemas.microsoft.com/office/drawing/2014/main" id="{40D9A5C1-C981-4105-7C85-1DF47C70A2BE}"/>
              </a:ext>
            </a:extLst>
          </p:cNvPr>
          <p:cNvSpPr txBox="1"/>
          <p:nvPr/>
        </p:nvSpPr>
        <p:spPr>
          <a:xfrm>
            <a:off x="5014484" y="4542794"/>
            <a:ext cx="16068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rgbClr val="E69138"/>
                </a:solidFill>
                <a:latin typeface="Open Sans"/>
                <a:ea typeface="Open Sans"/>
                <a:cs typeface="Open Sans"/>
                <a:sym typeface="Open Sans"/>
              </a:rPr>
              <a:t>RF knobs</a:t>
            </a:r>
            <a:endParaRPr sz="900" b="1" dirty="0">
              <a:solidFill>
                <a:srgbClr val="E691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31468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11FC8-A6CE-2720-8590-773C15E4C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2A0D9F-8350-3626-59E1-D1FC9BC49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Longitudinal beam dynamics  (studies by Janine)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D73F6A-3F46-68B9-324F-9C8F3AE26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65" name="Espace réservé du pied de page 4">
            <a:extLst>
              <a:ext uri="{FF2B5EF4-FFF2-40B4-BE49-F238E27FC236}">
                <a16:creationId xmlns:a16="http://schemas.microsoft.com/office/drawing/2014/main" id="{D0AE15F6-CA02-DBBF-C34B-A62759F87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/>
          <a:p>
            <a:r>
              <a:rPr lang="en-GB" dirty="0"/>
              <a:t>PERLE- Project Progress Review- 8-2026</a:t>
            </a:r>
          </a:p>
        </p:txBody>
      </p:sp>
      <p:sp>
        <p:nvSpPr>
          <p:cNvPr id="66" name="Espace réservé de la date 3">
            <a:extLst>
              <a:ext uri="{FF2B5EF4-FFF2-40B4-BE49-F238E27FC236}">
                <a16:creationId xmlns:a16="http://schemas.microsoft.com/office/drawing/2014/main" id="{FA91FB22-13EE-2E92-259E-D4E028DB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/>
          <a:p>
            <a:r>
              <a:rPr lang="en-GB" dirty="0"/>
              <a:t>19/03/26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347663A1-6707-EFA9-FA6B-E0BDF1A6A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240" y="2610196"/>
            <a:ext cx="5961759" cy="3138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87AD5-EC52-10C2-4FC7-B17712AA6689}"/>
              </a:ext>
            </a:extLst>
          </p:cNvPr>
          <p:cNvSpPr txBox="1"/>
          <p:nvPr/>
        </p:nvSpPr>
        <p:spPr>
          <a:xfrm>
            <a:off x="7010399" y="1432948"/>
            <a:ext cx="4444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 err="1"/>
              <a:t>Optimize</a:t>
            </a:r>
            <a:r>
              <a:rPr lang="fr-FR" dirty="0"/>
              <a:t> phases for maximum </a:t>
            </a:r>
            <a:r>
              <a:rPr lang="fr-FR" dirty="0" err="1"/>
              <a:t>acceleration</a:t>
            </a:r>
            <a:br>
              <a:rPr lang="fr-FR" dirty="0"/>
            </a:br>
            <a:r>
              <a:rPr lang="fr-FR" dirty="0"/>
              <a:t>(</a:t>
            </a:r>
            <a:r>
              <a:rPr lang="fr-FR" dirty="0" err="1"/>
              <a:t>using</a:t>
            </a:r>
            <a:r>
              <a:rPr lang="fr-FR" dirty="0"/>
              <a:t> a</a:t>
            </a:r>
            <a:r>
              <a:rPr lang="en-GB" dirty="0" err="1"/>
              <a:t>bsolute</a:t>
            </a:r>
            <a:r>
              <a:rPr lang="en-GB" dirty="0"/>
              <a:t> time tracking in BMAD)</a:t>
            </a:r>
            <a:endParaRPr lang="fr-FR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EC88834A-534A-6F46-C862-CA023B38E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98" y="2516306"/>
            <a:ext cx="5085550" cy="322223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646C17-9807-0230-F690-E988514C8AB2}"/>
              </a:ext>
            </a:extLst>
          </p:cNvPr>
          <p:cNvSpPr txBox="1"/>
          <p:nvPr/>
        </p:nvSpPr>
        <p:spPr>
          <a:xfrm>
            <a:off x="590103" y="1432947"/>
            <a:ext cx="4444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/>
              <a:t>Chicane simulation</a:t>
            </a:r>
            <a:br>
              <a:rPr lang="fr-FR" dirty="0"/>
            </a:br>
            <a:r>
              <a:rPr lang="fr-FR" dirty="0" err="1"/>
              <a:t>analytical</a:t>
            </a:r>
            <a:r>
              <a:rPr lang="fr-FR" dirty="0"/>
              <a:t> model vs B</a:t>
            </a:r>
            <a:r>
              <a:rPr lang="en-GB" dirty="0"/>
              <a:t>MAD tracking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145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C7D8F-3AAB-7FC1-AEDF-1FB34FA81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43262A0-2280-37B6-481A-B0CC25442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707" y="1489712"/>
            <a:ext cx="5636494" cy="47707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87A6444-D1B4-1618-E4DD-B870D1D1F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Longitudinal beam dynamics  (studies by Janine)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19467B-78ED-BC61-B295-C581E7F1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65" name="Espace réservé du pied de page 4">
            <a:extLst>
              <a:ext uri="{FF2B5EF4-FFF2-40B4-BE49-F238E27FC236}">
                <a16:creationId xmlns:a16="http://schemas.microsoft.com/office/drawing/2014/main" id="{58D25D65-C690-F069-5324-6156458B4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/>
          <a:p>
            <a:r>
              <a:rPr lang="en-GB" dirty="0"/>
              <a:t>PERLE- Project Progress Review- 8-2026</a:t>
            </a:r>
          </a:p>
        </p:txBody>
      </p:sp>
      <p:sp>
        <p:nvSpPr>
          <p:cNvPr id="66" name="Espace réservé de la date 3">
            <a:extLst>
              <a:ext uri="{FF2B5EF4-FFF2-40B4-BE49-F238E27FC236}">
                <a16:creationId xmlns:a16="http://schemas.microsoft.com/office/drawing/2014/main" id="{E877F642-6722-D076-2E79-E38E1719CF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/>
          <a:p>
            <a:r>
              <a:rPr lang="en-GB" dirty="0"/>
              <a:t>19/03/26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8B8FA-ABE1-BEFC-C206-2E0794C8229E}"/>
              </a:ext>
            </a:extLst>
          </p:cNvPr>
          <p:cNvSpPr txBox="1"/>
          <p:nvPr/>
        </p:nvSpPr>
        <p:spPr>
          <a:xfrm>
            <a:off x="179644" y="1104992"/>
            <a:ext cx="657051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accent1"/>
                </a:solidFill>
              </a:rPr>
              <a:t>Optmisation</a:t>
            </a:r>
            <a:r>
              <a:rPr lang="en-US" sz="2200" dirty="0">
                <a:solidFill>
                  <a:schemeClr val="accent1"/>
                </a:solidFill>
              </a:rPr>
              <a:t> of longitudinal beam parameters at DESTIN</a:t>
            </a:r>
            <a:br>
              <a:rPr lang="en-US" sz="22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chemeClr val="accent1"/>
                </a:solidFill>
              </a:rPr>
              <a:t>(Single turn operation)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DD5F9F-C02C-0B82-41AF-3E12F6E8981F}"/>
              </a:ext>
            </a:extLst>
          </p:cNvPr>
          <p:cNvSpPr txBox="1"/>
          <p:nvPr/>
        </p:nvSpPr>
        <p:spPr>
          <a:xfrm>
            <a:off x="466247" y="2280545"/>
            <a:ext cx="5552416" cy="3428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energy spread </a:t>
            </a:r>
            <a:r>
              <a:rPr lang="en-US" dirty="0" err="1"/>
              <a:t>minimisation</a:t>
            </a:r>
            <a:r>
              <a:rPr lang="en-US" dirty="0"/>
              <a:t> </a:t>
            </a:r>
            <a:r>
              <a:rPr lang="en-US" b="1" dirty="0">
                <a:solidFill>
                  <a:srgbClr val="00B050"/>
                </a:solidFill>
              </a:rPr>
              <a:t>(green)</a:t>
            </a:r>
          </a:p>
          <a:p>
            <a:pPr>
              <a:lnSpc>
                <a:spcPct val="110000"/>
              </a:lnSpc>
            </a:pPr>
            <a:r>
              <a:rPr lang="en-US" dirty="0"/>
              <a:t>bunch length </a:t>
            </a:r>
            <a:r>
              <a:rPr lang="en-US" dirty="0" err="1"/>
              <a:t>minimisation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(blue)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/>
              <a:t>Chirped initial distribution from the injector</a:t>
            </a:r>
          </a:p>
          <a:p>
            <a:pPr>
              <a:lnSpc>
                <a:spcPct val="110000"/>
              </a:lnSpc>
            </a:pPr>
            <a:r>
              <a:rPr lang="en-US" dirty="0"/>
              <a:t>+ R56 in the merger</a:t>
            </a:r>
          </a:p>
          <a:p>
            <a:pPr>
              <a:lnSpc>
                <a:spcPct val="110000"/>
              </a:lnSpc>
            </a:pPr>
            <a:r>
              <a:rPr lang="en-US" dirty="0"/>
              <a:t>+ Chirp in the cavities (compensated later by the chicane)</a:t>
            </a:r>
            <a:br>
              <a:rPr lang="en-US" dirty="0"/>
            </a:br>
            <a:r>
              <a:rPr lang="en-US" dirty="0"/>
              <a:t>+ R56 in the arc and spreader (tuning quadrupoles)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+ minimal losses,</a:t>
            </a:r>
          </a:p>
          <a:p>
            <a:pPr>
              <a:lnSpc>
                <a:spcPct val="110000"/>
              </a:lnSpc>
            </a:pPr>
            <a:r>
              <a:rPr lang="en-US" dirty="0"/>
              <a:t>+ stable </a:t>
            </a:r>
            <a:r>
              <a:rPr lang="en-US" dirty="0" err="1"/>
              <a:t>twiss</a:t>
            </a:r>
            <a:r>
              <a:rPr lang="en-US" dirty="0"/>
              <a:t> parameters</a:t>
            </a:r>
            <a:endParaRPr lang="fr-FR" dirty="0"/>
          </a:p>
          <a:p>
            <a:pPr>
              <a:lnSpc>
                <a:spcPct val="11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525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3B8A7C-4C2D-4860-95C5-EA8E0747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et </a:t>
            </a:r>
            <a:r>
              <a:rPr lang="en-GB" dirty="0" err="1"/>
              <a:t>principaux</a:t>
            </a:r>
            <a:r>
              <a:rPr lang="en-GB" dirty="0"/>
              <a:t> </a:t>
            </a:r>
            <a:r>
              <a:rPr lang="en-GB" dirty="0" err="1"/>
              <a:t>jalons</a:t>
            </a:r>
            <a:r>
              <a:rPr lang="en-GB" dirty="0"/>
              <a:t> du WP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49E3E6-93B9-4942-93BF-8CCFDB024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Review beam dynamics in September</a:t>
            </a:r>
          </a:p>
          <a:p>
            <a:pPr lvl="1"/>
            <a:r>
              <a:rPr lang="en-GB" sz="1800" dirty="0"/>
              <a:t>List of invited reviewers</a:t>
            </a:r>
          </a:p>
          <a:p>
            <a:pPr lvl="1"/>
            <a:endParaRPr lang="en-GB" sz="1800" dirty="0"/>
          </a:p>
          <a:p>
            <a:r>
              <a:rPr lang="en-GB" sz="2000" dirty="0"/>
              <a:t>IPAC 2026 : </a:t>
            </a:r>
          </a:p>
          <a:p>
            <a:pPr lvl="1"/>
            <a:r>
              <a:rPr lang="en-GB" sz="1800" dirty="0"/>
              <a:t>A number of abstracts - posters</a:t>
            </a:r>
          </a:p>
          <a:p>
            <a:pPr lvl="1"/>
            <a:r>
              <a:rPr lang="en-GB" sz="1800" dirty="0"/>
              <a:t>Talk </a:t>
            </a:r>
          </a:p>
          <a:p>
            <a:pPr lvl="1"/>
            <a:endParaRPr lang="en-GB" sz="1800" dirty="0"/>
          </a:p>
          <a:p>
            <a:r>
              <a:rPr lang="en-GB" sz="2000" dirty="0"/>
              <a:t>Introduction </a:t>
            </a:r>
            <a:r>
              <a:rPr lang="en-GB" sz="2000" dirty="0" err="1"/>
              <a:t>cartes</a:t>
            </a:r>
            <a:r>
              <a:rPr lang="en-GB" sz="2000" dirty="0"/>
              <a:t> de champs pour simulations plus </a:t>
            </a:r>
            <a:r>
              <a:rPr lang="en-GB" sz="2000" dirty="0" err="1"/>
              <a:t>réalistes</a:t>
            </a:r>
            <a:endParaRPr lang="en-GB" sz="2000" dirty="0"/>
          </a:p>
          <a:p>
            <a:pPr lvl="1"/>
            <a:r>
              <a:rPr lang="en-GB" sz="1800" dirty="0"/>
              <a:t>RF cavities (more realistic simulation)</a:t>
            </a:r>
          </a:p>
          <a:p>
            <a:pPr lvl="1"/>
            <a:r>
              <a:rPr lang="en-GB" sz="1800" dirty="0"/>
              <a:t>For dipoles and quadrupoles (halo studies)</a:t>
            </a:r>
          </a:p>
          <a:p>
            <a:pPr lvl="1"/>
            <a:endParaRPr lang="en-GB" sz="1800" dirty="0"/>
          </a:p>
          <a:p>
            <a:r>
              <a:rPr lang="en-GB" sz="2200" dirty="0"/>
              <a:t>TDR : 30 pages/40 </a:t>
            </a:r>
          </a:p>
          <a:p>
            <a:pPr lvl="1"/>
            <a:r>
              <a:rPr lang="en-GB" sz="1800" dirty="0"/>
              <a:t>A </a:t>
            </a:r>
            <a:r>
              <a:rPr lang="en-GB" sz="1800" dirty="0" err="1"/>
              <a:t>compléter</a:t>
            </a:r>
            <a:r>
              <a:rPr lang="en-GB" sz="1800" dirty="0"/>
              <a:t> très bientôt avec les </a:t>
            </a:r>
            <a:r>
              <a:rPr lang="en-GB" sz="1800" dirty="0" err="1"/>
              <a:t>paramètres</a:t>
            </a:r>
            <a:r>
              <a:rPr lang="en-GB" sz="1800" dirty="0"/>
              <a:t> </a:t>
            </a:r>
            <a:r>
              <a:rPr lang="en-GB" sz="1800" dirty="0" err="1"/>
              <a:t>finaux</a:t>
            </a:r>
            <a:r>
              <a:rPr lang="en-GB" sz="1800" dirty="0"/>
              <a:t> de la machine 3-tours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46AD8E-01A9-4B23-B1B4-ACE76B50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28/11/25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5F4806-56FC-4229-8081-E7F2C971A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PERLE- Project Progress Review- 6-2025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DF4DC7-A1FA-4D7D-ADD5-CE2EDEA74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931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121B3B-DA14-48A5-A403-A1DBE4691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Compatibility with FCC upgrade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5C119A-4333-4CC2-865A-A64C6F146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8109"/>
            <a:ext cx="12192000" cy="5021781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GB" sz="2000" noProof="1"/>
              <a:t>FCC upgrade requierments : </a:t>
            </a:r>
          </a:p>
          <a:p>
            <a:pPr lvl="1">
              <a:lnSpc>
                <a:spcPct val="110000"/>
              </a:lnSpc>
            </a:pPr>
            <a:r>
              <a:rPr lang="en-GB" sz="1800" noProof="1"/>
              <a:t>Extra space for a longer cryomodule </a:t>
            </a:r>
            <a:r>
              <a:rPr lang="en-GB" sz="1800" noProof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→</a:t>
            </a:r>
            <a:r>
              <a:rPr lang="en-GB" sz="1800" noProof="1"/>
              <a:t> </a:t>
            </a:r>
            <a:r>
              <a:rPr lang="en-GB" sz="1800" b="1" noProof="1"/>
              <a:t>+571mm</a:t>
            </a:r>
            <a:r>
              <a:rPr lang="en-GB" sz="1800" noProof="1"/>
              <a:t> of Common Section (between BComs)</a:t>
            </a:r>
          </a:p>
          <a:p>
            <a:pPr lvl="1">
              <a:lnSpc>
                <a:spcPct val="110000"/>
              </a:lnSpc>
            </a:pPr>
            <a:r>
              <a:rPr lang="en-GB" sz="1800" noProof="1"/>
              <a:t>Beam pipe diameter is 157mm (iSAS 100mm)  </a:t>
            </a:r>
            <a:r>
              <a:rPr lang="en-GB" sz="1800" noProof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→</a:t>
            </a:r>
            <a:r>
              <a:rPr lang="en-GB" sz="1800" noProof="1"/>
              <a:t>  </a:t>
            </a:r>
            <a:r>
              <a:rPr lang="en-GB" sz="1800" b="1" noProof="1"/>
              <a:t>+600mm </a:t>
            </a:r>
            <a:r>
              <a:rPr lang="en-GB" sz="1800" noProof="1"/>
              <a:t>of extra tapering (preliminary, </a:t>
            </a:r>
            <a:r>
              <a:rPr lang="en-GB" sz="1800" b="1" noProof="1"/>
              <a:t>impedance studies needed</a:t>
            </a:r>
            <a:r>
              <a:rPr lang="en-GB" sz="1800" noProof="1"/>
              <a:t>)</a:t>
            </a:r>
          </a:p>
          <a:p>
            <a:pPr lvl="1">
              <a:lnSpc>
                <a:spcPct val="110000"/>
              </a:lnSpc>
            </a:pPr>
            <a:r>
              <a:rPr lang="en-GB" sz="1800" noProof="1"/>
              <a:t>ICT+BPM+Cam implemented inside tapening area  </a:t>
            </a:r>
            <a:r>
              <a:rPr lang="en-GB" sz="1800" noProof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→</a:t>
            </a:r>
            <a:r>
              <a:rPr lang="en-GB" sz="1800" noProof="1"/>
              <a:t>  safe some space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44886-E37F-401A-AFE5-C264A663D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19/03/26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EB7D63-AD73-4DA3-8A32-328BC2309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PERLE- Project Progress Review- 8-2026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94973-0B68-450C-AFF0-122103751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E1900F-F7C1-7BF3-21A8-64470EAE5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" y="2854136"/>
            <a:ext cx="12192000" cy="38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27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194B6-7875-183F-A4F2-FAD25E143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363FBD-2E24-F585-3A42-920BF6212F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535"/>
          <a:stretch>
            <a:fillRect/>
          </a:stretch>
        </p:blipFill>
        <p:spPr>
          <a:xfrm>
            <a:off x="3254883" y="2575775"/>
            <a:ext cx="8937116" cy="389944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B4D1ABB-87D8-BE1B-0619-64FC17B30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Compatibility with FCC upgrade + diagnostics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46087E-2CF5-DED4-96AE-F98AC23A2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18109"/>
            <a:ext cx="12192000" cy="557476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GB" sz="2000" noProof="1"/>
              <a:t>FCC upgrade requierments : </a:t>
            </a:r>
          </a:p>
          <a:p>
            <a:pPr lvl="1">
              <a:lnSpc>
                <a:spcPct val="120000"/>
              </a:lnSpc>
            </a:pPr>
            <a:r>
              <a:rPr lang="en-GB" sz="1800" noProof="1"/>
              <a:t>Extra space for a longer cryomodule </a:t>
            </a:r>
            <a:r>
              <a:rPr lang="en-GB" sz="1800" noProof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→</a:t>
            </a:r>
            <a:r>
              <a:rPr lang="en-GB" sz="1800" noProof="1"/>
              <a:t> +571mm of Common Section (between BComs)</a:t>
            </a:r>
          </a:p>
          <a:p>
            <a:pPr lvl="1">
              <a:lnSpc>
                <a:spcPct val="120000"/>
              </a:lnSpc>
            </a:pPr>
            <a:r>
              <a:rPr lang="en-GB" sz="1800" noProof="1"/>
              <a:t>Beam pipe diameter is 157mm (iSAS 100mm)  </a:t>
            </a:r>
            <a:r>
              <a:rPr lang="en-GB" sz="1800" noProof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→</a:t>
            </a:r>
            <a:r>
              <a:rPr lang="en-GB" sz="1800" noProof="1"/>
              <a:t>  +600mm of extra tapering (preliminary, impedance studies needed)</a:t>
            </a:r>
          </a:p>
          <a:p>
            <a:pPr lvl="1">
              <a:lnSpc>
                <a:spcPct val="120000"/>
              </a:lnSpc>
            </a:pPr>
            <a:r>
              <a:rPr lang="en-GB" sz="1800" b="1" noProof="1"/>
              <a:t>ICT+BPM+Cam implemented inside tapening area  </a:t>
            </a:r>
            <a:r>
              <a:rPr lang="en-GB" sz="1800" b="1" noProof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→</a:t>
            </a:r>
            <a:r>
              <a:rPr lang="en-GB" sz="1800" b="1" noProof="1"/>
              <a:t>  –600mm </a:t>
            </a:r>
          </a:p>
          <a:p>
            <a:pPr>
              <a:lnSpc>
                <a:spcPct val="120000"/>
              </a:lnSpc>
            </a:pPr>
            <a:r>
              <a:rPr lang="en-GB" sz="2200" noProof="1"/>
              <a:t>Beam diagnostics :</a:t>
            </a:r>
            <a:endParaRPr lang="en-GB" sz="1800" noProof="1"/>
          </a:p>
          <a:p>
            <a:pPr lvl="1">
              <a:lnSpc>
                <a:spcPct val="120000"/>
              </a:lnSpc>
            </a:pPr>
            <a:r>
              <a:rPr lang="en-GB" sz="1800" b="1" noProof="1"/>
              <a:t>2 ICTs </a:t>
            </a:r>
            <a:r>
              <a:rPr lang="en-GB" sz="1800" noProof="1"/>
              <a:t>– transmition in CM </a:t>
            </a:r>
          </a:p>
          <a:p>
            <a:pPr lvl="1">
              <a:lnSpc>
                <a:spcPct val="120000"/>
              </a:lnSpc>
            </a:pPr>
            <a:r>
              <a:rPr lang="en-GB" sz="1800" b="1" noProof="1"/>
              <a:t>2 (BMP+Camera)</a:t>
            </a:r>
            <a:br>
              <a:rPr lang="en-GB" sz="1800" b="1" noProof="1"/>
            </a:br>
            <a:r>
              <a:rPr lang="en-GB" sz="1800" noProof="1"/>
              <a:t>in front of CM and Bcom</a:t>
            </a:r>
          </a:p>
          <a:p>
            <a:pPr lvl="1">
              <a:lnSpc>
                <a:spcPct val="120000"/>
              </a:lnSpc>
            </a:pPr>
            <a:r>
              <a:rPr lang="en-GB" sz="1800" noProof="1"/>
              <a:t>Q-scan</a:t>
            </a:r>
            <a:br>
              <a:rPr lang="en-GB" sz="1800" noProof="1"/>
            </a:br>
            <a:r>
              <a:rPr lang="en-GB" sz="1800" noProof="1"/>
              <a:t>simulated at 7 MeV</a:t>
            </a:r>
            <a:br>
              <a:rPr lang="en-GB" sz="1800" noProof="1"/>
            </a:br>
            <a:r>
              <a:rPr lang="en-GB" sz="1800" noProof="1"/>
              <a:t>checked at 89 MeV</a:t>
            </a:r>
          </a:p>
          <a:p>
            <a:pPr>
              <a:lnSpc>
                <a:spcPct val="120000"/>
              </a:lnSpc>
            </a:pPr>
            <a:r>
              <a:rPr lang="en-GB" sz="2200" noProof="1"/>
              <a:t>FCC upgrade</a:t>
            </a:r>
          </a:p>
          <a:p>
            <a:pPr lvl="1">
              <a:lnSpc>
                <a:spcPct val="120000"/>
              </a:lnSpc>
            </a:pPr>
            <a:r>
              <a:rPr lang="en-GB" sz="1800" b="1" noProof="1"/>
              <a:t>No changes to the main lattice</a:t>
            </a:r>
          </a:p>
          <a:p>
            <a:pPr lvl="1">
              <a:lnSpc>
                <a:spcPct val="120000"/>
              </a:lnSpc>
            </a:pPr>
            <a:r>
              <a:rPr lang="en-GB" sz="1800" noProof="1"/>
              <a:t>Only diag next to CM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2376B3-ACC7-BD0B-3A3C-AF3C9B5E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7B9B210F-E35A-DD1E-2404-C3B942BC1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/>
          <a:p>
            <a:r>
              <a:rPr lang="en-GB" dirty="0"/>
              <a:t>PERLE- Project Progress Review- 8-2026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6E71ABC9-DD09-95EA-D7CE-D284A7589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/>
          <a:p>
            <a:r>
              <a:rPr lang="en-GB" dirty="0"/>
              <a:t>19/03/26</a:t>
            </a:r>
          </a:p>
        </p:txBody>
      </p:sp>
    </p:spTree>
    <p:extLst>
      <p:ext uri="{BB962C8B-B14F-4D97-AF65-F5344CB8AC3E}">
        <p14:creationId xmlns:p14="http://schemas.microsoft.com/office/powerpoint/2010/main" val="2297807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BB5AE-C4DD-2976-8F52-5B3AB7C2E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1DFCE9-6B5D-284B-623C-D057D145A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72" y="902313"/>
            <a:ext cx="12246408" cy="596506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21AECA8-A6BE-E26A-4673-4A5C9EBF5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Merger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24D7F1-B221-8E13-BD21-59FD207A7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F06EF0B7-8A45-F8B8-40A0-486ECFF0A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/>
          <a:p>
            <a:r>
              <a:rPr lang="en-GB" dirty="0"/>
              <a:t>PERLE- Project Progress Review- 8-2026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2A48331D-7448-BBB2-9727-957CE358C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/>
          <a:p>
            <a:r>
              <a:rPr lang="en-GB" dirty="0"/>
              <a:t>19/03/26</a:t>
            </a:r>
          </a:p>
        </p:txBody>
      </p:sp>
    </p:spTree>
    <p:extLst>
      <p:ext uri="{BB962C8B-B14F-4D97-AF65-F5344CB8AC3E}">
        <p14:creationId xmlns:p14="http://schemas.microsoft.com/office/powerpoint/2010/main" val="3001799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55BED-DEF6-C620-58F2-3754390D5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A2DBF2-B480-F4C0-C7D8-91A106E0F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Three Turns Tuning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DA6A6B-E5F3-7921-42EC-E793874AC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928BF210-E244-B457-AE16-919D2F8E9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/>
          <a:p>
            <a:r>
              <a:rPr lang="en-GB" dirty="0"/>
              <a:t>PERLE- Project Progress Review- 8-2026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8EC39DF2-5E03-1CC1-F32A-C90483A90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/>
          <a:p>
            <a:r>
              <a:rPr lang="en-GB" dirty="0"/>
              <a:t>19/03/26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517C52-EAE1-2352-0B15-6F6B26759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48" y="1088029"/>
            <a:ext cx="11403981" cy="538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85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0914C-8667-2E4B-48D0-88BC3DFA2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CE2B5E-0C1C-6180-46FA-7A9EFCF2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Three Turns Tuning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807A70-EFF7-4E28-E6FE-D272A9D54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34B2616D-689B-33FA-A177-9BC1B4418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/>
          <a:p>
            <a:r>
              <a:rPr lang="en-GB" dirty="0"/>
              <a:t>PERLE- Project Progress Review- 8-2026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2705D9A4-1849-B3A1-7DC9-4B56D6D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/>
          <a:p>
            <a:r>
              <a:rPr lang="en-GB" dirty="0"/>
              <a:t>19/03/26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56D76-8829-1E77-82BF-09D844AFC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87" y="1103246"/>
            <a:ext cx="10642489" cy="51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44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C463B-C0DE-127B-4342-F081C0CB2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C84110-964F-23A1-1DBE-1EA7020A9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Three Turns Tuning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858449-1775-9884-23CD-DEFBF11DE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2F0C1AA4-7025-96E1-47DD-811AFDB7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/>
          <a:p>
            <a:r>
              <a:rPr lang="en-GB" dirty="0"/>
              <a:t>PERLE- Project Progress Review- 8-2026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A89D80C0-6658-EFC3-BBB1-FBF647C0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/>
          <a:p>
            <a:r>
              <a:rPr lang="en-GB" dirty="0"/>
              <a:t>19/03/26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AE36B-F5ED-A9CB-8AD9-C5EB033E4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012" y="938565"/>
            <a:ext cx="9618004" cy="546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26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7B605-7271-BF04-AC06-E757A594D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C36CB-8635-FADC-C9E2-DEB756FDF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Three Turns Tuning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357714-BFA9-F78E-5D6D-EA0894FEB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1ECEB8CE-0480-FC61-01AB-21FE60EEB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/>
          <a:p>
            <a:r>
              <a:rPr lang="en-GB" dirty="0"/>
              <a:t>PERLE- Project Progress Review- 8-2026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16C1CE1E-DF25-1836-1B78-1125845E93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/>
          <a:p>
            <a:r>
              <a:rPr lang="en-GB" dirty="0"/>
              <a:t>19/03/26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F8496-8469-DEA7-9368-298437353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500" y="880931"/>
            <a:ext cx="9717000" cy="561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63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6D62B-E4C4-E0DE-9782-81166F7DF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8DE1EA-7352-1627-4EF9-F990B1249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Three Turns Tuning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C57126-4A07-7499-64F8-405C8F81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C1CE2-6D07-417E-AC36-B374E24F93E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11F8E8C1-F4BD-74DB-58A0-7D698A356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3510"/>
            <a:ext cx="4114800" cy="365125"/>
          </a:xfrm>
        </p:spPr>
        <p:txBody>
          <a:bodyPr/>
          <a:lstStyle/>
          <a:p>
            <a:r>
              <a:rPr lang="en-GB" dirty="0"/>
              <a:t>PERLE- Project Progress Review- 8-2026</a:t>
            </a:r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827B08FF-D09F-567A-C3D3-20DE4C1079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" y="6492874"/>
            <a:ext cx="2743200" cy="365125"/>
          </a:xfrm>
        </p:spPr>
        <p:txBody>
          <a:bodyPr/>
          <a:lstStyle/>
          <a:p>
            <a:r>
              <a:rPr lang="en-GB" dirty="0"/>
              <a:t>19/03/26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5048CC-27F4-FAA1-0A19-19C93A569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696" y="853499"/>
            <a:ext cx="9570233" cy="561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093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3237</TotalTime>
  <Words>710</Words>
  <Application>Microsoft Macintosh PowerPoint</Application>
  <PresentationFormat>Widescreen</PresentationFormat>
  <Paragraphs>136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Helvetica Neue</vt:lpstr>
      <vt:lpstr>Open Sans</vt:lpstr>
      <vt:lpstr>Thème Office</vt:lpstr>
      <vt:lpstr>Conception personnalisée</vt:lpstr>
      <vt:lpstr>PowerPoint Presentation</vt:lpstr>
      <vt:lpstr>Compatibility with FCC upgrade</vt:lpstr>
      <vt:lpstr>Compatibility with FCC upgrade + diagnostics</vt:lpstr>
      <vt:lpstr>Merger</vt:lpstr>
      <vt:lpstr>Three Turns Tuning</vt:lpstr>
      <vt:lpstr>Three Turns Tuning</vt:lpstr>
      <vt:lpstr>Three Turns Tuning</vt:lpstr>
      <vt:lpstr>Three Turns Tuning</vt:lpstr>
      <vt:lpstr>Three Turns Tuning</vt:lpstr>
      <vt:lpstr>Merger.  Q-scan</vt:lpstr>
      <vt:lpstr>Merger.  Collimation  (studies by Arnaud)</vt:lpstr>
      <vt:lpstr>Merger.  Collimation</vt:lpstr>
      <vt:lpstr>Response Matrix Study  (studies by Janine)</vt:lpstr>
      <vt:lpstr>Longitudinal beam dynamics  (studies by Janine)</vt:lpstr>
      <vt:lpstr>Longitudinal beam dynamics  (studies by Janine)</vt:lpstr>
      <vt:lpstr>Planning et principaux jalons du WP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Cavalier</dc:creator>
  <cp:lastModifiedBy>Oleksiy FOMIN</cp:lastModifiedBy>
  <cp:revision>37</cp:revision>
  <dcterms:created xsi:type="dcterms:W3CDTF">2025-10-02T12:37:31Z</dcterms:created>
  <dcterms:modified xsi:type="dcterms:W3CDTF">2026-03-19T12:57:10Z</dcterms:modified>
</cp:coreProperties>
</file>