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81" r:id="rId4"/>
    <p:sldId id="264" r:id="rId5"/>
    <p:sldId id="282" r:id="rId6"/>
    <p:sldId id="266" r:id="rId7"/>
    <p:sldId id="289" r:id="rId8"/>
    <p:sldId id="285" r:id="rId9"/>
    <p:sldId id="286" r:id="rId10"/>
    <p:sldId id="287" r:id="rId11"/>
    <p:sldId id="288" r:id="rId12"/>
    <p:sldId id="272" r:id="rId13"/>
    <p:sldId id="273" r:id="rId14"/>
    <p:sldId id="277" r:id="rId15"/>
    <p:sldId id="276" r:id="rId16"/>
    <p:sldId id="284" r:id="rId17"/>
    <p:sldId id="283" r:id="rId18"/>
    <p:sldId id="274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232" autoAdjust="0"/>
    <p:restoredTop sz="94660"/>
  </p:normalViewPr>
  <p:slideViewPr>
    <p:cSldViewPr snapToGrid="0" showGuides="1">
      <p:cViewPr varScale="1">
        <p:scale>
          <a:sx n="128" d="100"/>
          <a:sy n="128" d="100"/>
        </p:scale>
        <p:origin x="56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76839-C060-4F28-95C4-886693160020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D0274-8EAE-40F8-8190-AD017E3FE9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40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27016803-9A95-4AE2-AA70-ABD9D5C62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4CA17D-7F1F-40EB-B482-4795B67D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"/>
            <a:ext cx="10363199" cy="86264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F89247-F5D9-4101-9CAF-C0462111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5"/>
            <a:ext cx="12192000" cy="502178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663B3B-F493-4490-9E11-009C7809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67BD71-90B7-4A83-9138-24026FE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527C63-3BB0-48D9-BAB1-24179C74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4416" y="6475222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5C1CE2-6D07-417E-AC36-B374E24F93E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779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49A2C-A001-4BFB-AEA6-4160F34D2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5E6B7A-74C6-495E-9EA6-F0419EC2A1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A5D2DB-CC10-4B65-9030-32295FB99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2CD0EC-D40B-4D5C-9411-4EC7913C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ABC68E-0939-4119-976A-DDC50793C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F949BB-D848-42BC-8814-470C480C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644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E35D2-BD05-4E82-B0D0-EF4F0BB50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E4D779-C16B-4C3B-866B-F47B2B864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CB4FAD-9D63-4308-9057-000ABE85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B0CF6E-82A3-4FEA-81E3-76134501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545DE7-B701-4BE2-8E3D-8FA65B36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084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B09C4DF-6FFC-4AE6-A62B-928642311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49F980-84F7-4EA0-8812-D5CA5DD2F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7D3433-DFE3-4E65-B42E-3BF2D85DD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2448DD-6830-4771-A9E2-638F18ED4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4FBCA1-11C5-4AC1-AA24-FF03C2F9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88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FD7D69-373A-4742-927E-B4ECDF600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14B402F-3093-4FD5-AE29-187C732F5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4384BF-E09A-41FD-ABB0-35C672B6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9CF09B-B402-40E1-90C8-5F03325EB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3EF913-8FF4-41B5-A756-FE799032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911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06799B-E3F5-4975-B455-375E3948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70F944-A35E-415E-862B-919BDFEEF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B5839B-CACD-4E39-9E5A-B0AF1643B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44F27B-5188-43FF-923B-2798B4E10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B509FD-E3E8-4B39-8D14-FB1D2EECB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188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35BE43-1A4F-469A-AC0E-1D7EFA872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C90E76-D395-45E3-9F79-904DF3093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E3D6E8-F23F-444E-8667-9BDA8318D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356F57-D2F0-4ADC-8294-0E9F92BBB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61460F-7386-4B8F-9023-F9FF185E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661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F9B24-0EDB-4C7F-8074-39338B93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64034F-D26E-4C61-9395-FBE4CB1E0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98470B-C76C-43E9-9747-1A6FAD9588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4468FD-AE23-46FE-B9A3-193523615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A7B93B-9D18-4C79-ADCE-D7D189EBB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E9EBC9-CAC2-4C24-9226-9B07AE617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361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E9681-DE5F-4D06-A173-1F3BB0C3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F4806E-D987-40A7-AB97-20417D8BD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023089-A94D-439B-AE33-C1A2283D6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FB7704F-7EC6-4F39-BA53-ECF022E6E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84A63BB-3B4F-48E4-A352-24A6E95BB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9171961-2E84-49B0-A228-26B3132D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DE416A0-814B-405F-8838-E6FA21DD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AAD7382-3907-42E4-B8D2-C1A0664D8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463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3ADBFC-A482-41CC-9DCE-E445783D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9A2388-E1CF-462C-9FF0-52833533C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9A9C39-3A91-49F5-BCA3-B90193511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602079-EA7B-4400-89E8-E01129CC0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678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77EF16-855E-4550-882E-FB8BB64DE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2D61EAD-F47E-4377-A403-886BEAA4F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C31882-0420-4572-BC6C-CC05B6897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21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60D07F2-1307-408A-A21C-87B790F866B6}"/>
              </a:ext>
            </a:extLst>
          </p:cNvPr>
          <p:cNvGrpSpPr/>
          <p:nvPr userDrawn="1"/>
        </p:nvGrpSpPr>
        <p:grpSpPr>
          <a:xfrm>
            <a:off x="-42393" y="0"/>
            <a:ext cx="12234393" cy="784679"/>
            <a:chOff x="-42393" y="0"/>
            <a:chExt cx="12234393" cy="78467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B4DFA1-6348-467C-A236-258171E86DB7}"/>
                </a:ext>
              </a:extLst>
            </p:cNvPr>
            <p:cNvSpPr/>
            <p:nvPr/>
          </p:nvSpPr>
          <p:spPr>
            <a:xfrm>
              <a:off x="0" y="0"/>
              <a:ext cx="12192000" cy="78467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4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9D19044-6D1F-4E0B-9C80-DEACC24EE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393" y="0"/>
              <a:ext cx="1347253" cy="78467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0BBC3F4-DC60-4973-923F-332AB3C69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7028" y="0"/>
              <a:ext cx="964972" cy="784679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F4CA17D-7F1F-40EB-B482-4795B67D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"/>
            <a:ext cx="10363199" cy="86264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F89247-F5D9-4101-9CAF-C0462111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5"/>
            <a:ext cx="12192000" cy="502178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663B3B-F493-4490-9E11-009C7809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67BD71-90B7-4A83-9138-24026FE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527C63-3BB0-48D9-BAB1-24179C74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4416" y="6475222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5C1CE2-6D07-417E-AC36-B374E24F93E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3423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CCA11B-A6AA-4CFA-8ABD-516F9DC8A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7F14F3-19D3-4CAC-BB29-45C7E833E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BFD86C-9CF7-41B7-B9D4-AED8176F0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3A6F4A-65F7-41F8-B6FD-16C4DB6D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34B01A-0BE2-4648-A707-27444CF7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093ACC-EED5-4F9A-BA44-FF95548A4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04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A2861D-6F59-425C-A2D0-8A4824B91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E89729D-C4CD-4CD7-A193-F91AF3699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BBBB806-C3A5-401A-9A0A-BA0A842F2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A68972-2D56-459F-BE82-0F5B5011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228977-37E9-45AE-8FEE-8530204A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037E1C-5829-4C94-AA3A-29ACE8D5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132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45B160-7658-49FA-898E-6AD86FEED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0B924E-42DC-408F-9665-A541A5002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6768BE-10FF-43EE-BD50-FB7E6D0E5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A6FD51-C726-4681-8C1C-BC40417F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362C28-3985-4E42-9439-66C42DC7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663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127083A-6E3A-4454-8FC4-B26B57D05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D91EAE-41E8-43D7-A1BF-526A604DE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8C9223-0C2E-424C-9627-37C10B1FC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74ED25-C3AA-4C83-82A5-2628A4DB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5D3942-3B70-452F-9FBA-E7662376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229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BCE7D-3D95-4C3A-BA8F-561011D93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A963176-9D89-4B65-935B-06285CA6D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5644F7-CBB0-4AAB-81BA-A56B65909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84DB0B-DAAF-4F58-9161-964BB058D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669A0D-191D-48E0-B20C-6154FFA6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34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071B4-AC22-4349-9D9E-E0793F973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CA3B48-D924-4D40-80AD-A13866CD5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A5A3C1-BB75-4EB7-8E5D-9C5C02F1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5A8CE1-40DE-4EDD-BF2D-CE30F1B78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E2BBED-5BC3-4DDF-B00D-A5AF6EE6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80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1CB01B-6BE8-41C7-8C66-1233B75F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896463-7506-4F4C-97C3-F784908F1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21BD22-85CA-42FE-A4F1-983CBE27D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6C2843-25B2-4B37-AC5F-46230BB80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8963AD-9615-4913-BCD0-D3D2EB67D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6658E7-E59F-40D9-B0B1-0F5DD6A3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02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F6F58B-4A2A-443E-BE68-8B5FE6BA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BD9300-8BD0-4A76-8AB9-2B605E05E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E4640D-59E3-42E1-A881-1F3E0D3ED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CDB45C-87C9-48C1-A746-3D2ECCE62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90B1143-26F8-4CE6-807E-A1601319C5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C3ABA99-52FD-4E5A-9C51-0CE7D66F3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1D6BF56-895F-4906-BE0C-7AF11F6B3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47FA694-FDFD-4798-BDBB-ECF019AA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16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13C328-A56A-49FA-85C7-115F3E4B9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6DA1B43-307A-4BDF-A2AA-421C41384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225D0B9-E450-4577-AC1B-3C5896192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FE4C59-05C7-490A-BF72-5BAE63CE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0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BB88BE5-C9FA-4EDA-943E-5DF7A8927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939AE7-952D-40C6-BD97-D5304049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9ACD82-1CBC-4713-AC76-7EB643AF0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349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024D8-CAF6-47B3-810B-B23831C0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2AC9A7-95E2-4CB9-B1A5-0987E0DBF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EE69FD-A622-472D-90E1-6A763AE31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5665F7-BA24-4B66-8960-3958B448C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D30A14-15AD-4F80-816A-5C8B15F5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19C290-C964-463A-B6E8-7415F18E1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27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573E52-2CB6-483E-812B-720F6248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4C7400-A857-4B33-926C-7BA318A14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1E1DE2-77A7-4630-AC9A-158A8B1A4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763288-4DF9-46D2-8AA5-7D2302372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CE7DCD-D170-4E9B-8AA9-054783174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44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4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1D333C8-B74F-44E9-A8DC-0473F67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E90DA0-10E7-4A72-9582-818CA9C55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23A9A2-43C5-4FAB-AFF4-9887ED9448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5CB652-0013-4D27-A8BB-B1D22CD9E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145DBB-E3FA-440A-9451-0B8DA7BFB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55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2030E6-8D8F-4541-8E61-2A2A8E185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651" y="774789"/>
            <a:ext cx="1117600" cy="762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2E2DC02-FD60-480A-8F51-4246344AADCA}"/>
              </a:ext>
            </a:extLst>
          </p:cNvPr>
          <p:cNvSpPr txBox="1"/>
          <p:nvPr/>
        </p:nvSpPr>
        <p:spPr>
          <a:xfrm>
            <a:off x="1533395" y="2263952"/>
            <a:ext cx="91450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Project Progress </a:t>
            </a:r>
            <a:r>
              <a:rPr lang="fr-FR" sz="3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Review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(PPR) 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-2026</a:t>
            </a:r>
          </a:p>
          <a:p>
            <a:pPr algn="ctr"/>
            <a:endParaRPr lang="fr-FR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sz="2800" dirty="0">
                <a:latin typeface="+mn-lt"/>
              </a:rPr>
              <a:t>WP3-2 </a:t>
            </a:r>
            <a:r>
              <a:rPr lang="fr-FR" sz="2800" dirty="0" err="1">
                <a:latin typeface="+mn-lt"/>
              </a:rPr>
              <a:t>Photogun</a:t>
            </a:r>
            <a:r>
              <a:rPr lang="fr-FR" sz="2800" dirty="0">
                <a:latin typeface="+mn-lt"/>
              </a:rPr>
              <a:t> </a:t>
            </a:r>
          </a:p>
          <a:p>
            <a:pPr algn="ctr"/>
            <a:r>
              <a:rPr lang="fr-FR" sz="2800" dirty="0">
                <a:latin typeface="+mn-lt"/>
              </a:rPr>
              <a:t>Présenté par: Maud BAYLAC</a:t>
            </a:r>
          </a:p>
          <a:p>
            <a:pPr algn="ctr"/>
            <a:endParaRPr lang="fr-FR" sz="2400" dirty="0">
              <a:latin typeface="+mn-lt"/>
            </a:endParaRPr>
          </a:p>
          <a:p>
            <a:pPr algn="ctr"/>
            <a:endParaRPr lang="fr-FR" sz="2400" dirty="0">
              <a:latin typeface="+mn-lt"/>
            </a:endParaRPr>
          </a:p>
          <a:p>
            <a:pPr algn="ctr"/>
            <a:r>
              <a:rPr lang="fr-FR" sz="2400" dirty="0"/>
              <a:t>22 janvier</a:t>
            </a:r>
            <a:r>
              <a:rPr lang="fr-FR" sz="2400" dirty="0">
                <a:latin typeface="+mn-lt"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80356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E5BD3-2689-F9FC-92FF-C39D5768D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910AB7-7280-5976-1B0C-1F562989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HT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76A244-4281-87F2-C4CD-95924AB50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6CBD79-69FC-CF78-343B-A66FE0E72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 : 2 - 2026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32A49D-5D1C-4F5E-FBC7-DC4222512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10</a:t>
            </a:fld>
            <a:endParaRPr lang="fr-FR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2E56753-DACD-C881-2478-E7666DDAA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684572"/>
              </p:ext>
            </p:extLst>
          </p:nvPr>
        </p:nvGraphicFramePr>
        <p:xfrm>
          <a:off x="407276" y="2275214"/>
          <a:ext cx="10515600" cy="485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1040">
                  <a:extLst>
                    <a:ext uri="{9D8B030D-6E8A-4147-A177-3AD203B41FA5}">
                      <a16:colId xmlns:a16="http://schemas.microsoft.com/office/drawing/2014/main" val="2074305123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1289439323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323681561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904196623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737198578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70081889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1368134478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543315386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564761516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3175660940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1263853090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321859378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3592199309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75316363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3753237893"/>
                    </a:ext>
                  </a:extLst>
                </a:gridCol>
              </a:tblGrid>
              <a:tr h="16177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t_peak_h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t_peak_s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P_peak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fit_dur_s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t_fin_h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npts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P_inf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P0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tau_s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tau_min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B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r2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delta_tau_s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Q (m3/s)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extLst>
                  <a:ext uri="{0D108BD9-81ED-4DB2-BD59-A6C34878D82A}">
                    <a16:rowId xmlns:a16="http://schemas.microsoft.com/office/drawing/2014/main" val="3988654504"/>
                  </a:ext>
                </a:extLst>
              </a:tr>
              <a:tr h="16177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10,11972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36431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9,79E-09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320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10,20861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292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1,39E-09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2,10E-09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39,03781</a:t>
                      </a:r>
                      <a:endParaRPr lang="fr-F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0,65063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1,05E-08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0,989422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1,060064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8,3252621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extLst>
                  <a:ext uri="{0D108BD9-81ED-4DB2-BD59-A6C34878D82A}">
                    <a16:rowId xmlns:a16="http://schemas.microsoft.com/office/drawing/2014/main" val="993768103"/>
                  </a:ext>
                </a:extLst>
              </a:tr>
              <a:tr h="16177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10,21167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36762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9,05E-09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400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10,32278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376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1,26E-09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5,51E-10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39,94775</a:t>
                      </a:r>
                      <a:endParaRPr lang="fr-F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0,665796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1,05E-08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0,990047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>
                          <a:effectLst/>
                        </a:rPr>
                        <a:t>1,867141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900" u="none" strike="noStrike" dirty="0">
                          <a:effectLst/>
                        </a:rPr>
                        <a:t>8,13562716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extLst>
                  <a:ext uri="{0D108BD9-81ED-4DB2-BD59-A6C34878D82A}">
                    <a16:rowId xmlns:a16="http://schemas.microsoft.com/office/drawing/2014/main" val="1531296911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B18B1B9-1098-5A9A-BCE7-A8917E9E6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150832"/>
              </p:ext>
            </p:extLst>
          </p:nvPr>
        </p:nvGraphicFramePr>
        <p:xfrm>
          <a:off x="407276" y="4134299"/>
          <a:ext cx="8255000" cy="725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1618683056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54707546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100236548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3893739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583045465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867652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75230095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36056735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60354791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48150426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40-Argon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18-Water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16-Oxygen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44-Carbon dioxide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2-Hydrogen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15-Methane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28-N2/CO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12-Carbone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14-Nitrogen bis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46339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tau (s)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23</a:t>
                      </a:r>
                      <a:endParaRPr lang="fr-FR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Ne fit pas</a:t>
                      </a:r>
                      <a:endParaRPr lang="fr-FR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b="1" u="none" strike="noStrike">
                          <a:solidFill>
                            <a:srgbClr val="FF0000"/>
                          </a:solidFill>
                          <a:effectLst/>
                        </a:rPr>
                        <a:t>Ne fit pas</a:t>
                      </a:r>
                      <a:endParaRPr lang="fr-FR" sz="11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fr-FR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fr-FR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37</a:t>
                      </a:r>
                      <a:endParaRPr lang="fr-FR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fr-FR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33</a:t>
                      </a:r>
                      <a:endParaRPr lang="fr-FR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23</a:t>
                      </a:r>
                      <a:endParaRPr lang="fr-FR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81112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delta tau (s)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0,8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Ne fit pas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Ne fit pas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0,4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1,4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1,3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0,8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2,3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0,8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1442163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849DD536-4CF8-EC50-6961-093CB6C92582}"/>
              </a:ext>
            </a:extLst>
          </p:cNvPr>
          <p:cNvSpPr txBox="1"/>
          <p:nvPr/>
        </p:nvSpPr>
        <p:spPr>
          <a:xfrm>
            <a:off x="266699" y="1562999"/>
            <a:ext cx="1342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10-12-2025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66030F8-4634-1621-A891-D78AEADDB1AE}"/>
                  </a:ext>
                </a:extLst>
              </p:cNvPr>
              <p:cNvSpPr txBox="1"/>
              <p:nvPr/>
            </p:nvSpPr>
            <p:spPr>
              <a:xfrm>
                <a:off x="266699" y="1912423"/>
                <a:ext cx="107967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Vacuum gauge : tau = 39 +/- 1.5 s </a:t>
                </a:r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 Q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 8 l/s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66030F8-4634-1621-A891-D78AEADDB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99" y="1912423"/>
                <a:ext cx="10796753" cy="369332"/>
              </a:xfrm>
              <a:prstGeom prst="rect">
                <a:avLst/>
              </a:prstGeom>
              <a:blipFill>
                <a:blip r:embed="rId2"/>
                <a:stretch>
                  <a:fillRect l="-58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B424C83B-7C0E-DB66-CD3E-2AE80DBE9374}"/>
              </a:ext>
            </a:extLst>
          </p:cNvPr>
          <p:cNvSpPr txBox="1"/>
          <p:nvPr/>
        </p:nvSpPr>
        <p:spPr>
          <a:xfrm>
            <a:off x="266699" y="1106767"/>
            <a:ext cx="6742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RGA data not available or not usable at other dates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B11158F-EA76-B6CF-7C0A-ED558ACC23A4}"/>
                  </a:ext>
                </a:extLst>
              </p:cNvPr>
              <p:cNvSpPr txBox="1"/>
              <p:nvPr/>
            </p:nvSpPr>
            <p:spPr>
              <a:xfrm>
                <a:off x="266699" y="3059668"/>
                <a:ext cx="1079675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RGA (Residual Gas Analyzer)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      methane : tau = 37 +/- 1.3 s </a:t>
                </a:r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 Q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 8 l/s</a:t>
                </a:r>
              </a:p>
              <a:p>
                <a:r>
                  <a:rPr lang="en-US" dirty="0">
                    <a:solidFill>
                      <a:srgbClr val="0432FF"/>
                    </a:solidFill>
                    <a:sym typeface="Wingdings" pitchFamily="2" charset="2"/>
                  </a:rPr>
                  <a:t>       decay dominated by methane </a:t>
                </a:r>
                <a:endParaRPr 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B11158F-EA76-B6CF-7C0A-ED558ACC2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99" y="3059668"/>
                <a:ext cx="10796753" cy="923330"/>
              </a:xfrm>
              <a:prstGeom prst="rect">
                <a:avLst/>
              </a:prstGeom>
              <a:blipFill>
                <a:blip r:embed="rId3"/>
                <a:stretch>
                  <a:fillRect l="-588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>
            <a:extLst>
              <a:ext uri="{FF2B5EF4-FFF2-40B4-BE49-F238E27FC236}">
                <a16:creationId xmlns:a16="http://schemas.microsoft.com/office/drawing/2014/main" id="{9E7650F2-D733-ACC0-DA1E-8282DB8E5393}"/>
              </a:ext>
            </a:extLst>
          </p:cNvPr>
          <p:cNvSpPr/>
          <p:nvPr/>
        </p:nvSpPr>
        <p:spPr>
          <a:xfrm>
            <a:off x="5359400" y="3982998"/>
            <a:ext cx="835660" cy="1071150"/>
          </a:xfrm>
          <a:prstGeom prst="ellipse">
            <a:avLst/>
          </a:prstGeom>
          <a:noFill/>
          <a:ln w="38100">
            <a:solidFill>
              <a:srgbClr val="0432F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06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D4FFC-29F2-183A-9BFB-1D0ED82AA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C02EBC-5D30-04DD-E790-051F79B52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photocathode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5C8B79-00EF-B7C4-D6B5-5D42EBAC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374" y="5169293"/>
            <a:ext cx="2743200" cy="365125"/>
          </a:xfrm>
        </p:spPr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C1D78-A64A-3B3C-2DD3-6CAB1B07E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7878" y="5169929"/>
            <a:ext cx="4114800" cy="365125"/>
          </a:xfrm>
        </p:spPr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 : 2 - 2026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C8E210-2C45-DB36-E890-FBA3FFA00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5ECF1CE-D608-057E-D4D7-A728DB7D6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10886"/>
            <a:ext cx="12192000" cy="2599914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fr-FR" b="1" u="sng" dirty="0"/>
              <a:t>Photocathode </a:t>
            </a:r>
            <a:r>
              <a:rPr lang="fr-FR" b="1" u="sng" dirty="0" err="1"/>
              <a:t>Preparation</a:t>
            </a:r>
            <a:r>
              <a:rPr lang="fr-FR" b="1" u="sng" dirty="0"/>
              <a:t> Facility (PPF) </a:t>
            </a:r>
            <a:endParaRPr lang="fr-FR" dirty="0"/>
          </a:p>
          <a:p>
            <a:pPr lvl="1"/>
            <a:r>
              <a:rPr lang="fr-FR" sz="1500" dirty="0"/>
              <a:t>En septembre, production de la 1</a:t>
            </a:r>
            <a:r>
              <a:rPr lang="fr-FR" sz="1500" baseline="30000" dirty="0"/>
              <a:t>ère</a:t>
            </a:r>
            <a:r>
              <a:rPr lang="fr-FR" sz="1500" dirty="0"/>
              <a:t> PC de CsK2Sb: </a:t>
            </a:r>
            <a:r>
              <a:rPr lang="fr-FR" sz="1500" b="1" dirty="0"/>
              <a:t>QE= 3%</a:t>
            </a:r>
            <a:r>
              <a:rPr lang="fr-FR" sz="1500" dirty="0"/>
              <a:t>, puis dégradation rapide (incident sur le vide)</a:t>
            </a:r>
          </a:p>
          <a:p>
            <a:pPr lvl="1"/>
            <a:r>
              <a:rPr lang="fr-FR" sz="1500" b="1" dirty="0">
                <a:sym typeface="Wingdings" pitchFamily="2" charset="2"/>
              </a:rPr>
              <a:t>Alignement de la PPF programmé par le fabricant (</a:t>
            </a:r>
            <a:r>
              <a:rPr lang="fr-FR" sz="1500" b="1" dirty="0" err="1">
                <a:sym typeface="Wingdings" pitchFamily="2" charset="2"/>
              </a:rPr>
              <a:t>Createc</a:t>
            </a:r>
            <a:r>
              <a:rPr lang="fr-FR" sz="1500" b="1" dirty="0">
                <a:sym typeface="Wingdings" pitchFamily="2" charset="2"/>
              </a:rPr>
              <a:t>) les 10-11 mars</a:t>
            </a:r>
          </a:p>
          <a:p>
            <a:pPr lvl="2"/>
            <a:r>
              <a:rPr lang="fr-FR" sz="1500" b="1" dirty="0">
                <a:solidFill>
                  <a:srgbClr val="00B050"/>
                </a:solidFill>
                <a:sym typeface="Wingdings" pitchFamily="2" charset="2"/>
              </a:rPr>
              <a:t>Alignement effectué pour saisie du puck présent dans le gun et test de </a:t>
            </a:r>
            <a:r>
              <a:rPr lang="fr-FR" sz="1500" b="1" dirty="0" err="1">
                <a:solidFill>
                  <a:srgbClr val="00B050"/>
                </a:solidFill>
                <a:sym typeface="Wingdings" pitchFamily="2" charset="2"/>
              </a:rPr>
              <a:t>ré-insertion</a:t>
            </a:r>
            <a:r>
              <a:rPr lang="fr-FR" sz="1500" b="1" dirty="0">
                <a:solidFill>
                  <a:srgbClr val="00B050"/>
                </a:solidFill>
                <a:sym typeface="Wingdings" pitchFamily="2" charset="2"/>
              </a:rPr>
              <a:t> + réponses à de nombreuses questions  </a:t>
            </a:r>
          </a:p>
          <a:p>
            <a:pPr lvl="2"/>
            <a:r>
              <a:rPr lang="fr-FR" sz="1500" dirty="0">
                <a:solidFill>
                  <a:srgbClr val="FF0000"/>
                </a:solidFill>
                <a:sym typeface="Wingdings" pitchFamily="2" charset="2"/>
              </a:rPr>
              <a:t>Mais problème de roulement grippé sur le translateur (hors du gun!)  démontage et attente de rechange pour remontage, puis étuvage de TRA </a:t>
            </a:r>
          </a:p>
          <a:p>
            <a:pPr lvl="1"/>
            <a:r>
              <a:rPr lang="fr-FR" sz="1500" b="1" dirty="0">
                <a:sym typeface="Wingdings" pitchFamily="2" charset="2"/>
              </a:rPr>
              <a:t>En parallèle, lancement de la préparation de nouvelles photocathodes cette semaine</a:t>
            </a:r>
          </a:p>
          <a:p>
            <a:pPr lvl="2"/>
            <a:r>
              <a:rPr lang="fr-FR" sz="1500" dirty="0">
                <a:solidFill>
                  <a:srgbClr val="00B050"/>
                </a:solidFill>
                <a:sym typeface="Wingdings" pitchFamily="2" charset="2"/>
              </a:rPr>
              <a:t>Pucks insérés dans le chariot (inox, Mo), étuvage dans LL (250° C, 2h)</a:t>
            </a:r>
          </a:p>
          <a:p>
            <a:pPr lvl="2"/>
            <a:r>
              <a:rPr lang="fr-FR" sz="1500" dirty="0">
                <a:solidFill>
                  <a:srgbClr val="FF0000"/>
                </a:solidFill>
                <a:sym typeface="Wingdings" pitchFamily="2" charset="2"/>
              </a:rPr>
              <a:t>Connecteur pneumatique de commande d’un obturateur d’un évaporateur cassé</a:t>
            </a:r>
            <a:r>
              <a:rPr lang="fr-FR" sz="1500" dirty="0">
                <a:solidFill>
                  <a:srgbClr val="00B050"/>
                </a:solidFill>
                <a:sym typeface="Wingdings" pitchFamily="2" charset="2"/>
              </a:rPr>
              <a:t>  remplacé </a:t>
            </a:r>
          </a:p>
          <a:p>
            <a:pPr lvl="2"/>
            <a:r>
              <a:rPr lang="fr-FR" sz="1500" dirty="0">
                <a:solidFill>
                  <a:srgbClr val="00B050"/>
                </a:solidFill>
                <a:sym typeface="Wingdings" pitchFamily="2" charset="2"/>
              </a:rPr>
              <a:t>Puck n°4 (inox) transféré dans la chambre de </a:t>
            </a:r>
            <a:r>
              <a:rPr lang="fr-FR" sz="1500" dirty="0" err="1">
                <a:solidFill>
                  <a:srgbClr val="00B050"/>
                </a:solidFill>
                <a:sym typeface="Wingdings" pitchFamily="2" charset="2"/>
              </a:rPr>
              <a:t>dépot</a:t>
            </a:r>
            <a:r>
              <a:rPr lang="fr-FR" sz="1500" dirty="0">
                <a:solidFill>
                  <a:srgbClr val="00B050"/>
                </a:solidFill>
                <a:sym typeface="Wingdings" pitchFamily="2" charset="2"/>
              </a:rPr>
              <a:t> MBE</a:t>
            </a:r>
          </a:p>
          <a:p>
            <a:pPr lvl="2"/>
            <a:r>
              <a:rPr lang="fr-FR" sz="1500" dirty="0">
                <a:solidFill>
                  <a:srgbClr val="FF0000"/>
                </a:solidFill>
              </a:rPr>
              <a:t>Pb de communication entre les alims de chauffage des évaporateurs et le logiciel </a:t>
            </a:r>
            <a:r>
              <a:rPr lang="fr-FR" sz="1500" dirty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fr-FR" sz="1500" dirty="0">
                <a:solidFill>
                  <a:srgbClr val="FF0000"/>
                </a:solidFill>
              </a:rPr>
              <a:t> remonté à </a:t>
            </a:r>
            <a:r>
              <a:rPr lang="fr-FR" sz="1500" dirty="0" err="1">
                <a:solidFill>
                  <a:srgbClr val="FF0000"/>
                </a:solidFill>
              </a:rPr>
              <a:t>Createc</a:t>
            </a:r>
            <a:endParaRPr lang="fr-FR" sz="1500" dirty="0">
              <a:solidFill>
                <a:srgbClr val="FF0000"/>
              </a:solidFill>
              <a:sym typeface="Wingdings" pitchFamily="2" charset="2"/>
            </a:endParaRPr>
          </a:p>
          <a:p>
            <a:pPr lvl="2"/>
            <a:r>
              <a:rPr lang="fr-FR" sz="1500" dirty="0">
                <a:solidFill>
                  <a:srgbClr val="00B050"/>
                </a:solidFill>
                <a:sym typeface="Wingdings" pitchFamily="2" charset="2"/>
              </a:rPr>
              <a:t>Etuvage du puck dans la MBE en mode manuel en cours (200 ° C)</a:t>
            </a:r>
          </a:p>
          <a:p>
            <a:pPr lvl="2"/>
            <a:endParaRPr lang="fr-FR" sz="1000" dirty="0">
              <a:sym typeface="Wingdings" pitchFamily="2" charset="2"/>
            </a:endParaRPr>
          </a:p>
          <a:p>
            <a:pPr lvl="1"/>
            <a:endParaRPr lang="fr-FR" sz="1800" dirty="0"/>
          </a:p>
          <a:p>
            <a:pPr lvl="1"/>
            <a:endParaRPr lang="fr-FR" sz="18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EE4AC87-E076-E071-73DC-73798945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23" y="5587804"/>
            <a:ext cx="2575032" cy="115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BACAA20-6E80-BACE-4564-AAAD9553C076}"/>
              </a:ext>
            </a:extLst>
          </p:cNvPr>
          <p:cNvSpPr txBox="1"/>
          <p:nvPr/>
        </p:nvSpPr>
        <p:spPr>
          <a:xfrm>
            <a:off x="3837722" y="5553865"/>
            <a:ext cx="31664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Démontage translateur : roulement grippé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A09C2D7-B722-9BF7-D2A4-249CFC73D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22" y="3447201"/>
            <a:ext cx="4493238" cy="202195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00E11BC-ECBB-F181-7B04-0981735A4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63" y="3447202"/>
            <a:ext cx="4489570" cy="202195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3FC4C61-D15B-AB26-050A-E1DECBCB0F52}"/>
              </a:ext>
            </a:extLst>
          </p:cNvPr>
          <p:cNvSpPr txBox="1"/>
          <p:nvPr/>
        </p:nvSpPr>
        <p:spPr>
          <a:xfrm>
            <a:off x="3968229" y="3519568"/>
            <a:ext cx="213439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0B0F0"/>
                </a:solidFill>
              </a:rPr>
              <a:t>Alignement de la PPF sur le gun</a:t>
            </a:r>
            <a:endParaRPr lang="en-US" sz="1200" dirty="0">
              <a:solidFill>
                <a:srgbClr val="00B0F0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51C92F-C24F-A59F-CC3D-EA0342EC9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5723" y="4354527"/>
            <a:ext cx="3299368" cy="148471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2809E89-7BE1-07CE-D208-987DD35FDFE3}"/>
              </a:ext>
            </a:extLst>
          </p:cNvPr>
          <p:cNvSpPr txBox="1"/>
          <p:nvPr/>
        </p:nvSpPr>
        <p:spPr>
          <a:xfrm>
            <a:off x="9461431" y="6469570"/>
            <a:ext cx="2270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0B0F0"/>
                </a:solidFill>
              </a:rPr>
              <a:t>Alignement puck dans la cathode </a:t>
            </a:r>
            <a:endParaRPr lang="en-US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74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ACE76-61BB-211C-31CD-3E3F3BBEA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D8B652-49F4-0B35-BF73-50B16704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CC et sécu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65E245-D913-A9D1-3866-43D3A7C69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C5066A-26EB-65C4-BF9F-BD7F0A0EE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04B3C3-36FC-7ADF-ED33-5512072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141EE3F-F046-BFA1-7EFD-55797B6DE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5"/>
            <a:ext cx="12192000" cy="4615469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Espace réservé du contenu 7">
            <a:extLst>
              <a:ext uri="{FF2B5EF4-FFF2-40B4-BE49-F238E27FC236}">
                <a16:creationId xmlns:a16="http://schemas.microsoft.com/office/drawing/2014/main" id="{ED7FA843-933E-A87F-7B33-02681159A6D1}"/>
              </a:ext>
            </a:extLst>
          </p:cNvPr>
          <p:cNvSpPr txBox="1">
            <a:spLocks/>
          </p:cNvSpPr>
          <p:nvPr/>
        </p:nvSpPr>
        <p:spPr>
          <a:xfrm>
            <a:off x="-1" y="810886"/>
            <a:ext cx="12192000" cy="1993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800"/>
              </a:spcAft>
              <a:buNone/>
            </a:pPr>
            <a:r>
              <a:rPr lang="fr-FR" sz="3000" b="1" u="sng" dirty="0"/>
              <a:t>Système de pilotage et de sécurité </a:t>
            </a:r>
          </a:p>
          <a:p>
            <a:pPr lvl="1"/>
            <a:r>
              <a:rPr lang="fr-FR" sz="1800" dirty="0"/>
              <a:t>Système de protection des personnes (</a:t>
            </a:r>
            <a:r>
              <a:rPr lang="fr-FR" sz="1800" i="1" dirty="0" err="1"/>
              <a:t>Personal</a:t>
            </a:r>
            <a:r>
              <a:rPr lang="fr-FR" sz="1800" i="1" dirty="0"/>
              <a:t> </a:t>
            </a:r>
            <a:r>
              <a:rPr lang="fr-FR" sz="1800" i="1" dirty="0" err="1"/>
              <a:t>Safety</a:t>
            </a:r>
            <a:r>
              <a:rPr lang="fr-FR" sz="1800" i="1" dirty="0"/>
              <a:t> System</a:t>
            </a:r>
            <a:r>
              <a:rPr lang="fr-FR" sz="1800" dirty="0"/>
              <a:t>, ou PSS) : </a:t>
            </a:r>
            <a:r>
              <a:rPr lang="fr-FR" sz="1800" b="1" dirty="0"/>
              <a:t>PSS</a:t>
            </a:r>
            <a:r>
              <a:rPr lang="fr-FR" sz="1800" dirty="0"/>
              <a:t> </a:t>
            </a:r>
            <a:r>
              <a:rPr lang="fr-FR" sz="1800" b="1" dirty="0"/>
              <a:t>opérationnel et testé (IRSD)</a:t>
            </a:r>
          </a:p>
          <a:p>
            <a:pPr lvl="1"/>
            <a:r>
              <a:rPr lang="fr-FR" sz="1800" b="1" dirty="0"/>
              <a:t>Système de contrôle commande (CC) et de protection de la machine (MPS) : opérationnel</a:t>
            </a:r>
          </a:p>
          <a:p>
            <a:pPr lvl="1"/>
            <a:r>
              <a:rPr lang="fr-FR" sz="1800" b="1" dirty="0"/>
              <a:t>Quelques tâches de câblage et de tests fonctionnels restent à faire</a:t>
            </a:r>
          </a:p>
          <a:p>
            <a:pPr lvl="1"/>
            <a:r>
              <a:rPr lang="fr-FR" sz="1800" b="1" dirty="0"/>
              <a:t>Quelques bugs détectés à corriger    </a:t>
            </a:r>
            <a:endParaRPr lang="fr-FR" sz="18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34C93FF-634E-DF1E-B93A-799D0AFAB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1"/>
          <a:stretch>
            <a:fillRect/>
          </a:stretch>
        </p:blipFill>
        <p:spPr>
          <a:xfrm rot="5400000">
            <a:off x="2221228" y="3357681"/>
            <a:ext cx="2905161" cy="24105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77564AF-45E8-9C15-5815-319DE36F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970" y="3103065"/>
            <a:ext cx="3322554" cy="249191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2C349EA-9E6F-C77F-F46B-7FD740555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2288" y="3464598"/>
            <a:ext cx="2892261" cy="216919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F5E97A6-B412-21B4-5BF9-1E81A390C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7286" y="3451498"/>
            <a:ext cx="2927192" cy="219539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007705C-6EB0-77D8-1806-7BD5C9F64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07" y="3088343"/>
            <a:ext cx="1317237" cy="292719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AFAE897-5AC5-51ED-E80A-02B77C8502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118"/>
          <a:stretch>
            <a:fillRect/>
          </a:stretch>
        </p:blipFill>
        <p:spPr bwMode="auto">
          <a:xfrm>
            <a:off x="6498496" y="5364210"/>
            <a:ext cx="2864590" cy="1476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4912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1FC8-6B48-79DC-81FA-914E9DD16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9796DF-4A7C-5C37-0B97-6CD3B83C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diagnostics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81B68F-FDD3-FD6A-C75D-91E2D806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29D027-A0E9-ADCD-0314-1198B79C9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 : 2 - 2026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EB4DD3-209F-B1A1-1BD1-723CEAD7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3" name="Espace réservé du contenu 7">
            <a:extLst>
              <a:ext uri="{FF2B5EF4-FFF2-40B4-BE49-F238E27FC236}">
                <a16:creationId xmlns:a16="http://schemas.microsoft.com/office/drawing/2014/main" id="{52B8EE8D-5F1E-2A48-E64C-3E11D6FD565A}"/>
              </a:ext>
            </a:extLst>
          </p:cNvPr>
          <p:cNvSpPr txBox="1">
            <a:spLocks/>
          </p:cNvSpPr>
          <p:nvPr/>
        </p:nvSpPr>
        <p:spPr>
          <a:xfrm>
            <a:off x="-1" y="810885"/>
            <a:ext cx="12192000" cy="2989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fr-FR" sz="2300" b="1" u="sng" dirty="0"/>
              <a:t>Coupelle de Faraday </a:t>
            </a:r>
            <a:endParaRPr lang="fr-FR" sz="2300" dirty="0"/>
          </a:p>
          <a:p>
            <a:pPr lvl="1"/>
            <a:r>
              <a:rPr lang="fr-FR" sz="1600" dirty="0"/>
              <a:t>Problème de côte mécanique découvert à réception de la coupelle : </a:t>
            </a:r>
          </a:p>
          <a:p>
            <a:pPr lvl="2"/>
            <a:r>
              <a:rPr lang="fr-FR" sz="1200" b="1" i="1" dirty="0">
                <a:solidFill>
                  <a:srgbClr val="7030A0"/>
                </a:solidFill>
              </a:rPr>
              <a:t>problème de positionnement de la coupelle par rapport à l’axe faisceau</a:t>
            </a:r>
          </a:p>
          <a:p>
            <a:pPr lvl="1"/>
            <a:r>
              <a:rPr lang="fr-FR" sz="1600" dirty="0"/>
              <a:t>Solution trouvée pour insérer sur la chambre en sortie de gun par la mécanique (position de la coupelle fixe)</a:t>
            </a:r>
          </a:p>
          <a:p>
            <a:pPr lvl="1"/>
            <a:r>
              <a:rPr lang="fr-FR" sz="1600" dirty="0"/>
              <a:t>Négociations avec NTG par M. Ben </a:t>
            </a:r>
            <a:r>
              <a:rPr lang="fr-FR" sz="1600" dirty="0" err="1"/>
              <a:t>Abdillah</a:t>
            </a:r>
            <a:r>
              <a:rPr lang="fr-FR" sz="1600" dirty="0"/>
              <a:t>, R. Roux et D. </a:t>
            </a:r>
            <a:r>
              <a:rPr lang="fr-FR" sz="1600" dirty="0" err="1"/>
              <a:t>Reynet</a:t>
            </a:r>
            <a:r>
              <a:rPr lang="fr-FR" sz="1600" dirty="0"/>
              <a:t> </a:t>
            </a:r>
            <a:r>
              <a:rPr lang="fr-FR" sz="1600" dirty="0">
                <a:sym typeface="Wingdings" pitchFamily="2" charset="2"/>
              </a:rPr>
              <a:t> rabais sur le prix la coupelle</a:t>
            </a:r>
          </a:p>
          <a:p>
            <a:pPr lvl="1"/>
            <a:r>
              <a:rPr lang="fr-FR" sz="1600" dirty="0">
                <a:sym typeface="Wingdings" pitchFamily="2" charset="2"/>
              </a:rPr>
              <a:t>Coupelle installée, étuvée</a:t>
            </a:r>
          </a:p>
          <a:p>
            <a:pPr lvl="1"/>
            <a:r>
              <a:rPr lang="fr-FR" sz="1600" dirty="0"/>
              <a:t>Blindage pour assurer la radioprotection </a:t>
            </a:r>
          </a:p>
          <a:p>
            <a:pPr lvl="2"/>
            <a:r>
              <a:rPr lang="fr-FR" sz="1400" dirty="0"/>
              <a:t>Calculs de dose effectués par SW </a:t>
            </a:r>
            <a:r>
              <a:rPr lang="fr-FR" sz="1400" dirty="0">
                <a:sym typeface="Wingdings" pitchFamily="2" charset="2"/>
              </a:rPr>
              <a:t> 1,5 tonnes de Pb</a:t>
            </a:r>
            <a:endParaRPr lang="fr-FR" sz="1400" dirty="0"/>
          </a:p>
          <a:p>
            <a:pPr lvl="2"/>
            <a:r>
              <a:rPr lang="fr-FR" sz="1400" dirty="0"/>
              <a:t>Mécanique définie par Samuel</a:t>
            </a:r>
          </a:p>
          <a:p>
            <a:pPr lvl="2"/>
            <a:r>
              <a:rPr lang="fr-FR" sz="1400" dirty="0"/>
              <a:t>Briquettes rassemblées en interne IJCLab et peintes</a:t>
            </a:r>
          </a:p>
          <a:p>
            <a:pPr lvl="2"/>
            <a:endParaRPr lang="fr-FR" sz="12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8468927-A08C-EE18-833B-EA9EEED42C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003" y="3783137"/>
            <a:ext cx="1541801" cy="28746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25C5818-A8AE-0F5A-4955-6453E2C60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846" y="3800790"/>
            <a:ext cx="4826241" cy="287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6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1FF16-73EF-DAEB-12F0-7E1578B84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2E0106-0626-2194-C2E8-F6B13FAA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laser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0FC1D4-165F-7D2A-C5E1-F2119F65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2FD2B3-23F2-7CCE-C861-B231845F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 : 2 - 2026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769070-D114-F299-960B-A370ACD2A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9C7C801-80B4-B0C6-2619-562E10978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6"/>
            <a:ext cx="12192000" cy="1209126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Espace réservé du contenu 7">
            <a:extLst>
              <a:ext uri="{FF2B5EF4-FFF2-40B4-BE49-F238E27FC236}">
                <a16:creationId xmlns:a16="http://schemas.microsoft.com/office/drawing/2014/main" id="{F2839585-29F0-0204-2A37-123614107999}"/>
              </a:ext>
            </a:extLst>
          </p:cNvPr>
          <p:cNvSpPr txBox="1">
            <a:spLocks/>
          </p:cNvSpPr>
          <p:nvPr/>
        </p:nvSpPr>
        <p:spPr>
          <a:xfrm>
            <a:off x="228599" y="2103072"/>
            <a:ext cx="12192000" cy="265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fr-FR" b="1" u="sng" dirty="0"/>
              <a:t>Laser transporté sur la photocathode </a:t>
            </a:r>
            <a:endParaRPr lang="fr-FR" dirty="0"/>
          </a:p>
          <a:p>
            <a:pPr lvl="1"/>
            <a:r>
              <a:rPr lang="fr-FR" sz="1800" dirty="0" err="1"/>
              <a:t>P</a:t>
            </a:r>
            <a:r>
              <a:rPr lang="fr-FR" sz="1800" baseline="-25000" dirty="0" err="1"/>
              <a:t>laser</a:t>
            </a:r>
            <a:r>
              <a:rPr lang="fr-FR" sz="1800" dirty="0"/>
              <a:t> = 1.06 W</a:t>
            </a:r>
          </a:p>
          <a:p>
            <a:pPr lvl="1"/>
            <a:r>
              <a:rPr lang="fr-FR" sz="1800" dirty="0"/>
              <a:t>Transmission entre sortie du laser et la photocathode (PC) : 65%</a:t>
            </a:r>
          </a:p>
          <a:p>
            <a:pPr marL="457200" lvl="1" indent="0">
              <a:buNone/>
            </a:pPr>
            <a:r>
              <a:rPr lang="fr-FR" sz="1800" dirty="0">
                <a:sym typeface="Wingdings" pitchFamily="2" charset="2"/>
              </a:rPr>
              <a:t>	 </a:t>
            </a:r>
            <a:r>
              <a:rPr lang="fr-FR" sz="1800" dirty="0"/>
              <a:t>P</a:t>
            </a:r>
            <a:r>
              <a:rPr lang="fr-FR" sz="1800" baseline="-25000" dirty="0"/>
              <a:t>PC</a:t>
            </a:r>
            <a:r>
              <a:rPr lang="fr-FR" sz="1800" dirty="0"/>
              <a:t> = 0.6 W</a:t>
            </a:r>
          </a:p>
          <a:p>
            <a:pPr marL="457200" lvl="1" indent="0">
              <a:buNone/>
            </a:pPr>
            <a:endParaRPr lang="fr-FR" sz="1800" dirty="0"/>
          </a:p>
          <a:p>
            <a:pPr lvl="1"/>
            <a:r>
              <a:rPr lang="fr-FR" sz="1800" dirty="0"/>
              <a:t>Pour  P</a:t>
            </a:r>
            <a:r>
              <a:rPr lang="fr-FR" sz="1800" baseline="-25000" dirty="0"/>
              <a:t>PC</a:t>
            </a:r>
            <a:r>
              <a:rPr lang="fr-FR" sz="1800" dirty="0"/>
              <a:t> = 0.6 W</a:t>
            </a:r>
          </a:p>
          <a:p>
            <a:pPr lvl="2"/>
            <a:r>
              <a:rPr lang="fr-FR" sz="1800" dirty="0">
                <a:solidFill>
                  <a:srgbClr val="FF0000"/>
                </a:solidFill>
              </a:rPr>
              <a:t>Avec QE =1% </a:t>
            </a:r>
            <a:r>
              <a:rPr lang="fr-FR" sz="1800" dirty="0">
                <a:solidFill>
                  <a:srgbClr val="FF0000"/>
                </a:solidFill>
                <a:sym typeface="Wingdings" pitchFamily="2" charset="2"/>
              </a:rPr>
              <a:t> 2.5 mA  </a:t>
            </a:r>
            <a:r>
              <a:rPr lang="fr-FR" sz="18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76055BE-F71F-55C1-68A7-E614475FA0EA}"/>
              </a:ext>
            </a:extLst>
          </p:cNvPr>
          <p:cNvSpPr txBox="1"/>
          <p:nvPr/>
        </p:nvSpPr>
        <p:spPr>
          <a:xfrm>
            <a:off x="222182" y="1039118"/>
            <a:ext cx="11766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 algn="ctr">
              <a:buNone/>
            </a:pPr>
            <a:r>
              <a:rPr lang="fr-FR" sz="2400" b="1" i="1" dirty="0">
                <a:solidFill>
                  <a:srgbClr val="7030A0"/>
                </a:solidFill>
              </a:rPr>
              <a:t>Voir présentation d’Anahi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F2CBDDC-1130-95EA-B7B8-CFFCC1E7E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184629"/>
            <a:ext cx="2858046" cy="3810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6122C33-444A-D188-DCED-757377514CF2}"/>
                  </a:ext>
                </a:extLst>
              </p:cNvPr>
              <p:cNvSpPr txBox="1"/>
              <p:nvPr/>
            </p:nvSpPr>
            <p:spPr>
              <a:xfrm>
                <a:off x="4913794" y="3836895"/>
                <a:ext cx="2364411" cy="533544"/>
              </a:xfrm>
              <a:prstGeom prst="rect">
                <a:avLst/>
              </a:prstGeom>
              <a:noFill/>
              <a:ln>
                <a:solidFill>
                  <a:srgbClr val="0432FF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fr-FR" sz="1800" dirty="0">
                    <a:solidFill>
                      <a:srgbClr val="0432FF"/>
                    </a:solidFill>
                  </a:rPr>
                  <a:t>QE (%) =</a:t>
                </a:r>
                <a:r>
                  <a:rPr lang="fr-FR" dirty="0">
                    <a:solidFill>
                      <a:srgbClr val="0432FF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124 </m:t>
                        </m:r>
                        <m:r>
                          <a:rPr lang="fr-FR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𝑚𝐴</m:t>
                        </m:r>
                        <m:r>
                          <a:rPr lang="fr-FR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fr-FR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fr-FR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r>
                          <a:rPr lang="fr-FR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FR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a:rPr lang="fr-FR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𝑛𝑚</m:t>
                        </m:r>
                        <m:r>
                          <a:rPr lang="fr-FR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6122C33-444A-D188-DCED-757377514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794" y="3836895"/>
                <a:ext cx="2364411" cy="533544"/>
              </a:xfrm>
              <a:prstGeom prst="rect">
                <a:avLst/>
              </a:prstGeom>
              <a:blipFill>
                <a:blip r:embed="rId3"/>
                <a:stretch>
                  <a:fillRect l="-1596" b="-4545"/>
                </a:stretch>
              </a:blipFill>
              <a:ln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7725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6AF99-6293-1110-8907-A4B163A85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D660CA-5443-215C-185B-C12120EC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poste de pilotage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B5AE0B-FE43-1A64-0A8A-5C6577B0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E9A98B-2B0C-09B7-5BEB-D27E2CCE3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 : 2 - 2026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17D6D9-11BF-EE41-F03C-7FB7F984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95FADBB-6365-EB16-DB5B-D5B484464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6"/>
            <a:ext cx="12192000" cy="1209126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Espace réservé du contenu 7">
            <a:extLst>
              <a:ext uri="{FF2B5EF4-FFF2-40B4-BE49-F238E27FC236}">
                <a16:creationId xmlns:a16="http://schemas.microsoft.com/office/drawing/2014/main" id="{1AC9B90A-F76A-84A9-E834-D26B22CCF9E2}"/>
              </a:ext>
            </a:extLst>
          </p:cNvPr>
          <p:cNvSpPr txBox="1">
            <a:spLocks/>
          </p:cNvSpPr>
          <p:nvPr/>
        </p:nvSpPr>
        <p:spPr>
          <a:xfrm>
            <a:off x="159025" y="1115976"/>
            <a:ext cx="12192000" cy="265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fr-FR" b="1" u="sng" dirty="0"/>
              <a:t>Poste de pilotage déménagé depuis l’igloo vers la salle de commande proche de celle de </a:t>
            </a:r>
            <a:r>
              <a:rPr lang="fr-FR" b="1" u="sng" dirty="0" err="1"/>
              <a:t>ThomX</a:t>
            </a:r>
            <a:r>
              <a:rPr lang="fr-FR" b="1" u="sng" dirty="0"/>
              <a:t>  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273CCF2-ED64-9461-6A08-5779E872A6EC}"/>
              </a:ext>
            </a:extLst>
          </p:cNvPr>
          <p:cNvSpPr txBox="1"/>
          <p:nvPr/>
        </p:nvSpPr>
        <p:spPr>
          <a:xfrm>
            <a:off x="159025" y="6013557"/>
            <a:ext cx="11766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 algn="ctr">
              <a:buNone/>
            </a:pPr>
            <a:r>
              <a:rPr lang="fr-FR" sz="2400" b="1" i="1" dirty="0">
                <a:solidFill>
                  <a:srgbClr val="FF0000"/>
                </a:solidFill>
              </a:rPr>
              <a:t>Merci à Sophie et à tous les acteurs impliqués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9A1536-7B1C-5F97-62E3-879EB780F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39" y="3326476"/>
            <a:ext cx="5981678" cy="26870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165541-9B6C-2A3D-3579-DC6559FFA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7" y="2315166"/>
            <a:ext cx="5981678" cy="269292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F583870-C858-0290-1536-5DA19DC0AEA3}"/>
              </a:ext>
            </a:extLst>
          </p:cNvPr>
          <p:cNvSpPr txBox="1"/>
          <p:nvPr/>
        </p:nvSpPr>
        <p:spPr>
          <a:xfrm>
            <a:off x="2124489" y="2031672"/>
            <a:ext cx="19141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1" dirty="0">
                <a:solidFill>
                  <a:srgbClr val="FF0000"/>
                </a:solidFill>
              </a:rPr>
              <a:t>Décembre 2025</a:t>
            </a:r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493D64A-24D5-E796-8179-596AAFE13674}"/>
              </a:ext>
            </a:extLst>
          </p:cNvPr>
          <p:cNvSpPr txBox="1"/>
          <p:nvPr/>
        </p:nvSpPr>
        <p:spPr>
          <a:xfrm>
            <a:off x="8467360" y="3056426"/>
            <a:ext cx="19141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1" dirty="0">
                <a:solidFill>
                  <a:srgbClr val="FF0000"/>
                </a:solidFill>
              </a:rPr>
              <a:t>Mars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42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47160-4227-2A61-7C5F-1E8FD4FFF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B9A6E0-954F-CFBE-CDB3-270E13FAF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conclusions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6DA4E8-CB67-8F74-BD2B-DE9D3C8DF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4EECCD-DE18-56DE-DBD8-336AA50AC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 : 2 - 2026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ED0255-31AD-50B3-C198-CF12BB44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D4C7CB5-CCB3-628B-89A3-520DAA74DD29}"/>
              </a:ext>
            </a:extLst>
          </p:cNvPr>
          <p:cNvSpPr txBox="1"/>
          <p:nvPr/>
        </p:nvSpPr>
        <p:spPr>
          <a:xfrm>
            <a:off x="847819" y="5168183"/>
            <a:ext cx="9085007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Un très grand bravo et merci à </a:t>
            </a:r>
            <a:r>
              <a:rPr lang="en-US" sz="2800" b="1" dirty="0" err="1">
                <a:solidFill>
                  <a:srgbClr val="FF0000"/>
                </a:solidFill>
              </a:rPr>
              <a:t>tous.tes</a:t>
            </a:r>
            <a:r>
              <a:rPr lang="en-US" sz="2800" b="1" dirty="0">
                <a:solidFill>
                  <a:srgbClr val="FF0000"/>
                </a:solidFill>
              </a:rPr>
              <a:t> pour </a:t>
            </a:r>
            <a:r>
              <a:rPr lang="en-US" sz="2800" b="1" dirty="0" err="1">
                <a:solidFill>
                  <a:srgbClr val="FF0000"/>
                </a:solidFill>
              </a:rPr>
              <a:t>ce</a:t>
            </a:r>
            <a:r>
              <a:rPr lang="en-US" sz="2800" b="1" dirty="0">
                <a:solidFill>
                  <a:srgbClr val="FF0000"/>
                </a:solidFill>
              </a:rPr>
              <a:t> travail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On y est </a:t>
            </a:r>
            <a:r>
              <a:rPr lang="en-US" sz="2800" b="1" dirty="0" err="1">
                <a:solidFill>
                  <a:srgbClr val="FF0000"/>
                </a:solidFill>
              </a:rPr>
              <a:t>presque</a:t>
            </a:r>
            <a:r>
              <a:rPr lang="en-US" sz="2800" b="1" dirty="0">
                <a:solidFill>
                  <a:srgbClr val="FF0000"/>
                </a:solidFill>
              </a:rPr>
              <a:t> 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Espace réservé du contenu 7">
                <a:extLst>
                  <a:ext uri="{FF2B5EF4-FFF2-40B4-BE49-F238E27FC236}">
                    <a16:creationId xmlns:a16="http://schemas.microsoft.com/office/drawing/2014/main" id="{AA65C137-73D4-20DF-89E6-EF9FC762EC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723" y="812948"/>
                <a:ext cx="12192000" cy="382862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La suite 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1800" dirty="0"/>
                  <a:t>Fabrication de </a:t>
                </a:r>
                <a:r>
                  <a:rPr lang="en-US" sz="1800" dirty="0" err="1"/>
                  <a:t>nouvelles</a:t>
                </a:r>
                <a:r>
                  <a:rPr lang="en-US" sz="1800" dirty="0"/>
                  <a:t> photocathodes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1800" dirty="0" err="1"/>
                  <a:t>Finalisation</a:t>
                </a:r>
                <a:r>
                  <a:rPr lang="en-US" sz="1800" dirty="0"/>
                  <a:t> du </a:t>
                </a:r>
                <a:r>
                  <a:rPr lang="en-US" sz="1800" dirty="0" err="1"/>
                  <a:t>conditionnement</a:t>
                </a:r>
                <a:r>
                  <a:rPr lang="en-US" sz="1800" dirty="0"/>
                  <a:t> HT </a:t>
                </a:r>
                <a:r>
                  <a:rPr lang="en-US" sz="1800" dirty="0" err="1"/>
                  <a:t>jusqu’à</a:t>
                </a:r>
                <a:r>
                  <a:rPr lang="en-US" sz="1800" dirty="0"/>
                  <a:t> &gt; 350 kV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1800" dirty="0" err="1"/>
                  <a:t>Finalisation</a:t>
                </a:r>
                <a:r>
                  <a:rPr lang="en-US" sz="1800" dirty="0"/>
                  <a:t> du </a:t>
                </a:r>
                <a:r>
                  <a:rPr lang="en-US" sz="1800" dirty="0" err="1"/>
                  <a:t>câblage</a:t>
                </a:r>
                <a:r>
                  <a:rPr lang="en-US" sz="1800" dirty="0"/>
                  <a:t> et de CC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1800" dirty="0" err="1"/>
                  <a:t>Réparation</a:t>
                </a:r>
                <a:r>
                  <a:rPr lang="en-US" sz="1800" dirty="0"/>
                  <a:t> du </a:t>
                </a:r>
                <a:r>
                  <a:rPr lang="en-US" sz="1800" dirty="0" err="1"/>
                  <a:t>roulement</a:t>
                </a:r>
                <a:r>
                  <a:rPr lang="en-US" sz="1800" dirty="0"/>
                  <a:t> de chariot de la PPF sur le gun </a:t>
                </a:r>
                <a:r>
                  <a:rPr lang="en-US" sz="1800" dirty="0" err="1"/>
                  <a:t>puis</a:t>
                </a:r>
                <a:r>
                  <a:rPr lang="en-US" sz="1800" dirty="0"/>
                  <a:t> </a:t>
                </a:r>
                <a:r>
                  <a:rPr lang="en-US" sz="1800" dirty="0" err="1"/>
                  <a:t>ré-étuvage</a:t>
                </a:r>
                <a:r>
                  <a:rPr lang="en-US" sz="1800" dirty="0"/>
                  <a:t> du </a:t>
                </a:r>
                <a:r>
                  <a:rPr lang="en-US" sz="1800" dirty="0" err="1"/>
                  <a:t>tronçon</a:t>
                </a:r>
                <a:r>
                  <a:rPr lang="en-US" sz="1800" dirty="0"/>
                  <a:t> TRA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1800" b="1" dirty="0">
                    <a:solidFill>
                      <a:srgbClr val="FF0000"/>
                    </a:solidFill>
                    <a:sym typeface="Wingdings" pitchFamily="2" charset="2"/>
                  </a:rPr>
                  <a:t>Premiers </a:t>
                </a:r>
                <a:r>
                  <a:rPr lang="en-US" sz="1800" b="1" dirty="0" err="1">
                    <a:solidFill>
                      <a:srgbClr val="FF0000"/>
                    </a:solidFill>
                    <a:sym typeface="Wingdings" pitchFamily="2" charset="2"/>
                  </a:rPr>
                  <a:t>faisceaux</a:t>
                </a:r>
                <a:r>
                  <a:rPr lang="en-US" sz="1800" b="1" dirty="0">
                    <a:solidFill>
                      <a:srgbClr val="FF0000"/>
                    </a:solidFill>
                    <a:sym typeface="Wingdings" pitchFamily="2" charset="2"/>
                  </a:rPr>
                  <a:t> mi </a:t>
                </a:r>
                <a:r>
                  <a:rPr lang="en-US" sz="1800" b="1" dirty="0" err="1">
                    <a:solidFill>
                      <a:srgbClr val="FF0000"/>
                    </a:solidFill>
                    <a:sym typeface="Wingdings" pitchFamily="2" charset="2"/>
                  </a:rPr>
                  <a:t>avril</a:t>
                </a:r>
                <a:endParaRPr lang="en-US" sz="1800" b="1" dirty="0">
                  <a:solidFill>
                    <a:srgbClr val="FF0000"/>
                  </a:solidFill>
                  <a:sym typeface="Wingdings" pitchFamily="2" charset="2"/>
                </a:endParaRPr>
              </a:p>
              <a:p>
                <a:pPr lvl="1">
                  <a:spcAft>
                    <a:spcPts val="600"/>
                  </a:spcAft>
                </a:pPr>
                <a:r>
                  <a:rPr lang="en-US" sz="1800" b="1" dirty="0">
                    <a:solidFill>
                      <a:srgbClr val="FF0000"/>
                    </a:solidFill>
                    <a:sym typeface="Wingdings" pitchFamily="2" charset="2"/>
                  </a:rPr>
                  <a:t>Exploitation </a:t>
                </a:r>
                <a:r>
                  <a:rPr lang="en-US" sz="1800" b="1" dirty="0" err="1">
                    <a:solidFill>
                      <a:srgbClr val="FF0000"/>
                    </a:solidFill>
                    <a:sym typeface="Wingdings" pitchFamily="2" charset="2"/>
                  </a:rPr>
                  <a:t>jusqu’à</a:t>
                </a:r>
                <a:r>
                  <a:rPr lang="en-US" sz="1800" b="1" dirty="0">
                    <a:solidFill>
                      <a:srgbClr val="FF0000"/>
                    </a:solidFill>
                    <a:sym typeface="Wingdings" pitchFamily="2" charset="2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sym typeface="Wingdings" pitchFamily="2" charset="2"/>
                  </a:rPr>
                  <a:t>octobre</a:t>
                </a:r>
                <a:r>
                  <a:rPr lang="en-US" sz="1800" b="1" dirty="0">
                    <a:solidFill>
                      <a:srgbClr val="FF0000"/>
                    </a:solidFill>
                    <a:sym typeface="Wingdings" pitchFamily="2" charset="2"/>
                  </a:rPr>
                  <a:t> (5 </a:t>
                </a:r>
                <a:r>
                  <a:rPr lang="en-US" sz="1800" b="1" dirty="0" err="1">
                    <a:solidFill>
                      <a:srgbClr val="FF0000"/>
                    </a:solidFill>
                    <a:sym typeface="Wingdings" pitchFamily="2" charset="2"/>
                  </a:rPr>
                  <a:t>personnes</a:t>
                </a:r>
                <a:r>
                  <a:rPr lang="en-US" sz="1800" b="1" dirty="0">
                    <a:solidFill>
                      <a:srgbClr val="FF0000"/>
                    </a:solidFill>
                    <a:sym typeface="Wingdings" pitchFamily="2" charset="2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sym typeface="Wingdings" pitchFamily="2" charset="2"/>
                  </a:rPr>
                  <a:t>identifiées</a:t>
                </a:r>
                <a:r>
                  <a:rPr lang="en-US" sz="1800" b="1" dirty="0">
                    <a:solidFill>
                      <a:srgbClr val="FF0000"/>
                    </a:solidFill>
                    <a:sym typeface="Wingdings" pitchFamily="2" charset="2"/>
                  </a:rPr>
                  <a:t>) </a:t>
                </a:r>
                <a:endParaRPr lang="en-US" sz="1600" b="1" dirty="0">
                  <a:solidFill>
                    <a:srgbClr val="FF0000"/>
                  </a:solidFill>
                  <a:sym typeface="Wingdings" pitchFamily="2" charset="2"/>
                </a:endParaRPr>
              </a:p>
              <a:p>
                <a:pPr marL="228600" lvl="2">
                  <a:spcBef>
                    <a:spcPts val="1000"/>
                  </a:spcBef>
                </a:pPr>
                <a:r>
                  <a:rPr lang="en-US" sz="2400" dirty="0" err="1">
                    <a:solidFill>
                      <a:schemeClr val="accent1"/>
                    </a:solidFill>
                  </a:rPr>
                  <a:t>Dépenses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685800" lvl="3">
                  <a:spcBef>
                    <a:spcPts val="1000"/>
                  </a:spcBef>
                </a:pPr>
                <a:r>
                  <a:rPr lang="en-US" dirty="0">
                    <a:sym typeface="Wingdings" pitchFamily="2" charset="2"/>
                  </a:rPr>
                  <a:t>Laser : upgrade à </a:t>
                </a:r>
                <a:r>
                  <a:rPr lang="en-US" dirty="0" err="1">
                    <a:sym typeface="Wingdings" pitchFamily="2" charset="2"/>
                  </a:rPr>
                  <a:t>prévoir</a:t>
                </a:r>
                <a:r>
                  <a:rPr 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~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100 k€ (2026? 2027?), </a:t>
                </a:r>
                <a:r>
                  <a:rPr lang="en-US" dirty="0" err="1">
                    <a:sym typeface="Wingdings" pitchFamily="2" charset="2"/>
                  </a:rPr>
                  <a:t>acctuellement</a:t>
                </a:r>
                <a:r>
                  <a:rPr lang="en-US" dirty="0">
                    <a:sym typeface="Wingdings" pitchFamily="2" charset="2"/>
                  </a:rPr>
                  <a:t>, plus de </a:t>
                </a:r>
                <a:r>
                  <a:rPr lang="en-US" dirty="0" err="1">
                    <a:sym typeface="Wingdings" pitchFamily="2" charset="2"/>
                  </a:rPr>
                  <a:t>garantie</a:t>
                </a:r>
                <a:r>
                  <a:rPr lang="en-US" dirty="0">
                    <a:sym typeface="Wingdings" pitchFamily="2" charset="2"/>
                  </a:rPr>
                  <a:t> </a:t>
                </a:r>
              </a:p>
            </p:txBody>
          </p:sp>
        </mc:Choice>
        <mc:Fallback xmlns="">
          <p:sp>
            <p:nvSpPr>
              <p:cNvPr id="9" name="Espace réservé du contenu 7">
                <a:extLst>
                  <a:ext uri="{FF2B5EF4-FFF2-40B4-BE49-F238E27FC236}">
                    <a16:creationId xmlns:a16="http://schemas.microsoft.com/office/drawing/2014/main" id="{AA65C137-73D4-20DF-89E6-EF9FC762EC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723" y="812948"/>
                <a:ext cx="12192000" cy="3828626"/>
              </a:xfrm>
              <a:blipFill>
                <a:blip r:embed="rId2"/>
                <a:stretch>
                  <a:fillRect l="-624" t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953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8974F-ECD4-393F-E84C-E109374A1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D78654-09A9-7697-4303-74F768F1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55" y="2997679"/>
            <a:ext cx="6223819" cy="862642"/>
          </a:xfrm>
        </p:spPr>
        <p:txBody>
          <a:bodyPr/>
          <a:lstStyle/>
          <a:p>
            <a:pPr algn="ctr"/>
            <a:r>
              <a:rPr lang="fr-FR" dirty="0"/>
              <a:t>BACK UP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7363AC-DC7D-8558-7270-3AAFDF4A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241C77-0724-8F28-B8EA-A775A7BC1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0D2AAA-F13E-26C0-94D9-678A160F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8488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7C78F-09F9-AE88-EB74-CFF7AFA71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10E32D-E765-5BBA-6723-475C04326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ERL4ALL : Projet à risques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02626D-1F62-0B60-ED22-690915361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0146"/>
            <a:ext cx="12192000" cy="5542728"/>
          </a:xfrm>
        </p:spPr>
        <p:txBody>
          <a:bodyPr>
            <a:normAutofit/>
          </a:bodyPr>
          <a:lstStyle/>
          <a:p>
            <a:r>
              <a:rPr lang="fr-FR" dirty="0"/>
              <a:t>Programme recherche à risques (ANR-24-RRII-0001 (RI)²), au CNRS : RI2</a:t>
            </a:r>
            <a:endParaRPr lang="en-US" sz="2000" dirty="0">
              <a:solidFill>
                <a:srgbClr val="7030A0"/>
              </a:solidFill>
            </a:endParaRPr>
          </a:p>
          <a:p>
            <a:r>
              <a:rPr lang="fr-FR" dirty="0"/>
              <a:t>ERL4ALL</a:t>
            </a:r>
          </a:p>
          <a:p>
            <a:pPr lvl="1"/>
            <a:r>
              <a:rPr lang="fr-FR" sz="2000" dirty="0"/>
              <a:t>Lancement au 1</a:t>
            </a:r>
            <a:r>
              <a:rPr lang="fr-FR" sz="2000" baseline="30000" dirty="0"/>
              <a:t>er</a:t>
            </a:r>
            <a:r>
              <a:rPr lang="fr-FR" sz="2000" dirty="0"/>
              <a:t> octobre 2024, 2 phases au programme </a:t>
            </a:r>
          </a:p>
          <a:p>
            <a:pPr lvl="2"/>
            <a:r>
              <a:rPr lang="fr-FR" sz="1700" dirty="0"/>
              <a:t>Phase démonstration : 1 M€, jalon à 12 mois</a:t>
            </a:r>
          </a:p>
          <a:p>
            <a:pPr lvl="2"/>
            <a:r>
              <a:rPr lang="fr-FR" sz="1700" dirty="0"/>
              <a:t>Phase développement : 2 M€ en cas de succès</a:t>
            </a:r>
            <a:endParaRPr lang="fr-FR" sz="1600" dirty="0"/>
          </a:p>
          <a:p>
            <a:pPr lvl="1"/>
            <a:r>
              <a:rPr lang="fr-FR" sz="2000" dirty="0"/>
              <a:t>Jalon de phase démo : </a:t>
            </a:r>
          </a:p>
          <a:p>
            <a:pPr lvl="2"/>
            <a:r>
              <a:rPr lang="fr-FR" sz="1700" dirty="0"/>
              <a:t>construction et mise en œuvre de la source d’électrons et de sa station de préparation de photocathodes</a:t>
            </a:r>
          </a:p>
          <a:p>
            <a:pPr lvl="2"/>
            <a:r>
              <a:rPr lang="fr-FR" sz="1700" b="1" dirty="0"/>
              <a:t>Jalon conditionné à l’obtention des 6 critères proposés lors de la réunion de suivi à 6 mois, puis acceptés et affinés</a:t>
            </a:r>
            <a:endParaRPr lang="fr-FR" sz="1700" dirty="0"/>
          </a:p>
          <a:p>
            <a:pPr lvl="1"/>
            <a:r>
              <a:rPr lang="fr-FR" sz="2000" dirty="0"/>
              <a:t>Suite du projet </a:t>
            </a:r>
          </a:p>
          <a:p>
            <a:pPr lvl="2"/>
            <a:r>
              <a:rPr lang="fr-FR" sz="1600" dirty="0"/>
              <a:t>Évaluation à 12-18 mois : Rapport scientifique rendu le 30 janvier 2026</a:t>
            </a:r>
          </a:p>
          <a:p>
            <a:pPr lvl="3"/>
            <a:r>
              <a:rPr lang="fr-FR" sz="1600" dirty="0"/>
              <a:t>Présentation de chaque projet par les porteurs (5 min + 5 min Q/A) lors de la journée des RI2</a:t>
            </a:r>
            <a:endParaRPr lang="fr-FR" sz="1600" b="1" dirty="0"/>
          </a:p>
          <a:p>
            <a:pPr lvl="3"/>
            <a:r>
              <a:rPr lang="fr-FR" sz="1600" b="1" dirty="0"/>
              <a:t>Rapport évalué et défendu par A. </a:t>
            </a:r>
            <a:r>
              <a:rPr lang="fr-FR" sz="1600" b="1" dirty="0" err="1"/>
              <a:t>Lucotte</a:t>
            </a:r>
            <a:r>
              <a:rPr lang="fr-FR" sz="1600" b="1" dirty="0"/>
              <a:t> devant le comité des partenaires le 30 janvier</a:t>
            </a:r>
          </a:p>
          <a:p>
            <a:pPr lvl="3"/>
            <a:r>
              <a:rPr lang="fr-FR" sz="1600" b="1" dirty="0">
                <a:solidFill>
                  <a:srgbClr val="FF0000"/>
                </a:solidFill>
              </a:rPr>
              <a:t>décision de financement de la phase développement : 2 M€</a:t>
            </a:r>
          </a:p>
          <a:p>
            <a:pPr lvl="2"/>
            <a:r>
              <a:rPr lang="fr-FR" sz="1600" b="1" dirty="0"/>
              <a:t>Justification des dépenses à fournir au CNRS – </a:t>
            </a:r>
            <a:r>
              <a:rPr lang="fr-FR" sz="1600" b="1" dirty="0" err="1"/>
              <a:t>MiPN</a:t>
            </a:r>
            <a:r>
              <a:rPr lang="fr-FR" sz="1600" b="1" dirty="0"/>
              <a:t> pour mise en place rapide des crédits </a:t>
            </a:r>
          </a:p>
          <a:p>
            <a:pPr lvl="3"/>
            <a:r>
              <a:rPr lang="fr-FR" sz="1600" b="1" dirty="0"/>
              <a:t>Mise en place attendue cette semaine ou la prochaine </a:t>
            </a:r>
          </a:p>
          <a:p>
            <a:pPr lvl="3"/>
            <a:r>
              <a:rPr lang="fr-FR" sz="1600" dirty="0"/>
              <a:t>Répartition des crédits : 1,9 M€ à IJCLab et 100 k€ LPSC (postdoc, missions) </a:t>
            </a:r>
          </a:p>
          <a:p>
            <a:pPr lvl="3"/>
            <a:endParaRPr lang="fr-FR" sz="1400" b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A2B067-4E89-DB30-9CC5-7D7FFB177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5541C7-A818-82C8-7285-1C8FDC0A6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 : 2-2026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B7E765-E865-88FC-034A-05447A7FB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7" name="Image5">
            <a:extLst>
              <a:ext uri="{FF2B5EF4-FFF2-40B4-BE49-F238E27FC236}">
                <a16:creationId xmlns:a16="http://schemas.microsoft.com/office/drawing/2014/main" id="{BBBAD4A9-C685-E221-31DF-099FF5067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65839" y="862643"/>
            <a:ext cx="833120" cy="76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57A5E7-5091-1C2B-2AD1-0DEE04D65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36" y="3874708"/>
            <a:ext cx="2018204" cy="283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01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23237-9E7A-7404-141B-31CFD3DB0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EFECE1-46AF-67A1-9CF2-B6DC9D7AB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vide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F3523F-F9E9-E452-5D70-0F9D8AE6D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1EE293-140D-A5C8-7109-E241C2FA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 : 2-2026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11521E-0D50-EAB5-B866-74C07FF2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D63C063-524B-AD55-BBF1-77BF46664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7" y="1022389"/>
            <a:ext cx="12192000" cy="5214439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AutoNum type="arabicPeriod"/>
            </a:pPr>
            <a:r>
              <a:rPr lang="fr-FR" b="1" u="sng" dirty="0"/>
              <a:t>Fuite réparée</a:t>
            </a:r>
          </a:p>
          <a:p>
            <a:pPr marL="514350" lvl="0" indent="-514350">
              <a:buAutoNum type="arabicPeriod"/>
            </a:pPr>
            <a:r>
              <a:rPr lang="fr-FR" b="1" u="sng" dirty="0"/>
              <a:t>PPF alignée et pb roulement </a:t>
            </a:r>
          </a:p>
          <a:p>
            <a:pPr marL="514350" lvl="0" indent="-514350">
              <a:buAutoNum type="arabicPeriod"/>
            </a:pPr>
            <a:r>
              <a:rPr lang="fr-FR" b="1" u="sng" dirty="0"/>
              <a:t>HT conditionnement </a:t>
            </a:r>
          </a:p>
          <a:p>
            <a:pPr marL="514350" lvl="0" indent="-514350">
              <a:buAutoNum type="arabicPeriod"/>
            </a:pPr>
            <a:r>
              <a:rPr lang="fr-FR" b="1" u="sng" dirty="0"/>
              <a:t>Laser</a:t>
            </a:r>
          </a:p>
          <a:p>
            <a:pPr marL="514350" lvl="0" indent="-514350">
              <a:buAutoNum type="arabicPeriod"/>
            </a:pPr>
            <a:r>
              <a:rPr lang="fr-FR" b="1" u="sng" dirty="0" err="1"/>
              <a:t>Cablage</a:t>
            </a:r>
            <a:r>
              <a:rPr lang="fr-FR" b="1" u="sng" dirty="0"/>
              <a:t> et cc  </a:t>
            </a:r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marL="457200" lvl="1" indent="0">
              <a:buNone/>
            </a:pPr>
            <a:endParaRPr lang="fr-FR" sz="2000" dirty="0"/>
          </a:p>
          <a:p>
            <a:pPr marL="457200" lvl="1" indent="0">
              <a:buNone/>
            </a:pPr>
            <a:r>
              <a:rPr lang="fr-FR" sz="2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747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991FF-2481-FF9B-C27B-5E3886191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739BE9-7DC7-7672-A232-DB6D404A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vide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5E010E-28D2-F850-528B-19893D023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0FFB81-FE3F-9C7D-7B08-AD98EE90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 : 2 -2026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83D09E-A3C8-C820-895A-4D4E96BA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FD3AF488-DEB8-37FD-0D1E-287C17C7D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7" y="1022389"/>
            <a:ext cx="12192000" cy="521443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FR" b="1" u="sng" dirty="0"/>
              <a:t>1. </a:t>
            </a:r>
            <a:r>
              <a:rPr lang="fr-FR" b="1" u="sng" dirty="0" err="1"/>
              <a:t>Ultra-vide</a:t>
            </a:r>
            <a:r>
              <a:rPr lang="fr-FR" b="1" u="sng" dirty="0"/>
              <a:t> dans la chambre du gun</a:t>
            </a:r>
            <a:endParaRPr lang="fr-FR" sz="4000" dirty="0"/>
          </a:p>
          <a:p>
            <a:pPr lvl="1"/>
            <a:r>
              <a:rPr lang="fr-FR" sz="2000" b="1" dirty="0">
                <a:solidFill>
                  <a:srgbClr val="FF0000"/>
                </a:solidFill>
              </a:rPr>
              <a:t>Pression résiduelle : 4,8</a:t>
            </a:r>
            <a:r>
              <a:rPr lang="fr-FR" sz="2000" b="1" baseline="30000" dirty="0">
                <a:solidFill>
                  <a:srgbClr val="FF0000"/>
                </a:solidFill>
              </a:rPr>
              <a:t>E</a:t>
            </a:r>
            <a:r>
              <a:rPr lang="fr-FR" sz="2000" b="1" dirty="0">
                <a:solidFill>
                  <a:srgbClr val="FF0000"/>
                </a:solidFill>
              </a:rPr>
              <a:t>-12 mbar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en novembre 2025</a:t>
            </a:r>
          </a:p>
          <a:p>
            <a:pPr lvl="1"/>
            <a:r>
              <a:rPr lang="fr-FR" sz="2000" dirty="0"/>
              <a:t>Fuite détectée sur le RGA du gun début décembre, dégradation de la pression</a:t>
            </a:r>
          </a:p>
          <a:p>
            <a:pPr lvl="1"/>
            <a:r>
              <a:rPr lang="fr-FR" sz="2000" dirty="0"/>
              <a:t>RGA remplacé fin décembre (pas d’étuvage) : pression 1,4 E-11 mbar</a:t>
            </a:r>
          </a:p>
          <a:p>
            <a:pPr lvl="1"/>
            <a:endParaRPr lang="fr-FR" sz="2000" dirty="0"/>
          </a:p>
          <a:p>
            <a:pPr marL="457200" lvl="1" indent="0">
              <a:buNone/>
            </a:pPr>
            <a:endParaRPr lang="fr-FR" sz="2000" dirty="0"/>
          </a:p>
          <a:p>
            <a:pPr marL="457200" lvl="1" indent="0">
              <a:buNone/>
            </a:pPr>
            <a:endParaRPr lang="fr-FR" sz="2000" dirty="0"/>
          </a:p>
          <a:p>
            <a:pPr marL="457200" lvl="1" indent="0">
              <a:buNone/>
            </a:pPr>
            <a:r>
              <a:rPr lang="fr-FR" sz="2000" dirty="0"/>
              <a:t> </a:t>
            </a:r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A3A3EEC-DBDE-18EC-572F-3B90A5363E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333" y="2775488"/>
            <a:ext cx="3387028" cy="21676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575D23B-5582-096C-E71F-FA3B8E4E1CAD}"/>
              </a:ext>
            </a:extLst>
          </p:cNvPr>
          <p:cNvSpPr txBox="1"/>
          <p:nvPr/>
        </p:nvSpPr>
        <p:spPr>
          <a:xfrm>
            <a:off x="3710333" y="4954836"/>
            <a:ext cx="3387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pression résiduelle du canon </a:t>
            </a:r>
          </a:p>
          <a:p>
            <a:pPr algn="ctr"/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(28 novembre 2025)</a:t>
            </a:r>
            <a:r>
              <a:rPr lang="fr-FR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525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72A5E-015E-A53B-A535-AE2F6E7C7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4877E9-0686-C483-7BF4-C88ABA5C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HT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8D8E20-B3C3-9A41-134B-7BFAED2A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D242E6-934E-8BDB-0FB1-E87EE70D9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 : 2 - 2026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4D1BCE-1358-3D48-1737-7657F5F89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096C1668-E9FE-F354-11D1-2E8500997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10886"/>
            <a:ext cx="12192000" cy="5021781"/>
          </a:xfrm>
        </p:spPr>
        <p:txBody>
          <a:bodyPr/>
          <a:lstStyle/>
          <a:p>
            <a:pPr marL="0" indent="0">
              <a:buNone/>
            </a:pPr>
            <a:r>
              <a:rPr lang="fr-FR" b="1" u="sng" dirty="0"/>
              <a:t>2. Haute tension </a:t>
            </a:r>
          </a:p>
          <a:p>
            <a:pPr lvl="1"/>
            <a:r>
              <a:rPr lang="fr-FR" sz="1800" dirty="0"/>
              <a:t>Remplissage des cuves en azote : 3 bars</a:t>
            </a:r>
          </a:p>
          <a:p>
            <a:pPr lvl="1"/>
            <a:r>
              <a:rPr lang="fr-FR" sz="1800" dirty="0"/>
              <a:t>Conditionnement HT </a:t>
            </a:r>
          </a:p>
          <a:p>
            <a:pPr lvl="2"/>
            <a:r>
              <a:rPr lang="fr-FR" sz="1600" dirty="0"/>
              <a:t> augmentation progressive de la haute tension sur la cathode (anode à la masse) en surveillant pression et radiations émises </a:t>
            </a:r>
          </a:p>
          <a:p>
            <a:pPr lvl="1"/>
            <a:r>
              <a:rPr lang="fr-FR" sz="1800" dirty="0"/>
              <a:t>Conditionnement HT effectué en plusieurs étapes : décembre (9-11), janvier, févier et mars </a:t>
            </a:r>
          </a:p>
          <a:p>
            <a:pPr lvl="2"/>
            <a:r>
              <a:rPr lang="fr-FR" sz="1600" dirty="0"/>
              <a:t>Rampe de montée des HT lente et imposée</a:t>
            </a:r>
          </a:p>
          <a:p>
            <a:pPr lvl="2"/>
            <a:r>
              <a:rPr lang="fr-FR" sz="1600" dirty="0"/>
              <a:t>Élévation du vide (10</a:t>
            </a:r>
            <a:r>
              <a:rPr lang="fr-FR" sz="1600" baseline="30000" dirty="0"/>
              <a:t>-7</a:t>
            </a:r>
            <a:r>
              <a:rPr lang="fr-FR" sz="1600" dirty="0"/>
              <a:t> mbar) et des radiations (mSv/h) au cours du conditionnement</a:t>
            </a:r>
          </a:p>
          <a:p>
            <a:pPr lvl="1"/>
            <a:r>
              <a:rPr lang="fr-FR" sz="1600" b="1" dirty="0"/>
              <a:t>Problème à corriger</a:t>
            </a:r>
          </a:p>
          <a:p>
            <a:pPr lvl="2"/>
            <a:r>
              <a:rPr lang="fr-FR" sz="1600" dirty="0"/>
              <a:t>Pb récurrent sur la lecture de jauge (trip MPS) et porte de l’igloo (PSS) </a:t>
            </a:r>
            <a:r>
              <a:rPr lang="fr-FR" sz="1600" dirty="0">
                <a:sym typeface="Wingdings" pitchFamily="2" charset="2"/>
              </a:rPr>
              <a:t> perte des HT (puis restauration brutale)</a:t>
            </a:r>
            <a:r>
              <a:rPr lang="fr-FR" sz="1600" dirty="0"/>
              <a:t> </a:t>
            </a:r>
          </a:p>
          <a:p>
            <a:pPr lvl="1"/>
            <a:r>
              <a:rPr lang="fr-FR" sz="1600" b="1" dirty="0"/>
              <a:t>Radioprotection pendant les tests HT </a:t>
            </a:r>
          </a:p>
          <a:p>
            <a:pPr lvl="2"/>
            <a:r>
              <a:rPr lang="fr-FR" sz="1600" dirty="0"/>
              <a:t>Casemate refermée par le mur déplaçable </a:t>
            </a:r>
          </a:p>
          <a:p>
            <a:pPr lvl="2"/>
            <a:r>
              <a:rPr lang="fr-FR" sz="1600" dirty="0"/>
              <a:t>2 balises gamma prêtées par </a:t>
            </a:r>
            <a:r>
              <a:rPr lang="fr-FR" sz="1600" dirty="0" err="1"/>
              <a:t>Supratech</a:t>
            </a:r>
            <a:r>
              <a:rPr lang="fr-FR" sz="1600" dirty="0"/>
              <a:t> (merci à D. </a:t>
            </a:r>
            <a:r>
              <a:rPr lang="fr-FR" sz="1600" dirty="0" err="1"/>
              <a:t>Longuevergne</a:t>
            </a:r>
            <a:r>
              <a:rPr lang="fr-FR" sz="1600" dirty="0"/>
              <a:t>, F. Chatelet) dont 1 (gun) lue dans le CC</a:t>
            </a:r>
          </a:p>
          <a:p>
            <a:pPr lvl="2"/>
            <a:r>
              <a:rPr lang="fr-FR" sz="1600" dirty="0"/>
              <a:t>Blindage plomb au dessus du gun </a:t>
            </a:r>
          </a:p>
          <a:p>
            <a:pPr lvl="2"/>
            <a:r>
              <a:rPr lang="fr-FR" sz="1600" dirty="0"/>
              <a:t>Contrôle des fuites radiologiques pendant les tests par S. Wurth </a:t>
            </a:r>
          </a:p>
          <a:p>
            <a:pPr lvl="1"/>
            <a:r>
              <a:rPr lang="fr-FR" sz="1600" b="1" dirty="0"/>
              <a:t>Stage d’un étudiant Master 1 au LPSC pour analyser les données </a:t>
            </a:r>
          </a:p>
          <a:p>
            <a:pPr lvl="1"/>
            <a:endParaRPr lang="fr-FR" sz="1600" b="1" dirty="0"/>
          </a:p>
          <a:p>
            <a:pPr lvl="2"/>
            <a:endParaRPr lang="fr-FR" sz="1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2BFD5B-4E76-9A89-08EB-3AEB7DFDE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0"/>
          <a:stretch>
            <a:fillRect/>
          </a:stretch>
        </p:blipFill>
        <p:spPr>
          <a:xfrm>
            <a:off x="7659256" y="4512366"/>
            <a:ext cx="4228446" cy="22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13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58B03-6BC0-203E-A078-DE289F6F8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DAA197-EB83-D427-46A2-6AB3683BE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HT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D46729-803F-42B2-A2FB-C133FF36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F5DF91-472F-8F70-2EB6-B50D2D83F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 : 2 - 2026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7CCB29-FCE7-D9F3-EA49-0AB35CB0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35250-448B-E3FC-DE4C-03E90032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87" y="1349431"/>
            <a:ext cx="5696614" cy="45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5C3E64F-AB72-5D92-A855-550AFC0DFABF}"/>
              </a:ext>
            </a:extLst>
          </p:cNvPr>
          <p:cNvGrpSpPr/>
          <p:nvPr/>
        </p:nvGrpSpPr>
        <p:grpSpPr>
          <a:xfrm>
            <a:off x="1416269" y="1349432"/>
            <a:ext cx="3714531" cy="4499086"/>
            <a:chOff x="425669" y="1293223"/>
            <a:chExt cx="3627547" cy="483672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BB6FF13-7B06-710D-5543-F7F5BDF47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-178922" y="1897814"/>
              <a:ext cx="4836729" cy="3627547"/>
            </a:xfrm>
            <a:prstGeom prst="rect">
              <a:avLst/>
            </a:prstGeom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713FCA08-0475-513C-164A-37B9830F582C}"/>
                </a:ext>
              </a:extLst>
            </p:cNvPr>
            <p:cNvSpPr/>
            <p:nvPr/>
          </p:nvSpPr>
          <p:spPr>
            <a:xfrm>
              <a:off x="2198219" y="4360609"/>
              <a:ext cx="290148" cy="74738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2C402E5-BC2D-644E-D82B-34279DE8ED19}"/>
                </a:ext>
              </a:extLst>
            </p:cNvPr>
            <p:cNvSpPr/>
            <p:nvPr/>
          </p:nvSpPr>
          <p:spPr>
            <a:xfrm>
              <a:off x="3176119" y="1848226"/>
              <a:ext cx="290148" cy="747380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45DE4F5-C086-55DC-9748-75211D3B5900}"/>
                </a:ext>
              </a:extLst>
            </p:cNvPr>
            <p:cNvSpPr txBox="1"/>
            <p:nvPr/>
          </p:nvSpPr>
          <p:spPr>
            <a:xfrm>
              <a:off x="2264842" y="3991891"/>
              <a:ext cx="8116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Xray 1</a:t>
              </a:r>
              <a:endParaRPr lang="en-US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E330D66-6F04-501E-7A81-E7D3CEEB375C}"/>
                </a:ext>
              </a:extLst>
            </p:cNvPr>
            <p:cNvSpPr txBox="1"/>
            <p:nvPr/>
          </p:nvSpPr>
          <p:spPr>
            <a:xfrm>
              <a:off x="3049119" y="1386058"/>
              <a:ext cx="811681" cy="3970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Xray 2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A4BA9AF4-C3EB-9842-CE24-89ACAD9C5CED}"/>
              </a:ext>
            </a:extLst>
          </p:cNvPr>
          <p:cNvSpPr txBox="1"/>
          <p:nvPr/>
        </p:nvSpPr>
        <p:spPr>
          <a:xfrm>
            <a:off x="737442" y="6024815"/>
            <a:ext cx="829225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Xray 1 close to the gun chamber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dirty="0">
                <a:solidFill>
                  <a:srgbClr val="FF0000"/>
                </a:solidFill>
              </a:rPr>
              <a:t>important activity, data used for </a:t>
            </a:r>
            <a:r>
              <a:rPr lang="en-US" dirty="0" err="1">
                <a:solidFill>
                  <a:srgbClr val="FF0000"/>
                </a:solidFill>
              </a:rPr>
              <a:t>analyzis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>
                <a:solidFill>
                  <a:srgbClr val="00B0F0"/>
                </a:solidFill>
              </a:rPr>
              <a:t>Xray 2 close to the HV tanks with N2 </a:t>
            </a:r>
            <a:r>
              <a:rPr lang="en-US" dirty="0">
                <a:solidFill>
                  <a:srgbClr val="00B0F0"/>
                </a:solidFill>
                <a:sym typeface="Wingdings" pitchFamily="2" charset="2"/>
              </a:rPr>
              <a:t> </a:t>
            </a:r>
            <a:r>
              <a:rPr lang="en-US" dirty="0">
                <a:solidFill>
                  <a:srgbClr val="00B0F0"/>
                </a:solidFill>
              </a:rPr>
              <a:t>very little activity : good news 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576E640-5E53-CB6A-6E33-76F735AB8934}"/>
              </a:ext>
            </a:extLst>
          </p:cNvPr>
          <p:cNvSpPr txBox="1"/>
          <p:nvPr/>
        </p:nvSpPr>
        <p:spPr>
          <a:xfrm>
            <a:off x="7750172" y="1681025"/>
            <a:ext cx="1120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Xray 1</a:t>
            </a:r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793BD7E-38A1-967F-DF4E-2B36A51E2871}"/>
              </a:ext>
            </a:extLst>
          </p:cNvPr>
          <p:cNvSpPr txBox="1"/>
          <p:nvPr/>
        </p:nvSpPr>
        <p:spPr>
          <a:xfrm>
            <a:off x="173420" y="755854"/>
            <a:ext cx="118451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0432FF"/>
                </a:solidFill>
              </a:rPr>
              <a:t>Data analyzed by Clément GAUTHIER, UGA (internship M1), vacuum expertise by Bruno Mercier, IJCLab</a:t>
            </a:r>
          </a:p>
        </p:txBody>
      </p:sp>
    </p:spTree>
    <p:extLst>
      <p:ext uri="{BB962C8B-B14F-4D97-AF65-F5344CB8AC3E}">
        <p14:creationId xmlns:p14="http://schemas.microsoft.com/office/powerpoint/2010/main" val="532576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39D97-AFA3-AAAA-73B7-82A6F2686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08644-EEDD-3029-73B5-D71B4BE4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HT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449294-2B84-E73B-B935-A96055D9B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582325"/>
            <a:ext cx="2743200" cy="365125"/>
          </a:xfrm>
        </p:spPr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B4DB63-ED13-2804-5249-AA4A3223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82961"/>
            <a:ext cx="4114800" cy="365125"/>
          </a:xfrm>
        </p:spPr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 : 2 - 2026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F202D5-162F-064C-0071-A71C693E4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4416" y="6564673"/>
            <a:ext cx="2743200" cy="365125"/>
          </a:xfrm>
        </p:spPr>
        <p:txBody>
          <a:bodyPr/>
          <a:lstStyle/>
          <a:p>
            <a:fld id="{BC5C1CE2-6D07-417E-AC36-B374E24F93EB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CEB70F8-A08F-882A-7221-652060BD9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6" y="856441"/>
            <a:ext cx="7772400" cy="604131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E39D910-118C-AD46-C08A-35C53C670C89}"/>
              </a:ext>
            </a:extLst>
          </p:cNvPr>
          <p:cNvSpPr txBox="1"/>
          <p:nvPr/>
        </p:nvSpPr>
        <p:spPr>
          <a:xfrm>
            <a:off x="1963783" y="3609223"/>
            <a:ext cx="304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Issue of Xray monitor cabling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2967E42-35AA-E6E9-DD26-8EAE845F0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270" y="3488634"/>
            <a:ext cx="4019971" cy="321203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BBF5082-D5F5-5F00-5931-B60DDF98B734}"/>
              </a:ext>
            </a:extLst>
          </p:cNvPr>
          <p:cNvSpPr txBox="1"/>
          <p:nvPr/>
        </p:nvSpPr>
        <p:spPr>
          <a:xfrm>
            <a:off x="8686800" y="1635634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Ranges already HV processed </a:t>
            </a:r>
          </a:p>
          <a:p>
            <a:r>
              <a:rPr lang="en-US" b="1" dirty="0">
                <a:solidFill>
                  <a:srgbClr val="FF0000"/>
                </a:solidFill>
              </a:rPr>
              <a:t>do not emit anymore, or much less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1962564-50CC-88AD-8F30-B33E4AEE8FAE}"/>
              </a:ext>
            </a:extLst>
          </p:cNvPr>
          <p:cNvCxnSpPr>
            <a:cxnSpLocks/>
          </p:cNvCxnSpPr>
          <p:nvPr/>
        </p:nvCxnSpPr>
        <p:spPr>
          <a:xfrm flipH="1">
            <a:off x="6096000" y="2281965"/>
            <a:ext cx="4132217" cy="36298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EA3841C-C410-8DD2-55BC-A1CEF4BA4DC5}"/>
              </a:ext>
            </a:extLst>
          </p:cNvPr>
          <p:cNvCxnSpPr>
            <a:cxnSpLocks/>
          </p:cNvCxnSpPr>
          <p:nvPr/>
        </p:nvCxnSpPr>
        <p:spPr>
          <a:xfrm>
            <a:off x="10228217" y="2281965"/>
            <a:ext cx="1188720" cy="3538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BD5EC97F-47BF-6BFE-C0A0-83854CE86102}"/>
              </a:ext>
            </a:extLst>
          </p:cNvPr>
          <p:cNvSpPr txBox="1"/>
          <p:nvPr/>
        </p:nvSpPr>
        <p:spPr>
          <a:xfrm>
            <a:off x="7209414" y="1170799"/>
            <a:ext cx="1120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Xray 1</a:t>
            </a:r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E943220-3846-2153-81AB-F4531838B55A}"/>
              </a:ext>
            </a:extLst>
          </p:cNvPr>
          <p:cNvSpPr txBox="1"/>
          <p:nvPr/>
        </p:nvSpPr>
        <p:spPr>
          <a:xfrm>
            <a:off x="7274265" y="4728373"/>
            <a:ext cx="1120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Xray 1</a:t>
            </a:r>
            <a:endParaRPr lang="en-US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41126B4-17C7-4F85-9CF2-6C4612C176C5}"/>
              </a:ext>
            </a:extLst>
          </p:cNvPr>
          <p:cNvSpPr txBox="1"/>
          <p:nvPr/>
        </p:nvSpPr>
        <p:spPr>
          <a:xfrm>
            <a:off x="7240157" y="2951171"/>
            <a:ext cx="1120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Xray 1</a:t>
            </a:r>
            <a:endParaRPr lang="en-US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DA5032E-1FF0-9E90-0414-C3B6E0C2A8B6}"/>
              </a:ext>
            </a:extLst>
          </p:cNvPr>
          <p:cNvSpPr txBox="1"/>
          <p:nvPr/>
        </p:nvSpPr>
        <p:spPr>
          <a:xfrm>
            <a:off x="9409924" y="3681827"/>
            <a:ext cx="1120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Xray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87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61B8C-C082-0422-F163-30BC06476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992EE8-EEF0-C02D-1A0D-7CBBF8D0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HT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36CDCC-8A93-306A-CC76-3FE7239A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BEAC1F-48AA-15F6-00AF-2570D44F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 : 2 - 2026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95C9E5-5F4D-68DB-412B-80A5832B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8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C81D1D1B-781B-9717-A60E-7AEED685065B}"/>
                  </a:ext>
                </a:extLst>
              </p:cNvPr>
              <p:cNvSpPr txBox="1"/>
              <p:nvPr/>
            </p:nvSpPr>
            <p:spPr>
              <a:xfrm>
                <a:off x="173420" y="1137562"/>
                <a:ext cx="10176644" cy="50783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</a:rPr>
                  <a:t>Volume of the gun chamber : 350 liters</a:t>
                </a:r>
                <a:endParaRPr lang="en-US" dirty="0">
                  <a:solidFill>
                    <a:srgbClr val="00B050"/>
                  </a:solidFill>
                  <a:sym typeface="Wingdings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</a:rPr>
                  <a:t>Vacuum pumps in the gun chamber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solidFill>
                      <a:srgbClr val="00B050"/>
                    </a:solidFill>
                  </a:rPr>
                  <a:t>Ion </a:t>
                </a:r>
                <a:r>
                  <a:rPr lang="fr-FR" dirty="0" err="1">
                    <a:solidFill>
                      <a:srgbClr val="00B050"/>
                    </a:solidFill>
                  </a:rPr>
                  <a:t>pump</a:t>
                </a:r>
                <a:r>
                  <a:rPr lang="fr-FR" dirty="0">
                    <a:solidFill>
                      <a:srgbClr val="00B050"/>
                    </a:solidFill>
                  </a:rPr>
                  <a:t> 125 l/s (N2) : nominal 125 l/s for N2 and 85 l/s for </a:t>
                </a:r>
                <a:r>
                  <a:rPr lang="fr-FR" dirty="0" err="1">
                    <a:solidFill>
                      <a:srgbClr val="00B050"/>
                    </a:solidFill>
                  </a:rPr>
                  <a:t>methane</a:t>
                </a:r>
                <a:r>
                  <a:rPr lang="fr-FR" dirty="0">
                    <a:solidFill>
                      <a:srgbClr val="00B050"/>
                    </a:solidFill>
                  </a:rPr>
                  <a:t> (CH4) at 10-9 mbar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solidFill>
                      <a:srgbClr val="00B050"/>
                    </a:solidFill>
                  </a:rPr>
                  <a:t>NEG D2000  2000 l/s (H2) x 3 : </a:t>
                </a:r>
                <a:r>
                  <a:rPr lang="fr-FR" dirty="0" err="1">
                    <a:solidFill>
                      <a:srgbClr val="00B050"/>
                    </a:solidFill>
                  </a:rPr>
                  <a:t>pumping</a:t>
                </a:r>
                <a:r>
                  <a:rPr lang="fr-FR" dirty="0">
                    <a:solidFill>
                      <a:srgbClr val="00B050"/>
                    </a:solidFill>
                  </a:rPr>
                  <a:t> speed for a non </a:t>
                </a:r>
                <a:r>
                  <a:rPr lang="fr-FR" dirty="0" err="1">
                    <a:solidFill>
                      <a:srgbClr val="00B050"/>
                    </a:solidFill>
                  </a:rPr>
                  <a:t>saturated</a:t>
                </a:r>
                <a:r>
                  <a:rPr lang="fr-FR" dirty="0">
                    <a:solidFill>
                      <a:srgbClr val="00B050"/>
                    </a:solidFill>
                  </a:rPr>
                  <a:t> NEG and 0 l/s for </a:t>
                </a:r>
                <a:r>
                  <a:rPr lang="fr-FR" dirty="0" err="1">
                    <a:solidFill>
                      <a:srgbClr val="00B050"/>
                    </a:solidFill>
                  </a:rPr>
                  <a:t>methane</a:t>
                </a:r>
                <a:endParaRPr lang="fr-FR" dirty="0">
                  <a:solidFill>
                    <a:srgbClr val="00B05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</a:rPr>
                  <a:t>Expected pumping capacity : depends on gas, pressure, conductance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</a:rPr>
                  <a:t>For CH4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50 l/s </a:t>
                </a:r>
                <a:r>
                  <a:rPr lang="en-US" dirty="0">
                    <a:solidFill>
                      <a:srgbClr val="00B050"/>
                    </a:solidFill>
                    <a:sym typeface="Wingdings" pitchFamily="2" charset="2"/>
                  </a:rPr>
                  <a:t> to be simulated by </a:t>
                </a:r>
                <a:r>
                  <a:rPr lang="en-US" dirty="0" err="1">
                    <a:solidFill>
                      <a:srgbClr val="00B050"/>
                    </a:solidFill>
                    <a:sym typeface="Wingdings" pitchFamily="2" charset="2"/>
                  </a:rPr>
                  <a:t>MolFlow</a:t>
                </a:r>
                <a:endParaRPr lang="en-US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</a:rPr>
                  <a:t>For H2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3 x 1400 l/s</a:t>
                </a:r>
              </a:p>
              <a:p>
                <a:pPr marL="742950" lvl="1" indent="-285750">
                  <a:buFont typeface="Wingdings" pitchFamily="2" charset="2"/>
                  <a:buChar char="è"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432FF"/>
                    </a:solidFill>
                  </a:rPr>
                  <a:t>Estimation of measured pumping capacity</a:t>
                </a:r>
              </a:p>
              <a:p>
                <a:pPr marL="742950" lvl="2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432FF"/>
                    </a:solidFill>
                  </a:rPr>
                  <a:t>Decay time of pressure recovery after a vacuum spike   </a:t>
                </a:r>
              </a:p>
              <a:p>
                <a:pPr marL="742950" lvl="2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432FF"/>
                    </a:solidFill>
                  </a:rPr>
                  <a:t>Pumping capacity : Q = volume / tau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432FF"/>
                    </a:solidFill>
                  </a:rPr>
                  <a:t>Data (preliminary)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00B0F0"/>
                    </a:solidFill>
                  </a:rPr>
                  <a:t>Existing leak on the RGA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F0"/>
                    </a:solidFill>
                  </a:rPr>
                  <a:t>10-12-2025 : first HV conditioning (230 kV) : 	  tau = 39 +/- 1.5 s 	</a:t>
                </a:r>
                <a:r>
                  <a:rPr lang="en-US" dirty="0">
                    <a:solidFill>
                      <a:srgbClr val="00B0F0"/>
                    </a:solidFill>
                    <a:sym typeface="Wingdings" pitchFamily="2" charset="2"/>
                  </a:rPr>
                  <a:t> Q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rgbClr val="00B0F0"/>
                    </a:solidFill>
                    <a:sym typeface="Wingdings" pitchFamily="2" charset="2"/>
                  </a:rPr>
                  <a:t> 8 l/s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F0"/>
                    </a:solidFill>
                  </a:rPr>
                  <a:t>11-12-2025 : follow up of HV conditioning (300 kV) : tau = 67 +/- 1.5 s 	</a:t>
                </a:r>
                <a:r>
                  <a:rPr lang="en-US" dirty="0">
                    <a:solidFill>
                      <a:srgbClr val="00B0F0"/>
                    </a:solidFill>
                    <a:sym typeface="Wingdings" pitchFamily="2" charset="2"/>
                  </a:rPr>
                  <a:t> Q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rgbClr val="00B0F0"/>
                    </a:solidFill>
                    <a:sym typeface="Wingdings" pitchFamily="2" charset="2"/>
                  </a:rPr>
                  <a:t> 5 l/s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7030A0"/>
                    </a:solidFill>
                    <a:sym typeface="Wingdings" pitchFamily="2" charset="2"/>
                  </a:rPr>
                  <a:t>Leak fixed over Christmas break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</a:rPr>
                  <a:t>29-01-2026: follow up of HV conditioning (300 kV) :  tau = 10 s +/- 0.5 s </a:t>
                </a:r>
                <a:r>
                  <a:rPr lang="en-US" dirty="0">
                    <a:solidFill>
                      <a:srgbClr val="7030A0"/>
                    </a:solidFill>
                    <a:sym typeface="Wingdings" pitchFamily="2" charset="2"/>
                  </a:rPr>
                  <a:t> Q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sym typeface="Wingdings" pitchFamily="2" charset="2"/>
                  </a:rPr>
                  <a:t> 37 l/s</a:t>
                </a:r>
                <a:endParaRPr lang="en-US" dirty="0">
                  <a:solidFill>
                    <a:srgbClr val="7030A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</a:rPr>
                  <a:t>13-03-2026: follow up of HV conditioning (300 kV) :  tau =   9 s +/- 0.5 s </a:t>
                </a:r>
                <a:r>
                  <a:rPr lang="en-US" dirty="0">
                    <a:solidFill>
                      <a:srgbClr val="7030A0"/>
                    </a:solidFill>
                    <a:sym typeface="Wingdings" pitchFamily="2" charset="2"/>
                  </a:rPr>
                  <a:t> Q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sym typeface="Wingdings" pitchFamily="2" charset="2"/>
                  </a:rPr>
                  <a:t> 51 l/s</a:t>
                </a:r>
                <a:endParaRPr 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C81D1D1B-781B-9717-A60E-7AEED6850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20" y="1137562"/>
                <a:ext cx="10176644" cy="5078313"/>
              </a:xfrm>
              <a:prstGeom prst="rect">
                <a:avLst/>
              </a:prstGeom>
              <a:blipFill>
                <a:blip r:embed="rId2"/>
                <a:stretch>
                  <a:fillRect l="-374" t="-499" b="-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802B04E1-0D48-45F1-3391-01AECCE1B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357" y="2336307"/>
            <a:ext cx="4114800" cy="232287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848B82A-3ED4-6D44-291B-1E46A8AB3805}"/>
              </a:ext>
            </a:extLst>
          </p:cNvPr>
          <p:cNvSpPr txBox="1"/>
          <p:nvPr/>
        </p:nvSpPr>
        <p:spPr>
          <a:xfrm>
            <a:off x="173420" y="835691"/>
            <a:ext cx="11845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Decay rate and pumping capacity : vacuum gauge</a:t>
            </a:r>
          </a:p>
        </p:txBody>
      </p:sp>
    </p:spTree>
    <p:extLst>
      <p:ext uri="{BB962C8B-B14F-4D97-AF65-F5344CB8AC3E}">
        <p14:creationId xmlns:p14="http://schemas.microsoft.com/office/powerpoint/2010/main" val="2302869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0C9D1-A3F2-DA5E-AFC1-BC10D14C8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EABCFF-0E98-76AD-4717-B140A78C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HT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FFFD47-BDD1-537D-1EDB-E648AF76B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BFCE88-8D02-9EA4-0EDA-CBA06DC7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 : 2 - 2026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35CAE2-C378-E573-905B-52C20492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B1ED0-97FE-AF98-38B3-BDFD293D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" y="1202088"/>
            <a:ext cx="8991601" cy="53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256A4F8-01FB-D77D-EB4C-0B7E9F239DC4}"/>
              </a:ext>
            </a:extLst>
          </p:cNvPr>
          <p:cNvSpPr txBox="1"/>
          <p:nvPr/>
        </p:nvSpPr>
        <p:spPr>
          <a:xfrm>
            <a:off x="465084" y="993481"/>
            <a:ext cx="216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RGA</a:t>
            </a:r>
            <a:endParaRPr lang="en-US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03B5577-63B9-EDA2-CC89-67A175C56E99}"/>
              </a:ext>
            </a:extLst>
          </p:cNvPr>
          <p:cNvSpPr/>
          <p:nvPr/>
        </p:nvSpPr>
        <p:spPr>
          <a:xfrm>
            <a:off x="3268717" y="1512872"/>
            <a:ext cx="1968500" cy="1963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DDD60F6-7E3A-57BC-82BE-0FF2B41959DC}"/>
              </a:ext>
            </a:extLst>
          </p:cNvPr>
          <p:cNvSpPr/>
          <p:nvPr/>
        </p:nvSpPr>
        <p:spPr>
          <a:xfrm>
            <a:off x="5821417" y="1465244"/>
            <a:ext cx="1968500" cy="1963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612B9A6-EF20-87A0-A355-89424E3051B9}"/>
              </a:ext>
            </a:extLst>
          </p:cNvPr>
          <p:cNvCxnSpPr/>
          <p:nvPr/>
        </p:nvCxnSpPr>
        <p:spPr>
          <a:xfrm flipH="1">
            <a:off x="7789917" y="1362813"/>
            <a:ext cx="2357383" cy="59298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DC03741-9CC8-AAC5-97AE-813542D50DC6}"/>
              </a:ext>
            </a:extLst>
          </p:cNvPr>
          <p:cNvCxnSpPr>
            <a:cxnSpLocks/>
          </p:cNvCxnSpPr>
          <p:nvPr/>
        </p:nvCxnSpPr>
        <p:spPr>
          <a:xfrm flipH="1">
            <a:off x="5237217" y="1379426"/>
            <a:ext cx="4910083" cy="53465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F76716BC-D555-7F37-1C22-6971EA56422D}"/>
              </a:ext>
            </a:extLst>
          </p:cNvPr>
          <p:cNvSpPr txBox="1"/>
          <p:nvPr/>
        </p:nvSpPr>
        <p:spPr>
          <a:xfrm>
            <a:off x="10147300" y="1143540"/>
            <a:ext cx="179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Vaccum</a:t>
            </a:r>
            <a:r>
              <a:rPr lang="en-US" b="1" dirty="0">
                <a:solidFill>
                  <a:srgbClr val="C00000"/>
                </a:solidFill>
              </a:rPr>
              <a:t> gauge</a:t>
            </a:r>
          </a:p>
        </p:txBody>
      </p:sp>
    </p:spTree>
    <p:extLst>
      <p:ext uri="{BB962C8B-B14F-4D97-AF65-F5344CB8AC3E}">
        <p14:creationId xmlns:p14="http://schemas.microsoft.com/office/powerpoint/2010/main" val="17686641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1730</Words>
  <Application>Microsoft Office PowerPoint</Application>
  <PresentationFormat>Grand écran</PresentationFormat>
  <Paragraphs>295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Wingdings</vt:lpstr>
      <vt:lpstr>Thème Office</vt:lpstr>
      <vt:lpstr>Conception personnalisée</vt:lpstr>
      <vt:lpstr>Présentation PowerPoint</vt:lpstr>
      <vt:lpstr>ERL4ALL : Projet à risques</vt:lpstr>
      <vt:lpstr>Etat d’avancement ERL4ALL : vide</vt:lpstr>
      <vt:lpstr>Etat d’avancement ERL4ALL : vide</vt:lpstr>
      <vt:lpstr>Etat d’avancement ERL4ALL : HT</vt:lpstr>
      <vt:lpstr>Etat d’avancement ERL4ALL : HT</vt:lpstr>
      <vt:lpstr>Etat d’avancement ERL4ALL : HT</vt:lpstr>
      <vt:lpstr>Etat d’avancement ERL4ALL : HT</vt:lpstr>
      <vt:lpstr>Etat d’avancement ERL4ALL : HT</vt:lpstr>
      <vt:lpstr>Etat d’avancement ERL4ALL : HT</vt:lpstr>
      <vt:lpstr>Etat d’avancement ERL4ALL : photocathode</vt:lpstr>
      <vt:lpstr>Etat d’avancement ERL4ALL : CC et sécu</vt:lpstr>
      <vt:lpstr>Etat d’avancement ERL4ALL : diagnostics</vt:lpstr>
      <vt:lpstr>Etat d’avancement ERL4ALL : laser</vt:lpstr>
      <vt:lpstr>Etat d’avancement ERL4ALL : poste de pilotage</vt:lpstr>
      <vt:lpstr>Etat d’avancement ERL4ALL : conclusions </vt:lpstr>
      <vt:lpstr>BACK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Cavalier</dc:creator>
  <cp:lastModifiedBy>Denis REYNET</cp:lastModifiedBy>
  <cp:revision>162</cp:revision>
  <dcterms:created xsi:type="dcterms:W3CDTF">2025-10-02T12:37:31Z</dcterms:created>
  <dcterms:modified xsi:type="dcterms:W3CDTF">2026-03-19T08:05:20Z</dcterms:modified>
</cp:coreProperties>
</file>