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10"/>
  </p:notesMasterIdLst>
  <p:sldIdLst>
    <p:sldId id="1868" r:id="rId2"/>
    <p:sldId id="1863" r:id="rId3"/>
    <p:sldId id="1869" r:id="rId4"/>
    <p:sldId id="1865" r:id="rId5"/>
    <p:sldId id="387" r:id="rId6"/>
    <p:sldId id="1861" r:id="rId7"/>
    <p:sldId id="1856" r:id="rId8"/>
    <p:sldId id="1867" r:id="rId9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39200"/>
    <a:srgbClr val="FF6700"/>
    <a:srgbClr val="E05314"/>
    <a:srgbClr val="00F350"/>
    <a:srgbClr val="6600CC"/>
    <a:srgbClr val="00294B"/>
    <a:srgbClr val="456487"/>
    <a:srgbClr val="511F74"/>
    <a:srgbClr val="7A2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4" autoAdjust="0"/>
    <p:restoredTop sz="96291" autoAdjust="0"/>
  </p:normalViewPr>
  <p:slideViewPr>
    <p:cSldViewPr>
      <p:cViewPr varScale="1">
        <p:scale>
          <a:sx n="145" d="100"/>
          <a:sy n="145" d="100"/>
        </p:scale>
        <p:origin x="776" y="1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18/03/2026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19/03/2026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 2- 2026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19/03/2026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 2- 2026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Progress Review 2- 2026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19/03/2026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 2- 2026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19/03/2026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 2- 2026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19/03/2026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 2- 2026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19/03/2026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 2- 2026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19/03/2026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 2- 2026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19/03/2026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 2- 2026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19/03/2026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 2- 2026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19/03/2026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Progress Review 2- 2026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19/03/2026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 Progress Review 2- 2026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ersite-paris-saclay.fr/recherche/appel-projets-recherche-et-valorisation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3C906-90FF-204D-D3D7-D620EF7B4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923B2D5-EC91-0C23-8A0C-1D576BA9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 2- 2026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B82E4D-6A79-7F23-F858-AC33A6D1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</a:t>
            </a:fld>
            <a:endParaRPr lang="fr-FR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0E1EE2-00F1-0237-27F3-9C62AD23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19/03/2026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4E6AE8-9745-0BE6-D855-E1BDCDF3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747" y="20135"/>
            <a:ext cx="2140048" cy="29943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EE6B73-D6C0-0480-6985-40FFA12C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75" y="26628"/>
            <a:ext cx="4038600" cy="30031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5021A3C-CA9A-2CB8-911D-3C452645F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68" y="26628"/>
            <a:ext cx="2295271" cy="29878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91CE147-4D4D-7AF5-AF61-BC7A58E31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5" y="26630"/>
            <a:ext cx="2010072" cy="30161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82CB63-DDC8-F582-36E4-253D39DD7129}"/>
              </a:ext>
            </a:extLst>
          </p:cNvPr>
          <p:cNvSpPr/>
          <p:nvPr/>
        </p:nvSpPr>
        <p:spPr>
          <a:xfrm>
            <a:off x="201811" y="2309664"/>
            <a:ext cx="10380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+mn-lt"/>
              </a:rPr>
              <a:t>PERLE Progress </a:t>
            </a:r>
            <a:r>
              <a:rPr lang="fr-FR" sz="4800" b="1" dirty="0" err="1">
                <a:solidFill>
                  <a:schemeClr val="bg1"/>
                </a:solidFill>
                <a:latin typeface="+mn-lt"/>
              </a:rPr>
              <a:t>Review</a:t>
            </a:r>
            <a:r>
              <a:rPr lang="fr-FR" sz="4800" b="1" dirty="0">
                <a:solidFill>
                  <a:schemeClr val="bg1"/>
                </a:solidFill>
                <a:latin typeface="+mn-lt"/>
              </a:rPr>
              <a:t> (PPR 2-2026)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D17D97-351E-A4A1-2300-F0FDB776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4" y="3095593"/>
            <a:ext cx="3494565" cy="2886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5F7FCE-943A-EAA1-9708-5274FE6C8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5135" y="3095594"/>
            <a:ext cx="5297636" cy="28864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C3A626-64A8-457F-5466-54D5A5E64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3727" y="3095593"/>
            <a:ext cx="1875772" cy="2886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79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2A249-41CD-B558-CF49-76C66D7FE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7B7CA4-30DA-8798-6907-AD9766F4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 2- 2026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E9D363-1F06-18A4-8334-FA9A63E1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28B031-E97B-51FB-E86F-54F75ED7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19/03/2026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39C9920-5A96-F80E-FAB6-83B8DC19CA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8238" y="149225"/>
            <a:ext cx="7746480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ERL4ALL: Passage à la phase développement</a:t>
            </a:r>
            <a:r>
              <a:rPr lang="fr-FR" sz="2400" b="1" noProof="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797446-E849-AB91-B3D1-63BDEE6D3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42" y="1157536"/>
            <a:ext cx="2237737" cy="31683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BB87C0A-D1A1-6636-45A5-9BBC3DBE805E}"/>
              </a:ext>
            </a:extLst>
          </p:cNvPr>
          <p:cNvSpPr txBox="1"/>
          <p:nvPr/>
        </p:nvSpPr>
        <p:spPr>
          <a:xfrm>
            <a:off x="129803" y="1276578"/>
            <a:ext cx="834743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700" dirty="0">
                <a:latin typeface="+mn-lt"/>
              </a:rPr>
              <a:t>Le 05 Février: Passage à la phase développement (Phase 2) accordé par le CNRS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700" dirty="0">
                <a:latin typeface="+mn-lt"/>
              </a:rPr>
              <a:t>Le 16 Février: Réunion de coordination pour le lancement de la phase 2 avec la </a:t>
            </a:r>
            <a:r>
              <a:rPr lang="fr-FR" sz="1700" dirty="0" err="1">
                <a:latin typeface="+mn-lt"/>
              </a:rPr>
              <a:t>MiPN</a:t>
            </a:r>
            <a:r>
              <a:rPr lang="fr-FR" sz="1700" dirty="0">
                <a:latin typeface="+mn-lt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700" dirty="0">
                <a:latin typeface="+mn-lt"/>
              </a:rPr>
              <a:t>Le 06 Mars: Envoi du tableau des dépenses pour la phase 2.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700" dirty="0">
                <a:latin typeface="+mn-lt"/>
              </a:rPr>
              <a:t>Le 18 Mars: Envoi des justificatifs des dépenses (devis) pour les différents systèmes.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700" dirty="0">
              <a:latin typeface="+mn-lt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FR" sz="1700" dirty="0">
                <a:latin typeface="+mn-lt"/>
                <a:sym typeface="Wingdings" pitchFamily="2" charset="2"/>
              </a:rPr>
              <a:t>Tous les documents pour la mise en place de la phase 2 sont en cours de préparation par la </a:t>
            </a:r>
            <a:r>
              <a:rPr lang="fr-FR" sz="1700" dirty="0" err="1">
                <a:latin typeface="+mn-lt"/>
                <a:sym typeface="Wingdings" pitchFamily="2" charset="2"/>
              </a:rPr>
              <a:t>MiPN</a:t>
            </a:r>
            <a:r>
              <a:rPr lang="fr-FR" sz="1700" dirty="0">
                <a:latin typeface="+mn-lt"/>
                <a:sym typeface="Wingdings" pitchFamily="2" charset="2"/>
              </a:rPr>
              <a:t>.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sz="1700" dirty="0">
                <a:latin typeface="+mn-lt"/>
                <a:sym typeface="Wingdings" pitchFamily="2" charset="2"/>
              </a:rPr>
              <a:t>Le versement du budget phase 2 est attendu pour fin Mars- début Avril. </a:t>
            </a:r>
            <a:endParaRPr lang="fr-FR" sz="1700" dirty="0">
              <a:latin typeface="+mn-lt"/>
            </a:endParaRPr>
          </a:p>
          <a:p>
            <a:endParaRPr lang="fr-FR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82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9FC3E-F72B-07B2-1A3F-D4BB15833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A44F08-C2FB-6085-E158-D3C5E8FB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 2- 2026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7283D3-D9AE-18A4-F0E0-BEA2DE18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5ACD67-8C35-1B67-5496-7A783938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19/03/2026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E94D9EA-3DDE-49A1-2B9B-33A85E1A15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8238" y="149225"/>
            <a:ext cx="7746480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Nouvelles Pistes de collaborations et de financement :</a:t>
            </a:r>
            <a:r>
              <a:rPr lang="fr-FR" sz="2400" b="1" noProof="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762FA955-796E-6EE2-6651-9333367E9F11}"/>
              </a:ext>
            </a:extLst>
          </p:cNvPr>
          <p:cNvSpPr txBox="1"/>
          <p:nvPr/>
        </p:nvSpPr>
        <p:spPr>
          <a:xfrm>
            <a:off x="273818" y="2122671"/>
            <a:ext cx="101531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800" dirty="0">
              <a:latin typeface="+mn-lt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800" dirty="0">
                <a:latin typeface="+mn-lt"/>
              </a:rPr>
              <a:t>Discussion très avancée entre les porteurs des projets Européens </a:t>
            </a:r>
            <a:r>
              <a:rPr lang="fr-FR" sz="1800" dirty="0" err="1">
                <a:latin typeface="+mn-lt"/>
              </a:rPr>
              <a:t>iSAS</a:t>
            </a:r>
            <a:r>
              <a:rPr lang="fr-FR" sz="1800" dirty="0">
                <a:latin typeface="+mn-lt"/>
              </a:rPr>
              <a:t> (IJCLab) et RF 2.0 (KIT- Allemagne) dans le but de préparer un projet commun pour le call Européen </a:t>
            </a:r>
            <a:r>
              <a:rPr lang="fr-FR" sz="1800" cap="all" dirty="0">
                <a:latin typeface="+mn-lt"/>
                <a:cs typeface="Arial" panose="020B0604020202020204" pitchFamily="34" charset="0"/>
              </a:rPr>
              <a:t>INFRA-TECH-2026-01-01.</a:t>
            </a:r>
            <a:r>
              <a:rPr lang="fr-FR" sz="1800" dirty="0">
                <a:latin typeface="+mn-lt"/>
              </a:rPr>
              <a:t>   </a:t>
            </a:r>
          </a:p>
          <a:p>
            <a:pPr algn="just"/>
            <a:endParaRPr lang="fr-FR" sz="1800" dirty="0">
              <a:latin typeface="+mn-lt"/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fr-FR" sz="1800" dirty="0">
                <a:latin typeface="+mn-lt"/>
                <a:sym typeface="Wingdings" pitchFamily="2" charset="2"/>
              </a:rPr>
              <a:t>les sources de puissance à haute efficacité sont clairement identifiées (SSA, IOT </a:t>
            </a:r>
            <a:r>
              <a:rPr lang="fr-FR" sz="1800" dirty="0" err="1">
                <a:latin typeface="+mn-lt"/>
                <a:sym typeface="Wingdings" pitchFamily="2" charset="2"/>
              </a:rPr>
              <a:t>multi-faisceaux</a:t>
            </a:r>
            <a:r>
              <a:rPr lang="fr-FR" sz="1800" dirty="0">
                <a:latin typeface="+mn-lt"/>
                <a:sym typeface="Wingdings" pitchFamily="2" charset="2"/>
              </a:rPr>
              <a:t>, R&amp;D magnétron). </a:t>
            </a:r>
          </a:p>
          <a:p>
            <a:pPr marL="285750" indent="-285750" algn="just">
              <a:buFont typeface="Wingdings" pitchFamily="2" charset="2"/>
              <a:buChar char="à"/>
            </a:pPr>
            <a:r>
              <a:rPr lang="fr-FR" sz="1800" dirty="0">
                <a:latin typeface="+mn-lt"/>
                <a:sym typeface="Wingdings" pitchFamily="2" charset="2"/>
              </a:rPr>
              <a:t>PERLE est proposer tester les protos SSA et IOT, ainsi qu’un </a:t>
            </a:r>
            <a:r>
              <a:rPr lang="fr-FR" sz="1800" dirty="0" err="1">
                <a:latin typeface="+mn-lt"/>
                <a:sym typeface="Wingdings" pitchFamily="2" charset="2"/>
              </a:rPr>
              <a:t>Cryomodule</a:t>
            </a:r>
            <a:r>
              <a:rPr lang="fr-FR" sz="1800" dirty="0">
                <a:latin typeface="+mn-lt"/>
                <a:sym typeface="Wingdings" pitchFamily="2" charset="2"/>
              </a:rPr>
              <a:t> FCC </a:t>
            </a:r>
            <a:r>
              <a:rPr lang="fr-FR" sz="1800" dirty="0" err="1">
                <a:latin typeface="+mn-lt"/>
                <a:sym typeface="Wingdings" pitchFamily="2" charset="2"/>
              </a:rPr>
              <a:t>developper</a:t>
            </a:r>
            <a:r>
              <a:rPr lang="fr-FR" sz="1800" dirty="0">
                <a:latin typeface="+mn-lt"/>
                <a:sym typeface="Wingdings" pitchFamily="2" charset="2"/>
              </a:rPr>
              <a:t> au sein de ce nouveau projet. </a:t>
            </a:r>
          </a:p>
          <a:p>
            <a:pPr marL="285750" indent="-285750" algn="just">
              <a:buFont typeface="Wingdings" pitchFamily="2" charset="2"/>
              <a:buChar char="à"/>
            </a:pPr>
            <a:r>
              <a:rPr lang="fr-FR" sz="1800" dirty="0">
                <a:latin typeface="+mn-lt"/>
                <a:sym typeface="Wingdings" pitchFamily="2" charset="2"/>
              </a:rPr>
              <a:t>Possibilité de tester (en ligne </a:t>
            </a:r>
            <a:r>
              <a:rPr lang="fr-FR" sz="1800" dirty="0" err="1">
                <a:latin typeface="+mn-lt"/>
                <a:sym typeface="Wingdings" pitchFamily="2" charset="2"/>
              </a:rPr>
              <a:t>diag</a:t>
            </a:r>
            <a:r>
              <a:rPr lang="fr-FR" sz="1800" dirty="0">
                <a:latin typeface="+mn-lt"/>
                <a:sym typeface="Wingdings" pitchFamily="2" charset="2"/>
              </a:rPr>
              <a:t>) un aimant permanent à champs variable, recyclé dans le cadre de ce projet</a:t>
            </a:r>
            <a:endParaRPr lang="fr-FR" sz="1800" dirty="0">
              <a:latin typeface="+mn-lt"/>
            </a:endParaRPr>
          </a:p>
          <a:p>
            <a:pPr algn="just"/>
            <a:r>
              <a:rPr lang="fr-FR" sz="1800" dirty="0">
                <a:latin typeface="+mn-lt"/>
              </a:rPr>
              <a:t> </a:t>
            </a:r>
            <a:endParaRPr lang="fr-FR" sz="1800" noProof="0" dirty="0"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0C3C2ED-8EE7-B084-52FD-875948B8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411" y="1159345"/>
            <a:ext cx="2417454" cy="665283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E27E0D7B-68E3-3867-FA6A-A5913EDBCF26}"/>
              </a:ext>
            </a:extLst>
          </p:cNvPr>
          <p:cNvGrpSpPr/>
          <p:nvPr/>
        </p:nvGrpSpPr>
        <p:grpSpPr>
          <a:xfrm>
            <a:off x="2794099" y="1008133"/>
            <a:ext cx="2078340" cy="1157515"/>
            <a:chOff x="1400144" y="514350"/>
            <a:chExt cx="2060679" cy="1110784"/>
          </a:xfrm>
        </p:grpSpPr>
        <p:pic>
          <p:nvPicPr>
            <p:cNvPr id="4" name="Picture 2" descr="Innovate for Sustainable Accelerating Systems: Kick-Off Meeting">
              <a:extLst>
                <a:ext uri="{FF2B5EF4-FFF2-40B4-BE49-F238E27FC236}">
                  <a16:creationId xmlns:a16="http://schemas.microsoft.com/office/drawing/2014/main" id="{97F4D9CF-C9D4-F473-07D0-255104A7C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14350"/>
              <a:ext cx="1936823" cy="608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BC0CB85-35E6-786C-1C35-4E3255D4FF3A}"/>
                </a:ext>
              </a:extLst>
            </p:cNvPr>
            <p:cNvSpPr txBox="1"/>
            <p:nvPr/>
          </p:nvSpPr>
          <p:spPr>
            <a:xfrm>
              <a:off x="1400144" y="1101914"/>
              <a:ext cx="206067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BE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+mn-lt"/>
                </a:rPr>
                <a:t>Innovate for Sustainable </a:t>
              </a:r>
              <a:endPara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</a:endParaRPr>
            </a:p>
            <a:p>
              <a:pPr algn="ctr"/>
              <a:r>
                <a:rPr kumimoji="0" lang="en-BE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+mn-lt"/>
                </a:rPr>
                <a:t>Accelerating Systems</a:t>
              </a:r>
              <a:endParaRPr lang="en-GB" sz="1400" b="1" dirty="0">
                <a:solidFill>
                  <a:srgbClr val="92D05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01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E5E13-A117-8159-F44D-3B8BC18B5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23E198-E406-514D-FCAC-59378C9D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 2- 2026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56F5DB-33C8-7BBE-39A5-8D8EFA18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14EA1A-EBA4-E9A8-DF21-392D29B3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19/03/2026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5701AD0-299F-7259-140B-D74F183C5F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8238" y="149225"/>
            <a:ext cx="7746480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 diverse:</a:t>
            </a:r>
            <a:r>
              <a:rPr lang="fr-FR" sz="2400" b="1" noProof="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C43F9E71-5DC8-3CF0-C000-39F5D968CA99}"/>
              </a:ext>
            </a:extLst>
          </p:cNvPr>
          <p:cNvSpPr txBox="1"/>
          <p:nvPr/>
        </p:nvSpPr>
        <p:spPr>
          <a:xfrm>
            <a:off x="273818" y="753065"/>
            <a:ext cx="1030811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L’accord de collaboration entre HZB-IN2P3, cadrant notamment le transfert de l’usine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cryo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à IJCLab, est signé par les deux parties. </a:t>
            </a:r>
          </a:p>
          <a:p>
            <a:pPr algn="just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Accord trouvé avec Linde sur tous les termes du NDA, permettant notamment d’avoir toute la documentation technique de la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cryoplant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.  Le document est en cours de signature à la DR04.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Ouverture AAP SESAME 2026: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https://www.universite-paris-saclay.fr/recherche/appel-projets-recherche-et-valorisation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7400" lvl="1" indent="-285750" algn="just">
              <a:buFont typeface="Courier New" panose="02070309020205020404" pitchFamily="49" charset="0"/>
              <a:buChar char="o"/>
            </a:pPr>
            <a:endParaRPr lang="fr-F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7400" lvl="1" indent="-285750" algn="just">
              <a:buFont typeface="Courier New" panose="02070309020205020404" pitchFamily="49" charset="0"/>
              <a:buChar char="o"/>
            </a:pPr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17 Avril 2026: Envoi des dossiers (version la plus aboutie) à la GS</a:t>
            </a:r>
          </a:p>
          <a:p>
            <a:pPr marL="787400" lvl="1" indent="-285750" algn="just">
              <a:buFont typeface="Courier New" panose="02070309020205020404" pitchFamily="49" charset="0"/>
              <a:buChar char="o"/>
            </a:pPr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18 Avril au 22 Mai 2026: Evaluation et classement des dossiers par la GS </a:t>
            </a:r>
          </a:p>
          <a:p>
            <a:pPr marL="787400" lvl="1" indent="-285750" algn="just">
              <a:buFont typeface="Courier New" panose="02070309020205020404" pitchFamily="49" charset="0"/>
              <a:buChar char="o"/>
            </a:pPr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Le 18 Mai: Auditions des porteurs de projet</a:t>
            </a:r>
          </a:p>
          <a:p>
            <a:pPr marL="787400" lvl="1" indent="-285750" algn="just">
              <a:buFont typeface="Courier New" panose="02070309020205020404" pitchFamily="49" charset="0"/>
              <a:buChar char="o"/>
            </a:pPr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Le 29 Mai 2026: Sélection par le </a:t>
            </a:r>
            <a:r>
              <a:rPr lang="fr-F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CoDiRev</a:t>
            </a:r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 de 8 projets au niveau de l’Université Paris-Saclay, autorisés à candidater et fourniture de lettre de soutien de l’université Paris-Saclay au porteur.</a:t>
            </a:r>
          </a:p>
          <a:p>
            <a:pPr marL="787400" lvl="1" indent="-285750" algn="just">
              <a:buFont typeface="Courier New" panose="02070309020205020404" pitchFamily="49" charset="0"/>
              <a:buChar char="o"/>
            </a:pPr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Le 03 Juin 2026: date limite de dépôt de dossier finalisé auprès de la région Ile de France.  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 second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iSAS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Meeting sera organisée à Berlin (HZB) du 22 au 24 Avril 2026.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1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7E9EF-828F-1779-42AD-C26D58FA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D344E8-FF28-8AC0-D375-010BC8F9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 2- 2026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B7341A-83F9-2A35-BA94-06F1760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03A259-5EB7-1A07-FAAE-1DF44C2E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6F677B-01B7-F500-BE28-8CF2DC61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5" y="797496"/>
            <a:ext cx="7235960" cy="467482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2D6FD7B-E867-847E-30B7-42DB2D2E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7776864" cy="432048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Contributions PERLE à IPAC’26 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DD6A9A-9BD2-EE7D-EA23-66A3818037F7}"/>
              </a:ext>
            </a:extLst>
          </p:cNvPr>
          <p:cNvSpPr txBox="1"/>
          <p:nvPr/>
        </p:nvSpPr>
        <p:spPr>
          <a:xfrm>
            <a:off x="7714834" y="2272496"/>
            <a:ext cx="2928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16 abstracts recensés</a:t>
            </a:r>
          </a:p>
          <a:p>
            <a:pPr algn="ctr"/>
            <a:r>
              <a:rPr lang="fr-FR" sz="1800" noProof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13 contributeurs dont 5 </a:t>
            </a:r>
            <a:r>
              <a:rPr lang="fr-FR" sz="1800" noProof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PhDs</a:t>
            </a:r>
            <a:endParaRPr lang="fr-FR" sz="1800" noProof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fr-FR" sz="1800" dirty="0">
              <a:latin typeface="+mn-lt"/>
            </a:endParaRPr>
          </a:p>
          <a:p>
            <a:pPr algn="ctr"/>
            <a:r>
              <a:rPr lang="fr-FR" sz="1800" b="1" noProof="0" dirty="0">
                <a:solidFill>
                  <a:srgbClr val="CC0066"/>
                </a:solidFill>
                <a:latin typeface="+mn-lt"/>
              </a:rPr>
              <a:t>Bonne nouvelle: L’abstract d’Alex </a:t>
            </a:r>
            <a:r>
              <a:rPr lang="fr-FR" sz="1800" b="1" noProof="0" dirty="0" err="1">
                <a:solidFill>
                  <a:srgbClr val="CC0066"/>
                </a:solidFill>
                <a:latin typeface="+mn-lt"/>
              </a:rPr>
              <a:t>Fomin</a:t>
            </a:r>
            <a:r>
              <a:rPr lang="fr-FR" sz="1800" b="1" noProof="0" dirty="0">
                <a:solidFill>
                  <a:srgbClr val="CC0066"/>
                </a:solidFill>
                <a:latin typeface="+mn-lt"/>
              </a:rPr>
              <a:t> est retenu pour un « </a:t>
            </a:r>
            <a:r>
              <a:rPr lang="fr-FR" sz="1800" b="1" noProof="0" dirty="0" err="1">
                <a:solidFill>
                  <a:srgbClr val="CC0066"/>
                </a:solidFill>
                <a:latin typeface="+mn-lt"/>
              </a:rPr>
              <a:t>contributed</a:t>
            </a:r>
            <a:r>
              <a:rPr lang="fr-FR" sz="1800" b="1" noProof="0" dirty="0">
                <a:solidFill>
                  <a:srgbClr val="CC0066"/>
                </a:solidFill>
                <a:latin typeface="+mn-lt"/>
              </a:rPr>
              <a:t> Talk »</a:t>
            </a:r>
            <a:endParaRPr lang="fr-FR" sz="1800" b="1" u="sng" noProof="0" dirty="0">
              <a:solidFill>
                <a:srgbClr val="CC0066"/>
              </a:solidFill>
              <a:latin typeface="+mn-lt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4FB2917-A771-7CAC-1780-BFADB9C83D9A}"/>
              </a:ext>
            </a:extLst>
          </p:cNvPr>
          <p:cNvSpPr/>
          <p:nvPr/>
        </p:nvSpPr>
        <p:spPr>
          <a:xfrm>
            <a:off x="417835" y="1301552"/>
            <a:ext cx="7235960" cy="288032"/>
          </a:xfrm>
          <a:prstGeom prst="round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5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9C5E8-978B-4054-8883-38C6A384A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682AC5-2202-0976-B819-4A297B9B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 2- 2026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BEAD38-A967-D0ED-D6FC-4A404AE6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EA909A-F921-FC03-04F9-598641F9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19/03/2026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B5B39C8-30B6-9EBE-8FB0-424FA473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7776864" cy="432048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Contributions PERLE à IPAC’26 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F78779-43CF-6B9C-2CD5-3BF973E3D708}"/>
              </a:ext>
            </a:extLst>
          </p:cNvPr>
          <p:cNvSpPr txBox="1"/>
          <p:nvPr/>
        </p:nvSpPr>
        <p:spPr>
          <a:xfrm>
            <a:off x="345827" y="869504"/>
            <a:ext cx="1008112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noProof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Pour les contributions liées au financement RI2- ERL4ALL:</a:t>
            </a:r>
          </a:p>
          <a:p>
            <a:endParaRPr lang="fr-FR" sz="1800" noProof="0" dirty="0">
              <a:latin typeface="+mn-lt"/>
            </a:endParaRPr>
          </a:p>
          <a:p>
            <a:pPr marL="844550" lvl="1" indent="-342900">
              <a:buFont typeface="Courier New" panose="02070309020205020404" pitchFamily="49" charset="0"/>
              <a:buChar char="o"/>
            </a:pPr>
            <a:r>
              <a:rPr lang="fr-FR" sz="1800" dirty="0">
                <a:latin typeface="+mn-lt"/>
              </a:rPr>
              <a:t>Indiquer dans  les slides et posters, le logo France 2030: </a:t>
            </a:r>
          </a:p>
          <a:p>
            <a:pPr lvl="1" indent="0"/>
            <a:r>
              <a:rPr lang="fr-FR" sz="1800" dirty="0">
                <a:latin typeface="+mn-lt"/>
              </a:rPr>
              <a:t>   </a:t>
            </a:r>
          </a:p>
          <a:p>
            <a:pPr marL="844550" lvl="1" indent="-342900">
              <a:buFont typeface="Courier New" panose="02070309020205020404" pitchFamily="49" charset="0"/>
              <a:buChar char="o"/>
            </a:pPr>
            <a:r>
              <a:rPr lang="fr-FR" sz="1800" dirty="0">
                <a:latin typeface="+mn-lt"/>
              </a:rPr>
              <a:t>Mentionner la référence suivante au financement ANR dans les abstracts et les papiers:</a:t>
            </a:r>
          </a:p>
          <a:p>
            <a:pPr lvl="1" indent="0"/>
            <a:endParaRPr lang="fr-FR" sz="1800" dirty="0">
              <a:latin typeface="+mn-lt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managed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by the Agence Nationale de la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Recheche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(ANR) in the France 2030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ANR-24-RRII-0001</a:t>
            </a:r>
          </a:p>
          <a:p>
            <a:endParaRPr lang="fr-FR" sz="1800" b="1" i="1" dirty="0">
              <a:latin typeface="+mn-lt"/>
            </a:endParaRP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Pour les contributions liées au programme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European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iSAS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</a:p>
          <a:p>
            <a:endParaRPr lang="fr-FR" sz="1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844550" lvl="1" indent="-342900">
              <a:buFont typeface="Courier New" panose="02070309020205020404" pitchFamily="49" charset="0"/>
              <a:buChar char="o"/>
            </a:pPr>
            <a:r>
              <a:rPr lang="fr-FR" sz="1800" dirty="0">
                <a:latin typeface="+mn-lt"/>
              </a:rPr>
              <a:t>Indiquer dans  les slides et posters, le logo </a:t>
            </a:r>
            <a:r>
              <a:rPr lang="fr-FR" sz="1800" dirty="0" err="1">
                <a:latin typeface="+mn-lt"/>
              </a:rPr>
              <a:t>iSAS</a:t>
            </a:r>
            <a:r>
              <a:rPr lang="fr-FR" sz="1800" dirty="0">
                <a:latin typeface="+mn-lt"/>
              </a:rPr>
              <a:t>: </a:t>
            </a:r>
          </a:p>
          <a:p>
            <a:pPr lvl="1" indent="0"/>
            <a:endParaRPr lang="fr-FR" sz="1800" dirty="0">
              <a:latin typeface="+mn-lt"/>
            </a:endParaRPr>
          </a:p>
          <a:p>
            <a:pPr marL="844550" lvl="1" indent="-342900">
              <a:buFont typeface="Courier New" panose="02070309020205020404" pitchFamily="49" charset="0"/>
              <a:buChar char="o"/>
            </a:pPr>
            <a:r>
              <a:rPr lang="fr-FR" sz="1800" dirty="0">
                <a:latin typeface="+mn-lt"/>
              </a:rPr>
              <a:t>Mentionner la référence suivante au financement Européen dans les abstracts et les papiers:</a:t>
            </a:r>
          </a:p>
          <a:p>
            <a:pPr lvl="1" indent="0"/>
            <a:endParaRPr lang="fr-FR" sz="1800" dirty="0">
              <a:latin typeface="+mn-lt"/>
            </a:endParaRPr>
          </a:p>
          <a:p>
            <a:endParaRPr lang="fr-FR" sz="1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endParaRPr lang="fr-FR" sz="1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5229988-4A05-4FB1-C8E2-B1C10554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667" y="860173"/>
            <a:ext cx="1080616" cy="1060480"/>
          </a:xfrm>
          <a:prstGeom prst="rect">
            <a:avLst/>
          </a:prstGeom>
        </p:spPr>
      </p:pic>
      <p:pic>
        <p:nvPicPr>
          <p:cNvPr id="14" name="Picture 102">
            <a:extLst>
              <a:ext uri="{FF2B5EF4-FFF2-40B4-BE49-F238E27FC236}">
                <a16:creationId xmlns:a16="http://schemas.microsoft.com/office/drawing/2014/main" id="{E05BC05A-41EC-260B-1C08-69DA39C27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3" y="4973960"/>
            <a:ext cx="7270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014986E-9DB4-DDFA-53A8-658EC8C227DF}"/>
              </a:ext>
            </a:extLst>
          </p:cNvPr>
          <p:cNvSpPr txBox="1"/>
          <p:nvPr/>
        </p:nvSpPr>
        <p:spPr>
          <a:xfrm>
            <a:off x="926551" y="5045968"/>
            <a:ext cx="978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+mn-lt"/>
              </a:rPr>
              <a:t>Work </a:t>
            </a:r>
            <a:r>
              <a:rPr lang="fr-FR" sz="1400" dirty="0" err="1">
                <a:latin typeface="+mn-lt"/>
              </a:rPr>
              <a:t>supported</a:t>
            </a:r>
            <a:r>
              <a:rPr lang="fr-FR" sz="1400" dirty="0">
                <a:latin typeface="+mn-lt"/>
              </a:rPr>
              <a:t> by </a:t>
            </a:r>
            <a:r>
              <a:rPr lang="fr-FR" sz="1400" dirty="0" err="1">
                <a:latin typeface="+mn-lt"/>
              </a:rPr>
              <a:t>funding</a:t>
            </a:r>
            <a:r>
              <a:rPr lang="fr-FR" sz="1400" dirty="0">
                <a:latin typeface="+mn-lt"/>
              </a:rPr>
              <a:t> </a:t>
            </a:r>
            <a:r>
              <a:rPr lang="fr-FR" sz="1400" dirty="0" err="1">
                <a:latin typeface="+mn-lt"/>
              </a:rPr>
              <a:t>from</a:t>
            </a:r>
            <a:r>
              <a:rPr lang="fr-FR" sz="1400" dirty="0">
                <a:latin typeface="+mn-lt"/>
              </a:rPr>
              <a:t> </a:t>
            </a:r>
            <a:r>
              <a:rPr lang="fr-FR" sz="1400" dirty="0" err="1">
                <a:latin typeface="+mn-lt"/>
              </a:rPr>
              <a:t>European</a:t>
            </a:r>
            <a:r>
              <a:rPr lang="fr-FR" sz="1400" dirty="0">
                <a:latin typeface="+mn-lt"/>
              </a:rPr>
              <a:t> </a:t>
            </a:r>
            <a:r>
              <a:rPr lang="fr-FR" sz="1400" dirty="0" err="1">
                <a:latin typeface="+mn-lt"/>
              </a:rPr>
              <a:t>Union‘s</a:t>
            </a:r>
            <a:r>
              <a:rPr lang="fr-FR" sz="1400" dirty="0">
                <a:latin typeface="+mn-lt"/>
              </a:rPr>
              <a:t> program EU HORIZON-INFRA-2023-TECH-01-01 </a:t>
            </a:r>
            <a:r>
              <a:rPr lang="fr-FR" sz="1400" dirty="0" err="1">
                <a:latin typeface="+mn-lt"/>
              </a:rPr>
              <a:t>under</a:t>
            </a:r>
            <a:r>
              <a:rPr lang="fr-FR" sz="1400" dirty="0">
                <a:latin typeface="+mn-lt"/>
              </a:rPr>
              <a:t> GA n°101131435</a:t>
            </a:r>
            <a:endParaRPr lang="en-GB" sz="1400" dirty="0">
              <a:latin typeface="+mn-lt"/>
            </a:endParaRPr>
          </a:p>
        </p:txBody>
      </p:sp>
      <p:pic>
        <p:nvPicPr>
          <p:cNvPr id="1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4A4F8922-6AB8-2E56-EE57-90873929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59" y="3614692"/>
            <a:ext cx="2088000" cy="65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8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D1ABB-D26D-4AB1-54B2-BAA796F5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8383A9-DF5F-03A3-1CDC-158B5E38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 2- 2026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A7F17A-F1AD-BE4B-A6EE-6822641A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6BBC63-6323-5638-15D5-DF2FB473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19/03/2026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B049DB-1BB2-058B-D122-BFF781F7BC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8238" y="149225"/>
            <a:ext cx="7746480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Rappel des prochains PPR:</a:t>
            </a:r>
            <a:endParaRPr lang="fr-FR" sz="2400" b="1" noProof="0" dirty="0">
              <a:solidFill>
                <a:schemeClr val="accent5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24CC3CCF-4A41-9C3A-9704-BEC831DEA665}"/>
              </a:ext>
            </a:extLst>
          </p:cNvPr>
          <p:cNvSpPr txBox="1"/>
          <p:nvPr/>
        </p:nvSpPr>
        <p:spPr>
          <a:xfrm>
            <a:off x="273818" y="1013520"/>
            <a:ext cx="103081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800" dirty="0">
                <a:latin typeface="+mn-lt"/>
              </a:rPr>
              <a:t>Nouveau format: les prochaines PPR se tiendront à une fréquence mensuelle, sur une demi- journée, avec une sélection de </a:t>
            </a:r>
            <a:r>
              <a:rPr lang="fr-FR" sz="1800" dirty="0" err="1">
                <a:latin typeface="+mn-lt"/>
              </a:rPr>
              <a:t>WPs</a:t>
            </a:r>
            <a:r>
              <a:rPr lang="fr-FR" sz="1800" dirty="0">
                <a:latin typeface="+mn-lt"/>
              </a:rPr>
              <a:t> selon l’actualité. On alternera le passage des </a:t>
            </a:r>
            <a:r>
              <a:rPr lang="fr-FR" sz="1800" dirty="0" err="1">
                <a:latin typeface="+mn-lt"/>
              </a:rPr>
              <a:t>WPs</a:t>
            </a:r>
            <a:r>
              <a:rPr lang="fr-FR" sz="1800" dirty="0">
                <a:latin typeface="+mn-lt"/>
              </a:rPr>
              <a:t> d’une réunion à une autre. </a:t>
            </a:r>
          </a:p>
          <a:p>
            <a:r>
              <a:rPr lang="fr-FR" sz="1800" dirty="0">
                <a:latin typeface="+mn-lt"/>
              </a:rPr>
              <a:t>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800" dirty="0">
                <a:latin typeface="+mn-lt"/>
              </a:rPr>
              <a:t>Dates des prochains PPR: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fr-FR" sz="1800" dirty="0">
                <a:latin typeface="+mn-lt"/>
              </a:rPr>
              <a:t>PPR 3-2026: le 10 Avril 2026 de 13h00 à 17h30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fr-FR" sz="1800" dirty="0">
                <a:latin typeface="+mn-lt"/>
              </a:rPr>
              <a:t>PPR 4-2026: le 29 Mai 2026 de 13h00 à 17h30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r>
              <a:rPr lang="fr-FR" sz="1800" dirty="0">
                <a:latin typeface="+mn-lt"/>
              </a:rPr>
              <a:t>PPR 5-2026: le 26 Juin 2026 de 09h00 à 12h30</a:t>
            </a:r>
          </a:p>
          <a:p>
            <a:pPr marL="787400" lvl="1" indent="-285750">
              <a:buFont typeface="Courier New" panose="02070309020205020404" pitchFamily="49" charset="0"/>
              <a:buChar char="o"/>
            </a:pPr>
            <a:endParaRPr lang="fr-FR" sz="1800" dirty="0"/>
          </a:p>
          <a:p>
            <a:pPr marL="787400" lvl="1" indent="-285750">
              <a:buFont typeface="Courier New" panose="02070309020205020404" pitchFamily="49" charset="0"/>
              <a:buChar char="o"/>
            </a:pPr>
            <a:endParaRPr lang="fr-FR" sz="1800" dirty="0"/>
          </a:p>
          <a:p>
            <a:pPr marL="787400" lvl="1" indent="-285750">
              <a:buFont typeface="Courier New" panose="02070309020205020404" pitchFamily="49" charset="0"/>
              <a:buChar char="o"/>
            </a:pPr>
            <a:endParaRPr lang="fr-FR" sz="1800" dirty="0">
              <a:latin typeface="+mn-lt"/>
            </a:endParaRPr>
          </a:p>
          <a:p>
            <a:r>
              <a:rPr lang="fr-FR" sz="1800" dirty="0">
                <a:latin typeface="+mn-lt"/>
              </a:rPr>
              <a:t> </a:t>
            </a:r>
            <a:endParaRPr lang="fr-FR" sz="1800" noProof="0" dirty="0"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3D51FE-5ED2-D3CF-58D2-699E18B9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251" y="3389784"/>
            <a:ext cx="2304256" cy="23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CBBEA-8A36-A924-A564-FFDD6C5DD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A4082D-B46D-3C7E-46AC-D84142C0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 2- 2026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BB8A7D-1B8B-28F8-0113-4DB5F6E4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8</a:t>
            </a:fld>
            <a:endParaRPr lang="fr-FR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BC05D7-A8E2-2AF2-4D5E-26E171F0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19/03/2026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17D09386-0684-C0A4-1D68-7122FA8CDF89}"/>
              </a:ext>
            </a:extLst>
          </p:cNvPr>
          <p:cNvSpPr txBox="1"/>
          <p:nvPr/>
        </p:nvSpPr>
        <p:spPr>
          <a:xfrm>
            <a:off x="273819" y="2486779"/>
            <a:ext cx="1030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noProof="0" dirty="0">
                <a:solidFill>
                  <a:srgbClr val="F39200"/>
                </a:solidFill>
                <a:latin typeface="+mn-lt"/>
                <a:sym typeface="Wingdings" pitchFamily="2" charset="2"/>
              </a:rPr>
              <a:t>Merci pour votre attention!</a:t>
            </a:r>
          </a:p>
        </p:txBody>
      </p:sp>
    </p:spTree>
    <p:extLst>
      <p:ext uri="{BB962C8B-B14F-4D97-AF65-F5344CB8AC3E}">
        <p14:creationId xmlns:p14="http://schemas.microsoft.com/office/powerpoint/2010/main" val="173819597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66410</TotalTime>
  <Words>701</Words>
  <Application>Microsoft Macintosh PowerPoint</Application>
  <PresentationFormat>Personnalisé</PresentationFormat>
  <Paragraphs>92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1_modele-IJCLAb-powerpoint</vt:lpstr>
      <vt:lpstr>Présentation PowerPoint</vt:lpstr>
      <vt:lpstr>ERL4ALL: Passage à la phase développement </vt:lpstr>
      <vt:lpstr>Nouvelles Pistes de collaborations et de financement : </vt:lpstr>
      <vt:lpstr>Info diverse: </vt:lpstr>
      <vt:lpstr>Contributions PERLE à IPAC’26 </vt:lpstr>
      <vt:lpstr>Contributions PERLE à IPAC’26 </vt:lpstr>
      <vt:lpstr>Rappel des prochains PPR: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Walid Kaabi</cp:lastModifiedBy>
  <cp:revision>2018</cp:revision>
  <cp:lastPrinted>2025-11-24T07:57:59Z</cp:lastPrinted>
  <dcterms:created xsi:type="dcterms:W3CDTF">2011-03-09T16:37:49Z</dcterms:created>
  <dcterms:modified xsi:type="dcterms:W3CDTF">2026-03-19T11:28:10Z</dcterms:modified>
</cp:coreProperties>
</file>