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7" r:id="rId1"/>
  </p:sldMasterIdLst>
  <p:notesMasterIdLst>
    <p:notesMasterId r:id="rId15"/>
  </p:notesMasterIdLst>
  <p:sldIdLst>
    <p:sldId id="610" r:id="rId2"/>
    <p:sldId id="384" r:id="rId3"/>
    <p:sldId id="1847" r:id="rId4"/>
    <p:sldId id="615" r:id="rId5"/>
    <p:sldId id="1599" r:id="rId6"/>
    <p:sldId id="394" r:id="rId7"/>
    <p:sldId id="518" r:id="rId8"/>
    <p:sldId id="308" r:id="rId9"/>
    <p:sldId id="285" r:id="rId10"/>
    <p:sldId id="1602" r:id="rId11"/>
    <p:sldId id="261" r:id="rId12"/>
    <p:sldId id="291" r:id="rId13"/>
    <p:sldId id="1846" r:id="rId14"/>
  </p:sldIdLst>
  <p:sldSz cx="10772775" cy="6059488"/>
  <p:notesSz cx="6858000" cy="9144000"/>
  <p:defaultTextStyle>
    <a:defPPr>
      <a:defRPr lang="fr-FR"/>
    </a:defPPr>
    <a:lvl1pPr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501650" indent="-44450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1004888" indent="-90488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508125" indent="-13652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2009775" indent="-180975" algn="l" defTabSz="1004888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909">
          <p15:clr>
            <a:srgbClr val="A4A3A4"/>
          </p15:clr>
        </p15:guide>
        <p15:guide id="2" pos="339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700"/>
    <a:srgbClr val="5CC486"/>
    <a:srgbClr val="F39200"/>
    <a:srgbClr val="00294B"/>
    <a:srgbClr val="456487"/>
    <a:srgbClr val="E05314"/>
    <a:srgbClr val="6600CC"/>
    <a:srgbClr val="511F74"/>
    <a:srgbClr val="7A286A"/>
    <a:srgbClr val="DF8A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443" autoAdjust="0"/>
    <p:restoredTop sz="50000" autoAdjust="0"/>
  </p:normalViewPr>
  <p:slideViewPr>
    <p:cSldViewPr>
      <p:cViewPr varScale="1">
        <p:scale>
          <a:sx n="84" d="100"/>
          <a:sy n="84" d="100"/>
        </p:scale>
        <p:origin x="88" y="100"/>
      </p:cViewPr>
      <p:guideLst>
        <p:guide orient="horz" pos="1909"/>
        <p:guide pos="339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77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tocchi\Desktop\HCERES-2025\per%20il%20plot%20dei%20progetti%20piu%20importanti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var\folders\8y\sb113dsj0k3_f116kz653t980000gq\T\pid-455\Indicateurs_CSS_SDG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Users\eguren\Documents\Direction%202024\CS-CSS%202024\CS%2012%20et%2013%20novembre\pour%20pre&#769;sentation%20AS\NOUVEAU5-10-23%20Retour%20Carole%20Donne&#769;es%20RH_Yearly%20REPOR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369082375441943E-2"/>
          <c:y val="3.2360564226382338E-2"/>
          <c:w val="0.87608695254820113"/>
          <c:h val="0.66423216425069065"/>
        </c:manualLayout>
      </c:layout>
      <c:barChart>
        <c:barDir val="col"/>
        <c:grouping val="stacked"/>
        <c:varyColors val="0"/>
        <c:ser>
          <c:idx val="0"/>
          <c:order val="0"/>
          <c:tx>
            <c:v>Researchers</c:v>
          </c:tx>
          <c:spPr>
            <a:solidFill>
              <a:schemeClr val="accent1"/>
            </a:solidFill>
            <a:ln w="50800">
              <a:solidFill>
                <a:schemeClr val="accent1"/>
              </a:solidFill>
            </a:ln>
            <a:effectLst/>
          </c:spPr>
          <c:invertIfNegative val="0"/>
          <c:cat>
            <c:strRef>
              <c:f>'selection 2024'!$A$3:$A$26</c:f>
              <c:strCache>
                <c:ptCount val="24"/>
                <c:pt idx="0">
                  <c:v>AGATA</c:v>
                </c:pt>
                <c:pt idx="1">
                  <c:v>ALICE</c:v>
                </c:pt>
                <c:pt idx="2">
                  <c:v>ALTO</c:v>
                </c:pt>
                <c:pt idx="3">
                  <c:v>ASTRO MeV</c:v>
                </c:pt>
                <c:pt idx="4">
                  <c:v>ATLAS</c:v>
                </c:pt>
                <c:pt idx="5">
                  <c:v>AUGER</c:v>
                </c:pt>
                <c:pt idx="6">
                  <c:v>Belle-II</c:v>
                </c:pt>
                <c:pt idx="7">
                  <c:v>CMB-S4-Litebird</c:v>
                </c:pt>
                <c:pt idx="8">
                  <c:v>CROSS + CUPID</c:v>
                </c:pt>
                <c:pt idx="9">
                  <c:v>CTA</c:v>
                </c:pt>
                <c:pt idx="10">
                  <c:v>DUNE</c:v>
                </c:pt>
                <c:pt idx="11">
                  <c:v>ESS</c:v>
                </c:pt>
                <c:pt idx="12">
                  <c:v>FCC</c:v>
                </c:pt>
                <c:pt idx="13">
                  <c:v>GANIL hors AGATA</c:v>
                </c:pt>
                <c:pt idx="14">
                  <c:v>Jlab </c:v>
                </c:pt>
                <c:pt idx="15">
                  <c:v>LHCb</c:v>
                </c:pt>
                <c:pt idx="16">
                  <c:v>LSST</c:v>
                </c:pt>
                <c:pt idx="17">
                  <c:v>MYRRHA</c:v>
                </c:pt>
                <c:pt idx="18">
                  <c:v>PALLAS</c:v>
                </c:pt>
                <c:pt idx="19">
                  <c:v>PERLE</c:v>
                </c:pt>
                <c:pt idx="20">
                  <c:v>PIP II</c:v>
                </c:pt>
                <c:pt idx="21">
                  <c:v>MOSAIC</c:v>
                </c:pt>
                <c:pt idx="22">
                  <c:v>THOMX</c:v>
                </c:pt>
                <c:pt idx="23">
                  <c:v>VIRGO+SVOM+ET</c:v>
                </c:pt>
              </c:strCache>
            </c:strRef>
          </c:cat>
          <c:val>
            <c:numRef>
              <c:f>'selection 2024'!$G$3:$G$26</c:f>
              <c:numCache>
                <c:formatCode>General</c:formatCode>
                <c:ptCount val="24"/>
                <c:pt idx="0">
                  <c:v>0.70125000000000004</c:v>
                </c:pt>
                <c:pt idx="1">
                  <c:v>7.8174999999999999</c:v>
                </c:pt>
                <c:pt idx="2">
                  <c:v>24.401250000000001</c:v>
                </c:pt>
                <c:pt idx="3">
                  <c:v>1.6074999999999999</c:v>
                </c:pt>
                <c:pt idx="4">
                  <c:v>25.76</c:v>
                </c:pt>
                <c:pt idx="5">
                  <c:v>4.4074999999999998</c:v>
                </c:pt>
                <c:pt idx="6">
                  <c:v>7.5887500000000001</c:v>
                </c:pt>
                <c:pt idx="7">
                  <c:v>5.8787500000000001</c:v>
                </c:pt>
                <c:pt idx="8">
                  <c:v>7.1074999999999999</c:v>
                </c:pt>
                <c:pt idx="9">
                  <c:v>4.0650000000000004</c:v>
                </c:pt>
                <c:pt idx="10">
                  <c:v>5.28</c:v>
                </c:pt>
                <c:pt idx="11">
                  <c:v>0</c:v>
                </c:pt>
                <c:pt idx="12">
                  <c:v>7.3825000000000003</c:v>
                </c:pt>
                <c:pt idx="13">
                  <c:v>15.99625</c:v>
                </c:pt>
                <c:pt idx="14">
                  <c:v>12.34125</c:v>
                </c:pt>
                <c:pt idx="15">
                  <c:v>15.90625</c:v>
                </c:pt>
                <c:pt idx="16">
                  <c:v>6.0149999999999997</c:v>
                </c:pt>
                <c:pt idx="17">
                  <c:v>0.15375</c:v>
                </c:pt>
                <c:pt idx="18">
                  <c:v>5.57</c:v>
                </c:pt>
                <c:pt idx="19">
                  <c:v>7.3624999999999998</c:v>
                </c:pt>
                <c:pt idx="20">
                  <c:v>0.50124999999999997</c:v>
                </c:pt>
                <c:pt idx="21">
                  <c:v>9.19</c:v>
                </c:pt>
                <c:pt idx="22">
                  <c:v>7.3587499999999997</c:v>
                </c:pt>
                <c:pt idx="23">
                  <c:v>15.57625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B0-44CC-B49E-D8216C4CE3EB}"/>
            </c:ext>
          </c:extLst>
        </c:ser>
        <c:ser>
          <c:idx val="1"/>
          <c:order val="1"/>
          <c:tx>
            <c:v>IT</c:v>
          </c:tx>
          <c:spPr>
            <a:solidFill>
              <a:schemeClr val="accent1"/>
            </a:solidFill>
            <a:ln w="50800">
              <a:solidFill>
                <a:schemeClr val="accent2"/>
              </a:solidFill>
            </a:ln>
            <a:effectLst/>
          </c:spPr>
          <c:invertIfNegative val="0"/>
          <c:cat>
            <c:strRef>
              <c:f>'selection 2024'!$A$3:$A$26</c:f>
              <c:strCache>
                <c:ptCount val="24"/>
                <c:pt idx="0">
                  <c:v>AGATA</c:v>
                </c:pt>
                <c:pt idx="1">
                  <c:v>ALICE</c:v>
                </c:pt>
                <c:pt idx="2">
                  <c:v>ALTO</c:v>
                </c:pt>
                <c:pt idx="3">
                  <c:v>ASTRO MeV</c:v>
                </c:pt>
                <c:pt idx="4">
                  <c:v>ATLAS</c:v>
                </c:pt>
                <c:pt idx="5">
                  <c:v>AUGER</c:v>
                </c:pt>
                <c:pt idx="6">
                  <c:v>Belle-II</c:v>
                </c:pt>
                <c:pt idx="7">
                  <c:v>CMB-S4-Litebird</c:v>
                </c:pt>
                <c:pt idx="8">
                  <c:v>CROSS + CUPID</c:v>
                </c:pt>
                <c:pt idx="9">
                  <c:v>CTA</c:v>
                </c:pt>
                <c:pt idx="10">
                  <c:v>DUNE</c:v>
                </c:pt>
                <c:pt idx="11">
                  <c:v>ESS</c:v>
                </c:pt>
                <c:pt idx="12">
                  <c:v>FCC</c:v>
                </c:pt>
                <c:pt idx="13">
                  <c:v>GANIL hors AGATA</c:v>
                </c:pt>
                <c:pt idx="14">
                  <c:v>Jlab </c:v>
                </c:pt>
                <c:pt idx="15">
                  <c:v>LHCb</c:v>
                </c:pt>
                <c:pt idx="16">
                  <c:v>LSST</c:v>
                </c:pt>
                <c:pt idx="17">
                  <c:v>MYRRHA</c:v>
                </c:pt>
                <c:pt idx="18">
                  <c:v>PALLAS</c:v>
                </c:pt>
                <c:pt idx="19">
                  <c:v>PERLE</c:v>
                </c:pt>
                <c:pt idx="20">
                  <c:v>PIP II</c:v>
                </c:pt>
                <c:pt idx="21">
                  <c:v>MOSAIC</c:v>
                </c:pt>
                <c:pt idx="22">
                  <c:v>THOMX</c:v>
                </c:pt>
                <c:pt idx="23">
                  <c:v>VIRGO+SVOM+ET</c:v>
                </c:pt>
              </c:strCache>
            </c:strRef>
          </c:cat>
          <c:val>
            <c:numRef>
              <c:f>'selection 2024'!$H$3:$H$26</c:f>
              <c:numCache>
                <c:formatCode>General</c:formatCode>
                <c:ptCount val="24"/>
                <c:pt idx="0">
                  <c:v>3.6087500000000001</c:v>
                </c:pt>
                <c:pt idx="1">
                  <c:v>0.49249999999999999</c:v>
                </c:pt>
                <c:pt idx="2">
                  <c:v>6.0049999999999999</c:v>
                </c:pt>
                <c:pt idx="3">
                  <c:v>5.46</c:v>
                </c:pt>
                <c:pt idx="4">
                  <c:v>17.989999999999998</c:v>
                </c:pt>
                <c:pt idx="5">
                  <c:v>2.5000000000000001E-3</c:v>
                </c:pt>
                <c:pt idx="6">
                  <c:v>0.57374999999999998</c:v>
                </c:pt>
                <c:pt idx="7">
                  <c:v>7.7499999999999999E-2</c:v>
                </c:pt>
                <c:pt idx="8">
                  <c:v>5.8887499999999999</c:v>
                </c:pt>
                <c:pt idx="9">
                  <c:v>2.36375</c:v>
                </c:pt>
                <c:pt idx="10">
                  <c:v>4.4212499999999997</c:v>
                </c:pt>
                <c:pt idx="11">
                  <c:v>0.82625000000000004</c:v>
                </c:pt>
                <c:pt idx="12">
                  <c:v>0.14624999999999999</c:v>
                </c:pt>
                <c:pt idx="13">
                  <c:v>7.9775</c:v>
                </c:pt>
                <c:pt idx="14">
                  <c:v>3.8587500000000001</c:v>
                </c:pt>
                <c:pt idx="15">
                  <c:v>3.82375</c:v>
                </c:pt>
                <c:pt idx="16">
                  <c:v>1.6312500000000001</c:v>
                </c:pt>
                <c:pt idx="17">
                  <c:v>6.7787499999999996</c:v>
                </c:pt>
                <c:pt idx="18">
                  <c:v>5.7862499999999999</c:v>
                </c:pt>
                <c:pt idx="19">
                  <c:v>6.4649999999999999</c:v>
                </c:pt>
                <c:pt idx="20">
                  <c:v>2.4624999999999999</c:v>
                </c:pt>
                <c:pt idx="21">
                  <c:v>1.5525</c:v>
                </c:pt>
                <c:pt idx="22">
                  <c:v>4.3875000000000002</c:v>
                </c:pt>
                <c:pt idx="23">
                  <c:v>5.33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B0-44CC-B49E-D8216C4CE3EB}"/>
            </c:ext>
          </c:extLst>
        </c:ser>
        <c:ser>
          <c:idx val="2"/>
          <c:order val="2"/>
          <c:tx>
            <c:v>Plateforms</c:v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accent3"/>
              </a:solidFill>
              <a:ln w="50800">
                <a:solidFill>
                  <a:schemeClr val="bg1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2B0-44CC-B49E-D8216C4CE3EB}"/>
              </c:ext>
            </c:extLst>
          </c:dPt>
          <c:dPt>
            <c:idx val="21"/>
            <c:invertIfNegative val="0"/>
            <c:bubble3D val="0"/>
            <c:spPr>
              <a:solidFill>
                <a:schemeClr val="accent3"/>
              </a:solidFill>
              <a:ln w="50800">
                <a:solidFill>
                  <a:schemeClr val="bg1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2B0-44CC-B49E-D8216C4CE3EB}"/>
              </c:ext>
            </c:extLst>
          </c:dPt>
          <c:cat>
            <c:strRef>
              <c:f>'selection 2024'!$A$3:$A$26</c:f>
              <c:strCache>
                <c:ptCount val="24"/>
                <c:pt idx="0">
                  <c:v>AGATA</c:v>
                </c:pt>
                <c:pt idx="1">
                  <c:v>ALICE</c:v>
                </c:pt>
                <c:pt idx="2">
                  <c:v>ALTO</c:v>
                </c:pt>
                <c:pt idx="3">
                  <c:v>ASTRO MeV</c:v>
                </c:pt>
                <c:pt idx="4">
                  <c:v>ATLAS</c:v>
                </c:pt>
                <c:pt idx="5">
                  <c:v>AUGER</c:v>
                </c:pt>
                <c:pt idx="6">
                  <c:v>Belle-II</c:v>
                </c:pt>
                <c:pt idx="7">
                  <c:v>CMB-S4-Litebird</c:v>
                </c:pt>
                <c:pt idx="8">
                  <c:v>CROSS + CUPID</c:v>
                </c:pt>
                <c:pt idx="9">
                  <c:v>CTA</c:v>
                </c:pt>
                <c:pt idx="10">
                  <c:v>DUNE</c:v>
                </c:pt>
                <c:pt idx="11">
                  <c:v>ESS</c:v>
                </c:pt>
                <c:pt idx="12">
                  <c:v>FCC</c:v>
                </c:pt>
                <c:pt idx="13">
                  <c:v>GANIL hors AGATA</c:v>
                </c:pt>
                <c:pt idx="14">
                  <c:v>Jlab </c:v>
                </c:pt>
                <c:pt idx="15">
                  <c:v>LHCb</c:v>
                </c:pt>
                <c:pt idx="16">
                  <c:v>LSST</c:v>
                </c:pt>
                <c:pt idx="17">
                  <c:v>MYRRHA</c:v>
                </c:pt>
                <c:pt idx="18">
                  <c:v>PALLAS</c:v>
                </c:pt>
                <c:pt idx="19">
                  <c:v>PERLE</c:v>
                </c:pt>
                <c:pt idx="20">
                  <c:v>PIP II</c:v>
                </c:pt>
                <c:pt idx="21">
                  <c:v>MOSAIC</c:v>
                </c:pt>
                <c:pt idx="22">
                  <c:v>THOMX</c:v>
                </c:pt>
                <c:pt idx="23">
                  <c:v>VIRGO+SVOM+ET</c:v>
                </c:pt>
              </c:strCache>
            </c:strRef>
          </c:cat>
          <c:val>
            <c:numRef>
              <c:f>'selection 2024'!$I$3:$I$26</c:f>
              <c:numCache>
                <c:formatCode>General</c:formatCode>
                <c:ptCount val="24"/>
                <c:pt idx="2">
                  <c:v>18.162500000000001</c:v>
                </c:pt>
                <c:pt idx="3">
                  <c:v>0</c:v>
                </c:pt>
                <c:pt idx="17">
                  <c:v>0.22</c:v>
                </c:pt>
                <c:pt idx="19">
                  <c:v>0.21124999999999999</c:v>
                </c:pt>
                <c:pt idx="20">
                  <c:v>0.58125000000000004</c:v>
                </c:pt>
                <c:pt idx="21">
                  <c:v>12.06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B2B0-44CC-B49E-D8216C4CE3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100"/>
        <c:axId val="1603902752"/>
        <c:axId val="1603983008"/>
      </c:barChart>
      <c:catAx>
        <c:axId val="16039027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2760000" spcFirstLastPara="1" vertOverflow="ellipsis" wrap="square" anchor="ctr" anchorCtr="1"/>
          <a:lstStyle/>
          <a:p>
            <a:pPr>
              <a:defRPr sz="12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3983008"/>
        <c:crosses val="autoZero"/>
        <c:auto val="1"/>
        <c:lblAlgn val="ctr"/>
        <c:lblOffset val="100"/>
        <c:noMultiLvlLbl val="0"/>
      </c:catAx>
      <c:valAx>
        <c:axId val="16039830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/>
                  <a:t>FTE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039027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33409972976609958"/>
          <c:y val="2.5360129485579752E-2"/>
          <c:w val="0.49547432166902589"/>
          <c:h val="7.708799592251471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GB" baseline="0" dirty="0"/>
              <a:t>)</a:t>
            </a:r>
            <a:endParaRPr lang="en-GB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ivotFmts>
      <c:pivotFmt>
        <c:idx val="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dLblPos val="inEnd"/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3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4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5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6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7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8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19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0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1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  <c:pivotFmt>
        <c:idx val="22"/>
        <c:spPr>
          <a:solidFill>
            <a:schemeClr val="accent1"/>
          </a:solidFill>
          <a:ln w="19050">
            <a:solidFill>
              <a:schemeClr val="lt1"/>
            </a:solidFill>
          </a:ln>
          <a:effectLst/>
        </c:spPr>
      </c:pivotFmt>
    </c:pivotFmts>
    <c:plotArea>
      <c:layout>
        <c:manualLayout>
          <c:layoutTarget val="inner"/>
          <c:xMode val="edge"/>
          <c:yMode val="edge"/>
          <c:x val="0.12133215657942809"/>
          <c:y val="0.45289989366175054"/>
          <c:w val="0.7620120646924744"/>
          <c:h val="0.47603479135620486"/>
        </c:manualLayout>
      </c:layout>
      <c:pieChart>
        <c:varyColors val="1"/>
        <c:ser>
          <c:idx val="0"/>
          <c:order val="0"/>
          <c:tx>
            <c:v>Total</c:v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740-44F2-996D-47C61FBAB78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740-44F2-996D-47C61FBAB78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0740-44F2-996D-47C61FBAB78A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0740-44F2-996D-47C61FBAB78A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0740-44F2-996D-47C61FBAB78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0740-44F2-996D-47C61FBAB78A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0740-44F2-996D-47C61FBAB78A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0740-44F2-996D-47C61FBAB78A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0740-44F2-996D-47C61FBAB78A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0740-44F2-996D-47C61FBAB78A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0740-44F2-996D-47C61FBAB78A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0740-44F2-996D-47C61FBAB78A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9-0740-44F2-996D-47C61FBAB78A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B-0740-44F2-996D-47C61FBAB78A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D-0740-44F2-996D-47C61FBAB78A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F-0740-44F2-996D-47C61FBAB78A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1-0740-44F2-996D-47C61FBAB78A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3-0740-44F2-996D-47C61FBAB78A}"/>
              </c:ext>
            </c:extLst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5-0740-44F2-996D-47C61FBAB78A}"/>
              </c:ext>
            </c:extLst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7-0740-44F2-996D-47C61FBAB78A}"/>
              </c:ext>
            </c:extLst>
          </c:dPt>
          <c:dPt>
            <c:idx val="20"/>
            <c:bubble3D val="0"/>
            <c:spPr>
              <a:solidFill>
                <a:schemeClr val="accent3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9-0740-44F2-996D-47C61FBAB78A}"/>
              </c:ext>
            </c:extLst>
          </c:dPt>
          <c:dPt>
            <c:idx val="21"/>
            <c:bubble3D val="0"/>
            <c:spPr>
              <a:solidFill>
                <a:schemeClr val="accent4">
                  <a:lumMod val="8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2B-0740-44F2-996D-47C61FBAB78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Lit>
              <c:ptCount val="22"/>
              <c:pt idx="0">
                <c:v>Française</c:v>
              </c:pt>
              <c:pt idx="1">
                <c:v>Chinoise</c:v>
              </c:pt>
              <c:pt idx="2">
                <c:v>Libanaise</c:v>
              </c:pt>
              <c:pt idx="3">
                <c:v>Ukrainienne</c:v>
              </c:pt>
              <c:pt idx="4">
                <c:v>Indienne</c:v>
              </c:pt>
              <c:pt idx="5">
                <c:v>Palestinienne</c:v>
              </c:pt>
              <c:pt idx="6">
                <c:v>Italienne</c:v>
              </c:pt>
              <c:pt idx="7">
                <c:v>Algérienne</c:v>
              </c:pt>
              <c:pt idx="8">
                <c:v>Allemande</c:v>
              </c:pt>
              <c:pt idx="9">
                <c:v>Mexicaine</c:v>
              </c:pt>
              <c:pt idx="10">
                <c:v>Grecque</c:v>
              </c:pt>
              <c:pt idx="11">
                <c:v>Brésilienne</c:v>
              </c:pt>
              <c:pt idx="12">
                <c:v>Espagnole</c:v>
              </c:pt>
              <c:pt idx="13">
                <c:v>Japonaise</c:v>
              </c:pt>
              <c:pt idx="14">
                <c:v>Saoudienne</c:v>
              </c:pt>
              <c:pt idx="15">
                <c:v>Taïwanaise</c:v>
              </c:pt>
              <c:pt idx="16">
                <c:v>Bulgare</c:v>
              </c:pt>
              <c:pt idx="17">
                <c:v>Turque</c:v>
              </c:pt>
              <c:pt idx="18">
                <c:v>Suisse</c:v>
              </c:pt>
              <c:pt idx="19">
                <c:v>Vietnamienne</c:v>
              </c:pt>
              <c:pt idx="20">
                <c:v>Syrienne</c:v>
              </c:pt>
              <c:pt idx="21">
                <c:v>Colombienne</c:v>
              </c:pt>
            </c:strLit>
          </c:cat>
          <c:val>
            <c:numLit>
              <c:formatCode>General</c:formatCode>
              <c:ptCount val="22"/>
              <c:pt idx="0">
                <c:v>46</c:v>
              </c:pt>
              <c:pt idx="1">
                <c:v>14</c:v>
              </c:pt>
              <c:pt idx="2">
                <c:v>6</c:v>
              </c:pt>
              <c:pt idx="3">
                <c:v>6</c:v>
              </c:pt>
              <c:pt idx="4">
                <c:v>6</c:v>
              </c:pt>
              <c:pt idx="5">
                <c:v>5</c:v>
              </c:pt>
              <c:pt idx="6">
                <c:v>5</c:v>
              </c:pt>
              <c:pt idx="7">
                <c:v>4</c:v>
              </c:pt>
              <c:pt idx="8">
                <c:v>4</c:v>
              </c:pt>
              <c:pt idx="9">
                <c:v>3</c:v>
              </c:pt>
              <c:pt idx="10">
                <c:v>2</c:v>
              </c:pt>
              <c:pt idx="11">
                <c:v>2</c:v>
              </c:pt>
              <c:pt idx="12">
                <c:v>2</c:v>
              </c:pt>
              <c:pt idx="13">
                <c:v>2</c:v>
              </c:pt>
              <c:pt idx="14">
                <c:v>2</c:v>
              </c:pt>
              <c:pt idx="15">
                <c:v>1</c:v>
              </c:pt>
              <c:pt idx="16">
                <c:v>1</c:v>
              </c:pt>
              <c:pt idx="17">
                <c:v>1</c:v>
              </c:pt>
              <c:pt idx="18">
                <c:v>1</c:v>
              </c:pt>
              <c:pt idx="19">
                <c:v>1</c:v>
              </c:pt>
              <c:pt idx="20">
                <c:v>1</c:v>
              </c:pt>
              <c:pt idx="21">
                <c:v>1</c:v>
              </c:pt>
            </c:numLit>
          </c:val>
          <c:extLst>
            <c:ext xmlns:c16="http://schemas.microsoft.com/office/drawing/2014/chart" uri="{C3380CC4-5D6E-409C-BE32-E72D297353CC}">
              <c16:uniqueId val="{0000002C-0740-44F2-996D-47C61FBAB78A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"/>
          <c:y val="0"/>
          <c:w val="1"/>
          <c:h val="0.425268207209556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Feuil1!$C$46</c:f>
              <c:strCache>
                <c:ptCount val="1"/>
                <c:pt idx="0">
                  <c:v>NEW PHD</c:v>
                </c:pt>
              </c:strCache>
            </c:strRef>
          </c:tx>
          <c:spPr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numRef>
              <c:f>Feuil1!$D$45:$H$45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Feuil1!$D$46:$H$46</c:f>
              <c:numCache>
                <c:formatCode>General</c:formatCode>
                <c:ptCount val="5"/>
                <c:pt idx="0">
                  <c:v>32</c:v>
                </c:pt>
                <c:pt idx="1">
                  <c:v>34</c:v>
                </c:pt>
                <c:pt idx="2">
                  <c:v>29</c:v>
                </c:pt>
                <c:pt idx="3">
                  <c:v>27</c:v>
                </c:pt>
                <c:pt idx="4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F4-4102-A521-760C227F54FF}"/>
            </c:ext>
          </c:extLst>
        </c:ser>
        <c:ser>
          <c:idx val="1"/>
          <c:order val="1"/>
          <c:tx>
            <c:strRef>
              <c:f>Feuil1!$C$47</c:f>
              <c:strCache>
                <c:ptCount val="1"/>
                <c:pt idx="0">
                  <c:v>DEFENDED THESES</c:v>
                </c:pt>
              </c:strCache>
            </c:strRef>
          </c:tx>
          <c:spPr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numRef>
              <c:f>Feuil1!$D$45:$H$45</c:f>
              <c:numCache>
                <c:formatCode>General</c:formatCod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numCache>
            </c:numRef>
          </c:cat>
          <c:val>
            <c:numRef>
              <c:f>Feuil1!$D$47:$H$47</c:f>
              <c:numCache>
                <c:formatCode>General</c:formatCode>
                <c:ptCount val="5"/>
                <c:pt idx="0">
                  <c:v>28</c:v>
                </c:pt>
                <c:pt idx="1">
                  <c:v>34</c:v>
                </c:pt>
                <c:pt idx="2">
                  <c:v>33</c:v>
                </c:pt>
                <c:pt idx="3">
                  <c:v>33</c:v>
                </c:pt>
                <c:pt idx="4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CF4-4102-A521-760C227F54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59079632"/>
        <c:axId val="2018251056"/>
      </c:barChart>
      <c:catAx>
        <c:axId val="259079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prstGeom prst="rect">
            <a:avLst/>
          </a:prstGeom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1" i="0" u="none" strike="noStrike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8251056"/>
        <c:crosses val="autoZero"/>
        <c:auto val="1"/>
        <c:lblAlgn val="ctr"/>
        <c:lblOffset val="100"/>
        <c:noMultiLvlLbl val="0"/>
      </c:catAx>
      <c:valAx>
        <c:axId val="2018251056"/>
        <c:scaling>
          <c:orientation val="minMax"/>
        </c:scaling>
        <c:delete val="0"/>
        <c:axPos val="l"/>
        <c:majorGridlines>
          <c:spPr>
            <a:prstGeom prst="rect">
              <a:avLst/>
            </a:prstGeom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prstGeom prst="rect">
            <a:avLst/>
          </a:prstGeom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59079632"/>
        <c:crosses val="autoZero"/>
        <c:crossBetween val="between"/>
      </c:valAx>
      <c:spPr>
        <a:prstGeom prst="rect">
          <a:avLst/>
        </a:prstGeom>
        <a:noFill/>
        <a:ln>
          <a:noFill/>
        </a:ln>
        <a:effectLst/>
      </c:spPr>
    </c:plotArea>
    <c:legend>
      <c:legendPos val="b"/>
      <c:overlay val="0"/>
      <c:spPr>
        <a:prstGeom prst="rect">
          <a:avLst/>
        </a:prstGeom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xfrm>
      <a:off x="0" y="0"/>
      <a:ext cx="0" cy="0"/>
    </a:xfrm>
    <a:prstGeom prst="rect">
      <a:avLst/>
    </a:prstGeom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A0983F0-3B2B-4346-9D34-6FF74AEF7015}" type="datetimeFigureOut">
              <a:rPr lang="fr-FR"/>
              <a:pPr>
                <a:defRPr/>
              </a:pPr>
              <a:t>25/03/2026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noProof="0"/>
              <a:t>Cliquez pour modifier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defTabSz="1005537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3BC699F-DBFB-4FA7-9A20-949047200ED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5395271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cd0826aae6_7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gcd0826aae6_7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logo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BB54C90-A4BB-4118-AD21-743C1EA00252}" type="datetime1">
              <a:rPr lang="en-US" smtClean="0"/>
              <a:t>3/25/2026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IJCLab Presentation  - Orsay-Oslo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190257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7" cy="6059484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F6610D0-114A-48EB-8E56-7CFBFD98CE7B}" type="datetime1">
              <a:rPr lang="en-US" smtClean="0"/>
              <a:t>3/25/2026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IJCLab Presentation  - Orsay-Oslo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07070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ro-slide-fili-perso">
  <p:cSld name="1_Intro-slide-fili-perso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76" y="1"/>
            <a:ext cx="10772420" cy="6059289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28"/>
          <p:cNvSpPr txBox="1">
            <a:spLocks noGrp="1"/>
          </p:cNvSpPr>
          <p:nvPr>
            <p:ph type="body" idx="1"/>
          </p:nvPr>
        </p:nvSpPr>
        <p:spPr>
          <a:xfrm>
            <a:off x="741364" y="1485904"/>
            <a:ext cx="4557712" cy="727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b" anchorCtr="0">
            <a:normAutofit/>
          </a:bodyPr>
          <a:lstStyle>
            <a:lvl1pPr marL="538627" lvl="0" indent="-269314" algn="l">
              <a:lnSpc>
                <a:spcPct val="90000"/>
              </a:lnSpc>
              <a:spcBef>
                <a:spcPts val="942"/>
              </a:spcBef>
              <a:spcAft>
                <a:spcPts val="0"/>
              </a:spcAft>
              <a:buClr>
                <a:srgbClr val="00294B"/>
              </a:buClr>
              <a:buSzPts val="2000"/>
              <a:buNone/>
              <a:defRPr sz="2356" b="1">
                <a:solidFill>
                  <a:srgbClr val="00294B"/>
                </a:solidFill>
              </a:defRPr>
            </a:lvl1pPr>
            <a:lvl2pPr marL="1077255" lvl="1" indent="-269314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2003" b="1"/>
            </a:lvl2pPr>
            <a:lvl3pPr marL="1615882" lvl="2" indent="-269314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767" b="1"/>
            </a:lvl3pPr>
            <a:lvl4pPr marL="2154509" lvl="3" indent="-269314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49" b="1"/>
            </a:lvl4pPr>
            <a:lvl5pPr marL="2693137" lvl="4" indent="-269314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49" b="1"/>
            </a:lvl5pPr>
            <a:lvl6pPr marL="3231764" lvl="5" indent="-269314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49" b="1"/>
            </a:lvl6pPr>
            <a:lvl7pPr marL="3770391" lvl="6" indent="-269314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49" b="1"/>
            </a:lvl7pPr>
            <a:lvl8pPr marL="4309019" lvl="7" indent="-269314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49" b="1"/>
            </a:lvl8pPr>
            <a:lvl9pPr marL="4847646" lvl="8" indent="-269314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49" b="1"/>
            </a:lvl9pPr>
          </a:lstStyle>
          <a:p>
            <a:endParaRPr/>
          </a:p>
        </p:txBody>
      </p:sp>
      <p:sp>
        <p:nvSpPr>
          <p:cNvPr id="179" name="Google Shape;179;p28"/>
          <p:cNvSpPr txBox="1">
            <a:spLocks noGrp="1"/>
          </p:cNvSpPr>
          <p:nvPr>
            <p:ph type="body" idx="2"/>
          </p:nvPr>
        </p:nvSpPr>
        <p:spPr>
          <a:xfrm>
            <a:off x="741364" y="2212980"/>
            <a:ext cx="4557712" cy="3255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t" anchorCtr="0">
            <a:normAutofit/>
          </a:bodyPr>
          <a:lstStyle>
            <a:lvl1pPr marL="538627" lvl="0" indent="-448856" algn="l">
              <a:lnSpc>
                <a:spcPct val="90000"/>
              </a:lnSpc>
              <a:spcBef>
                <a:spcPts val="942"/>
              </a:spcBef>
              <a:spcAft>
                <a:spcPts val="0"/>
              </a:spcAft>
              <a:buClr>
                <a:srgbClr val="FF6700"/>
              </a:buClr>
              <a:buSzPts val="2400"/>
              <a:buChar char="•"/>
              <a:defRPr>
                <a:solidFill>
                  <a:srgbClr val="FF6700"/>
                </a:solidFill>
              </a:defRPr>
            </a:lvl1pPr>
            <a:lvl2pPr marL="1077255" lvl="1" indent="-418932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rgbClr val="00294B"/>
              </a:buClr>
              <a:buSzPts val="2000"/>
              <a:buChar char="•"/>
              <a:defRPr>
                <a:solidFill>
                  <a:srgbClr val="00294B"/>
                </a:solidFill>
              </a:defRPr>
            </a:lvl2pPr>
            <a:lvl3pPr marL="1615882" lvl="2" indent="-396490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rgbClr val="456487"/>
              </a:buClr>
              <a:buSzPts val="1700"/>
              <a:buChar char="•"/>
              <a:defRPr>
                <a:solidFill>
                  <a:srgbClr val="456487"/>
                </a:solidFill>
              </a:defRPr>
            </a:lvl3pPr>
            <a:lvl4pPr marL="2154509" lvl="3" indent="-381528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rgbClr val="456487"/>
              </a:buClr>
              <a:buSzPts val="1500"/>
              <a:buChar char="•"/>
              <a:defRPr>
                <a:solidFill>
                  <a:srgbClr val="456487"/>
                </a:solidFill>
              </a:defRPr>
            </a:lvl4pPr>
            <a:lvl5pPr marL="2693137" lvl="4" indent="-381528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rgbClr val="456487"/>
              </a:buClr>
              <a:buSzPts val="1500"/>
              <a:buChar char="•"/>
              <a:defRPr>
                <a:solidFill>
                  <a:srgbClr val="456487"/>
                </a:solidFill>
              </a:defRPr>
            </a:lvl5pPr>
            <a:lvl6pPr marL="3231764" lvl="5" indent="-381528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6pPr>
            <a:lvl7pPr marL="3770391" lvl="6" indent="-381528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7pPr>
            <a:lvl8pPr marL="4309019" lvl="7" indent="-381528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8pPr>
            <a:lvl9pPr marL="4847646" lvl="8" indent="-381528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180" name="Google Shape;180;p28"/>
          <p:cNvSpPr txBox="1">
            <a:spLocks noGrp="1"/>
          </p:cNvSpPr>
          <p:nvPr>
            <p:ph type="body" idx="3"/>
          </p:nvPr>
        </p:nvSpPr>
        <p:spPr>
          <a:xfrm>
            <a:off x="5453062" y="1485904"/>
            <a:ext cx="4579937" cy="727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b" anchorCtr="0">
            <a:normAutofit/>
          </a:bodyPr>
          <a:lstStyle>
            <a:lvl1pPr marL="538627" lvl="0" indent="-269314" algn="l">
              <a:lnSpc>
                <a:spcPct val="90000"/>
              </a:lnSpc>
              <a:spcBef>
                <a:spcPts val="942"/>
              </a:spcBef>
              <a:spcAft>
                <a:spcPts val="0"/>
              </a:spcAft>
              <a:buClr>
                <a:srgbClr val="00294B"/>
              </a:buClr>
              <a:buSzPts val="2000"/>
              <a:buNone/>
              <a:defRPr sz="2356" b="1">
                <a:solidFill>
                  <a:srgbClr val="00294B"/>
                </a:solidFill>
              </a:defRPr>
            </a:lvl1pPr>
            <a:lvl2pPr marL="1077255" lvl="1" indent="-269314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700"/>
              <a:buNone/>
              <a:defRPr sz="2003" b="1"/>
            </a:lvl2pPr>
            <a:lvl3pPr marL="1615882" lvl="2" indent="-269314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767" b="1"/>
            </a:lvl3pPr>
            <a:lvl4pPr marL="2154509" lvl="3" indent="-269314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49" b="1"/>
            </a:lvl4pPr>
            <a:lvl5pPr marL="2693137" lvl="4" indent="-269314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49" b="1"/>
            </a:lvl5pPr>
            <a:lvl6pPr marL="3231764" lvl="5" indent="-269314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49" b="1"/>
            </a:lvl6pPr>
            <a:lvl7pPr marL="3770391" lvl="6" indent="-269314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49" b="1"/>
            </a:lvl7pPr>
            <a:lvl8pPr marL="4309019" lvl="7" indent="-269314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49" b="1"/>
            </a:lvl8pPr>
            <a:lvl9pPr marL="4847646" lvl="8" indent="-269314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649" b="1"/>
            </a:lvl9pPr>
          </a:lstStyle>
          <a:p>
            <a:endParaRPr/>
          </a:p>
        </p:txBody>
      </p:sp>
      <p:sp>
        <p:nvSpPr>
          <p:cNvPr id="181" name="Google Shape;181;p28"/>
          <p:cNvSpPr txBox="1">
            <a:spLocks noGrp="1"/>
          </p:cNvSpPr>
          <p:nvPr>
            <p:ph type="body" idx="4"/>
          </p:nvPr>
        </p:nvSpPr>
        <p:spPr>
          <a:xfrm>
            <a:off x="5453062" y="2212980"/>
            <a:ext cx="4579937" cy="3255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t" anchorCtr="0">
            <a:normAutofit/>
          </a:bodyPr>
          <a:lstStyle>
            <a:lvl1pPr marL="538627" lvl="0" indent="-448856" algn="l">
              <a:lnSpc>
                <a:spcPct val="90000"/>
              </a:lnSpc>
              <a:spcBef>
                <a:spcPts val="942"/>
              </a:spcBef>
              <a:spcAft>
                <a:spcPts val="0"/>
              </a:spcAft>
              <a:buClr>
                <a:srgbClr val="FF6700"/>
              </a:buClr>
              <a:buSzPts val="2400"/>
              <a:buChar char="•"/>
              <a:defRPr sz="2827">
                <a:solidFill>
                  <a:srgbClr val="FF67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077255" lvl="1" indent="-418932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rgbClr val="00294B"/>
              </a:buClr>
              <a:buSzPts val="2000"/>
              <a:buChar char="•"/>
              <a:defRPr sz="2356">
                <a:solidFill>
                  <a:srgbClr val="00294B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615882" lvl="2" indent="-396490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rgbClr val="456487"/>
              </a:buClr>
              <a:buSzPts val="1700"/>
              <a:buChar char="•"/>
              <a:defRPr sz="2003">
                <a:solidFill>
                  <a:srgbClr val="456487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2154509" lvl="3" indent="-381528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rgbClr val="456487"/>
              </a:buClr>
              <a:buSzPts val="1500"/>
              <a:buChar char="•"/>
              <a:defRPr>
                <a:solidFill>
                  <a:srgbClr val="456487"/>
                </a:solidFill>
              </a:defRPr>
            </a:lvl4pPr>
            <a:lvl5pPr marL="2693137" lvl="4" indent="-381528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rgbClr val="456487"/>
              </a:buClr>
              <a:buSzPts val="1500"/>
              <a:buChar char="•"/>
              <a:defRPr>
                <a:solidFill>
                  <a:srgbClr val="456487"/>
                </a:solidFill>
              </a:defRPr>
            </a:lvl5pPr>
            <a:lvl6pPr marL="3231764" lvl="5" indent="-381528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6pPr>
            <a:lvl7pPr marL="3770391" lvl="6" indent="-381528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7pPr>
            <a:lvl8pPr marL="4309019" lvl="7" indent="-381528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8pPr>
            <a:lvl9pPr marL="4847646" lvl="8" indent="-381528" algn="l">
              <a:lnSpc>
                <a:spcPct val="90000"/>
              </a:lnSpc>
              <a:spcBef>
                <a:spcPts val="471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/>
            </a:lvl9pPr>
          </a:lstStyle>
          <a:p>
            <a:endParaRPr/>
          </a:p>
        </p:txBody>
      </p:sp>
      <p:sp>
        <p:nvSpPr>
          <p:cNvPr id="182" name="Google Shape;182;p28"/>
          <p:cNvSpPr txBox="1">
            <a:spLocks noGrp="1"/>
          </p:cNvSpPr>
          <p:nvPr>
            <p:ph type="dt" idx="10"/>
          </p:nvPr>
        </p:nvSpPr>
        <p:spPr>
          <a:xfrm>
            <a:off x="201812" y="5714832"/>
            <a:ext cx="2411556" cy="322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fld id="{8122D4A6-7614-41B9-9071-A0F490BFE2F9}" type="datetime1">
              <a:rPr lang="en-US" smtClean="0"/>
              <a:t>3/25/2026</a:t>
            </a:fld>
            <a:endParaRPr/>
          </a:p>
        </p:txBody>
      </p:sp>
      <p:sp>
        <p:nvSpPr>
          <p:cNvPr id="183" name="Google Shape;183;p28"/>
          <p:cNvSpPr txBox="1">
            <a:spLocks noGrp="1"/>
          </p:cNvSpPr>
          <p:nvPr>
            <p:ph type="ftr" idx="11"/>
          </p:nvPr>
        </p:nvSpPr>
        <p:spPr>
          <a:xfrm>
            <a:off x="2938117" y="5714832"/>
            <a:ext cx="4896544" cy="322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r>
              <a:rPr lang="fr-FR"/>
              <a:t>IJCLab Presentation  - Orsay-Oslo</a:t>
            </a:r>
            <a:endParaRPr/>
          </a:p>
        </p:txBody>
      </p:sp>
      <p:sp>
        <p:nvSpPr>
          <p:cNvPr id="184" name="Google Shape;184;p28"/>
          <p:cNvSpPr txBox="1">
            <a:spLocks noGrp="1"/>
          </p:cNvSpPr>
          <p:nvPr>
            <p:ph type="sldNum" idx="12"/>
          </p:nvPr>
        </p:nvSpPr>
        <p:spPr>
          <a:xfrm>
            <a:off x="8159408" y="5714832"/>
            <a:ext cx="2422525" cy="322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ctr" anchorCtr="0">
            <a:noAutofit/>
          </a:bodyPr>
          <a:lstStyle>
            <a:lvl1pPr marL="0" lvl="0" indent="0" algn="r">
              <a:spcBef>
                <a:spcPts val="0"/>
              </a:spcBef>
              <a:spcAft>
                <a:spcPts val="0"/>
              </a:spcAft>
              <a:buNone/>
              <a:defRPr sz="1178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spcBef>
                <a:spcPts val="0"/>
              </a:spcBef>
              <a:spcAft>
                <a:spcPts val="0"/>
              </a:spcAft>
              <a:buNone/>
              <a:defRPr sz="1178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spcBef>
                <a:spcPts val="0"/>
              </a:spcBef>
              <a:spcAft>
                <a:spcPts val="0"/>
              </a:spcAft>
              <a:buNone/>
              <a:defRPr sz="1178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spcBef>
                <a:spcPts val="0"/>
              </a:spcBef>
              <a:spcAft>
                <a:spcPts val="0"/>
              </a:spcAft>
              <a:buNone/>
              <a:defRPr sz="1178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spcBef>
                <a:spcPts val="0"/>
              </a:spcBef>
              <a:spcAft>
                <a:spcPts val="0"/>
              </a:spcAft>
              <a:buNone/>
              <a:defRPr sz="1178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spcBef>
                <a:spcPts val="0"/>
              </a:spcBef>
              <a:spcAft>
                <a:spcPts val="0"/>
              </a:spcAft>
              <a:buNone/>
              <a:defRPr sz="1178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spcBef>
                <a:spcPts val="0"/>
              </a:spcBef>
              <a:spcAft>
                <a:spcPts val="0"/>
              </a:spcAft>
              <a:buNone/>
              <a:defRPr sz="1178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spcBef>
                <a:spcPts val="0"/>
              </a:spcBef>
              <a:spcAft>
                <a:spcPts val="0"/>
              </a:spcAft>
              <a:buNone/>
              <a:defRPr sz="1178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spcBef>
                <a:spcPts val="0"/>
              </a:spcBef>
              <a:spcAft>
                <a:spcPts val="0"/>
              </a:spcAft>
              <a:buNone/>
              <a:defRPr sz="1178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85" name="Google Shape;185;p28"/>
          <p:cNvSpPr txBox="1">
            <a:spLocks noGrp="1"/>
          </p:cNvSpPr>
          <p:nvPr>
            <p:ph type="title"/>
          </p:nvPr>
        </p:nvSpPr>
        <p:spPr>
          <a:xfrm>
            <a:off x="2290045" y="149425"/>
            <a:ext cx="5688632" cy="4320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7600" tIns="38800" rIns="77600" bIns="388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294B"/>
              </a:buClr>
              <a:buSzPts val="2000"/>
              <a:buFont typeface="Calibri"/>
              <a:buNone/>
              <a:defRPr sz="2356" b="1">
                <a:solidFill>
                  <a:srgbClr val="00294B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37852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u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60000"/>
                    </a14:imgEffect>
                  </a14:imgLayer>
                </a14:imgProps>
              </a:ext>
            </a:extLst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">
            <a:extLst>
              <a:ext uri="{FF2B5EF4-FFF2-40B4-BE49-F238E27FC236}">
                <a16:creationId xmlns:a16="http://schemas.microsoft.com/office/drawing/2014/main" id="{935236AB-71F4-4824-8C29-737545888AF5}"/>
              </a:ext>
            </a:extLst>
          </p:cNvPr>
          <p:cNvSpPr/>
          <p:nvPr userDrawn="1"/>
        </p:nvSpPr>
        <p:spPr>
          <a:xfrm>
            <a:off x="5386387" y="0"/>
            <a:ext cx="5386388" cy="6059488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</p:spPr>
        <p:txBody>
          <a:bodyPr lIns="0" tIns="0" rIns="0" bIns="0" rtlCol="0" anchor="ctr"/>
          <a:lstStyle/>
          <a:p>
            <a:pPr rtl="0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fr-FR" sz="1414" noProof="0"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6BDC37D4-5CF2-4832-9EE5-DD6437F6C420}"/>
              </a:ext>
            </a:extLst>
          </p:cNvPr>
          <p:cNvSpPr/>
          <p:nvPr userDrawn="1"/>
        </p:nvSpPr>
        <p:spPr>
          <a:xfrm>
            <a:off x="561082" y="535490"/>
            <a:ext cx="9650611" cy="4957177"/>
          </a:xfrm>
          <a:prstGeom prst="rect">
            <a:avLst/>
          </a:prstGeom>
          <a:solidFill>
            <a:schemeClr val="bg1"/>
          </a:solidFill>
          <a:ln w="12700">
            <a:noFill/>
            <a:miter lim="400000"/>
          </a:ln>
          <a:effectLst/>
        </p:spPr>
        <p:txBody>
          <a:bodyPr lIns="0" tIns="0" rIns="0" bIns="0" rtlCol="0" anchor="ctr"/>
          <a:lstStyle/>
          <a:p>
            <a:pPr rtl="0">
              <a:defRPr sz="3200" b="0">
                <a:solidFill>
                  <a:srgbClr val="E8ECF2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lang="fr-FR" sz="1414" noProof="0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0894772-C063-4C90-BADD-77D87FAB65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0662" y="900448"/>
            <a:ext cx="8980478" cy="87258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74"/>
            </a:lvl1pPr>
          </a:lstStyle>
          <a:p>
            <a:r>
              <a:rPr lang="fr-FR" dirty="0"/>
              <a:t>MODIFIEZ LE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6CC6640-40BC-4E2B-8D60-592D1CB16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0662" y="1891494"/>
            <a:ext cx="8980478" cy="308481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67" b="1">
                <a:solidFill>
                  <a:schemeClr val="tx2"/>
                </a:solidFill>
              </a:defRPr>
            </a:lvl1pPr>
            <a:lvl2pPr>
              <a:defRPr sz="1590">
                <a:solidFill>
                  <a:schemeClr val="tx2"/>
                </a:solidFill>
              </a:defRPr>
            </a:lvl2pPr>
            <a:lvl3pPr>
              <a:defRPr sz="1414">
                <a:solidFill>
                  <a:schemeClr val="tx2"/>
                </a:solidFill>
              </a:defRPr>
            </a:lvl3pPr>
            <a:lvl4pPr>
              <a:defRPr sz="1414">
                <a:solidFill>
                  <a:schemeClr val="tx2"/>
                </a:solidFill>
              </a:defRPr>
            </a:lvl4pPr>
            <a:lvl5pPr>
              <a:defRPr sz="1414">
                <a:solidFill>
                  <a:schemeClr val="tx2"/>
                </a:solidFill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12" name="Espace réservé de la date 11">
            <a:extLst>
              <a:ext uri="{FF2B5EF4-FFF2-40B4-BE49-F238E27FC236}">
                <a16:creationId xmlns:a16="http://schemas.microsoft.com/office/drawing/2014/main" id="{9177C8C9-48CB-496B-9320-1103C38A5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22DFC74-F345-4D17-9880-B62B2CCD51E7}" type="datetime1">
              <a:rPr lang="en-US" smtClean="0"/>
              <a:t>3/25/2026</a:t>
            </a:fld>
            <a:endParaRPr lang="fr-FR" dirty="0"/>
          </a:p>
        </p:txBody>
      </p:sp>
      <p:sp>
        <p:nvSpPr>
          <p:cNvPr id="13" name="Espace réservé du pied de page 12">
            <a:extLst>
              <a:ext uri="{FF2B5EF4-FFF2-40B4-BE49-F238E27FC236}">
                <a16:creationId xmlns:a16="http://schemas.microsoft.com/office/drawing/2014/main" id="{88755E47-65BD-492F-82BA-FEBD668D77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fr-FR"/>
              <a:t>IJCLab Presentation  - Orsay-Oslo</a:t>
            </a:r>
            <a:endParaRPr lang="fr-FR" dirty="0"/>
          </a:p>
        </p:txBody>
      </p:sp>
      <p:sp>
        <p:nvSpPr>
          <p:cNvPr id="14" name="Espace réservé du numéro de diapositive 13">
            <a:extLst>
              <a:ext uri="{FF2B5EF4-FFF2-40B4-BE49-F238E27FC236}">
                <a16:creationId xmlns:a16="http://schemas.microsoft.com/office/drawing/2014/main" id="{32D1030D-795F-40AF-9FF2-CDEB2A62C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EFF4A165-506C-4913-B07D-CE11F83DEF1E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082561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-numb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73918" y="149425"/>
            <a:ext cx="8424938" cy="432048"/>
          </a:xfrm>
        </p:spPr>
        <p:txBody>
          <a:bodyPr>
            <a:normAutofit/>
          </a:bodyPr>
          <a:lstStyle>
            <a:lvl1pPr algn="ctr">
              <a:defRPr sz="2400"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82CFE9-4859-4741-A316-483E22A0BF8E}" type="datetime1">
              <a:rPr lang="en-US" smtClean="0"/>
              <a:t>3/25/2026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IJCLab Presentation  - Orsay-Oslo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12562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-ijcla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3" y="149425"/>
            <a:ext cx="8208911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2EC0A25-05D9-4ED6-B44C-06F36E4E4247}" type="datetime1">
              <a:rPr lang="en-US" smtClean="0"/>
              <a:t>3/25/2026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IJCLab Presentation  - Orsay-Oslo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33263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-slide-fili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7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A160809-9944-4333-B3ED-E3B5056DA971}" type="datetime1">
              <a:rPr lang="en-US" smtClean="0"/>
              <a:t>3/25/2026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IJCLab Presentation  - Orsay-Oslo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606208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-slide-per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28B1D94-4662-4AA0-80C2-1A7CDB592A00}" type="datetime1">
              <a:rPr lang="en-US" smtClean="0"/>
              <a:t>3/25/2026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IJCLab Presentation  - Orsay-Oslo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  <p:sp>
        <p:nvSpPr>
          <p:cNvPr id="11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lang="fr-FR" sz="2400" b="1" kern="1200" dirty="0" smtClean="0">
                <a:solidFill>
                  <a:srgbClr val="00294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6800993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tutell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" y="0"/>
            <a:ext cx="10772420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F7518A-AF89-4652-A449-ADC9B6B51ED0}" type="datetime1">
              <a:rPr lang="en-US" smtClean="0"/>
              <a:t>3/25/2026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IJCLab Presentation  - Orsay-Oslo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25913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6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F1BC4D3-443E-4D58-B861-FDC9B33F8026}" type="datetime1">
              <a:rPr lang="en-US" smtClean="0"/>
              <a:t>3/25/2026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IJCLab Presentation  - Orsay-Oslo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614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8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1ECC643-278F-4058-83A7-6EDC73A86E09}" type="datetime1">
              <a:rPr lang="en-US" smtClean="0"/>
              <a:t>3/25/2026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IJCLab Presentation  - Orsay-Oslo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70654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lide-2-fili-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" y="0"/>
            <a:ext cx="10772417" cy="6059485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90044" y="149425"/>
            <a:ext cx="5688632" cy="432048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294B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485900"/>
            <a:ext cx="4557712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741363" y="2212975"/>
            <a:ext cx="4557712" cy="3255963"/>
          </a:xfrm>
        </p:spPr>
        <p:txBody>
          <a:bodyPr/>
          <a:lstStyle>
            <a:lvl1pPr>
              <a:defRPr>
                <a:solidFill>
                  <a:srgbClr val="FF6700"/>
                </a:solidFill>
              </a:defRPr>
            </a:lvl1pPr>
            <a:lvl2pPr>
              <a:defRPr>
                <a:solidFill>
                  <a:srgbClr val="00294B"/>
                </a:solidFill>
              </a:defRPr>
            </a:lvl2pPr>
            <a:lvl3pPr>
              <a:defRPr>
                <a:solidFill>
                  <a:srgbClr val="456487"/>
                </a:solidFill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453063" y="1485900"/>
            <a:ext cx="4579937" cy="727075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rgbClr val="00294B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5453063" y="2212975"/>
            <a:ext cx="4579937" cy="3255963"/>
          </a:xfrm>
        </p:spPr>
        <p:txBody>
          <a:bodyPr/>
          <a:lstStyle>
            <a:lvl1pPr marL="228600" indent="-228600">
              <a:defRPr lang="fr-FR" sz="2800" kern="1200" dirty="0" smtClean="0">
                <a:solidFill>
                  <a:srgbClr val="FF6700"/>
                </a:solidFill>
                <a:latin typeface="+mn-lt"/>
                <a:ea typeface="+mn-ea"/>
                <a:cs typeface="+mn-cs"/>
              </a:defRPr>
            </a:lvl1pPr>
            <a:lvl2pPr marL="685800" indent="-228600">
              <a:defRPr lang="fr-FR" sz="2400" kern="1200" dirty="0" smtClean="0">
                <a:solidFill>
                  <a:srgbClr val="00294B"/>
                </a:solidFill>
                <a:latin typeface="+mn-lt"/>
                <a:ea typeface="+mn-ea"/>
                <a:cs typeface="+mn-cs"/>
              </a:defRPr>
            </a:lvl2pPr>
            <a:lvl3pPr marL="1143000" indent="-228600">
              <a:defRPr lang="fr-FR" sz="2000" kern="1200" dirty="0" smtClean="0">
                <a:solidFill>
                  <a:srgbClr val="456487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rgbClr val="456487"/>
                </a:solidFill>
              </a:defRPr>
            </a:lvl4pPr>
            <a:lvl5pPr>
              <a:defRPr>
                <a:solidFill>
                  <a:srgbClr val="456487"/>
                </a:solidFill>
              </a:defRPr>
            </a:lvl5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fr-FR" dirty="0"/>
              <a:t>Modifier les styles du texte du masque</a:t>
            </a:r>
          </a:p>
          <a:p>
            <a:pPr marL="685800" lvl="1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Deuxième niveau</a:t>
            </a:r>
          </a:p>
          <a:p>
            <a:pPr marL="1143000" lvl="2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201812" y="5714820"/>
            <a:ext cx="2411556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195F071-7719-409A-B57D-C7FFD1EDE02E}" type="datetime1">
              <a:rPr lang="en-US" smtClean="0"/>
              <a:t>3/25/2026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2938116" y="5714820"/>
            <a:ext cx="4896544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IJCLab Presentation  - Orsay-Oslo</a:t>
            </a:r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8159407" y="5714820"/>
            <a:ext cx="2422525" cy="3222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E71596-5F9D-49C5-9701-16B3CA54319D}" type="slidenum">
              <a:rPr lang="fr-FR" smtClean="0"/>
              <a:pPr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356109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741363" y="322263"/>
            <a:ext cx="9290050" cy="11715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41363" y="1612900"/>
            <a:ext cx="9290050" cy="38449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741363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F7876B-BCC7-42B6-B90D-34F5DEF65065}" type="datetime1">
              <a:rPr lang="en-US" smtClean="0"/>
              <a:t>3/25/2026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568700" y="5616575"/>
            <a:ext cx="363537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IJCLab Presentation  - Orsay-Oslo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7608888" y="5616575"/>
            <a:ext cx="2422525" cy="3222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71596-5F9D-49C5-9701-16B3CA5431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64658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1" r:id="rId3"/>
    <p:sldLayoutId id="2147483708" r:id="rId4"/>
    <p:sldLayoutId id="2147483709" r:id="rId5"/>
    <p:sldLayoutId id="2147483702" r:id="rId6"/>
    <p:sldLayoutId id="2147483703" r:id="rId7"/>
    <p:sldLayoutId id="2147483704" r:id="rId8"/>
    <p:sldLayoutId id="2147483710" r:id="rId9"/>
    <p:sldLayoutId id="2147483711" r:id="rId10"/>
    <p:sldLayoutId id="2147483713" r:id="rId11"/>
    <p:sldLayoutId id="2147483715" r:id="rId1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mnc.in2p3.fr/" TargetMode="External"/><Relationship Id="rId2" Type="http://schemas.openxmlformats.org/officeDocument/2006/relationships/hyperlink" Target="https://www.csnsm.in2p3.fr/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13" Type="http://schemas.openxmlformats.org/officeDocument/2006/relationships/image" Target="../media/image38.png"/><Relationship Id="rId18" Type="http://schemas.openxmlformats.org/officeDocument/2006/relationships/image" Target="../media/image43.png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46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17" Type="http://schemas.openxmlformats.org/officeDocument/2006/relationships/image" Target="../media/image42.png"/><Relationship Id="rId2" Type="http://schemas.openxmlformats.org/officeDocument/2006/relationships/slideLayout" Target="../slideLayouts/slideLayout10.xml"/><Relationship Id="rId16" Type="http://schemas.openxmlformats.org/officeDocument/2006/relationships/image" Target="../media/image41.png"/><Relationship Id="rId20" Type="http://schemas.openxmlformats.org/officeDocument/2006/relationships/image" Target="../media/image45.png"/><Relationship Id="rId1" Type="http://schemas.openxmlformats.org/officeDocument/2006/relationships/tags" Target="../tags/tag1.xml"/><Relationship Id="rId6" Type="http://schemas.openxmlformats.org/officeDocument/2006/relationships/image" Target="../media/image31.jpg"/><Relationship Id="rId11" Type="http://schemas.openxmlformats.org/officeDocument/2006/relationships/image" Target="../media/image36.png"/><Relationship Id="rId5" Type="http://schemas.openxmlformats.org/officeDocument/2006/relationships/image" Target="../media/image30.jpg"/><Relationship Id="rId15" Type="http://schemas.openxmlformats.org/officeDocument/2006/relationships/image" Target="../media/image40.png"/><Relationship Id="rId23" Type="http://schemas.openxmlformats.org/officeDocument/2006/relationships/image" Target="../media/image48.png"/><Relationship Id="rId10" Type="http://schemas.openxmlformats.org/officeDocument/2006/relationships/image" Target="../media/image35.png"/><Relationship Id="rId19" Type="http://schemas.openxmlformats.org/officeDocument/2006/relationships/image" Target="../media/image44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jpg"/><Relationship Id="rId22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4.png"/><Relationship Id="rId5" Type="http://schemas.openxmlformats.org/officeDocument/2006/relationships/image" Target="../media/image53.jpg"/><Relationship Id="rId10" Type="http://schemas.openxmlformats.org/officeDocument/2006/relationships/image" Target="../media/image58.png"/><Relationship Id="rId4" Type="http://schemas.openxmlformats.org/officeDocument/2006/relationships/image" Target="../media/image52.jpg"/><Relationship Id="rId9" Type="http://schemas.openxmlformats.org/officeDocument/2006/relationships/image" Target="../media/image5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3.png"/><Relationship Id="rId11" Type="http://schemas.openxmlformats.org/officeDocument/2006/relationships/image" Target="../media/image68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5C081DB-CBFD-4AB2-8FB2-009EAD6FE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3858B9-4BBA-4607-B1EC-13E4AA3F33AC}" type="datetime1">
              <a:rPr lang="en-US" sz="1400" smtClean="0">
                <a:latin typeface="+mn-lt"/>
              </a:rPr>
              <a:t>3/25/2026</a:t>
            </a:fld>
            <a:endParaRPr lang="fr-FR" sz="1400" dirty="0">
              <a:latin typeface="+mn-lt"/>
            </a:endParaRP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B936168-112F-44CE-B52C-A984DEF4D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1400">
                <a:latin typeface="+mn-lt"/>
              </a:rPr>
              <a:t>IJCLab Presentation  - Orsay-Oslo</a:t>
            </a:r>
            <a:endParaRPr lang="fr-FR" sz="1400" dirty="0">
              <a:latin typeface="+mn-lt"/>
            </a:endParaRP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56EB657-8C75-46A5-B03C-4A97382422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z="1400" smtClean="0">
                <a:latin typeface="+mn-lt"/>
              </a:rPr>
              <a:pPr/>
              <a:t>1</a:t>
            </a:fld>
            <a:endParaRPr lang="fr-FR" sz="1400" dirty="0">
              <a:latin typeface="+mn-lt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039217A-499B-4C91-A082-5A74A671E149}"/>
              </a:ext>
            </a:extLst>
          </p:cNvPr>
          <p:cNvSpPr txBox="1"/>
          <p:nvPr/>
        </p:nvSpPr>
        <p:spPr>
          <a:xfrm>
            <a:off x="3667264" y="3228464"/>
            <a:ext cx="3204147" cy="400110"/>
          </a:xfrm>
          <a:prstGeom prst="rect">
            <a:avLst/>
          </a:prstGeom>
          <a:solidFill>
            <a:srgbClr val="FF6700">
              <a:alpha val="68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 new </a:t>
            </a:r>
            <a:r>
              <a:rPr lang="fr-F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European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fr-FR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Laboratory</a:t>
            </a:r>
            <a:r>
              <a:rPr lang="fr-FR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2A7C17-85A8-497C-91CF-1AC4C9586678}"/>
              </a:ext>
            </a:extLst>
          </p:cNvPr>
          <p:cNvSpPr/>
          <p:nvPr/>
        </p:nvSpPr>
        <p:spPr>
          <a:xfrm>
            <a:off x="2146027" y="3677816"/>
            <a:ext cx="6336704" cy="1569660"/>
          </a:xfrm>
          <a:prstGeom prst="rect">
            <a:avLst/>
          </a:prstGeom>
          <a:ln w="28575">
            <a:solidFill>
              <a:srgbClr val="FF67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600" i="1" dirty="0" err="1">
                <a:latin typeface="+mn-lt"/>
              </a:rPr>
              <a:t>Formed</a:t>
            </a:r>
            <a:r>
              <a:rPr lang="fr-FR" sz="1600" i="1" dirty="0">
                <a:latin typeface="+mn-lt"/>
              </a:rPr>
              <a:t> on 2020 by the </a:t>
            </a:r>
            <a:r>
              <a:rPr lang="fr-FR" sz="1600" i="1" dirty="0" err="1">
                <a:latin typeface="+mn-lt"/>
              </a:rPr>
              <a:t>merging</a:t>
            </a:r>
            <a:r>
              <a:rPr lang="fr-FR" sz="1600" i="1" dirty="0">
                <a:latin typeface="+mn-lt"/>
              </a:rPr>
              <a:t> of 5 </a:t>
            </a:r>
            <a:r>
              <a:rPr lang="fr-FR" sz="1600" i="1" dirty="0" err="1">
                <a:latin typeface="+mn-lt"/>
              </a:rPr>
              <a:t>Laboratories</a:t>
            </a:r>
            <a:r>
              <a:rPr lang="fr-FR" sz="1600" i="1" dirty="0">
                <a:latin typeface="+mn-lt"/>
              </a:rPr>
              <a:t> in Orsay-France</a:t>
            </a:r>
          </a:p>
          <a:p>
            <a:r>
              <a:rPr lang="fr-FR" sz="1600" b="1" i="1" dirty="0">
                <a:latin typeface="+mn-lt"/>
              </a:rPr>
              <a:t>CSNSM</a:t>
            </a:r>
            <a:r>
              <a:rPr lang="fr-FR" sz="1600" i="1" dirty="0">
                <a:latin typeface="+mn-lt"/>
              </a:rPr>
              <a:t>	Centre de Sciences Nucléaires et de Sciences de la Matière</a:t>
            </a:r>
            <a:endParaRPr lang="fr-FR" sz="1600" i="1" dirty="0">
              <a:latin typeface="+mn-lt"/>
              <a:hlinkClick r:id="rId2"/>
            </a:endParaRPr>
          </a:p>
          <a:p>
            <a:r>
              <a:rPr lang="fr-FR" sz="1600" b="1" i="1" dirty="0">
                <a:latin typeface="+mn-lt"/>
              </a:rPr>
              <a:t>IPN</a:t>
            </a:r>
            <a:r>
              <a:rPr lang="fr-FR" sz="1600" i="1" dirty="0">
                <a:latin typeface="+mn-lt"/>
              </a:rPr>
              <a:t> 	Institut de Physique Nucléaire</a:t>
            </a:r>
          </a:p>
          <a:p>
            <a:r>
              <a:rPr lang="fr-FR" sz="1600" b="1" i="1" dirty="0">
                <a:latin typeface="+mn-lt"/>
              </a:rPr>
              <a:t>IMNC</a:t>
            </a:r>
            <a:r>
              <a:rPr lang="fr-FR" sz="1600" i="1" dirty="0">
                <a:latin typeface="+mn-lt"/>
              </a:rPr>
              <a:t> 	Imagerie et Modélisation en Neurobiologie et Cancérologie</a:t>
            </a:r>
            <a:endParaRPr lang="fr-FR" sz="1600" i="1" dirty="0">
              <a:latin typeface="+mn-lt"/>
              <a:hlinkClick r:id="rId3"/>
            </a:endParaRPr>
          </a:p>
          <a:p>
            <a:r>
              <a:rPr lang="fr-FR" sz="1600" b="1" i="1" dirty="0">
                <a:latin typeface="+mn-lt"/>
              </a:rPr>
              <a:t>LAL</a:t>
            </a:r>
            <a:r>
              <a:rPr lang="fr-FR" sz="1600" i="1" dirty="0">
                <a:latin typeface="+mn-lt"/>
              </a:rPr>
              <a:t> 	Laboratoire de l’Accélérateur Linéaire </a:t>
            </a:r>
          </a:p>
          <a:p>
            <a:r>
              <a:rPr lang="fr-FR" sz="1600" b="1" i="1" dirty="0">
                <a:latin typeface="+mn-lt"/>
              </a:rPr>
              <a:t>LPT</a:t>
            </a:r>
            <a:r>
              <a:rPr lang="fr-FR" sz="1600" i="1" dirty="0">
                <a:latin typeface="+mn-lt"/>
              </a:rPr>
              <a:t> 	Laboratoire de Physique Théorique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D231FCF-B692-47A5-A894-A947C5113A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5660" y="636177"/>
            <a:ext cx="3433491" cy="2592287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AF1BD2C-9085-450E-9E9C-A3E03E3E5507}"/>
              </a:ext>
            </a:extLst>
          </p:cNvPr>
          <p:cNvSpPr/>
          <p:nvPr/>
        </p:nvSpPr>
        <p:spPr>
          <a:xfrm>
            <a:off x="3667264" y="708184"/>
            <a:ext cx="3159283" cy="2914704"/>
          </a:xfrm>
          <a:prstGeom prst="rect">
            <a:avLst/>
          </a:prstGeom>
          <a:noFill/>
          <a:ln w="76200">
            <a:solidFill>
              <a:srgbClr val="FF6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9798B38-78EB-4694-891E-15D6AE0CC543}"/>
              </a:ext>
            </a:extLst>
          </p:cNvPr>
          <p:cNvSpPr txBox="1"/>
          <p:nvPr/>
        </p:nvSpPr>
        <p:spPr>
          <a:xfrm>
            <a:off x="681976" y="1893579"/>
            <a:ext cx="28432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>
                <a:latin typeface="+mn-lt"/>
              </a:rPr>
              <a:t>WELCOME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A0AF5D4-9819-456E-842F-29CAA6C4B68E}"/>
              </a:ext>
            </a:extLst>
          </p:cNvPr>
          <p:cNvSpPr txBox="1"/>
          <p:nvPr/>
        </p:nvSpPr>
        <p:spPr>
          <a:xfrm>
            <a:off x="7091160" y="1893579"/>
            <a:ext cx="34241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800" dirty="0">
                <a:latin typeface="+mn-lt"/>
              </a:rPr>
              <a:t>Bienvenu(e)s</a:t>
            </a:r>
          </a:p>
        </p:txBody>
      </p:sp>
    </p:spTree>
    <p:extLst>
      <p:ext uri="{BB962C8B-B14F-4D97-AF65-F5344CB8AC3E}">
        <p14:creationId xmlns:p14="http://schemas.microsoft.com/office/powerpoint/2010/main" val="18863848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BB141E-29B5-452A-BBFB-7289AB08D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781" y="129310"/>
            <a:ext cx="8291888" cy="432048"/>
          </a:xfrm>
        </p:spPr>
        <p:txBody>
          <a:bodyPr>
            <a:normAutofit fontScale="90000"/>
          </a:bodyPr>
          <a:lstStyle/>
          <a:p>
            <a:r>
              <a:rPr lang="fr-FR">
                <a:latin typeface="+mn-lt"/>
              </a:rPr>
              <a:t>Forte Participation/Pilotage de la plus part des gros projets mondiaux</a:t>
            </a:r>
            <a:endParaRPr lang="fr-FR" dirty="0">
              <a:latin typeface="+mn-lt"/>
            </a:endParaRP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D3078F4-2D43-4502-A5FB-40548D566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1109B-49D9-4277-BFDF-637981A577ED}" type="datetime1">
              <a:rPr lang="en-US" smtClean="0"/>
              <a:t>3/25/2026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57098FE-B4AE-4794-8A05-BBFB1A0DA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IJCLab Presentation  - Orsay-Oslo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6EB6BF9-85E3-4DA3-931B-0CD293FC6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10</a:t>
            </a:fld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91EE475-5EA7-4E07-994B-581E3E6352FA}"/>
              </a:ext>
            </a:extLst>
          </p:cNvPr>
          <p:cNvSpPr txBox="1"/>
          <p:nvPr/>
        </p:nvSpPr>
        <p:spPr>
          <a:xfrm>
            <a:off x="430090" y="655133"/>
            <a:ext cx="1030811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1600" dirty="0">
                <a:latin typeface="+mn-lt"/>
              </a:rPr>
              <a:t>Diriger et jouer un rôle majeur dans des </a:t>
            </a:r>
            <a:r>
              <a:rPr lang="fr-FR" sz="1600" b="1" dirty="0">
                <a:solidFill>
                  <a:srgbClr val="FF0000"/>
                </a:solidFill>
                <a:latin typeface="+mn-lt"/>
              </a:rPr>
              <a:t>projets phares de classe mondiale </a:t>
            </a:r>
            <a:r>
              <a:rPr lang="fr-FR" sz="1600" dirty="0">
                <a:latin typeface="+mn-lt"/>
              </a:rPr>
              <a:t>en physique des hautes énergies, en physique nucléaire, en astroparticules et en cosmologie et accélérateurs en contribuant à tous les niveaux.</a:t>
            </a:r>
          </a:p>
        </p:txBody>
      </p:sp>
      <p:graphicFrame>
        <p:nvGraphicFramePr>
          <p:cNvPr id="37" name="Graphique 36">
            <a:extLst>
              <a:ext uri="{FF2B5EF4-FFF2-40B4-BE49-F238E27FC236}">
                <a16:creationId xmlns:a16="http://schemas.microsoft.com/office/drawing/2014/main" id="{773B46CD-F004-420F-BB9C-364D0ABBBB76}"/>
              </a:ext>
            </a:extLst>
          </p:cNvPr>
          <p:cNvGraphicFramePr>
            <a:graphicFrameLocks noGrp="1"/>
          </p:cNvGraphicFramePr>
          <p:nvPr/>
        </p:nvGraphicFramePr>
        <p:xfrm>
          <a:off x="1425947" y="2117498"/>
          <a:ext cx="7200799" cy="3284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8" name="ZoneTexte 37">
            <a:extLst>
              <a:ext uri="{FF2B5EF4-FFF2-40B4-BE49-F238E27FC236}">
                <a16:creationId xmlns:a16="http://schemas.microsoft.com/office/drawing/2014/main" id="{2D1B3619-B6B5-44E6-85E1-73C73D245523}"/>
              </a:ext>
            </a:extLst>
          </p:cNvPr>
          <p:cNvSpPr txBox="1"/>
          <p:nvPr/>
        </p:nvSpPr>
        <p:spPr>
          <a:xfrm rot="16200000">
            <a:off x="2201977" y="3494923"/>
            <a:ext cx="4751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highlight>
                  <a:srgbClr val="FFFF00"/>
                </a:highlight>
                <a:latin typeface="+mn-lt"/>
              </a:rPr>
              <a:t>TGIR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04AA9553-8821-46A4-814A-3DE18C1317C8}"/>
              </a:ext>
            </a:extLst>
          </p:cNvPr>
          <p:cNvSpPr txBox="1"/>
          <p:nvPr/>
        </p:nvSpPr>
        <p:spPr>
          <a:xfrm rot="16200000">
            <a:off x="3034402" y="2443664"/>
            <a:ext cx="4751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highlight>
                  <a:srgbClr val="FFFF00"/>
                </a:highlight>
                <a:latin typeface="+mn-lt"/>
              </a:rPr>
              <a:t>TGIR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93484856-FA81-4890-A224-6F35194E188A}"/>
              </a:ext>
            </a:extLst>
          </p:cNvPr>
          <p:cNvSpPr txBox="1"/>
          <p:nvPr/>
        </p:nvSpPr>
        <p:spPr>
          <a:xfrm rot="16200000">
            <a:off x="4340820" y="3647323"/>
            <a:ext cx="4751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highlight>
                  <a:srgbClr val="FFFF00"/>
                </a:highlight>
                <a:latin typeface="+mn-lt"/>
              </a:rPr>
              <a:t>TGIR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93DEB91B-AF4E-4C4C-B65F-131A521CCCB1}"/>
              </a:ext>
            </a:extLst>
          </p:cNvPr>
          <p:cNvSpPr txBox="1"/>
          <p:nvPr/>
        </p:nvSpPr>
        <p:spPr>
          <a:xfrm rot="16200000">
            <a:off x="4619427" y="3595792"/>
            <a:ext cx="4751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highlight>
                  <a:srgbClr val="FFFF00"/>
                </a:highlight>
                <a:latin typeface="+mn-lt"/>
              </a:rPr>
              <a:t>TGIR</a:t>
            </a:r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68DA749D-DDDB-4B4A-ABE8-E788389486FA}"/>
              </a:ext>
            </a:extLst>
          </p:cNvPr>
          <p:cNvSpPr txBox="1"/>
          <p:nvPr/>
        </p:nvSpPr>
        <p:spPr>
          <a:xfrm rot="16200000">
            <a:off x="4876547" y="3883824"/>
            <a:ext cx="4751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highlight>
                  <a:srgbClr val="FFFF00"/>
                </a:highlight>
                <a:latin typeface="+mn-lt"/>
              </a:rPr>
              <a:t>TGIR</a:t>
            </a:r>
          </a:p>
        </p:txBody>
      </p:sp>
      <p:sp>
        <p:nvSpPr>
          <p:cNvPr id="43" name="ZoneTexte 42">
            <a:extLst>
              <a:ext uri="{FF2B5EF4-FFF2-40B4-BE49-F238E27FC236}">
                <a16:creationId xmlns:a16="http://schemas.microsoft.com/office/drawing/2014/main" id="{AF8523C1-2247-451F-95CE-52B8A2DDB120}"/>
              </a:ext>
            </a:extLst>
          </p:cNvPr>
          <p:cNvSpPr txBox="1"/>
          <p:nvPr/>
        </p:nvSpPr>
        <p:spPr>
          <a:xfrm rot="16200000">
            <a:off x="5884659" y="3206892"/>
            <a:ext cx="4751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highlight>
                  <a:srgbClr val="FFFF00"/>
                </a:highlight>
                <a:latin typeface="+mn-lt"/>
              </a:rPr>
              <a:t>TGIR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838AE395-C07B-4417-BB77-063C3A3C01EB}"/>
              </a:ext>
            </a:extLst>
          </p:cNvPr>
          <p:cNvSpPr txBox="1"/>
          <p:nvPr/>
        </p:nvSpPr>
        <p:spPr>
          <a:xfrm rot="16200000">
            <a:off x="8014077" y="3175980"/>
            <a:ext cx="4751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dirty="0">
                <a:highlight>
                  <a:srgbClr val="FFFF00"/>
                </a:highlight>
                <a:latin typeface="+mn-lt"/>
              </a:rPr>
              <a:t>TGIR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B50F12D8-8D15-4A34-9156-2A6D533A6365}"/>
              </a:ext>
            </a:extLst>
          </p:cNvPr>
          <p:cNvSpPr txBox="1"/>
          <p:nvPr/>
        </p:nvSpPr>
        <p:spPr>
          <a:xfrm rot="16200000">
            <a:off x="2044494" y="3621628"/>
            <a:ext cx="3273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highlight>
                  <a:srgbClr val="FFFF00"/>
                </a:highlight>
                <a:latin typeface="+mn-lt"/>
              </a:rPr>
              <a:t>IR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468793F2-F26B-4FD6-AAC6-30FFD5036F9B}"/>
              </a:ext>
            </a:extLst>
          </p:cNvPr>
          <p:cNvSpPr txBox="1"/>
          <p:nvPr/>
        </p:nvSpPr>
        <p:spPr>
          <a:xfrm rot="16200000">
            <a:off x="3360384" y="3693636"/>
            <a:ext cx="3273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>
                <a:highlight>
                  <a:srgbClr val="FFFF00"/>
                </a:highlight>
                <a:latin typeface="+mn-lt"/>
              </a:rPr>
              <a:t>IR</a:t>
            </a:r>
          </a:p>
        </p:txBody>
      </p: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0B897C8E-2284-4D38-9BE5-4CFB82D5296D}"/>
              </a:ext>
            </a:extLst>
          </p:cNvPr>
          <p:cNvCxnSpPr>
            <a:cxnSpLocks/>
          </p:cNvCxnSpPr>
          <p:nvPr/>
        </p:nvCxnSpPr>
        <p:spPr>
          <a:xfrm flipV="1">
            <a:off x="1919609" y="3951973"/>
            <a:ext cx="6645286" cy="10364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81B33A82-B88B-4F68-95C3-3E50A62AC4B9}"/>
              </a:ext>
            </a:extLst>
          </p:cNvPr>
          <p:cNvSpPr txBox="1"/>
          <p:nvPr/>
        </p:nvSpPr>
        <p:spPr>
          <a:xfrm rot="16200000">
            <a:off x="2548004" y="3352040"/>
            <a:ext cx="861133" cy="215444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fr-FR" sz="800" b="1" dirty="0"/>
              <a:t>Avec le CNES</a:t>
            </a: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65565992-CB39-46DC-8EAD-F5E141C86E97}"/>
              </a:ext>
            </a:extLst>
          </p:cNvPr>
          <p:cNvSpPr txBox="1"/>
          <p:nvPr/>
        </p:nvSpPr>
        <p:spPr>
          <a:xfrm rot="16200000">
            <a:off x="3594226" y="3349078"/>
            <a:ext cx="861133" cy="215444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fr-FR" sz="800" b="1" dirty="0"/>
              <a:t>Avec le CNES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7335C3FE-64F6-46FA-8EAE-BDFB20F621B4}"/>
              </a:ext>
            </a:extLst>
          </p:cNvPr>
          <p:cNvSpPr txBox="1"/>
          <p:nvPr/>
        </p:nvSpPr>
        <p:spPr>
          <a:xfrm rot="16200000">
            <a:off x="7800426" y="2556990"/>
            <a:ext cx="861133" cy="215444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fr-FR" sz="800" b="1" dirty="0"/>
              <a:t>Avec le CNES</a:t>
            </a:r>
          </a:p>
        </p:txBody>
      </p:sp>
      <p:sp>
        <p:nvSpPr>
          <p:cNvPr id="50" name="ZoneTexte 49">
            <a:extLst>
              <a:ext uri="{FF2B5EF4-FFF2-40B4-BE49-F238E27FC236}">
                <a16:creationId xmlns:a16="http://schemas.microsoft.com/office/drawing/2014/main" id="{AB7A3C74-8645-4A06-B67B-2DA74E990E75}"/>
              </a:ext>
            </a:extLst>
          </p:cNvPr>
          <p:cNvSpPr txBox="1"/>
          <p:nvPr/>
        </p:nvSpPr>
        <p:spPr>
          <a:xfrm rot="16200000">
            <a:off x="2095759" y="1819162"/>
            <a:ext cx="1250663" cy="215444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fr-FR" sz="800" b="1" dirty="0"/>
              <a:t>Utilisé activités CNES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393EC847-8B5F-43D3-AC99-18E88CB62F45}"/>
              </a:ext>
            </a:extLst>
          </p:cNvPr>
          <p:cNvSpPr txBox="1"/>
          <p:nvPr/>
        </p:nvSpPr>
        <p:spPr>
          <a:xfrm rot="16200000">
            <a:off x="7097442" y="2691282"/>
            <a:ext cx="1250663" cy="215444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fr-FR" sz="800" b="1" dirty="0"/>
              <a:t>Utilisé activités CNES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EDC4785-C0E9-4688-9F06-A1BDBA911A90}"/>
              </a:ext>
            </a:extLst>
          </p:cNvPr>
          <p:cNvSpPr/>
          <p:nvPr/>
        </p:nvSpPr>
        <p:spPr>
          <a:xfrm>
            <a:off x="2915627" y="3994974"/>
            <a:ext cx="124231" cy="252625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8D39CE7-B13C-46E0-9A62-B51B03113949}"/>
              </a:ext>
            </a:extLst>
          </p:cNvPr>
          <p:cNvSpPr/>
          <p:nvPr/>
        </p:nvSpPr>
        <p:spPr>
          <a:xfrm>
            <a:off x="2918377" y="3994974"/>
            <a:ext cx="121482" cy="110714"/>
          </a:xfrm>
          <a:prstGeom prst="rect">
            <a:avLst/>
          </a:prstGeom>
          <a:solidFill>
            <a:srgbClr val="DF8A2D"/>
          </a:solidFill>
          <a:ln>
            <a:solidFill>
              <a:srgbClr val="DF8A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8C411B4-57F9-4915-80B2-751DEEAC34A7}"/>
              </a:ext>
            </a:extLst>
          </p:cNvPr>
          <p:cNvSpPr txBox="1"/>
          <p:nvPr/>
        </p:nvSpPr>
        <p:spPr>
          <a:xfrm rot="18851601">
            <a:off x="1966694" y="5016167"/>
            <a:ext cx="11320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000" b="1" dirty="0" err="1">
                <a:solidFill>
                  <a:schemeClr val="bg2">
                    <a:lumMod val="50000"/>
                  </a:schemeClr>
                </a:solidFill>
              </a:rPr>
              <a:t>MicroM</a:t>
            </a:r>
            <a:r>
              <a:rPr lang="fr-FR" sz="1000" b="1" dirty="0">
                <a:solidFill>
                  <a:schemeClr val="bg2">
                    <a:lumMod val="50000"/>
                  </a:schemeClr>
                </a:solidFill>
              </a:rPr>
              <a:t>./</a:t>
            </a:r>
            <a:r>
              <a:rPr lang="fr-FR" sz="1000" b="1" dirty="0" err="1">
                <a:solidFill>
                  <a:schemeClr val="bg2">
                    <a:lumMod val="50000"/>
                  </a:schemeClr>
                </a:solidFill>
              </a:rPr>
              <a:t>Myrtho</a:t>
            </a:r>
            <a:endParaRPr lang="fr-FR" sz="10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605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latin typeface="+mn-lt"/>
              </a:rPr>
              <a:t>PhD @ </a:t>
            </a:r>
            <a:r>
              <a:rPr lang="fr-FR" dirty="0" err="1">
                <a:latin typeface="+mn-lt"/>
              </a:rPr>
              <a:t>IJCLab</a:t>
            </a:r>
            <a:endParaRPr lang="fr-FR" dirty="0">
              <a:latin typeface="+mn-lt"/>
            </a:endParaRP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AF87E-38C3-46A8-8F04-C4A378DCB094}" type="datetime1">
              <a:rPr lang="en-US" smtClean="0">
                <a:latin typeface="+mn-lt"/>
              </a:rPr>
              <a:t>3/25/2026</a:t>
            </a:fld>
            <a:endParaRPr lang="fr-FR" dirty="0">
              <a:latin typeface="+mn-lt"/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>
                <a:latin typeface="+mn-lt"/>
              </a:rPr>
              <a:t>IJCLab Presentation  - Orsay-Oslo</a:t>
            </a:r>
            <a:endParaRPr lang="fr-FR" dirty="0">
              <a:latin typeface="+mn-lt"/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>
                <a:latin typeface="+mn-lt"/>
              </a:rPr>
              <a:pPr/>
              <a:t>11</a:t>
            </a:fld>
            <a:endParaRPr lang="fr-FR" dirty="0">
              <a:latin typeface="+mn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4F7BFDB-C058-43AC-B408-24677745EC7E}"/>
              </a:ext>
            </a:extLst>
          </p:cNvPr>
          <p:cNvSpPr/>
          <p:nvPr/>
        </p:nvSpPr>
        <p:spPr>
          <a:xfrm>
            <a:off x="137622" y="645613"/>
            <a:ext cx="424065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AU" dirty="0">
                <a:latin typeface="+mn-lt"/>
              </a:rPr>
              <a:t>~30 theses defended/year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AU" dirty="0">
                <a:latin typeface="+mn-lt"/>
              </a:rPr>
              <a:t>~slightly more than 30 incoming PHD students per years since </a:t>
            </a:r>
            <a:r>
              <a:rPr lang="en-AU" dirty="0" err="1">
                <a:latin typeface="+mn-lt"/>
              </a:rPr>
              <a:t>IJCLab</a:t>
            </a:r>
            <a:r>
              <a:rPr lang="en-AU" dirty="0">
                <a:latin typeface="+mn-lt"/>
              </a:rPr>
              <a:t> </a:t>
            </a:r>
            <a:r>
              <a:rPr lang="en-AU" sz="1600" i="1" dirty="0">
                <a:latin typeface="+mn-lt"/>
              </a:rPr>
              <a:t>    </a:t>
            </a:r>
            <a:endParaRPr lang="en-AU" dirty="0">
              <a:latin typeface="+mn-lt"/>
            </a:endParaRPr>
          </a:p>
          <a:p>
            <a:pPr algn="ctr"/>
            <a:r>
              <a:rPr lang="en-AU" b="1" u="sng" dirty="0">
                <a:latin typeface="+mn-lt"/>
              </a:rPr>
              <a:t> ~120 PHD student  @IJCLab</a:t>
            </a:r>
          </a:p>
        </p:txBody>
      </p:sp>
      <p:graphicFrame>
        <p:nvGraphicFramePr>
          <p:cNvPr id="24" name="Chart 4">
            <a:extLst>
              <a:ext uri="{FF2B5EF4-FFF2-40B4-BE49-F238E27FC236}">
                <a16:creationId xmlns:a16="http://schemas.microsoft.com/office/drawing/2014/main" id="{12355E80-FA65-4723-AD4E-CB012E57FD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9473780"/>
              </p:ext>
            </p:extLst>
          </p:nvPr>
        </p:nvGraphicFramePr>
        <p:xfrm>
          <a:off x="4367142" y="750414"/>
          <a:ext cx="3035469" cy="48590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Graphique 9">
            <a:extLst>
              <a:ext uri="{FF2B5EF4-FFF2-40B4-BE49-F238E27FC236}">
                <a16:creationId xmlns:a16="http://schemas.microsoft.com/office/drawing/2014/main" id="{93085DB7-2E55-427A-94CF-3FA09DE0E89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21553101"/>
              </p:ext>
            </p:extLst>
          </p:nvPr>
        </p:nvGraphicFramePr>
        <p:xfrm>
          <a:off x="489843" y="1910268"/>
          <a:ext cx="3456384" cy="38076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1C04CA47-FC43-4AAE-9B05-DF97962A507B}"/>
              </a:ext>
            </a:extLst>
          </p:cNvPr>
          <p:cNvSpPr txBox="1"/>
          <p:nvPr/>
        </p:nvSpPr>
        <p:spPr>
          <a:xfrm>
            <a:off x="7653290" y="2381672"/>
            <a:ext cx="2757358" cy="1631216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fr-FR" dirty="0">
                <a:latin typeface="+mn-lt"/>
              </a:rPr>
              <a:t>+ 150 </a:t>
            </a:r>
            <a:r>
              <a:rPr lang="fr-FR" dirty="0" err="1">
                <a:latin typeface="+mn-lt"/>
              </a:rPr>
              <a:t>Interships</a:t>
            </a:r>
            <a:r>
              <a:rPr lang="fr-FR" dirty="0">
                <a:latin typeface="+mn-lt"/>
              </a:rPr>
              <a:t>/y</a:t>
            </a:r>
          </a:p>
          <a:p>
            <a:pPr algn="ctr"/>
            <a:r>
              <a:rPr lang="fr-FR" dirty="0">
                <a:latin typeface="+mn-lt"/>
              </a:rPr>
              <a:t>~500 </a:t>
            </a:r>
            <a:r>
              <a:rPr lang="fr-FR" dirty="0" err="1">
                <a:latin typeface="+mn-lt"/>
              </a:rPr>
              <a:t>Interships</a:t>
            </a:r>
            <a:r>
              <a:rPr lang="fr-FR" dirty="0">
                <a:latin typeface="+mn-lt"/>
              </a:rPr>
              <a:t> </a:t>
            </a:r>
            <a:r>
              <a:rPr lang="fr-FR" dirty="0" err="1">
                <a:latin typeface="+mn-lt"/>
              </a:rPr>
              <a:t>months</a:t>
            </a:r>
            <a:endParaRPr lang="fr-FR" dirty="0">
              <a:latin typeface="+mn-lt"/>
            </a:endParaRPr>
          </a:p>
          <a:p>
            <a:pPr algn="ctr"/>
            <a:endParaRPr lang="fr-FR" dirty="0">
              <a:latin typeface="+mn-lt"/>
            </a:endParaRPr>
          </a:p>
          <a:p>
            <a:pPr algn="ctr"/>
            <a:r>
              <a:rPr lang="fr-FR" dirty="0" err="1">
                <a:latin typeface="+mn-lt"/>
              </a:rPr>
              <a:t>From</a:t>
            </a:r>
            <a:r>
              <a:rPr lang="fr-FR" dirty="0">
                <a:latin typeface="+mn-lt"/>
              </a:rPr>
              <a:t> </a:t>
            </a:r>
            <a:r>
              <a:rPr lang="fr-FR" dirty="0" err="1">
                <a:latin typeface="+mn-lt"/>
              </a:rPr>
              <a:t>Bachelor</a:t>
            </a:r>
            <a:r>
              <a:rPr lang="fr-FR" dirty="0">
                <a:latin typeface="+mn-lt"/>
                <a:sym typeface="Wingdings" panose="05000000000000000000" pitchFamily="2" charset="2"/>
              </a:rPr>
              <a:t></a:t>
            </a:r>
            <a:r>
              <a:rPr lang="fr-FR" dirty="0">
                <a:latin typeface="+mn-lt"/>
              </a:rPr>
              <a:t> Master</a:t>
            </a:r>
          </a:p>
          <a:p>
            <a:pPr algn="ctr"/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50340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1E58FA26-60D2-4A72-B5A4-76C07A0840A3}" type="datetime1">
              <a:rPr lang="en-US" sz="1400" smtClean="0"/>
              <a:t>3/25/2026</a:t>
            </a:fld>
            <a:endParaRPr sz="1400"/>
          </a:p>
        </p:txBody>
      </p:sp>
      <p:sp>
        <p:nvSpPr>
          <p:cNvPr id="5" name="Espace réservé du pied de page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 sz="1400">
                <a:latin typeface="Calibri"/>
              </a:rPr>
              <a:t>IJCLab Presentation  - Orsay-Oslo</a:t>
            </a:r>
            <a:endParaRPr sz="1400"/>
          </a:p>
        </p:txBody>
      </p:sp>
      <p:sp>
        <p:nvSpPr>
          <p:cNvPr id="6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7E71596-5F9D-49C5-9701-16B3CA54319D}" type="slidenum">
              <a:rPr lang="en-ZA" sz="1400">
                <a:latin typeface="Calibri"/>
              </a:rPr>
              <a:t>12</a:t>
            </a:fld>
            <a:endParaRPr lang="en-ZA" sz="1400">
              <a:latin typeface="Calibri"/>
            </a:endParaRPr>
          </a:p>
        </p:txBody>
      </p:sp>
      <p:sp>
        <p:nvSpPr>
          <p:cNvPr id="8" name="Rectangle 10"/>
          <p:cNvSpPr/>
          <p:nvPr/>
        </p:nvSpPr>
        <p:spPr bwMode="auto">
          <a:xfrm>
            <a:off x="304338" y="885989"/>
            <a:ext cx="10164097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/>
              <a:buChar char="Ø"/>
              <a:defRPr/>
            </a:pPr>
            <a:r>
              <a:rPr lang="en-ZA" sz="1800" b="1" dirty="0">
                <a:solidFill>
                  <a:srgbClr val="FF0000"/>
                </a:solidFill>
                <a:latin typeface="+mn-lt"/>
              </a:rPr>
              <a:t>Contributing to </a:t>
            </a:r>
            <a:r>
              <a:rPr lang="en-ZA" sz="1800" b="1" dirty="0">
                <a:solidFill>
                  <a:srgbClr val="FF0000"/>
                </a:solidFill>
                <a:latin typeface="+mn-lt"/>
                <a:ea typeface="Calibri"/>
                <a:cs typeface="Times New Roman"/>
              </a:rPr>
              <a:t>projects in HEP, A2C and Nuclear Physics at all stages</a:t>
            </a:r>
            <a:r>
              <a:rPr lang="en-ZA" sz="1800" dirty="0">
                <a:latin typeface="+mn-lt"/>
                <a:ea typeface="Calibri"/>
                <a:cs typeface="Times New Roman"/>
              </a:rPr>
              <a:t>:  proposal, design, construction, operation, data analysis, theory</a:t>
            </a:r>
            <a:endParaRPr sz="1800" dirty="0">
              <a:latin typeface="+mn-lt"/>
            </a:endParaRPr>
          </a:p>
          <a:p>
            <a:pPr algn="just">
              <a:defRPr/>
            </a:pPr>
            <a:endParaRPr lang="en-ZA" sz="1800" dirty="0">
              <a:latin typeface="+mn-lt"/>
              <a:cs typeface="Times New Roman"/>
            </a:endParaRPr>
          </a:p>
          <a:p>
            <a:pPr algn="just">
              <a:defRPr/>
            </a:pPr>
            <a:endParaRPr lang="en-ZA" sz="1800" dirty="0">
              <a:latin typeface="+mn-lt"/>
              <a:cs typeface="Times New Roman"/>
            </a:endParaRPr>
          </a:p>
          <a:p>
            <a:pPr marL="285750" indent="-285750" algn="just">
              <a:buFont typeface="Wingdings"/>
              <a:buChar char="Ø"/>
              <a:defRPr/>
            </a:pPr>
            <a:r>
              <a:rPr lang="en-ZA" sz="1800" b="1" dirty="0">
                <a:solidFill>
                  <a:srgbClr val="FF0000"/>
                </a:solidFill>
                <a:latin typeface="+mn-lt"/>
              </a:rPr>
              <a:t>Playing a major role in the conception, design and construction of current and future accelerators</a:t>
            </a:r>
            <a:r>
              <a:rPr lang="en-ZA" sz="1800" dirty="0">
                <a:latin typeface="+mn-lt"/>
              </a:rPr>
              <a:t>.  </a:t>
            </a:r>
          </a:p>
          <a:p>
            <a:pPr marL="285750" indent="-285750" algn="just">
              <a:buFont typeface="Wingdings"/>
              <a:buChar char="Ø"/>
              <a:defRPr/>
            </a:pPr>
            <a:endParaRPr lang="en-ZA" sz="1800" dirty="0">
              <a:latin typeface="+mn-lt"/>
            </a:endParaRPr>
          </a:p>
          <a:p>
            <a:pPr marL="285750" indent="-285750" algn="just">
              <a:buFont typeface="Wingdings"/>
              <a:buChar char="Ø"/>
              <a:defRPr/>
            </a:pPr>
            <a:endParaRPr lang="en-ZA" sz="1800" dirty="0">
              <a:latin typeface="+mn-lt"/>
            </a:endParaRPr>
          </a:p>
          <a:p>
            <a:pPr marL="285750" indent="-285750" algn="just">
              <a:buFont typeface="Wingdings"/>
              <a:buChar char="Ø"/>
              <a:defRPr/>
            </a:pPr>
            <a:r>
              <a:rPr lang="en-ZA" sz="1800" b="1" dirty="0">
                <a:solidFill>
                  <a:srgbClr val="FF0000"/>
                </a:solidFill>
                <a:latin typeface="+mn-lt"/>
              </a:rPr>
              <a:t>Developing and operating research infrastructures and technological platforms</a:t>
            </a:r>
            <a:r>
              <a:rPr lang="en-ZA" sz="1800" dirty="0">
                <a:latin typeface="+mn-lt"/>
              </a:rPr>
              <a:t> supporting these research areas as well as original research in </a:t>
            </a:r>
            <a:r>
              <a:rPr lang="en-ZA" sz="1800" b="1" dirty="0">
                <a:latin typeface="+mn-lt"/>
              </a:rPr>
              <a:t>health physics and energy</a:t>
            </a:r>
          </a:p>
          <a:p>
            <a:pPr marL="285750" indent="-285750" algn="just">
              <a:buFont typeface="Wingdings"/>
              <a:buChar char="Ø"/>
              <a:defRPr/>
            </a:pPr>
            <a:endParaRPr lang="en-ZA" sz="1800" dirty="0">
              <a:latin typeface="+mn-lt"/>
            </a:endParaRPr>
          </a:p>
          <a:p>
            <a:pPr marL="285750" indent="-285750" algn="just">
              <a:buFont typeface="Wingdings"/>
              <a:buChar char="Ø"/>
              <a:defRPr/>
            </a:pPr>
            <a:endParaRPr lang="en-ZA" sz="1800" dirty="0">
              <a:latin typeface="+mn-lt"/>
            </a:endParaRPr>
          </a:p>
          <a:p>
            <a:pPr marL="285750" indent="-285750" algn="just">
              <a:buFont typeface="Wingdings"/>
              <a:buChar char="Ø"/>
              <a:defRPr/>
            </a:pPr>
            <a:r>
              <a:rPr lang="en-ZA" sz="1800" b="1" dirty="0">
                <a:solidFill>
                  <a:srgbClr val="FF0000"/>
                </a:solidFill>
                <a:latin typeface="+mn-lt"/>
              </a:rPr>
              <a:t>Promoting the development of new technologies for science for the benefit of society </a:t>
            </a:r>
            <a:r>
              <a:rPr lang="en-ZA" sz="1800" dirty="0">
                <a:latin typeface="+mn-lt"/>
              </a:rPr>
              <a:t>and thus supporting national and European industrial competitiveness</a:t>
            </a:r>
            <a:endParaRPr sz="1800" dirty="0">
              <a:latin typeface="+mn-lt"/>
            </a:endParaRPr>
          </a:p>
          <a:p>
            <a:pPr marL="285750" indent="-285750" algn="just">
              <a:buFont typeface="Wingdings"/>
              <a:buChar char="Ø"/>
              <a:defRPr/>
            </a:pPr>
            <a:endParaRPr lang="en-ZA" sz="1800" dirty="0">
              <a:latin typeface="+mn-lt"/>
            </a:endParaRPr>
          </a:p>
          <a:p>
            <a:pPr algn="just">
              <a:defRPr/>
            </a:pPr>
            <a:endParaRPr lang="en-ZA" sz="1800" dirty="0">
              <a:latin typeface="+mn-lt"/>
            </a:endParaRPr>
          </a:p>
          <a:p>
            <a:pPr marL="285750" indent="-285750" algn="just">
              <a:buFont typeface="Wingdings"/>
              <a:buChar char="Ø"/>
              <a:defRPr/>
            </a:pPr>
            <a:r>
              <a:rPr lang="en-ZA" sz="1800" b="1" dirty="0">
                <a:solidFill>
                  <a:srgbClr val="FF0000"/>
                </a:solidFill>
                <a:latin typeface="+mn-lt"/>
              </a:rPr>
              <a:t>Welcoming students that the laboratory trains through and for research</a:t>
            </a:r>
            <a:r>
              <a:rPr lang="en-ZA" sz="1800" dirty="0">
                <a:latin typeface="+mn-lt"/>
              </a:rPr>
              <a:t> in the heart of a world-class academic environment. </a:t>
            </a:r>
            <a:endParaRPr sz="1800" dirty="0">
              <a:latin typeface="+mn-lt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58B2534D-1882-41CF-8B0A-AAB30514FE0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2290044" y="149425"/>
            <a:ext cx="5688632" cy="432048"/>
          </a:xfrm>
        </p:spPr>
        <p:txBody>
          <a:bodyPr/>
          <a:lstStyle/>
          <a:p>
            <a:r>
              <a:rPr lang="fr-FR">
                <a:latin typeface="+mn-lt"/>
              </a:rPr>
              <a:t>In conclusions,  </a:t>
            </a:r>
            <a:r>
              <a:rPr lang="fr-FR" dirty="0" err="1">
                <a:latin typeface="+mn-lt"/>
              </a:rPr>
              <a:t>our</a:t>
            </a:r>
            <a:r>
              <a:rPr lang="fr-FR" dirty="0">
                <a:latin typeface="+mn-lt"/>
              </a:rPr>
              <a:t> </a:t>
            </a:r>
            <a:r>
              <a:rPr lang="fr-FR" dirty="0" err="1">
                <a:latin typeface="+mn-lt"/>
              </a:rPr>
              <a:t>Manifesto</a:t>
            </a:r>
            <a:endParaRPr lang="fr-FR" dirty="0">
              <a:latin typeface="+mn-l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Espace réservé du contenu 10">
            <a:extLst>
              <a:ext uri="{FF2B5EF4-FFF2-40B4-BE49-F238E27FC236}">
                <a16:creationId xmlns:a16="http://schemas.microsoft.com/office/drawing/2014/main" id="{2769ED22-F364-4C36-BD00-21B0379CDA1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0" y="22405"/>
            <a:ext cx="10773424" cy="6060049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F5FF081-2C2A-401D-A044-E88374067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06012D-8E80-4B27-8D14-B770117FF917}" type="datetime1">
              <a:rPr lang="en-US" smtClean="0">
                <a:solidFill>
                  <a:schemeClr val="tx1"/>
                </a:solidFill>
              </a:rPr>
              <a:t>3/25/2026</a:t>
            </a:fld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E1CB024-78CF-4B2A-8141-E5B88F0D1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IJCLab Presentation  - Orsay-Oslo</a:t>
            </a:r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FAFAE3C-0BF8-49FE-B2BF-CF07B404C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881516" y="5727752"/>
            <a:ext cx="2422525" cy="322263"/>
          </a:xfrm>
        </p:spPr>
        <p:txBody>
          <a:bodyPr/>
          <a:lstStyle/>
          <a:p>
            <a:fld id="{77E71596-5F9D-49C5-9701-16B3CA54319D}" type="slidenum">
              <a:rPr lang="fr-FR" smtClean="0">
                <a:solidFill>
                  <a:schemeClr val="tx1"/>
                </a:solidFill>
              </a:rPr>
              <a:pPr/>
              <a:t>13</a:t>
            </a:fld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230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55">
            <a:extLst>
              <a:ext uri="{FF2B5EF4-FFF2-40B4-BE49-F238E27FC236}">
                <a16:creationId xmlns:a16="http://schemas.microsoft.com/office/drawing/2014/main" id="{35499F0F-A980-42C1-9C2B-BD3EF8F8F7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Espace réservé de la date 5">
            <a:extLst>
              <a:ext uri="{FF2B5EF4-FFF2-40B4-BE49-F238E27FC236}">
                <a16:creationId xmlns:a16="http://schemas.microsoft.com/office/drawing/2014/main" id="{C27E7899-D714-4047-8D0F-A15BDFC7D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982B0-7BC0-4B18-B514-89A4D6D2FE95}" type="datetime1">
              <a:rPr lang="en-US" sz="1400" smtClean="0">
                <a:latin typeface="+mn-lt"/>
              </a:rPr>
              <a:t>3/25/2026</a:t>
            </a:fld>
            <a:endParaRPr lang="en-AU" sz="1400">
              <a:latin typeface="+mn-lt"/>
            </a:endParaRP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4659D06B-1FF4-4947-B1F7-EF4DA4773B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1400">
                <a:latin typeface="+mn-lt"/>
              </a:rPr>
              <a:t>IJCLab Presentation  - Orsay-Oslo</a:t>
            </a:r>
            <a:endParaRPr lang="en-AU" sz="1400" dirty="0">
              <a:latin typeface="+mn-lt"/>
            </a:endParaRPr>
          </a:p>
        </p:txBody>
      </p:sp>
      <p:sp>
        <p:nvSpPr>
          <p:cNvPr id="8" name="Espace réservé du numéro de diapositive 7">
            <a:extLst>
              <a:ext uri="{FF2B5EF4-FFF2-40B4-BE49-F238E27FC236}">
                <a16:creationId xmlns:a16="http://schemas.microsoft.com/office/drawing/2014/main" id="{1D4781B7-8F60-4915-BC0C-8771DE99C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 sz="1400" smtClean="0">
                <a:latin typeface="+mn-lt"/>
              </a:rPr>
              <a:t>2</a:t>
            </a:fld>
            <a:endParaRPr lang="en-AU" sz="1400">
              <a:latin typeface="+mn-lt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002C782C-59C2-4C08-9480-AD4DAC80A8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049" b="17459"/>
          <a:stretch/>
        </p:blipFill>
        <p:spPr>
          <a:xfrm>
            <a:off x="1879665" y="645195"/>
            <a:ext cx="8439147" cy="4104456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F085E7B1-2DA5-4987-82B7-E1CE08DB3C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9279" b="40628"/>
          <a:stretch/>
        </p:blipFill>
        <p:spPr>
          <a:xfrm>
            <a:off x="63717" y="736810"/>
            <a:ext cx="2232248" cy="2952329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B1971A7-992F-4253-A781-5ACABCEB99A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33" t="62099" r="48628"/>
          <a:stretch/>
        </p:blipFill>
        <p:spPr>
          <a:xfrm>
            <a:off x="63716" y="3636216"/>
            <a:ext cx="3450462" cy="2016260"/>
          </a:xfrm>
          <a:prstGeom prst="rect">
            <a:avLst/>
          </a:prstGeom>
        </p:spPr>
      </p:pic>
      <p:sp>
        <p:nvSpPr>
          <p:cNvPr id="54" name="ZoneTexte 53">
            <a:extLst>
              <a:ext uri="{FF2B5EF4-FFF2-40B4-BE49-F238E27FC236}">
                <a16:creationId xmlns:a16="http://schemas.microsoft.com/office/drawing/2014/main" id="{AE28D2A0-8EC1-42A7-A057-1458697F21BE}"/>
              </a:ext>
            </a:extLst>
          </p:cNvPr>
          <p:cNvSpPr txBox="1"/>
          <p:nvPr/>
        </p:nvSpPr>
        <p:spPr>
          <a:xfrm>
            <a:off x="921891" y="116491"/>
            <a:ext cx="96116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b="1" dirty="0" err="1">
                <a:latin typeface="+mn-lt"/>
              </a:rPr>
              <a:t>IJCLab</a:t>
            </a:r>
            <a:r>
              <a:rPr lang="en-AU" sz="2400" b="1" dirty="0">
                <a:latin typeface="+mn-lt"/>
              </a:rPr>
              <a:t> : Located in Orsay Campus, 30 Km South-Paris, Campus Paris-</a:t>
            </a:r>
            <a:r>
              <a:rPr lang="en-AU" sz="2400" b="1" dirty="0" err="1">
                <a:latin typeface="+mn-lt"/>
              </a:rPr>
              <a:t>Saclay</a:t>
            </a:r>
            <a:endParaRPr lang="en-AU" sz="2400" b="1" dirty="0">
              <a:latin typeface="+mn-lt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8A8FF18-9D79-4ADB-AA5A-FBAE622E2F07}"/>
              </a:ext>
            </a:extLst>
          </p:cNvPr>
          <p:cNvSpPr/>
          <p:nvPr/>
        </p:nvSpPr>
        <p:spPr>
          <a:xfrm>
            <a:off x="3514179" y="3729152"/>
            <a:ext cx="1929704" cy="143033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1" name="ZoneTexte 60">
            <a:extLst>
              <a:ext uri="{FF2B5EF4-FFF2-40B4-BE49-F238E27FC236}">
                <a16:creationId xmlns:a16="http://schemas.microsoft.com/office/drawing/2014/main" id="{2043C5CC-761F-447C-BB93-C916D558A146}"/>
              </a:ext>
            </a:extLst>
          </p:cNvPr>
          <p:cNvSpPr txBox="1"/>
          <p:nvPr/>
        </p:nvSpPr>
        <p:spPr>
          <a:xfrm>
            <a:off x="3584573" y="4666802"/>
            <a:ext cx="6997359" cy="92333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AU" sz="1800" dirty="0">
                <a:latin typeface="+mn-lt"/>
              </a:rPr>
              <a:t>Financial plan (CPER) for renewing buildings and research infrastructures  </a:t>
            </a:r>
          </a:p>
          <a:p>
            <a:r>
              <a:rPr lang="en-AU" sz="1800" dirty="0">
                <a:latin typeface="+mn-lt"/>
              </a:rPr>
              <a:t>   	</a:t>
            </a:r>
            <a:r>
              <a:rPr lang="en-AU" sz="1800" b="1" dirty="0">
                <a:latin typeface="+mn-lt"/>
              </a:rPr>
              <a:t>20,6M€	2016-2021</a:t>
            </a:r>
          </a:p>
          <a:p>
            <a:r>
              <a:rPr lang="en-AU" sz="1800" b="1" dirty="0">
                <a:latin typeface="+mn-lt"/>
              </a:rPr>
              <a:t>	  9,1M€	2022-2027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F2B2FB4E-1A58-477F-85AA-902C53335895}"/>
              </a:ext>
            </a:extLst>
          </p:cNvPr>
          <p:cNvSpPr/>
          <p:nvPr/>
        </p:nvSpPr>
        <p:spPr>
          <a:xfrm>
            <a:off x="10138915" y="645194"/>
            <a:ext cx="360040" cy="395456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0BDB7ACB-4A2D-4D79-BB3B-B6745E0B76EA}"/>
              </a:ext>
            </a:extLst>
          </p:cNvPr>
          <p:cNvSpPr txBox="1"/>
          <p:nvPr/>
        </p:nvSpPr>
        <p:spPr>
          <a:xfrm>
            <a:off x="2295966" y="613556"/>
            <a:ext cx="7579830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AU" sz="1800" b="1" dirty="0" err="1">
                <a:latin typeface="+mn-lt"/>
              </a:rPr>
              <a:t>IJCLab</a:t>
            </a:r>
            <a:r>
              <a:rPr lang="en-AU" sz="1800" dirty="0">
                <a:latin typeface="+mn-lt"/>
              </a:rPr>
              <a:t> is occupying a large part of the Orsay Campus (~50000m²)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8340564-7F2A-4E31-BAE1-EADB4673DF2B}"/>
              </a:ext>
            </a:extLst>
          </p:cNvPr>
          <p:cNvSpPr/>
          <p:nvPr/>
        </p:nvSpPr>
        <p:spPr>
          <a:xfrm>
            <a:off x="9625266" y="1039809"/>
            <a:ext cx="403631" cy="270028"/>
          </a:xfrm>
          <a:prstGeom prst="rect">
            <a:avLst/>
          </a:prstGeom>
          <a:solidFill>
            <a:srgbClr val="F39200"/>
          </a:solidFill>
          <a:ln>
            <a:solidFill>
              <a:srgbClr val="FF6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8334B2D-1D7D-41D6-AF18-A2FBC07BC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4779" y="991391"/>
            <a:ext cx="506184" cy="38216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968FB22B-4798-48E1-ACA4-697BB6F3DD65}"/>
              </a:ext>
            </a:extLst>
          </p:cNvPr>
          <p:cNvSpPr txBox="1"/>
          <p:nvPr/>
        </p:nvSpPr>
        <p:spPr>
          <a:xfrm>
            <a:off x="216157" y="3677816"/>
            <a:ext cx="3081998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fr-FR" sz="1800" b="1" dirty="0">
                <a:latin typeface="+mn-lt"/>
              </a:rPr>
              <a:t>IRFU/CEA </a:t>
            </a:r>
            <a:r>
              <a:rPr lang="fr-FR" sz="1800" dirty="0">
                <a:latin typeface="+mn-lt"/>
              </a:rPr>
              <a:t>in the </a:t>
            </a:r>
            <a:r>
              <a:rPr lang="fr-FR" sz="1800" dirty="0" err="1">
                <a:latin typeface="+mn-lt"/>
              </a:rPr>
              <a:t>same</a:t>
            </a:r>
            <a:r>
              <a:rPr lang="fr-FR" sz="1800" dirty="0">
                <a:latin typeface="+mn-lt"/>
              </a:rPr>
              <a:t> Campus </a:t>
            </a:r>
          </a:p>
        </p:txBody>
      </p:sp>
    </p:spTree>
    <p:extLst>
      <p:ext uri="{BB962C8B-B14F-4D97-AF65-F5344CB8AC3E}">
        <p14:creationId xmlns:p14="http://schemas.microsoft.com/office/powerpoint/2010/main" val="2799468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6812C8B2-C4DA-430C-9CD3-1CD4E3AEC7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57BCD9-1D4F-439C-9AFF-5C0446793679}" type="datetime1">
              <a:rPr lang="en-US" smtClean="0"/>
              <a:t>3/25/2026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E94F2E9-AF7B-407B-97EF-5F6022F59E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IJCLab Presentation  - Orsay-Oslo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FD6CE34-8590-419F-A23A-5303ED307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3</a:t>
            </a:fld>
            <a:endParaRPr lang="fr-FR" dirty="0"/>
          </a:p>
        </p:txBody>
      </p:sp>
      <p:sp>
        <p:nvSpPr>
          <p:cNvPr id="13" name="TextBox 14">
            <a:extLst>
              <a:ext uri="{FF2B5EF4-FFF2-40B4-BE49-F238E27FC236}">
                <a16:creationId xmlns:a16="http://schemas.microsoft.com/office/drawing/2014/main" id="{9AC73D93-4965-4B49-B45C-B18EC1852662}"/>
              </a:ext>
            </a:extLst>
          </p:cNvPr>
          <p:cNvSpPr txBox="1"/>
          <p:nvPr/>
        </p:nvSpPr>
        <p:spPr>
          <a:xfrm>
            <a:off x="4010857" y="2105292"/>
            <a:ext cx="6272075" cy="17766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00" fontAlgn="auto">
              <a:lnSpc>
                <a:spcPts val="2771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79" b="1" dirty="0">
                <a:solidFill>
                  <a:srgbClr val="606060"/>
                </a:solidFill>
                <a:latin typeface="Poppins"/>
                <a:ea typeface="Poppins"/>
                <a:cs typeface="Poppins"/>
                <a:sym typeface="Poppins"/>
              </a:rPr>
              <a:t>Irène Joliot-Curie.  </a:t>
            </a:r>
          </a:p>
          <a:p>
            <a:pPr defTabSz="914400" fontAlgn="auto">
              <a:lnSpc>
                <a:spcPts val="2771"/>
              </a:lnSpc>
              <a:spcBef>
                <a:spcPts val="0"/>
              </a:spcBef>
              <a:spcAft>
                <a:spcPts val="0"/>
              </a:spcAft>
            </a:pPr>
            <a:endParaRPr lang="en-US" sz="1979" dirty="0">
              <a:solidFill>
                <a:srgbClr val="606060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defTabSz="914400" fontAlgn="auto">
              <a:lnSpc>
                <a:spcPts val="2771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979" dirty="0">
                <a:solidFill>
                  <a:srgbClr val="606060"/>
                </a:solidFill>
                <a:latin typeface="Poppins"/>
                <a:ea typeface="Poppins"/>
                <a:cs typeface="Poppins"/>
                <a:sym typeface="Poppins"/>
              </a:rPr>
              <a:t>Her vision was instrumental in the creation of the Orsay campus and the establishment of its first scientific laboratory (in 1955)</a:t>
            </a:r>
          </a:p>
        </p:txBody>
      </p:sp>
      <p:sp>
        <p:nvSpPr>
          <p:cNvPr id="14" name="TextBox 15">
            <a:extLst>
              <a:ext uri="{FF2B5EF4-FFF2-40B4-BE49-F238E27FC236}">
                <a16:creationId xmlns:a16="http://schemas.microsoft.com/office/drawing/2014/main" id="{B89492E1-DBBB-472D-9179-FF0923EB680E}"/>
              </a:ext>
            </a:extLst>
          </p:cNvPr>
          <p:cNvSpPr txBox="1"/>
          <p:nvPr/>
        </p:nvSpPr>
        <p:spPr>
          <a:xfrm>
            <a:off x="5162744" y="997998"/>
            <a:ext cx="3824043" cy="462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914400" fontAlgn="auto">
              <a:lnSpc>
                <a:spcPts val="378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700" b="1" dirty="0">
                <a:solidFill>
                  <a:srgbClr val="222222"/>
                </a:solidFill>
                <a:latin typeface="Poppins Bold"/>
                <a:ea typeface="Poppins Bold"/>
                <a:cs typeface="Poppins Bold"/>
                <a:sym typeface="Poppins Bold"/>
              </a:rPr>
              <a:t>The Orsay Campus</a:t>
            </a:r>
          </a:p>
        </p:txBody>
      </p:sp>
      <p:sp>
        <p:nvSpPr>
          <p:cNvPr id="15" name="Freeform 18">
            <a:extLst>
              <a:ext uri="{FF2B5EF4-FFF2-40B4-BE49-F238E27FC236}">
                <a16:creationId xmlns:a16="http://schemas.microsoft.com/office/drawing/2014/main" id="{491D3F35-8B1A-4230-80C2-E84744959F46}"/>
              </a:ext>
            </a:extLst>
          </p:cNvPr>
          <p:cNvSpPr/>
          <p:nvPr/>
        </p:nvSpPr>
        <p:spPr>
          <a:xfrm>
            <a:off x="489843" y="761194"/>
            <a:ext cx="3175970" cy="4537100"/>
          </a:xfrm>
          <a:custGeom>
            <a:avLst/>
            <a:gdLst/>
            <a:ahLst/>
            <a:cxnLst/>
            <a:rect l="l" t="t" r="r" b="b"/>
            <a:pathLst>
              <a:path w="3175970" h="4537100">
                <a:moveTo>
                  <a:pt x="0" y="0"/>
                </a:moveTo>
                <a:lnTo>
                  <a:pt x="3175970" y="0"/>
                </a:lnTo>
                <a:lnTo>
                  <a:pt x="3175970" y="4537100"/>
                </a:lnTo>
                <a:lnTo>
                  <a:pt x="0" y="4537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3282753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3636405-E0D5-4653-9237-7E6B6040A3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6" y="-119820"/>
            <a:ext cx="10772775" cy="5537880"/>
          </a:xfrm>
          <a:prstGeom prst="rect">
            <a:avLst/>
          </a:prstGeom>
        </p:spPr>
      </p:pic>
      <p:grpSp>
        <p:nvGrpSpPr>
          <p:cNvPr id="23" name="Groupe 22">
            <a:extLst>
              <a:ext uri="{FF2B5EF4-FFF2-40B4-BE49-F238E27FC236}">
                <a16:creationId xmlns:a16="http://schemas.microsoft.com/office/drawing/2014/main" id="{F99E1DDB-A392-4FD9-8204-161ECF011C65}"/>
              </a:ext>
            </a:extLst>
          </p:cNvPr>
          <p:cNvGrpSpPr/>
          <p:nvPr/>
        </p:nvGrpSpPr>
        <p:grpSpPr>
          <a:xfrm>
            <a:off x="-14213" y="0"/>
            <a:ext cx="2102610" cy="4136833"/>
            <a:chOff x="9081193" y="1972111"/>
            <a:chExt cx="1590675" cy="3638550"/>
          </a:xfrm>
        </p:grpSpPr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AF731A2F-DF53-41EC-90D8-59196AAC13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81193" y="2153086"/>
              <a:ext cx="1590675" cy="3457575"/>
            </a:xfrm>
            <a:prstGeom prst="rect">
              <a:avLst/>
            </a:prstGeom>
          </p:spPr>
        </p:pic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9AE314AC-5232-41FD-8D42-EAE0CEF8D2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90730" y="1972111"/>
              <a:ext cx="1371600" cy="361950"/>
            </a:xfrm>
            <a:prstGeom prst="rect">
              <a:avLst/>
            </a:prstGeom>
          </p:spPr>
        </p:pic>
      </p:grpSp>
      <p:pic>
        <p:nvPicPr>
          <p:cNvPr id="32" name="Image 31">
            <a:extLst>
              <a:ext uri="{FF2B5EF4-FFF2-40B4-BE49-F238E27FC236}">
                <a16:creationId xmlns:a16="http://schemas.microsoft.com/office/drawing/2014/main" id="{11B9D7EF-CA12-4FF1-B4EC-31B46DD2D0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3150" y="93322"/>
            <a:ext cx="1869474" cy="1461432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052933BA-C2FC-42E3-A977-17C7B95A87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0776" y="45090"/>
            <a:ext cx="1474599" cy="155566"/>
          </a:xfrm>
          <a:prstGeom prst="rect">
            <a:avLst/>
          </a:prstGeom>
        </p:spPr>
      </p:pic>
      <p:grpSp>
        <p:nvGrpSpPr>
          <p:cNvPr id="35" name="Groupe 34">
            <a:extLst>
              <a:ext uri="{FF2B5EF4-FFF2-40B4-BE49-F238E27FC236}">
                <a16:creationId xmlns:a16="http://schemas.microsoft.com/office/drawing/2014/main" id="{E73574C5-8E46-4EC1-9D30-B6CB2B5B888F}"/>
              </a:ext>
            </a:extLst>
          </p:cNvPr>
          <p:cNvGrpSpPr/>
          <p:nvPr/>
        </p:nvGrpSpPr>
        <p:grpSpPr>
          <a:xfrm>
            <a:off x="3802211" y="4108170"/>
            <a:ext cx="3292651" cy="1566277"/>
            <a:chOff x="10564948" y="2222160"/>
            <a:chExt cx="3526345" cy="1279918"/>
          </a:xfrm>
        </p:grpSpPr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9C61A8A3-1729-438A-B5D9-522AB9F5C3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t="5274"/>
            <a:stretch/>
          </p:blipFill>
          <p:spPr>
            <a:xfrm>
              <a:off x="11237706" y="2222160"/>
              <a:ext cx="2853587" cy="1203100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FB659AC3-E6E6-432A-BEF4-7BC344ADD580}"/>
                </a:ext>
              </a:extLst>
            </p:cNvPr>
            <p:cNvSpPr/>
            <p:nvPr/>
          </p:nvSpPr>
          <p:spPr>
            <a:xfrm>
              <a:off x="10564948" y="3338599"/>
              <a:ext cx="2853586" cy="163479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>
              <a:spAutoFit/>
            </a:bodyPr>
            <a:lstStyle/>
            <a:p>
              <a:pPr marL="0" marR="0" lvl="0" indent="0" defTabSz="100488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n-lt"/>
                  <a:cs typeface="Calibri" panose="020F0502020204030204" pitchFamily="34" charset="0"/>
                </a:rPr>
                <a:t>Restructuration du Hall D1-D2, de l’IGLOO, bat 201</a:t>
              </a:r>
            </a:p>
          </p:txBody>
        </p:sp>
      </p:grpSp>
      <p:pic>
        <p:nvPicPr>
          <p:cNvPr id="41" name="Image 40">
            <a:extLst>
              <a:ext uri="{FF2B5EF4-FFF2-40B4-BE49-F238E27FC236}">
                <a16:creationId xmlns:a16="http://schemas.microsoft.com/office/drawing/2014/main" id="{F41EE059-2F80-40B9-A1CB-663C383C08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4213" y="4108171"/>
            <a:ext cx="4497349" cy="1602691"/>
          </a:xfrm>
          <a:prstGeom prst="rect">
            <a:avLst/>
          </a:prstGeom>
        </p:spPr>
      </p:pic>
      <p:grpSp>
        <p:nvGrpSpPr>
          <p:cNvPr id="50" name="Groupe 49">
            <a:extLst>
              <a:ext uri="{FF2B5EF4-FFF2-40B4-BE49-F238E27FC236}">
                <a16:creationId xmlns:a16="http://schemas.microsoft.com/office/drawing/2014/main" id="{C0B4849B-EB37-42FD-8124-0CA774600F76}"/>
              </a:ext>
            </a:extLst>
          </p:cNvPr>
          <p:cNvGrpSpPr/>
          <p:nvPr/>
        </p:nvGrpSpPr>
        <p:grpSpPr>
          <a:xfrm>
            <a:off x="7159083" y="4348976"/>
            <a:ext cx="3680287" cy="1373395"/>
            <a:chOff x="4954339" y="4133670"/>
            <a:chExt cx="5238750" cy="1657350"/>
          </a:xfrm>
        </p:grpSpPr>
        <p:pic>
          <p:nvPicPr>
            <p:cNvPr id="51" name="Image 50">
              <a:extLst>
                <a:ext uri="{FF2B5EF4-FFF2-40B4-BE49-F238E27FC236}">
                  <a16:creationId xmlns:a16="http://schemas.microsoft.com/office/drawing/2014/main" id="{039A96C9-FD4F-40DF-A61C-7D16080F8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954339" y="4133670"/>
              <a:ext cx="5238750" cy="1657350"/>
            </a:xfrm>
            <a:prstGeom prst="rect">
              <a:avLst/>
            </a:prstGeom>
          </p:spPr>
        </p:pic>
        <p:pic>
          <p:nvPicPr>
            <p:cNvPr id="52" name="Image 51">
              <a:extLst>
                <a:ext uri="{FF2B5EF4-FFF2-40B4-BE49-F238E27FC236}">
                  <a16:creationId xmlns:a16="http://schemas.microsoft.com/office/drawing/2014/main" id="{B87D0D55-CFBD-4DDC-B56A-83823E8EDA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954339" y="4133670"/>
              <a:ext cx="1600200" cy="228600"/>
            </a:xfrm>
            <a:prstGeom prst="rect">
              <a:avLst/>
            </a:prstGeom>
          </p:spPr>
        </p:pic>
      </p:grpSp>
      <p:pic>
        <p:nvPicPr>
          <p:cNvPr id="56" name="Image 55">
            <a:extLst>
              <a:ext uri="{FF2B5EF4-FFF2-40B4-BE49-F238E27FC236}">
                <a16:creationId xmlns:a16="http://schemas.microsoft.com/office/drawing/2014/main" id="{910BAB24-F077-42D5-8D0A-5FD7F756E86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52296" y="1554567"/>
            <a:ext cx="2240690" cy="2982565"/>
          </a:xfrm>
          <a:prstGeom prst="rect">
            <a:avLst/>
          </a:prstGeom>
        </p:spPr>
      </p:pic>
      <p:grpSp>
        <p:nvGrpSpPr>
          <p:cNvPr id="60" name="Groupe 59">
            <a:extLst>
              <a:ext uri="{FF2B5EF4-FFF2-40B4-BE49-F238E27FC236}">
                <a16:creationId xmlns:a16="http://schemas.microsoft.com/office/drawing/2014/main" id="{083B50D5-598B-4BD2-B55D-7BC87A2E5C83}"/>
              </a:ext>
            </a:extLst>
          </p:cNvPr>
          <p:cNvGrpSpPr/>
          <p:nvPr/>
        </p:nvGrpSpPr>
        <p:grpSpPr>
          <a:xfrm>
            <a:off x="7240531" y="477364"/>
            <a:ext cx="1696234" cy="1125622"/>
            <a:chOff x="7212317" y="2731240"/>
            <a:chExt cx="1861619" cy="1098553"/>
          </a:xfrm>
        </p:grpSpPr>
        <p:pic>
          <p:nvPicPr>
            <p:cNvPr id="61" name="Image 60">
              <a:extLst>
                <a:ext uri="{FF2B5EF4-FFF2-40B4-BE49-F238E27FC236}">
                  <a16:creationId xmlns:a16="http://schemas.microsoft.com/office/drawing/2014/main" id="{65F04FED-1A99-4CC8-A905-AFBDE913A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212317" y="2731240"/>
              <a:ext cx="1861619" cy="1098553"/>
            </a:xfrm>
            <a:prstGeom prst="rect">
              <a:avLst/>
            </a:prstGeom>
          </p:spPr>
        </p:pic>
        <p:pic>
          <p:nvPicPr>
            <p:cNvPr id="62" name="Image 61">
              <a:extLst>
                <a:ext uri="{FF2B5EF4-FFF2-40B4-BE49-F238E27FC236}">
                  <a16:creationId xmlns:a16="http://schemas.microsoft.com/office/drawing/2014/main" id="{6B4589B5-BE10-4992-8203-615462BB99F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159406" y="3566412"/>
              <a:ext cx="859863" cy="211659"/>
            </a:xfrm>
            <a:prstGeom prst="rect">
              <a:avLst/>
            </a:prstGeom>
          </p:spPr>
        </p:pic>
      </p:grpSp>
      <p:pic>
        <p:nvPicPr>
          <p:cNvPr id="5" name="Image 4">
            <a:extLst>
              <a:ext uri="{FF2B5EF4-FFF2-40B4-BE49-F238E27FC236}">
                <a16:creationId xmlns:a16="http://schemas.microsoft.com/office/drawing/2014/main" id="{D0793A7E-F019-4E70-BC75-676D4A789A2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74019" y="54045"/>
            <a:ext cx="1555608" cy="110166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39E70A9-A261-49FA-B75D-69CD8797CB7B}"/>
              </a:ext>
            </a:extLst>
          </p:cNvPr>
          <p:cNvSpPr txBox="1"/>
          <p:nvPr/>
        </p:nvSpPr>
        <p:spPr>
          <a:xfrm flipH="1">
            <a:off x="2074019" y="77416"/>
            <a:ext cx="1559641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+mn-lt"/>
              </a:rPr>
              <a:t>   PSI-Silicon 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8D1FFC1E-DAD5-47BC-A041-EDB02A632801}"/>
              </a:ext>
            </a:extLst>
          </p:cNvPr>
          <p:cNvSpPr txBox="1"/>
          <p:nvPr/>
        </p:nvSpPr>
        <p:spPr>
          <a:xfrm flipH="1">
            <a:off x="9130803" y="1841437"/>
            <a:ext cx="120284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dirty="0">
                <a:latin typeface="+mn-lt"/>
              </a:rPr>
              <a:t>   MOSAIC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A523CE0C-0269-421B-A458-A7258072BD44}"/>
              </a:ext>
            </a:extLst>
          </p:cNvPr>
          <p:cNvSpPr txBox="1"/>
          <p:nvPr/>
        </p:nvSpPr>
        <p:spPr>
          <a:xfrm flipH="1">
            <a:off x="8886953" y="4544793"/>
            <a:ext cx="190484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100" dirty="0">
                <a:latin typeface="+mn-lt"/>
              </a:rPr>
              <a:t>   Vacuum &amp; Surfaces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90A91AC9-299B-4B5B-B6E4-FDF8E8A1F6D5}"/>
              </a:ext>
            </a:extLst>
          </p:cNvPr>
          <p:cNvSpPr txBox="1"/>
          <p:nvPr/>
        </p:nvSpPr>
        <p:spPr>
          <a:xfrm flipH="1">
            <a:off x="5610614" y="5175223"/>
            <a:ext cx="1465637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400" dirty="0" err="1">
                <a:latin typeface="+mn-lt"/>
              </a:rPr>
              <a:t>ThomX</a:t>
            </a:r>
            <a:r>
              <a:rPr lang="fr-FR" sz="1400" dirty="0">
                <a:latin typeface="+mn-lt"/>
              </a:rPr>
              <a:t> and PERLE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7F3702C-FB99-417E-8414-20A3877BB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5EEEEA-654C-40CD-A644-9143C2DF7DB7}" type="datetime1">
              <a:rPr lang="en-US" sz="1400" smtClean="0">
                <a:latin typeface="+mn-lt"/>
              </a:rPr>
              <a:t>3/25/2026</a:t>
            </a:fld>
            <a:endParaRPr lang="fr-FR" sz="1400" dirty="0">
              <a:latin typeface="+mn-lt"/>
            </a:endParaRP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EF96F89-DE64-4808-8B9E-A3EA06937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1400">
                <a:latin typeface="+mn-lt"/>
              </a:rPr>
              <a:t>IJCLab Presentation  - Orsay-Oslo</a:t>
            </a:r>
            <a:endParaRPr lang="fr-FR" sz="1400" dirty="0">
              <a:latin typeface="+mn-lt"/>
            </a:endParaRP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CF737A7-B442-4245-8CDD-F35A90C4D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z="1400" smtClean="0">
                <a:latin typeface="+mn-lt"/>
              </a:rPr>
              <a:pPr/>
              <a:t>4</a:t>
            </a:fld>
            <a:endParaRPr lang="fr-FR" sz="1400" dirty="0">
              <a:latin typeface="+mn-lt"/>
            </a:endParaRPr>
          </a:p>
        </p:txBody>
      </p:sp>
      <p:sp>
        <p:nvSpPr>
          <p:cNvPr id="30" name="Titre 1">
            <a:extLst>
              <a:ext uri="{FF2B5EF4-FFF2-40B4-BE49-F238E27FC236}">
                <a16:creationId xmlns:a16="http://schemas.microsoft.com/office/drawing/2014/main" id="{C34B9ED9-8FC8-4B2C-B861-5EEAFA796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1014" y="596699"/>
            <a:ext cx="3634081" cy="1006287"/>
          </a:xfrm>
        </p:spPr>
        <p:txBody>
          <a:bodyPr>
            <a:normAutofit fontScale="90000"/>
          </a:bodyPr>
          <a:lstStyle/>
          <a:p>
            <a:pPr algn="ctr"/>
            <a:r>
              <a:rPr lang="en-GB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The renovation of the </a:t>
            </a:r>
            <a:r>
              <a:rPr lang="en-GB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Vallée</a:t>
            </a:r>
            <a:r>
              <a:rPr lang="en-GB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d'Orsay continues around major scientific instruments!</a:t>
            </a:r>
            <a:endParaRPr lang="fr-FR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719397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BEA1F5B-DACA-453A-B7D4-7C708C726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E92C1E-0A6D-47F1-BE10-761D4AC79512}" type="datetime1">
              <a:rPr lang="en-US" smtClean="0"/>
              <a:t>3/25/2026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778C912-D52E-4A6C-88EB-599DAA9B8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IJCLab Presentation  - Orsay-Oslo</a:t>
            </a:r>
            <a:endParaRPr lang="fr-FR" dirty="0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0B825ADE-A731-41A2-A75E-D13EEFB80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71596-5F9D-49C5-9701-16B3CA54319D}" type="slidenum">
              <a:rPr lang="fr-FR" smtClean="0"/>
              <a:pPr/>
              <a:t>5</a:t>
            </a:fld>
            <a:endParaRPr lang="fr-FR" dirty="0"/>
          </a:p>
        </p:txBody>
      </p:sp>
      <p:sp>
        <p:nvSpPr>
          <p:cNvPr id="10" name="Freeform 5">
            <a:extLst>
              <a:ext uri="{FF2B5EF4-FFF2-40B4-BE49-F238E27FC236}">
                <a16:creationId xmlns:a16="http://schemas.microsoft.com/office/drawing/2014/main" id="{B3CA884A-57AE-48FF-8640-348C66349C60}"/>
              </a:ext>
            </a:extLst>
          </p:cNvPr>
          <p:cNvSpPr/>
          <p:nvPr/>
        </p:nvSpPr>
        <p:spPr>
          <a:xfrm>
            <a:off x="1785987" y="1658844"/>
            <a:ext cx="7632848" cy="4035196"/>
          </a:xfrm>
          <a:custGeom>
            <a:avLst/>
            <a:gdLst/>
            <a:ahLst/>
            <a:cxnLst/>
            <a:rect l="l" t="t" r="r" b="b"/>
            <a:pathLst>
              <a:path w="9381730" h="5722855">
                <a:moveTo>
                  <a:pt x="0" y="0"/>
                </a:moveTo>
                <a:lnTo>
                  <a:pt x="9381730" y="0"/>
                </a:lnTo>
                <a:lnTo>
                  <a:pt x="9381730" y="5722855"/>
                </a:lnTo>
                <a:lnTo>
                  <a:pt x="0" y="572285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98881633-7034-454B-BC47-A91821FE1DA7}"/>
              </a:ext>
            </a:extLst>
          </p:cNvPr>
          <p:cNvSpPr txBox="1"/>
          <p:nvPr/>
        </p:nvSpPr>
        <p:spPr>
          <a:xfrm>
            <a:off x="3802211" y="117019"/>
            <a:ext cx="295465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err="1">
                <a:latin typeface="+mn-lt"/>
              </a:rPr>
              <a:t>IJClab</a:t>
            </a:r>
            <a:r>
              <a:rPr lang="fr-FR" sz="2800" b="1" dirty="0">
                <a:latin typeface="+mn-lt"/>
              </a:rPr>
              <a:t> in a </a:t>
            </a:r>
            <a:r>
              <a:rPr lang="fr-FR" sz="2800" b="1" dirty="0" err="1">
                <a:latin typeface="+mn-lt"/>
              </a:rPr>
              <a:t>nutshell</a:t>
            </a:r>
            <a:endParaRPr lang="fr-FR" sz="2800" b="1" dirty="0">
              <a:latin typeface="+mn-lt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ABA14FE-59BC-4151-BBBD-C7B727568E84}"/>
              </a:ext>
            </a:extLst>
          </p:cNvPr>
          <p:cNvSpPr txBox="1"/>
          <p:nvPr/>
        </p:nvSpPr>
        <p:spPr>
          <a:xfrm>
            <a:off x="417835" y="764821"/>
            <a:ext cx="98650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/>
              <a:t>One </a:t>
            </a:r>
            <a:r>
              <a:rPr lang="en-029" sz="2800" dirty="0">
                <a:latin typeface="+mn-lt"/>
              </a:rPr>
              <a:t>The largest laboratories of the CNRS and Paris </a:t>
            </a:r>
            <a:r>
              <a:rPr lang="en-029" sz="2800" dirty="0" err="1">
                <a:latin typeface="+mn-lt"/>
              </a:rPr>
              <a:t>Saclay</a:t>
            </a:r>
            <a:endParaRPr lang="en-029" sz="2800" dirty="0">
              <a:latin typeface="+mn-lt"/>
            </a:endParaRPr>
          </a:p>
          <a:p>
            <a:pPr algn="ctr"/>
            <a:r>
              <a:rPr lang="en-029" sz="2800" dirty="0">
                <a:latin typeface="+mn-lt"/>
              </a:rPr>
              <a:t>In the network of the 10 major European laboratories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374773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4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tretch/>
        </p:blipFill>
        <p:spPr>
          <a:xfrm>
            <a:off x="1051058" y="1485900"/>
            <a:ext cx="3938322" cy="7270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FC8B8A16-A15D-4F43-901B-D6840CC244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E160C-AD63-4746-95CB-3057020282CD}" type="datetime1">
              <a:rPr lang="en-US" sz="1400" smtClean="0">
                <a:latin typeface="+mn-lt"/>
              </a:rPr>
              <a:t>3/25/2026</a:t>
            </a:fld>
            <a:endParaRPr lang="fr-FR" sz="1400">
              <a:latin typeface="+mn-lt"/>
            </a:endParaRP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F13FC79-CF36-4567-BD61-C556BDE65E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z="1400">
                <a:latin typeface="+mn-lt"/>
              </a:rPr>
              <a:t>IJCLab Presentation  - Orsay-Oslo</a:t>
            </a:r>
          </a:p>
        </p:txBody>
      </p:sp>
      <p:sp>
        <p:nvSpPr>
          <p:cNvPr id="292" name="Google Shape;292;p41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vert="horz" wrap="square" lIns="91420" tIns="45710" rIns="91420" bIns="45710" rtlCol="0" anchor="ctr" anchorCtr="0">
            <a:noAutofit/>
          </a:bodyPr>
          <a:lstStyle/>
          <a:p>
            <a:fld id="{00000000-1234-1234-1234-123412341234}" type="slidenum">
              <a:rPr lang="fr-FR" sz="1400" smtClean="0">
                <a:latin typeface="+mn-lt"/>
              </a:rPr>
              <a:pPr/>
              <a:t>6</a:t>
            </a:fld>
            <a:endParaRPr lang="fr-FR" sz="1400">
              <a:latin typeface="+mn-lt"/>
            </a:endParaRPr>
          </a:p>
        </p:txBody>
      </p:sp>
      <p:grpSp>
        <p:nvGrpSpPr>
          <p:cNvPr id="293" name="Google Shape;293;p41"/>
          <p:cNvGrpSpPr/>
          <p:nvPr/>
        </p:nvGrpSpPr>
        <p:grpSpPr>
          <a:xfrm>
            <a:off x="483409" y="2539354"/>
            <a:ext cx="2564904" cy="892543"/>
            <a:chOff x="-1" y="1491962"/>
            <a:chExt cx="10772775" cy="2617902"/>
          </a:xfrm>
        </p:grpSpPr>
        <p:sp>
          <p:nvSpPr>
            <p:cNvPr id="294" name="Google Shape;294;p41"/>
            <p:cNvSpPr/>
            <p:nvPr/>
          </p:nvSpPr>
          <p:spPr>
            <a:xfrm>
              <a:off x="-1" y="1491962"/>
              <a:ext cx="10772775" cy="2617902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0" tIns="45710" rIns="91420" bIns="45710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 lang="fr-FR" sz="1600">
                <a:solidFill>
                  <a:schemeClr val="lt1"/>
                </a:solidFill>
                <a:latin typeface="+mn-lt"/>
                <a:ea typeface="Arial"/>
                <a:cs typeface="Arial"/>
                <a:sym typeface="Arial"/>
              </a:endParaRPr>
            </a:p>
          </p:txBody>
        </p:sp>
        <p:pic>
          <p:nvPicPr>
            <p:cNvPr id="295" name="Google Shape;295;p41" descr="Résultat de recherche d'images pour &quot;european gamma tracking array&quot;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8749" y="1584386"/>
              <a:ext cx="1853135" cy="16229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6" name="Google Shape;296;p41" descr="visuel_ALTO_sanslogos_redimensionner.jpg"/>
            <p:cNvPicPr preferRelativeResize="0"/>
            <p:nvPr/>
          </p:nvPicPr>
          <p:blipFill rotWithShape="1">
            <a:blip r:embed="rId6">
              <a:alphaModFix/>
            </a:blip>
            <a:srcRect l="13716"/>
            <a:stretch/>
          </p:blipFill>
          <p:spPr>
            <a:xfrm>
              <a:off x="6887683" y="1579680"/>
              <a:ext cx="2142317" cy="121651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7" name="Google Shape;297;p41"/>
            <p:cNvPicPr preferRelativeResize="0"/>
            <p:nvPr/>
          </p:nvPicPr>
          <p:blipFill rotWithShape="1">
            <a:blip r:embed="rId7">
              <a:alphaModFix/>
            </a:blip>
            <a:srcRect l="1019" t="2319" r="31981" b="1590"/>
            <a:stretch/>
          </p:blipFill>
          <p:spPr>
            <a:xfrm>
              <a:off x="9166347" y="1606505"/>
              <a:ext cx="1507679" cy="122342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8" name="Google Shape;298;p41"/>
            <p:cNvPicPr preferRelativeResize="0"/>
            <p:nvPr/>
          </p:nvPicPr>
          <p:blipFill rotWithShape="1">
            <a:blip r:embed="rId8">
              <a:alphaModFix/>
            </a:blip>
            <a:srcRect t="27528" b="42158"/>
            <a:stretch/>
          </p:blipFill>
          <p:spPr>
            <a:xfrm>
              <a:off x="100436" y="3313286"/>
              <a:ext cx="1687289" cy="7241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9" name="Google Shape;299;p41" descr="D:\temporaire\SNIF\logos images\Luc\logo-snif-V1-Fblanc.png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9683050" y="2931245"/>
              <a:ext cx="1056097" cy="105609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0" name="Google Shape;300;p41"/>
            <p:cNvPicPr preferRelativeResize="0"/>
            <p:nvPr/>
          </p:nvPicPr>
          <p:blipFill rotWithShape="1">
            <a:blip r:embed="rId10">
              <a:alphaModFix/>
            </a:blip>
            <a:srcRect r="3254" b="3759"/>
            <a:stretch/>
          </p:blipFill>
          <p:spPr>
            <a:xfrm>
              <a:off x="8705147" y="2931245"/>
              <a:ext cx="834038" cy="1106222"/>
            </a:xfrm>
            <a:prstGeom prst="rect">
              <a:avLst/>
            </a:prstGeom>
            <a:noFill/>
            <a:ln w="9525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pic>
        <p:pic>
          <p:nvPicPr>
            <p:cNvPr id="301" name="Google Shape;301;p4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909826" y="3303279"/>
              <a:ext cx="1119197" cy="7441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2" name="Google Shape;302;p41" descr="view_from_12C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3361430" y="1565627"/>
              <a:ext cx="3424905" cy="243767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3" name="Google Shape;303;p41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6905198" y="2900684"/>
              <a:ext cx="1649541" cy="108665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4" name="Google Shape;304;p41" descr="IMG_3352.JPG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2032047" y="1576161"/>
              <a:ext cx="1223387" cy="163118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305" name="Google Shape;305;p4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29657" y="2071020"/>
            <a:ext cx="1996945" cy="5403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4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09217" y="3914994"/>
            <a:ext cx="2781932" cy="1221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1"/>
          <p:cNvPicPr preferRelativeResize="0"/>
          <p:nvPr/>
        </p:nvPicPr>
        <p:blipFill rotWithShape="1">
          <a:blip r:embed="rId17">
            <a:alphaModFix/>
          </a:blip>
          <a:srcRect l="86256"/>
          <a:stretch/>
        </p:blipFill>
        <p:spPr>
          <a:xfrm>
            <a:off x="7380642" y="3357677"/>
            <a:ext cx="647838" cy="61990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41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7288044" y="3856273"/>
            <a:ext cx="2741320" cy="753009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41"/>
          <p:cNvSpPr txBox="1"/>
          <p:nvPr/>
        </p:nvSpPr>
        <p:spPr>
          <a:xfrm>
            <a:off x="7943943" y="3431897"/>
            <a:ext cx="2614184" cy="463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707" tIns="107707" rIns="107707" bIns="107707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sz="1600" dirty="0">
                <a:solidFill>
                  <a:srgbClr val="FF6600"/>
                </a:solidFill>
                <a:latin typeface="+mn-lt"/>
                <a:ea typeface="Oswald"/>
                <a:cs typeface="Oswald"/>
                <a:sym typeface="Oswald"/>
              </a:rPr>
              <a:t>Energy and Environnement</a:t>
            </a:r>
          </a:p>
        </p:txBody>
      </p:sp>
      <p:pic>
        <p:nvPicPr>
          <p:cNvPr id="310" name="Google Shape;310;p41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3848640" y="4665741"/>
            <a:ext cx="2741275" cy="753003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41"/>
          <p:cNvSpPr txBox="1"/>
          <p:nvPr/>
        </p:nvSpPr>
        <p:spPr>
          <a:xfrm>
            <a:off x="3989951" y="4272024"/>
            <a:ext cx="2313880" cy="463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707" tIns="107707" rIns="107707" bIns="107707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sz="1600" dirty="0" err="1">
                <a:solidFill>
                  <a:srgbClr val="FF6600"/>
                </a:solidFill>
                <a:latin typeface="+mn-lt"/>
                <a:ea typeface="Oswald"/>
                <a:cs typeface="Oswald"/>
                <a:sym typeface="Oswald"/>
              </a:rPr>
              <a:t>Health</a:t>
            </a:r>
            <a:r>
              <a:rPr lang="fr-FR" sz="1600" dirty="0">
                <a:solidFill>
                  <a:srgbClr val="FF6600"/>
                </a:solidFill>
                <a:latin typeface="+mn-lt"/>
                <a:ea typeface="Oswald"/>
                <a:cs typeface="Oswald"/>
                <a:sym typeface="Oswald"/>
              </a:rPr>
              <a:t> </a:t>
            </a:r>
            <a:r>
              <a:rPr lang="fr-FR" sz="1600" dirty="0" err="1">
                <a:solidFill>
                  <a:srgbClr val="FF6600"/>
                </a:solidFill>
                <a:latin typeface="+mn-lt"/>
                <a:ea typeface="Oswald"/>
                <a:cs typeface="Oswald"/>
                <a:sym typeface="Oswald"/>
              </a:rPr>
              <a:t>Physics</a:t>
            </a:r>
            <a:endParaRPr lang="fr-FR" sz="1600" dirty="0">
              <a:solidFill>
                <a:srgbClr val="FF6600"/>
              </a:solidFill>
              <a:latin typeface="+mn-lt"/>
              <a:ea typeface="Oswald"/>
              <a:cs typeface="Oswald"/>
              <a:sym typeface="Oswald"/>
            </a:endParaRPr>
          </a:p>
        </p:txBody>
      </p:sp>
      <p:pic>
        <p:nvPicPr>
          <p:cNvPr id="312" name="Google Shape;312;p41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3787969" y="3464133"/>
            <a:ext cx="2971312" cy="816195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41"/>
          <p:cNvSpPr txBox="1"/>
          <p:nvPr/>
        </p:nvSpPr>
        <p:spPr>
          <a:xfrm>
            <a:off x="3848640" y="3020601"/>
            <a:ext cx="2313880" cy="463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707" tIns="107707" rIns="107707" bIns="107707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sz="1600" dirty="0">
                <a:solidFill>
                  <a:srgbClr val="FF6600"/>
                </a:solidFill>
                <a:latin typeface="+mn-lt"/>
                <a:ea typeface="Oswald"/>
                <a:cs typeface="Oswald"/>
                <a:sym typeface="Oswald"/>
              </a:rPr>
              <a:t>Theory</a:t>
            </a:r>
          </a:p>
        </p:txBody>
      </p:sp>
      <p:pic>
        <p:nvPicPr>
          <p:cNvPr id="314" name="Google Shape;314;p41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3766008" y="2111645"/>
            <a:ext cx="2971312" cy="816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41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7187377" y="1818654"/>
            <a:ext cx="3035487" cy="997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41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7589196" y="61313"/>
            <a:ext cx="2793049" cy="846103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p41"/>
          <p:cNvSpPr txBox="1"/>
          <p:nvPr/>
        </p:nvSpPr>
        <p:spPr>
          <a:xfrm>
            <a:off x="2390880" y="4410299"/>
            <a:ext cx="2006046" cy="463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7707" tIns="107707" rIns="107707" bIns="107707" anchor="t" anchorCtr="0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fr-FR" sz="1600">
                <a:latin typeface="+mn-lt"/>
                <a:ea typeface="Calibri"/>
                <a:cs typeface="Calibri"/>
                <a:sym typeface="Calibri"/>
              </a:rPr>
              <a:t>~ 107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27DEC949-EEE7-B044-B01F-51C0546FFE90}"/>
              </a:ext>
            </a:extLst>
          </p:cNvPr>
          <p:cNvSpPr txBox="1"/>
          <p:nvPr/>
        </p:nvSpPr>
        <p:spPr>
          <a:xfrm>
            <a:off x="7175149" y="4919961"/>
            <a:ext cx="25138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>
                <a:solidFill>
                  <a:srgbClr val="FF6700"/>
                </a:solidFill>
                <a:latin typeface="+mn-lt"/>
              </a:rPr>
              <a:t>~ 120 PhD</a:t>
            </a:r>
          </a:p>
        </p:txBody>
      </p:sp>
      <p:sp>
        <p:nvSpPr>
          <p:cNvPr id="36" name="Shape 467">
            <a:extLst>
              <a:ext uri="{FF2B5EF4-FFF2-40B4-BE49-F238E27FC236}">
                <a16:creationId xmlns:a16="http://schemas.microsoft.com/office/drawing/2014/main" id="{8A06820D-8F5D-46D2-900C-3F532A2153C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350933" y="831254"/>
            <a:ext cx="7707862" cy="636200"/>
          </a:xfrm>
          <a:prstGeom prst="rect">
            <a:avLst/>
          </a:prstGeom>
          <a:solidFill>
            <a:schemeClr val="accent4">
              <a:alpha val="15000"/>
            </a:schemeClr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0396" rIns="40396">
            <a:spAutoFit/>
          </a:bodyPr>
          <a:lstStyle/>
          <a:p>
            <a:pPr algn="just">
              <a:defRPr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lang="en-US" sz="1767" b="1" dirty="0">
                <a:solidFill>
                  <a:srgbClr val="FF0000"/>
                </a:solidFill>
                <a:latin typeface="+mn-lt"/>
              </a:rPr>
              <a:t>All the themes of the "physics of the two infinities" with the presence of strong historical/existing poles, emerging poles and activities at the interfaces.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7F754CA-08C9-4959-91A1-16BEAB579DD7}"/>
              </a:ext>
            </a:extLst>
          </p:cNvPr>
          <p:cNvSpPr txBox="1"/>
          <p:nvPr/>
        </p:nvSpPr>
        <p:spPr>
          <a:xfrm>
            <a:off x="7197370" y="2761751"/>
            <a:ext cx="31089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>
                <a:latin typeface="+mn-lt"/>
              </a:rPr>
              <a:t>Including RF and cryogenic services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B479541F-C1CB-4504-9855-88F68FE054B6}"/>
              </a:ext>
            </a:extLst>
          </p:cNvPr>
          <p:cNvSpPr txBox="1"/>
          <p:nvPr/>
        </p:nvSpPr>
        <p:spPr>
          <a:xfrm>
            <a:off x="2378340" y="106589"/>
            <a:ext cx="49346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err="1">
                <a:latin typeface="+mn-lt"/>
              </a:rPr>
              <a:t>IJClab</a:t>
            </a:r>
            <a:r>
              <a:rPr lang="fr-FR" sz="2400" b="1" dirty="0">
                <a:latin typeface="+mn-lt"/>
              </a:rPr>
              <a:t> in a </a:t>
            </a:r>
            <a:r>
              <a:rPr lang="fr-FR" sz="2400" b="1" dirty="0" err="1">
                <a:latin typeface="+mn-lt"/>
              </a:rPr>
              <a:t>nutshell</a:t>
            </a:r>
            <a:r>
              <a:rPr lang="fr-FR" sz="2400" b="1" dirty="0">
                <a:latin typeface="+mn-lt"/>
              </a:rPr>
              <a:t> –</a:t>
            </a:r>
            <a:r>
              <a:rPr lang="fr-FR" sz="2400" b="1" dirty="0" err="1">
                <a:latin typeface="+mn-lt"/>
              </a:rPr>
              <a:t>scientific</a:t>
            </a:r>
            <a:r>
              <a:rPr lang="fr-FR" sz="2400" b="1" dirty="0">
                <a:latin typeface="+mn-lt"/>
              </a:rPr>
              <a:t> </a:t>
            </a:r>
            <a:r>
              <a:rPr lang="fr-FR" sz="2400" b="1" dirty="0" err="1">
                <a:latin typeface="+mn-lt"/>
              </a:rPr>
              <a:t>themes</a:t>
            </a:r>
            <a:endParaRPr lang="fr-FR" sz="2400" b="1" dirty="0">
              <a:latin typeface="+mn-l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2292B106-EC7A-43F9-AED2-2EDA73B97ACA}" type="datetime1">
              <a:rPr lang="en-US" sz="1400" smtClean="0">
                <a:latin typeface="+mn-lt"/>
              </a:rPr>
              <a:t>3/25/2026</a:t>
            </a:fld>
            <a:endParaRPr lang="en-ZA" sz="1400" dirty="0">
              <a:latin typeface="+mn-lt"/>
            </a:endParaRPr>
          </a:p>
        </p:txBody>
      </p:sp>
      <p:sp>
        <p:nvSpPr>
          <p:cNvPr id="5" name="Espace réservé du pied de page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 sz="1400">
                <a:latin typeface="+mn-lt"/>
              </a:rPr>
              <a:t>IJCLab Presentation  - Orsay-Oslo</a:t>
            </a:r>
            <a:endParaRPr lang="en-ZA" sz="1400">
              <a:latin typeface="+mn-lt"/>
            </a:endParaRPr>
          </a:p>
        </p:txBody>
      </p:sp>
      <p:sp>
        <p:nvSpPr>
          <p:cNvPr id="6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7E71596-5F9D-49C5-9701-16B3CA54319D}" type="slidenum">
              <a:rPr lang="en-ZA" sz="1400">
                <a:latin typeface="+mn-lt"/>
              </a:rPr>
              <a:t>7</a:t>
            </a:fld>
            <a:endParaRPr lang="en-ZA" sz="1400">
              <a:latin typeface="+mn-lt"/>
            </a:endParaRPr>
          </a:p>
        </p:txBody>
      </p:sp>
      <p:pic>
        <p:nvPicPr>
          <p:cNvPr id="7" name="Google Shape;330;p42"/>
          <p:cNvPicPr/>
          <p:nvPr/>
        </p:nvPicPr>
        <p:blipFill>
          <a:blip r:embed="rId2">
            <a:alphaModFix/>
          </a:blip>
          <a:stretch/>
        </p:blipFill>
        <p:spPr bwMode="auto">
          <a:xfrm>
            <a:off x="0" y="48478"/>
            <a:ext cx="2973853" cy="76250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ZoneTexte 16"/>
          <p:cNvSpPr txBox="1"/>
          <p:nvPr/>
        </p:nvSpPr>
        <p:spPr bwMode="auto">
          <a:xfrm>
            <a:off x="8085789" y="152326"/>
            <a:ext cx="2588401" cy="107721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7620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ZA" sz="1600" b="1" dirty="0">
                <a:latin typeface="+mn-lt"/>
              </a:rPr>
              <a:t>Services in </a:t>
            </a:r>
            <a:r>
              <a:rPr lang="en-ZA" sz="1600" b="1" u="sng" dirty="0">
                <a:latin typeface="+mn-lt"/>
              </a:rPr>
              <a:t>accelerator Pole</a:t>
            </a:r>
            <a:endParaRPr lang="en-ZA" sz="1600" b="1" dirty="0">
              <a:latin typeface="+mn-lt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ZA" sz="1600" b="1" dirty="0">
                <a:latin typeface="+mn-lt"/>
              </a:rPr>
              <a:t>RF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en-ZA" sz="1600" b="1" dirty="0">
                <a:latin typeface="+mn-lt"/>
              </a:rPr>
              <a:t>Cryogenics</a:t>
            </a:r>
          </a:p>
          <a:p>
            <a:pPr algn="ctr">
              <a:defRPr/>
            </a:pPr>
            <a:r>
              <a:rPr lang="en-ZA" sz="1600" b="1" dirty="0">
                <a:latin typeface="+mn-lt"/>
              </a:rPr>
              <a:t>~30 staff members</a:t>
            </a:r>
          </a:p>
        </p:txBody>
      </p:sp>
      <p:sp>
        <p:nvSpPr>
          <p:cNvPr id="10" name="Rectangle 17"/>
          <p:cNvSpPr/>
          <p:nvPr/>
        </p:nvSpPr>
        <p:spPr bwMode="auto">
          <a:xfrm>
            <a:off x="2686986" y="1150514"/>
            <a:ext cx="75466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ZA" sz="1600" b="1" dirty="0">
                <a:solidFill>
                  <a:srgbClr val="FF0000"/>
                </a:solidFill>
                <a:latin typeface="+mn-lt"/>
              </a:rPr>
              <a:t>Technical staff with technical skills/expertise</a:t>
            </a:r>
            <a:endParaRPr lang="en-ZA" dirty="0">
              <a:latin typeface="+mn-lt"/>
            </a:endParaRPr>
          </a:p>
          <a:p>
            <a:pPr algn="ctr">
              <a:defRPr/>
            </a:pPr>
            <a:r>
              <a:rPr lang="en-ZA" sz="1600" b="1" dirty="0">
                <a:solidFill>
                  <a:srgbClr val="FF0000"/>
                </a:solidFill>
                <a:latin typeface="+mn-lt"/>
              </a:rPr>
              <a:t>essential pillars for the laboratory to design, draw and build instruments.</a:t>
            </a:r>
            <a:endParaRPr lang="en-ZA" dirty="0">
              <a:latin typeface="+mn-lt"/>
            </a:endParaRPr>
          </a:p>
          <a:p>
            <a:pPr marL="844550" lvl="1" indent="-342900" algn="just">
              <a:buFont typeface="Wingdings"/>
              <a:buChar char="Ø"/>
              <a:defRPr/>
            </a:pPr>
            <a:r>
              <a:rPr lang="en-ZA" sz="1600" dirty="0">
                <a:latin typeface="+mn-lt"/>
              </a:rPr>
              <a:t>Technical services are fuelled by the challenges of research (R&amp;D and projects)</a:t>
            </a:r>
            <a:endParaRPr lang="en-ZA" dirty="0">
              <a:latin typeface="+mn-lt"/>
            </a:endParaRPr>
          </a:p>
          <a:p>
            <a:pPr marL="844550" lvl="1" indent="-342900" algn="just">
              <a:buFont typeface="Wingdings"/>
              <a:buChar char="Ø"/>
              <a:defRPr/>
            </a:pPr>
            <a:r>
              <a:rPr lang="en-ZA" sz="1600" dirty="0">
                <a:latin typeface="+mn-lt"/>
              </a:rPr>
              <a:t>The proximity of technical and research teams (integrated teams)</a:t>
            </a:r>
            <a:endParaRPr lang="en-ZA" dirty="0">
              <a:latin typeface="+mn-lt"/>
            </a:endParaRPr>
          </a:p>
          <a:p>
            <a:pPr marL="844550" lvl="1" indent="-342900" algn="just">
              <a:buFont typeface="Wingdings"/>
              <a:buChar char="Ø"/>
              <a:defRPr/>
            </a:pPr>
            <a:r>
              <a:rPr lang="en-ZA" sz="1600" dirty="0">
                <a:latin typeface="+mn-lt"/>
              </a:rPr>
              <a:t>The ability to combine and make coexist versatility and specialization</a:t>
            </a:r>
            <a:endParaRPr lang="en-ZA" dirty="0">
              <a:latin typeface="+mn-lt"/>
            </a:endParaRPr>
          </a:p>
        </p:txBody>
      </p:sp>
      <p:sp>
        <p:nvSpPr>
          <p:cNvPr id="11" name="Ellipse 18"/>
          <p:cNvSpPr/>
          <p:nvPr/>
        </p:nvSpPr>
        <p:spPr bwMode="auto">
          <a:xfrm>
            <a:off x="447134" y="2481870"/>
            <a:ext cx="3301694" cy="1754935"/>
          </a:xfrm>
          <a:prstGeom prst="ellipse">
            <a:avLst/>
          </a:prstGeom>
          <a:solidFill>
            <a:srgbClr val="FF0000">
              <a:alpha val="53000"/>
            </a:srgbClr>
          </a:solidFill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ZA" sz="1600" b="1" i="0" u="none" strike="noStrike" cap="none" spc="0">
                <a:ln>
                  <a:noFill/>
                </a:ln>
                <a:solidFill>
                  <a:prstClr val="black"/>
                </a:solidFill>
                <a:latin typeface="+mn-lt"/>
                <a:ea typeface="Arial"/>
                <a:cs typeface="Times New Roman"/>
              </a:rPr>
              <a:t>     </a:t>
            </a:r>
            <a:endParaRPr lang="en-ZA">
              <a:latin typeface="+mn-lt"/>
            </a:endParaRPr>
          </a:p>
        </p:txBody>
      </p:sp>
      <p:sp>
        <p:nvSpPr>
          <p:cNvPr id="12" name="Ellipse 19"/>
          <p:cNvSpPr/>
          <p:nvPr/>
        </p:nvSpPr>
        <p:spPr bwMode="auto">
          <a:xfrm>
            <a:off x="4965814" y="3978793"/>
            <a:ext cx="3173396" cy="1687718"/>
          </a:xfrm>
          <a:prstGeom prst="ellipse">
            <a:avLst/>
          </a:prstGeom>
          <a:solidFill>
            <a:srgbClr val="FFC000">
              <a:alpha val="35000"/>
            </a:srgbClr>
          </a:solidFill>
          <a:ln w="38100" cap="flat" cmpd="sng" algn="ctr">
            <a:solidFill>
              <a:srgbClr val="FFFF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ZA" sz="1600" b="0" i="0" u="none" strike="noStrike" cap="none" spc="0">
              <a:ln>
                <a:noFill/>
              </a:ln>
              <a:solidFill>
                <a:prstClr val="white"/>
              </a:solidFill>
              <a:latin typeface="+mn-lt"/>
              <a:ea typeface="Arial"/>
              <a:cs typeface="Times New Roman"/>
            </a:endParaRPr>
          </a:p>
        </p:txBody>
      </p:sp>
      <p:sp>
        <p:nvSpPr>
          <p:cNvPr id="13" name="ZoneTexte 20"/>
          <p:cNvSpPr txBox="1"/>
          <p:nvPr/>
        </p:nvSpPr>
        <p:spPr bwMode="auto">
          <a:xfrm>
            <a:off x="447134" y="3467266"/>
            <a:ext cx="22398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en-ZA" sz="1600">
                <a:solidFill>
                  <a:prstClr val="black"/>
                </a:solidFill>
                <a:latin typeface="+mn-lt"/>
                <a:cs typeface="Times New Roman"/>
              </a:rPr>
              <a:t>Developpement Software</a:t>
            </a:r>
            <a:endParaRPr lang="en-ZA">
              <a:latin typeface="+mn-lt"/>
            </a:endParaRPr>
          </a:p>
        </p:txBody>
      </p:sp>
      <p:sp>
        <p:nvSpPr>
          <p:cNvPr id="14" name="Ellipse 21"/>
          <p:cNvSpPr/>
          <p:nvPr/>
        </p:nvSpPr>
        <p:spPr bwMode="auto">
          <a:xfrm rot="20782942">
            <a:off x="2508903" y="3524737"/>
            <a:ext cx="4053803" cy="1530199"/>
          </a:xfrm>
          <a:prstGeom prst="ellipse">
            <a:avLst/>
          </a:prstGeom>
          <a:solidFill>
            <a:srgbClr val="FF99FF">
              <a:alpha val="55000"/>
            </a:srgbClr>
          </a:solidFill>
          <a:ln w="38100" cap="flat" cmpd="sng" algn="ctr">
            <a:solidFill>
              <a:srgbClr val="FF00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ZA" sz="1600" b="1" i="0" u="none" strike="noStrike" cap="none" spc="0">
              <a:ln>
                <a:noFill/>
              </a:ln>
              <a:solidFill>
                <a:prstClr val="black"/>
              </a:solidFill>
              <a:latin typeface="+mn-lt"/>
              <a:ea typeface="Arial"/>
              <a:cs typeface="Times New Roman"/>
            </a:endParaRPr>
          </a:p>
        </p:txBody>
      </p:sp>
      <p:sp>
        <p:nvSpPr>
          <p:cNvPr id="15" name="Ellipse 22"/>
          <p:cNvSpPr/>
          <p:nvPr/>
        </p:nvSpPr>
        <p:spPr bwMode="auto">
          <a:xfrm>
            <a:off x="8344194" y="2684800"/>
            <a:ext cx="422316" cy="389406"/>
          </a:xfrm>
          <a:prstGeom prst="ellipse">
            <a:avLst/>
          </a:prstGeom>
          <a:solidFill>
            <a:srgbClr val="ED7D31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ZA" sz="1600" b="0" i="0" u="none" strike="noStrike" cap="none" spc="0">
              <a:ln>
                <a:noFill/>
              </a:ln>
              <a:solidFill>
                <a:prstClr val="white"/>
              </a:solidFill>
              <a:latin typeface="+mn-lt"/>
              <a:ea typeface="Arial"/>
              <a:cs typeface="Times New Roman"/>
            </a:endParaRPr>
          </a:p>
        </p:txBody>
      </p:sp>
      <p:sp>
        <p:nvSpPr>
          <p:cNvPr id="16" name="ZoneTexte 23"/>
          <p:cNvSpPr txBox="1"/>
          <p:nvPr/>
        </p:nvSpPr>
        <p:spPr bwMode="auto">
          <a:xfrm>
            <a:off x="8803527" y="2700035"/>
            <a:ext cx="10743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en-ZA" sz="1600">
                <a:solidFill>
                  <a:prstClr val="black"/>
                </a:solidFill>
                <a:latin typeface="+mn-lt"/>
                <a:cs typeface="Times New Roman"/>
              </a:rPr>
              <a:t>Mechanics</a:t>
            </a:r>
            <a:endParaRPr lang="en-ZA">
              <a:latin typeface="+mn-lt"/>
            </a:endParaRPr>
          </a:p>
        </p:txBody>
      </p:sp>
      <p:sp>
        <p:nvSpPr>
          <p:cNvPr id="17" name="Ellipse 24"/>
          <p:cNvSpPr/>
          <p:nvPr/>
        </p:nvSpPr>
        <p:spPr bwMode="auto">
          <a:xfrm>
            <a:off x="8344194" y="3188194"/>
            <a:ext cx="422316" cy="389406"/>
          </a:xfrm>
          <a:prstGeom prst="ellipse">
            <a:avLst/>
          </a:prstGeom>
          <a:solidFill>
            <a:srgbClr val="5B9BD5">
              <a:alpha val="5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ZA" sz="1600" b="0" i="0" u="none" strike="noStrike" cap="none" spc="0">
              <a:ln>
                <a:noFill/>
              </a:ln>
              <a:solidFill>
                <a:prstClr val="white"/>
              </a:solidFill>
              <a:latin typeface="+mn-lt"/>
              <a:ea typeface="Arial"/>
              <a:cs typeface="Times New Roman"/>
            </a:endParaRPr>
          </a:p>
        </p:txBody>
      </p:sp>
      <p:sp>
        <p:nvSpPr>
          <p:cNvPr id="18" name="ZoneTexte 25"/>
          <p:cNvSpPr txBox="1"/>
          <p:nvPr/>
        </p:nvSpPr>
        <p:spPr bwMode="auto">
          <a:xfrm>
            <a:off x="8803527" y="3228481"/>
            <a:ext cx="10886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en-ZA" sz="1600">
                <a:solidFill>
                  <a:prstClr val="black"/>
                </a:solidFill>
                <a:latin typeface="+mn-lt"/>
                <a:cs typeface="Times New Roman"/>
              </a:rPr>
              <a:t>Electronics</a:t>
            </a:r>
            <a:endParaRPr lang="en-ZA">
              <a:latin typeface="+mn-lt"/>
            </a:endParaRPr>
          </a:p>
        </p:txBody>
      </p:sp>
      <p:sp>
        <p:nvSpPr>
          <p:cNvPr id="19" name="Ellipse 26"/>
          <p:cNvSpPr/>
          <p:nvPr/>
        </p:nvSpPr>
        <p:spPr bwMode="auto">
          <a:xfrm>
            <a:off x="8344194" y="3701908"/>
            <a:ext cx="422316" cy="389406"/>
          </a:xfrm>
          <a:prstGeom prst="ellipse">
            <a:avLst/>
          </a:prstGeom>
          <a:solidFill>
            <a:srgbClr val="FF0000">
              <a:alpha val="41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ZA" sz="1600" b="0" i="0" u="none" strike="noStrike" cap="none" spc="0">
              <a:ln>
                <a:noFill/>
              </a:ln>
              <a:solidFill>
                <a:prstClr val="white"/>
              </a:solidFill>
              <a:latin typeface="+mn-lt"/>
              <a:ea typeface="Arial"/>
              <a:cs typeface="Times New Roman"/>
            </a:endParaRPr>
          </a:p>
        </p:txBody>
      </p:sp>
      <p:sp>
        <p:nvSpPr>
          <p:cNvPr id="20" name="ZoneTexte 27"/>
          <p:cNvSpPr txBox="1"/>
          <p:nvPr/>
        </p:nvSpPr>
        <p:spPr bwMode="auto">
          <a:xfrm>
            <a:off x="8803527" y="3742195"/>
            <a:ext cx="1146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en-ZA" sz="1600">
                <a:solidFill>
                  <a:prstClr val="black"/>
                </a:solidFill>
                <a:latin typeface="+mn-lt"/>
                <a:cs typeface="Times New Roman"/>
              </a:rPr>
              <a:t>Computing </a:t>
            </a:r>
            <a:endParaRPr lang="en-ZA">
              <a:latin typeface="+mn-lt"/>
            </a:endParaRPr>
          </a:p>
        </p:txBody>
      </p:sp>
      <p:sp>
        <p:nvSpPr>
          <p:cNvPr id="21" name="Ellipse 28"/>
          <p:cNvSpPr/>
          <p:nvPr/>
        </p:nvSpPr>
        <p:spPr bwMode="auto">
          <a:xfrm>
            <a:off x="8354866" y="4647719"/>
            <a:ext cx="422316" cy="389406"/>
          </a:xfrm>
          <a:prstGeom prst="ellipse">
            <a:avLst/>
          </a:prstGeom>
          <a:solidFill>
            <a:srgbClr val="FF99FF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ZA" sz="1600" b="0" i="0" u="none" strike="noStrike" cap="none" spc="0">
              <a:ln>
                <a:noFill/>
              </a:ln>
              <a:solidFill>
                <a:prstClr val="white"/>
              </a:solidFill>
              <a:latin typeface="+mn-lt"/>
              <a:ea typeface="Arial"/>
              <a:cs typeface="Times New Roman"/>
            </a:endParaRPr>
          </a:p>
        </p:txBody>
      </p:sp>
      <p:sp>
        <p:nvSpPr>
          <p:cNvPr id="22" name="Ellipse 29"/>
          <p:cNvSpPr/>
          <p:nvPr/>
        </p:nvSpPr>
        <p:spPr bwMode="auto">
          <a:xfrm>
            <a:off x="2114322" y="2464172"/>
            <a:ext cx="5419936" cy="1844641"/>
          </a:xfrm>
          <a:prstGeom prst="ellipse">
            <a:avLst/>
          </a:prstGeom>
          <a:solidFill>
            <a:srgbClr val="5B9BD5">
              <a:alpha val="53000"/>
            </a:srgbClr>
          </a:solidFill>
          <a:ln w="38100" cap="flat" cmpd="sng" algn="ctr">
            <a:solidFill>
              <a:srgbClr val="5B9BD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ZA" sz="1600" b="1" i="0" u="none" strike="noStrike" cap="none" spc="0">
              <a:ln>
                <a:noFill/>
              </a:ln>
              <a:solidFill>
                <a:prstClr val="black"/>
              </a:solidFill>
              <a:latin typeface="+mn-lt"/>
              <a:ea typeface="Arial"/>
              <a:cs typeface="Times New Roman"/>
            </a:endParaRPr>
          </a:p>
        </p:txBody>
      </p:sp>
      <p:sp>
        <p:nvSpPr>
          <p:cNvPr id="23" name="ZoneTexte 30"/>
          <p:cNvSpPr txBox="1"/>
          <p:nvPr/>
        </p:nvSpPr>
        <p:spPr bwMode="auto">
          <a:xfrm>
            <a:off x="5355455" y="3062586"/>
            <a:ext cx="21279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en-ZA" sz="1600">
                <a:solidFill>
                  <a:prstClr val="black"/>
                </a:solidFill>
                <a:latin typeface="+mn-lt"/>
                <a:cs typeface="Times New Roman"/>
              </a:rPr>
              <a:t>CAO – Cabling</a:t>
            </a:r>
            <a:endParaRPr lang="en-ZA">
              <a:latin typeface="+mn-lt"/>
            </a:endParaRPr>
          </a:p>
        </p:txBody>
      </p:sp>
      <p:sp>
        <p:nvSpPr>
          <p:cNvPr id="24" name="ZoneTexte 31"/>
          <p:cNvSpPr txBox="1"/>
          <p:nvPr/>
        </p:nvSpPr>
        <p:spPr bwMode="auto">
          <a:xfrm>
            <a:off x="2259656" y="3045573"/>
            <a:ext cx="1404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en-ZA" sz="1600">
                <a:solidFill>
                  <a:prstClr val="black"/>
                </a:solidFill>
                <a:latin typeface="+mn-lt"/>
                <a:cs typeface="Times New Roman"/>
              </a:rPr>
              <a:t>Real Time/</a:t>
            </a:r>
            <a:endParaRPr lang="en-ZA">
              <a:latin typeface="+mn-lt"/>
            </a:endParaRPr>
          </a:p>
          <a:p>
            <a:pPr algn="ctr"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en-ZA" sz="1600">
                <a:solidFill>
                  <a:prstClr val="black"/>
                </a:solidFill>
                <a:latin typeface="+mn-lt"/>
                <a:cs typeface="Times New Roman"/>
              </a:rPr>
              <a:t> Slow Control</a:t>
            </a:r>
            <a:endParaRPr lang="en-ZA">
              <a:latin typeface="+mn-lt"/>
            </a:endParaRPr>
          </a:p>
        </p:txBody>
      </p:sp>
      <p:sp>
        <p:nvSpPr>
          <p:cNvPr id="25" name="Ellipse 32"/>
          <p:cNvSpPr/>
          <p:nvPr/>
        </p:nvSpPr>
        <p:spPr bwMode="auto">
          <a:xfrm>
            <a:off x="417835" y="4281208"/>
            <a:ext cx="3230597" cy="1414205"/>
          </a:xfrm>
          <a:prstGeom prst="ellipse">
            <a:avLst/>
          </a:prstGeom>
          <a:solidFill>
            <a:srgbClr val="ED7D31">
              <a:alpha val="53000"/>
            </a:srgbClr>
          </a:solidFill>
          <a:ln w="38100" cap="flat" cmpd="sng" algn="ctr">
            <a:solidFill>
              <a:srgbClr val="FFC000">
                <a:lumMod val="7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ZA" sz="1600" b="1" i="0" u="none" strike="noStrike" cap="none" spc="0">
              <a:ln>
                <a:noFill/>
              </a:ln>
              <a:solidFill>
                <a:prstClr val="black"/>
              </a:solidFill>
              <a:latin typeface="+mn-lt"/>
              <a:ea typeface="Arial"/>
              <a:cs typeface="Times New Roman"/>
            </a:endParaRPr>
          </a:p>
        </p:txBody>
      </p:sp>
      <p:sp>
        <p:nvSpPr>
          <p:cNvPr id="26" name="ZoneTexte 33"/>
          <p:cNvSpPr txBox="1"/>
          <p:nvPr/>
        </p:nvSpPr>
        <p:spPr bwMode="auto">
          <a:xfrm>
            <a:off x="789807" y="4562574"/>
            <a:ext cx="20282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en-ZA" sz="1600">
                <a:solidFill>
                  <a:prstClr val="black"/>
                </a:solidFill>
                <a:latin typeface="+mn-lt"/>
                <a:cs typeface="Times New Roman"/>
              </a:rPr>
              <a:t>Mecanical Conception</a:t>
            </a:r>
            <a:endParaRPr lang="en-ZA">
              <a:latin typeface="+mn-lt"/>
            </a:endParaRPr>
          </a:p>
        </p:txBody>
      </p:sp>
      <p:sp>
        <p:nvSpPr>
          <p:cNvPr id="27" name="ZoneTexte 34"/>
          <p:cNvSpPr txBox="1"/>
          <p:nvPr/>
        </p:nvSpPr>
        <p:spPr bwMode="auto">
          <a:xfrm>
            <a:off x="903217" y="5098958"/>
            <a:ext cx="20706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en-ZA" sz="1600">
                <a:solidFill>
                  <a:prstClr val="black"/>
                </a:solidFill>
                <a:latin typeface="+mn-lt"/>
                <a:cs typeface="Times New Roman"/>
              </a:rPr>
              <a:t>Mecanical Worskhops</a:t>
            </a:r>
            <a:endParaRPr lang="en-ZA">
              <a:latin typeface="+mn-lt"/>
            </a:endParaRPr>
          </a:p>
        </p:txBody>
      </p:sp>
      <p:sp>
        <p:nvSpPr>
          <p:cNvPr id="28" name="ZoneTexte 35"/>
          <p:cNvSpPr txBox="1"/>
          <p:nvPr/>
        </p:nvSpPr>
        <p:spPr bwMode="auto">
          <a:xfrm>
            <a:off x="3364702" y="4299011"/>
            <a:ext cx="18559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en-ZA" sz="1600">
                <a:solidFill>
                  <a:prstClr val="black"/>
                </a:solidFill>
                <a:latin typeface="+mn-lt"/>
                <a:cs typeface="Times New Roman"/>
              </a:rPr>
              <a:t>Detectors/</a:t>
            </a:r>
            <a:endParaRPr lang="en-ZA">
              <a:latin typeface="+mn-lt"/>
            </a:endParaRPr>
          </a:p>
          <a:p>
            <a:pPr algn="ctr"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en-ZA" sz="1600">
                <a:solidFill>
                  <a:prstClr val="black"/>
                </a:solidFill>
                <a:latin typeface="+mn-lt"/>
                <a:cs typeface="Times New Roman"/>
              </a:rPr>
              <a:t>Instrumentation</a:t>
            </a:r>
            <a:endParaRPr lang="en-ZA">
              <a:latin typeface="+mn-lt"/>
            </a:endParaRPr>
          </a:p>
        </p:txBody>
      </p:sp>
      <p:sp>
        <p:nvSpPr>
          <p:cNvPr id="29" name="ZoneTexte 36"/>
          <p:cNvSpPr txBox="1"/>
          <p:nvPr/>
        </p:nvSpPr>
        <p:spPr bwMode="auto">
          <a:xfrm>
            <a:off x="8714318" y="4989107"/>
            <a:ext cx="17155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en-ZA" sz="1600">
                <a:solidFill>
                  <a:prstClr val="black"/>
                </a:solidFill>
                <a:latin typeface="+mn-lt"/>
                <a:cs typeface="Times New Roman"/>
              </a:rPr>
              <a:t>Accelerators and others specialties</a:t>
            </a:r>
            <a:endParaRPr lang="en-ZA">
              <a:latin typeface="+mn-lt"/>
            </a:endParaRPr>
          </a:p>
        </p:txBody>
      </p:sp>
      <p:sp>
        <p:nvSpPr>
          <p:cNvPr id="30" name="ZoneTexte 37"/>
          <p:cNvSpPr txBox="1"/>
          <p:nvPr/>
        </p:nvSpPr>
        <p:spPr bwMode="auto">
          <a:xfrm>
            <a:off x="674025" y="2871772"/>
            <a:ext cx="16736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en-ZA" sz="1600">
                <a:solidFill>
                  <a:prstClr val="black"/>
                </a:solidFill>
                <a:latin typeface="+mn-lt"/>
                <a:cs typeface="Times New Roman"/>
              </a:rPr>
              <a:t>Exploitation </a:t>
            </a:r>
            <a:endParaRPr lang="en-ZA">
              <a:latin typeface="+mn-lt"/>
            </a:endParaRPr>
          </a:p>
        </p:txBody>
      </p:sp>
      <p:sp>
        <p:nvSpPr>
          <p:cNvPr id="31" name="Ellipse 38"/>
          <p:cNvSpPr/>
          <p:nvPr/>
        </p:nvSpPr>
        <p:spPr bwMode="auto">
          <a:xfrm>
            <a:off x="8336506" y="4189677"/>
            <a:ext cx="422316" cy="389406"/>
          </a:xfrm>
          <a:prstGeom prst="ellipse">
            <a:avLst/>
          </a:prstGeom>
          <a:solidFill>
            <a:srgbClr val="C5E0B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ZA" sz="1600" b="0" i="0" u="none" strike="noStrike" cap="none" spc="0">
              <a:ln>
                <a:noFill/>
              </a:ln>
              <a:solidFill>
                <a:prstClr val="white"/>
              </a:solidFill>
              <a:latin typeface="+mn-lt"/>
              <a:ea typeface="Arial"/>
              <a:cs typeface="Times New Roman"/>
            </a:endParaRPr>
          </a:p>
        </p:txBody>
      </p:sp>
      <p:sp>
        <p:nvSpPr>
          <p:cNvPr id="32" name="Ellipse 39"/>
          <p:cNvSpPr/>
          <p:nvPr/>
        </p:nvSpPr>
        <p:spPr bwMode="auto">
          <a:xfrm>
            <a:off x="3699750" y="5120111"/>
            <a:ext cx="1513264" cy="581950"/>
          </a:xfrm>
          <a:prstGeom prst="ellipse">
            <a:avLst/>
          </a:prstGeom>
          <a:solidFill>
            <a:srgbClr val="70AD47">
              <a:lumMod val="40000"/>
              <a:lumOff val="60000"/>
              <a:alpha val="60000"/>
            </a:srgbClr>
          </a:solidFill>
          <a:ln w="3810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ZA" sz="1600" b="0" i="0" u="none" strike="noStrike" cap="none" spc="0">
                <a:ln>
                  <a:noFill/>
                </a:ln>
                <a:solidFill>
                  <a:prstClr val="black"/>
                </a:solidFill>
                <a:latin typeface="+mn-lt"/>
                <a:ea typeface="Arial"/>
                <a:cs typeface="Times New Roman"/>
              </a:rPr>
              <a:t>Biology</a:t>
            </a:r>
            <a:endParaRPr lang="en-ZA">
              <a:latin typeface="+mn-lt"/>
            </a:endParaRPr>
          </a:p>
        </p:txBody>
      </p:sp>
      <p:sp>
        <p:nvSpPr>
          <p:cNvPr id="33" name="ZoneTexte 40"/>
          <p:cNvSpPr txBox="1"/>
          <p:nvPr/>
        </p:nvSpPr>
        <p:spPr bwMode="auto">
          <a:xfrm>
            <a:off x="8803527" y="4225771"/>
            <a:ext cx="7970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en-ZA" sz="1600">
                <a:solidFill>
                  <a:prstClr val="black"/>
                </a:solidFill>
                <a:latin typeface="+mn-lt"/>
                <a:cs typeface="Times New Roman"/>
              </a:rPr>
              <a:t>Biology</a:t>
            </a:r>
            <a:endParaRPr lang="en-ZA">
              <a:latin typeface="+mn-lt"/>
            </a:endParaRPr>
          </a:p>
        </p:txBody>
      </p:sp>
      <p:sp>
        <p:nvSpPr>
          <p:cNvPr id="34" name="Rectangle 41"/>
          <p:cNvSpPr/>
          <p:nvPr/>
        </p:nvSpPr>
        <p:spPr bwMode="auto">
          <a:xfrm>
            <a:off x="3414232" y="2537709"/>
            <a:ext cx="31960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en-ZA" sz="1600">
                <a:solidFill>
                  <a:prstClr val="black"/>
                </a:solidFill>
                <a:latin typeface="+mn-lt"/>
                <a:cs typeface="Times New Roman"/>
              </a:rPr>
              <a:t>Micro-electronics</a:t>
            </a:r>
            <a:endParaRPr lang="en-ZA">
              <a:latin typeface="+mn-lt"/>
            </a:endParaRPr>
          </a:p>
          <a:p>
            <a:pPr algn="ctr"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en-ZA" sz="1600">
                <a:solidFill>
                  <a:prstClr val="black"/>
                </a:solidFill>
                <a:latin typeface="+mn-lt"/>
                <a:cs typeface="Times New Roman"/>
              </a:rPr>
              <a:t>Front-End electronics</a:t>
            </a:r>
            <a:endParaRPr lang="en-ZA">
              <a:latin typeface="+mn-lt"/>
            </a:endParaRPr>
          </a:p>
        </p:txBody>
      </p:sp>
      <p:sp>
        <p:nvSpPr>
          <p:cNvPr id="35" name="Rectangle 42"/>
          <p:cNvSpPr/>
          <p:nvPr/>
        </p:nvSpPr>
        <p:spPr bwMode="auto">
          <a:xfrm>
            <a:off x="3081629" y="3633795"/>
            <a:ext cx="256870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en-ZA" sz="1600">
                <a:solidFill>
                  <a:prstClr val="black"/>
                </a:solidFill>
                <a:latin typeface="+mn-lt"/>
                <a:cs typeface="Times New Roman"/>
              </a:rPr>
              <a:t>Data Acquisition</a:t>
            </a:r>
            <a:endParaRPr lang="en-ZA">
              <a:latin typeface="+mn-lt"/>
            </a:endParaRPr>
          </a:p>
        </p:txBody>
      </p:sp>
      <p:sp>
        <p:nvSpPr>
          <p:cNvPr id="36" name="Rectangle 43"/>
          <p:cNvSpPr/>
          <p:nvPr/>
        </p:nvSpPr>
        <p:spPr bwMode="auto">
          <a:xfrm>
            <a:off x="6281861" y="4266417"/>
            <a:ext cx="16896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en-ZA" sz="1600">
                <a:solidFill>
                  <a:prstClr val="black"/>
                </a:solidFill>
                <a:latin typeface="+mn-lt"/>
                <a:cs typeface="Times New Roman"/>
              </a:rPr>
              <a:t>Electrotech./RF</a:t>
            </a:r>
            <a:endParaRPr lang="en-ZA">
              <a:latin typeface="+mn-lt"/>
            </a:endParaRPr>
          </a:p>
        </p:txBody>
      </p:sp>
      <p:sp>
        <p:nvSpPr>
          <p:cNvPr id="37" name="Rectangle 44"/>
          <p:cNvSpPr/>
          <p:nvPr/>
        </p:nvSpPr>
        <p:spPr bwMode="auto">
          <a:xfrm>
            <a:off x="5868738" y="4602778"/>
            <a:ext cx="13888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en-ZA" sz="1600">
                <a:solidFill>
                  <a:prstClr val="black"/>
                </a:solidFill>
                <a:latin typeface="+mn-lt"/>
                <a:cs typeface="Times New Roman"/>
              </a:rPr>
              <a:t>Cryogenics</a:t>
            </a:r>
            <a:endParaRPr lang="en-ZA">
              <a:latin typeface="+mn-lt"/>
            </a:endParaRPr>
          </a:p>
        </p:txBody>
      </p:sp>
      <p:sp>
        <p:nvSpPr>
          <p:cNvPr id="38" name="Rectangle 45"/>
          <p:cNvSpPr/>
          <p:nvPr/>
        </p:nvSpPr>
        <p:spPr bwMode="auto">
          <a:xfrm>
            <a:off x="5509589" y="4981336"/>
            <a:ext cx="18707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en-ZA" sz="1600">
                <a:solidFill>
                  <a:prstClr val="black"/>
                </a:solidFill>
                <a:latin typeface="+mn-lt"/>
                <a:cs typeface="Times New Roman"/>
              </a:rPr>
              <a:t>Vacuum techniques</a:t>
            </a:r>
            <a:endParaRPr lang="en-ZA">
              <a:latin typeface="+mn-lt"/>
            </a:endParaRPr>
          </a:p>
        </p:txBody>
      </p:sp>
      <p:sp>
        <p:nvSpPr>
          <p:cNvPr id="39" name="Rectangle 46"/>
          <p:cNvSpPr/>
          <p:nvPr/>
        </p:nvSpPr>
        <p:spPr bwMode="auto">
          <a:xfrm>
            <a:off x="6243604" y="5290140"/>
            <a:ext cx="113669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en-ZA" sz="1400">
                <a:solidFill>
                  <a:prstClr val="black"/>
                </a:solidFill>
                <a:latin typeface="+mn-lt"/>
                <a:cs typeface="Times New Roman"/>
              </a:rPr>
              <a:t>Materials </a:t>
            </a:r>
            <a:endParaRPr lang="en-ZA" sz="1400">
              <a:latin typeface="+mn-lt"/>
            </a:endParaRPr>
          </a:p>
        </p:txBody>
      </p:sp>
      <p:sp>
        <p:nvSpPr>
          <p:cNvPr id="40" name="Rectangle 47"/>
          <p:cNvSpPr/>
          <p:nvPr/>
        </p:nvSpPr>
        <p:spPr bwMode="auto">
          <a:xfrm>
            <a:off x="7057860" y="4846224"/>
            <a:ext cx="87592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en-ZA" sz="1600">
                <a:solidFill>
                  <a:prstClr val="black"/>
                </a:solidFill>
                <a:latin typeface="+mn-lt"/>
                <a:cs typeface="Times New Roman"/>
              </a:rPr>
              <a:t>Laser</a:t>
            </a:r>
            <a:endParaRPr lang="en-ZA">
              <a:latin typeface="+mn-lt"/>
            </a:endParaRPr>
          </a:p>
        </p:txBody>
      </p:sp>
      <p:sp>
        <p:nvSpPr>
          <p:cNvPr id="41" name="Ellipse 48"/>
          <p:cNvSpPr/>
          <p:nvPr/>
        </p:nvSpPr>
        <p:spPr bwMode="auto">
          <a:xfrm>
            <a:off x="8326346" y="5081115"/>
            <a:ext cx="455765" cy="465112"/>
          </a:xfrm>
          <a:prstGeom prst="ellipse">
            <a:avLst/>
          </a:prstGeom>
          <a:solidFill>
            <a:schemeClr val="accent4">
              <a:lumMod val="60000"/>
              <a:lumOff val="40000"/>
              <a:alpha val="34902"/>
            </a:schemeClr>
          </a:solidFill>
          <a:ln w="12700" cap="flat" cmpd="sng" algn="ctr">
            <a:solidFill>
              <a:srgbClr val="FFFF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ZA" sz="1600" b="0" i="0" u="none" strike="noStrike" cap="none" spc="0">
              <a:ln>
                <a:noFill/>
              </a:ln>
              <a:solidFill>
                <a:prstClr val="white"/>
              </a:solidFill>
              <a:latin typeface="+mn-lt"/>
              <a:ea typeface="Arial"/>
              <a:cs typeface="Times New Roman"/>
            </a:endParaRPr>
          </a:p>
        </p:txBody>
      </p:sp>
      <p:sp>
        <p:nvSpPr>
          <p:cNvPr id="42" name="ZoneTexte 49"/>
          <p:cNvSpPr txBox="1"/>
          <p:nvPr/>
        </p:nvSpPr>
        <p:spPr bwMode="auto">
          <a:xfrm>
            <a:off x="8783447" y="4632009"/>
            <a:ext cx="9934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en-ZA" sz="1600">
                <a:solidFill>
                  <a:prstClr val="black"/>
                </a:solidFill>
                <a:latin typeface="+mn-lt"/>
                <a:cs typeface="Times New Roman"/>
              </a:rPr>
              <a:t>Detectors</a:t>
            </a:r>
            <a:endParaRPr lang="en-ZA">
              <a:latin typeface="+mn-lt"/>
            </a:endParaRPr>
          </a:p>
        </p:txBody>
      </p:sp>
      <p:sp>
        <p:nvSpPr>
          <p:cNvPr id="43" name="Rectangle 50"/>
          <p:cNvSpPr/>
          <p:nvPr/>
        </p:nvSpPr>
        <p:spPr bwMode="auto">
          <a:xfrm>
            <a:off x="3595425" y="3136929"/>
            <a:ext cx="19519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en-ZA" sz="1600">
                <a:solidFill>
                  <a:prstClr val="black"/>
                </a:solidFill>
                <a:latin typeface="+mn-lt"/>
                <a:cs typeface="Times New Roman"/>
              </a:rPr>
              <a:t>System</a:t>
            </a:r>
            <a:endParaRPr lang="en-ZA">
              <a:latin typeface="+mn-lt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E5F8C9D-D6B7-47D7-A879-65B108CF13AF}"/>
              </a:ext>
            </a:extLst>
          </p:cNvPr>
          <p:cNvSpPr txBox="1"/>
          <p:nvPr/>
        </p:nvSpPr>
        <p:spPr>
          <a:xfrm>
            <a:off x="43662" y="808484"/>
            <a:ext cx="2894454" cy="14465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sz="2400" b="1" dirty="0">
                <a:latin typeface="+mn-lt"/>
              </a:rPr>
              <a:t>~180 staff members</a:t>
            </a:r>
          </a:p>
          <a:p>
            <a:pPr algn="ctr"/>
            <a:r>
              <a:rPr lang="en-ZA" sz="1600" dirty="0">
                <a:latin typeface="+mn-lt"/>
              </a:rPr>
              <a:t>4 Departments : </a:t>
            </a:r>
          </a:p>
          <a:p>
            <a:pPr algn="just"/>
            <a:r>
              <a:rPr lang="en-ZA" sz="1600" b="1" dirty="0">
                <a:latin typeface="+mn-lt"/>
              </a:rPr>
              <a:t>Electronics  	          /   Computing</a:t>
            </a:r>
          </a:p>
          <a:p>
            <a:pPr algn="just"/>
            <a:r>
              <a:rPr lang="en-ZA" sz="1600" b="1" dirty="0">
                <a:latin typeface="+mn-lt"/>
              </a:rPr>
              <a:t>Instrumentation /    Mechanics</a:t>
            </a:r>
          </a:p>
          <a:p>
            <a:pPr algn="ctr"/>
            <a:r>
              <a:rPr lang="en-ZA" sz="1600" dirty="0">
                <a:latin typeface="+mn-lt"/>
              </a:rPr>
              <a:t>with 10 Services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4217A27-8793-4E89-A3BB-8F214B12AD37}"/>
              </a:ext>
            </a:extLst>
          </p:cNvPr>
          <p:cNvSpPr/>
          <p:nvPr/>
        </p:nvSpPr>
        <p:spPr>
          <a:xfrm>
            <a:off x="0" y="0"/>
            <a:ext cx="2938116" cy="2235689"/>
          </a:xfrm>
          <a:prstGeom prst="rect">
            <a:avLst/>
          </a:prstGeom>
          <a:noFill/>
          <a:ln w="7620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D55286DF-C770-44A7-A6EF-F14A4F5EE4D5}"/>
              </a:ext>
            </a:extLst>
          </p:cNvPr>
          <p:cNvSpPr txBox="1"/>
          <p:nvPr/>
        </p:nvSpPr>
        <p:spPr>
          <a:xfrm>
            <a:off x="2938116" y="111196"/>
            <a:ext cx="47296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BZ" sz="2400" b="1" dirty="0" err="1">
                <a:latin typeface="+mn-lt"/>
              </a:rPr>
              <a:t>IJClab</a:t>
            </a:r>
            <a:r>
              <a:rPr lang="en-BZ" sz="2400" b="1" dirty="0">
                <a:latin typeface="+mn-lt"/>
              </a:rPr>
              <a:t> in a nutshell  : Technical Skills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en-BZ" dirty="0" err="1">
                <a:latin typeface="+mn-lt"/>
              </a:rPr>
              <a:t>IJClab</a:t>
            </a:r>
            <a:r>
              <a:rPr lang="en-BZ" dirty="0">
                <a:latin typeface="+mn-lt"/>
              </a:rPr>
              <a:t> in a nutshell  : </a:t>
            </a:r>
            <a:r>
              <a:rPr lang="en-ZA" dirty="0">
                <a:latin typeface="+mn-lt"/>
              </a:rPr>
              <a:t>The Platforms</a:t>
            </a:r>
          </a:p>
        </p:txBody>
      </p:sp>
      <p:sp>
        <p:nvSpPr>
          <p:cNvPr id="5" name="Espace réservé de la date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C7C00A2A-7942-4B7C-AAAF-D4E647AE6115}" type="datetime1">
              <a:rPr lang="en-US" sz="1400" smtClean="0"/>
              <a:t>3/25/2026</a:t>
            </a:fld>
            <a:endParaRPr lang="en-ZA" sz="1400"/>
          </a:p>
        </p:txBody>
      </p:sp>
      <p:sp>
        <p:nvSpPr>
          <p:cNvPr id="6" name="Espace réservé du pied de page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 sz="1400">
                <a:latin typeface="Calibri"/>
              </a:rPr>
              <a:t>IJCLab Presentation  - Orsay-Oslo</a:t>
            </a:r>
            <a:endParaRPr lang="en-ZA" sz="1400"/>
          </a:p>
        </p:txBody>
      </p:sp>
      <p:sp>
        <p:nvSpPr>
          <p:cNvPr id="7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7E71596-5F9D-49C5-9701-16B3CA54319D}" type="slidenum">
              <a:rPr lang="en-ZA" sz="1400">
                <a:latin typeface="Calibri"/>
              </a:rPr>
              <a:t>8</a:t>
            </a:fld>
            <a:endParaRPr lang="en-ZA" sz="1400">
              <a:latin typeface="Calibri"/>
            </a:endParaRPr>
          </a:p>
        </p:txBody>
      </p:sp>
      <p:grpSp>
        <p:nvGrpSpPr>
          <p:cNvPr id="8" name="Groupe 17"/>
          <p:cNvGrpSpPr/>
          <p:nvPr/>
        </p:nvGrpSpPr>
        <p:grpSpPr bwMode="auto">
          <a:xfrm>
            <a:off x="128522" y="941513"/>
            <a:ext cx="5185857" cy="1045122"/>
            <a:chOff x="747150" y="3985366"/>
            <a:chExt cx="9281861" cy="1641417"/>
          </a:xfrm>
        </p:grpSpPr>
        <p:pic>
          <p:nvPicPr>
            <p:cNvPr id="9" name="Image 9"/>
            <p:cNvPicPr>
              <a:picLocks noChangeAspect="1"/>
            </p:cNvPicPr>
            <p:nvPr/>
          </p:nvPicPr>
          <p:blipFill>
            <a:blip r:embed="rId2"/>
            <a:srcRect r="385"/>
            <a:stretch/>
          </p:blipFill>
          <p:spPr bwMode="auto">
            <a:xfrm>
              <a:off x="747150" y="3985366"/>
              <a:ext cx="9281861" cy="1641417"/>
            </a:xfrm>
            <a:prstGeom prst="rect">
              <a:avLst/>
            </a:prstGeom>
          </p:spPr>
        </p:pic>
        <p:pic>
          <p:nvPicPr>
            <p:cNvPr id="10" name="Picture 2" descr="D:\temporaire\DETECTEURS_TANDEM_ALTO\Radioactivité\BEDO\Photos BEDO\__IGP2656.jpg"/>
            <p:cNvPicPr>
              <a:picLocks noChangeAspect="1" noChangeArrowheads="1"/>
            </p:cNvPicPr>
            <p:nvPr/>
          </p:nvPicPr>
          <p:blipFill>
            <a:blip r:embed="rId3"/>
            <a:stretch/>
          </p:blipFill>
          <p:spPr bwMode="auto">
            <a:xfrm>
              <a:off x="3584488" y="3998383"/>
              <a:ext cx="1081819" cy="1628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Picture 3" descr="D:\temporaire\DETECTEURS_TANDEM_ALTO\Radioactivité\BEDO\Photos BEDO\IMG_0154.JPG"/>
            <p:cNvPicPr>
              <a:picLocks noChangeAspect="1" noChangeArrowheads="1"/>
            </p:cNvPicPr>
            <p:nvPr/>
          </p:nvPicPr>
          <p:blipFill>
            <a:blip r:embed="rId4">
              <a:lum bright="10000"/>
            </a:blip>
            <a:stretch/>
          </p:blipFill>
          <p:spPr bwMode="auto">
            <a:xfrm>
              <a:off x="4699863" y="4024152"/>
              <a:ext cx="1196844" cy="16026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Image 1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5896707" y="4012779"/>
              <a:ext cx="1184450" cy="1582297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" name="Image 18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28522" y="1008344"/>
            <a:ext cx="1262163" cy="400478"/>
          </a:xfrm>
          <a:prstGeom prst="rect">
            <a:avLst/>
          </a:prstGeom>
        </p:spPr>
      </p:pic>
      <p:pic>
        <p:nvPicPr>
          <p:cNvPr id="14" name="Image 19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128522" y="2410591"/>
            <a:ext cx="3594182" cy="1137970"/>
          </a:xfrm>
          <a:prstGeom prst="rect">
            <a:avLst/>
          </a:prstGeom>
        </p:spPr>
      </p:pic>
      <p:pic>
        <p:nvPicPr>
          <p:cNvPr id="15" name="Image 21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128522" y="4095245"/>
            <a:ext cx="2484846" cy="1231525"/>
          </a:xfrm>
          <a:prstGeom prst="rect">
            <a:avLst/>
          </a:prstGeom>
        </p:spPr>
      </p:pic>
      <p:pic>
        <p:nvPicPr>
          <p:cNvPr id="16" name="Image 22"/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126836" y="4106901"/>
            <a:ext cx="724610" cy="356022"/>
          </a:xfrm>
          <a:prstGeom prst="rect">
            <a:avLst/>
          </a:prstGeom>
        </p:spPr>
      </p:pic>
      <p:sp>
        <p:nvSpPr>
          <p:cNvPr id="17" name="ZoneTexte 24"/>
          <p:cNvSpPr txBox="1"/>
          <p:nvPr/>
        </p:nvSpPr>
        <p:spPr bwMode="auto">
          <a:xfrm>
            <a:off x="3711153" y="1589584"/>
            <a:ext cx="4030270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ZA" b="1" dirty="0">
                <a:latin typeface="Calibri"/>
              </a:rPr>
              <a:t>Nuclear</a:t>
            </a:r>
            <a:r>
              <a:rPr lang="en-ZA" dirty="0">
                <a:latin typeface="Calibri"/>
              </a:rPr>
              <a:t>,  Health physics,  Irradiation</a:t>
            </a:r>
            <a:endParaRPr lang="en-ZA" dirty="0"/>
          </a:p>
        </p:txBody>
      </p:sp>
      <p:sp>
        <p:nvSpPr>
          <p:cNvPr id="18" name="ZoneTexte 25"/>
          <p:cNvSpPr txBox="1"/>
          <p:nvPr/>
        </p:nvSpPr>
        <p:spPr bwMode="auto">
          <a:xfrm>
            <a:off x="3735479" y="3160882"/>
            <a:ext cx="4583306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ZA" b="1" dirty="0">
                <a:latin typeface="Calibri"/>
              </a:rPr>
              <a:t>Nuclear/A2C, </a:t>
            </a:r>
            <a:r>
              <a:rPr lang="en-ZA" dirty="0">
                <a:latin typeface="Calibri"/>
              </a:rPr>
              <a:t> Health physics, Irradiation</a:t>
            </a:r>
            <a:endParaRPr lang="en-ZA" dirty="0"/>
          </a:p>
        </p:txBody>
      </p:sp>
      <p:sp>
        <p:nvSpPr>
          <p:cNvPr id="19" name="ZoneTexte 26"/>
          <p:cNvSpPr txBox="1"/>
          <p:nvPr/>
        </p:nvSpPr>
        <p:spPr bwMode="auto">
          <a:xfrm>
            <a:off x="2651745" y="4699417"/>
            <a:ext cx="8030885" cy="40011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ZA" b="1" dirty="0">
                <a:latin typeface="Calibri"/>
              </a:rPr>
              <a:t>Energy</a:t>
            </a:r>
            <a:r>
              <a:rPr lang="en-ZA" dirty="0">
                <a:latin typeface="Calibri"/>
              </a:rPr>
              <a:t>, nuclear materials, Health physics, Irradiation physics and chemistry</a:t>
            </a:r>
            <a:endParaRPr lang="en-ZA" dirty="0"/>
          </a:p>
        </p:txBody>
      </p:sp>
      <p:sp>
        <p:nvSpPr>
          <p:cNvPr id="20" name="Rectangle 27"/>
          <p:cNvSpPr/>
          <p:nvPr/>
        </p:nvSpPr>
        <p:spPr bwMode="auto">
          <a:xfrm>
            <a:off x="2557941" y="4067065"/>
            <a:ext cx="78662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n-ZA" sz="1800" b="1" dirty="0">
                <a:latin typeface="Calibri"/>
              </a:rPr>
              <a:t> Ion irradiation / implantation and </a:t>
            </a:r>
            <a:r>
              <a:rPr lang="en-ZA" sz="1800" b="1" i="1" dirty="0">
                <a:latin typeface="Calibri"/>
              </a:rPr>
              <a:t>in situ </a:t>
            </a:r>
            <a:r>
              <a:rPr lang="en-ZA" sz="1800" b="1" dirty="0">
                <a:latin typeface="Calibri"/>
              </a:rPr>
              <a:t>characterization techniques (TEM, IBA)</a:t>
            </a:r>
            <a:endParaRPr lang="en-ZA" sz="18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21" name="Rectangle 28"/>
          <p:cNvSpPr/>
          <p:nvPr/>
        </p:nvSpPr>
        <p:spPr bwMode="auto">
          <a:xfrm>
            <a:off x="3741577" y="2412257"/>
            <a:ext cx="70311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ZA" b="1">
                <a:latin typeface="Calibri"/>
              </a:rPr>
              <a:t>Several MeV </a:t>
            </a:r>
            <a:r>
              <a:rPr lang="en-ZA">
                <a:latin typeface="Calibri"/>
              </a:rPr>
              <a:t>protons, multicharged atomic ions, gold molecules and nanoparticles</a:t>
            </a:r>
            <a:endParaRPr lang="en-ZA"/>
          </a:p>
        </p:txBody>
      </p:sp>
      <p:sp>
        <p:nvSpPr>
          <p:cNvPr id="22" name="Rectangle 29"/>
          <p:cNvSpPr/>
          <p:nvPr/>
        </p:nvSpPr>
        <p:spPr bwMode="auto">
          <a:xfrm>
            <a:off x="3722704" y="941512"/>
            <a:ext cx="7050070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285750" indent="-285750">
              <a:buFont typeface="Wingdings"/>
              <a:buChar char="Ø"/>
              <a:defRPr/>
            </a:pPr>
            <a:r>
              <a:rPr lang="en-ZA" b="1">
                <a:latin typeface="Calibri"/>
              </a:rPr>
              <a:t>15 MV Tandem </a:t>
            </a:r>
            <a:r>
              <a:rPr lang="en-ZA">
                <a:latin typeface="Calibri"/>
              </a:rPr>
              <a:t>(from proton to aggregates)</a:t>
            </a:r>
            <a:endParaRPr lang="en-ZA"/>
          </a:p>
          <a:p>
            <a:pPr marL="285750" indent="-285750">
              <a:buFont typeface="Wingdings"/>
              <a:buChar char="Ø"/>
              <a:defRPr/>
            </a:pPr>
            <a:r>
              <a:rPr lang="en-ZA" b="1">
                <a:latin typeface="Calibri"/>
              </a:rPr>
              <a:t>electron linac </a:t>
            </a:r>
            <a:r>
              <a:rPr lang="en-ZA">
                <a:latin typeface="Calibri"/>
              </a:rPr>
              <a:t>-&gt; radioactive beams by photofission</a:t>
            </a:r>
            <a:endParaRPr lang="en-ZA"/>
          </a:p>
        </p:txBody>
      </p:sp>
      <p:cxnSp>
        <p:nvCxnSpPr>
          <p:cNvPr id="23" name="Connecteur droit 31"/>
          <p:cNvCxnSpPr>
            <a:cxnSpLocks/>
          </p:cNvCxnSpPr>
          <p:nvPr/>
        </p:nvCxnSpPr>
        <p:spPr bwMode="auto">
          <a:xfrm flipV="1">
            <a:off x="125273" y="2165648"/>
            <a:ext cx="10085650" cy="2903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32"/>
          <p:cNvCxnSpPr>
            <a:cxnSpLocks/>
          </p:cNvCxnSpPr>
          <p:nvPr/>
        </p:nvCxnSpPr>
        <p:spPr bwMode="auto">
          <a:xfrm flipV="1">
            <a:off x="129803" y="3864806"/>
            <a:ext cx="10085650" cy="2903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age 34" descr="Andromede.png"/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109650" y="2419473"/>
            <a:ext cx="1119225" cy="32399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FD8F372-E0C7-4717-819A-9C2768D110D6}"/>
              </a:ext>
            </a:extLst>
          </p:cNvPr>
          <p:cNvSpPr txBox="1"/>
          <p:nvPr/>
        </p:nvSpPr>
        <p:spPr>
          <a:xfrm>
            <a:off x="8159406" y="1855687"/>
            <a:ext cx="2422525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ZA" sz="1600" dirty="0">
                <a:latin typeface="+mn-lt"/>
              </a:rPr>
              <a:t>Opened to external users</a:t>
            </a:r>
          </a:p>
        </p:txBody>
      </p:sp>
      <p:cxnSp>
        <p:nvCxnSpPr>
          <p:cNvPr id="30" name="Connecteur droit 32">
            <a:extLst>
              <a:ext uri="{FF2B5EF4-FFF2-40B4-BE49-F238E27FC236}">
                <a16:creationId xmlns:a16="http://schemas.microsoft.com/office/drawing/2014/main" id="{E81DCBC4-4F44-4C39-8679-55442601763F}"/>
              </a:ext>
            </a:extLst>
          </p:cNvPr>
          <p:cNvCxnSpPr>
            <a:cxnSpLocks/>
          </p:cNvCxnSpPr>
          <p:nvPr/>
        </p:nvCxnSpPr>
        <p:spPr bwMode="auto">
          <a:xfrm flipV="1">
            <a:off x="282203" y="5478016"/>
            <a:ext cx="10085650" cy="2903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ZoneTexte 30">
            <a:extLst>
              <a:ext uri="{FF2B5EF4-FFF2-40B4-BE49-F238E27FC236}">
                <a16:creationId xmlns:a16="http://schemas.microsoft.com/office/drawing/2014/main" id="{A6E09EF3-C238-4910-A394-0721ADB6297F}"/>
              </a:ext>
            </a:extLst>
          </p:cNvPr>
          <p:cNvSpPr txBox="1"/>
          <p:nvPr/>
        </p:nvSpPr>
        <p:spPr bwMode="auto">
          <a:xfrm>
            <a:off x="8122691" y="3555286"/>
            <a:ext cx="2422525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ZA" sz="1600" dirty="0">
                <a:latin typeface="+mn-lt"/>
              </a:rPr>
              <a:t>Opened to external users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5EFF6295-AE70-499F-B6EE-09D777116069}"/>
              </a:ext>
            </a:extLst>
          </p:cNvPr>
          <p:cNvSpPr txBox="1"/>
          <p:nvPr/>
        </p:nvSpPr>
        <p:spPr bwMode="auto">
          <a:xfrm>
            <a:off x="8311806" y="5139462"/>
            <a:ext cx="2422525" cy="33855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ZA" sz="1600" dirty="0">
                <a:latin typeface="+mn-lt"/>
              </a:rPr>
              <a:t>Opened to external users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6"/>
          <p:cNvSpPr>
            <a:spLocks noGrp="1"/>
          </p:cNvSpPr>
          <p:nvPr>
            <p:ph type="dt" sz="half" idx="10"/>
          </p:nvPr>
        </p:nvSpPr>
        <p:spPr bwMode="auto">
          <a:xfrm>
            <a:off x="794173" y="5673482"/>
            <a:ext cx="2411556" cy="322263"/>
          </a:xfrm>
        </p:spPr>
        <p:txBody>
          <a:bodyPr/>
          <a:lstStyle/>
          <a:p>
            <a:pPr>
              <a:defRPr/>
            </a:pPr>
            <a:fld id="{9FE37CDB-A709-4AA3-8D50-AC51017046D8}" type="datetime1">
              <a:rPr lang="en-US" sz="1400" smtClean="0"/>
              <a:t>3/25/2026</a:t>
            </a:fld>
            <a:endParaRPr sz="1400"/>
          </a:p>
        </p:txBody>
      </p:sp>
      <p:sp>
        <p:nvSpPr>
          <p:cNvPr id="5" name="Espace réservé du pied de page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fr-FR" sz="1400">
                <a:latin typeface="Calibri"/>
              </a:rPr>
              <a:t>IJCLab Presentation  - Orsay-Oslo</a:t>
            </a:r>
            <a:endParaRPr sz="1400"/>
          </a:p>
        </p:txBody>
      </p:sp>
      <p:sp>
        <p:nvSpPr>
          <p:cNvPr id="6" name="Espace réservé du numéro de diapositive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77E71596-5F9D-49C5-9701-16B3CA54319D}" type="slidenum">
              <a:rPr lang="en-ZA" sz="1400">
                <a:latin typeface="Calibri"/>
              </a:rPr>
              <a:t>9</a:t>
            </a:fld>
            <a:endParaRPr lang="en-ZA" sz="1400">
              <a:latin typeface="Calibri"/>
            </a:endParaRPr>
          </a:p>
        </p:txBody>
      </p:sp>
      <p:grpSp>
        <p:nvGrpSpPr>
          <p:cNvPr id="14" name="Grouper 8"/>
          <p:cNvGrpSpPr/>
          <p:nvPr/>
        </p:nvGrpSpPr>
        <p:grpSpPr bwMode="auto">
          <a:xfrm>
            <a:off x="142101" y="4923724"/>
            <a:ext cx="2325876" cy="701067"/>
            <a:chOff x="10264714" y="4468717"/>
            <a:chExt cx="2264753" cy="701067"/>
          </a:xfrm>
        </p:grpSpPr>
        <p:pic>
          <p:nvPicPr>
            <p:cNvPr id="15" name="Image 36" descr="Pimpa.png"/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10989768" y="4468717"/>
              <a:ext cx="719259" cy="500591"/>
            </a:xfrm>
            <a:prstGeom prst="rect">
              <a:avLst/>
            </a:prstGeom>
          </p:spPr>
        </p:pic>
        <p:sp>
          <p:nvSpPr>
            <p:cNvPr id="16" name="Rectangle 35"/>
            <p:cNvSpPr/>
            <p:nvPr/>
          </p:nvSpPr>
          <p:spPr bwMode="auto">
            <a:xfrm>
              <a:off x="10264714" y="4923563"/>
              <a:ext cx="2264753" cy="24622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ZA" sz="1000" dirty="0">
                  <a:latin typeface="Calibri"/>
                  <a:cs typeface="Times New Roman"/>
                </a:rPr>
                <a:t>non linear optical </a:t>
              </a:r>
              <a:r>
                <a:rPr lang="en-ZA" sz="1000" dirty="0" err="1">
                  <a:latin typeface="Calibri"/>
                  <a:cs typeface="Times New Roman"/>
                </a:rPr>
                <a:t>biphotonique</a:t>
              </a:r>
              <a:r>
                <a:rPr lang="en-ZA" sz="1000" dirty="0">
                  <a:latin typeface="Calibri"/>
                  <a:cs typeface="Times New Roman"/>
                </a:rPr>
                <a:t> imaging</a:t>
              </a:r>
              <a:endParaRPr sz="1000" dirty="0"/>
            </a:p>
          </p:txBody>
        </p:sp>
      </p:grpSp>
      <p:sp>
        <p:nvSpPr>
          <p:cNvPr id="17" name="Rectangle 38"/>
          <p:cNvSpPr/>
          <p:nvPr/>
        </p:nvSpPr>
        <p:spPr bwMode="auto">
          <a:xfrm>
            <a:off x="61501" y="4519828"/>
            <a:ext cx="2452562" cy="1154684"/>
          </a:xfrm>
          <a:prstGeom prst="rect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ZA">
              <a:cs typeface="Times New Roman"/>
            </a:endParaRPr>
          </a:p>
        </p:txBody>
      </p:sp>
      <p:sp>
        <p:nvSpPr>
          <p:cNvPr id="18" name="ZoneTexte 41"/>
          <p:cNvSpPr txBox="1"/>
          <p:nvPr/>
        </p:nvSpPr>
        <p:spPr bwMode="auto">
          <a:xfrm>
            <a:off x="115564" y="4571491"/>
            <a:ext cx="2325876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ZA" sz="1600" dirty="0">
                <a:latin typeface="Calibri"/>
              </a:rPr>
              <a:t>Health research themes</a:t>
            </a:r>
            <a:endParaRPr sz="1600" dirty="0"/>
          </a:p>
        </p:txBody>
      </p:sp>
      <p:pic>
        <p:nvPicPr>
          <p:cNvPr id="26" name="Image 54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628117" y="1636385"/>
            <a:ext cx="2324130" cy="1189488"/>
          </a:xfrm>
          <a:prstGeom prst="rect">
            <a:avLst/>
          </a:prstGeom>
        </p:spPr>
      </p:pic>
      <p:sp>
        <p:nvSpPr>
          <p:cNvPr id="27" name="Rectangle 55"/>
          <p:cNvSpPr/>
          <p:nvPr/>
        </p:nvSpPr>
        <p:spPr bwMode="auto">
          <a:xfrm>
            <a:off x="8042008" y="1558104"/>
            <a:ext cx="271175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ZA" sz="1800" b="1">
                <a:latin typeface="Calibri"/>
              </a:rPr>
              <a:t>SUPRATECH</a:t>
            </a:r>
            <a:endParaRPr/>
          </a:p>
          <a:p>
            <a:pPr algn="just">
              <a:defRPr/>
            </a:pPr>
            <a:r>
              <a:rPr lang="en-ZA" sz="1600" b="1">
                <a:latin typeface="Calibri"/>
              </a:rPr>
              <a:t>R&amp;D on the superconducting cavities (</a:t>
            </a:r>
            <a:r>
              <a:rPr lang="en-ZA" sz="1600">
                <a:latin typeface="Calibri"/>
              </a:rPr>
              <a:t>prepare, package, assemble &amp; testof the superconducting RF cavities).</a:t>
            </a:r>
            <a:endParaRPr/>
          </a:p>
        </p:txBody>
      </p:sp>
      <p:pic>
        <p:nvPicPr>
          <p:cNvPr id="28" name="Image 56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626596" y="3091097"/>
            <a:ext cx="4913295" cy="982659"/>
          </a:xfrm>
          <a:prstGeom prst="rect">
            <a:avLst/>
          </a:prstGeom>
        </p:spPr>
      </p:pic>
      <p:sp>
        <p:nvSpPr>
          <p:cNvPr id="29" name="Rectangle 57"/>
          <p:cNvSpPr/>
          <p:nvPr/>
        </p:nvSpPr>
        <p:spPr bwMode="auto">
          <a:xfrm>
            <a:off x="8014793" y="2951908"/>
            <a:ext cx="2711750" cy="135421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ZA" sz="1800" b="1" dirty="0" err="1">
                <a:latin typeface="Calibri"/>
              </a:rPr>
              <a:t>LaseriX</a:t>
            </a:r>
            <a:endParaRPr dirty="0"/>
          </a:p>
          <a:p>
            <a:pPr algn="just">
              <a:defRPr/>
            </a:pPr>
            <a:r>
              <a:rPr lang="en-ZA" sz="1600" b="1" dirty="0">
                <a:latin typeface="Calibri"/>
              </a:rPr>
              <a:t>coherent, intense, brief </a:t>
            </a:r>
            <a:r>
              <a:rPr lang="en-ZA" sz="1600" dirty="0">
                <a:latin typeface="Calibri"/>
              </a:rPr>
              <a:t>(50fs to 10 </a:t>
            </a:r>
            <a:r>
              <a:rPr lang="en-ZA" sz="1600" dirty="0" err="1">
                <a:latin typeface="Calibri"/>
              </a:rPr>
              <a:t>ps</a:t>
            </a:r>
            <a:r>
              <a:rPr lang="en-ZA" sz="1600" dirty="0">
                <a:latin typeface="Calibri"/>
              </a:rPr>
              <a:t>) </a:t>
            </a:r>
            <a:r>
              <a:rPr lang="en-ZA" sz="1600" b="1" dirty="0">
                <a:latin typeface="Calibri"/>
              </a:rPr>
              <a:t>sources in near-infrared </a:t>
            </a:r>
            <a:r>
              <a:rPr lang="en-ZA" sz="1600" dirty="0">
                <a:latin typeface="Calibri"/>
              </a:rPr>
              <a:t>(800nm) </a:t>
            </a:r>
            <a:r>
              <a:rPr lang="en-ZA" sz="1600" b="1" dirty="0">
                <a:latin typeface="Calibri"/>
              </a:rPr>
              <a:t>and EUV </a:t>
            </a:r>
            <a:r>
              <a:rPr lang="en-ZA" sz="1600" dirty="0">
                <a:latin typeface="Calibri"/>
              </a:rPr>
              <a:t>(30 to 90 eV)</a:t>
            </a:r>
            <a:endParaRPr dirty="0"/>
          </a:p>
        </p:txBody>
      </p:sp>
      <p:pic>
        <p:nvPicPr>
          <p:cNvPr id="30" name="Image 58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5626702" y="3102787"/>
            <a:ext cx="767239" cy="431999"/>
          </a:xfrm>
          <a:prstGeom prst="rect">
            <a:avLst/>
          </a:prstGeom>
        </p:spPr>
      </p:pic>
      <p:pic>
        <p:nvPicPr>
          <p:cNvPr id="31" name="Image 59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5578499" y="4169381"/>
            <a:ext cx="2328168" cy="1452651"/>
          </a:xfrm>
          <a:prstGeom prst="rect">
            <a:avLst/>
          </a:prstGeom>
        </p:spPr>
      </p:pic>
      <p:sp>
        <p:nvSpPr>
          <p:cNvPr id="32" name="Rectangle 60"/>
          <p:cNvSpPr/>
          <p:nvPr/>
        </p:nvSpPr>
        <p:spPr bwMode="auto">
          <a:xfrm>
            <a:off x="7622857" y="4438542"/>
            <a:ext cx="3057725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ZA" sz="1800" b="1" dirty="0">
                <a:latin typeface="Calibri"/>
              </a:rPr>
              <a:t>Vide et Surfaces</a:t>
            </a:r>
          </a:p>
          <a:p>
            <a:pPr algn="ctr">
              <a:defRPr/>
            </a:pPr>
            <a:r>
              <a:rPr lang="en-ZA" sz="1800" b="1" i="1" dirty="0">
                <a:latin typeface="Calibri"/>
              </a:rPr>
              <a:t>In construction</a:t>
            </a:r>
            <a:endParaRPr i="1" dirty="0"/>
          </a:p>
        </p:txBody>
      </p:sp>
      <p:sp>
        <p:nvSpPr>
          <p:cNvPr id="33" name="Rectangle 61"/>
          <p:cNvSpPr/>
          <p:nvPr/>
        </p:nvSpPr>
        <p:spPr bwMode="auto">
          <a:xfrm>
            <a:off x="5547601" y="684150"/>
            <a:ext cx="5203998" cy="500989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ZA"/>
          </a:p>
        </p:txBody>
      </p:sp>
      <p:sp>
        <p:nvSpPr>
          <p:cNvPr id="34" name="ZoneTexte 62"/>
          <p:cNvSpPr txBox="1"/>
          <p:nvPr/>
        </p:nvSpPr>
        <p:spPr bwMode="auto">
          <a:xfrm>
            <a:off x="5968608" y="757426"/>
            <a:ext cx="4242315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ZA" sz="1800">
                <a:latin typeface="Calibri"/>
              </a:rPr>
              <a:t>Accelerators research themes/technologies</a:t>
            </a:r>
            <a:endParaRPr/>
          </a:p>
        </p:txBody>
      </p:sp>
      <p:sp>
        <p:nvSpPr>
          <p:cNvPr id="35" name="ZoneTexte 63"/>
          <p:cNvSpPr txBox="1"/>
          <p:nvPr/>
        </p:nvSpPr>
        <p:spPr bwMode="auto">
          <a:xfrm>
            <a:off x="5863071" y="1157536"/>
            <a:ext cx="4635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ZA" sz="1800">
                <a:latin typeface="Calibri"/>
              </a:rPr>
              <a:t>Opening to Materials, atomic physics, detectors</a:t>
            </a:r>
            <a:endParaRPr/>
          </a:p>
        </p:txBody>
      </p:sp>
      <p:sp>
        <p:nvSpPr>
          <p:cNvPr id="39" name="Rectangle 67"/>
          <p:cNvSpPr/>
          <p:nvPr/>
        </p:nvSpPr>
        <p:spPr bwMode="auto">
          <a:xfrm>
            <a:off x="76060" y="75979"/>
            <a:ext cx="2411556" cy="2072083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ZA">
              <a:cs typeface="Times New Roman"/>
            </a:endParaRPr>
          </a:p>
        </p:txBody>
      </p:sp>
      <p:sp>
        <p:nvSpPr>
          <p:cNvPr id="40" name="Rectangle 68"/>
          <p:cNvSpPr/>
          <p:nvPr/>
        </p:nvSpPr>
        <p:spPr bwMode="auto">
          <a:xfrm>
            <a:off x="186247" y="2349936"/>
            <a:ext cx="2184671" cy="8263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88950">
              <a:lnSpc>
                <a:spcPct val="90000"/>
              </a:lnSpc>
              <a:spcAft>
                <a:spcPts val="0"/>
              </a:spcAft>
              <a:defRPr/>
            </a:pPr>
            <a:r>
              <a:rPr lang="en-ZA" sz="1400" b="1" dirty="0">
                <a:latin typeface="Calibri"/>
                <a:cs typeface="Times New Roman"/>
              </a:rPr>
              <a:t>VIRTUAL DATA</a:t>
            </a:r>
            <a:endParaRPr dirty="0"/>
          </a:p>
          <a:p>
            <a:pPr algn="ctr" defTabSz="488950">
              <a:lnSpc>
                <a:spcPct val="90000"/>
              </a:lnSpc>
              <a:spcAft>
                <a:spcPts val="0"/>
              </a:spcAft>
              <a:defRPr/>
            </a:pPr>
            <a:r>
              <a:rPr lang="en-ZA" sz="1300" dirty="0">
                <a:latin typeface="Calibri"/>
              </a:rPr>
              <a:t>Advanced computing resources</a:t>
            </a:r>
            <a:r>
              <a:rPr lang="en-ZA" sz="1300" dirty="0">
                <a:latin typeface="Calibri"/>
                <a:cs typeface="Times New Roman"/>
              </a:rPr>
              <a:t> infrastructure </a:t>
            </a:r>
          </a:p>
          <a:p>
            <a:pPr algn="ctr" defTabSz="488950">
              <a:lnSpc>
                <a:spcPct val="90000"/>
              </a:lnSpc>
              <a:spcAft>
                <a:spcPts val="0"/>
              </a:spcAft>
              <a:defRPr/>
            </a:pPr>
            <a:r>
              <a:rPr lang="en-ZA" sz="1300" dirty="0">
                <a:latin typeface="Calibri"/>
                <a:cs typeface="Times New Roman"/>
              </a:rPr>
              <a:t> Grid / Cloud</a:t>
            </a:r>
            <a:endParaRPr sz="1300" dirty="0"/>
          </a:p>
        </p:txBody>
      </p:sp>
      <p:pic>
        <p:nvPicPr>
          <p:cNvPr id="41" name="Image 69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219136" y="3176316"/>
            <a:ext cx="2118891" cy="1216000"/>
          </a:xfrm>
          <a:prstGeom prst="rect">
            <a:avLst/>
          </a:prstGeom>
        </p:spPr>
      </p:pic>
      <p:sp>
        <p:nvSpPr>
          <p:cNvPr id="42" name="Rectangle 70"/>
          <p:cNvSpPr/>
          <p:nvPr/>
        </p:nvSpPr>
        <p:spPr bwMode="auto">
          <a:xfrm>
            <a:off x="93797" y="2292079"/>
            <a:ext cx="2378998" cy="2157518"/>
          </a:xfrm>
          <a:prstGeom prst="rect">
            <a:avLst/>
          </a:prstGeom>
          <a:noFill/>
          <a:ln w="762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ZA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68DFC4B-F130-483B-8E1C-8A3EA372977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9181"/>
          <a:stretch/>
        </p:blipFill>
        <p:spPr>
          <a:xfrm>
            <a:off x="3224647" y="4306125"/>
            <a:ext cx="1684552" cy="1296651"/>
          </a:xfrm>
          <a:prstGeom prst="rect">
            <a:avLst/>
          </a:prstGeom>
        </p:spPr>
      </p:pic>
      <p:sp>
        <p:nvSpPr>
          <p:cNvPr id="44" name="ZoneTexte 43">
            <a:extLst>
              <a:ext uri="{FF2B5EF4-FFF2-40B4-BE49-F238E27FC236}">
                <a16:creationId xmlns:a16="http://schemas.microsoft.com/office/drawing/2014/main" id="{CC47B6EC-19EC-4298-8434-30FC34D94141}"/>
              </a:ext>
            </a:extLst>
          </p:cNvPr>
          <p:cNvSpPr txBox="1"/>
          <p:nvPr/>
        </p:nvSpPr>
        <p:spPr>
          <a:xfrm>
            <a:off x="2598134" y="3852918"/>
            <a:ext cx="28602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400" b="1" dirty="0">
                <a:latin typeface="+mn-lt"/>
              </a:rPr>
              <a:t>Radiochemistry laboratory</a:t>
            </a:r>
          </a:p>
          <a:p>
            <a:pPr algn="ctr"/>
            <a:r>
              <a:rPr lang="en-ZA" sz="1400" b="1" dirty="0">
                <a:latin typeface="+mn-lt"/>
              </a:rPr>
              <a:t>Actinides - Bat 107 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401C898-B84F-47AB-A1CC-851D01426DA7}"/>
              </a:ext>
            </a:extLst>
          </p:cNvPr>
          <p:cNvSpPr/>
          <p:nvPr/>
        </p:nvSpPr>
        <p:spPr>
          <a:xfrm>
            <a:off x="2606650" y="3821832"/>
            <a:ext cx="2820232" cy="1841122"/>
          </a:xfrm>
          <a:prstGeom prst="rect">
            <a:avLst/>
          </a:pr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8" name="Rectangle 22">
            <a:extLst>
              <a:ext uri="{FF2B5EF4-FFF2-40B4-BE49-F238E27FC236}">
                <a16:creationId xmlns:a16="http://schemas.microsoft.com/office/drawing/2014/main" id="{1F67E19B-7D96-413F-9C69-BC05410AB868}"/>
              </a:ext>
            </a:extLst>
          </p:cNvPr>
          <p:cNvSpPr/>
          <p:nvPr/>
        </p:nvSpPr>
        <p:spPr bwMode="auto">
          <a:xfrm>
            <a:off x="2579318" y="77416"/>
            <a:ext cx="2879077" cy="3651627"/>
          </a:xfrm>
          <a:prstGeom prst="rect">
            <a:avLst/>
          </a:prstGeom>
          <a:solidFill>
            <a:schemeClr val="bg1"/>
          </a:solidFill>
          <a:ln w="57150">
            <a:solidFill>
              <a:srgbClr val="92D05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ZA">
              <a:cs typeface="Times New Roman"/>
            </a:endParaRPr>
          </a:p>
        </p:txBody>
      </p:sp>
      <p:sp>
        <p:nvSpPr>
          <p:cNvPr id="132" name="Rectangle 42">
            <a:extLst>
              <a:ext uri="{FF2B5EF4-FFF2-40B4-BE49-F238E27FC236}">
                <a16:creationId xmlns:a16="http://schemas.microsoft.com/office/drawing/2014/main" id="{54FC5CBE-FF31-4753-B953-DE825A197B4C}"/>
              </a:ext>
            </a:extLst>
          </p:cNvPr>
          <p:cNvSpPr/>
          <p:nvPr/>
        </p:nvSpPr>
        <p:spPr bwMode="auto">
          <a:xfrm>
            <a:off x="2637677" y="1846988"/>
            <a:ext cx="2799266" cy="2616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ZA" sz="1100">
                <a:latin typeface="Calibri"/>
                <a:cs typeface="Times New Roman"/>
              </a:rPr>
              <a:t>Cavities for the Lock of Adv. Virgo / Squeezing</a:t>
            </a:r>
            <a:endParaRPr/>
          </a:p>
        </p:txBody>
      </p:sp>
      <p:pic>
        <p:nvPicPr>
          <p:cNvPr id="133" name="Image 17">
            <a:extLst>
              <a:ext uri="{FF2B5EF4-FFF2-40B4-BE49-F238E27FC236}">
                <a16:creationId xmlns:a16="http://schemas.microsoft.com/office/drawing/2014/main" id="{12CEF4BA-8061-49FC-B9B7-7C1BFBD27B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2637677" y="2252386"/>
            <a:ext cx="1812606" cy="1388049"/>
          </a:xfrm>
          <a:prstGeom prst="rect">
            <a:avLst/>
          </a:prstGeom>
        </p:spPr>
      </p:pic>
      <p:grpSp>
        <p:nvGrpSpPr>
          <p:cNvPr id="134" name="Grouper 10">
            <a:extLst>
              <a:ext uri="{FF2B5EF4-FFF2-40B4-BE49-F238E27FC236}">
                <a16:creationId xmlns:a16="http://schemas.microsoft.com/office/drawing/2014/main" id="{A6017A97-A662-4F2E-8A6B-94DB02E4F561}"/>
              </a:ext>
            </a:extLst>
          </p:cNvPr>
          <p:cNvGrpSpPr/>
          <p:nvPr/>
        </p:nvGrpSpPr>
        <p:grpSpPr bwMode="auto">
          <a:xfrm>
            <a:off x="4477180" y="2653972"/>
            <a:ext cx="864038" cy="461025"/>
            <a:chOff x="0" y="-14514"/>
            <a:chExt cx="647995" cy="461025"/>
          </a:xfrm>
          <a:solidFill>
            <a:srgbClr val="92D050"/>
          </a:solidFill>
        </p:grpSpPr>
        <p:sp>
          <p:nvSpPr>
            <p:cNvPr id="135" name="Rectangle à coins arrondis 81">
              <a:extLst>
                <a:ext uri="{FF2B5EF4-FFF2-40B4-BE49-F238E27FC236}">
                  <a16:creationId xmlns:a16="http://schemas.microsoft.com/office/drawing/2014/main" id="{852E17C2-A198-407E-A193-59B04581B361}"/>
                </a:ext>
              </a:extLst>
            </p:cNvPr>
            <p:cNvSpPr/>
            <p:nvPr/>
          </p:nvSpPr>
          <p:spPr bwMode="auto">
            <a:xfrm>
              <a:off x="0" y="-14514"/>
              <a:ext cx="647995" cy="461025"/>
            </a:xfrm>
            <a:prstGeom prst="roundRect">
              <a:avLst>
                <a:gd name="adj" fmla="val 16667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6" name="Rectangle 20">
              <a:extLst>
                <a:ext uri="{FF2B5EF4-FFF2-40B4-BE49-F238E27FC236}">
                  <a16:creationId xmlns:a16="http://schemas.microsoft.com/office/drawing/2014/main" id="{88901E7F-8E4C-4BA7-965A-85A295BA0D44}"/>
                </a:ext>
              </a:extLst>
            </p:cNvPr>
            <p:cNvSpPr/>
            <p:nvPr/>
          </p:nvSpPr>
          <p:spPr bwMode="auto">
            <a:xfrm>
              <a:off x="22505" y="7991"/>
              <a:ext cx="602985" cy="416015"/>
            </a:xfrm>
            <a:prstGeom prst="rect">
              <a:avLst/>
            </a:prstGeom>
            <a:grpFill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ZA" sz="1600" b="1">
                  <a:solidFill>
                    <a:schemeClr val="tx1"/>
                  </a:solidFill>
                  <a:cs typeface="Times New Roman"/>
                </a:rPr>
                <a:t>Myrtho</a:t>
              </a:r>
              <a:endParaRPr/>
            </a:p>
          </p:txBody>
        </p:sp>
      </p:grpSp>
      <p:sp>
        <p:nvSpPr>
          <p:cNvPr id="137" name="ZoneTexte 21">
            <a:extLst>
              <a:ext uri="{FF2B5EF4-FFF2-40B4-BE49-F238E27FC236}">
                <a16:creationId xmlns:a16="http://schemas.microsoft.com/office/drawing/2014/main" id="{2E5073C1-5A13-44BD-B959-B566283C53E4}"/>
              </a:ext>
            </a:extLst>
          </p:cNvPr>
          <p:cNvSpPr txBox="1"/>
          <p:nvPr/>
        </p:nvSpPr>
        <p:spPr bwMode="auto">
          <a:xfrm>
            <a:off x="3740280" y="3283299"/>
            <a:ext cx="1669885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ZA" sz="1100" dirty="0">
                <a:latin typeface="Symbol" panose="05050102010706020507" pitchFamily="18" charset="2"/>
                <a:cs typeface="Times New Roman"/>
              </a:rPr>
              <a:t>g</a:t>
            </a:r>
            <a:r>
              <a:rPr lang="en-ZA" sz="1100" dirty="0">
                <a:latin typeface="Calibri"/>
                <a:cs typeface="Times New Roman"/>
              </a:rPr>
              <a:t> Detectors development / characterization</a:t>
            </a:r>
            <a:endParaRPr dirty="0"/>
          </a:p>
        </p:txBody>
      </p:sp>
      <p:sp>
        <p:nvSpPr>
          <p:cNvPr id="138" name="ZoneTexte 46">
            <a:extLst>
              <a:ext uri="{FF2B5EF4-FFF2-40B4-BE49-F238E27FC236}">
                <a16:creationId xmlns:a16="http://schemas.microsoft.com/office/drawing/2014/main" id="{ED4C24BD-4875-4365-91EE-42AB00A7A15F}"/>
              </a:ext>
            </a:extLst>
          </p:cNvPr>
          <p:cNvSpPr txBox="1"/>
          <p:nvPr/>
        </p:nvSpPr>
        <p:spPr bwMode="auto">
          <a:xfrm>
            <a:off x="2706490" y="2253098"/>
            <a:ext cx="2550655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ZA" sz="1200">
                <a:latin typeface="Calibri"/>
                <a:cs typeface="Times New Roman"/>
              </a:rPr>
              <a:t>Micrometeorite Preparation/analysis</a:t>
            </a:r>
            <a:endParaRPr/>
          </a:p>
        </p:txBody>
      </p:sp>
      <p:pic>
        <p:nvPicPr>
          <p:cNvPr id="139" name="Image 25">
            <a:extLst>
              <a:ext uri="{FF2B5EF4-FFF2-40B4-BE49-F238E27FC236}">
                <a16:creationId xmlns:a16="http://schemas.microsoft.com/office/drawing/2014/main" id="{CFCE6255-43CD-4C0E-A86C-B08DCFA3ED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/>
        </p:blipFill>
        <p:spPr bwMode="auto">
          <a:xfrm>
            <a:off x="2626386" y="530018"/>
            <a:ext cx="2783778" cy="1584086"/>
          </a:xfrm>
          <a:prstGeom prst="rect">
            <a:avLst/>
          </a:prstGeom>
        </p:spPr>
      </p:pic>
      <p:grpSp>
        <p:nvGrpSpPr>
          <p:cNvPr id="140" name="Grouper 10">
            <a:extLst>
              <a:ext uri="{FF2B5EF4-FFF2-40B4-BE49-F238E27FC236}">
                <a16:creationId xmlns:a16="http://schemas.microsoft.com/office/drawing/2014/main" id="{7F4F778C-0AF3-4194-AC3E-904360E78965}"/>
              </a:ext>
            </a:extLst>
          </p:cNvPr>
          <p:cNvGrpSpPr/>
          <p:nvPr/>
        </p:nvGrpSpPr>
        <p:grpSpPr bwMode="auto">
          <a:xfrm>
            <a:off x="2650141" y="535125"/>
            <a:ext cx="864038" cy="461025"/>
            <a:chOff x="0" y="-14514"/>
            <a:chExt cx="647996" cy="461025"/>
          </a:xfrm>
          <a:solidFill>
            <a:srgbClr val="92D050"/>
          </a:solidFill>
        </p:grpSpPr>
        <p:sp>
          <p:nvSpPr>
            <p:cNvPr id="141" name="Rectangle à coins arrondis 40">
              <a:extLst>
                <a:ext uri="{FF2B5EF4-FFF2-40B4-BE49-F238E27FC236}">
                  <a16:creationId xmlns:a16="http://schemas.microsoft.com/office/drawing/2014/main" id="{EC0627C9-D2AD-4208-A479-FF527958F27B}"/>
                </a:ext>
              </a:extLst>
            </p:cNvPr>
            <p:cNvSpPr/>
            <p:nvPr/>
          </p:nvSpPr>
          <p:spPr bwMode="auto">
            <a:xfrm>
              <a:off x="0" y="-14514"/>
              <a:ext cx="647996" cy="461025"/>
            </a:xfrm>
            <a:prstGeom prst="roundRect">
              <a:avLst>
                <a:gd name="adj" fmla="val 16667"/>
              </a:avLst>
            </a:prstGeom>
            <a:grpFill/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2" name="Rectangle 45">
              <a:extLst>
                <a:ext uri="{FF2B5EF4-FFF2-40B4-BE49-F238E27FC236}">
                  <a16:creationId xmlns:a16="http://schemas.microsoft.com/office/drawing/2014/main" id="{E170616C-A674-40BA-827C-EBE5763496C7}"/>
                </a:ext>
              </a:extLst>
            </p:cNvPr>
            <p:cNvSpPr/>
            <p:nvPr/>
          </p:nvSpPr>
          <p:spPr bwMode="auto">
            <a:xfrm>
              <a:off x="22505" y="7991"/>
              <a:ext cx="602985" cy="416015"/>
            </a:xfrm>
            <a:prstGeom prst="rect">
              <a:avLst/>
            </a:prstGeom>
            <a:grpFill/>
          </p:spPr>
          <p:style>
            <a:lnRef idx="0">
              <a:srgbClr val="000000"/>
            </a:lnRef>
            <a:fillRef idx="0">
              <a:srgbClr val="000000"/>
            </a:fillRef>
            <a:effectRef idx="0">
              <a:srgbClr val="000000"/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lvl="0" algn="ctr" defTabSz="48895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ZA" sz="1600" b="1">
                  <a:solidFill>
                    <a:schemeClr val="tx1"/>
                  </a:solidFill>
                  <a:cs typeface="Times New Roman"/>
                </a:rPr>
                <a:t>CALVA</a:t>
              </a:r>
              <a:endParaRPr/>
            </a:p>
          </p:txBody>
        </p:sp>
      </p:grpSp>
      <p:sp>
        <p:nvSpPr>
          <p:cNvPr id="143" name="ZoneTexte 47">
            <a:extLst>
              <a:ext uri="{FF2B5EF4-FFF2-40B4-BE49-F238E27FC236}">
                <a16:creationId xmlns:a16="http://schemas.microsoft.com/office/drawing/2014/main" id="{B27F4DA0-5125-40E0-AD48-C629BBDE8775}"/>
              </a:ext>
            </a:extLst>
          </p:cNvPr>
          <p:cNvSpPr txBox="1"/>
          <p:nvPr/>
        </p:nvSpPr>
        <p:spPr bwMode="auto">
          <a:xfrm>
            <a:off x="2800165" y="124456"/>
            <a:ext cx="2216248" cy="369332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ZA" sz="1800">
                <a:latin typeface="Calibri"/>
              </a:rPr>
              <a:t>A2C Research themes</a:t>
            </a:r>
            <a:endParaRPr/>
          </a:p>
        </p:txBody>
      </p:sp>
      <p:cxnSp>
        <p:nvCxnSpPr>
          <p:cNvPr id="144" name="Connecteur droit 143">
            <a:extLst>
              <a:ext uri="{FF2B5EF4-FFF2-40B4-BE49-F238E27FC236}">
                <a16:creationId xmlns:a16="http://schemas.microsoft.com/office/drawing/2014/main" id="{448E3763-7074-469E-9C8D-97A57CDE776B}"/>
              </a:ext>
            </a:extLst>
          </p:cNvPr>
          <p:cNvCxnSpPr>
            <a:cxnSpLocks/>
          </p:cNvCxnSpPr>
          <p:nvPr/>
        </p:nvCxnSpPr>
        <p:spPr bwMode="auto">
          <a:xfrm>
            <a:off x="2606097" y="2155442"/>
            <a:ext cx="2795065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5" name="Image 65">
            <a:extLst>
              <a:ext uri="{FF2B5EF4-FFF2-40B4-BE49-F238E27FC236}">
                <a16:creationId xmlns:a16="http://schemas.microsoft.com/office/drawing/2014/main" id="{23736CF8-ED69-4AC1-A848-0C2E21E986C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/>
        </p:blipFill>
        <p:spPr bwMode="auto">
          <a:xfrm>
            <a:off x="131407" y="652043"/>
            <a:ext cx="2310223" cy="1452140"/>
          </a:xfrm>
          <a:prstGeom prst="rect">
            <a:avLst/>
          </a:prstGeom>
          <a:ln w="76200">
            <a:noFill/>
          </a:ln>
        </p:spPr>
      </p:pic>
      <p:sp>
        <p:nvSpPr>
          <p:cNvPr id="146" name="ZoneTexte 66">
            <a:extLst>
              <a:ext uri="{FF2B5EF4-FFF2-40B4-BE49-F238E27FC236}">
                <a16:creationId xmlns:a16="http://schemas.microsoft.com/office/drawing/2014/main" id="{5AC85EB6-6377-4F14-AF46-0FB8FE1FB74B}"/>
              </a:ext>
            </a:extLst>
          </p:cNvPr>
          <p:cNvSpPr txBox="1"/>
          <p:nvPr/>
        </p:nvSpPr>
        <p:spPr bwMode="auto">
          <a:xfrm>
            <a:off x="131216" y="151885"/>
            <a:ext cx="2310224" cy="769439"/>
          </a:xfrm>
          <a:prstGeom prst="rect">
            <a:avLst/>
          </a:prstGeom>
          <a:solidFill>
            <a:srgbClr val="00B0F0"/>
          </a:solidFill>
          <a:ln w="12700" cap="flat">
            <a:noFill/>
            <a:miter lim="400000"/>
          </a:ln>
          <a:effectLst/>
        </p:spPr>
        <p:style>
          <a:lnRef idx="0">
            <a:srgbClr val="000000"/>
          </a:lnRef>
          <a:fillRef idx="0">
            <a:srgbClr val="000000"/>
          </a:fillRef>
          <a:effectRef idx="0">
            <a:srgbClr val="00000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t">
            <a:spAutoFit/>
          </a:bodyPr>
          <a:lstStyle/>
          <a:p>
            <a:pPr marL="0" marR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ZA" sz="1600" b="1" i="0" u="none" strike="noStrike" cap="none" spc="0" dirty="0">
                <a:ln>
                  <a:noFill/>
                </a:ln>
                <a:solidFill>
                  <a:srgbClr val="000000"/>
                </a:solidFill>
                <a:latin typeface="Calibri"/>
                <a:ea typeface="Arial"/>
                <a:cs typeface="Arial"/>
              </a:rPr>
              <a:t>Semiconductor Platform </a:t>
            </a:r>
            <a:r>
              <a:rPr lang="en-ZA" sz="1400" i="0" u="none" strike="noStrike" cap="none" spc="0" dirty="0">
                <a:ln>
                  <a:noFill/>
                </a:ln>
                <a:solidFill>
                  <a:srgbClr val="000000"/>
                </a:solidFill>
                <a:latin typeface="Calibri"/>
                <a:ea typeface="Arial"/>
                <a:cs typeface="Arial"/>
              </a:rPr>
              <a:t>: </a:t>
            </a:r>
            <a:r>
              <a:rPr lang="en-ZA" sz="1400" b="0" i="0" u="none" strike="noStrike" cap="none" spc="0" dirty="0">
                <a:ln>
                  <a:noFill/>
                </a:ln>
                <a:solidFill>
                  <a:srgbClr val="000000"/>
                </a:solidFill>
                <a:latin typeface="Calibri"/>
                <a:ea typeface="Arial"/>
                <a:cs typeface="Arial"/>
              </a:rPr>
              <a:t>Silicon Detector Characterisation</a:t>
            </a:r>
            <a:r>
              <a:rPr lang="en-ZA" sz="1400" dirty="0">
                <a:latin typeface="Calibri"/>
              </a:rPr>
              <a:t>/P</a:t>
            </a:r>
            <a:r>
              <a:rPr lang="en-ZA" sz="1400" b="0" i="0" u="none" strike="noStrike" cap="none" spc="0" dirty="0">
                <a:ln>
                  <a:noFill/>
                </a:ln>
                <a:solidFill>
                  <a:srgbClr val="000000"/>
                </a:solidFill>
                <a:latin typeface="Calibri"/>
                <a:ea typeface="Arial"/>
                <a:cs typeface="Arial"/>
              </a:rPr>
              <a:t>roduction</a:t>
            </a:r>
            <a:endParaRPr dirty="0"/>
          </a:p>
        </p:txBody>
      </p:sp>
      <p:sp>
        <p:nvSpPr>
          <p:cNvPr id="46" name="Titre 1">
            <a:extLst>
              <a:ext uri="{FF2B5EF4-FFF2-40B4-BE49-F238E27FC236}">
                <a16:creationId xmlns:a16="http://schemas.microsoft.com/office/drawing/2014/main" id="{24A6833E-F383-4C1F-9413-4A3644571F0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5482150" y="133416"/>
            <a:ext cx="5269449" cy="4318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BZ" dirty="0" err="1">
                <a:latin typeface="+mn-lt"/>
              </a:rPr>
              <a:t>IJClab</a:t>
            </a:r>
            <a:r>
              <a:rPr lang="en-BZ" dirty="0">
                <a:latin typeface="+mn-lt"/>
              </a:rPr>
              <a:t> in a nutshell : </a:t>
            </a:r>
            <a:r>
              <a:rPr lang="en-ZA" dirty="0">
                <a:latin typeface="+mn-lt"/>
              </a:rPr>
              <a:t>The Platforms</a:t>
            </a: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F456FA5C-0AE6-4543-A76B-0A232A873115}"/>
              </a:ext>
            </a:extLst>
          </p:cNvPr>
          <p:cNvSpPr txBox="1"/>
          <p:nvPr/>
        </p:nvSpPr>
        <p:spPr bwMode="auto">
          <a:xfrm>
            <a:off x="2613922" y="1903229"/>
            <a:ext cx="2783778" cy="2308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ZA" sz="900" dirty="0">
                <a:latin typeface="Calibri"/>
                <a:cs typeface="Times New Roman"/>
              </a:rPr>
              <a:t>Cavity locking/Squeezing for VIRGO and ET</a:t>
            </a:r>
            <a:endParaRPr sz="900" dirty="0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heme/theme1.xml><?xml version="1.0" encoding="utf-8"?>
<a:theme xmlns:a="http://schemas.openxmlformats.org/drawingml/2006/main" name="1_modele-IJCLAb-powerpoi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37550</TotalTime>
  <Words>922</Words>
  <Application>Microsoft Office PowerPoint</Application>
  <PresentationFormat>Personnalisé</PresentationFormat>
  <Paragraphs>192</Paragraphs>
  <Slides>13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21" baseType="lpstr">
      <vt:lpstr>Arial</vt:lpstr>
      <vt:lpstr>Calibri</vt:lpstr>
      <vt:lpstr>Calibri Light</vt:lpstr>
      <vt:lpstr>Poppins</vt:lpstr>
      <vt:lpstr>Poppins Bold</vt:lpstr>
      <vt:lpstr>Symbol</vt:lpstr>
      <vt:lpstr>Wingdings</vt:lpstr>
      <vt:lpstr>1_modele-IJCLAb-powerpoint</vt:lpstr>
      <vt:lpstr>Présentation PowerPoint</vt:lpstr>
      <vt:lpstr>Présentation PowerPoint</vt:lpstr>
      <vt:lpstr>Présentation PowerPoint</vt:lpstr>
      <vt:lpstr>The renovation of the Vallée d'Orsay continues around major scientific instruments!</vt:lpstr>
      <vt:lpstr>Présentation PowerPoint</vt:lpstr>
      <vt:lpstr>Présentation PowerPoint</vt:lpstr>
      <vt:lpstr>Présentation PowerPoint</vt:lpstr>
      <vt:lpstr>IJClab in a nutshell  : The Platforms</vt:lpstr>
      <vt:lpstr>IJClab in a nutshell : The Platforms</vt:lpstr>
      <vt:lpstr>Forte Participation/Pilotage de la plus part des gros projets mondiaux</vt:lpstr>
      <vt:lpstr>PhD @ IJCLab</vt:lpstr>
      <vt:lpstr>In conclusions,  our Manifesto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Luc Petizon</dc:creator>
  <cp:lastModifiedBy>Achille Stocchi</cp:lastModifiedBy>
  <cp:revision>1703</cp:revision>
  <dcterms:created xsi:type="dcterms:W3CDTF">2011-03-09T16:37:49Z</dcterms:created>
  <dcterms:modified xsi:type="dcterms:W3CDTF">2026-03-25T07:50:43Z</dcterms:modified>
</cp:coreProperties>
</file>