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67" r:id="rId5"/>
    <p:sldId id="471" r:id="rId6"/>
    <p:sldId id="495" r:id="rId7"/>
    <p:sldId id="493" r:id="rId8"/>
    <p:sldId id="481" r:id="rId9"/>
    <p:sldId id="476" r:id="rId10"/>
    <p:sldId id="482" r:id="rId11"/>
    <p:sldId id="491" r:id="rId12"/>
    <p:sldId id="494" r:id="rId13"/>
    <p:sldId id="484" r:id="rId14"/>
    <p:sldId id="487" r:id="rId15"/>
    <p:sldId id="488" r:id="rId16"/>
    <p:sldId id="489" r:id="rId17"/>
    <p:sldId id="49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200"/>
    <a:srgbClr val="E66600"/>
    <a:srgbClr val="63003C"/>
    <a:srgbClr val="459A24"/>
    <a:srgbClr val="1349FE"/>
    <a:srgbClr val="31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89135" autoAdjust="0"/>
  </p:normalViewPr>
  <p:slideViewPr>
    <p:cSldViewPr snapToGrid="0">
      <p:cViewPr varScale="1">
        <p:scale>
          <a:sx n="60" d="100"/>
          <a:sy n="60" d="100"/>
        </p:scale>
        <p:origin x="90" y="19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57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213E-6C1A-AE3F-E2F6-4949D7155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ADFAB2-A443-E8EC-D536-D899214C7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96AA33-8D98-9D02-D628-782906378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FE2464-8EF1-4DB7-5092-B4E371BD9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90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213E-6C1A-AE3F-E2F6-4949D7155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ADFAB2-A443-E8EC-D536-D899214C7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96AA33-8D98-9D02-D628-782906378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FE2464-8EF1-4DB7-5092-B4E371BD9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524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213E-6C1A-AE3F-E2F6-4949D7155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ADFAB2-A443-E8EC-D536-D899214C7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96AA33-8D98-9D02-D628-782906378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FE2464-8EF1-4DB7-5092-B4E371BD9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884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213E-6C1A-AE3F-E2F6-4949D7155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ADFAB2-A443-E8EC-D536-D899214C7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96AA33-8D98-9D02-D628-782906378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FE2464-8EF1-4DB7-5092-B4E371BD9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02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213E-6C1A-AE3F-E2F6-4949D7155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ADFAB2-A443-E8EC-D536-D899214C7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96AA33-8D98-9D02-D628-782906378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FE2464-8EF1-4DB7-5092-B4E371BD9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95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(E&amp;E) pole of IJCLab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physicists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issues.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 questions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by the E&amp;E pole combine 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complementarity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chemistry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scenarios on a global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new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reactor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concepts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new fuels,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innovative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transmutation,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actinides,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fission,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physicochemical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actinides in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condensed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phases (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aqueous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molten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ionic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interfaces)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speciation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radioactive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interactions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new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cycle and fusion (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alloys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dispersion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steels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ceramics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future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simulation by ion accelerator of 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irradiation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85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(E&amp;E) pole of IJCLab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physicists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issues.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 questions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by the E&amp;E pole combine 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complementarity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chemistry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scenarios on a global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new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reactor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concepts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new fuels,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innovative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transmutation,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actinides,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fission,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physicochemical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actinides in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condensed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phases (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aqueous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molten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ionic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interfaces)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speciation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radioactive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interactions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new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cycle and fusion (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alloys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dispersion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steels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ceramics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future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simulation by ion accelerator of 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irradiation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50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(E&amp;E) pole of IJCLab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physicists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issues.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 questions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by the E&amp;E pole combine 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complementarity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chemistry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scenarios on a global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new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reactor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concepts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new fuels,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innovative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transmutation,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actinides,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fission,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physicochemical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actinides in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condensed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phases (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aqueous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molten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ionic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interfaces)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speciation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radioactive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interactions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new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cycle and fusion (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alloys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dispersion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steels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ceramics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future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simulation by ion accelerator of 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irradiation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162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(E&amp;E) pole of IJCLab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physicists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issues.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science questions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by the E&amp;E pole combine 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</a:t>
            </a:r>
            <a:r>
              <a:rPr lang="fr-F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complementarity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chemistry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scenarios on a global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new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reactor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concepts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new fuels,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innovative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transmutation,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actinides,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fission,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physicochemical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actinides in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condensed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phases (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aqueous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molten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salts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ionic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interfaces)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speciation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radioactive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interactions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new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cycle and fusion (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alloys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dispersion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steels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ceramics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future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simulation by ion accelerator of the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irradiation of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modeling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287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E96C4-136C-E4AD-24A3-FB75DF106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FDD803-26F7-049B-C030-332383A59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6777B1-B1CC-3748-7045-B7217D2C6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BDDA6-A218-E1CF-9C6E-7DE019560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56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213E-6C1A-AE3F-E2F6-4949D7155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ADFAB2-A443-E8EC-D536-D899214C7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96AA33-8D98-9D02-D628-782906378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FE2464-8EF1-4DB7-5092-B4E371BD9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39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213E-6C1A-AE3F-E2F6-4949D7155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ADFAB2-A443-E8EC-D536-D899214C7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96AA33-8D98-9D02-D628-782906378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FE2464-8EF1-4DB7-5092-B4E371BD9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50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213E-6C1A-AE3F-E2F6-4949D7155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ADFAB2-A443-E8EC-D536-D899214C7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396AA33-8D98-9D02-D628-782906378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FE2464-8EF1-4DB7-5092-B4E371BD9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36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4" y="234069"/>
            <a:ext cx="5689744" cy="126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9790043" y="6092687"/>
            <a:ext cx="2309192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1" y="193630"/>
            <a:ext cx="5909519" cy="13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3393" y="1556793"/>
            <a:ext cx="5472608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811" y="1563081"/>
            <a:ext cx="5114797" cy="44003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0712" y="6321450"/>
            <a:ext cx="1705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5D10B6F-1B9C-9E42-84A7-D3E3366EA6D8}" type="datetime1">
              <a:rPr lang="fr-FR" smtClean="0"/>
              <a:t>24/03/2026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83" y="6306259"/>
            <a:ext cx="527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06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36" y="6141633"/>
            <a:ext cx="2144144" cy="4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313E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13E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3E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9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37.png"/><Relationship Id="rId5" Type="http://schemas.openxmlformats.org/officeDocument/2006/relationships/image" Target="../media/image13.png"/><Relationship Id="rId10" Type="http://schemas.openxmlformats.org/officeDocument/2006/relationships/image" Target="../media/image36.png"/><Relationship Id="rId4" Type="http://schemas.openxmlformats.org/officeDocument/2006/relationships/image" Target="../media/image9.jpe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7.png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42.png"/><Relationship Id="rId5" Type="http://schemas.openxmlformats.org/officeDocument/2006/relationships/image" Target="../media/image10.png"/><Relationship Id="rId10" Type="http://schemas.openxmlformats.org/officeDocument/2006/relationships/image" Target="../media/image41.png"/><Relationship Id="rId4" Type="http://schemas.openxmlformats.org/officeDocument/2006/relationships/image" Target="../media/image9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9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9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9C59-DF21-4044-A0E3-7A1CA6F6D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094" y="1626253"/>
            <a:ext cx="11829162" cy="172389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dirty="0"/>
              <a:t>Energy &amp; Environment @ IJCLab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1A1D1B9-175E-2B4E-96AA-493FC41271DE}"/>
              </a:ext>
            </a:extLst>
          </p:cNvPr>
          <p:cNvSpPr txBox="1">
            <a:spLocks/>
          </p:cNvSpPr>
          <p:nvPr/>
        </p:nvSpPr>
        <p:spPr>
          <a:xfrm>
            <a:off x="609928" y="4283907"/>
            <a:ext cx="9623297" cy="913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13E48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13E48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13E48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13E48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313E48"/>
                </a:solidFill>
              </a:rPr>
              <a:t>Marc Ernoult</a:t>
            </a:r>
          </a:p>
          <a:p>
            <a:pPr>
              <a:spcBef>
                <a:spcPts val="400"/>
              </a:spcBef>
            </a:pPr>
            <a:r>
              <a:rPr lang="en-US" sz="1800" dirty="0">
                <a:solidFill>
                  <a:srgbClr val="313E48"/>
                </a:solidFill>
              </a:rPr>
              <a:t>Researcher, Nuclear Reactors and Fuel cycle physics</a:t>
            </a:r>
            <a:endParaRPr lang="en-US" sz="1600" dirty="0">
              <a:solidFill>
                <a:srgbClr val="313E48"/>
              </a:solidFill>
            </a:endParaRPr>
          </a:p>
        </p:txBody>
      </p:sp>
      <p:pic>
        <p:nvPicPr>
          <p:cNvPr id="9" name="Image 8" descr="LOGO_CNRS_2019_CMJN.jpg">
            <a:extLst>
              <a:ext uri="{FF2B5EF4-FFF2-40B4-BE49-F238E27FC236}">
                <a16:creationId xmlns:a16="http://schemas.microsoft.com/office/drawing/2014/main" id="{089BB9F3-8514-7E4E-9955-F866532CC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88" y="216206"/>
            <a:ext cx="1251948" cy="1251948"/>
          </a:xfrm>
          <a:prstGeom prst="rect">
            <a:avLst/>
          </a:prstGeom>
        </p:spPr>
      </p:pic>
      <p:pic>
        <p:nvPicPr>
          <p:cNvPr id="10" name="Image 9" descr="logo_IJCLab.jpg">
            <a:extLst>
              <a:ext uri="{FF2B5EF4-FFF2-40B4-BE49-F238E27FC236}">
                <a16:creationId xmlns:a16="http://schemas.microsoft.com/office/drawing/2014/main" id="{F19E35DC-09C6-EA4B-9A72-791FC5B2A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59" y="75477"/>
            <a:ext cx="2024834" cy="14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5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BE09-6653-7E37-A21F-359E2060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054707F7-2968-7B56-F01E-23F55B89C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2F55121C-CE1A-E5CF-B5A8-1BCAFB5AB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F8FDE74-85C1-BF0B-EBBB-48AA65D6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FB6818-D0EA-5E1C-BCCB-BFB5B1F14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8" y="520509"/>
            <a:ext cx="676958" cy="11692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BC9EB7-6A59-10FA-4BB8-93D9FCFFCD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6A795C0C-EE98-F6A1-075B-9DC725588CD6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10</a:t>
            </a:fld>
            <a:endParaRPr lang="fr-FR" sz="12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565845-8DE5-7051-A2E7-96627DB416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4CE29E-A7F2-E3F2-6A98-FB37EB378CDF}"/>
              </a:ext>
            </a:extLst>
          </p:cNvPr>
          <p:cNvSpPr txBox="1"/>
          <p:nvPr/>
        </p:nvSpPr>
        <p:spPr>
          <a:xfrm>
            <a:off x="2433076" y="920793"/>
            <a:ext cx="9047724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Molten salt chemistry</a:t>
            </a:r>
            <a:endParaRPr lang="en-GB" sz="2000" b="1" i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9AD4E1-4D5F-46DA-948C-46D896354DAC}"/>
              </a:ext>
            </a:extLst>
          </p:cNvPr>
          <p:cNvSpPr/>
          <p:nvPr/>
        </p:nvSpPr>
        <p:spPr>
          <a:xfrm>
            <a:off x="2715491" y="198632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err="1"/>
              <a:t>Molten</a:t>
            </a:r>
            <a:r>
              <a:rPr lang="fr-FR" b="1" dirty="0"/>
              <a:t> </a:t>
            </a:r>
            <a:r>
              <a:rPr lang="fr-FR" b="1" dirty="0" err="1"/>
              <a:t>salt</a:t>
            </a:r>
            <a:r>
              <a:rPr lang="fr-FR" b="1" dirty="0"/>
              <a:t> </a:t>
            </a:r>
            <a:r>
              <a:rPr lang="fr-FR" b="1" dirty="0" err="1"/>
              <a:t>reactor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Projets France 2030 : ISAAC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PEPR DIADEM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projects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Industrial</a:t>
            </a:r>
            <a:r>
              <a:rPr lang="fr-FR" dirty="0"/>
              <a:t> Collaborations : ORANO, STELLARIA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0F1BF7-ACCB-4C29-9869-1D03D2916125}"/>
              </a:ext>
            </a:extLst>
          </p:cNvPr>
          <p:cNvSpPr/>
          <p:nvPr/>
        </p:nvSpPr>
        <p:spPr>
          <a:xfrm>
            <a:off x="1918721" y="4774919"/>
            <a:ext cx="6419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/>
              <a:t>Other</a:t>
            </a:r>
            <a:r>
              <a:rPr lang="fr-FR" b="1" dirty="0"/>
              <a:t>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Thick</a:t>
            </a:r>
            <a:r>
              <a:rPr lang="fr-FR" dirty="0"/>
              <a:t> </a:t>
            </a:r>
            <a:r>
              <a:rPr lang="fr-FR" dirty="0" err="1"/>
              <a:t>metallic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 production (</a:t>
            </a:r>
            <a:r>
              <a:rPr lang="fr-FR" dirty="0" err="1"/>
              <a:t>with</a:t>
            </a:r>
            <a:r>
              <a:rPr lang="fr-FR" dirty="0"/>
              <a:t> and for ARRONAX)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Processing</a:t>
            </a:r>
            <a:r>
              <a:rPr lang="fr-FR" dirty="0"/>
              <a:t> of </a:t>
            </a:r>
            <a:r>
              <a:rPr lang="fr-FR" dirty="0" err="1"/>
              <a:t>metallic</a:t>
            </a:r>
            <a:r>
              <a:rPr lang="fr-FR" dirty="0"/>
              <a:t>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waste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molten</a:t>
            </a:r>
            <a:r>
              <a:rPr lang="fr-FR" dirty="0"/>
              <a:t> </a:t>
            </a:r>
            <a:r>
              <a:rPr lang="fr-FR" dirty="0" err="1"/>
              <a:t>salt</a:t>
            </a:r>
            <a:r>
              <a:rPr lang="fr-FR" dirty="0"/>
              <a:t>  (France 2030, ORANO, Projet européen EURAD2 )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11EF9F0-3AF2-490E-A447-8E292A364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068" y="1904487"/>
            <a:ext cx="2062027" cy="27667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C06CD3-6E27-443D-AFD5-8F141E2AE854}"/>
              </a:ext>
            </a:extLst>
          </p:cNvPr>
          <p:cNvSpPr/>
          <p:nvPr/>
        </p:nvSpPr>
        <p:spPr>
          <a:xfrm>
            <a:off x="4183490" y="34457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Scrubber design to trap </a:t>
            </a:r>
            <a:r>
              <a:rPr lang="fr-FR" dirty="0" err="1"/>
              <a:t>gazeous</a:t>
            </a:r>
            <a:r>
              <a:rPr lang="fr-FR" dirty="0"/>
              <a:t> 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Syntheses</a:t>
            </a:r>
            <a:r>
              <a:rPr lang="fr-FR" dirty="0"/>
              <a:t> and </a:t>
            </a:r>
            <a:r>
              <a:rPr lang="fr-FR" dirty="0" err="1"/>
              <a:t>analysis</a:t>
            </a:r>
            <a:r>
              <a:rPr lang="fr-FR" dirty="0"/>
              <a:t> of </a:t>
            </a:r>
            <a:r>
              <a:rPr lang="fr-FR" dirty="0" err="1"/>
              <a:t>clorine</a:t>
            </a:r>
            <a:r>
              <a:rPr lang="fr-FR" dirty="0"/>
              <a:t> </a:t>
            </a:r>
            <a:r>
              <a:rPr lang="fr-FR" dirty="0" err="1"/>
              <a:t>salt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actinides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Pyro-chemistry</a:t>
            </a:r>
            <a:r>
              <a:rPr lang="fr-FR" dirty="0"/>
              <a:t> for </a:t>
            </a:r>
            <a:r>
              <a:rPr lang="fr-FR" dirty="0" err="1"/>
              <a:t>spent</a:t>
            </a:r>
            <a:r>
              <a:rPr lang="fr-FR" dirty="0"/>
              <a:t> fuel </a:t>
            </a:r>
            <a:r>
              <a:rPr lang="fr-FR" dirty="0" err="1"/>
              <a:t>reprocessing</a:t>
            </a:r>
            <a:br>
              <a:rPr lang="fr-FR" dirty="0"/>
            </a:br>
            <a:endParaRPr lang="fr-FR" dirty="0"/>
          </a:p>
        </p:txBody>
      </p:sp>
      <p:pic>
        <p:nvPicPr>
          <p:cNvPr id="21" name="Picture 2" descr="Accueil - Stellaria">
            <a:extLst>
              <a:ext uri="{FF2B5EF4-FFF2-40B4-BE49-F238E27FC236}">
                <a16:creationId xmlns:a16="http://schemas.microsoft.com/office/drawing/2014/main" id="{6A37E152-4E9E-4255-B51D-04C33058D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609" y="4201022"/>
            <a:ext cx="4051339" cy="10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EB77E8B9-8F0F-470A-AC31-4C78E8D70FC8}"/>
              </a:ext>
            </a:extLst>
          </p:cNvPr>
          <p:cNvGrpSpPr/>
          <p:nvPr/>
        </p:nvGrpSpPr>
        <p:grpSpPr>
          <a:xfrm>
            <a:off x="10129973" y="635591"/>
            <a:ext cx="2062027" cy="2120984"/>
            <a:chOff x="7446330" y="761686"/>
            <a:chExt cx="3292810" cy="3263785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2F4F113-0396-4132-A420-5F0E144FF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6333" y="761686"/>
              <a:ext cx="3292805" cy="3215261"/>
            </a:xfrm>
            <a:prstGeom prst="rect">
              <a:avLst/>
            </a:prstGeom>
          </p:spPr>
        </p:pic>
        <p:sp>
          <p:nvSpPr>
            <p:cNvPr id="24" name="Triangle 30">
              <a:extLst>
                <a:ext uri="{FF2B5EF4-FFF2-40B4-BE49-F238E27FC236}">
                  <a16:creationId xmlns:a16="http://schemas.microsoft.com/office/drawing/2014/main" id="{86E25945-2E74-4622-A302-9D08D99BEB27}"/>
                </a:ext>
              </a:extLst>
            </p:cNvPr>
            <p:cNvSpPr/>
            <p:nvPr/>
          </p:nvSpPr>
          <p:spPr>
            <a:xfrm rot="16200000">
              <a:off x="10125346" y="773572"/>
              <a:ext cx="625680" cy="60190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36">
              <a:extLst>
                <a:ext uri="{FF2B5EF4-FFF2-40B4-BE49-F238E27FC236}">
                  <a16:creationId xmlns:a16="http://schemas.microsoft.com/office/drawing/2014/main" id="{D831004F-F56A-4081-A582-24A58AFC250E}"/>
                </a:ext>
              </a:extLst>
            </p:cNvPr>
            <p:cNvSpPr/>
            <p:nvPr/>
          </p:nvSpPr>
          <p:spPr>
            <a:xfrm rot="10800000">
              <a:off x="7446330" y="761686"/>
              <a:ext cx="793779" cy="60190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iangle 41">
              <a:extLst>
                <a:ext uri="{FF2B5EF4-FFF2-40B4-BE49-F238E27FC236}">
                  <a16:creationId xmlns:a16="http://schemas.microsoft.com/office/drawing/2014/main" id="{5CF39B76-E0AC-4D33-897B-88BAF065C788}"/>
                </a:ext>
              </a:extLst>
            </p:cNvPr>
            <p:cNvSpPr/>
            <p:nvPr/>
          </p:nvSpPr>
          <p:spPr>
            <a:xfrm rot="5400000">
              <a:off x="7355971" y="3279104"/>
              <a:ext cx="793779" cy="60190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48">
              <a:extLst>
                <a:ext uri="{FF2B5EF4-FFF2-40B4-BE49-F238E27FC236}">
                  <a16:creationId xmlns:a16="http://schemas.microsoft.com/office/drawing/2014/main" id="{A5387F49-6AC1-409D-8E23-9AD5E3283EBF}"/>
                </a:ext>
              </a:extLst>
            </p:cNvPr>
            <p:cNvSpPr/>
            <p:nvPr/>
          </p:nvSpPr>
          <p:spPr>
            <a:xfrm>
              <a:off x="9945360" y="2843048"/>
              <a:ext cx="793779" cy="1182423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6167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BE09-6653-7E37-A21F-359E2060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054707F7-2968-7B56-F01E-23F55B89C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2F55121C-CE1A-E5CF-B5A8-1BCAFB5AB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F8FDE74-85C1-BF0B-EBBB-48AA65D6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46A7BE1-D871-3B50-8C30-4874DF2B9E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4" y="1921901"/>
            <a:ext cx="1260131" cy="12926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BC9EB7-6A59-10FA-4BB8-93D9FCFFCD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6A795C0C-EE98-F6A1-075B-9DC725588CD6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11</a:t>
            </a:fld>
            <a:endParaRPr lang="fr-FR" sz="12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565845-8DE5-7051-A2E7-96627DB416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4CE29E-A7F2-E3F2-6A98-FB37EB378CDF}"/>
              </a:ext>
            </a:extLst>
          </p:cNvPr>
          <p:cNvSpPr txBox="1"/>
          <p:nvPr/>
        </p:nvSpPr>
        <p:spPr>
          <a:xfrm>
            <a:off x="2433076" y="920793"/>
            <a:ext cx="9047724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Fuel cycle and environment radiochemistry</a:t>
            </a:r>
            <a:endParaRPr lang="en-GB" sz="2000" b="1" i="1" dirty="0">
              <a:solidFill>
                <a:srgbClr val="002060"/>
              </a:solidFill>
            </a:endParaRPr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54CEDF13-480C-4714-A99E-4E4EA1D2854D}"/>
              </a:ext>
            </a:extLst>
          </p:cNvPr>
          <p:cNvSpPr txBox="1">
            <a:spLocks/>
          </p:cNvSpPr>
          <p:nvPr/>
        </p:nvSpPr>
        <p:spPr>
          <a:xfrm>
            <a:off x="1822601" y="2046240"/>
            <a:ext cx="8074943" cy="1530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 hangingPunct="0">
              <a:lnSpc>
                <a:spcPct val="100000"/>
              </a:lnSpc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Actinides in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acqueous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solution</a:t>
            </a:r>
            <a:endParaRPr lang="en-GB" sz="1600" b="0" dirty="0">
              <a:solidFill>
                <a:schemeClr val="tx2"/>
              </a:solidFill>
            </a:endParaRPr>
          </a:p>
          <a:p>
            <a:pPr marL="285750" indent="-285750">
              <a:buFont typeface="Monaco" pitchFamily="2" charset="77"/>
              <a:buChar char="⎼"/>
            </a:pPr>
            <a:endParaRPr lang="en-US" sz="1600" b="0" dirty="0">
              <a:solidFill>
                <a:schemeClr val="tx2"/>
              </a:solidFill>
            </a:endParaRPr>
          </a:p>
          <a:p>
            <a:pPr marL="285750" indent="-285750">
              <a:buFont typeface="Monaco" pitchFamily="2" charset="77"/>
              <a:buChar char="⎼"/>
            </a:pPr>
            <a:r>
              <a:rPr lang="en-US" sz="1600" b="0" dirty="0">
                <a:solidFill>
                  <a:schemeClr val="tx2"/>
                </a:solidFill>
              </a:rPr>
              <a:t>Protactinium chemistry, Chemistry, Spectroscopy and Speciation of Pa(IV) and Pa(V)</a:t>
            </a:r>
          </a:p>
          <a:p>
            <a:pPr marL="285750" indent="-285750">
              <a:buFont typeface="Monaco" pitchFamily="2" charset="77"/>
              <a:buChar char="⎼"/>
            </a:pPr>
            <a:r>
              <a:rPr lang="en-US" sz="1600" b="0" dirty="0">
                <a:solidFill>
                  <a:schemeClr val="tx2"/>
                </a:solidFill>
              </a:rPr>
              <a:t>Complexation of Np(V) and Pa(V) with aromatic acids towards study of complexation with </a:t>
            </a:r>
            <a:r>
              <a:rPr lang="en-US" sz="1600" b="0" dirty="0" err="1">
                <a:solidFill>
                  <a:schemeClr val="tx2"/>
                </a:solidFill>
              </a:rPr>
              <a:t>humic</a:t>
            </a:r>
            <a:r>
              <a:rPr lang="en-US" sz="1600" b="0" dirty="0">
                <a:solidFill>
                  <a:schemeClr val="tx2"/>
                </a:solidFill>
              </a:rPr>
              <a:t> matter</a:t>
            </a:r>
          </a:p>
          <a:p>
            <a:pPr marL="285750" indent="-285750">
              <a:buFont typeface="Monaco" pitchFamily="2" charset="77"/>
              <a:buChar char="⎼"/>
            </a:pPr>
            <a:r>
              <a:rPr lang="en-US" sz="1600" b="0" dirty="0">
                <a:solidFill>
                  <a:schemeClr val="tx2"/>
                </a:solidFill>
              </a:rPr>
              <a:t>Plutonium chemistry (direct of through analogs)</a:t>
            </a:r>
          </a:p>
          <a:p>
            <a:pPr marL="285750" indent="-285750">
              <a:buFont typeface="Monaco" pitchFamily="2" charset="77"/>
              <a:buChar char="⎼"/>
            </a:pPr>
            <a:endParaRPr lang="en-US" sz="1600" b="0" dirty="0">
              <a:solidFill>
                <a:schemeClr val="tx2"/>
              </a:solidFill>
            </a:endParaRPr>
          </a:p>
          <a:p>
            <a:endParaRPr lang="en-US" sz="1600" b="0" dirty="0">
              <a:solidFill>
                <a:schemeClr val="tx2"/>
              </a:solidFill>
            </a:endParaRPr>
          </a:p>
          <a:p>
            <a:pPr fontAlgn="auto" hangingPunct="0">
              <a:lnSpc>
                <a:spcPct val="100000"/>
              </a:lnSpc>
              <a:spcAft>
                <a:spcPts val="0"/>
              </a:spcAft>
            </a:pPr>
            <a:r>
              <a:rPr lang="fr-FR" sz="1600" b="0" i="1" baseline="-25000" dirty="0">
                <a:solidFill>
                  <a:schemeClr val="tx2"/>
                </a:solidFill>
                <a:latin typeface="+mn-lt"/>
              </a:rPr>
              <a:t>	</a:t>
            </a:r>
            <a:endParaRPr lang="en-GB" sz="1600" b="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737C3332-669E-4520-82DD-4BD8E7CC23DE}"/>
              </a:ext>
            </a:extLst>
          </p:cNvPr>
          <p:cNvSpPr txBox="1">
            <a:spLocks/>
          </p:cNvSpPr>
          <p:nvPr/>
        </p:nvSpPr>
        <p:spPr>
          <a:xfrm>
            <a:off x="3720822" y="4333465"/>
            <a:ext cx="8074943" cy="1530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 hangingPunct="0">
              <a:lnSpc>
                <a:spcPct val="100000"/>
              </a:lnSpc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Actinides in the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biosphere</a:t>
            </a:r>
            <a:endParaRPr lang="en-GB" sz="1600" b="0" dirty="0">
              <a:solidFill>
                <a:schemeClr val="tx2"/>
              </a:solidFill>
            </a:endParaRPr>
          </a:p>
          <a:p>
            <a:pPr marL="285750" indent="-285750">
              <a:buFont typeface="Monaco" pitchFamily="2" charset="77"/>
              <a:buChar char="⎼"/>
            </a:pPr>
            <a:endParaRPr lang="en-US" sz="1600" b="0" dirty="0">
              <a:solidFill>
                <a:schemeClr val="tx2"/>
              </a:solidFill>
            </a:endParaRPr>
          </a:p>
          <a:p>
            <a:pPr marL="285750" indent="-285750">
              <a:buFont typeface="Monaco" pitchFamily="2" charset="77"/>
              <a:buChar char="⎼"/>
            </a:pPr>
            <a:r>
              <a:rPr lang="en-US" sz="1600" b="0" dirty="0">
                <a:solidFill>
                  <a:schemeClr val="tx2"/>
                </a:solidFill>
              </a:rPr>
              <a:t>Localization and speciation of Actinides in mushrooms</a:t>
            </a:r>
          </a:p>
          <a:p>
            <a:pPr marL="285750" indent="-285750">
              <a:buFont typeface="Monaco" pitchFamily="2" charset="77"/>
              <a:buChar char="⎼"/>
            </a:pPr>
            <a:r>
              <a:rPr lang="en-US" sz="1600" b="0" dirty="0">
                <a:solidFill>
                  <a:schemeClr val="tx2"/>
                </a:solidFill>
              </a:rPr>
              <a:t>Study of mechanisms driving mobility, storage and release of actinides</a:t>
            </a:r>
          </a:p>
          <a:p>
            <a:pPr marL="285750" indent="-285750">
              <a:buFont typeface="Monaco" pitchFamily="2" charset="77"/>
              <a:buChar char="⎼"/>
            </a:pPr>
            <a:r>
              <a:rPr lang="en-US" sz="1600" b="0" dirty="0">
                <a:solidFill>
                  <a:schemeClr val="tx2"/>
                </a:solidFill>
              </a:rPr>
              <a:t>SLRT, TOF-SIMS, MET….</a:t>
            </a:r>
          </a:p>
          <a:p>
            <a:pPr marL="285750" indent="-285750">
              <a:buFont typeface="Monaco" pitchFamily="2" charset="77"/>
              <a:buChar char="⎼"/>
            </a:pPr>
            <a:endParaRPr lang="en-US" sz="1600" b="0" dirty="0">
              <a:solidFill>
                <a:schemeClr val="tx2"/>
              </a:solidFill>
            </a:endParaRPr>
          </a:p>
          <a:p>
            <a:endParaRPr lang="en-US" sz="1600" b="0" dirty="0">
              <a:solidFill>
                <a:schemeClr val="tx2"/>
              </a:solidFill>
            </a:endParaRPr>
          </a:p>
          <a:p>
            <a:pPr fontAlgn="auto" hangingPunct="0">
              <a:lnSpc>
                <a:spcPct val="100000"/>
              </a:lnSpc>
              <a:spcAft>
                <a:spcPts val="0"/>
              </a:spcAft>
            </a:pPr>
            <a:r>
              <a:rPr lang="fr-FR" sz="1600" b="0" i="1" baseline="-25000" dirty="0">
                <a:solidFill>
                  <a:schemeClr val="tx2"/>
                </a:solidFill>
                <a:latin typeface="+mn-lt"/>
              </a:rPr>
              <a:t>	</a:t>
            </a:r>
            <a:endParaRPr lang="en-GB" sz="1600" b="0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FCE79-4BB8-41BB-A14B-4542781A5D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1550" y="3591530"/>
            <a:ext cx="1304925" cy="27908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00C0FC-394E-4DF3-AAEB-34E30556B6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6631" y="1090462"/>
            <a:ext cx="2363278" cy="175298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9793FD8-9A4E-4BEF-B237-5E18C4EC2797}"/>
              </a:ext>
            </a:extLst>
          </p:cNvPr>
          <p:cNvSpPr txBox="1"/>
          <p:nvPr/>
        </p:nvSpPr>
        <p:spPr>
          <a:xfrm>
            <a:off x="5938078" y="3314908"/>
            <a:ext cx="3252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Maloubier, M., Shaaban, T., </a:t>
            </a:r>
            <a:r>
              <a:rPr lang="en-US" sz="1400" i="1" dirty="0">
                <a:solidFill>
                  <a:schemeClr val="accent1"/>
                </a:solidFill>
              </a:rPr>
              <a:t>et al</a:t>
            </a:r>
            <a:r>
              <a:rPr lang="en-US" sz="1400" dirty="0">
                <a:solidFill>
                  <a:schemeClr val="accent1"/>
                </a:solidFill>
              </a:rPr>
              <a:t>. </a:t>
            </a:r>
          </a:p>
          <a:p>
            <a:r>
              <a:rPr lang="en-US" sz="1400" i="1" dirty="0">
                <a:solidFill>
                  <a:schemeClr val="accent1"/>
                </a:solidFill>
              </a:rPr>
              <a:t>Angew. Chem. Int. Ed. </a:t>
            </a:r>
            <a:r>
              <a:rPr lang="en-US" sz="1400" dirty="0">
                <a:solidFill>
                  <a:schemeClr val="accent1"/>
                </a:solidFill>
              </a:rPr>
              <a:t>(2025) </a:t>
            </a:r>
            <a:r>
              <a:rPr lang="de-DE" sz="1400" b="1" dirty="0">
                <a:solidFill>
                  <a:schemeClr val="accent1"/>
                </a:solidFill>
              </a:rPr>
              <a:t>e18403</a:t>
            </a:r>
            <a:endParaRPr lang="de-DE" sz="1400" dirty="0">
              <a:solidFill>
                <a:schemeClr val="accent1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625FF31-1112-4327-8529-D1581C2E87C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15" y="3335681"/>
            <a:ext cx="1366118" cy="184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AFB7696-AE7C-4D79-9566-A510E4B193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1884" y="3024440"/>
            <a:ext cx="1843895" cy="184105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F1096E0-2DCF-417F-A220-B47664C63516}"/>
              </a:ext>
            </a:extLst>
          </p:cNvPr>
          <p:cNvSpPr txBox="1"/>
          <p:nvPr/>
        </p:nvSpPr>
        <p:spPr>
          <a:xfrm>
            <a:off x="10417615" y="2913897"/>
            <a:ext cx="128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EXAFS + DFT</a:t>
            </a:r>
          </a:p>
        </p:txBody>
      </p:sp>
    </p:spTree>
    <p:extLst>
      <p:ext uri="{BB962C8B-B14F-4D97-AF65-F5344CB8AC3E}">
        <p14:creationId xmlns:p14="http://schemas.microsoft.com/office/powerpoint/2010/main" val="55049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BE09-6653-7E37-A21F-359E2060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DAB39C0-847F-4687-9643-55CD515F6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039" y="3772899"/>
            <a:ext cx="8105775" cy="2676525"/>
          </a:xfrm>
          <a:prstGeom prst="rect">
            <a:avLst/>
          </a:prstGeom>
        </p:spPr>
      </p:pic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054707F7-2968-7B56-F01E-23F55B89C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2F55121C-CE1A-E5CF-B5A8-1BCAFB5AB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F8FDE74-85C1-BF0B-EBBB-48AA65D6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14B63C-F2C8-4BCC-7CB6-6EFD66031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19" y="3325926"/>
            <a:ext cx="1256582" cy="9917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FB6818-D0EA-5E1C-BCCB-BFB5B1F14E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8" y="520509"/>
            <a:ext cx="676958" cy="11692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46A7BE1-D871-3B50-8C30-4874DF2B9E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4" y="1921901"/>
            <a:ext cx="1260131" cy="12926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BC9EB7-6A59-10FA-4BB8-93D9FCFFCD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6A795C0C-EE98-F6A1-075B-9DC725588CD6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12</a:t>
            </a:fld>
            <a:endParaRPr lang="fr-FR" sz="12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565845-8DE5-7051-A2E7-96627DB416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4CE29E-A7F2-E3F2-6A98-FB37EB378CDF}"/>
              </a:ext>
            </a:extLst>
          </p:cNvPr>
          <p:cNvSpPr txBox="1"/>
          <p:nvPr/>
        </p:nvSpPr>
        <p:spPr>
          <a:xfrm>
            <a:off x="2433076" y="920793"/>
            <a:ext cx="9047724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Numerical simulation and modeling in chemistry</a:t>
            </a:r>
            <a:endParaRPr lang="en-GB" sz="2000" b="1" i="1" dirty="0">
              <a:solidFill>
                <a:srgbClr val="002060"/>
              </a:solidFill>
            </a:endParaRPr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5FBC30D9-C449-4AAC-BA74-302786E26C12}"/>
              </a:ext>
            </a:extLst>
          </p:cNvPr>
          <p:cNvSpPr txBox="1">
            <a:spLocks/>
          </p:cNvSpPr>
          <p:nvPr/>
        </p:nvSpPr>
        <p:spPr>
          <a:xfrm>
            <a:off x="2533740" y="2391951"/>
            <a:ext cx="8074943" cy="1530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 hangingPunc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Transverse axis, develop theoretical chemistry activities in close collaboration with the pole’s experimentalists</a:t>
            </a:r>
            <a:endParaRPr lang="en-GB" sz="1600" b="0" dirty="0">
              <a:solidFill>
                <a:schemeClr val="tx2"/>
              </a:solidFill>
            </a:endParaRPr>
          </a:p>
          <a:p>
            <a:pPr marL="285750" indent="-285750">
              <a:buFont typeface="Monaco" pitchFamily="2" charset="77"/>
              <a:buChar char="⎼"/>
            </a:pPr>
            <a:endParaRPr lang="en-US" sz="1600" b="0" dirty="0">
              <a:solidFill>
                <a:schemeClr val="tx2"/>
              </a:solidFill>
            </a:endParaRPr>
          </a:p>
          <a:p>
            <a:r>
              <a:rPr lang="en-US" sz="1600" b="0" dirty="0">
                <a:solidFill>
                  <a:schemeClr val="tx2"/>
                </a:solidFill>
              </a:rPr>
              <a:t>Full DFT Calculation</a:t>
            </a:r>
          </a:p>
          <a:p>
            <a:pPr marL="285750" indent="-285750">
              <a:buFont typeface="Monaco" pitchFamily="2" charset="77"/>
              <a:buChar char="⎼"/>
            </a:pPr>
            <a:r>
              <a:rPr lang="en-US" sz="1600" b="0" dirty="0">
                <a:solidFill>
                  <a:schemeClr val="tx2"/>
                </a:solidFill>
              </a:rPr>
              <a:t>    Complexation of radioelements in solution</a:t>
            </a:r>
          </a:p>
          <a:p>
            <a:pPr marL="285750" indent="-285750">
              <a:buFont typeface="Monaco" pitchFamily="2" charset="77"/>
              <a:buChar char="⎼"/>
            </a:pPr>
            <a:r>
              <a:rPr lang="en-US" sz="1600" b="0" dirty="0">
                <a:solidFill>
                  <a:schemeClr val="tx2"/>
                </a:solidFill>
              </a:rPr>
              <a:t>    Behavior of radioelements at solid/liquid interfaces</a:t>
            </a:r>
          </a:p>
          <a:p>
            <a:pPr marL="285750" indent="-285750">
              <a:buFont typeface="Monaco" pitchFamily="2" charset="77"/>
              <a:buChar char="⎼"/>
            </a:pPr>
            <a:r>
              <a:rPr lang="en-US" sz="1600" b="0" dirty="0">
                <a:solidFill>
                  <a:schemeClr val="tx2"/>
                </a:solidFill>
              </a:rPr>
              <a:t>    Behavior of radioelements and rare gases in solids and at solid/solid interfaces</a:t>
            </a:r>
          </a:p>
          <a:p>
            <a:pPr marL="285750" indent="-285750">
              <a:buFont typeface="Monaco" pitchFamily="2" charset="77"/>
              <a:buChar char="⎼"/>
            </a:pPr>
            <a:endParaRPr lang="en-US" sz="1600" b="0" dirty="0">
              <a:solidFill>
                <a:schemeClr val="tx2"/>
              </a:solidFill>
            </a:endParaRPr>
          </a:p>
          <a:p>
            <a:endParaRPr lang="en-US" sz="1600" b="0" dirty="0">
              <a:solidFill>
                <a:schemeClr val="tx2"/>
              </a:solidFill>
            </a:endParaRPr>
          </a:p>
          <a:p>
            <a:pPr fontAlgn="auto" hangingPunct="0">
              <a:lnSpc>
                <a:spcPct val="100000"/>
              </a:lnSpc>
              <a:spcAft>
                <a:spcPts val="0"/>
              </a:spcAft>
            </a:pPr>
            <a:r>
              <a:rPr lang="fr-FR" sz="1600" b="0" i="1" baseline="-25000" dirty="0">
                <a:solidFill>
                  <a:schemeClr val="tx2"/>
                </a:solidFill>
                <a:latin typeface="+mn-lt"/>
              </a:rPr>
              <a:t>	</a:t>
            </a:r>
            <a:endParaRPr lang="en-GB" sz="1600" b="0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070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BE09-6653-7E37-A21F-359E2060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054707F7-2968-7B56-F01E-23F55B89C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2F55121C-CE1A-E5CF-B5A8-1BCAFB5AB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F8FDE74-85C1-BF0B-EBBB-48AA65D6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14B63C-F2C8-4BCC-7CB6-6EFD66031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00" y="149577"/>
            <a:ext cx="1256582" cy="99172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BC9EB7-6A59-10FA-4BB8-93D9FCFFCD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6A795C0C-EE98-F6A1-075B-9DC725588CD6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13</a:t>
            </a:fld>
            <a:endParaRPr lang="fr-FR" sz="12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565845-8DE5-7051-A2E7-96627DB416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4CE29E-A7F2-E3F2-6A98-FB37EB378CDF}"/>
              </a:ext>
            </a:extLst>
          </p:cNvPr>
          <p:cNvSpPr txBox="1"/>
          <p:nvPr/>
        </p:nvSpPr>
        <p:spPr>
          <a:xfrm>
            <a:off x="2433076" y="920793"/>
            <a:ext cx="9047724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Materials and irradiation</a:t>
            </a:r>
            <a:endParaRPr lang="en-GB" sz="2000" b="1" i="1" dirty="0">
              <a:solidFill>
                <a:srgbClr val="002060"/>
              </a:solidFill>
            </a:endParaRPr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A8793428-6C0F-4890-A9B7-0EEBC8CF682A}"/>
              </a:ext>
            </a:extLst>
          </p:cNvPr>
          <p:cNvSpPr txBox="1">
            <a:spLocks/>
          </p:cNvSpPr>
          <p:nvPr/>
        </p:nvSpPr>
        <p:spPr>
          <a:xfrm>
            <a:off x="2447243" y="1921901"/>
            <a:ext cx="8074943" cy="1530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 hangingPunct="0">
              <a:lnSpc>
                <a:spcPct val="100000"/>
              </a:lnSpc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Investigating the microstructural evolution of nuclear fuels under irradiation – Experimental simulation using energetic ion beams</a:t>
            </a:r>
          </a:p>
          <a:p>
            <a:pPr marL="285750" indent="-285750">
              <a:lnSpc>
                <a:spcPct val="90000"/>
              </a:lnSpc>
              <a:buFont typeface="Monaco" pitchFamily="2" charset="77"/>
              <a:buChar char="⎼"/>
            </a:pPr>
            <a:endParaRPr lang="en-GB" sz="1600" b="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buFont typeface="Monaco" pitchFamily="2" charset="77"/>
              <a:buChar char="⎼"/>
            </a:pPr>
            <a:r>
              <a:rPr lang="en-GB" sz="1600" b="0" dirty="0">
                <a:solidFill>
                  <a:schemeClr val="tx2"/>
                </a:solidFill>
              </a:rPr>
              <a:t>Formation mechanisms of the defect at the fuel periphery (high porosity, small grain size; local increase of the Pu content)</a:t>
            </a:r>
          </a:p>
          <a:p>
            <a:pPr marL="285750" indent="-285750">
              <a:lnSpc>
                <a:spcPct val="90000"/>
              </a:lnSpc>
              <a:buFont typeface="Monaco" pitchFamily="2" charset="77"/>
              <a:buChar char="⎼"/>
            </a:pPr>
            <a:r>
              <a:rPr lang="en-GB" sz="1600" b="0" dirty="0">
                <a:solidFill>
                  <a:schemeClr val="tx2"/>
                </a:solidFill>
              </a:rPr>
              <a:t>Parametric approach : burnup, T, chemistry of impurities, radiation defects and damage</a:t>
            </a:r>
          </a:p>
          <a:p>
            <a:pPr marL="285750" indent="-285750">
              <a:lnSpc>
                <a:spcPct val="90000"/>
              </a:lnSpc>
              <a:buFont typeface="Monaco" pitchFamily="2" charset="77"/>
              <a:buChar char="⎼"/>
            </a:pPr>
            <a:r>
              <a:rPr lang="en-GB" sz="1600" b="0" dirty="0">
                <a:solidFill>
                  <a:schemeClr val="tx2"/>
                </a:solidFill>
              </a:rPr>
              <a:t>UO</a:t>
            </a:r>
            <a:r>
              <a:rPr lang="en-GB" sz="1600" b="0" baseline="-25000" dirty="0">
                <a:solidFill>
                  <a:schemeClr val="tx2"/>
                </a:solidFill>
              </a:rPr>
              <a:t>2</a:t>
            </a:r>
            <a:r>
              <a:rPr lang="en-GB" sz="1600" b="0" dirty="0">
                <a:solidFill>
                  <a:schemeClr val="tx2"/>
                </a:solidFill>
              </a:rPr>
              <a:t> / Steel for cladding / ODS Steel</a:t>
            </a:r>
          </a:p>
          <a:p>
            <a:pPr marL="285750" indent="-285750">
              <a:lnSpc>
                <a:spcPct val="90000"/>
              </a:lnSpc>
              <a:buFont typeface="Monaco" pitchFamily="2" charset="77"/>
              <a:buChar char="⎼"/>
            </a:pPr>
            <a:r>
              <a:rPr lang="en-GB" sz="1600" b="0" i="1" dirty="0">
                <a:solidFill>
                  <a:schemeClr val="tx2"/>
                </a:solidFill>
              </a:rPr>
              <a:t>In situ </a:t>
            </a:r>
            <a:r>
              <a:rPr lang="en-GB" sz="1600" b="0" dirty="0">
                <a:solidFill>
                  <a:schemeClr val="tx2"/>
                </a:solidFill>
              </a:rPr>
              <a:t>irradiation/RBS-C or TEM at 773 K</a:t>
            </a:r>
          </a:p>
          <a:p>
            <a:pPr fontAlgn="auto" hangingPunct="0">
              <a:lnSpc>
                <a:spcPct val="100000"/>
              </a:lnSpc>
              <a:spcAft>
                <a:spcPts val="0"/>
              </a:spcAft>
            </a:pPr>
            <a:r>
              <a:rPr lang="fr-FR" sz="1600" b="0" i="1" baseline="-25000" dirty="0">
                <a:solidFill>
                  <a:schemeClr val="tx2"/>
                </a:solidFill>
                <a:latin typeface="+mn-lt"/>
              </a:rPr>
              <a:t>	</a:t>
            </a:r>
            <a:endParaRPr lang="en-GB" sz="1600" b="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4E0603-F57F-438B-9C54-8E022E3D51FF}"/>
              </a:ext>
            </a:extLst>
          </p:cNvPr>
          <p:cNvSpPr txBox="1"/>
          <p:nvPr/>
        </p:nvSpPr>
        <p:spPr>
          <a:xfrm>
            <a:off x="2984896" y="5321222"/>
            <a:ext cx="5557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JANNuS-Orsay </a:t>
            </a:r>
            <a:r>
              <a:rPr lang="fr-FR" sz="1600" dirty="0" err="1">
                <a:solidFill>
                  <a:schemeClr val="tx2"/>
                </a:solidFill>
              </a:rPr>
              <a:t>experimental</a:t>
            </a:r>
            <a:r>
              <a:rPr lang="fr-FR" sz="1600" dirty="0">
                <a:solidFill>
                  <a:schemeClr val="tx2"/>
                </a:solidFill>
              </a:rPr>
              <a:t> hall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(In Situ MEB, Ion Implantation, Surface)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SIDONIE high </a:t>
            </a:r>
            <a:r>
              <a:rPr lang="fr-FR" sz="1600" dirty="0" err="1">
                <a:solidFill>
                  <a:schemeClr val="tx2"/>
                </a:solidFill>
              </a:rPr>
              <a:t>purity</a:t>
            </a:r>
            <a:r>
              <a:rPr lang="fr-FR" sz="1600" dirty="0">
                <a:solidFill>
                  <a:schemeClr val="tx2"/>
                </a:solidFill>
              </a:rPr>
              <a:t> isotope </a:t>
            </a:r>
            <a:r>
              <a:rPr lang="fr-FR" sz="1600" dirty="0" err="1">
                <a:solidFill>
                  <a:schemeClr val="tx2"/>
                </a:solidFill>
              </a:rPr>
              <a:t>separator</a:t>
            </a:r>
            <a:endParaRPr lang="fr-FR" sz="16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2"/>
                </a:solidFill>
              </a:rPr>
              <a:t>Andromede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accelerator</a:t>
            </a:r>
            <a:endParaRPr lang="fr-FR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First test of In situ X-ray diffraction for this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CBEA4B0-17A7-465E-AEC4-ECB391C813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809" y="4303175"/>
            <a:ext cx="3892268" cy="101927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EA00E6F-D6ED-441C-80FF-76654B7115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100" y="4093666"/>
            <a:ext cx="2628076" cy="178655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72A2111-9BC8-4558-AC4E-82080FCE39B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2294" flipH="1">
            <a:off x="282045" y="2847106"/>
            <a:ext cx="2116590" cy="154183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0F90A96-EEC5-40BB-A2D3-9F27535E190E}"/>
              </a:ext>
            </a:extLst>
          </p:cNvPr>
          <p:cNvSpPr txBox="1"/>
          <p:nvPr/>
        </p:nvSpPr>
        <p:spPr>
          <a:xfrm>
            <a:off x="231634" y="5240005"/>
            <a:ext cx="1467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In situ X-ray</a:t>
            </a:r>
            <a:br>
              <a:rPr lang="fr-FR" sz="1400" dirty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/>
                </a:solidFill>
              </a:rPr>
              <a:t>Diffraction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B367DD2-3EE2-4374-A18B-6AE3BABFD18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690" y="3308039"/>
            <a:ext cx="2962473" cy="203434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9F38A4B-9948-4022-B63A-270A20E4C815}"/>
              </a:ext>
            </a:extLst>
          </p:cNvPr>
          <p:cNvSpPr txBox="1"/>
          <p:nvPr/>
        </p:nvSpPr>
        <p:spPr>
          <a:xfrm>
            <a:off x="8054466" y="4819168"/>
            <a:ext cx="266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New ion </a:t>
            </a:r>
            <a:r>
              <a:rPr lang="fr-FR" sz="1400" dirty="0" err="1">
                <a:solidFill>
                  <a:schemeClr val="bg1"/>
                </a:solidFill>
              </a:rPr>
              <a:t>beam</a:t>
            </a:r>
            <a:r>
              <a:rPr lang="fr-FR" sz="1400" dirty="0">
                <a:solidFill>
                  <a:schemeClr val="bg1"/>
                </a:solidFill>
              </a:rPr>
              <a:t> line</a:t>
            </a:r>
            <a:br>
              <a:rPr lang="fr-FR" sz="1400" dirty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/>
                </a:solidFill>
              </a:rPr>
              <a:t> on ARAMIS </a:t>
            </a:r>
            <a:r>
              <a:rPr lang="fr-FR" sz="1400" dirty="0" err="1">
                <a:solidFill>
                  <a:schemeClr val="bg1"/>
                </a:solidFill>
              </a:rPr>
              <a:t>accelerator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9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BE09-6653-7E37-A21F-359E2060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054707F7-2968-7B56-F01E-23F55B89C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2F55121C-CE1A-E5CF-B5A8-1BCAFB5AB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F8FDE74-85C1-BF0B-EBBB-48AA65D6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14B63C-F2C8-4BCC-7CB6-6EFD66031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19" y="3325926"/>
            <a:ext cx="1256582" cy="9917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FB6818-D0EA-5E1C-BCCB-BFB5B1F14E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8" y="520509"/>
            <a:ext cx="676958" cy="11692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25F31A8-F270-A6C1-9222-64740C61D2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1" y="4428167"/>
            <a:ext cx="1046837" cy="10738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46A7BE1-D871-3B50-8C30-4874DF2B9E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4" y="1921901"/>
            <a:ext cx="1260131" cy="12926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CA86509-6484-1F60-5FD1-EF51DA9C66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5" y="5551978"/>
            <a:ext cx="1754403" cy="10670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BC9EB7-6A59-10FA-4BB8-93D9FCFFCD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6A795C0C-EE98-F6A1-075B-9DC725588CD6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14</a:t>
            </a:fld>
            <a:endParaRPr lang="fr-FR" sz="12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565845-8DE5-7051-A2E7-96627DB416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4CE29E-A7F2-E3F2-6A98-FB37EB378CDF}"/>
              </a:ext>
            </a:extLst>
          </p:cNvPr>
          <p:cNvSpPr txBox="1"/>
          <p:nvPr/>
        </p:nvSpPr>
        <p:spPr>
          <a:xfrm>
            <a:off x="2433076" y="920793"/>
            <a:ext cx="9047724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Energy Transition Physics Analysis</a:t>
            </a:r>
            <a:endParaRPr lang="en-GB" sz="20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74CB3-4C0B-4AD7-BF33-2F5E5F90C3B1}"/>
              </a:ext>
            </a:extLst>
          </p:cNvPr>
          <p:cNvSpPr/>
          <p:nvPr/>
        </p:nvSpPr>
        <p:spPr>
          <a:xfrm>
            <a:off x="2264641" y="1569013"/>
            <a:ext cx="93613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Development of an analysis tool, based on the modeling of the energy production sector, to quantify the embodied energy needed for the energy transition itself</a:t>
            </a:r>
          </a:p>
          <a:p>
            <a:endParaRPr lang="en-US" dirty="0"/>
          </a:p>
          <a:p>
            <a:r>
              <a:rPr lang="en-US" dirty="0"/>
              <a:t>This physical quantitative analysis requires the development of a validated database and can be coupled with an economic analysis at a later stage.</a:t>
            </a:r>
          </a:p>
          <a:p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Calculate the energy required to implement </a:t>
            </a:r>
            <a:r>
              <a:rPr lang="en-US" dirty="0" err="1"/>
              <a:t>energie</a:t>
            </a:r>
            <a:r>
              <a:rPr lang="en-US" dirty="0"/>
              <a:t> production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a reliable, consolidated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Analyze different transition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Bring these data to economists for a better understanding of the role of energy in the economy.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 create a public, open, database with easy access to key embodied energy data</a:t>
            </a:r>
          </a:p>
        </p:txBody>
      </p:sp>
    </p:spTree>
    <p:extLst>
      <p:ext uri="{BB962C8B-B14F-4D97-AF65-F5344CB8AC3E}">
        <p14:creationId xmlns:p14="http://schemas.microsoft.com/office/powerpoint/2010/main" val="417403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AF34DD6F-7854-4226-8430-D92BF5962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" b="14701"/>
          <a:stretch/>
        </p:blipFill>
        <p:spPr>
          <a:xfrm>
            <a:off x="4793768" y="1805778"/>
            <a:ext cx="3751487" cy="29627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2677286-1D8C-F040-B3CA-D38736F339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1E48FC5D-0A42-6B4E-94C7-6F82415258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EA259BAD-B075-B447-80A2-4FDE069CC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A667E13-886E-8B47-8388-3AEAE63B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7BEE8FC-2159-394C-8F52-1FD0BB60B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19" y="3325926"/>
            <a:ext cx="1256582" cy="9917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297E8C3-C3BF-9A4E-8BE9-8EF57CFDCA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8" y="520509"/>
            <a:ext cx="676958" cy="11692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D996185-C4CF-CB4C-8166-DEAF38E29E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1" y="4428167"/>
            <a:ext cx="1046837" cy="10738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C23F678-CD6B-7647-BAE5-CA1923B690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4" y="1921901"/>
            <a:ext cx="1260131" cy="12926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1A3150B-A7BA-BE43-8535-5B98D803BB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5" y="5551978"/>
            <a:ext cx="1754403" cy="10670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2E6036-5604-CD4A-8457-BBE2EFABA7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0D9D2812-930B-3E49-A468-814E2860D1D0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2</a:t>
            </a:fld>
            <a:endParaRPr lang="fr-FR" sz="120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AAF7F14-8A76-4C78-8B75-F14673C283C7}"/>
              </a:ext>
            </a:extLst>
          </p:cNvPr>
          <p:cNvSpPr txBox="1"/>
          <p:nvPr/>
        </p:nvSpPr>
        <p:spPr>
          <a:xfrm>
            <a:off x="4312663" y="990421"/>
            <a:ext cx="515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000" b="1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Topics :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&amp; Future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172F506-0F76-433B-9D65-49DE64D9444A}"/>
              </a:ext>
            </a:extLst>
          </p:cNvPr>
          <p:cNvSpPr txBox="1"/>
          <p:nvPr/>
        </p:nvSpPr>
        <p:spPr>
          <a:xfrm>
            <a:off x="8796075" y="1815361"/>
            <a:ext cx="3204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b="1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reactors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and </a:t>
            </a:r>
            <a:r>
              <a:rPr lang="fr-FR" sz="1400" b="1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associated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b="1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data</a:t>
            </a:r>
            <a:endParaRPr lang="fr-FR" sz="1400" dirty="0">
              <a:solidFill>
                <a:srgbClr val="0070C0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data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measurement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,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modelling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,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evaluation</a:t>
            </a:r>
            <a:endParaRPr lang="fr-FR" sz="1400" dirty="0">
              <a:solidFill>
                <a:srgbClr val="0070C0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Neutronics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and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thermohydraulics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models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,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sensitivity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analysis</a:t>
            </a:r>
            <a:endParaRPr lang="fr-FR" sz="1400" dirty="0">
              <a:solidFill>
                <a:srgbClr val="0070C0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Fuel cycle and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interdisciplinary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scenarios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19A0D86-5187-4E90-8223-A1513A422308}"/>
              </a:ext>
            </a:extLst>
          </p:cNvPr>
          <p:cNvSpPr txBox="1"/>
          <p:nvPr/>
        </p:nvSpPr>
        <p:spPr>
          <a:xfrm>
            <a:off x="2016749" y="1426566"/>
            <a:ext cx="29288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b="1" dirty="0">
                <a:solidFill>
                  <a:srgbClr val="00800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b="1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materials</a:t>
            </a:r>
            <a:endParaRPr lang="fr-FR" sz="1400" b="1" dirty="0">
              <a:solidFill>
                <a:srgbClr val="E95119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Radiation damage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mechanisms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-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Understanding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of microstructural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evolution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</a:t>
            </a: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Material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behavior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at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solid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/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liquid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, and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liquid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/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gas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interfaces (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radiolysis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, corrosion, dissolution)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17E528A-DBD6-4B48-AC69-C01CC585C93F}"/>
              </a:ext>
            </a:extLst>
          </p:cNvPr>
          <p:cNvSpPr txBox="1"/>
          <p:nvPr/>
        </p:nvSpPr>
        <p:spPr>
          <a:xfrm>
            <a:off x="2271765" y="4779737"/>
            <a:ext cx="3064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Radiochemistry</a:t>
            </a:r>
            <a:r>
              <a:rPr lang="fr-FR" sz="1400" b="1" dirty="0">
                <a:solidFill>
                  <a:srgbClr val="E95119"/>
                </a:solidFill>
                <a:latin typeface="Calibri" panose="020F0502020204030204"/>
                <a:ea typeface="+mn-ea"/>
              </a:rPr>
              <a:t> and </a:t>
            </a:r>
            <a:r>
              <a:rPr lang="fr-FR" sz="1400" b="1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chemistry</a:t>
            </a:r>
            <a:r>
              <a:rPr lang="fr-FR" sz="1400" b="1" dirty="0">
                <a:solidFill>
                  <a:srgbClr val="E95119"/>
                </a:solidFill>
                <a:latin typeface="Calibri" panose="020F0502020204030204"/>
                <a:ea typeface="+mn-ea"/>
              </a:rPr>
              <a:t> of the </a:t>
            </a:r>
            <a:r>
              <a:rPr lang="fr-FR" sz="1400" b="1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b="1" dirty="0">
                <a:solidFill>
                  <a:srgbClr val="E95119"/>
                </a:solidFill>
                <a:latin typeface="Calibri" panose="020F0502020204030204"/>
                <a:ea typeface="+mn-ea"/>
              </a:rPr>
              <a:t> fuel cycle</a:t>
            </a:r>
          </a:p>
          <a:p>
            <a:pPr marL="271463" lvl="1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E95119"/>
                </a:solidFill>
                <a:latin typeface="Calibri" panose="020F0502020204030204"/>
                <a:ea typeface="+mn-ea"/>
              </a:rPr>
              <a:t>Physico-</a:t>
            </a:r>
            <a:r>
              <a:rPr lang="fr-FR" sz="1400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chemistry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  <a:ea typeface="+mn-ea"/>
              </a:rPr>
              <a:t> of actinides</a:t>
            </a:r>
          </a:p>
          <a:p>
            <a:pPr marL="271463" lvl="1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E95119"/>
                </a:solidFill>
                <a:latin typeface="Calibri" panose="020F0502020204030204"/>
              </a:rPr>
              <a:t>Element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</a:rPr>
              <a:t> </a:t>
            </a:r>
            <a:r>
              <a:rPr lang="fr-FR" sz="1400" dirty="0" err="1">
                <a:solidFill>
                  <a:srgbClr val="E95119"/>
                </a:solidFill>
                <a:latin typeface="Calibri" panose="020F0502020204030204"/>
              </a:rPr>
              <a:t>Separation</a:t>
            </a:r>
            <a:endParaRPr lang="fr-FR" sz="1400" dirty="0">
              <a:solidFill>
                <a:srgbClr val="E95119"/>
              </a:solidFill>
              <a:latin typeface="Calibri" panose="020F0502020204030204"/>
              <a:ea typeface="+mn-ea"/>
            </a:endParaRPr>
          </a:p>
          <a:p>
            <a:pPr marL="271463" lvl="1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E95119"/>
                </a:solidFill>
                <a:latin typeface="Calibri" panose="020F0502020204030204"/>
              </a:rPr>
              <a:t>Molten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</a:rPr>
              <a:t> Salt as fuel</a:t>
            </a:r>
          </a:p>
          <a:p>
            <a:pPr marL="271463" lvl="1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Interraction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Molten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  <a:ea typeface="+mn-ea"/>
              </a:rPr>
              <a:t> Salt - Str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</a:rPr>
              <a:t>uctures</a:t>
            </a:r>
            <a:endParaRPr lang="fr-FR" sz="1400" dirty="0">
              <a:solidFill>
                <a:srgbClr val="E95119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755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AF34DD6F-7854-4226-8430-D92BF5962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" b="14701"/>
          <a:stretch/>
        </p:blipFill>
        <p:spPr>
          <a:xfrm>
            <a:off x="4793768" y="1805778"/>
            <a:ext cx="3751487" cy="29627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2677286-1D8C-F040-B3CA-D38736F339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1E48FC5D-0A42-6B4E-94C7-6F82415258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EA259BAD-B075-B447-80A2-4FDE069CC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A667E13-886E-8B47-8388-3AEAE63B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7BEE8FC-2159-394C-8F52-1FD0BB60B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19" y="3325926"/>
            <a:ext cx="1256582" cy="9917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297E8C3-C3BF-9A4E-8BE9-8EF57CFDCA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8" y="520509"/>
            <a:ext cx="676958" cy="11692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D996185-C4CF-CB4C-8166-DEAF38E29E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1" y="4428167"/>
            <a:ext cx="1046837" cy="10738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C23F678-CD6B-7647-BAE5-CA1923B690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4" y="1921901"/>
            <a:ext cx="1260131" cy="12926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1A3150B-A7BA-BE43-8535-5B98D803BB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5" y="5551978"/>
            <a:ext cx="1754403" cy="10670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2E6036-5604-CD4A-8457-BBE2EFABA7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0D9D2812-930B-3E49-A468-814E2860D1D0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3</a:t>
            </a:fld>
            <a:endParaRPr lang="fr-FR" sz="120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AAF7F14-8A76-4C78-8B75-F14673C283C7}"/>
              </a:ext>
            </a:extLst>
          </p:cNvPr>
          <p:cNvSpPr txBox="1"/>
          <p:nvPr/>
        </p:nvSpPr>
        <p:spPr>
          <a:xfrm>
            <a:off x="4312663" y="990421"/>
            <a:ext cx="515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000" b="1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Topics :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&amp; Future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172F506-0F76-433B-9D65-49DE64D9444A}"/>
              </a:ext>
            </a:extLst>
          </p:cNvPr>
          <p:cNvSpPr txBox="1"/>
          <p:nvPr/>
        </p:nvSpPr>
        <p:spPr>
          <a:xfrm>
            <a:off x="8796075" y="1815361"/>
            <a:ext cx="3204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b="1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reactors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and </a:t>
            </a:r>
            <a:r>
              <a:rPr lang="fr-FR" sz="1400" b="1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associated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b="1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data</a:t>
            </a:r>
            <a:endParaRPr lang="fr-FR" sz="1400" dirty="0">
              <a:solidFill>
                <a:srgbClr val="0070C0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data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measurement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,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modelling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,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evaluation</a:t>
            </a:r>
            <a:endParaRPr lang="fr-FR" sz="1400" dirty="0">
              <a:solidFill>
                <a:srgbClr val="0070C0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Neutronics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and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thermohydraulics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models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,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sensitivity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analysis</a:t>
            </a:r>
            <a:endParaRPr lang="fr-FR" sz="1400" dirty="0">
              <a:solidFill>
                <a:srgbClr val="0070C0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Fuel cycle and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interdisciplinary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scenarios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19A0D86-5187-4E90-8223-A1513A422308}"/>
              </a:ext>
            </a:extLst>
          </p:cNvPr>
          <p:cNvSpPr txBox="1"/>
          <p:nvPr/>
        </p:nvSpPr>
        <p:spPr>
          <a:xfrm>
            <a:off x="2016749" y="1426566"/>
            <a:ext cx="29288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b="1" dirty="0">
                <a:solidFill>
                  <a:srgbClr val="00800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b="1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materials</a:t>
            </a:r>
            <a:endParaRPr lang="fr-FR" sz="1400" b="1" dirty="0">
              <a:solidFill>
                <a:srgbClr val="E95119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Radiation damage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mechanisms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-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Understanding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of microstructural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evolution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</a:t>
            </a: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Material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behavior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at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solid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/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liquid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, and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liquid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/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gas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interfaces (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radiolysis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, corrosion, dissolution)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D141303-B0A0-4CD4-8E3A-8756FE9A4B51}"/>
              </a:ext>
            </a:extLst>
          </p:cNvPr>
          <p:cNvSpPr txBox="1"/>
          <p:nvPr/>
        </p:nvSpPr>
        <p:spPr>
          <a:xfrm>
            <a:off x="5754643" y="5227871"/>
            <a:ext cx="476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Behavior</a:t>
            </a:r>
            <a:r>
              <a:rPr lang="fr-FR" sz="1400" b="1" dirty="0">
                <a:solidFill>
                  <a:srgbClr val="990099"/>
                </a:solidFill>
                <a:latin typeface="Calibri" panose="020F0502020204030204"/>
                <a:ea typeface="+mn-ea"/>
              </a:rPr>
              <a:t> and impact of </a:t>
            </a:r>
            <a:r>
              <a:rPr lang="fr-FR" sz="1400" b="1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radionuclides</a:t>
            </a:r>
            <a:r>
              <a:rPr lang="fr-FR" sz="1400" b="1" dirty="0">
                <a:solidFill>
                  <a:srgbClr val="990099"/>
                </a:solidFill>
                <a:latin typeface="Calibri" panose="020F0502020204030204"/>
                <a:ea typeface="+mn-ea"/>
              </a:rPr>
              <a:t> (RN) in the </a:t>
            </a:r>
            <a:r>
              <a:rPr lang="fr-FR" sz="1400" b="1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environment</a:t>
            </a:r>
            <a:endParaRPr lang="fr-FR" sz="1400" b="1" dirty="0">
              <a:solidFill>
                <a:srgbClr val="990099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90099"/>
                </a:solidFill>
                <a:latin typeface="Calibri" panose="020F0502020204030204"/>
                <a:ea typeface="+mn-ea"/>
              </a:rPr>
              <a:t>Measuring / mapping radioactivity </a:t>
            </a: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90099"/>
                </a:solidFill>
                <a:latin typeface="Calibri" panose="020F0502020204030204"/>
                <a:ea typeface="+mn-ea"/>
              </a:rPr>
              <a:t>Speciation of radioelements</a:t>
            </a: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90099"/>
                </a:solidFill>
                <a:latin typeface="Calibri" panose="020F0502020204030204"/>
                <a:ea typeface="+mn-ea"/>
              </a:rPr>
              <a:t>Mechanistic description of the behavior of radioelements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8EC24D0-C821-4637-840D-8E4E66C7E4AC}"/>
              </a:ext>
            </a:extLst>
          </p:cNvPr>
          <p:cNvSpPr txBox="1"/>
          <p:nvPr/>
        </p:nvSpPr>
        <p:spPr>
          <a:xfrm>
            <a:off x="2271765" y="4779737"/>
            <a:ext cx="3064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Radiochemistry</a:t>
            </a:r>
            <a:r>
              <a:rPr lang="fr-FR" sz="1400" b="1" dirty="0">
                <a:solidFill>
                  <a:srgbClr val="E95119"/>
                </a:solidFill>
                <a:latin typeface="Calibri" panose="020F0502020204030204"/>
                <a:ea typeface="+mn-ea"/>
              </a:rPr>
              <a:t> and </a:t>
            </a:r>
            <a:r>
              <a:rPr lang="fr-FR" sz="1400" b="1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chemistry</a:t>
            </a:r>
            <a:r>
              <a:rPr lang="fr-FR" sz="1400" b="1" dirty="0">
                <a:solidFill>
                  <a:srgbClr val="E95119"/>
                </a:solidFill>
                <a:latin typeface="Calibri" panose="020F0502020204030204"/>
                <a:ea typeface="+mn-ea"/>
              </a:rPr>
              <a:t> of the </a:t>
            </a:r>
            <a:r>
              <a:rPr lang="fr-FR" sz="1400" b="1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b="1" dirty="0">
                <a:solidFill>
                  <a:srgbClr val="E95119"/>
                </a:solidFill>
                <a:latin typeface="Calibri" panose="020F0502020204030204"/>
                <a:ea typeface="+mn-ea"/>
              </a:rPr>
              <a:t> fuel cycle</a:t>
            </a:r>
          </a:p>
          <a:p>
            <a:pPr marL="271463" lvl="1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E95119"/>
                </a:solidFill>
                <a:latin typeface="Calibri" panose="020F0502020204030204"/>
                <a:ea typeface="+mn-ea"/>
              </a:rPr>
              <a:t>Physico-</a:t>
            </a:r>
            <a:r>
              <a:rPr lang="fr-FR" sz="1400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chemistry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  <a:ea typeface="+mn-ea"/>
              </a:rPr>
              <a:t> of actinides</a:t>
            </a:r>
          </a:p>
          <a:p>
            <a:pPr marL="271463" lvl="1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E95119"/>
                </a:solidFill>
                <a:latin typeface="Calibri" panose="020F0502020204030204"/>
              </a:rPr>
              <a:t>Element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</a:rPr>
              <a:t> </a:t>
            </a:r>
            <a:r>
              <a:rPr lang="fr-FR" sz="1400" dirty="0" err="1">
                <a:solidFill>
                  <a:srgbClr val="E95119"/>
                </a:solidFill>
                <a:latin typeface="Calibri" panose="020F0502020204030204"/>
              </a:rPr>
              <a:t>Separation</a:t>
            </a:r>
            <a:endParaRPr lang="fr-FR" sz="1400" dirty="0">
              <a:solidFill>
                <a:srgbClr val="E95119"/>
              </a:solidFill>
              <a:latin typeface="Calibri" panose="020F0502020204030204"/>
              <a:ea typeface="+mn-ea"/>
            </a:endParaRPr>
          </a:p>
          <a:p>
            <a:pPr marL="271463" lvl="1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E95119"/>
                </a:solidFill>
                <a:latin typeface="Calibri" panose="020F0502020204030204"/>
              </a:rPr>
              <a:t>Molten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</a:rPr>
              <a:t> Salt as fuel</a:t>
            </a:r>
          </a:p>
          <a:p>
            <a:pPr marL="271463" lvl="1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Interraction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Molten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  <a:ea typeface="+mn-ea"/>
              </a:rPr>
              <a:t> Salt - Str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</a:rPr>
              <a:t>uctures</a:t>
            </a:r>
            <a:endParaRPr lang="fr-FR" sz="1400" dirty="0">
              <a:solidFill>
                <a:srgbClr val="E95119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4" name="Bulle narrative : ronde 15">
            <a:extLst>
              <a:ext uri="{FF2B5EF4-FFF2-40B4-BE49-F238E27FC236}">
                <a16:creationId xmlns:a16="http://schemas.microsoft.com/office/drawing/2014/main" id="{C320E708-136D-4B0A-BBA6-13D723D093F3}"/>
              </a:ext>
            </a:extLst>
          </p:cNvPr>
          <p:cNvSpPr/>
          <p:nvPr/>
        </p:nvSpPr>
        <p:spPr>
          <a:xfrm rot="13566820">
            <a:off x="4614528" y="1295980"/>
            <a:ext cx="4269110" cy="3876588"/>
          </a:xfrm>
          <a:prstGeom prst="wedgeEllipseCallout">
            <a:avLst>
              <a:gd name="adj1" fmla="val -58111"/>
              <a:gd name="adj2" fmla="val -2336"/>
            </a:avLst>
          </a:prstGeom>
          <a:noFill/>
          <a:ln cap="sq">
            <a:solidFill>
              <a:srgbClr val="9900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99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AF34DD6F-7854-4226-8430-D92BF5962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" b="14701"/>
          <a:stretch/>
        </p:blipFill>
        <p:spPr>
          <a:xfrm>
            <a:off x="4793768" y="1805778"/>
            <a:ext cx="3751487" cy="29627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2677286-1D8C-F040-B3CA-D38736F339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1E48FC5D-0A42-6B4E-94C7-6F82415258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EA259BAD-B075-B447-80A2-4FDE069CC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A667E13-886E-8B47-8388-3AEAE63B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7BEE8FC-2159-394C-8F52-1FD0BB60B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19" y="3325926"/>
            <a:ext cx="1256582" cy="9917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297E8C3-C3BF-9A4E-8BE9-8EF57CFDCA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8" y="520509"/>
            <a:ext cx="676958" cy="11692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D996185-C4CF-CB4C-8166-DEAF38E29E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1" y="4428167"/>
            <a:ext cx="1046837" cy="10738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C23F678-CD6B-7647-BAE5-CA1923B690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4" y="1921901"/>
            <a:ext cx="1260131" cy="12926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1A3150B-A7BA-BE43-8535-5B98D803BB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5" y="5551978"/>
            <a:ext cx="1754403" cy="10670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2E6036-5604-CD4A-8457-BBE2EFABA7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0D9D2812-930B-3E49-A468-814E2860D1D0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4</a:t>
            </a:fld>
            <a:endParaRPr lang="fr-FR" sz="1200"/>
          </a:p>
        </p:txBody>
      </p:sp>
      <p:sp>
        <p:nvSpPr>
          <p:cNvPr id="27" name="Bulle narrative : ronde 15">
            <a:extLst>
              <a:ext uri="{FF2B5EF4-FFF2-40B4-BE49-F238E27FC236}">
                <a16:creationId xmlns:a16="http://schemas.microsoft.com/office/drawing/2014/main" id="{E0F29FF6-A487-478E-948B-EBFE7D463800}"/>
              </a:ext>
            </a:extLst>
          </p:cNvPr>
          <p:cNvSpPr/>
          <p:nvPr/>
        </p:nvSpPr>
        <p:spPr>
          <a:xfrm rot="13566820">
            <a:off x="4614528" y="1295980"/>
            <a:ext cx="4269110" cy="3876588"/>
          </a:xfrm>
          <a:prstGeom prst="wedgeEllipseCallout">
            <a:avLst>
              <a:gd name="adj1" fmla="val -58111"/>
              <a:gd name="adj2" fmla="val -2336"/>
            </a:avLst>
          </a:prstGeom>
          <a:noFill/>
          <a:ln cap="sq">
            <a:solidFill>
              <a:srgbClr val="9900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AAF7F14-8A76-4C78-8B75-F14673C283C7}"/>
              </a:ext>
            </a:extLst>
          </p:cNvPr>
          <p:cNvSpPr txBox="1"/>
          <p:nvPr/>
        </p:nvSpPr>
        <p:spPr>
          <a:xfrm>
            <a:off x="4312663" y="990421"/>
            <a:ext cx="515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000" b="1" dirty="0">
                <a:solidFill>
                  <a:srgbClr val="333399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Topics :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&amp; Future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172F506-0F76-433B-9D65-49DE64D9444A}"/>
              </a:ext>
            </a:extLst>
          </p:cNvPr>
          <p:cNvSpPr txBox="1"/>
          <p:nvPr/>
        </p:nvSpPr>
        <p:spPr>
          <a:xfrm>
            <a:off x="8796075" y="1815361"/>
            <a:ext cx="3204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b="1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reactors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and </a:t>
            </a:r>
            <a:r>
              <a:rPr lang="fr-FR" sz="1400" b="1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associated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b="1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 data</a:t>
            </a:r>
            <a:endParaRPr lang="fr-FR" sz="1400" dirty="0">
              <a:solidFill>
                <a:srgbClr val="0070C0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data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measurement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,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modelling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,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evaluation</a:t>
            </a:r>
            <a:endParaRPr lang="fr-FR" sz="1400" dirty="0">
              <a:solidFill>
                <a:srgbClr val="0070C0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Neutronics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and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thermohydraulics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models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,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sensitivity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analysis</a:t>
            </a:r>
            <a:endParaRPr lang="fr-FR" sz="1400" dirty="0">
              <a:solidFill>
                <a:srgbClr val="0070C0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Fuel cycle and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/>
                <a:ea typeface="+mn-ea"/>
              </a:rPr>
              <a:t>interdisciplinary</a:t>
            </a:r>
            <a:r>
              <a:rPr lang="fr-FR" sz="14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 scenarios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19A0D86-5187-4E90-8223-A1513A422308}"/>
              </a:ext>
            </a:extLst>
          </p:cNvPr>
          <p:cNvSpPr txBox="1"/>
          <p:nvPr/>
        </p:nvSpPr>
        <p:spPr>
          <a:xfrm>
            <a:off x="2016749" y="1426566"/>
            <a:ext cx="29288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b="1" dirty="0">
                <a:solidFill>
                  <a:srgbClr val="00800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b="1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materials</a:t>
            </a:r>
            <a:endParaRPr lang="fr-FR" sz="1400" b="1" dirty="0">
              <a:solidFill>
                <a:srgbClr val="E95119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Radiation damage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mechanisms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-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Understanding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of microstructural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evolution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</a:t>
            </a: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Material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behavior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at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solid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/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liquid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, and 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liquid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/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gas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 interfaces (</a:t>
            </a:r>
            <a:r>
              <a:rPr lang="fr-FR" sz="1400" dirty="0" err="1">
                <a:solidFill>
                  <a:srgbClr val="008000"/>
                </a:solidFill>
                <a:latin typeface="Calibri" panose="020F0502020204030204"/>
                <a:ea typeface="+mn-ea"/>
              </a:rPr>
              <a:t>radiolysis</a:t>
            </a:r>
            <a:r>
              <a:rPr lang="fr-FR" sz="1400" dirty="0">
                <a:solidFill>
                  <a:srgbClr val="008000"/>
                </a:solidFill>
                <a:latin typeface="Calibri" panose="020F0502020204030204"/>
                <a:ea typeface="+mn-ea"/>
              </a:rPr>
              <a:t>, corrosion, dissolution)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D141303-B0A0-4CD4-8E3A-8756FE9A4B51}"/>
              </a:ext>
            </a:extLst>
          </p:cNvPr>
          <p:cNvSpPr txBox="1"/>
          <p:nvPr/>
        </p:nvSpPr>
        <p:spPr>
          <a:xfrm>
            <a:off x="5754643" y="5227871"/>
            <a:ext cx="476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Behavior</a:t>
            </a:r>
            <a:r>
              <a:rPr lang="fr-FR" sz="1400" b="1" dirty="0">
                <a:solidFill>
                  <a:srgbClr val="990099"/>
                </a:solidFill>
                <a:latin typeface="Calibri" panose="020F0502020204030204"/>
                <a:ea typeface="+mn-ea"/>
              </a:rPr>
              <a:t> and impact of </a:t>
            </a:r>
            <a:r>
              <a:rPr lang="fr-FR" sz="1400" b="1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radionuclides</a:t>
            </a:r>
            <a:r>
              <a:rPr lang="fr-FR" sz="1400" b="1" dirty="0">
                <a:solidFill>
                  <a:srgbClr val="990099"/>
                </a:solidFill>
                <a:latin typeface="Calibri" panose="020F0502020204030204"/>
                <a:ea typeface="+mn-ea"/>
              </a:rPr>
              <a:t> (RN) in the </a:t>
            </a:r>
            <a:r>
              <a:rPr lang="fr-FR" sz="1400" b="1" dirty="0" err="1">
                <a:solidFill>
                  <a:srgbClr val="990099"/>
                </a:solidFill>
                <a:latin typeface="Calibri" panose="020F0502020204030204"/>
                <a:ea typeface="+mn-ea"/>
              </a:rPr>
              <a:t>environment</a:t>
            </a:r>
            <a:endParaRPr lang="fr-FR" sz="1400" b="1" dirty="0">
              <a:solidFill>
                <a:srgbClr val="990099"/>
              </a:solidFill>
              <a:latin typeface="Calibri" panose="020F0502020204030204"/>
              <a:ea typeface="+mn-ea"/>
            </a:endParaRP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90099"/>
                </a:solidFill>
                <a:latin typeface="Calibri" panose="020F0502020204030204"/>
                <a:ea typeface="+mn-ea"/>
              </a:rPr>
              <a:t>Measuring / mapping radioactivity </a:t>
            </a: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90099"/>
                </a:solidFill>
                <a:latin typeface="Calibri" panose="020F0502020204030204"/>
                <a:ea typeface="+mn-ea"/>
              </a:rPr>
              <a:t>Speciation of radioelements</a:t>
            </a:r>
          </a:p>
          <a:p>
            <a:pPr marL="180975" lvl="1" indent="-1809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90099"/>
                </a:solidFill>
                <a:latin typeface="Calibri" panose="020F0502020204030204"/>
                <a:ea typeface="+mn-ea"/>
              </a:rPr>
              <a:t>Mechanistic description of the behavior of radioelements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8EC24D0-C821-4637-840D-8E4E66C7E4AC}"/>
              </a:ext>
            </a:extLst>
          </p:cNvPr>
          <p:cNvSpPr txBox="1"/>
          <p:nvPr/>
        </p:nvSpPr>
        <p:spPr>
          <a:xfrm>
            <a:off x="2271765" y="4779737"/>
            <a:ext cx="29288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00" b="1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Radiochemistry</a:t>
            </a:r>
            <a:r>
              <a:rPr lang="fr-FR" sz="1400" b="1" dirty="0">
                <a:solidFill>
                  <a:srgbClr val="E95119"/>
                </a:solidFill>
                <a:latin typeface="Calibri" panose="020F0502020204030204"/>
                <a:ea typeface="+mn-ea"/>
              </a:rPr>
              <a:t> and </a:t>
            </a:r>
            <a:r>
              <a:rPr lang="fr-FR" sz="1400" b="1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chemistry</a:t>
            </a:r>
            <a:r>
              <a:rPr lang="fr-FR" sz="1400" b="1" dirty="0">
                <a:solidFill>
                  <a:srgbClr val="E95119"/>
                </a:solidFill>
                <a:latin typeface="Calibri" panose="020F0502020204030204"/>
                <a:ea typeface="+mn-ea"/>
              </a:rPr>
              <a:t> of the </a:t>
            </a:r>
            <a:r>
              <a:rPr lang="fr-FR" sz="1400" b="1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nuclear</a:t>
            </a:r>
            <a:r>
              <a:rPr lang="fr-FR" sz="1400" b="1" dirty="0">
                <a:solidFill>
                  <a:srgbClr val="E95119"/>
                </a:solidFill>
                <a:latin typeface="Calibri" panose="020F0502020204030204"/>
                <a:ea typeface="+mn-ea"/>
              </a:rPr>
              <a:t> fuel cycle</a:t>
            </a:r>
          </a:p>
          <a:p>
            <a:pPr marL="271463" lvl="1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E95119"/>
                </a:solidFill>
                <a:latin typeface="Calibri" panose="020F0502020204030204"/>
                <a:ea typeface="+mn-ea"/>
              </a:rPr>
              <a:t>Physico-</a:t>
            </a:r>
            <a:r>
              <a:rPr lang="fr-FR" sz="1400" dirty="0" err="1">
                <a:solidFill>
                  <a:srgbClr val="E95119"/>
                </a:solidFill>
                <a:latin typeface="Calibri" panose="020F0502020204030204"/>
                <a:ea typeface="+mn-ea"/>
              </a:rPr>
              <a:t>chemistry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  <a:ea typeface="+mn-ea"/>
              </a:rPr>
              <a:t> of actinides</a:t>
            </a:r>
          </a:p>
          <a:p>
            <a:pPr marL="271463" lvl="1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E95119"/>
                </a:solidFill>
                <a:latin typeface="Calibri" panose="020F0502020204030204"/>
              </a:rPr>
              <a:t>Element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</a:rPr>
              <a:t> </a:t>
            </a:r>
            <a:r>
              <a:rPr lang="fr-FR" sz="1400" dirty="0" err="1">
                <a:solidFill>
                  <a:srgbClr val="E95119"/>
                </a:solidFill>
                <a:latin typeface="Calibri" panose="020F0502020204030204"/>
              </a:rPr>
              <a:t>Separation</a:t>
            </a:r>
            <a:endParaRPr lang="fr-FR" sz="1400" dirty="0">
              <a:solidFill>
                <a:srgbClr val="E95119"/>
              </a:solidFill>
              <a:latin typeface="Calibri" panose="020F0502020204030204"/>
              <a:ea typeface="+mn-ea"/>
            </a:endParaRPr>
          </a:p>
          <a:p>
            <a:pPr marL="271463" lvl="1" indent="-271463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E95119"/>
                </a:solidFill>
                <a:latin typeface="Calibri" panose="020F0502020204030204"/>
              </a:rPr>
              <a:t>Molten</a:t>
            </a:r>
            <a:r>
              <a:rPr lang="fr-FR" sz="1400" dirty="0">
                <a:solidFill>
                  <a:srgbClr val="E95119"/>
                </a:solidFill>
                <a:latin typeface="Calibri" panose="020F0502020204030204"/>
              </a:rPr>
              <a:t> Salt as fuel</a:t>
            </a:r>
            <a:endParaRPr lang="fr-FR" sz="1400" dirty="0">
              <a:solidFill>
                <a:srgbClr val="E95119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3ED176-79C9-42F3-9456-DBF29081DD4F}"/>
              </a:ext>
            </a:extLst>
          </p:cNvPr>
          <p:cNvSpPr/>
          <p:nvPr/>
        </p:nvSpPr>
        <p:spPr>
          <a:xfrm>
            <a:off x="2014724" y="990421"/>
            <a:ext cx="10445353" cy="5228134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ande diagonale 2">
            <a:extLst>
              <a:ext uri="{FF2B5EF4-FFF2-40B4-BE49-F238E27FC236}">
                <a16:creationId xmlns:a16="http://schemas.microsoft.com/office/drawing/2014/main" id="{338D0D10-BC2D-4125-93AE-1F7B096BE135}"/>
              </a:ext>
            </a:extLst>
          </p:cNvPr>
          <p:cNvSpPr/>
          <p:nvPr/>
        </p:nvSpPr>
        <p:spPr>
          <a:xfrm>
            <a:off x="5160080" y="1396513"/>
            <a:ext cx="3004828" cy="4876331"/>
          </a:xfrm>
          <a:prstGeom prst="diagStripe">
            <a:avLst>
              <a:gd name="adj" fmla="val 92141"/>
            </a:avLst>
          </a:prstGeom>
          <a:solidFill>
            <a:srgbClr val="DA5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AE8CCE-A22E-4BAD-835C-70BD73515E15}"/>
              </a:ext>
            </a:extLst>
          </p:cNvPr>
          <p:cNvSpPr/>
          <p:nvPr/>
        </p:nvSpPr>
        <p:spPr>
          <a:xfrm>
            <a:off x="2094274" y="3143163"/>
            <a:ext cx="3259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Team </a:t>
            </a:r>
            <a:r>
              <a:rPr lang="en-GB" sz="3200" b="1" i="1" dirty="0" err="1">
                <a:solidFill>
                  <a:srgbClr val="002060"/>
                </a:solidFill>
              </a:rPr>
              <a:t>CHIMèNE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endParaRPr lang="fr-FR" sz="3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52EFFF-95E2-40C1-9CA5-0F3F57D6FDC4}"/>
              </a:ext>
            </a:extLst>
          </p:cNvPr>
          <p:cNvSpPr/>
          <p:nvPr/>
        </p:nvSpPr>
        <p:spPr>
          <a:xfrm>
            <a:off x="8691059" y="3710749"/>
            <a:ext cx="3575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Team </a:t>
            </a:r>
            <a:r>
              <a:rPr lang="en-GB" sz="3200" b="1" i="1" dirty="0">
                <a:solidFill>
                  <a:srgbClr val="002060"/>
                </a:solidFill>
              </a:rPr>
              <a:t>RAPHYNEE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endParaRPr lang="fr-FR" sz="32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BD6154-BBDA-4CB8-8705-7953013BDC6F}"/>
              </a:ext>
            </a:extLst>
          </p:cNvPr>
          <p:cNvSpPr/>
          <p:nvPr/>
        </p:nvSpPr>
        <p:spPr>
          <a:xfrm>
            <a:off x="5220751" y="1360587"/>
            <a:ext cx="2646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TWO TEAMS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27169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1BB1075-410D-A845-9DEB-2A2308D684F8}"/>
              </a:ext>
            </a:extLst>
          </p:cNvPr>
          <p:cNvSpPr txBox="1"/>
          <p:nvPr/>
        </p:nvSpPr>
        <p:spPr>
          <a:xfrm>
            <a:off x="2200951" y="1114806"/>
            <a:ext cx="9397046" cy="279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060"/>
                </a:solidFill>
              </a:rPr>
              <a:t>2 Teams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i="1" dirty="0" err="1">
                <a:solidFill>
                  <a:srgbClr val="002060"/>
                </a:solidFill>
              </a:rPr>
              <a:t>CHIMèNE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b="1" i="0" u="none" strike="noStrike" dirty="0">
                <a:solidFill>
                  <a:srgbClr val="002060"/>
                </a:solidFill>
                <a:effectLst/>
              </a:rPr>
              <a:t>Ch</a:t>
            </a:r>
            <a:r>
              <a:rPr lang="en-GB" sz="2400" dirty="0">
                <a:solidFill>
                  <a:srgbClr val="002060"/>
                </a:solidFill>
              </a:rPr>
              <a:t>emistry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</a:rPr>
              <a:t>, </a:t>
            </a:r>
            <a:r>
              <a:rPr lang="en-GB" sz="2400" b="1" i="0" u="none" strike="noStrike" dirty="0">
                <a:solidFill>
                  <a:srgbClr val="002060"/>
                </a:solidFill>
                <a:effectLst/>
              </a:rPr>
              <a:t>I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</a:rPr>
              <a:t>rradiation, </a:t>
            </a:r>
            <a:r>
              <a:rPr lang="en-GB" sz="2400" b="1" i="0" u="none" strike="noStrike" dirty="0">
                <a:solidFill>
                  <a:srgbClr val="002060"/>
                </a:solidFill>
                <a:effectLst/>
              </a:rPr>
              <a:t>M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</a:rPr>
              <a:t>aterials, </a:t>
            </a:r>
            <a:r>
              <a:rPr lang="en-GB" sz="2400" b="1" i="0" u="none" strike="noStrike" dirty="0">
                <a:solidFill>
                  <a:srgbClr val="002060"/>
                </a:solidFill>
                <a:effectLst/>
              </a:rPr>
              <a:t>M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</a:rPr>
              <a:t>odelling, </a:t>
            </a:r>
            <a:r>
              <a:rPr lang="en-GB" sz="2400" b="1" i="0" u="none" strike="noStrike" dirty="0">
                <a:solidFill>
                  <a:srgbClr val="002060"/>
                </a:solidFill>
                <a:effectLst/>
              </a:rPr>
              <a:t>E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</a:rPr>
              <a:t>lectrochemistry, 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for </a:t>
            </a:r>
            <a:r>
              <a:rPr lang="en-GB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uclear and </a:t>
            </a:r>
            <a:r>
              <a:rPr lang="en-GB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nvironment</a:t>
            </a: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2060"/>
                </a:solidFill>
              </a:rPr>
              <a:t>RAPHYNEE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RA</a:t>
            </a:r>
            <a:r>
              <a:rPr lang="en-GB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diochemistry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GB" sz="2400" b="1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PHY</a:t>
            </a:r>
            <a:r>
              <a:rPr lang="en-GB" sz="24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sics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en-GB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uclear </a:t>
            </a:r>
            <a:r>
              <a:rPr lang="en-GB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nergy and </a:t>
            </a:r>
            <a:r>
              <a:rPr lang="en-GB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GB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nvironment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2677286-1D8C-F040-B3CA-D38736F33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1E48FC5D-0A42-6B4E-94C7-6F8241525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EA259BAD-B075-B447-80A2-4FDE069CC9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A667E13-886E-8B47-8388-3AEAE63B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8CAF90-0A05-4C4D-AAC8-2CFEFB60BE75}"/>
              </a:ext>
            </a:extLst>
          </p:cNvPr>
          <p:cNvSpPr/>
          <p:nvPr/>
        </p:nvSpPr>
        <p:spPr>
          <a:xfrm>
            <a:off x="3427318" y="5976651"/>
            <a:ext cx="355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https://energie.ijclab.in2p3.fr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7BEE8FC-2159-394C-8F52-1FD0BB60B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19" y="3325926"/>
            <a:ext cx="1256582" cy="9917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297E8C3-C3BF-9A4E-8BE9-8EF57CFDCA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8" y="520509"/>
            <a:ext cx="676958" cy="11692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D996185-C4CF-CB4C-8166-DEAF38E29E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1" y="4428167"/>
            <a:ext cx="1046837" cy="10738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C23F678-CD6B-7647-BAE5-CA1923B690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4" y="1921901"/>
            <a:ext cx="1260131" cy="12926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1A3150B-A7BA-BE43-8535-5B98D803BB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5" y="5551978"/>
            <a:ext cx="1754403" cy="1067043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89DF776-C9B5-894B-AF94-A1385872D86F}"/>
              </a:ext>
            </a:extLst>
          </p:cNvPr>
          <p:cNvSpPr txBox="1"/>
          <p:nvPr/>
        </p:nvSpPr>
        <p:spPr>
          <a:xfrm>
            <a:off x="3942735" y="4356922"/>
            <a:ext cx="7205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rgbClr val="002060"/>
                </a:solidFill>
              </a:rPr>
              <a:t>C</a:t>
            </a:r>
            <a:r>
              <a:rPr lang="en-GB" sz="2400" i="1" dirty="0" err="1">
                <a:solidFill>
                  <a:srgbClr val="002060"/>
                </a:solidFill>
              </a:rPr>
              <a:t>hemists</a:t>
            </a:r>
            <a:r>
              <a:rPr lang="en-GB" sz="2400" i="1" dirty="0">
                <a:solidFill>
                  <a:srgbClr val="002060"/>
                </a:solidFill>
              </a:rPr>
              <a:t> and physicists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16 Permanent staff: 6 </a:t>
            </a:r>
            <a:r>
              <a:rPr lang="fr-FR" sz="2400" dirty="0" err="1">
                <a:solidFill>
                  <a:srgbClr val="002060"/>
                </a:solidFill>
              </a:rPr>
              <a:t>University</a:t>
            </a:r>
            <a:r>
              <a:rPr lang="fr-FR" sz="2400" dirty="0">
                <a:solidFill>
                  <a:srgbClr val="002060"/>
                </a:solidFill>
              </a:rPr>
              <a:t> + 10 CNRS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Total (</a:t>
            </a:r>
            <a:r>
              <a:rPr lang="fr-FR" sz="2400" dirty="0" err="1">
                <a:solidFill>
                  <a:srgbClr val="002060"/>
                </a:solidFill>
              </a:rPr>
              <a:t>with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Students</a:t>
            </a:r>
            <a:r>
              <a:rPr lang="fr-FR" sz="2400" dirty="0">
                <a:solidFill>
                  <a:srgbClr val="002060"/>
                </a:solidFill>
              </a:rPr>
              <a:t> and </a:t>
            </a:r>
            <a:r>
              <a:rPr lang="fr-FR" sz="2400" dirty="0" err="1">
                <a:solidFill>
                  <a:srgbClr val="002060"/>
                </a:solidFill>
              </a:rPr>
              <a:t>CDDs</a:t>
            </a:r>
            <a:r>
              <a:rPr lang="fr-FR" sz="2400" dirty="0">
                <a:solidFill>
                  <a:srgbClr val="002060"/>
                </a:solidFill>
              </a:rPr>
              <a:t>) </a:t>
            </a:r>
            <a:r>
              <a:rPr lang="fr-FR" sz="2400" dirty="0" err="1">
                <a:solidFill>
                  <a:srgbClr val="002060"/>
                </a:solidFill>
              </a:rPr>
              <a:t>around</a:t>
            </a:r>
            <a:r>
              <a:rPr lang="fr-FR" sz="2400" dirty="0">
                <a:solidFill>
                  <a:srgbClr val="002060"/>
                </a:solidFill>
              </a:rPr>
              <a:t> 40</a:t>
            </a:r>
          </a:p>
          <a:p>
            <a:endParaRPr lang="en-GB" sz="1800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F2E6036-5604-CD4A-8457-BBE2EFABA71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0D9D2812-930B-3E49-A468-814E2860D1D0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5</a:t>
            </a:fld>
            <a:endParaRPr lang="fr-FR" sz="120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23FA27F-9437-4EF0-9CE8-98654E9AA697}"/>
              </a:ext>
            </a:extLst>
          </p:cNvPr>
          <p:cNvCxnSpPr>
            <a:cxnSpLocks/>
          </p:cNvCxnSpPr>
          <p:nvPr/>
        </p:nvCxnSpPr>
        <p:spPr>
          <a:xfrm flipH="1" flipV="1">
            <a:off x="1907497" y="4186822"/>
            <a:ext cx="101531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9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CF3DB-BB9B-F454-466C-D9632F26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C2D3E91E-0045-3725-1047-71C9DE361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7D63EC14-B705-B7D5-E77D-853A30E29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39C9C8-1D9B-6EAD-E87B-D535B7545DD4}"/>
              </a:ext>
            </a:extLst>
          </p:cNvPr>
          <p:cNvSpPr txBox="1"/>
          <p:nvPr/>
        </p:nvSpPr>
        <p:spPr>
          <a:xfrm>
            <a:off x="2398718" y="1742818"/>
            <a:ext cx="8429371" cy="5297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060"/>
                </a:solidFill>
              </a:rPr>
              <a:t>National level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</a:rPr>
              <a:t>CNRS/ IN2P3 National projects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</a:rPr>
              <a:t>NEEDS program : fundamental research supported by Industrial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</a:rPr>
              <a:t>ANR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</a:rPr>
              <a:t>Bilateral collaboration with : CEA, ASNR, EDF, </a:t>
            </a:r>
            <a:r>
              <a:rPr lang="en-GB" sz="2000" dirty="0" err="1">
                <a:solidFill>
                  <a:srgbClr val="002060"/>
                </a:solidFill>
              </a:rPr>
              <a:t>Orano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en-GB" sz="2000" dirty="0" err="1">
                <a:solidFill>
                  <a:srgbClr val="002060"/>
                </a:solidFill>
              </a:rPr>
              <a:t>Framatome</a:t>
            </a:r>
            <a:r>
              <a:rPr lang="en-GB" sz="2000" dirty="0">
                <a:solidFill>
                  <a:srgbClr val="002060"/>
                </a:solidFill>
              </a:rPr>
              <a:t> + other nuclear companies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060"/>
                </a:solidFill>
              </a:rPr>
              <a:t>International level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</a:rPr>
              <a:t>European programs: Euratom, </a:t>
            </a:r>
            <a:r>
              <a:rPr lang="en-GB" sz="2000" dirty="0" err="1">
                <a:solidFill>
                  <a:srgbClr val="002060"/>
                </a:solidFill>
              </a:rPr>
              <a:t>Eurofusion</a:t>
            </a:r>
            <a:r>
              <a:rPr lang="en-GB" sz="2000" dirty="0">
                <a:solidFill>
                  <a:srgbClr val="002060"/>
                </a:solidFill>
              </a:rPr>
              <a:t>, CONNECT-NM, EURAD2, INNUMAT, </a:t>
            </a:r>
            <a:r>
              <a:rPr lang="en-GB" sz="2000" dirty="0" err="1">
                <a:solidFill>
                  <a:srgbClr val="002060"/>
                </a:solidFill>
              </a:rPr>
              <a:t>Samosafer</a:t>
            </a:r>
            <a:r>
              <a:rPr lang="en-GB" sz="2000" dirty="0">
                <a:solidFill>
                  <a:srgbClr val="002060"/>
                </a:solidFill>
              </a:rPr>
              <a:t>, </a:t>
            </a:r>
            <a:r>
              <a:rPr lang="en-GB" sz="2000" dirty="0" err="1">
                <a:solidFill>
                  <a:srgbClr val="002060"/>
                </a:solidFill>
              </a:rPr>
              <a:t>Samofar</a:t>
            </a:r>
            <a:endParaRPr lang="en-GB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</a:rPr>
              <a:t>OCDE/NEA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B83D231-3DBB-BFF1-4838-77E9A9E6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226213-6A50-F799-11D9-CDA57B788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19" y="3325926"/>
            <a:ext cx="1256582" cy="9917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CEF9DC-A1AB-E3AF-2182-6FDD918B39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8" y="520509"/>
            <a:ext cx="676958" cy="11692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200A7DC-E854-2DBD-51E7-671B1B3669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1" y="4428167"/>
            <a:ext cx="1046837" cy="10738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A73CB5-2E23-A481-8905-79447E7860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4" y="1921901"/>
            <a:ext cx="1260131" cy="12926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2020FBF-2272-E39E-C3B1-4F65704E5F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5" y="5551978"/>
            <a:ext cx="1754403" cy="10670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5693536-8825-9A06-8E7C-99D5A3C637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7A76C6EB-AFD6-F17D-8270-ED570C750B6B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6</a:t>
            </a:fld>
            <a:endParaRPr lang="fr-FR" sz="12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CA8F1BF-B838-EF52-B007-AF374D00C8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48302B-848D-5BE6-C31A-FBC6EA695B0D}"/>
              </a:ext>
            </a:extLst>
          </p:cNvPr>
          <p:cNvSpPr txBox="1"/>
          <p:nvPr/>
        </p:nvSpPr>
        <p:spPr>
          <a:xfrm>
            <a:off x="2433076" y="1235753"/>
            <a:ext cx="9047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cs typeface="Calibri"/>
              </a:rPr>
              <a:t>Strong Relationship </a:t>
            </a:r>
            <a:r>
              <a:rPr lang="en-GB" sz="2400" dirty="0">
                <a:solidFill>
                  <a:schemeClr val="tx2"/>
                </a:solidFill>
              </a:rPr>
              <a:t>with national and international communities </a:t>
            </a:r>
            <a:endParaRPr lang="en-GB" sz="2400" dirty="0">
              <a:solidFill>
                <a:schemeClr val="tx2"/>
              </a:solidFill>
              <a:cs typeface="Calibri"/>
            </a:endParaRPr>
          </a:p>
          <a:p>
            <a:endParaRPr lang="en-GB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6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BE09-6653-7E37-A21F-359E2060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054707F7-2968-7B56-F01E-23F55B89C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2F55121C-CE1A-E5CF-B5A8-1BCAFB5AB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F8FDE74-85C1-BF0B-EBBB-48AA65D6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CA86509-6484-1F60-5FD1-EF51DA9C66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" y="164936"/>
            <a:ext cx="1754403" cy="10670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BC9EB7-6A59-10FA-4BB8-93D9FCFFCD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6A795C0C-EE98-F6A1-075B-9DC725588CD6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7</a:t>
            </a:fld>
            <a:endParaRPr lang="fr-FR" sz="12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565845-8DE5-7051-A2E7-96627DB416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4CE29E-A7F2-E3F2-6A98-FB37EB378CDF}"/>
              </a:ext>
            </a:extLst>
          </p:cNvPr>
          <p:cNvSpPr txBox="1"/>
          <p:nvPr/>
        </p:nvSpPr>
        <p:spPr>
          <a:xfrm>
            <a:off x="2433076" y="920793"/>
            <a:ext cx="9047724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Nuclear fission and nuclear data for reactors</a:t>
            </a:r>
            <a:endParaRPr lang="en-GB" sz="2000" b="1" i="1" dirty="0">
              <a:solidFill>
                <a:srgbClr val="002060"/>
              </a:solidFill>
            </a:endParaRPr>
          </a:p>
        </p:txBody>
      </p:sp>
      <p:sp>
        <p:nvSpPr>
          <p:cNvPr id="14" name="Titre 8">
            <a:extLst>
              <a:ext uri="{FF2B5EF4-FFF2-40B4-BE49-F238E27FC236}">
                <a16:creationId xmlns:a16="http://schemas.microsoft.com/office/drawing/2014/main" id="{46BFF439-D500-4FAC-815E-CDCDFF94BA0A}"/>
              </a:ext>
            </a:extLst>
          </p:cNvPr>
          <p:cNvSpPr txBox="1">
            <a:spLocks/>
          </p:cNvSpPr>
          <p:nvPr/>
        </p:nvSpPr>
        <p:spPr>
          <a:xfrm>
            <a:off x="535955" y="1488390"/>
            <a:ext cx="1112008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 hangingPunc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How does excitation energy dampen structure effect and alter the fragments distributions?</a:t>
            </a:r>
            <a:endParaRPr lang="en-GB" sz="1600" b="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1D3F9E-9E0E-4D8B-802D-A03F098CF40D}"/>
              </a:ext>
            </a:extLst>
          </p:cNvPr>
          <p:cNvSpPr/>
          <p:nvPr/>
        </p:nvSpPr>
        <p:spPr>
          <a:xfrm>
            <a:off x="1268362" y="1961683"/>
            <a:ext cx="5712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Fission program at VAMOS</a:t>
            </a:r>
          </a:p>
          <a:p>
            <a:r>
              <a:rPr lang="fr-FR" dirty="0"/>
              <a:t>• Transfer-</a:t>
            </a:r>
            <a:r>
              <a:rPr lang="fr-FR" dirty="0" err="1"/>
              <a:t>induced</a:t>
            </a:r>
            <a:r>
              <a:rPr lang="fr-FR" dirty="0"/>
              <a:t> fission on light </a:t>
            </a:r>
            <a:r>
              <a:rPr lang="fr-FR" dirty="0" err="1"/>
              <a:t>target</a:t>
            </a:r>
            <a:endParaRPr lang="fr-FR" dirty="0"/>
          </a:p>
          <a:p>
            <a:r>
              <a:rPr lang="fr-FR" dirty="0"/>
              <a:t>• U but </a:t>
            </a:r>
            <a:r>
              <a:rPr lang="fr-FR" dirty="0" err="1"/>
              <a:t>also</a:t>
            </a:r>
            <a:r>
              <a:rPr lang="fr-FR" dirty="0"/>
              <a:t> Th </a:t>
            </a:r>
            <a:r>
              <a:rPr lang="fr-FR" dirty="0" err="1"/>
              <a:t>beam</a:t>
            </a:r>
            <a:endParaRPr lang="fr-FR" dirty="0"/>
          </a:p>
          <a:p>
            <a:r>
              <a:rPr lang="fr-FR" dirty="0"/>
              <a:t>• Goal -&gt; identification of </a:t>
            </a:r>
            <a:r>
              <a:rPr lang="fr-FR" dirty="0" err="1"/>
              <a:t>fissioning</a:t>
            </a:r>
            <a:r>
              <a:rPr lang="fr-FR" dirty="0"/>
              <a:t> system and E*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8519C-4A6E-47FE-8D1F-4C69A07341AE}"/>
              </a:ext>
            </a:extLst>
          </p:cNvPr>
          <p:cNvSpPr/>
          <p:nvPr/>
        </p:nvSpPr>
        <p:spPr>
          <a:xfrm>
            <a:off x="6981186" y="1871057"/>
            <a:ext cx="5345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Fission program at FAIR</a:t>
            </a:r>
          </a:p>
          <a:p>
            <a:r>
              <a:rPr lang="fr-FR" dirty="0"/>
              <a:t>• (p,2p) fission</a:t>
            </a:r>
          </a:p>
          <a:p>
            <a:r>
              <a:rPr lang="fr-FR" dirty="0"/>
              <a:t>• </a:t>
            </a:r>
            <a:r>
              <a:rPr lang="fr-FR" dirty="0" err="1"/>
              <a:t>Both</a:t>
            </a:r>
            <a:r>
              <a:rPr lang="fr-FR" dirty="0"/>
              <a:t> fragments identification in the SOFIA setup</a:t>
            </a:r>
          </a:p>
          <a:p>
            <a:r>
              <a:rPr lang="fr-FR" dirty="0"/>
              <a:t>• Reconstruction of E* in CALIFA</a:t>
            </a:r>
          </a:p>
        </p:txBody>
      </p:sp>
      <p:sp>
        <p:nvSpPr>
          <p:cNvPr id="19" name="Titre 8">
            <a:extLst>
              <a:ext uri="{FF2B5EF4-FFF2-40B4-BE49-F238E27FC236}">
                <a16:creationId xmlns:a16="http://schemas.microsoft.com/office/drawing/2014/main" id="{1B80AFC7-A498-43A9-917A-550FCFE27B5E}"/>
              </a:ext>
            </a:extLst>
          </p:cNvPr>
          <p:cNvSpPr txBox="1">
            <a:spLocks/>
          </p:cNvSpPr>
          <p:nvPr/>
        </p:nvSpPr>
        <p:spPr>
          <a:xfrm>
            <a:off x="1717728" y="4720484"/>
            <a:ext cx="1030440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 hangingPunc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How does fission barriers and fragment distribution behave very far from stability?</a:t>
            </a:r>
            <a:endParaRPr lang="en-GB" sz="1600" b="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74B81F-2DCF-4AC0-A4A2-D5C61C7A5300}"/>
              </a:ext>
            </a:extLst>
          </p:cNvPr>
          <p:cNvSpPr/>
          <p:nvPr/>
        </p:nvSpPr>
        <p:spPr>
          <a:xfrm>
            <a:off x="2398719" y="51624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Super-FRS </a:t>
            </a:r>
            <a:r>
              <a:rPr lang="fr-FR" dirty="0" err="1"/>
              <a:t>beams</a:t>
            </a:r>
            <a:r>
              <a:rPr lang="fr-FR" dirty="0"/>
              <a:t> : </a:t>
            </a:r>
            <a:r>
              <a:rPr lang="fr-FR" dirty="0" err="1"/>
              <a:t>closer</a:t>
            </a:r>
            <a:r>
              <a:rPr lang="fr-FR" dirty="0"/>
              <a:t> to proton/neutron-</a:t>
            </a:r>
            <a:r>
              <a:rPr lang="fr-FR" dirty="0" err="1"/>
              <a:t>dripline</a:t>
            </a:r>
            <a:endParaRPr lang="fr-FR" dirty="0"/>
          </a:p>
          <a:p>
            <a:r>
              <a:rPr lang="fr-FR" dirty="0"/>
              <a:t>•   </a:t>
            </a:r>
            <a:r>
              <a:rPr lang="fr-FR" dirty="0" err="1"/>
              <a:t>Improved</a:t>
            </a:r>
            <a:r>
              <a:rPr lang="fr-FR" dirty="0"/>
              <a:t> SOFIA setup : </a:t>
            </a:r>
            <a:r>
              <a:rPr lang="fr-FR" dirty="0" err="1"/>
              <a:t>revamped</a:t>
            </a:r>
            <a:r>
              <a:rPr lang="fr-FR" dirty="0"/>
              <a:t> </a:t>
            </a:r>
            <a:r>
              <a:rPr lang="fr-FR" dirty="0" err="1"/>
              <a:t>IJCLab’s</a:t>
            </a:r>
            <a:r>
              <a:rPr lang="fr-FR" dirty="0"/>
              <a:t> </a:t>
            </a:r>
            <a:r>
              <a:rPr lang="fr-FR" dirty="0" err="1"/>
              <a:t>multiwires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B2BDCF3-C87E-4BF0-BAA9-8A992643E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3937" y="3103048"/>
            <a:ext cx="1724025" cy="16764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5A1FEF5-C30B-4531-916B-534D313288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8652" y="3025533"/>
            <a:ext cx="4498472" cy="157573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D487A5F-9243-4454-9B9E-50346333F864}"/>
              </a:ext>
            </a:extLst>
          </p:cNvPr>
          <p:cNvSpPr txBox="1"/>
          <p:nvPr/>
        </p:nvSpPr>
        <p:spPr>
          <a:xfrm>
            <a:off x="3534736" y="5820883"/>
            <a:ext cx="2451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 err="1"/>
              <a:t>Morfouace</a:t>
            </a:r>
            <a:r>
              <a:rPr lang="fr-FR" sz="1400" dirty="0"/>
              <a:t>, P., Taieb, J., Chatillon, A., Audouin, L. </a:t>
            </a:r>
            <a:r>
              <a:rPr lang="fr-FR" sz="1400" i="1" dirty="0"/>
              <a:t>et al.</a:t>
            </a:r>
            <a:r>
              <a:rPr lang="fr-FR" sz="1400" dirty="0"/>
              <a:t> </a:t>
            </a:r>
            <a:r>
              <a:rPr lang="fr-FR" sz="1400" i="1" dirty="0"/>
              <a:t>Nature</a:t>
            </a:r>
            <a:r>
              <a:rPr lang="fr-FR" sz="1400" dirty="0"/>
              <a:t> </a:t>
            </a:r>
            <a:r>
              <a:rPr lang="fr-FR" sz="1400" b="1" dirty="0"/>
              <a:t>641</a:t>
            </a:r>
            <a:r>
              <a:rPr lang="fr-FR" sz="1400" dirty="0"/>
              <a:t>, 339–344 (2025)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98F816E-C5EF-492E-B123-071A41795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34" y="5937207"/>
            <a:ext cx="3455588" cy="57174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433FDBC-732B-45CE-ADAF-DC322EF9C1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850" y="6307448"/>
            <a:ext cx="644354" cy="19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4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BE09-6653-7E37-A21F-359E2060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054707F7-2968-7B56-F01E-23F55B89C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2F55121C-CE1A-E5CF-B5A8-1BCAFB5AB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F8FDE74-85C1-BF0B-EBBB-48AA65D6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25F31A8-F270-A6C1-9222-64740C61D2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2" y="176117"/>
            <a:ext cx="1046837" cy="10738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BC9EB7-6A59-10FA-4BB8-93D9FCFFCD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6A795C0C-EE98-F6A1-075B-9DC725588CD6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8</a:t>
            </a:fld>
            <a:endParaRPr lang="fr-FR" sz="12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565845-8DE5-7051-A2E7-96627DB416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4CE29E-A7F2-E3F2-6A98-FB37EB378CDF}"/>
              </a:ext>
            </a:extLst>
          </p:cNvPr>
          <p:cNvSpPr txBox="1"/>
          <p:nvPr/>
        </p:nvSpPr>
        <p:spPr>
          <a:xfrm>
            <a:off x="2433076" y="920793"/>
            <a:ext cx="9047724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Nuclear reactors and fuel cycle physics</a:t>
            </a:r>
            <a:endParaRPr lang="en-GB" sz="2000" b="1" i="1" dirty="0">
              <a:solidFill>
                <a:srgbClr val="002060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855FA5-F3F9-41A9-8084-5FE104513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728" y="2032253"/>
            <a:ext cx="4728532" cy="32223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37E1AED-42B0-4448-9571-5CE70B248B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6123" y="2627738"/>
            <a:ext cx="3525674" cy="2380422"/>
          </a:xfrm>
          <a:prstGeom prst="rect">
            <a:avLst/>
          </a:prstGeo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E73ACC45-71BE-4C1A-8F27-0A2DA71AC516}"/>
              </a:ext>
            </a:extLst>
          </p:cNvPr>
          <p:cNvSpPr/>
          <p:nvPr/>
        </p:nvSpPr>
        <p:spPr>
          <a:xfrm>
            <a:off x="6122224" y="3023966"/>
            <a:ext cx="20882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6D21C0D-E055-4E47-9D37-423D6AA582E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526309" y="4846588"/>
            <a:ext cx="4248472" cy="226007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37DAFDB-B4CE-4A29-A1C5-207FAED435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0456" y="1506943"/>
            <a:ext cx="1408228" cy="141623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03740C1-5C4B-4960-AEAF-6DB9435285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13632" y="1161802"/>
            <a:ext cx="1864356" cy="1867835"/>
          </a:xfrm>
          <a:prstGeom prst="rect">
            <a:avLst/>
          </a:prstGeom>
        </p:spPr>
      </p:pic>
      <p:pic>
        <p:nvPicPr>
          <p:cNvPr id="23" name="Picture 33" descr="Résultat de recherche d'images pour &quot;MURE LPSC&quot;">
            <a:extLst>
              <a:ext uri="{FF2B5EF4-FFF2-40B4-BE49-F238E27FC236}">
                <a16:creationId xmlns:a16="http://schemas.microsoft.com/office/drawing/2014/main" id="{382B80D6-8384-4B61-B3EB-914ED3F3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5649" y="1082670"/>
            <a:ext cx="1367867" cy="8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F5D204A-332C-4E75-AE82-78CDFB34AF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40" y="5372127"/>
            <a:ext cx="1471320" cy="1292546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914C2CD-0CE3-41AC-AF32-7043ED314DB9}"/>
              </a:ext>
            </a:extLst>
          </p:cNvPr>
          <p:cNvSpPr txBox="1"/>
          <p:nvPr/>
        </p:nvSpPr>
        <p:spPr>
          <a:xfrm>
            <a:off x="8385047" y="2923173"/>
            <a:ext cx="106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PWR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E2BB605-1BFC-431A-9122-5472DE557201}"/>
              </a:ext>
            </a:extLst>
          </p:cNvPr>
          <p:cNvSpPr txBox="1"/>
          <p:nvPr/>
        </p:nvSpPr>
        <p:spPr>
          <a:xfrm>
            <a:off x="11146190" y="2960612"/>
            <a:ext cx="1529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tx2"/>
                </a:solidFill>
              </a:rPr>
              <a:t>Gen</a:t>
            </a:r>
            <a:r>
              <a:rPr lang="fr-FR" sz="2400" b="1" dirty="0">
                <a:solidFill>
                  <a:schemeClr val="tx2"/>
                </a:solidFill>
              </a:rPr>
              <a:t> IV</a:t>
            </a:r>
          </a:p>
          <a:p>
            <a:r>
              <a:rPr lang="fr-FR" sz="2400" b="1" dirty="0">
                <a:solidFill>
                  <a:schemeClr val="tx2"/>
                </a:solidFill>
              </a:rPr>
              <a:t>SFR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312CCEA-211E-499A-B15F-289F370900A9}"/>
              </a:ext>
            </a:extLst>
          </p:cNvPr>
          <p:cNvSpPr txBox="1"/>
          <p:nvPr/>
        </p:nvSpPr>
        <p:spPr>
          <a:xfrm>
            <a:off x="1790955" y="5422338"/>
            <a:ext cx="349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chemeClr val="tx2"/>
                </a:solidFill>
              </a:rPr>
              <a:t>Used</a:t>
            </a:r>
            <a:r>
              <a:rPr lang="fr-FR" sz="2400" b="1" dirty="0">
                <a:solidFill>
                  <a:schemeClr val="tx2"/>
                </a:solidFill>
              </a:rPr>
              <a:t> Mox </a:t>
            </a:r>
            <a:r>
              <a:rPr lang="fr-FR" sz="2400" b="1" dirty="0" err="1">
                <a:solidFill>
                  <a:schemeClr val="tx2"/>
                </a:solidFill>
              </a:rPr>
              <a:t>recycling</a:t>
            </a:r>
            <a:endParaRPr lang="fr-FR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chemeClr val="tx2"/>
                </a:solidFill>
              </a:rPr>
              <a:t>SMRs</a:t>
            </a:r>
            <a:endParaRPr lang="fr-FR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2"/>
                </a:solidFill>
              </a:rPr>
              <a:t>TRU management</a:t>
            </a:r>
          </a:p>
        </p:txBody>
      </p:sp>
    </p:spTree>
    <p:extLst>
      <p:ext uri="{BB962C8B-B14F-4D97-AF65-F5344CB8AC3E}">
        <p14:creationId xmlns:p14="http://schemas.microsoft.com/office/powerpoint/2010/main" val="340658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1BE09-6653-7E37-A21F-359E2060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CNRS_2019_CMJN.jpg">
            <a:extLst>
              <a:ext uri="{FF2B5EF4-FFF2-40B4-BE49-F238E27FC236}">
                <a16:creationId xmlns:a16="http://schemas.microsoft.com/office/drawing/2014/main" id="{054707F7-2968-7B56-F01E-23F55B89C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88" y="6108287"/>
            <a:ext cx="475393" cy="475393"/>
          </a:xfrm>
          <a:prstGeom prst="rect">
            <a:avLst/>
          </a:prstGeom>
        </p:spPr>
      </p:pic>
      <p:pic>
        <p:nvPicPr>
          <p:cNvPr id="6" name="Image 5" descr="logo_IJCLab.jpg">
            <a:extLst>
              <a:ext uri="{FF2B5EF4-FFF2-40B4-BE49-F238E27FC236}">
                <a16:creationId xmlns:a16="http://schemas.microsoft.com/office/drawing/2014/main" id="{2F55121C-CE1A-E5CF-B5A8-1BCAFB5AB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7" y="6029096"/>
            <a:ext cx="822057" cy="58201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F8FDE74-85C1-BF0B-EBBB-48AA65D6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30" y="89737"/>
            <a:ext cx="4457702" cy="7148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E&amp;E pole at IJCLab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FB6818-D0EA-5E1C-BCCB-BFB5B1F14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8" y="520509"/>
            <a:ext cx="676958" cy="11692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CA86509-6484-1F60-5FD1-EF51DA9C66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5" y="5551978"/>
            <a:ext cx="1754403" cy="10670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BC9EB7-6A59-10FA-4BB8-93D9FCFFCD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82" y="89737"/>
            <a:ext cx="5200817" cy="790525"/>
          </a:xfrm>
          <a:prstGeom prst="rect">
            <a:avLst/>
          </a:prstGeom>
        </p:spPr>
      </p:pic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6A795C0C-EE98-F6A1-075B-9DC725588CD6}"/>
              </a:ext>
            </a:extLst>
          </p:cNvPr>
          <p:cNvSpPr txBox="1">
            <a:spLocks/>
          </p:cNvSpPr>
          <p:nvPr/>
        </p:nvSpPr>
        <p:spPr>
          <a:xfrm>
            <a:off x="9448800" y="626686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E1EFDB-3D0B-8449-82A8-591EE4C3C793}" type="slidenum">
              <a:rPr lang="fr-FR" sz="1200" smtClean="0"/>
              <a:pPr algn="r"/>
              <a:t>9</a:t>
            </a:fld>
            <a:endParaRPr lang="fr-FR" sz="12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565845-8DE5-7051-A2E7-96627DB416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16" y="4986943"/>
            <a:ext cx="1298916" cy="1332457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4CE29E-A7F2-E3F2-6A98-FB37EB378CDF}"/>
              </a:ext>
            </a:extLst>
          </p:cNvPr>
          <p:cNvSpPr txBox="1"/>
          <p:nvPr/>
        </p:nvSpPr>
        <p:spPr>
          <a:xfrm>
            <a:off x="1691148" y="920793"/>
            <a:ext cx="10589342" cy="130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Nuclear reactors and fuel cycle physics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2060"/>
                </a:solidFill>
              </a:rPr>
              <a:t>Example Study: PhD of Batiste </a:t>
            </a:r>
            <a:r>
              <a:rPr lang="en-US" sz="2800" b="1" i="1" dirty="0" err="1">
                <a:solidFill>
                  <a:srgbClr val="002060"/>
                </a:solidFill>
              </a:rPr>
              <a:t>Durox</a:t>
            </a:r>
            <a:endParaRPr lang="en-GB" sz="2000" b="1" i="1" dirty="0">
              <a:solidFill>
                <a:srgbClr val="00206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7FAD594-1D8A-42AC-A92B-313457D78373}"/>
              </a:ext>
            </a:extLst>
          </p:cNvPr>
          <p:cNvSpPr txBox="1"/>
          <p:nvPr/>
        </p:nvSpPr>
        <p:spPr>
          <a:xfrm>
            <a:off x="1682863" y="2113481"/>
            <a:ext cx="141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2025-2027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F787D2-92B4-4141-84AE-64F08399A7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9" y="4439245"/>
            <a:ext cx="5308826" cy="167369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2BAB694-EA43-4961-B994-3221C238C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" y="2582603"/>
            <a:ext cx="5700315" cy="182603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1D0AA42-CF77-4A86-AC6B-4CEBE08805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04" y="2626204"/>
            <a:ext cx="5725128" cy="18419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6DE421A-32D3-4443-B899-7F263D02903D}"/>
              </a:ext>
            </a:extLst>
          </p:cNvPr>
          <p:cNvSpPr>
            <a:spLocks noChangeAspect="1"/>
          </p:cNvSpPr>
          <p:nvPr/>
        </p:nvSpPr>
        <p:spPr>
          <a:xfrm>
            <a:off x="0" y="1291220"/>
            <a:ext cx="12111413" cy="5148834"/>
          </a:xfrm>
          <a:prstGeom prst="rect">
            <a:avLst/>
          </a:prstGeom>
          <a:blipFill dpi="0" rotWithShape="1">
            <a:blip r:embed="rId1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237567"/>
      </p:ext>
    </p:extLst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>pptx</_Form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A5375287F7B842B1714C41EEC5F404" ma:contentTypeVersion="3" ma:contentTypeDescription="Crée un document." ma:contentTypeScope="" ma:versionID="49e4d68a6e63967bb26c92ac82a42af8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4e9bf36bc789e2afd72475ca03152d8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8" nillable="true" ma:displayName="Format" ma:description="Type de support, format de fichier ou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10" ma:displayName="Commentaires"/>
        <xsd:element name="keywords" minOccurs="0" maxOccurs="1" type="xsd:string"/>
        <xsd:element ref="dc:language" minOccurs="0" maxOccurs="1"/>
        <xsd:element name="category" minOccurs="0" maxOccurs="1" type="xsd:string" ma:index="9" ma:displayName="Type de document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68295B-4E09-49F9-A8F5-A7D3E785AE8B}">
  <ds:schemaRefs>
    <ds:schemaRef ds:uri="http://schemas.microsoft.com/sharepoint/v3/field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E6B5B9D-0C6D-4E2A-A3B3-8130AC5C1E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D4BE63-68C5-4986-80B7-112F6D902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14260</TotalTime>
  <Words>1906</Words>
  <Application>Microsoft Office PowerPoint</Application>
  <PresentationFormat>Grand écran</PresentationFormat>
  <Paragraphs>209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Arial Unicode MS</vt:lpstr>
      <vt:lpstr>Calibri</vt:lpstr>
      <vt:lpstr>Monaco</vt:lpstr>
      <vt:lpstr>Open Sans</vt:lpstr>
      <vt:lpstr>Wingdings</vt:lpstr>
      <vt:lpstr>1_UPSACLAY</vt:lpstr>
      <vt:lpstr>Energy &amp; Environment @ IJCLab</vt:lpstr>
      <vt:lpstr>E&amp;E pole at IJCLab</vt:lpstr>
      <vt:lpstr>E&amp;E pole at IJCLab</vt:lpstr>
      <vt:lpstr>E&amp;E pole at IJCLab</vt:lpstr>
      <vt:lpstr>E&amp;E pole at IJCLab</vt:lpstr>
      <vt:lpstr>E&amp;E pole at IJCLab</vt:lpstr>
      <vt:lpstr>E&amp;E pole at IJCLab</vt:lpstr>
      <vt:lpstr>E&amp;E pole at IJCLab</vt:lpstr>
      <vt:lpstr>E&amp;E pole at IJCLab</vt:lpstr>
      <vt:lpstr>E&amp;E pole at IJCLab</vt:lpstr>
      <vt:lpstr>E&amp;E pole at IJCLab</vt:lpstr>
      <vt:lpstr>E&amp;E pole at IJCLab</vt:lpstr>
      <vt:lpstr>E&amp;E pole at IJCLab</vt:lpstr>
      <vt:lpstr>E&amp;E pole at IJCLab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dc:description>Modèle de présentation PowerPoint au format 16/9e</dc:description>
  <cp:lastModifiedBy>marc ernoult</cp:lastModifiedBy>
  <cp:revision>310</cp:revision>
  <dcterms:created xsi:type="dcterms:W3CDTF">2020-02-07T10:36:28Z</dcterms:created>
  <dcterms:modified xsi:type="dcterms:W3CDTF">2026-03-24T15:37:34Z</dcterms:modified>
  <cp:category>Présentation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0x01010014A5375287F7B842B1714C41EEC5F404</vt:lpwstr>
  </property>
</Properties>
</file>