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  <p:sldMasterId id="2147483713" r:id="rId2"/>
  </p:sldMasterIdLst>
  <p:notesMasterIdLst>
    <p:notesMasterId r:id="rId36"/>
  </p:notesMasterIdLst>
  <p:sldIdLst>
    <p:sldId id="256" r:id="rId3"/>
    <p:sldId id="1804" r:id="rId4"/>
    <p:sldId id="1809" r:id="rId5"/>
    <p:sldId id="1856" r:id="rId6"/>
    <p:sldId id="1810" r:id="rId7"/>
    <p:sldId id="1785" r:id="rId8"/>
    <p:sldId id="1821" r:id="rId9"/>
    <p:sldId id="1822" r:id="rId10"/>
    <p:sldId id="1734" r:id="rId11"/>
    <p:sldId id="1736" r:id="rId12"/>
    <p:sldId id="264" r:id="rId13"/>
    <p:sldId id="294" r:id="rId14"/>
    <p:sldId id="1805" r:id="rId15"/>
    <p:sldId id="1847" r:id="rId16"/>
    <p:sldId id="281" r:id="rId17"/>
    <p:sldId id="1827" r:id="rId18"/>
    <p:sldId id="270" r:id="rId19"/>
    <p:sldId id="1834" r:id="rId20"/>
    <p:sldId id="1839" r:id="rId21"/>
    <p:sldId id="1830" r:id="rId22"/>
    <p:sldId id="1832" r:id="rId23"/>
    <p:sldId id="1833" r:id="rId24"/>
    <p:sldId id="1837" r:id="rId25"/>
    <p:sldId id="1844" r:id="rId26"/>
    <p:sldId id="1843" r:id="rId27"/>
    <p:sldId id="1845" r:id="rId28"/>
    <p:sldId id="1852" r:id="rId29"/>
    <p:sldId id="1853" r:id="rId30"/>
    <p:sldId id="1733" r:id="rId31"/>
    <p:sldId id="287" r:id="rId32"/>
    <p:sldId id="274" r:id="rId33"/>
    <p:sldId id="1855" r:id="rId34"/>
    <p:sldId id="1854" r:id="rId35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6700"/>
    <a:srgbClr val="456487"/>
    <a:srgbClr val="229023"/>
    <a:srgbClr val="F39200"/>
    <a:srgbClr val="E05314"/>
    <a:srgbClr val="6600CC"/>
    <a:srgbClr val="7A286A"/>
    <a:srgbClr val="511F74"/>
    <a:srgbClr val="002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5" autoAdjust="0"/>
    <p:restoredTop sz="96291" autoAdjust="0"/>
  </p:normalViewPr>
  <p:slideViewPr>
    <p:cSldViewPr>
      <p:cViewPr varScale="1">
        <p:scale>
          <a:sx n="140" d="100"/>
          <a:sy n="140" d="100"/>
        </p:scale>
        <p:origin x="304" y="192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25/03/2026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2BE78CD-BD94-120B-B575-55E76FC0F833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E3BFA-B736-5C6D-09E7-799AC420D8B0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C4F624-7002-153B-41E5-CD1AE07493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B52312-BC41-8E8B-65ED-B2E754EE7A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3F59A-8168-8FAD-C68A-F302954C53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2BE78CD-BD94-120B-B575-55E76FC0F833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434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911573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2947026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4867981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A860101-5BCC-2CE3-A2D2-DFC7247E3D04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Depuis septembre :</a:t>
            </a:r>
          </a:p>
          <a:p>
            <a:pPr marL="171450" indent="-171450">
              <a:buFontTx/>
              <a:buChar char="-"/>
            </a:pPr>
            <a:r>
              <a:rPr lang="fr-FR" dirty="0"/>
              <a:t>Mise en place d’une chambre de test sous vide sur la ligne PHIL. La paquets d’électrons est focalisé dans la </a:t>
            </a:r>
            <a:r>
              <a:rPr lang="fr-FR" dirty="0" err="1"/>
              <a:t>zita</a:t>
            </a:r>
            <a:r>
              <a:rPr lang="fr-FR" dirty="0"/>
              <a:t> (2mm de diamètre) et est transmis sans pertes jusqu’à 60 </a:t>
            </a:r>
            <a:r>
              <a:rPr lang="fr-FR" dirty="0" err="1"/>
              <a:t>pC</a:t>
            </a:r>
            <a:r>
              <a:rPr lang="fr-FR" dirty="0"/>
              <a:t> (on était limité en charge par le laser) en mode paquets long (laser </a:t>
            </a:r>
            <a:r>
              <a:rPr lang="fr-FR" dirty="0" err="1"/>
              <a:t>phil</a:t>
            </a:r>
            <a:r>
              <a:rPr lang="fr-FR" dirty="0"/>
              <a:t>) et en mode paquet court (</a:t>
            </a:r>
            <a:r>
              <a:rPr lang="fr-FR" dirty="0" err="1"/>
              <a:t>laserix</a:t>
            </a:r>
            <a:r>
              <a:rPr lang="fr-FR" dirty="0"/>
              <a:t>)</a:t>
            </a:r>
          </a:p>
          <a:p>
            <a:pPr marL="171450" indent="-171450">
              <a:buFontTx/>
              <a:buChar char="-"/>
            </a:pPr>
            <a:r>
              <a:rPr lang="fr-FR" dirty="0"/>
              <a:t>Mesure de la dose du paquet d’électron en bout de la ligne PHIL à l’air avec les détecteur </a:t>
            </a:r>
            <a:r>
              <a:rPr lang="fr-FR" dirty="0" err="1"/>
              <a:t>SiC</a:t>
            </a:r>
            <a:r>
              <a:rPr lang="fr-FR" dirty="0"/>
              <a:t> développé par le CSIC (Consuelo </a:t>
            </a:r>
            <a:r>
              <a:rPr lang="fr-FR" dirty="0" err="1"/>
              <a:t>Guardialo</a:t>
            </a:r>
            <a:r>
              <a:rPr lang="fr-FR" dirty="0"/>
              <a:t>, Sophie </a:t>
            </a:r>
            <a:r>
              <a:rPr lang="fr-FR" dirty="0" err="1"/>
              <a:t>Henrich</a:t>
            </a:r>
            <a:r>
              <a:rPr lang="fr-FR" dirty="0"/>
              <a:t>) 1Gy/s pour 25 </a:t>
            </a:r>
            <a:r>
              <a:rPr lang="fr-FR" dirty="0" err="1"/>
              <a:t>pC.de</a:t>
            </a:r>
            <a:r>
              <a:rPr lang="fr-FR" dirty="0"/>
              <a:t> charge.</a:t>
            </a:r>
          </a:p>
          <a:p>
            <a:pPr marL="171450" indent="-171450">
              <a:buFontTx/>
              <a:buChar char="-"/>
            </a:pPr>
            <a:r>
              <a:rPr lang="fr-FR" dirty="0"/>
              <a:t>Montage et test du transport du </a:t>
            </a:r>
            <a:r>
              <a:rPr lang="fr-FR" dirty="0" err="1"/>
              <a:t>THz</a:t>
            </a:r>
            <a:r>
              <a:rPr lang="fr-FR" dirty="0"/>
              <a:t> (avec </a:t>
            </a:r>
            <a:r>
              <a:rPr lang="fr-FR" dirty="0" err="1"/>
              <a:t>laserix</a:t>
            </a:r>
            <a:r>
              <a:rPr lang="fr-FR" dirty="0"/>
              <a:t> haute énergie – </a:t>
            </a:r>
            <a:r>
              <a:rPr lang="fr-FR" dirty="0" err="1"/>
              <a:t>PhLAM</a:t>
            </a:r>
            <a:r>
              <a:rPr lang="fr-FR" dirty="0"/>
              <a:t>, Pecs) au point d’interaction à l’air</a:t>
            </a:r>
          </a:p>
          <a:p>
            <a:pPr marL="171450" indent="-171450">
              <a:buFontTx/>
              <a:buChar char="-"/>
            </a:pPr>
            <a:r>
              <a:rPr lang="fr-FR" dirty="0"/>
              <a:t>Réception de la chambre d’interaction et de la motorisation, montage à blanc mécanique, </a:t>
            </a:r>
            <a:r>
              <a:rPr lang="fr-FR" dirty="0" err="1"/>
              <a:t>cablage</a:t>
            </a:r>
            <a:r>
              <a:rPr lang="fr-FR" dirty="0"/>
              <a:t> des interface moteurs, développement du contrôle commande, installation de la chambre sur la poutre </a:t>
            </a:r>
            <a:r>
              <a:rPr lang="fr-FR" dirty="0" err="1"/>
              <a:t>phil</a:t>
            </a:r>
            <a:r>
              <a:rPr lang="fr-FR" dirty="0"/>
              <a:t>. Montage et pilotage des moteur sur site en cours</a:t>
            </a:r>
          </a:p>
          <a:p>
            <a:pPr marL="171450" indent="-171450">
              <a:buFontTx/>
              <a:buChar char="-"/>
            </a:pPr>
            <a:r>
              <a:rPr lang="fr-FR" dirty="0"/>
              <a:t>Accueil de </a:t>
            </a:r>
            <a:r>
              <a:rPr lang="fr-FR" dirty="0" err="1"/>
              <a:t>Mervin</a:t>
            </a:r>
            <a:r>
              <a:rPr lang="fr-FR" dirty="0"/>
              <a:t>, étudiant en thèse à </a:t>
            </a:r>
            <a:r>
              <a:rPr lang="fr-FR" dirty="0" err="1"/>
              <a:t>IJClab</a:t>
            </a:r>
            <a:r>
              <a:rPr lang="fr-FR" dirty="0"/>
              <a:t>, accueil de Anas, étudiant en thèse au </a:t>
            </a:r>
            <a:r>
              <a:rPr lang="fr-FR" dirty="0" err="1"/>
              <a:t>PhLAM</a:t>
            </a:r>
            <a:r>
              <a:rPr lang="fr-FR" dirty="0"/>
              <a:t>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2BB2D-8310-4649-AC50-FABC1FFDA6D1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185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6837E-3B03-E60D-2955-F39C52F0F79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210CDB1-E279-8543-569E-3609A45D1A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D65261A-5C10-AF0F-F36B-5AACD8CE6D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Regrouper PHIL, Acc. THz et TWAC sous TWAC</a:t>
            </a:r>
            <a:endParaRPr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99197A-DC38-CCCE-0AFF-721C52CD22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5E63E63-5642-4F4A-94A7-AA6AD69B17C2}" type="slidenum">
              <a:rPr lang="fr-FR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173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940446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693285371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Regrouper PHIL, Acc. THz et TWAC sous TWAC</a:t>
            </a:r>
            <a:endParaRPr/>
          </a:p>
        </p:txBody>
      </p:sp>
      <p:sp>
        <p:nvSpPr>
          <p:cNvPr id="77303244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E90EBBE9-CD9F-1B12-907B-ED35E5394153}" type="slidenum">
              <a:rPr lang="fr-FR"/>
              <a:t>31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11" name="Espace réservé de la date 6">
            <a:extLst>
              <a:ext uri="{FF2B5EF4-FFF2-40B4-BE49-F238E27FC236}">
                <a16:creationId xmlns:a16="http://schemas.microsoft.com/office/drawing/2014/main" id="{88AE8AF6-0EE5-406A-BC05-0EAC2AA2D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12" name="Espace réservé du pied de page 7">
            <a:extLst>
              <a:ext uri="{FF2B5EF4-FFF2-40B4-BE49-F238E27FC236}">
                <a16:creationId xmlns:a16="http://schemas.microsoft.com/office/drawing/2014/main" id="{FD5ACDE0-F173-4C9B-8C11-8D34EC39F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13" name="Espace réservé du numéro de diapositive 8">
            <a:extLst>
              <a:ext uri="{FF2B5EF4-FFF2-40B4-BE49-F238E27FC236}">
                <a16:creationId xmlns:a16="http://schemas.microsoft.com/office/drawing/2014/main" id="{D73E5293-0314-41EE-9E33-4E8EF7E43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6038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Slide simple : titre+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77" y="0"/>
            <a:ext cx="10772415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25/03/2026</a:t>
            </a:r>
            <a:endParaRPr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Accelerator Physics Pole </a:t>
            </a:r>
            <a:endParaRPr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0" y="797495"/>
            <a:ext cx="10308112" cy="467144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" y="0"/>
            <a:ext cx="10772417" cy="7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48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3115" y="149426"/>
            <a:ext cx="9487897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CE48446-3CD4-4DEB-AFE7-35EA5823D6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206" y="680403"/>
            <a:ext cx="10166806" cy="4726849"/>
          </a:xfrm>
        </p:spPr>
        <p:txBody>
          <a:bodyPr anchor="t"/>
          <a:lstStyle>
            <a:lvl1pPr marL="159910" indent="235656">
              <a:lnSpc>
                <a:spcPct val="100000"/>
              </a:lnSpc>
              <a:spcBef>
                <a:spcPts val="530"/>
              </a:spcBef>
              <a:buFont typeface="Wingdings" panose="05000000000000000000" pitchFamily="2" charset="2"/>
              <a:buChar char="v"/>
              <a:tabLst>
                <a:tab pos="1026787" algn="l"/>
              </a:tabLst>
              <a:defRPr sz="2209">
                <a:solidFill>
                  <a:srgbClr val="002060"/>
                </a:solidFill>
              </a:defRPr>
            </a:lvl1pPr>
            <a:lvl2pPr marL="605973" indent="-201991">
              <a:lnSpc>
                <a:spcPct val="100000"/>
              </a:lnSpc>
              <a:spcBef>
                <a:spcPts val="530"/>
              </a:spcBef>
              <a:buSzPct val="100000"/>
              <a:buFont typeface="Wingdings" panose="05000000000000000000" pitchFamily="2" charset="2"/>
              <a:buChar char="Ø"/>
              <a:defRPr>
                <a:solidFill>
                  <a:srgbClr val="ED6C0F"/>
                </a:solidFill>
              </a:defRPr>
            </a:lvl2pPr>
            <a:lvl3pPr marL="1009955" indent="-201991">
              <a:lnSpc>
                <a:spcPct val="100000"/>
              </a:lnSpc>
              <a:spcBef>
                <a:spcPts val="442"/>
              </a:spcBef>
              <a:buSzPct val="150000"/>
              <a:buFont typeface="Arial" panose="020B0604020202020204" pitchFamily="34" charset="0"/>
              <a:buChar char="•"/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 marL="1413937" indent="-201991">
              <a:buFont typeface="Courier New" panose="02070309020205020404" pitchFamily="49" charset="0"/>
              <a:buChar char="o"/>
              <a:defRPr/>
            </a:lvl4pPr>
            <a:lvl5pPr marL="1817919" indent="-201991"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AC3A37A5-3B4E-4EB1-878F-133D4F67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2107" y="5717241"/>
            <a:ext cx="5268561" cy="322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i="1"/>
              <a:t>Accelerator Physics Pole </a:t>
            </a:r>
            <a:endParaRPr lang="en-GB" dirty="0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D9CD62B-0730-4553-A662-0AF3DB567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6414" y="5717241"/>
            <a:ext cx="2423874" cy="322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1BE48F-A7D6-8A4D-99CA-582EB3456AD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6" name="Espace réservé de la date 20">
            <a:extLst>
              <a:ext uri="{FF2B5EF4-FFF2-40B4-BE49-F238E27FC236}">
                <a16:creationId xmlns:a16="http://schemas.microsoft.com/office/drawing/2014/main" id="{7C04416E-D709-40E7-AF85-A557C262F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8233" y="5717241"/>
            <a:ext cx="1767408" cy="322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01F592B-24D0-4FD8-9BD3-D38C635FC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713"/>
            <a:ext cx="10772774" cy="14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00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</p:spTree>
    <p:extLst>
      <p:ext uri="{BB962C8B-B14F-4D97-AF65-F5344CB8AC3E}">
        <p14:creationId xmlns:p14="http://schemas.microsoft.com/office/powerpoint/2010/main" val="901638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610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03060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8089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87427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1971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606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810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461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469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79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61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25/03/2026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26" r:id="rId11"/>
    <p:sldLayoutId id="2147483727" r:id="rId12"/>
    <p:sldLayoutId id="214748372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25/03/2026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Accelerator Physics Pole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17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hyperlink" Target="http://pallas.ijclab.in2p3.fr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jpeg"/><Relationship Id="rId3" Type="http://schemas.openxmlformats.org/officeDocument/2006/relationships/image" Target="../media/image75.png"/><Relationship Id="rId7" Type="http://schemas.openxmlformats.org/officeDocument/2006/relationships/image" Target="../media/image79.emf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emf"/><Relationship Id="rId11" Type="http://schemas.openxmlformats.org/officeDocument/2006/relationships/image" Target="../media/image83.png"/><Relationship Id="rId5" Type="http://schemas.openxmlformats.org/officeDocument/2006/relationships/image" Target="../media/image77.emf"/><Relationship Id="rId15" Type="http://schemas.openxmlformats.org/officeDocument/2006/relationships/image" Target="../media/image87.pn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tiff"/><Relationship Id="rId10" Type="http://schemas.openxmlformats.org/officeDocument/2006/relationships/image" Target="../media/image96.tiff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tif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tiff"/><Relationship Id="rId7" Type="http://schemas.openxmlformats.org/officeDocument/2006/relationships/image" Target="../media/image119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10" Type="http://schemas.openxmlformats.org/officeDocument/2006/relationships/image" Target="../media/image122.png"/><Relationship Id="rId4" Type="http://schemas.openxmlformats.org/officeDocument/2006/relationships/image" Target="../media/image116.tiff"/><Relationship Id="rId9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9.png"/><Relationship Id="rId4" Type="http://schemas.openxmlformats.org/officeDocument/2006/relationships/image" Target="../media/image1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3C8A8624-B6BC-4CDB-B6BA-56A8EA4F98B6}"/>
              </a:ext>
            </a:extLst>
          </p:cNvPr>
          <p:cNvSpPr txBox="1">
            <a:spLocks/>
          </p:cNvSpPr>
          <p:nvPr/>
        </p:nvSpPr>
        <p:spPr>
          <a:xfrm>
            <a:off x="417835" y="1877615"/>
            <a:ext cx="10009112" cy="3024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sz="4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</a:p>
          <a:p>
            <a:pPr algn="ctr" fontAlgn="auto">
              <a:spcAft>
                <a:spcPts val="0"/>
              </a:spcAft>
            </a:pPr>
            <a:r>
              <a:rPr lang="en-GB" sz="4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Accelerator Physics at IJCLab </a:t>
            </a:r>
          </a:p>
          <a:p>
            <a:pPr algn="ctr" fontAlgn="auto">
              <a:spcAft>
                <a:spcPts val="0"/>
              </a:spcAft>
            </a:pPr>
            <a:endParaRPr lang="en-GB" sz="4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r>
              <a:rPr lang="en-GB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Walid Kaabi</a:t>
            </a:r>
          </a:p>
          <a:p>
            <a:pPr algn="ctr" fontAlgn="auto">
              <a:spcAft>
                <a:spcPts val="0"/>
              </a:spcAft>
            </a:pPr>
            <a:endParaRPr lang="en-GB" sz="2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sz="4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sz="4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sz="4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br>
              <a:rPr lang="en-GB" sz="44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endParaRPr lang="en-GB" sz="4400" i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0563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9ED6A93-598A-4C05-84CD-DF698164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55C934-8832-4291-BE2A-51969CA2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16EBCDD-08E7-40D9-9484-08B73B0748CD}"/>
              </a:ext>
            </a:extLst>
          </p:cNvPr>
          <p:cNvSpPr/>
          <p:nvPr/>
        </p:nvSpPr>
        <p:spPr>
          <a:xfrm>
            <a:off x="201811" y="1517576"/>
            <a:ext cx="103691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2"/>
                </a:solidFill>
                <a:latin typeface="+mn-lt"/>
              </a:rPr>
              <a:t>IJCLab contributes to R&amp;D since nearly 25 years and to series production in the framework of IN2P3 – SCK CEN contracts:</a:t>
            </a:r>
            <a:endParaRPr lang="en-GB" sz="1600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</a:rPr>
              <a:t>PA2 : Full design assembly &amp; test at cryogenic temperature of the spoke cryomodule =&gt; </a:t>
            </a:r>
            <a:r>
              <a:rPr lang="en-GB" sz="1600" b="1" dirty="0">
                <a:latin typeface="+mn-lt"/>
              </a:rPr>
              <a:t>from 2017 up to 2023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</a:rPr>
              <a:t>PA5 : R&amp;D on beam dynamic of the 100 MeV phase 1 accelerator, BPM prototyping, LLRF design and expertise support from </a:t>
            </a:r>
            <a:r>
              <a:rPr lang="en-GB" sz="1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2020 up to 2024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54FB456C-46DD-4C18-BE1E-79322FA7C555}"/>
              </a:ext>
            </a:extLst>
          </p:cNvPr>
          <p:cNvSpPr txBox="1"/>
          <p:nvPr/>
        </p:nvSpPr>
        <p:spPr bwMode="auto">
          <a:xfrm>
            <a:off x="201811" y="728390"/>
            <a:ext cx="1036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MYRRHA (</a:t>
            </a:r>
            <a:r>
              <a:rPr lang="en-US" sz="1600" b="1" dirty="0">
                <a:latin typeface="+mn-lt"/>
              </a:rPr>
              <a:t>M</a:t>
            </a:r>
            <a:r>
              <a:rPr lang="en-US" sz="1600" dirty="0">
                <a:latin typeface="+mn-lt"/>
              </a:rPr>
              <a:t>ulti-purpose </a:t>
            </a:r>
            <a:r>
              <a:rPr lang="en-US" sz="1600" dirty="0" err="1">
                <a:latin typeface="+mn-lt"/>
              </a:rPr>
              <a:t>h</a:t>
            </a:r>
            <a:r>
              <a:rPr lang="en-US" sz="1600" b="1" dirty="0" err="1">
                <a:latin typeface="+mn-lt"/>
              </a:rPr>
              <a:t>Y</a:t>
            </a:r>
            <a:r>
              <a:rPr lang="en-US" sz="1600" dirty="0" err="1">
                <a:latin typeface="+mn-lt"/>
              </a:rPr>
              <a:t>brid</a:t>
            </a:r>
            <a:r>
              <a:rPr lang="en-US" sz="1600" dirty="0">
                <a:latin typeface="+mn-lt"/>
              </a:rPr>
              <a:t> </a:t>
            </a:r>
            <a:r>
              <a:rPr lang="en-US" sz="1600" b="1" dirty="0">
                <a:latin typeface="+mn-lt"/>
              </a:rPr>
              <a:t>R</a:t>
            </a:r>
            <a:r>
              <a:rPr lang="en-US" sz="1600" dirty="0">
                <a:latin typeface="+mn-lt"/>
              </a:rPr>
              <a:t>esearch </a:t>
            </a:r>
            <a:r>
              <a:rPr lang="en-US" sz="1600" b="1" dirty="0">
                <a:latin typeface="+mn-lt"/>
              </a:rPr>
              <a:t>R</a:t>
            </a:r>
            <a:r>
              <a:rPr lang="en-US" sz="1600" dirty="0">
                <a:latin typeface="+mn-lt"/>
              </a:rPr>
              <a:t>eactor for </a:t>
            </a:r>
            <a:r>
              <a:rPr lang="en-US" sz="1600" b="1" dirty="0">
                <a:latin typeface="+mn-lt"/>
              </a:rPr>
              <a:t>H</a:t>
            </a:r>
            <a:r>
              <a:rPr lang="en-US" sz="1600" dirty="0">
                <a:latin typeface="+mn-lt"/>
              </a:rPr>
              <a:t>igh-tech </a:t>
            </a:r>
            <a:r>
              <a:rPr lang="en-US" sz="1600" b="1" dirty="0">
                <a:latin typeface="+mn-lt"/>
              </a:rPr>
              <a:t>A</a:t>
            </a:r>
            <a:r>
              <a:rPr lang="en-US" sz="1600" dirty="0">
                <a:latin typeface="+mn-lt"/>
              </a:rPr>
              <a:t>pplications) is the 1</a:t>
            </a:r>
            <a:r>
              <a:rPr lang="en-US" sz="1600" baseline="30000" dirty="0">
                <a:latin typeface="+mn-lt"/>
              </a:rPr>
              <a:t>st</a:t>
            </a:r>
            <a:r>
              <a:rPr lang="en-US" sz="1600" dirty="0">
                <a:latin typeface="+mn-lt"/>
              </a:rPr>
              <a:t> large scale Accelerator Driven System (ADS) worldwide: it consists of a subcritical nuclear reactor driven by a high power linear accelerator. its</a:t>
            </a:r>
            <a:r>
              <a:rPr lang="en-GB" sz="1600" dirty="0">
                <a:latin typeface="+mn-lt"/>
              </a:rPr>
              <a:t> construction is planned in 3 phases : Linac section up to 100MeV, Linac section up to 600MeV &amp; Construction of the reactor</a:t>
            </a:r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A1B59528-1A13-4BCB-BB07-333CE1FA9D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49883" y="2525688"/>
            <a:ext cx="4968552" cy="2493978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095660BC-0C5B-4945-A002-BACF48FC74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746" y="2856522"/>
            <a:ext cx="3048097" cy="22351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3E6454-EA38-48B2-88B3-DFC883A996C1}"/>
              </a:ext>
            </a:extLst>
          </p:cNvPr>
          <p:cNvSpPr/>
          <p:nvPr/>
        </p:nvSpPr>
        <p:spPr>
          <a:xfrm>
            <a:off x="201810" y="4863043"/>
            <a:ext cx="1044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2"/>
                </a:solidFill>
                <a:latin typeface="+mn-lt"/>
              </a:rPr>
              <a:t>Future Plans :</a:t>
            </a:r>
            <a:endParaRPr lang="en-GB" sz="1600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</a:rPr>
              <a:t>PA6 : Tests of (pre-)series components : cavities, power couplers and cold tuning system (</a:t>
            </a:r>
            <a:r>
              <a:rPr lang="en-GB" sz="1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from 2023 up to 2027</a:t>
            </a:r>
            <a:r>
              <a:rPr lang="en-GB" sz="1600" dirty="0">
                <a:latin typeface="+mn-lt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</a:rPr>
              <a:t>PA8 from </a:t>
            </a:r>
            <a:r>
              <a:rPr lang="en-GB" sz="1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2024 up to 2026 </a:t>
            </a:r>
            <a:r>
              <a:rPr lang="en-GB" sz="1600" dirty="0">
                <a:latin typeface="+mn-lt"/>
              </a:rPr>
              <a:t>: Test of the warm motor solution for the CTS spoke CM.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D9B32CB7-4DC6-3932-54EF-C8EEBAB3AD48}"/>
              </a:ext>
            </a:extLst>
          </p:cNvPr>
          <p:cNvSpPr txBox="1">
            <a:spLocks/>
          </p:cNvSpPr>
          <p:nvPr/>
        </p:nvSpPr>
        <p:spPr>
          <a:xfrm>
            <a:off x="1209923" y="149425"/>
            <a:ext cx="5688632" cy="43204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MYRRHA - Main Achievements &amp; Future Plans: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19AD8D5-FC8D-D1D3-E61B-B5F9DD7C0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37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20D54A0-ED06-3B90-BC15-D301C9E301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803" y="869504"/>
            <a:ext cx="3550133" cy="2006161"/>
          </a:xfrm>
          <a:prstGeom prst="rect">
            <a:avLst/>
          </a:prstGeom>
        </p:spPr>
      </p:pic>
      <p:sp>
        <p:nvSpPr>
          <p:cNvPr id="13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Accelerator Physics Pole </a:t>
            </a:r>
            <a:endParaRPr sz="1200" b="1"/>
          </a:p>
        </p:txBody>
      </p:sp>
      <p:sp>
        <p:nvSpPr>
          <p:cNvPr id="14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/>
          <a:p>
            <a:pPr>
              <a:defRPr/>
            </a:pPr>
            <a:fld id="{77E71596-5F9D-49C5-9701-16B3CA54319D}" type="slidenum">
              <a:rPr lang="fr-FR" b="1"/>
              <a:t>11</a:t>
            </a:fld>
            <a:endParaRPr lang="fr-FR" b="1"/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25/03/2026</a:t>
            </a:r>
            <a:endParaRPr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F7B26ED4-82CB-F6C0-7F22-2B83C5038C9E}"/>
              </a:ext>
            </a:extLst>
          </p:cNvPr>
          <p:cNvGrpSpPr/>
          <p:nvPr/>
        </p:nvGrpSpPr>
        <p:grpSpPr>
          <a:xfrm>
            <a:off x="129803" y="3011741"/>
            <a:ext cx="4350424" cy="2682299"/>
            <a:chOff x="246807" y="2957736"/>
            <a:chExt cx="4350424" cy="2682299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ACEE56B-AD6F-751A-7BFD-ED0DF4E977B5}"/>
                </a:ext>
              </a:extLst>
            </p:cNvPr>
            <p:cNvSpPr txBox="1"/>
            <p:nvPr/>
          </p:nvSpPr>
          <p:spPr>
            <a:xfrm>
              <a:off x="246807" y="4685928"/>
              <a:ext cx="3771428" cy="95410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  <a:latin typeface="+mn-lt"/>
                </a:rPr>
                <a:t>PUBLI: </a:t>
              </a:r>
            </a:p>
            <a:p>
              <a:r>
                <a:rPr lang="en-US" sz="1400" dirty="0">
                  <a:latin typeface="+mn-lt"/>
                </a:rPr>
                <a:t>“Commissioning of </a:t>
              </a:r>
              <a:r>
                <a:rPr lang="en-US" sz="1400" dirty="0" err="1">
                  <a:latin typeface="+mn-lt"/>
                </a:rPr>
                <a:t>ThomX</a:t>
              </a:r>
              <a:r>
                <a:rPr lang="en-US" sz="1400" dirty="0">
                  <a:latin typeface="+mn-lt"/>
                </a:rPr>
                <a:t> Compton source subsystems and demonstration of 10</a:t>
              </a:r>
              <a:r>
                <a:rPr lang="en-US" sz="1400" baseline="30000" dirty="0">
                  <a:latin typeface="+mn-lt"/>
                </a:rPr>
                <a:t>10</a:t>
              </a:r>
              <a:r>
                <a:rPr lang="en-US" sz="1400" dirty="0">
                  <a:latin typeface="+mn-lt"/>
                </a:rPr>
                <a:t> x-rays/s” PRAB 28, 023401</a:t>
              </a:r>
              <a:endParaRPr lang="fr-FR" sz="1400" i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3309817-FBB9-241D-4B6A-6138BED7B3CD}"/>
                </a:ext>
              </a:extLst>
            </p:cNvPr>
            <p:cNvSpPr txBox="1"/>
            <p:nvPr/>
          </p:nvSpPr>
          <p:spPr>
            <a:xfrm>
              <a:off x="273819" y="2957736"/>
              <a:ext cx="4323412" cy="52322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342900" indent="-342900" defTabSz="342900">
                <a:buFont typeface="Wingdings" panose="05000000000000000000" pitchFamily="2" charset="2"/>
                <a:buChar char="q"/>
                <a:defRPr/>
              </a:pPr>
              <a:r>
                <a:rPr lang="en-US" sz="1400" dirty="0">
                  <a:latin typeface="+mn-lt"/>
                  <a:sym typeface="Wingdings" panose="05000000000000000000" pitchFamily="2" charset="2"/>
                </a:rPr>
                <a:t>Flux ~ 3. 10</a:t>
              </a:r>
              <a:r>
                <a:rPr lang="en-US" sz="1400" baseline="30000" dirty="0">
                  <a:latin typeface="+mn-lt"/>
                  <a:sym typeface="Wingdings" panose="05000000000000000000" pitchFamily="2" charset="2"/>
                </a:rPr>
                <a:t>10</a:t>
              </a:r>
              <a:r>
                <a:rPr lang="en-US" sz="1400" dirty="0">
                  <a:latin typeface="+mn-lt"/>
                  <a:sym typeface="Wingdings" panose="05000000000000000000" pitchFamily="2" charset="2"/>
                </a:rPr>
                <a:t> </a:t>
              </a:r>
              <a:r>
                <a:rPr lang="en-US" sz="1400" dirty="0" err="1">
                  <a:latin typeface="+mn-lt"/>
                  <a:sym typeface="Wingdings" panose="05000000000000000000" pitchFamily="2" charset="2"/>
                </a:rPr>
                <a:t>ph</a:t>
              </a:r>
              <a:r>
                <a:rPr lang="en-US" sz="1400" dirty="0">
                  <a:latin typeface="+mn-lt"/>
                  <a:sym typeface="Wingdings" panose="05000000000000000000" pitchFamily="2" charset="2"/>
                </a:rPr>
                <a:t>/s </a:t>
              </a:r>
              <a:r>
                <a:rPr lang="en-US" sz="1400" dirty="0" err="1">
                  <a:latin typeface="+mn-lt"/>
                  <a:sym typeface="Wingdings" panose="05000000000000000000" pitchFamily="2" charset="2"/>
                </a:rPr>
                <a:t>woth</a:t>
              </a:r>
              <a:r>
                <a:rPr lang="en-US" sz="1400" dirty="0">
                  <a:latin typeface="+mn-lt"/>
                  <a:sym typeface="Wingdings" panose="05000000000000000000" pitchFamily="2" charset="2"/>
                </a:rPr>
                <a:t> Cu cathode</a:t>
              </a:r>
            </a:p>
            <a:p>
              <a:pPr defTabSz="342900">
                <a:defRPr/>
              </a:pPr>
              <a:r>
                <a:rPr lang="en-US" sz="1400" dirty="0">
                  <a:solidFill>
                    <a:srgbClr val="0070C0"/>
                  </a:solidFill>
                  <a:latin typeface="+mn-lt"/>
                  <a:sym typeface="Wingdings" panose="05000000000000000000" pitchFamily="2" charset="2"/>
                </a:rPr>
                <a:t>	</a:t>
              </a:r>
              <a:r>
                <a:rPr lang="en-US" sz="1400" dirty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Increase with Mg  Work in progress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529F57B-A48B-0BC6-EF4D-93FF68D028EE}"/>
                </a:ext>
              </a:extLst>
            </p:cNvPr>
            <p:cNvSpPr txBox="1"/>
            <p:nvPr/>
          </p:nvSpPr>
          <p:spPr>
            <a:xfrm>
              <a:off x="285232" y="3605808"/>
              <a:ext cx="3771428" cy="116955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342900" indent="-342900" defTabSz="342900">
                <a:buFont typeface="Wingdings" panose="05000000000000000000" pitchFamily="2" charset="2"/>
                <a:buChar char="q"/>
                <a:defRPr/>
              </a:pPr>
              <a:r>
                <a:rPr lang="en-US" sz="1400" dirty="0">
                  <a:latin typeface="+mn-lt"/>
                  <a:sym typeface="Wingdings" panose="05000000000000000000" pitchFamily="2" charset="2"/>
                </a:rPr>
                <a:t>3 operating points:</a:t>
              </a:r>
            </a:p>
            <a:p>
              <a:pPr defTabSz="342900">
                <a:defRPr/>
              </a:pPr>
              <a:r>
                <a:rPr lang="en-US" sz="1400" dirty="0">
                  <a:latin typeface="+mn-lt"/>
                  <a:sym typeface="Wingdings" panose="05000000000000000000" pitchFamily="2" charset="2"/>
                </a:rPr>
                <a:t>	50, 61, 70 MeV  X-rays 45, 70, 90 keV </a:t>
              </a:r>
            </a:p>
            <a:p>
              <a:pPr defTabSz="342900">
                <a:defRPr/>
              </a:pPr>
              <a:r>
                <a:rPr lang="en-US" sz="1400" dirty="0">
                  <a:solidFill>
                    <a:srgbClr val="0070C0"/>
                  </a:solidFill>
                  <a:latin typeface="+mn-lt"/>
                  <a:sym typeface="Wingdings" panose="05000000000000000000" pitchFamily="2" charset="2"/>
                </a:rPr>
                <a:t>	</a:t>
              </a:r>
              <a:r>
                <a:rPr lang="en-US" sz="1400" dirty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Optimization &amp; measurements </a:t>
              </a:r>
            </a:p>
            <a:p>
              <a:pPr defTabSz="342900">
                <a:defRPr/>
              </a:pPr>
              <a:r>
                <a:rPr lang="en-US" sz="1400" dirty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	(beam sizes, flux, spectrum …) </a:t>
              </a:r>
            </a:p>
            <a:p>
              <a:pPr defTabSz="342900">
                <a:defRPr/>
              </a:pPr>
              <a:r>
                <a:rPr lang="en-US" sz="1400" dirty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	 Work in progress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C41A55B5-E835-840C-4CA5-A929EB78F8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4659" y="2792721"/>
            <a:ext cx="2905321" cy="141331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D0FCEDE-0066-614D-6D0C-8F26B16F6667}"/>
              </a:ext>
            </a:extLst>
          </p:cNvPr>
          <p:cNvSpPr txBox="1"/>
          <p:nvPr/>
        </p:nvSpPr>
        <p:spPr>
          <a:xfrm>
            <a:off x="3874219" y="1013520"/>
            <a:ext cx="3106171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sz="1600" b="1" dirty="0">
                <a:solidFill>
                  <a:srgbClr val="00B050"/>
                </a:solidFill>
                <a:latin typeface="+mn-lt"/>
                <a:ea typeface="ＭＳ Ｐゴシック" panose="020B0600070205080204" pitchFamily="34" charset="-128"/>
              </a:rPr>
              <a:t>1</a:t>
            </a:r>
            <a:r>
              <a:rPr lang="en-US" altLang="en-US" sz="1600" b="1" baseline="30000" dirty="0">
                <a:solidFill>
                  <a:srgbClr val="00B050"/>
                </a:solidFill>
                <a:latin typeface="+mn-lt"/>
                <a:ea typeface="ＭＳ Ｐゴシック" panose="020B0600070205080204" pitchFamily="34" charset="-128"/>
              </a:rPr>
              <a:t>st</a:t>
            </a:r>
            <a:r>
              <a:rPr lang="en-US" altLang="en-US" sz="1600" b="1" dirty="0">
                <a:solidFill>
                  <a:srgbClr val="00B050"/>
                </a:solidFill>
                <a:latin typeface="+mn-lt"/>
                <a:ea typeface="ＭＳ Ｐゴシック" panose="020B0600070205080204" pitchFamily="34" charset="-128"/>
              </a:rPr>
              <a:t> phase contrast 2D image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F2E746A-E0C8-E6FC-B250-4B9AC0FEDF8D}"/>
              </a:ext>
            </a:extLst>
          </p:cNvPr>
          <p:cNvSpPr txBox="1"/>
          <p:nvPr/>
        </p:nvSpPr>
        <p:spPr>
          <a:xfrm>
            <a:off x="7834659" y="1004228"/>
            <a:ext cx="2710999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marL="342900" indent="-342900" defTabSz="342900">
              <a:buFont typeface="Wingdings" panose="05000000000000000000" pitchFamily="2" charset="2"/>
              <a:buChar char="q"/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</a:rPr>
              <a:t>Source size measurement</a:t>
            </a:r>
            <a:endParaRPr lang="fr-FR" sz="1600" b="1" dirty="0">
              <a:solidFill>
                <a:srgbClr val="00B050"/>
              </a:solidFill>
              <a:latin typeface="+mn-lt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425DEB2-FE45-0653-2BA6-EF371716C956}"/>
              </a:ext>
            </a:extLst>
          </p:cNvPr>
          <p:cNvGrpSpPr/>
          <p:nvPr/>
        </p:nvGrpSpPr>
        <p:grpSpPr>
          <a:xfrm>
            <a:off x="7860082" y="1373560"/>
            <a:ext cx="2926905" cy="1021165"/>
            <a:chOff x="2593577" y="4974708"/>
            <a:chExt cx="3144316" cy="10211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92B7531-690F-8961-D791-83F8AD937381}"/>
                </a:ext>
              </a:extLst>
            </p:cNvPr>
            <p:cNvSpPr/>
            <p:nvPr/>
          </p:nvSpPr>
          <p:spPr>
            <a:xfrm>
              <a:off x="3998076" y="5246132"/>
              <a:ext cx="45719" cy="43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6936BE1-CED9-E777-ACB7-9DDF990FEC75}"/>
                </a:ext>
              </a:extLst>
            </p:cNvPr>
            <p:cNvSpPr/>
            <p:nvPr/>
          </p:nvSpPr>
          <p:spPr>
            <a:xfrm>
              <a:off x="4519633" y="5252957"/>
              <a:ext cx="45719" cy="324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6DDBCB-7EEA-7B3E-C80E-C6A95A30F73F}"/>
                </a:ext>
              </a:extLst>
            </p:cNvPr>
            <p:cNvSpPr/>
            <p:nvPr/>
          </p:nvSpPr>
          <p:spPr>
            <a:xfrm>
              <a:off x="4518457" y="5528690"/>
              <a:ext cx="46800" cy="255019"/>
            </a:xfrm>
            <a:prstGeom prst="rect">
              <a:avLst/>
            </a:prstGeom>
            <a:gradFill>
              <a:gsLst>
                <a:gs pos="0">
                  <a:srgbClr val="0070C0"/>
                </a:gs>
                <a:gs pos="100000">
                  <a:schemeClr val="accent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E60E1AB-E544-D50F-9D38-EA61FA580297}"/>
                </a:ext>
              </a:extLst>
            </p:cNvPr>
            <p:cNvSpPr txBox="1"/>
            <p:nvPr/>
          </p:nvSpPr>
          <p:spPr>
            <a:xfrm>
              <a:off x="2593577" y="5559170"/>
              <a:ext cx="6008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source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6929E0CF-D6F0-A0AD-1C75-98C421C96AA7}"/>
                </a:ext>
              </a:extLst>
            </p:cNvPr>
            <p:cNvSpPr txBox="1"/>
            <p:nvPr/>
          </p:nvSpPr>
          <p:spPr>
            <a:xfrm>
              <a:off x="3564529" y="4974708"/>
              <a:ext cx="13763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Slit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/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edge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7F846D8-9313-218A-A12E-0E7808D807E3}"/>
                </a:ext>
              </a:extLst>
            </p:cNvPr>
            <p:cNvSpPr txBox="1"/>
            <p:nvPr/>
          </p:nvSpPr>
          <p:spPr>
            <a:xfrm>
              <a:off x="4230225" y="4984796"/>
              <a:ext cx="14652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Detector plan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BE882B6A-C513-EE6C-D3BC-26B6C901C669}"/>
                </a:ext>
              </a:extLst>
            </p:cNvPr>
            <p:cNvSpPr txBox="1"/>
            <p:nvPr/>
          </p:nvSpPr>
          <p:spPr>
            <a:xfrm>
              <a:off x="4552642" y="5459751"/>
              <a:ext cx="1185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Blur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due to source size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700CFE0A-5CE6-038D-BB96-9E2EBF31FCBC}"/>
                </a:ext>
              </a:extLst>
            </p:cNvPr>
            <p:cNvSpPr txBox="1"/>
            <p:nvPr/>
          </p:nvSpPr>
          <p:spPr>
            <a:xfrm rot="660000">
              <a:off x="3527453" y="5734263"/>
              <a:ext cx="10224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X-ray </a:t>
              </a:r>
              <a:r>
                <a:rPr kumimoji="0" lang="fr-FR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beam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rganigramme : Opération manuelle 14">
              <a:extLst>
                <a:ext uri="{FF2B5EF4-FFF2-40B4-BE49-F238E27FC236}">
                  <a16:creationId xmlns:a16="http://schemas.microsoft.com/office/drawing/2014/main" id="{65C96489-48B3-FB12-D037-50BC204D0636}"/>
                </a:ext>
              </a:extLst>
            </p:cNvPr>
            <p:cNvSpPr/>
            <p:nvPr/>
          </p:nvSpPr>
          <p:spPr>
            <a:xfrm rot="5520000" flipH="1" flipV="1">
              <a:off x="4180673" y="5407456"/>
              <a:ext cx="192711" cy="53177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295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842 w 10000"/>
                <a:gd name="connsiteY2" fmla="*/ 9902 h 10000"/>
                <a:gd name="connsiteX3" fmla="*/ 3295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02"/>
                <a:gd name="connsiteX1" fmla="*/ 10000 w 10000"/>
                <a:gd name="connsiteY1" fmla="*/ 0 h 9902"/>
                <a:gd name="connsiteX2" fmla="*/ 6842 w 10000"/>
                <a:gd name="connsiteY2" fmla="*/ 9902 h 9902"/>
                <a:gd name="connsiteX3" fmla="*/ 3499 w 10000"/>
                <a:gd name="connsiteY3" fmla="*/ 9853 h 9902"/>
                <a:gd name="connsiteX4" fmla="*/ 0 w 10000"/>
                <a:gd name="connsiteY4" fmla="*/ 0 h 9902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842 w 10000"/>
                <a:gd name="connsiteY2" fmla="*/ 10000 h 10000"/>
                <a:gd name="connsiteX3" fmla="*/ 3181 w 10000"/>
                <a:gd name="connsiteY3" fmla="*/ 9987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964 w 10000"/>
                <a:gd name="connsiteY2" fmla="*/ 10000 h 10000"/>
                <a:gd name="connsiteX3" fmla="*/ 3181 w 10000"/>
                <a:gd name="connsiteY3" fmla="*/ 9987 h 10000"/>
                <a:gd name="connsiteX4" fmla="*/ 0 w 10000"/>
                <a:gd name="connsiteY4" fmla="*/ 0 h 10000"/>
                <a:gd name="connsiteX0" fmla="*/ 1358 w 6819"/>
                <a:gd name="connsiteY0" fmla="*/ 114 h 10000"/>
                <a:gd name="connsiteX1" fmla="*/ 6819 w 6819"/>
                <a:gd name="connsiteY1" fmla="*/ 0 h 10000"/>
                <a:gd name="connsiteX2" fmla="*/ 3783 w 6819"/>
                <a:gd name="connsiteY2" fmla="*/ 10000 h 10000"/>
                <a:gd name="connsiteX3" fmla="*/ 0 w 6819"/>
                <a:gd name="connsiteY3" fmla="*/ 9987 h 10000"/>
                <a:gd name="connsiteX4" fmla="*/ 1358 w 6819"/>
                <a:gd name="connsiteY4" fmla="*/ 114 h 10000"/>
                <a:gd name="connsiteX0" fmla="*/ 1991 w 10000"/>
                <a:gd name="connsiteY0" fmla="*/ 114 h 10227"/>
                <a:gd name="connsiteX1" fmla="*/ 10000 w 10000"/>
                <a:gd name="connsiteY1" fmla="*/ 0 h 10227"/>
                <a:gd name="connsiteX2" fmla="*/ 7751 w 10000"/>
                <a:gd name="connsiteY2" fmla="*/ 10227 h 10227"/>
                <a:gd name="connsiteX3" fmla="*/ 0 w 10000"/>
                <a:gd name="connsiteY3" fmla="*/ 9987 h 10227"/>
                <a:gd name="connsiteX4" fmla="*/ 1991 w 10000"/>
                <a:gd name="connsiteY4" fmla="*/ 114 h 10227"/>
                <a:gd name="connsiteX0" fmla="*/ 3380 w 11389"/>
                <a:gd name="connsiteY0" fmla="*/ 114 h 10227"/>
                <a:gd name="connsiteX1" fmla="*/ 11389 w 11389"/>
                <a:gd name="connsiteY1" fmla="*/ 0 h 10227"/>
                <a:gd name="connsiteX2" fmla="*/ 9140 w 11389"/>
                <a:gd name="connsiteY2" fmla="*/ 10227 h 10227"/>
                <a:gd name="connsiteX3" fmla="*/ 0 w 11389"/>
                <a:gd name="connsiteY3" fmla="*/ 9987 h 10227"/>
                <a:gd name="connsiteX4" fmla="*/ 3380 w 11389"/>
                <a:gd name="connsiteY4" fmla="*/ 114 h 10227"/>
                <a:gd name="connsiteX0" fmla="*/ 3667 w 11676"/>
                <a:gd name="connsiteY0" fmla="*/ 114 h 10227"/>
                <a:gd name="connsiteX1" fmla="*/ 11676 w 11676"/>
                <a:gd name="connsiteY1" fmla="*/ 0 h 10227"/>
                <a:gd name="connsiteX2" fmla="*/ 9427 w 11676"/>
                <a:gd name="connsiteY2" fmla="*/ 10227 h 10227"/>
                <a:gd name="connsiteX3" fmla="*/ 0 w 11676"/>
                <a:gd name="connsiteY3" fmla="*/ 9987 h 10227"/>
                <a:gd name="connsiteX4" fmla="*/ 3667 w 11676"/>
                <a:gd name="connsiteY4" fmla="*/ 114 h 10227"/>
                <a:gd name="connsiteX0" fmla="*/ 3667 w 11676"/>
                <a:gd name="connsiteY0" fmla="*/ 0 h 10255"/>
                <a:gd name="connsiteX1" fmla="*/ 11676 w 11676"/>
                <a:gd name="connsiteY1" fmla="*/ 28 h 10255"/>
                <a:gd name="connsiteX2" fmla="*/ 9427 w 11676"/>
                <a:gd name="connsiteY2" fmla="*/ 10255 h 10255"/>
                <a:gd name="connsiteX3" fmla="*/ 0 w 11676"/>
                <a:gd name="connsiteY3" fmla="*/ 10015 h 10255"/>
                <a:gd name="connsiteX4" fmla="*/ 3667 w 11676"/>
                <a:gd name="connsiteY4" fmla="*/ 0 h 10255"/>
                <a:gd name="connsiteX0" fmla="*/ 3739 w 11676"/>
                <a:gd name="connsiteY0" fmla="*/ 0 h 10227"/>
                <a:gd name="connsiteX1" fmla="*/ 11676 w 11676"/>
                <a:gd name="connsiteY1" fmla="*/ 0 h 10227"/>
                <a:gd name="connsiteX2" fmla="*/ 9427 w 11676"/>
                <a:gd name="connsiteY2" fmla="*/ 10227 h 10227"/>
                <a:gd name="connsiteX3" fmla="*/ 0 w 11676"/>
                <a:gd name="connsiteY3" fmla="*/ 9987 h 10227"/>
                <a:gd name="connsiteX4" fmla="*/ 3739 w 11676"/>
                <a:gd name="connsiteY4" fmla="*/ 0 h 10227"/>
                <a:gd name="connsiteX0" fmla="*/ 3775 w 11676"/>
                <a:gd name="connsiteY0" fmla="*/ 0 h 10312"/>
                <a:gd name="connsiteX1" fmla="*/ 11676 w 11676"/>
                <a:gd name="connsiteY1" fmla="*/ 85 h 10312"/>
                <a:gd name="connsiteX2" fmla="*/ 9427 w 11676"/>
                <a:gd name="connsiteY2" fmla="*/ 10312 h 10312"/>
                <a:gd name="connsiteX3" fmla="*/ 0 w 11676"/>
                <a:gd name="connsiteY3" fmla="*/ 10072 h 10312"/>
                <a:gd name="connsiteX4" fmla="*/ 3775 w 11676"/>
                <a:gd name="connsiteY4" fmla="*/ 0 h 10312"/>
                <a:gd name="connsiteX0" fmla="*/ 3703 w 11676"/>
                <a:gd name="connsiteY0" fmla="*/ 0 h 10369"/>
                <a:gd name="connsiteX1" fmla="*/ 11676 w 11676"/>
                <a:gd name="connsiteY1" fmla="*/ 142 h 10369"/>
                <a:gd name="connsiteX2" fmla="*/ 9427 w 11676"/>
                <a:gd name="connsiteY2" fmla="*/ 10369 h 10369"/>
                <a:gd name="connsiteX3" fmla="*/ 0 w 11676"/>
                <a:gd name="connsiteY3" fmla="*/ 10129 h 10369"/>
                <a:gd name="connsiteX4" fmla="*/ 3703 w 11676"/>
                <a:gd name="connsiteY4" fmla="*/ 0 h 10369"/>
                <a:gd name="connsiteX0" fmla="*/ 3703 w 11676"/>
                <a:gd name="connsiteY0" fmla="*/ 0 h 10331"/>
                <a:gd name="connsiteX1" fmla="*/ 11676 w 11676"/>
                <a:gd name="connsiteY1" fmla="*/ 142 h 10331"/>
                <a:gd name="connsiteX2" fmla="*/ 9966 w 11676"/>
                <a:gd name="connsiteY2" fmla="*/ 10331 h 10331"/>
                <a:gd name="connsiteX3" fmla="*/ 0 w 11676"/>
                <a:gd name="connsiteY3" fmla="*/ 10129 h 10331"/>
                <a:gd name="connsiteX4" fmla="*/ 3703 w 11676"/>
                <a:gd name="connsiteY4" fmla="*/ 0 h 10331"/>
                <a:gd name="connsiteX0" fmla="*/ 3811 w 11676"/>
                <a:gd name="connsiteY0" fmla="*/ 0 h 10331"/>
                <a:gd name="connsiteX1" fmla="*/ 11676 w 11676"/>
                <a:gd name="connsiteY1" fmla="*/ 142 h 10331"/>
                <a:gd name="connsiteX2" fmla="*/ 9966 w 11676"/>
                <a:gd name="connsiteY2" fmla="*/ 10331 h 10331"/>
                <a:gd name="connsiteX3" fmla="*/ 0 w 11676"/>
                <a:gd name="connsiteY3" fmla="*/ 10129 h 10331"/>
                <a:gd name="connsiteX4" fmla="*/ 3811 w 11676"/>
                <a:gd name="connsiteY4" fmla="*/ 0 h 10331"/>
                <a:gd name="connsiteX0" fmla="*/ 2949 w 11676"/>
                <a:gd name="connsiteY0" fmla="*/ 0 h 10824"/>
                <a:gd name="connsiteX1" fmla="*/ 11676 w 11676"/>
                <a:gd name="connsiteY1" fmla="*/ 635 h 10824"/>
                <a:gd name="connsiteX2" fmla="*/ 9966 w 11676"/>
                <a:gd name="connsiteY2" fmla="*/ 10824 h 10824"/>
                <a:gd name="connsiteX3" fmla="*/ 0 w 11676"/>
                <a:gd name="connsiteY3" fmla="*/ 10622 h 10824"/>
                <a:gd name="connsiteX4" fmla="*/ 2949 w 11676"/>
                <a:gd name="connsiteY4" fmla="*/ 0 h 10824"/>
                <a:gd name="connsiteX0" fmla="*/ 2949 w 9966"/>
                <a:gd name="connsiteY0" fmla="*/ 0 h 10824"/>
                <a:gd name="connsiteX1" fmla="*/ 3380 w 9966"/>
                <a:gd name="connsiteY1" fmla="*/ 104 h 10824"/>
                <a:gd name="connsiteX2" fmla="*/ 9966 w 9966"/>
                <a:gd name="connsiteY2" fmla="*/ 10824 h 10824"/>
                <a:gd name="connsiteX3" fmla="*/ 0 w 9966"/>
                <a:gd name="connsiteY3" fmla="*/ 10622 h 10824"/>
                <a:gd name="connsiteX4" fmla="*/ 2949 w 9966"/>
                <a:gd name="connsiteY4" fmla="*/ 0 h 10824"/>
                <a:gd name="connsiteX0" fmla="*/ 2959 w 4883"/>
                <a:gd name="connsiteY0" fmla="*/ 0 h 9813"/>
                <a:gd name="connsiteX1" fmla="*/ 3392 w 4883"/>
                <a:gd name="connsiteY1" fmla="*/ 96 h 9813"/>
                <a:gd name="connsiteX2" fmla="*/ 4883 w 4883"/>
                <a:gd name="connsiteY2" fmla="*/ 6882 h 9813"/>
                <a:gd name="connsiteX3" fmla="*/ 0 w 4883"/>
                <a:gd name="connsiteY3" fmla="*/ 9813 h 9813"/>
                <a:gd name="connsiteX4" fmla="*/ 2959 w 4883"/>
                <a:gd name="connsiteY4" fmla="*/ 0 h 9813"/>
                <a:gd name="connsiteX0" fmla="*/ 2960 w 6900"/>
                <a:gd name="connsiteY0" fmla="*/ 0 h 7608"/>
                <a:gd name="connsiteX1" fmla="*/ 3847 w 6900"/>
                <a:gd name="connsiteY1" fmla="*/ 98 h 7608"/>
                <a:gd name="connsiteX2" fmla="*/ 6900 w 6900"/>
                <a:gd name="connsiteY2" fmla="*/ 7013 h 7608"/>
                <a:gd name="connsiteX3" fmla="*/ 0 w 6900"/>
                <a:gd name="connsiteY3" fmla="*/ 7608 h 7608"/>
                <a:gd name="connsiteX4" fmla="*/ 2960 w 6900"/>
                <a:gd name="connsiteY4" fmla="*/ 0 h 7608"/>
                <a:gd name="connsiteX0" fmla="*/ 3755 w 9465"/>
                <a:gd name="connsiteY0" fmla="*/ 0 h 10141"/>
                <a:gd name="connsiteX1" fmla="*/ 5040 w 9465"/>
                <a:gd name="connsiteY1" fmla="*/ 129 h 10141"/>
                <a:gd name="connsiteX2" fmla="*/ 9465 w 9465"/>
                <a:gd name="connsiteY2" fmla="*/ 9218 h 10141"/>
                <a:gd name="connsiteX3" fmla="*/ 0 w 9465"/>
                <a:gd name="connsiteY3" fmla="*/ 10141 h 10141"/>
                <a:gd name="connsiteX4" fmla="*/ 3755 w 9465"/>
                <a:gd name="connsiteY4" fmla="*/ 0 h 10141"/>
                <a:gd name="connsiteX0" fmla="*/ 3967 w 11017"/>
                <a:gd name="connsiteY0" fmla="*/ 0 h 10000"/>
                <a:gd name="connsiteX1" fmla="*/ 5325 w 11017"/>
                <a:gd name="connsiteY1" fmla="*/ 127 h 10000"/>
                <a:gd name="connsiteX2" fmla="*/ 11017 w 11017"/>
                <a:gd name="connsiteY2" fmla="*/ 9969 h 10000"/>
                <a:gd name="connsiteX3" fmla="*/ 0 w 11017"/>
                <a:gd name="connsiteY3" fmla="*/ 10000 h 10000"/>
                <a:gd name="connsiteX4" fmla="*/ 3967 w 11017"/>
                <a:gd name="connsiteY4" fmla="*/ 0 h 10000"/>
                <a:gd name="connsiteX0" fmla="*/ 3967 w 11017"/>
                <a:gd name="connsiteY0" fmla="*/ 0 h 10000"/>
                <a:gd name="connsiteX1" fmla="*/ 4873 w 11017"/>
                <a:gd name="connsiteY1" fmla="*/ 127 h 10000"/>
                <a:gd name="connsiteX2" fmla="*/ 11017 w 11017"/>
                <a:gd name="connsiteY2" fmla="*/ 9969 h 10000"/>
                <a:gd name="connsiteX3" fmla="*/ 0 w 11017"/>
                <a:gd name="connsiteY3" fmla="*/ 10000 h 10000"/>
                <a:gd name="connsiteX4" fmla="*/ 3967 w 11017"/>
                <a:gd name="connsiteY4" fmla="*/ 0 h 10000"/>
                <a:gd name="connsiteX0" fmla="*/ 3967 w 11017"/>
                <a:gd name="connsiteY0" fmla="*/ 0 h 10000"/>
                <a:gd name="connsiteX1" fmla="*/ 4308 w 11017"/>
                <a:gd name="connsiteY1" fmla="*/ 220 h 10000"/>
                <a:gd name="connsiteX2" fmla="*/ 11017 w 11017"/>
                <a:gd name="connsiteY2" fmla="*/ 9969 h 10000"/>
                <a:gd name="connsiteX3" fmla="*/ 0 w 11017"/>
                <a:gd name="connsiteY3" fmla="*/ 10000 h 10000"/>
                <a:gd name="connsiteX4" fmla="*/ 3967 w 11017"/>
                <a:gd name="connsiteY4" fmla="*/ 0 h 10000"/>
                <a:gd name="connsiteX0" fmla="*/ 4193 w 11017"/>
                <a:gd name="connsiteY0" fmla="*/ 0 h 10046"/>
                <a:gd name="connsiteX1" fmla="*/ 4308 w 11017"/>
                <a:gd name="connsiteY1" fmla="*/ 266 h 10046"/>
                <a:gd name="connsiteX2" fmla="*/ 11017 w 11017"/>
                <a:gd name="connsiteY2" fmla="*/ 10015 h 10046"/>
                <a:gd name="connsiteX3" fmla="*/ 0 w 11017"/>
                <a:gd name="connsiteY3" fmla="*/ 10046 h 10046"/>
                <a:gd name="connsiteX4" fmla="*/ 4193 w 11017"/>
                <a:gd name="connsiteY4" fmla="*/ 0 h 10046"/>
                <a:gd name="connsiteX0" fmla="*/ 4193 w 11017"/>
                <a:gd name="connsiteY0" fmla="*/ 0 h 10046"/>
                <a:gd name="connsiteX1" fmla="*/ 4421 w 11017"/>
                <a:gd name="connsiteY1" fmla="*/ 266 h 10046"/>
                <a:gd name="connsiteX2" fmla="*/ 11017 w 11017"/>
                <a:gd name="connsiteY2" fmla="*/ 10015 h 10046"/>
                <a:gd name="connsiteX3" fmla="*/ 0 w 11017"/>
                <a:gd name="connsiteY3" fmla="*/ 10046 h 10046"/>
                <a:gd name="connsiteX4" fmla="*/ 4193 w 11017"/>
                <a:gd name="connsiteY4" fmla="*/ 0 h 10046"/>
                <a:gd name="connsiteX0" fmla="*/ 3967 w 10791"/>
                <a:gd name="connsiteY0" fmla="*/ 0 h 10046"/>
                <a:gd name="connsiteX1" fmla="*/ 4195 w 10791"/>
                <a:gd name="connsiteY1" fmla="*/ 266 h 10046"/>
                <a:gd name="connsiteX2" fmla="*/ 10791 w 10791"/>
                <a:gd name="connsiteY2" fmla="*/ 10015 h 10046"/>
                <a:gd name="connsiteX3" fmla="*/ 0 w 10791"/>
                <a:gd name="connsiteY3" fmla="*/ 10046 h 10046"/>
                <a:gd name="connsiteX4" fmla="*/ 3967 w 10791"/>
                <a:gd name="connsiteY4" fmla="*/ 0 h 10046"/>
                <a:gd name="connsiteX0" fmla="*/ 4080 w 10904"/>
                <a:gd name="connsiteY0" fmla="*/ 0 h 10092"/>
                <a:gd name="connsiteX1" fmla="*/ 4308 w 10904"/>
                <a:gd name="connsiteY1" fmla="*/ 266 h 10092"/>
                <a:gd name="connsiteX2" fmla="*/ 10904 w 10904"/>
                <a:gd name="connsiteY2" fmla="*/ 10015 h 10092"/>
                <a:gd name="connsiteX3" fmla="*/ 0 w 10904"/>
                <a:gd name="connsiteY3" fmla="*/ 10092 h 10092"/>
                <a:gd name="connsiteX4" fmla="*/ 4080 w 10904"/>
                <a:gd name="connsiteY4" fmla="*/ 0 h 10092"/>
                <a:gd name="connsiteX0" fmla="*/ 4080 w 10452"/>
                <a:gd name="connsiteY0" fmla="*/ 0 h 10092"/>
                <a:gd name="connsiteX1" fmla="*/ 4308 w 10452"/>
                <a:gd name="connsiteY1" fmla="*/ 266 h 10092"/>
                <a:gd name="connsiteX2" fmla="*/ 10452 w 10452"/>
                <a:gd name="connsiteY2" fmla="*/ 9969 h 10092"/>
                <a:gd name="connsiteX3" fmla="*/ 0 w 10452"/>
                <a:gd name="connsiteY3" fmla="*/ 10092 h 10092"/>
                <a:gd name="connsiteX4" fmla="*/ 4080 w 10452"/>
                <a:gd name="connsiteY4" fmla="*/ 0 h 10092"/>
                <a:gd name="connsiteX0" fmla="*/ 4080 w 10678"/>
                <a:gd name="connsiteY0" fmla="*/ 0 h 10092"/>
                <a:gd name="connsiteX1" fmla="*/ 4308 w 10678"/>
                <a:gd name="connsiteY1" fmla="*/ 266 h 10092"/>
                <a:gd name="connsiteX2" fmla="*/ 10678 w 10678"/>
                <a:gd name="connsiteY2" fmla="*/ 9923 h 10092"/>
                <a:gd name="connsiteX3" fmla="*/ 0 w 10678"/>
                <a:gd name="connsiteY3" fmla="*/ 10092 h 10092"/>
                <a:gd name="connsiteX4" fmla="*/ 4080 w 10678"/>
                <a:gd name="connsiteY4" fmla="*/ 0 h 10092"/>
                <a:gd name="connsiteX0" fmla="*/ 4080 w 10791"/>
                <a:gd name="connsiteY0" fmla="*/ 0 h 10108"/>
                <a:gd name="connsiteX1" fmla="*/ 4308 w 10791"/>
                <a:gd name="connsiteY1" fmla="*/ 266 h 10108"/>
                <a:gd name="connsiteX2" fmla="*/ 10791 w 10791"/>
                <a:gd name="connsiteY2" fmla="*/ 10108 h 10108"/>
                <a:gd name="connsiteX3" fmla="*/ 0 w 10791"/>
                <a:gd name="connsiteY3" fmla="*/ 10092 h 10108"/>
                <a:gd name="connsiteX4" fmla="*/ 4080 w 10791"/>
                <a:gd name="connsiteY4" fmla="*/ 0 h 1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1" h="10108">
                  <a:moveTo>
                    <a:pt x="4080" y="0"/>
                  </a:moveTo>
                  <a:cubicBezTo>
                    <a:pt x="4118" y="89"/>
                    <a:pt x="4270" y="177"/>
                    <a:pt x="4308" y="266"/>
                  </a:cubicBezTo>
                  <a:lnTo>
                    <a:pt x="10791" y="10108"/>
                  </a:lnTo>
                  <a:lnTo>
                    <a:pt x="0" y="10092"/>
                  </a:lnTo>
                  <a:lnTo>
                    <a:pt x="4080" y="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rgbClr val="0070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3AAD342C-FCDB-6254-ACF9-F11FC371FEB6}"/>
                </a:ext>
              </a:extLst>
            </p:cNvPr>
            <p:cNvCxnSpPr>
              <a:stCxn id="31" idx="4"/>
            </p:cNvCxnSpPr>
            <p:nvPr/>
          </p:nvCxnSpPr>
          <p:spPr>
            <a:xfrm flipV="1">
              <a:off x="3218739" y="5554090"/>
              <a:ext cx="1514350" cy="28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EBAB47C4-0B0E-BBF3-1E3B-DDBE1CF42EBB}"/>
                </a:ext>
              </a:extLst>
            </p:cNvPr>
            <p:cNvCxnSpPr>
              <a:stCxn id="31" idx="0"/>
            </p:cNvCxnSpPr>
            <p:nvPr/>
          </p:nvCxnSpPr>
          <p:spPr>
            <a:xfrm>
              <a:off x="3218739" y="5554090"/>
              <a:ext cx="1537210" cy="2621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38A3F22D-BC58-18E0-298C-212A5A413A9A}"/>
                </a:ext>
              </a:extLst>
            </p:cNvPr>
            <p:cNvSpPr/>
            <p:nvPr/>
          </p:nvSpPr>
          <p:spPr>
            <a:xfrm>
              <a:off x="3195879" y="5554090"/>
              <a:ext cx="45719" cy="288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511E723D-BB86-AEC0-0055-89A4A1F092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211" y="1949624"/>
            <a:ext cx="3963601" cy="2061073"/>
          </a:xfrm>
          <a:prstGeom prst="rect">
            <a:avLst/>
          </a:prstGeom>
        </p:spPr>
      </p:pic>
      <p:sp>
        <p:nvSpPr>
          <p:cNvPr id="33" name="TextBox 6">
            <a:extLst>
              <a:ext uri="{FF2B5EF4-FFF2-40B4-BE49-F238E27FC236}">
                <a16:creationId xmlns:a16="http://schemas.microsoft.com/office/drawing/2014/main" id="{B8F39EA9-B53E-2851-0538-0921142F502F}"/>
              </a:ext>
            </a:extLst>
          </p:cNvPr>
          <p:cNvSpPr txBox="1"/>
          <p:nvPr/>
        </p:nvSpPr>
        <p:spPr>
          <a:xfrm>
            <a:off x="3730203" y="1373560"/>
            <a:ext cx="36919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+mn-lt"/>
              </a:rPr>
              <a:t>A 300 </a:t>
            </a:r>
            <a:r>
              <a:rPr lang="en-GB" sz="1400" dirty="0">
                <a:latin typeface="+mn-lt"/>
                <a:sym typeface="Symbol" panose="05050102010706020507" pitchFamily="18" charset="2"/>
              </a:rPr>
              <a:t>m </a:t>
            </a:r>
            <a:r>
              <a:rPr lang="en-GB" sz="1400" dirty="0">
                <a:latin typeface="+mn-lt"/>
              </a:rPr>
              <a:t>wire/fishing line  (~ 4,5m </a:t>
            </a:r>
            <a:r>
              <a:rPr lang="en-GB" sz="1400" dirty="0">
                <a:cs typeface="Calibri" panose="020F0502020204030204" pitchFamily="34" charset="0"/>
              </a:rPr>
              <a:t>Fishing line has only 1-2% absorption).</a:t>
            </a:r>
          </a:p>
          <a:p>
            <a:endParaRPr lang="en-GB" sz="1400" dirty="0">
              <a:latin typeface="+mn-lt"/>
              <a:sym typeface="Wingdings" pitchFamily="2" charset="2"/>
            </a:endParaRP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E1E45121-0616-08AA-5D0C-C56D98BFA47A}"/>
              </a:ext>
            </a:extLst>
          </p:cNvPr>
          <p:cNvCxnSpPr>
            <a:cxnSpLocks/>
          </p:cNvCxnSpPr>
          <p:nvPr/>
        </p:nvCxnSpPr>
        <p:spPr>
          <a:xfrm>
            <a:off x="7834659" y="844799"/>
            <a:ext cx="0" cy="3165898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8981F7A8-3BD5-F1EE-16EC-57F5A9C2B8B3}"/>
              </a:ext>
            </a:extLst>
          </p:cNvPr>
          <p:cNvCxnSpPr/>
          <p:nvPr/>
        </p:nvCxnSpPr>
        <p:spPr>
          <a:xfrm>
            <a:off x="3730203" y="834016"/>
            <a:ext cx="0" cy="46440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A151F7C5-9308-AF41-5C44-24DE9CBFDF1D}"/>
              </a:ext>
            </a:extLst>
          </p:cNvPr>
          <p:cNvSpPr/>
          <p:nvPr/>
        </p:nvSpPr>
        <p:spPr>
          <a:xfrm>
            <a:off x="8220999" y="2817421"/>
            <a:ext cx="727365" cy="44680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54B7A8E6-09D0-68E6-A208-60C320903314}"/>
              </a:ext>
            </a:extLst>
          </p:cNvPr>
          <p:cNvCxnSpPr>
            <a:cxnSpLocks/>
          </p:cNvCxnSpPr>
          <p:nvPr/>
        </p:nvCxnSpPr>
        <p:spPr>
          <a:xfrm flipH="1" flipV="1">
            <a:off x="3874219" y="4232290"/>
            <a:ext cx="6567577" cy="2159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 39">
            <a:extLst>
              <a:ext uri="{FF2B5EF4-FFF2-40B4-BE49-F238E27FC236}">
                <a16:creationId xmlns:a16="http://schemas.microsoft.com/office/drawing/2014/main" id="{9FBB4CA8-A737-362E-3CCD-F21C302387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2301" y="4340862"/>
            <a:ext cx="1288718" cy="131648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ACD911A6-FFE2-0B76-AE5F-E383EF1C43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034" y="4327559"/>
            <a:ext cx="1507148" cy="1222465"/>
          </a:xfrm>
          <a:prstGeom prst="rect">
            <a:avLst/>
          </a:prstGeom>
        </p:spPr>
      </p:pic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94A9FC9A-99B7-DA3C-BADE-C63970196ED3}"/>
              </a:ext>
            </a:extLst>
          </p:cNvPr>
          <p:cNvCxnSpPr>
            <a:cxnSpLocks/>
          </p:cNvCxnSpPr>
          <p:nvPr/>
        </p:nvCxnSpPr>
        <p:spPr>
          <a:xfrm rot="-3600000" flipH="1">
            <a:off x="6530366" y="5037024"/>
            <a:ext cx="0" cy="684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3507ACE1-3A72-932C-C002-F7B713A98896}"/>
              </a:ext>
            </a:extLst>
          </p:cNvPr>
          <p:cNvSpPr txBox="1"/>
          <p:nvPr/>
        </p:nvSpPr>
        <p:spPr>
          <a:xfrm rot="1800000">
            <a:off x="6070685" y="5249324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5 mm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17D710B-8FD2-E11B-9F93-435442016780}"/>
              </a:ext>
            </a:extLst>
          </p:cNvPr>
          <p:cNvSpPr txBox="1"/>
          <p:nvPr/>
        </p:nvSpPr>
        <p:spPr>
          <a:xfrm>
            <a:off x="3946227" y="4685928"/>
            <a:ext cx="1978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Bar and point structures</a:t>
            </a:r>
          </a:p>
          <a:p>
            <a:r>
              <a:rPr lang="en-US" sz="1400" dirty="0">
                <a:latin typeface="+mn-lt"/>
              </a:rPr>
              <a:t>down to a few </a:t>
            </a:r>
            <a:r>
              <a:rPr lang="en-US" sz="1400" dirty="0">
                <a:latin typeface="+mn-lt"/>
                <a:sym typeface="Symbol" panose="05050102010706020507" pitchFamily="18" charset="2"/>
              </a:rPr>
              <a:t></a:t>
            </a:r>
            <a:r>
              <a:rPr lang="en-US" sz="1400" dirty="0">
                <a:latin typeface="+mn-lt"/>
              </a:rPr>
              <a:t>m</a:t>
            </a:r>
            <a:endParaRPr lang="fr-FR" sz="1400" dirty="0">
              <a:latin typeface="+mn-lt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C86E7DF-9CED-7918-0C9E-5DF5621B1CDD}"/>
              </a:ext>
            </a:extLst>
          </p:cNvPr>
          <p:cNvSpPr txBox="1"/>
          <p:nvPr/>
        </p:nvSpPr>
        <p:spPr>
          <a:xfrm>
            <a:off x="7968426" y="4808999"/>
            <a:ext cx="904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00B050"/>
                </a:solidFill>
                <a:latin typeface="+mn-lt"/>
              </a:rPr>
              <a:t>ThomX</a:t>
            </a:r>
            <a:r>
              <a:rPr lang="fr-FR" sz="1400" b="1" dirty="0">
                <a:solidFill>
                  <a:srgbClr val="00B050"/>
                </a:solidFill>
                <a:latin typeface="+mn-lt"/>
              </a:rPr>
              <a:t> </a:t>
            </a:r>
          </a:p>
          <a:p>
            <a:pPr algn="ctr"/>
            <a:r>
              <a:rPr lang="fr-FR" sz="1400" b="1" dirty="0">
                <a:solidFill>
                  <a:srgbClr val="00B050"/>
                </a:solidFill>
                <a:latin typeface="+mn-lt"/>
              </a:rPr>
              <a:t>PC TOMO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470C511-B5F1-2795-9A3B-EE6CC3AD81C5}"/>
              </a:ext>
            </a:extLst>
          </p:cNvPr>
          <p:cNvSpPr txBox="1"/>
          <p:nvPr/>
        </p:nvSpPr>
        <p:spPr>
          <a:xfrm>
            <a:off x="3795640" y="4253880"/>
            <a:ext cx="3318939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altLang="en-US" sz="1600" b="1" dirty="0">
                <a:solidFill>
                  <a:srgbClr val="00B050"/>
                </a:solidFill>
                <a:latin typeface="+mn-lt"/>
                <a:ea typeface="ＭＳ Ｐゴシック" panose="020B0600070205080204" pitchFamily="34" charset="-128"/>
              </a:rPr>
              <a:t>1</a:t>
            </a:r>
            <a:r>
              <a:rPr lang="en-US" altLang="en-US" sz="1600" b="1" baseline="30000" dirty="0">
                <a:solidFill>
                  <a:srgbClr val="00B050"/>
                </a:solidFill>
                <a:latin typeface="+mn-lt"/>
                <a:ea typeface="ＭＳ Ｐゴシック" panose="020B0600070205080204" pitchFamily="34" charset="-128"/>
              </a:rPr>
              <a:t>st</a:t>
            </a:r>
            <a:r>
              <a:rPr lang="en-US" altLang="en-US" sz="1600" b="1" dirty="0">
                <a:solidFill>
                  <a:srgbClr val="00B050"/>
                </a:solidFill>
                <a:latin typeface="+mn-lt"/>
                <a:ea typeface="ＭＳ Ｐゴシック" panose="020B0600070205080204" pitchFamily="34" charset="-128"/>
              </a:rPr>
              <a:t> phase contrast TOMOGRAPHY</a:t>
            </a:r>
          </a:p>
        </p:txBody>
      </p:sp>
      <p:sp>
        <p:nvSpPr>
          <p:cNvPr id="54" name="Titre 8">
            <a:extLst>
              <a:ext uri="{FF2B5EF4-FFF2-40B4-BE49-F238E27FC236}">
                <a16:creationId xmlns:a16="http://schemas.microsoft.com/office/drawing/2014/main" id="{02FAF7C1-46BD-BC35-F739-B0F567F2693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97955" y="149425"/>
            <a:ext cx="7632848" cy="432048"/>
          </a:xfrm>
        </p:spPr>
        <p:txBody>
          <a:bodyPr/>
          <a:lstStyle/>
          <a:p>
            <a:pPr>
              <a:defRPr/>
            </a:pPr>
            <a:r>
              <a:rPr lang="en-GB" noProof="0" dirty="0" err="1">
                <a:solidFill>
                  <a:schemeClr val="accent5"/>
                </a:solidFill>
                <a:latin typeface="Calibri"/>
              </a:rPr>
              <a:t>ThomX</a:t>
            </a:r>
            <a:r>
              <a:rPr lang="en-GB" noProof="0" dirty="0">
                <a:solidFill>
                  <a:schemeClr val="accent5"/>
                </a:solidFill>
                <a:latin typeface="Calibri"/>
              </a:rPr>
              <a:t> Project: Main achievements</a:t>
            </a:r>
            <a:endParaRPr lang="en-GB" noProof="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24BF10E-26CE-0E34-8E23-3A1CA51AF2C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Espace réservé du pied de page 3">
            <a:extLst>
              <a:ext uri="{FF2B5EF4-FFF2-40B4-BE49-F238E27FC236}">
                <a16:creationId xmlns:a16="http://schemas.microsoft.com/office/drawing/2014/main" id="{668066E3-CFD0-3379-F653-8420D7AEF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Accelerator Physics Pole </a:t>
            </a:r>
            <a:endParaRPr sz="1200" b="1"/>
          </a:p>
        </p:txBody>
      </p:sp>
      <p:sp>
        <p:nvSpPr>
          <p:cNvPr id="14" name="Espace réservé du numéro de diapositive 4">
            <a:extLst>
              <a:ext uri="{FF2B5EF4-FFF2-40B4-BE49-F238E27FC236}">
                <a16:creationId xmlns:a16="http://schemas.microsoft.com/office/drawing/2014/main" id="{F9387747-0D11-EC26-13D5-500F2C55D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/>
          <a:p>
            <a:pPr>
              <a:defRPr/>
            </a:pPr>
            <a:fld id="{77E71596-5F9D-49C5-9701-16B3CA54319D}" type="slidenum">
              <a:rPr lang="fr-FR" b="1"/>
              <a:t>12</a:t>
            </a:fld>
            <a:endParaRPr lang="fr-FR" b="1"/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C0DC8B37-7D3A-3CF8-01A3-A341A887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25/03/2026</a:t>
            </a:r>
            <a:endParaRPr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9EF1F47-094B-58CE-28C3-14249CE46970}"/>
              </a:ext>
            </a:extLst>
          </p:cNvPr>
          <p:cNvSpPr txBox="1"/>
          <p:nvPr/>
        </p:nvSpPr>
        <p:spPr>
          <a:xfrm>
            <a:off x="386079" y="1013520"/>
            <a:ext cx="7016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B050"/>
                </a:solidFill>
              </a:rPr>
              <a:t>First experiment of fluorescence spectroscopy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E4FF9EA-BC6E-3C40-270D-55E83450227F}"/>
              </a:ext>
            </a:extLst>
          </p:cNvPr>
          <p:cNvSpPr txBox="1"/>
          <p:nvPr/>
        </p:nvSpPr>
        <p:spPr>
          <a:xfrm>
            <a:off x="480106" y="1707132"/>
            <a:ext cx="505651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996633"/>
                </a:solidFill>
                <a:latin typeface="+mn-lt"/>
              </a:rPr>
              <a:t>Paraffin-embedded prostate</a:t>
            </a:r>
          </a:p>
          <a:p>
            <a:r>
              <a:rPr lang="en-US" sz="1600" b="1" dirty="0">
                <a:solidFill>
                  <a:srgbClr val="996633"/>
                </a:solidFill>
                <a:latin typeface="+mn-lt"/>
              </a:rPr>
              <a:t>samples from ~ one hundred </a:t>
            </a:r>
          </a:p>
          <a:p>
            <a:r>
              <a:rPr lang="en-US" sz="1600" b="1" dirty="0">
                <a:solidFill>
                  <a:srgbClr val="996633"/>
                </a:solidFill>
                <a:latin typeface="+mn-lt"/>
              </a:rPr>
              <a:t>individuals living in the  Congo. </a:t>
            </a:r>
          </a:p>
          <a:p>
            <a:endParaRPr lang="en-US" sz="1600" b="1" dirty="0">
              <a:latin typeface="+mn-lt"/>
            </a:endParaRP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Some individuals are sick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(we don't know which ones)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  <a:p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 samples, </a:t>
            </a:r>
            <a:r>
              <a:rPr lang="fr-F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selected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at </a:t>
            </a:r>
            <a:r>
              <a:rPr lang="fr-F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random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were analyzed at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ThomX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r>
              <a:rPr lang="en-US" sz="1600" b="1" dirty="0">
                <a:solidFill>
                  <a:srgbClr val="996633"/>
                </a:solidFill>
                <a:latin typeface="+mn-lt"/>
              </a:rPr>
              <a:t>2 of the 4 samples  contain Niobium (samples 3 and 4) </a:t>
            </a:r>
            <a:endParaRPr lang="en-US" sz="1600" dirty="0">
              <a:solidFill>
                <a:srgbClr val="996633"/>
              </a:solidFill>
              <a:latin typeface="+mn-lt"/>
            </a:endParaRPr>
          </a:p>
          <a:p>
            <a:r>
              <a:rPr lang="en-US" sz="1600" dirty="0">
                <a:solidFill>
                  <a:srgbClr val="996633"/>
                </a:solidFill>
                <a:latin typeface="+mn-lt"/>
              </a:rPr>
              <a:t> 	NB: There are many niobium mines in Congo…</a:t>
            </a:r>
            <a:endParaRPr lang="fr-FR" sz="1600" dirty="0">
              <a:solidFill>
                <a:srgbClr val="996633"/>
              </a:solidFill>
              <a:latin typeface="+mn-lt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133C5E8-4BF0-9323-943F-A508B7FAD6CA}"/>
              </a:ext>
            </a:extLst>
          </p:cNvPr>
          <p:cNvGrpSpPr/>
          <p:nvPr/>
        </p:nvGrpSpPr>
        <p:grpSpPr>
          <a:xfrm>
            <a:off x="3415950" y="1937943"/>
            <a:ext cx="2330477" cy="1811881"/>
            <a:chOff x="2978053" y="807477"/>
            <a:chExt cx="2330477" cy="181188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9929D98-BAC6-A28A-E5DC-4A24A296B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8053" y="1005872"/>
              <a:ext cx="2238961" cy="161348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1DBD48D7-99B0-DB6F-E197-054BAA889C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8689" y="1910141"/>
              <a:ext cx="596524" cy="603803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E2B0B3A-6C85-DC61-46AA-B7968F4BE12F}"/>
                </a:ext>
              </a:extLst>
            </p:cNvPr>
            <p:cNvSpPr txBox="1"/>
            <p:nvPr/>
          </p:nvSpPr>
          <p:spPr>
            <a:xfrm rot="-2760000">
              <a:off x="3718453" y="1992966"/>
              <a:ext cx="571888" cy="2769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X-rays</a:t>
              </a: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2F7E8E07-DC06-E188-F4D3-006E768D9B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5086" y="1141785"/>
              <a:ext cx="177334" cy="481665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9F366282-F685-2FF8-D905-B140B143C45E}"/>
                </a:ext>
              </a:extLst>
            </p:cNvPr>
            <p:cNvSpPr txBox="1"/>
            <p:nvPr/>
          </p:nvSpPr>
          <p:spPr>
            <a:xfrm>
              <a:off x="4652581" y="853769"/>
              <a:ext cx="655949" cy="2769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b="1" dirty="0" err="1"/>
                <a:t>Sample</a:t>
              </a:r>
              <a:endParaRPr lang="fr-FR" sz="1200" b="1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C263DBB-6FA7-8812-80F4-159EB8D6683B}"/>
                </a:ext>
              </a:extLst>
            </p:cNvPr>
            <p:cNvSpPr txBox="1"/>
            <p:nvPr/>
          </p:nvSpPr>
          <p:spPr>
            <a:xfrm>
              <a:off x="3196007" y="807477"/>
              <a:ext cx="908499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err="1"/>
                <a:t>Det</a:t>
              </a:r>
              <a:r>
                <a:rPr lang="fr-FR" sz="1200" b="1" dirty="0"/>
                <a:t> </a:t>
              </a:r>
            </a:p>
            <a:p>
              <a:pPr algn="ctr"/>
              <a:r>
                <a:rPr lang="fr-FR" sz="1200" b="1" dirty="0"/>
                <a:t>(</a:t>
              </a:r>
              <a:r>
                <a:rPr lang="fr-FR" sz="1200" b="1" dirty="0" err="1"/>
                <a:t>spectro</a:t>
              </a:r>
              <a:r>
                <a:rPr lang="fr-FR" sz="1200" b="1" dirty="0"/>
                <a:t>)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2BA9F21A-F46F-8ED5-6E25-5848C849DCAC}"/>
              </a:ext>
            </a:extLst>
          </p:cNvPr>
          <p:cNvGrpSpPr/>
          <p:nvPr/>
        </p:nvGrpSpPr>
        <p:grpSpPr>
          <a:xfrm>
            <a:off x="5330317" y="1565386"/>
            <a:ext cx="5311169" cy="2878028"/>
            <a:chOff x="5330317" y="1565386"/>
            <a:chExt cx="5311169" cy="2878028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A1C0AF85-F2C2-F057-74B9-89D232B00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2986" y="1690055"/>
              <a:ext cx="3569355" cy="27533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1764146-9056-3DA6-05E0-4E6AB247C54A}"/>
                </a:ext>
              </a:extLst>
            </p:cNvPr>
            <p:cNvSpPr txBox="1"/>
            <p:nvPr/>
          </p:nvSpPr>
          <p:spPr>
            <a:xfrm>
              <a:off x="7290211" y="1845673"/>
              <a:ext cx="944233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663300"/>
                  </a:solidFill>
                </a:rPr>
                <a:t>Niobium </a:t>
              </a:r>
            </a:p>
            <a:p>
              <a:r>
                <a:rPr lang="fr-FR" sz="1200" b="1" dirty="0" err="1">
                  <a:solidFill>
                    <a:srgbClr val="663300"/>
                  </a:solidFill>
                </a:rPr>
                <a:t>peak</a:t>
              </a:r>
              <a:r>
                <a:rPr lang="fr-FR" sz="1200" b="1" dirty="0">
                  <a:solidFill>
                    <a:srgbClr val="663300"/>
                  </a:solidFill>
                </a:rPr>
                <a:t> K</a:t>
              </a:r>
              <a:r>
                <a:rPr lang="fr-FR" sz="1200" b="1" dirty="0">
                  <a:solidFill>
                    <a:srgbClr val="663300"/>
                  </a:solidFill>
                  <a:sym typeface="Symbol" panose="05050102010706020507" pitchFamily="18" charset="2"/>
                </a:rPr>
                <a:t>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7C78EDB-6DF2-21F0-056A-E97E07D86E0F}"/>
                </a:ext>
              </a:extLst>
            </p:cNvPr>
            <p:cNvSpPr txBox="1"/>
            <p:nvPr/>
          </p:nvSpPr>
          <p:spPr>
            <a:xfrm>
              <a:off x="7731432" y="2631412"/>
              <a:ext cx="944233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663300"/>
                  </a:solidFill>
                </a:rPr>
                <a:t>Niobium </a:t>
              </a:r>
            </a:p>
            <a:p>
              <a:r>
                <a:rPr lang="fr-FR" sz="1200" b="1" dirty="0" err="1">
                  <a:solidFill>
                    <a:srgbClr val="663300"/>
                  </a:solidFill>
                </a:rPr>
                <a:t>peak</a:t>
              </a:r>
              <a:r>
                <a:rPr lang="fr-FR" sz="1200" b="1" dirty="0">
                  <a:solidFill>
                    <a:srgbClr val="663300"/>
                  </a:solidFill>
                </a:rPr>
                <a:t>  K</a:t>
              </a:r>
              <a:r>
                <a:rPr lang="el-GR" sz="1200" b="1" dirty="0">
                  <a:solidFill>
                    <a:srgbClr val="663300"/>
                  </a:solidFill>
                  <a:sym typeface="Symbol" panose="05050102010706020507" pitchFamily="18" charset="2"/>
                </a:rPr>
                <a:t>β</a:t>
              </a:r>
              <a:endParaRPr lang="en-US" sz="1200" b="1" dirty="0">
                <a:solidFill>
                  <a:srgbClr val="663300"/>
                </a:solidFill>
                <a:sym typeface="Symbol" panose="05050102010706020507" pitchFamily="18" charset="2"/>
              </a:endParaRPr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2A3EF1F1-4427-F7FA-AD70-243BF4F00C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3208" y="2098776"/>
              <a:ext cx="294216" cy="203981"/>
            </a:xfrm>
            <a:prstGeom prst="straightConnector1">
              <a:avLst/>
            </a:prstGeom>
            <a:ln w="19050">
              <a:solidFill>
                <a:srgbClr val="66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46CD6A2A-4F2B-7361-A9FF-F27CFE1A64CC}"/>
                </a:ext>
              </a:extLst>
            </p:cNvPr>
            <p:cNvCxnSpPr>
              <a:cxnSpLocks/>
            </p:cNvCxnSpPr>
            <p:nvPr/>
          </p:nvCxnSpPr>
          <p:spPr>
            <a:xfrm>
              <a:off x="8140064" y="3068016"/>
              <a:ext cx="182880" cy="420814"/>
            </a:xfrm>
            <a:prstGeom prst="straightConnector1">
              <a:avLst/>
            </a:prstGeom>
            <a:ln w="19050">
              <a:solidFill>
                <a:srgbClr val="66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6DEED6D-52D6-DFEE-E75C-EEB17CBA5B87}"/>
                </a:ext>
              </a:extLst>
            </p:cNvPr>
            <p:cNvSpPr txBox="1"/>
            <p:nvPr/>
          </p:nvSpPr>
          <p:spPr>
            <a:xfrm>
              <a:off x="8991734" y="1565386"/>
              <a:ext cx="1212377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rgbClr val="FF00FF"/>
                  </a:solidFill>
                </a:rPr>
                <a:t>sample</a:t>
              </a:r>
              <a:r>
                <a:rPr lang="fr-FR" sz="1200" dirty="0">
                  <a:solidFill>
                    <a:srgbClr val="FF00FF"/>
                  </a:solidFill>
                </a:rPr>
                <a:t> 1</a:t>
              </a:r>
            </a:p>
            <a:p>
              <a:r>
                <a:rPr lang="fr-FR" sz="1200" dirty="0" err="1">
                  <a:solidFill>
                    <a:srgbClr val="0000FF"/>
                  </a:solidFill>
                </a:rPr>
                <a:t>sample</a:t>
              </a:r>
              <a:r>
                <a:rPr lang="fr-FR" sz="1200" dirty="0">
                  <a:solidFill>
                    <a:srgbClr val="0000FF"/>
                  </a:solidFill>
                </a:rPr>
                <a:t> 2</a:t>
              </a:r>
            </a:p>
            <a:p>
              <a:r>
                <a:rPr lang="fr-FR" sz="1200" b="1" dirty="0" err="1">
                  <a:solidFill>
                    <a:srgbClr val="FF0000"/>
                  </a:solidFill>
                </a:rPr>
                <a:t>sample</a:t>
              </a:r>
              <a:r>
                <a:rPr lang="fr-FR" sz="1200" b="1" dirty="0">
                  <a:solidFill>
                    <a:srgbClr val="FF0000"/>
                  </a:solidFill>
                </a:rPr>
                <a:t> 3</a:t>
              </a:r>
            </a:p>
            <a:p>
              <a:r>
                <a:rPr lang="fr-FR" sz="1200" b="1" dirty="0" err="1">
                  <a:solidFill>
                    <a:srgbClr val="66FF33"/>
                  </a:solidFill>
                </a:rPr>
                <a:t>sample</a:t>
              </a:r>
              <a:r>
                <a:rPr lang="fr-FR" sz="1200" b="1" dirty="0">
                  <a:solidFill>
                    <a:srgbClr val="66FF33"/>
                  </a:solidFill>
                </a:rPr>
                <a:t> 4</a:t>
              </a:r>
            </a:p>
            <a:p>
              <a:r>
                <a:rPr lang="fr-FR" sz="1200" dirty="0"/>
                <a:t>Background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4EE8EF0-DE95-0B55-5EAC-4AC19AD792F7}"/>
                </a:ext>
              </a:extLst>
            </p:cNvPr>
            <p:cNvSpPr txBox="1"/>
            <p:nvPr/>
          </p:nvSpPr>
          <p:spPr>
            <a:xfrm rot="20989410">
              <a:off x="8606927" y="2929743"/>
              <a:ext cx="2034559" cy="338554"/>
            </a:xfrm>
            <a:prstGeom prst="rect">
              <a:avLst/>
            </a:prstGeom>
            <a:solidFill>
              <a:srgbClr val="996633">
                <a:alpha val="43000"/>
              </a:srgbClr>
            </a:solidFill>
            <a:effectLst>
              <a:outerShdw dist="50800" sx="1000" sy="1000" algn="ctr" rotWithShape="0">
                <a:srgbClr val="000000"/>
              </a:outerShdw>
              <a:reflection endPos="0" dist="508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fr-FR" sz="1600" b="1" dirty="0" err="1"/>
                <a:t>ThomX</a:t>
              </a:r>
              <a:r>
                <a:rPr lang="fr-FR" sz="1600" b="1" dirty="0"/>
                <a:t> </a:t>
              </a:r>
              <a:r>
                <a:rPr lang="fr-FR" sz="1600" b="1" dirty="0" err="1"/>
                <a:t>preliminary</a:t>
              </a:r>
              <a:endParaRPr lang="fr-FR" sz="1600" b="1" dirty="0"/>
            </a:p>
          </p:txBody>
        </p: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83CBE3DC-2149-D1A4-37B1-CECE42CA0E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0317" y="3893840"/>
              <a:ext cx="1117605" cy="432048"/>
            </a:xfrm>
            <a:prstGeom prst="straightConnector1">
              <a:avLst/>
            </a:prstGeom>
            <a:ln w="57150">
              <a:solidFill>
                <a:srgbClr val="6633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re 8">
            <a:extLst>
              <a:ext uri="{FF2B5EF4-FFF2-40B4-BE49-F238E27FC236}">
                <a16:creationId xmlns:a16="http://schemas.microsoft.com/office/drawing/2014/main" id="{9E727046-0339-21C6-1F8D-0BB564F940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97955" y="149425"/>
            <a:ext cx="7632848" cy="432048"/>
          </a:xfrm>
        </p:spPr>
        <p:txBody>
          <a:bodyPr/>
          <a:lstStyle/>
          <a:p>
            <a:pPr>
              <a:defRPr/>
            </a:pPr>
            <a:r>
              <a:rPr lang="en-GB" noProof="0" dirty="0" err="1">
                <a:solidFill>
                  <a:schemeClr val="accent5"/>
                </a:solidFill>
                <a:latin typeface="Calibri"/>
              </a:rPr>
              <a:t>ThomX</a:t>
            </a:r>
            <a:r>
              <a:rPr lang="en-GB" noProof="0" dirty="0">
                <a:solidFill>
                  <a:schemeClr val="accent5"/>
                </a:solidFill>
                <a:latin typeface="Calibri"/>
              </a:rPr>
              <a:t> Project: Main achievements</a:t>
            </a:r>
            <a:endParaRPr lang="en-GB" noProof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19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25/03/2026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13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Accelerator Physics Pole </a:t>
            </a:r>
            <a:endParaRPr lang="fr-FR">
              <a:latin typeface="+mn-lt"/>
            </a:endParaRP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ABFE5744-6F07-6CF0-0F69-FA8067DB3F36}"/>
              </a:ext>
            </a:extLst>
          </p:cNvPr>
          <p:cNvSpPr txBox="1">
            <a:spLocks/>
          </p:cNvSpPr>
          <p:nvPr/>
        </p:nvSpPr>
        <p:spPr>
          <a:xfrm>
            <a:off x="309823" y="941512"/>
            <a:ext cx="10009112" cy="14519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</a:p>
          <a:p>
            <a:pPr algn="ctr" fontAlgn="auto">
              <a:spcAft>
                <a:spcPts val="0"/>
              </a:spcAft>
            </a:pPr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Innovative Acceleration Techniques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br>
              <a:rPr lang="en-GB" sz="4000" i="1" dirty="0">
                <a:solidFill>
                  <a:schemeClr val="accent5">
                    <a:lumMod val="75000"/>
                  </a:schemeClr>
                </a:solidFill>
              </a:rPr>
            </a:br>
            <a:endParaRPr lang="en-GB" sz="40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D60CAF6-F500-E589-C4E0-0943A44934A5}"/>
              </a:ext>
            </a:extLst>
          </p:cNvPr>
          <p:cNvGrpSpPr/>
          <p:nvPr/>
        </p:nvGrpSpPr>
        <p:grpSpPr bwMode="auto">
          <a:xfrm>
            <a:off x="273177" y="2453680"/>
            <a:ext cx="3241002" cy="1939503"/>
            <a:chOff x="879286" y="727410"/>
            <a:chExt cx="4283231" cy="2087190"/>
          </a:xfrm>
        </p:grpSpPr>
        <p:pic>
          <p:nvPicPr>
            <p:cNvPr id="4" name="Image 3" descr="Une image contenant capture d’écran, Bleu électrique, obscurité, léger&#10;&#10;Description générée automatiquement">
              <a:extLst>
                <a:ext uri="{FF2B5EF4-FFF2-40B4-BE49-F238E27FC236}">
                  <a16:creationId xmlns:a16="http://schemas.microsoft.com/office/drawing/2014/main" id="{25204E32-2240-01FA-B272-96EBAAE80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9286" y="727410"/>
              <a:ext cx="4283231" cy="208719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A5CB75B-2166-71C8-FE01-F918F73F31BA}"/>
                </a:ext>
              </a:extLst>
            </p:cNvPr>
            <p:cNvSpPr txBox="1"/>
            <p:nvPr/>
          </p:nvSpPr>
          <p:spPr bwMode="auto">
            <a:xfrm>
              <a:off x="977574" y="1459110"/>
              <a:ext cx="635805" cy="270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100" dirty="0">
                  <a:solidFill>
                    <a:srgbClr val="FD5AF0"/>
                  </a:solidFill>
                </a:rPr>
                <a:t>laser</a:t>
              </a:r>
              <a:endParaRPr sz="1100" dirty="0"/>
            </a:p>
          </p:txBody>
        </p: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E67F686B-5014-EE11-8B47-85A31630317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1759" y="1846136"/>
              <a:ext cx="1254369" cy="0"/>
            </a:xfrm>
            <a:prstGeom prst="straightConnector1">
              <a:avLst/>
            </a:prstGeom>
            <a:ln w="19050">
              <a:solidFill>
                <a:srgbClr val="FD5A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532BD6C-146B-733D-D345-391E14ECD5D5}"/>
                </a:ext>
              </a:extLst>
            </p:cNvPr>
            <p:cNvSpPr txBox="1"/>
            <p:nvPr/>
          </p:nvSpPr>
          <p:spPr bwMode="auto">
            <a:xfrm>
              <a:off x="2487023" y="1197501"/>
              <a:ext cx="911970" cy="270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100" dirty="0">
                  <a:solidFill>
                    <a:srgbClr val="00B0F0"/>
                  </a:solidFill>
                </a:rPr>
                <a:t>injection</a:t>
              </a:r>
              <a:endParaRPr sz="1100" dirty="0"/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23852CA0-8B8A-75B7-35C8-7A8E848C0E8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95169" y="1447246"/>
              <a:ext cx="655789" cy="129621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67CE78B-9A98-D6D5-E8E0-915DD9EA8197}"/>
                </a:ext>
              </a:extLst>
            </p:cNvPr>
            <p:cNvSpPr txBox="1"/>
            <p:nvPr/>
          </p:nvSpPr>
          <p:spPr bwMode="auto">
            <a:xfrm>
              <a:off x="2317616" y="2458486"/>
              <a:ext cx="1225513" cy="2708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100" dirty="0">
                  <a:solidFill>
                    <a:schemeClr val="accent4"/>
                  </a:solidFill>
                </a:rPr>
                <a:t>acceleration</a:t>
              </a:r>
              <a:endParaRPr sz="1100" dirty="0"/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6B65D706-43D4-D9F2-6DFB-CE12DF0C5D4B}"/>
                </a:ext>
              </a:extLst>
            </p:cNvPr>
            <p:cNvCxnSpPr>
              <a:cxnSpLocks/>
              <a:stCxn id="12" idx="0"/>
            </p:cNvCxnSpPr>
            <p:nvPr/>
          </p:nvCxnSpPr>
          <p:spPr bwMode="auto">
            <a:xfrm flipV="1">
              <a:off x="2930373" y="1896789"/>
              <a:ext cx="733099" cy="561697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5962185-EBCE-D790-0E8F-50060C5D7A90}"/>
                </a:ext>
              </a:extLst>
            </p:cNvPr>
            <p:cNvSpPr txBox="1"/>
            <p:nvPr/>
          </p:nvSpPr>
          <p:spPr bwMode="auto">
            <a:xfrm>
              <a:off x="3897492" y="2458486"/>
              <a:ext cx="1235894" cy="2708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10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Plasma lens</a:t>
              </a:r>
              <a:endParaRPr sz="1100"/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B1476AE1-2363-9DA7-394E-11B0757168EB}"/>
                </a:ext>
              </a:extLst>
            </p:cNvPr>
            <p:cNvCxnSpPr>
              <a:cxnSpLocks/>
              <a:stCxn id="14" idx="0"/>
            </p:cNvCxnSpPr>
            <p:nvPr/>
          </p:nvCxnSpPr>
          <p:spPr bwMode="auto">
            <a:xfrm flipH="1" flipV="1">
              <a:off x="4068016" y="1896789"/>
              <a:ext cx="447424" cy="561697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6B011845-5188-7DE9-828A-350E97CD2C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88748" y="1846136"/>
              <a:ext cx="312759" cy="0"/>
            </a:xfrm>
            <a:prstGeom prst="straightConnector1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3F24C35-663A-6004-2248-0A827B4E104F}"/>
                </a:ext>
              </a:extLst>
            </p:cNvPr>
            <p:cNvSpPr txBox="1"/>
            <p:nvPr/>
          </p:nvSpPr>
          <p:spPr bwMode="auto">
            <a:xfrm>
              <a:off x="4666201" y="1535379"/>
              <a:ext cx="401167" cy="270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1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e-</a:t>
              </a:r>
              <a:endParaRPr sz="1100" dirty="0"/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8F2C752E-C602-D7E4-D55F-8BA86E37E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070" y="2453680"/>
            <a:ext cx="2655413" cy="193949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C24184F-E2BB-DFCD-E191-B4519A9F6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574" y="2453681"/>
            <a:ext cx="4161024" cy="1939492"/>
          </a:xfrm>
          <a:prstGeom prst="rect">
            <a:avLst/>
          </a:prstGeom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FB618214-0982-993E-3124-A2430BCF69B4}"/>
              </a:ext>
            </a:extLst>
          </p:cNvPr>
          <p:cNvSpPr txBox="1">
            <a:spLocks/>
          </p:cNvSpPr>
          <p:nvPr/>
        </p:nvSpPr>
        <p:spPr>
          <a:xfrm>
            <a:off x="273819" y="4325888"/>
            <a:ext cx="10009112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sz="3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</a:p>
          <a:p>
            <a:pPr algn="ctr" fontAlgn="auto">
              <a:spcAft>
                <a:spcPts val="0"/>
              </a:spcAft>
            </a:pPr>
            <a:r>
              <a:rPr lang="en-GB" sz="3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Main Achievements &amp; Future Plans</a:t>
            </a:r>
          </a:p>
          <a:p>
            <a:pPr algn="ctr" fontAlgn="auto">
              <a:spcAft>
                <a:spcPts val="0"/>
              </a:spcAft>
            </a:pPr>
            <a:endParaRPr lang="en-GB" sz="32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sz="32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sz="32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sz="32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br>
              <a:rPr lang="en-GB" sz="32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endParaRPr lang="en-GB" sz="3200" i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1632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25/03/2026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14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Accelerator Physics Pole </a:t>
            </a:r>
            <a:endParaRPr lang="fr-FR"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895CBD9-2899-FB43-574C-41E9C7162B45}"/>
              </a:ext>
            </a:extLst>
          </p:cNvPr>
          <p:cNvSpPr txBox="1"/>
          <p:nvPr/>
        </p:nvSpPr>
        <p:spPr>
          <a:xfrm>
            <a:off x="345827" y="725488"/>
            <a:ext cx="1008111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F39200"/>
                </a:solidFill>
                <a:latin typeface="+mn-lt"/>
              </a:rPr>
              <a:t>PERLE main objectives: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sz="1800" dirty="0">
                <a:latin typeface="+mn-lt"/>
              </a:rPr>
              <a:t>Demonstrate </a:t>
            </a:r>
            <a:r>
              <a:rPr lang="en-GB" sz="1800" b="1" dirty="0">
                <a:latin typeface="+mn-lt"/>
              </a:rPr>
              <a:t>multi-turn</a:t>
            </a:r>
            <a:r>
              <a:rPr lang="en-GB" sz="1800" dirty="0">
                <a:latin typeface="+mn-lt"/>
              </a:rPr>
              <a:t> and </a:t>
            </a:r>
            <a:r>
              <a:rPr lang="en-GB" sz="1800" b="1" dirty="0">
                <a:latin typeface="+mn-lt"/>
              </a:rPr>
              <a:t>high current operation </a:t>
            </a:r>
            <a:r>
              <a:rPr lang="en-GB" sz="1800" dirty="0">
                <a:latin typeface="+mn-lt"/>
                <a:sym typeface="Wingdings" pitchFamily="2" charset="2"/>
              </a:rPr>
              <a:t> access to unexplored power regimes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sz="1800" dirty="0">
                <a:latin typeface="+mn-lt"/>
              </a:rPr>
              <a:t>Validation of important </a:t>
            </a:r>
            <a:r>
              <a:rPr lang="en-GB" sz="1800" b="1" dirty="0">
                <a:latin typeface="+mn-lt"/>
              </a:rPr>
              <a:t>technical choices</a:t>
            </a:r>
            <a:r>
              <a:rPr lang="en-GB" sz="1800" dirty="0">
                <a:latin typeface="+mn-lt"/>
              </a:rPr>
              <a:t>:</a:t>
            </a:r>
          </a:p>
          <a:p>
            <a:pPr marL="844550" lvl="1" indent="-342900"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</a:rPr>
              <a:t>High-charge electron gun: </a:t>
            </a:r>
            <a:r>
              <a:rPr lang="en-GB" sz="1600" b="1" dirty="0">
                <a:latin typeface="+mn-lt"/>
              </a:rPr>
              <a:t>500 </a:t>
            </a:r>
            <a:r>
              <a:rPr lang="en-GB" sz="1600" b="1" dirty="0" err="1">
                <a:latin typeface="+mn-lt"/>
              </a:rPr>
              <a:t>pC</a:t>
            </a:r>
            <a:r>
              <a:rPr lang="en-GB" sz="1600" b="1" dirty="0">
                <a:latin typeface="+mn-lt"/>
              </a:rPr>
              <a:t> at 40 MHz</a:t>
            </a:r>
          </a:p>
          <a:p>
            <a:pPr marL="844550" lvl="1" indent="-342900"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</a:rPr>
              <a:t>Optimized </a:t>
            </a:r>
            <a:r>
              <a:rPr lang="en-GB" sz="1600" b="1" dirty="0">
                <a:latin typeface="+mn-lt"/>
              </a:rPr>
              <a:t>800 MHz SRF system</a:t>
            </a:r>
            <a:r>
              <a:rPr lang="en-GB" sz="1600" dirty="0">
                <a:latin typeface="+mn-lt"/>
              </a:rPr>
              <a:t>: Maximise the efficiency  </a:t>
            </a:r>
          </a:p>
          <a:p>
            <a:pPr marL="844550" lvl="1" indent="-342900"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</a:rPr>
              <a:t>Common circulation arcs for accelerated and decelerated beams</a:t>
            </a:r>
          </a:p>
          <a:p>
            <a:pPr marL="844550" lvl="1" indent="-342900"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</a:rPr>
              <a:t>Non-invasive diagnostics  </a:t>
            </a:r>
            <a:endParaRPr lang="en-GB" sz="1800" dirty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GB" sz="1800" dirty="0">
                <a:latin typeface="+mn-lt"/>
              </a:rPr>
              <a:t>Host </a:t>
            </a:r>
            <a:r>
              <a:rPr lang="en-GB" sz="1800" b="1" dirty="0">
                <a:latin typeface="+mn-lt"/>
              </a:rPr>
              <a:t>experiments</a:t>
            </a:r>
            <a:r>
              <a:rPr lang="en-GB" sz="1800" dirty="0">
                <a:latin typeface="+mn-lt"/>
              </a:rPr>
              <a:t> of interest for our lab and institute.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79C4DB-8DC4-B6F5-D87E-D8F129D29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427" y="2525688"/>
            <a:ext cx="4680520" cy="2948938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E57E94B-5082-FB99-653F-A2B9E0DFB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990846"/>
              </p:ext>
            </p:extLst>
          </p:nvPr>
        </p:nvGraphicFramePr>
        <p:xfrm>
          <a:off x="954237" y="3029744"/>
          <a:ext cx="3928095" cy="2468151"/>
        </p:xfrm>
        <a:graphic>
          <a:graphicData uri="http://schemas.openxmlformats.org/drawingml/2006/table">
            <a:tbl>
              <a:tblPr firstRow="1" firstCol="1" bandRow="1"/>
              <a:tblGrid>
                <a:gridCol w="2124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1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84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Target Parameter</a:t>
                      </a:r>
                      <a:endParaRPr lang="fr-FR" sz="14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Unit</a:t>
                      </a:r>
                      <a:endParaRPr lang="fr-FR" sz="14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Value</a:t>
                      </a:r>
                      <a:endParaRPr lang="fr-FR" sz="14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2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Injection energy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7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4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Electron beam energy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4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1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Normalised Emittance </a:t>
                      </a:r>
                      <a:r>
                        <a:rPr lang="en-GB" sz="14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γε</a:t>
                      </a:r>
                      <a:r>
                        <a:rPr lang="en-GB" sz="1400" b="0" baseline="-2500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x,y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 mrad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6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0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Average beam current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mA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9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charge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pC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0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length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</a:t>
                      </a:r>
                      <a:endParaRPr lang="fr-FR" sz="14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3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spacing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ns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0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RF frequency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MHz</a:t>
                      </a:r>
                      <a:endParaRPr lang="fr-FR" sz="14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801.58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5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Duty factor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fr-FR" sz="14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CW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7FC505F8-E423-94DB-EBAB-FD6FE2E03040}"/>
              </a:ext>
            </a:extLst>
          </p:cNvPr>
          <p:cNvSpPr txBox="1"/>
          <p:nvPr/>
        </p:nvSpPr>
        <p:spPr>
          <a:xfrm>
            <a:off x="8327746" y="4685928"/>
            <a:ext cx="231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u="sng" dirty="0">
                <a:solidFill>
                  <a:srgbClr val="CC0066"/>
                </a:solidFill>
                <a:latin typeface="+mn-lt"/>
              </a:rPr>
              <a:t>PERLE 500 MeV version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DC3C573B-01A5-949D-2A73-C0AB93F6F805}"/>
              </a:ext>
            </a:extLst>
          </p:cNvPr>
          <p:cNvSpPr txBox="1">
            <a:spLocks/>
          </p:cNvSpPr>
          <p:nvPr/>
        </p:nvSpPr>
        <p:spPr bwMode="auto">
          <a:xfrm>
            <a:off x="1209922" y="149425"/>
            <a:ext cx="7584877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PERLE Project:</a:t>
            </a:r>
          </a:p>
        </p:txBody>
      </p:sp>
    </p:spTree>
    <p:extLst>
      <p:ext uri="{BB962C8B-B14F-4D97-AF65-F5344CB8AC3E}">
        <p14:creationId xmlns:p14="http://schemas.microsoft.com/office/powerpoint/2010/main" val="617373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7026160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Accelerator Physics Pole </a:t>
            </a:r>
            <a:endParaRPr sz="1200" b="1"/>
          </a:p>
        </p:txBody>
      </p:sp>
      <p:sp>
        <p:nvSpPr>
          <p:cNvPr id="1765614216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57F8F9E-B29E-9425-E472-E20285FB1EF7}" type="slidenum">
              <a:rPr lang="fr-FR" b="1"/>
              <a:t>15</a:t>
            </a:fld>
            <a:endParaRPr lang="fr-FR" b="1"/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25/03/2026</a:t>
            </a:r>
            <a:endParaRPr/>
          </a:p>
        </p:txBody>
      </p:sp>
      <p:sp>
        <p:nvSpPr>
          <p:cNvPr id="2" name="Rectangle 1"/>
          <p:cNvSpPr/>
          <p:nvPr/>
        </p:nvSpPr>
        <p:spPr bwMode="auto">
          <a:xfrm>
            <a:off x="257359" y="3749824"/>
            <a:ext cx="7902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Courier New"/>
              <a:buChar char="o"/>
              <a:defRPr/>
            </a:pPr>
            <a:r>
              <a:rPr lang="en-CA" sz="1400">
                <a:latin typeface="+mn-lt"/>
                <a:ea typeface="Times New Roman"/>
              </a:rPr>
              <a:t>Funds obtained within </a:t>
            </a:r>
            <a:r>
              <a:rPr lang="en-CA" sz="1400" b="1">
                <a:latin typeface="+mn-lt"/>
                <a:ea typeface="Times New Roman"/>
              </a:rPr>
              <a:t>RI2 national program (CNRS).</a:t>
            </a:r>
            <a:r>
              <a:rPr lang="en-CA" sz="1400">
                <a:latin typeface="+mn-lt"/>
                <a:ea typeface="Times New Roman"/>
              </a:rPr>
              <a:t> it secure </a:t>
            </a:r>
            <a:r>
              <a:rPr lang="en-CA" sz="1400" b="1">
                <a:solidFill>
                  <a:srgbClr val="C00000"/>
                </a:solidFill>
                <a:latin typeface="+mn-lt"/>
                <a:ea typeface="Times New Roman"/>
              </a:rPr>
              <a:t>the full injection line. </a:t>
            </a:r>
            <a:endParaRPr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216585" y="1085528"/>
            <a:ext cx="1755275" cy="1316457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 bwMode="auto">
          <a:xfrm>
            <a:off x="561851" y="4013794"/>
            <a:ext cx="4176464" cy="1680246"/>
            <a:chOff x="150653" y="559517"/>
            <a:chExt cx="11408877" cy="553204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273947" y="653480"/>
              <a:ext cx="10008984" cy="495926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 bwMode="auto">
            <a:xfrm>
              <a:off x="2002353" y="559517"/>
              <a:ext cx="1944215" cy="785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900">
                  <a:latin typeface="+mn-lt"/>
                </a:rPr>
                <a:t>HV system</a:t>
              </a:r>
              <a:endParaRPr/>
            </a:p>
          </p:txBody>
        </p:sp>
        <p:sp>
          <p:nvSpPr>
            <p:cNvPr id="8" name="ZoneTexte 7"/>
            <p:cNvSpPr txBox="1"/>
            <p:nvPr/>
          </p:nvSpPr>
          <p:spPr bwMode="auto">
            <a:xfrm>
              <a:off x="269800" y="5324708"/>
              <a:ext cx="5976429" cy="766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900">
                  <a:latin typeface="+mn-lt"/>
                </a:rPr>
                <a:t>Photocathode Preparation Facility (PPF)</a:t>
              </a:r>
              <a:endParaRPr/>
            </a:p>
          </p:txBody>
        </p:sp>
        <p:sp>
          <p:nvSpPr>
            <p:cNvPr id="9" name="ZoneTexte 8"/>
            <p:cNvSpPr txBox="1"/>
            <p:nvPr/>
          </p:nvSpPr>
          <p:spPr bwMode="auto">
            <a:xfrm>
              <a:off x="150653" y="2707411"/>
              <a:ext cx="2466792" cy="785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900">
                  <a:latin typeface="+mn-lt"/>
                </a:rPr>
                <a:t>DC Photogun</a:t>
              </a:r>
              <a:endParaRPr/>
            </a:p>
          </p:txBody>
        </p:sp>
        <p:cxnSp>
          <p:nvCxnSpPr>
            <p:cNvPr id="10" name="Connecteur droit avec flèche 9"/>
            <p:cNvCxnSpPr>
              <a:cxnSpLocks/>
              <a:stCxn id="9" idx="3"/>
            </p:cNvCxnSpPr>
            <p:nvPr/>
          </p:nvCxnSpPr>
          <p:spPr bwMode="auto">
            <a:xfrm>
              <a:off x="2617445" y="3099944"/>
              <a:ext cx="917585" cy="161466"/>
            </a:xfrm>
            <a:prstGeom prst="straightConnector1">
              <a:avLst/>
            </a:prstGeom>
            <a:ln w="19050">
              <a:solidFill>
                <a:srgbClr val="CC00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 bwMode="auto">
            <a:xfrm>
              <a:off x="4450284" y="4739349"/>
              <a:ext cx="2059466" cy="766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900">
                  <a:latin typeface="+mn-lt"/>
                </a:rPr>
                <a:t>Buncher</a:t>
              </a:r>
              <a:endParaRPr/>
            </a:p>
          </p:txBody>
        </p:sp>
        <p:sp>
          <p:nvSpPr>
            <p:cNvPr id="12" name="ZoneTexte 11"/>
            <p:cNvSpPr txBox="1"/>
            <p:nvPr/>
          </p:nvSpPr>
          <p:spPr bwMode="auto">
            <a:xfrm>
              <a:off x="6899570" y="2516397"/>
              <a:ext cx="1870061" cy="785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900">
                  <a:latin typeface="+mn-lt"/>
                </a:rPr>
                <a:t>Booster</a:t>
              </a:r>
              <a:endParaRPr/>
            </a:p>
          </p:txBody>
        </p:sp>
        <p:sp>
          <p:nvSpPr>
            <p:cNvPr id="13" name="ZoneTexte 12"/>
            <p:cNvSpPr txBox="1"/>
            <p:nvPr/>
          </p:nvSpPr>
          <p:spPr bwMode="auto">
            <a:xfrm>
              <a:off x="8843788" y="3064970"/>
              <a:ext cx="1562436" cy="785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900">
                  <a:latin typeface="+mn-lt"/>
                </a:rPr>
                <a:t>Merger</a:t>
              </a:r>
              <a:endParaRPr/>
            </a:p>
          </p:txBody>
        </p:sp>
        <p:sp>
          <p:nvSpPr>
            <p:cNvPr id="14" name="ZoneTexte 13"/>
            <p:cNvSpPr txBox="1"/>
            <p:nvPr/>
          </p:nvSpPr>
          <p:spPr bwMode="auto">
            <a:xfrm>
              <a:off x="8482728" y="5324708"/>
              <a:ext cx="3076802" cy="766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900">
                  <a:latin typeface="+mn-lt"/>
                </a:rPr>
                <a:t>Diagnostics line</a:t>
              </a:r>
              <a:endParaRPr/>
            </a:p>
          </p:txBody>
        </p:sp>
        <p:cxnSp>
          <p:nvCxnSpPr>
            <p:cNvPr id="15" name="Connecteur droit avec flèche 14"/>
            <p:cNvCxnSpPr>
              <a:cxnSpLocks/>
              <a:stCxn id="11" idx="0"/>
            </p:cNvCxnSpPr>
            <p:nvPr/>
          </p:nvCxnSpPr>
          <p:spPr bwMode="auto">
            <a:xfrm flipH="1" flipV="1">
              <a:off x="4520143" y="3524508"/>
              <a:ext cx="959874" cy="1214842"/>
            </a:xfrm>
            <a:prstGeom prst="straightConnector1">
              <a:avLst/>
            </a:prstGeom>
            <a:ln w="19050">
              <a:solidFill>
                <a:srgbClr val="CC00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73819" y="2819035"/>
            <a:ext cx="2318782" cy="9096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669503" y="2826173"/>
            <a:ext cx="1586237" cy="9025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8" name="Groupe 17"/>
          <p:cNvGrpSpPr/>
          <p:nvPr/>
        </p:nvGrpSpPr>
        <p:grpSpPr bwMode="auto">
          <a:xfrm>
            <a:off x="4469703" y="2813720"/>
            <a:ext cx="1586237" cy="901619"/>
            <a:chOff x="7162274" y="3837738"/>
            <a:chExt cx="2375505" cy="1392432"/>
          </a:xfrm>
        </p:grpSpPr>
        <p:grpSp>
          <p:nvGrpSpPr>
            <p:cNvPr id="19" name="Group 125"/>
            <p:cNvGrpSpPr>
              <a:grpSpLocks noChangeAspect="1"/>
            </p:cNvGrpSpPr>
            <p:nvPr/>
          </p:nvGrpSpPr>
          <p:grpSpPr bwMode="auto">
            <a:xfrm>
              <a:off x="7345696" y="3837738"/>
              <a:ext cx="2192084" cy="1354807"/>
              <a:chOff x="2090055" y="641796"/>
              <a:chExt cx="8064448" cy="5127756"/>
            </a:xfrm>
            <a:solidFill>
              <a:schemeClr val="bg1"/>
            </a:solidFill>
          </p:grpSpPr>
          <p:pic>
            <p:nvPicPr>
              <p:cNvPr id="23" name="Picture 12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4077477" y="641796"/>
                <a:ext cx="2202024" cy="5099763"/>
              </a:xfrm>
              <a:prstGeom prst="rect">
                <a:avLst/>
              </a:prstGeom>
              <a:grpFill/>
            </p:spPr>
          </p:pic>
          <p:pic>
            <p:nvPicPr>
              <p:cNvPr id="24" name="Picture 127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2090055" y="693699"/>
                <a:ext cx="1548882" cy="5075853"/>
              </a:xfrm>
              <a:prstGeom prst="rect">
                <a:avLst/>
              </a:prstGeom>
              <a:grpFill/>
            </p:spPr>
          </p:pic>
          <p:pic>
            <p:nvPicPr>
              <p:cNvPr id="25" name="Picture 12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6730169" y="693699"/>
                <a:ext cx="3424334" cy="5075853"/>
              </a:xfrm>
              <a:prstGeom prst="rect">
                <a:avLst/>
              </a:prstGeom>
              <a:grpFill/>
            </p:spPr>
          </p:pic>
        </p:grpSp>
        <p:sp>
          <p:nvSpPr>
            <p:cNvPr id="20" name="Text Box 385"/>
            <p:cNvSpPr txBox="1">
              <a:spLocks noChangeArrowheads="1"/>
            </p:cNvSpPr>
            <p:nvPr/>
          </p:nvSpPr>
          <p:spPr bwMode="auto">
            <a:xfrm>
              <a:off x="7162274" y="4707318"/>
              <a:ext cx="815386" cy="5228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just">
                <a:spcBef>
                  <a:spcPts val="0"/>
                </a:spcBef>
                <a:defRPr sz="2000">
                  <a:solidFill>
                    <a:srgbClr val="253E64"/>
                  </a:solidFill>
                  <a:latin typeface="Arial Narrow"/>
                </a:defRPr>
              </a:lvl1pPr>
            </a:lstStyle>
            <a:p>
              <a:pPr algn="ctr">
                <a:defRPr/>
              </a:pPr>
              <a:r>
                <a:rPr lang="en-US" sz="800">
                  <a:latin typeface="+mn-lt"/>
                </a:rPr>
                <a:t>Probe Coupler</a:t>
              </a:r>
              <a:endParaRPr/>
            </a:p>
          </p:txBody>
        </p:sp>
        <p:sp>
          <p:nvSpPr>
            <p:cNvPr id="21" name="Text Box 385"/>
            <p:cNvSpPr txBox="1">
              <a:spLocks noChangeArrowheads="1"/>
            </p:cNvSpPr>
            <p:nvPr/>
          </p:nvSpPr>
          <p:spPr bwMode="auto">
            <a:xfrm>
              <a:off x="8435266" y="4694072"/>
              <a:ext cx="883754" cy="5228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800">
                  <a:solidFill>
                    <a:srgbClr val="253E64"/>
                  </a:solidFill>
                  <a:latin typeface="+mn-lt"/>
                </a:rPr>
                <a:t>DQW Coupler</a:t>
              </a:r>
              <a:endParaRPr/>
            </a:p>
          </p:txBody>
        </p:sp>
        <p:sp>
          <p:nvSpPr>
            <p:cNvPr id="22" name="Text Box 385"/>
            <p:cNvSpPr txBox="1">
              <a:spLocks noChangeArrowheads="1"/>
            </p:cNvSpPr>
            <p:nvPr/>
          </p:nvSpPr>
          <p:spPr bwMode="auto">
            <a:xfrm>
              <a:off x="7816823" y="4697667"/>
              <a:ext cx="790152" cy="5228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just">
                <a:spcBef>
                  <a:spcPts val="0"/>
                </a:spcBef>
                <a:defRPr sz="2000">
                  <a:solidFill>
                    <a:srgbClr val="253E64"/>
                  </a:solidFill>
                  <a:latin typeface="Arial Narrow"/>
                </a:defRPr>
              </a:lvl1pPr>
            </a:lstStyle>
            <a:p>
              <a:pPr algn="ctr">
                <a:defRPr/>
              </a:pPr>
              <a:r>
                <a:rPr lang="en-US" sz="800">
                  <a:latin typeface="+mn-lt"/>
                </a:rPr>
                <a:t>Hook Coupler</a:t>
              </a:r>
              <a:endParaRPr/>
            </a:p>
          </p:txBody>
        </p:sp>
      </p:grpSp>
      <p:grpSp>
        <p:nvGrpSpPr>
          <p:cNvPr id="26" name="Groupe 25"/>
          <p:cNvGrpSpPr/>
          <p:nvPr/>
        </p:nvGrpSpPr>
        <p:grpSpPr bwMode="auto">
          <a:xfrm>
            <a:off x="3327531" y="1149908"/>
            <a:ext cx="3499015" cy="1256335"/>
            <a:chOff x="-3235697" y="-1507280"/>
            <a:chExt cx="5436751" cy="2276889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-3169457" y="-1507280"/>
              <a:ext cx="5065437" cy="2276889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 bwMode="auto">
            <a:xfrm>
              <a:off x="-3235697" y="254891"/>
              <a:ext cx="5436751" cy="5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200" b="1">
                  <a:solidFill>
                    <a:schemeClr val="bg1"/>
                  </a:solidFill>
                  <a:latin typeface="+mn-lt"/>
                </a:rPr>
                <a:t>Photocathode Production Facility (PPF) assembly</a:t>
              </a:r>
              <a:endParaRPr/>
            </a:p>
          </p:txBody>
        </p:sp>
      </p:grpSp>
      <p:sp>
        <p:nvSpPr>
          <p:cNvPr id="29" name="ZoneTexte 28"/>
          <p:cNvSpPr txBox="1"/>
          <p:nvPr/>
        </p:nvSpPr>
        <p:spPr bwMode="auto">
          <a:xfrm>
            <a:off x="194062" y="797495"/>
            <a:ext cx="81446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  <a:defRPr/>
            </a:pPr>
            <a:r>
              <a:rPr lang="en-CA" sz="1400" b="1">
                <a:solidFill>
                  <a:srgbClr val="C00000"/>
                </a:solidFill>
                <a:latin typeface="+mn-lt"/>
                <a:ea typeface="Times New Roman"/>
              </a:rPr>
              <a:t>DC-gun + photocathode+ preparation chamber </a:t>
            </a:r>
            <a:r>
              <a:rPr lang="en-CA" sz="1400">
                <a:latin typeface="+mn-lt"/>
                <a:ea typeface="Times New Roman"/>
              </a:rPr>
              <a:t>acquired and installation is ongoing in the IGLOO. </a:t>
            </a:r>
            <a:endParaRPr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042572" y="1139925"/>
            <a:ext cx="1828123" cy="1261812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 bwMode="auto">
          <a:xfrm>
            <a:off x="210716" y="2453680"/>
            <a:ext cx="10216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  <a:defRPr/>
            </a:pPr>
            <a:r>
              <a:rPr lang="en-CA" sz="1400" b="1">
                <a:solidFill>
                  <a:srgbClr val="C00000"/>
                </a:solidFill>
                <a:latin typeface="+mn-lt"/>
                <a:ea typeface="Times New Roman"/>
              </a:rPr>
              <a:t>LINAC cryomodule is funded</a:t>
            </a:r>
            <a:r>
              <a:rPr lang="en-CA" sz="1400">
                <a:latin typeface="+mn-lt"/>
                <a:ea typeface="Times New Roman"/>
              </a:rPr>
              <a:t> by the </a:t>
            </a:r>
            <a:r>
              <a:rPr lang="en-CA" sz="1400" b="1">
                <a:latin typeface="+mn-lt"/>
                <a:ea typeface="Times New Roman"/>
              </a:rPr>
              <a:t>UE Program iSAS</a:t>
            </a:r>
            <a:r>
              <a:rPr lang="en-CA" sz="1400" b="1">
                <a:solidFill>
                  <a:srgbClr val="C00000"/>
                </a:solidFill>
                <a:latin typeface="+mn-lt"/>
                <a:ea typeface="Times New Roman"/>
              </a:rPr>
              <a:t> </a:t>
            </a:r>
            <a:r>
              <a:rPr lang="en-CA" sz="1400">
                <a:latin typeface="+mn-lt"/>
                <a:ea typeface="Times New Roman"/>
              </a:rPr>
              <a:t>(+ </a:t>
            </a:r>
            <a:r>
              <a:rPr lang="en-CA" sz="1400" b="1">
                <a:latin typeface="+mn-lt"/>
                <a:ea typeface="Times New Roman"/>
              </a:rPr>
              <a:t>IN2P3 matching funds </a:t>
            </a:r>
            <a:r>
              <a:rPr lang="en-CA" sz="1400">
                <a:latin typeface="+mn-lt"/>
                <a:ea typeface="Times New Roman"/>
              </a:rPr>
              <a:t>+ CM vessel from ESS). Components design is ongoing:</a:t>
            </a:r>
            <a:endParaRPr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197895" y="2848962"/>
            <a:ext cx="2802521" cy="8900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9150223" y="2848962"/>
            <a:ext cx="1366631" cy="8900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4" name="ZoneTexte 33"/>
          <p:cNvSpPr txBox="1"/>
          <p:nvPr/>
        </p:nvSpPr>
        <p:spPr bwMode="auto">
          <a:xfrm>
            <a:off x="4522291" y="4613920"/>
            <a:ext cx="2845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CA" sz="1400" b="1">
                <a:solidFill>
                  <a:schemeClr val="accent5">
                    <a:lumMod val="75000"/>
                  </a:schemeClr>
                </a:solidFill>
                <a:latin typeface="+mn-lt"/>
                <a:ea typeface="Times New Roman"/>
              </a:rPr>
              <a:t> With these 2 funds, we are close to realise PERLE 1 turn</a:t>
            </a:r>
            <a:endParaRPr lang="en-GB" sz="140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546627" y="4325888"/>
            <a:ext cx="2536787" cy="12449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36" name="Connecteur droit avec flèche 35"/>
          <p:cNvCxnSpPr>
            <a:cxnSpLocks/>
          </p:cNvCxnSpPr>
          <p:nvPr/>
        </p:nvCxnSpPr>
        <p:spPr bwMode="auto">
          <a:xfrm flipV="1">
            <a:off x="5026346" y="5189984"/>
            <a:ext cx="1937227" cy="15042"/>
          </a:xfrm>
          <a:prstGeom prst="straightConnector1">
            <a:avLst/>
          </a:prstGeom>
          <a:ln w="317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re 1"/>
          <p:cNvSpPr txBox="1"/>
          <p:nvPr/>
        </p:nvSpPr>
        <p:spPr bwMode="auto">
          <a:xfrm>
            <a:off x="1183466" y="2115126"/>
            <a:ext cx="2186697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2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200">
                <a:solidFill>
                  <a:schemeClr val="bg1"/>
                </a:solidFill>
                <a:latin typeface="Calibri"/>
                <a:cs typeface="Calibri"/>
              </a:rPr>
              <a:t>DC Gun installation</a:t>
            </a:r>
            <a:endParaRPr/>
          </a:p>
        </p:txBody>
      </p:sp>
      <p:sp>
        <p:nvSpPr>
          <p:cNvPr id="40" name="ZoneTexte 39"/>
          <p:cNvSpPr txBox="1"/>
          <p:nvPr/>
        </p:nvSpPr>
        <p:spPr bwMode="auto">
          <a:xfrm>
            <a:off x="7068893" y="2104673"/>
            <a:ext cx="220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b="1">
                <a:solidFill>
                  <a:schemeClr val="bg1"/>
                </a:solidFill>
                <a:latin typeface="+mn-lt"/>
              </a:rPr>
              <a:t>Laser room installation</a:t>
            </a:r>
            <a:endParaRPr/>
          </a:p>
        </p:txBody>
      </p:sp>
      <p:sp>
        <p:nvSpPr>
          <p:cNvPr id="41" name="ZoneTexte 40"/>
          <p:cNvSpPr txBox="1"/>
          <p:nvPr/>
        </p:nvSpPr>
        <p:spPr bwMode="auto">
          <a:xfrm>
            <a:off x="7042571" y="3472825"/>
            <a:ext cx="1437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b="1">
                <a:solidFill>
                  <a:schemeClr val="bg1"/>
                </a:solidFill>
                <a:latin typeface="+mn-lt"/>
              </a:rPr>
              <a:t>Vacuum vessel</a:t>
            </a:r>
            <a:endParaRPr/>
          </a:p>
        </p:txBody>
      </p:sp>
      <p:sp>
        <p:nvSpPr>
          <p:cNvPr id="42" name="ZoneTexte 41"/>
          <p:cNvSpPr txBox="1"/>
          <p:nvPr/>
        </p:nvSpPr>
        <p:spPr bwMode="auto">
          <a:xfrm>
            <a:off x="9202811" y="3461792"/>
            <a:ext cx="1537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b="1">
                <a:solidFill>
                  <a:schemeClr val="bg1"/>
                </a:solidFill>
                <a:latin typeface="+mn-lt"/>
              </a:rPr>
              <a:t>Thermal shield</a:t>
            </a:r>
            <a:endParaRPr/>
          </a:p>
        </p:txBody>
      </p:sp>
      <p:sp>
        <p:nvSpPr>
          <p:cNvPr id="43" name="ZoneTexte 42"/>
          <p:cNvSpPr txBox="1"/>
          <p:nvPr/>
        </p:nvSpPr>
        <p:spPr bwMode="auto">
          <a:xfrm>
            <a:off x="339066" y="2798958"/>
            <a:ext cx="1984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b="1" dirty="0">
                <a:latin typeface="+mn-lt"/>
              </a:rPr>
              <a:t>Cavity string design</a:t>
            </a:r>
            <a:endParaRPr sz="1100" dirty="0"/>
          </a:p>
        </p:txBody>
      </p:sp>
      <p:sp>
        <p:nvSpPr>
          <p:cNvPr id="44" name="ZoneTexte 43"/>
          <p:cNvSpPr txBox="1"/>
          <p:nvPr/>
        </p:nvSpPr>
        <p:spPr bwMode="auto">
          <a:xfrm>
            <a:off x="2629343" y="3488214"/>
            <a:ext cx="160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b="1" dirty="0">
                <a:latin typeface="+mn-lt"/>
              </a:rPr>
              <a:t>SRF Cavity design</a:t>
            </a:r>
            <a:endParaRPr sz="1100" dirty="0"/>
          </a:p>
        </p:txBody>
      </p:sp>
      <p:sp>
        <p:nvSpPr>
          <p:cNvPr id="47" name="Titre 8">
            <a:extLst>
              <a:ext uri="{FF2B5EF4-FFF2-40B4-BE49-F238E27FC236}">
                <a16:creationId xmlns:a16="http://schemas.microsoft.com/office/drawing/2014/main" id="{12DA5373-C4F7-0522-3BBA-521CE42CB594}"/>
              </a:ext>
            </a:extLst>
          </p:cNvPr>
          <p:cNvSpPr txBox="1">
            <a:spLocks/>
          </p:cNvSpPr>
          <p:nvPr/>
        </p:nvSpPr>
        <p:spPr>
          <a:xfrm>
            <a:off x="1209922" y="149425"/>
            <a:ext cx="7584877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PERLE: Main Achievements &amp; Future Plans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25/03/2026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16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Accelerator Physics Pole </a:t>
            </a:r>
            <a:endParaRPr lang="fr-FR">
              <a:latin typeface="+mn-lt"/>
            </a:endParaRPr>
          </a:p>
        </p:txBody>
      </p:sp>
      <p:pic>
        <p:nvPicPr>
          <p:cNvPr id="6" name="logo-pallas_inverse.svg" descr="logo-pallas_inverse.svg">
            <a:extLst>
              <a:ext uri="{FF2B5EF4-FFF2-40B4-BE49-F238E27FC236}">
                <a16:creationId xmlns:a16="http://schemas.microsoft.com/office/drawing/2014/main" id="{2F7841AB-9E0E-0921-2A88-83F38B97A0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907" y="149424"/>
            <a:ext cx="372025" cy="37202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406DB7C-1A4E-78C2-75C8-FA0F69C5B401}"/>
              </a:ext>
            </a:extLst>
          </p:cNvPr>
          <p:cNvSpPr txBox="1"/>
          <p:nvPr/>
        </p:nvSpPr>
        <p:spPr>
          <a:xfrm>
            <a:off x="1194343" y="725488"/>
            <a:ext cx="8440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>
                <a:solidFill>
                  <a:srgbClr val="E05314"/>
                </a:solidFill>
                <a:latin typeface="+mn-lt"/>
              </a:rPr>
              <a:t>Test facility for laser-plasma injector optimisation towards high quality beam, control and reliability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9F26922-DD71-612E-FA09-0BBB16B1AD64}"/>
              </a:ext>
            </a:extLst>
          </p:cNvPr>
          <p:cNvSpPr txBox="1"/>
          <p:nvPr/>
        </p:nvSpPr>
        <p:spPr>
          <a:xfrm>
            <a:off x="345827" y="1113399"/>
            <a:ext cx="10370275" cy="1880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19125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100"/>
            </a:pPr>
            <a:r>
              <a:rPr lang="en-GB" sz="1400" noProof="0" dirty="0">
                <a:latin typeface="+mn-lt"/>
              </a:rPr>
              <a:t>In the context of advanced accelerator high-quality beam </a:t>
            </a:r>
            <a:r>
              <a:rPr lang="en-GB" sz="1400" b="1" noProof="0" dirty="0">
                <a:solidFill>
                  <a:srgbClr val="00294B"/>
                </a:solidFill>
                <a:latin typeface="+mn-lt"/>
              </a:rPr>
              <a:t>laser plasma injector</a:t>
            </a:r>
            <a:r>
              <a:rPr lang="en-GB" sz="1400" b="1" noProof="0" dirty="0">
                <a:latin typeface="+mn-lt"/>
              </a:rPr>
              <a:t> </a:t>
            </a:r>
            <a:r>
              <a:rPr lang="en-GB" sz="1400" noProof="0" dirty="0">
                <a:latin typeface="+mn-lt"/>
              </a:rPr>
              <a:t>(</a:t>
            </a:r>
            <a:r>
              <a:rPr lang="en-GB" sz="1400" b="1" noProof="0" dirty="0">
                <a:solidFill>
                  <a:srgbClr val="00294B"/>
                </a:solidFill>
                <a:latin typeface="+mn-lt"/>
              </a:rPr>
              <a:t>LPI</a:t>
            </a:r>
            <a:r>
              <a:rPr lang="en-GB" sz="1400" noProof="0" dirty="0">
                <a:latin typeface="+mn-lt"/>
              </a:rPr>
              <a:t>) for </a:t>
            </a:r>
            <a:r>
              <a:rPr lang="en-GB" sz="1400" b="1" noProof="0" dirty="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</a:rPr>
              <a:t>EuPRAXIA [1]</a:t>
            </a:r>
          </a:p>
          <a:p>
            <a:pPr defTabSz="619125">
              <a:lnSpc>
                <a:spcPct val="100000"/>
              </a:lnSpc>
              <a:spcBef>
                <a:spcPts val="0"/>
              </a:spcBef>
              <a:defRPr sz="2100"/>
            </a:pPr>
            <a:r>
              <a:rPr lang="en-GB" sz="1400" b="1" noProof="0" dirty="0">
                <a:latin typeface="+mn-lt"/>
              </a:rPr>
              <a:t>  - </a:t>
            </a:r>
            <a:r>
              <a:rPr lang="en-GB" sz="1400" noProof="0" dirty="0">
                <a:latin typeface="+mn-lt"/>
              </a:rPr>
              <a:t>preparatory technical design phase and future high gradient accelerator R&amp;D at IJClab </a:t>
            </a:r>
          </a:p>
          <a:p>
            <a:pPr defTabSz="619125">
              <a:lnSpc>
                <a:spcPct val="100000"/>
              </a:lnSpc>
              <a:spcBef>
                <a:spcPts val="0"/>
              </a:spcBef>
              <a:defRPr sz="2100"/>
            </a:pPr>
            <a:r>
              <a:rPr lang="en-GB" sz="1400" noProof="0" dirty="0">
                <a:latin typeface="+mn-lt"/>
              </a:rPr>
              <a:t>	- </a:t>
            </a:r>
            <a:r>
              <a:rPr lang="en-GB" sz="1400" noProof="0" dirty="0">
                <a:solidFill>
                  <a:srgbClr val="456487"/>
                </a:solidFill>
                <a:latin typeface="+mn-lt"/>
              </a:rPr>
              <a:t>compactness</a:t>
            </a:r>
            <a:r>
              <a:rPr lang="en-GB" sz="1400" noProof="0" dirty="0">
                <a:latin typeface="+mn-lt"/>
              </a:rPr>
              <a:t> as a </a:t>
            </a:r>
            <a:r>
              <a:rPr lang="en-GB" sz="1400" noProof="0" dirty="0">
                <a:solidFill>
                  <a:srgbClr val="456487"/>
                </a:solidFill>
                <a:latin typeface="+mn-lt"/>
              </a:rPr>
              <a:t>sustainable approach</a:t>
            </a:r>
          </a:p>
          <a:p>
            <a:pPr defTabSz="619125">
              <a:lnSpc>
                <a:spcPct val="100000"/>
              </a:lnSpc>
              <a:spcBef>
                <a:spcPts val="0"/>
              </a:spcBef>
              <a:defRPr sz="2100"/>
            </a:pPr>
            <a:r>
              <a:rPr lang="en-GB" sz="1400" noProof="0" dirty="0">
                <a:latin typeface="+mn-lt"/>
              </a:rPr>
              <a:t>	- ultrashort/high peak current beam </a:t>
            </a:r>
          </a:p>
          <a:p>
            <a:pPr defTabSz="619125">
              <a:lnSpc>
                <a:spcPct val="100000"/>
              </a:lnSpc>
              <a:spcBef>
                <a:spcPts val="0"/>
              </a:spcBef>
              <a:defRPr sz="2100"/>
            </a:pPr>
            <a:r>
              <a:rPr lang="en-GB" sz="1400" b="1" noProof="0" dirty="0">
                <a:latin typeface="+mn-lt"/>
              </a:rPr>
              <a:t>  - </a:t>
            </a:r>
            <a:r>
              <a:rPr lang="en-GB" sz="1400" b="1" noProof="0" dirty="0">
                <a:solidFill>
                  <a:schemeClr val="accent4">
                    <a:hueOff val="-1247790"/>
                    <a:lumOff val="-12326"/>
                  </a:schemeClr>
                </a:solidFill>
                <a:latin typeface="+mn-lt"/>
              </a:rPr>
              <a:t>10 Hz -150-250MeV, 10-100pC, </a:t>
            </a:r>
            <a:r>
              <a:rPr lang="en-GB" sz="1400" b="1" noProof="0" dirty="0" err="1">
                <a:solidFill>
                  <a:schemeClr val="accent4">
                    <a:hueOff val="-1247790"/>
                    <a:lumOff val="-12326"/>
                  </a:schemeClr>
                </a:solidFill>
                <a:latin typeface="+mn-lt"/>
              </a:rPr>
              <a:t>dE</a:t>
            </a:r>
            <a:r>
              <a:rPr lang="en-GB" sz="1400" b="1" noProof="0" dirty="0">
                <a:solidFill>
                  <a:schemeClr val="accent4">
                    <a:hueOff val="-1247790"/>
                    <a:lumOff val="-12326"/>
                  </a:schemeClr>
                </a:solidFill>
                <a:latin typeface="+mn-lt"/>
              </a:rPr>
              <a:t>&lt;5%</a:t>
            </a:r>
            <a:r>
              <a:rPr lang="en-GB" sz="1400" noProof="0" dirty="0">
                <a:latin typeface="+mn-lt"/>
              </a:rPr>
              <a:t> LPI test facility to </a:t>
            </a:r>
            <a:r>
              <a:rPr lang="en-GB" sz="1400" noProof="0" dirty="0">
                <a:solidFill>
                  <a:srgbClr val="00294B"/>
                </a:solidFill>
                <a:latin typeface="+mn-lt"/>
              </a:rPr>
              <a:t>improve</a:t>
            </a:r>
            <a:r>
              <a:rPr lang="en-GB" sz="1400" b="1" noProof="0" dirty="0">
                <a:solidFill>
                  <a:srgbClr val="00294B"/>
                </a:solidFill>
                <a:latin typeface="+mn-lt"/>
              </a:rPr>
              <a:t> quality and stability of e- beam generated by laser-plasma accelerator</a:t>
            </a:r>
            <a:r>
              <a:rPr lang="en-GB" sz="1400" noProof="0" dirty="0">
                <a:latin typeface="+mn-lt"/>
              </a:rPr>
              <a:t>.</a:t>
            </a:r>
          </a:p>
          <a:p>
            <a:pPr defTabSz="619125">
              <a:lnSpc>
                <a:spcPct val="100000"/>
              </a:lnSpc>
              <a:spcBef>
                <a:spcPts val="0"/>
              </a:spcBef>
              <a:defRPr sz="2100"/>
            </a:pPr>
            <a:r>
              <a:rPr lang="en-GB" sz="1400" noProof="0" dirty="0">
                <a:latin typeface="+mn-lt"/>
              </a:rPr>
              <a:t>	- currently not existing in the world as a day-to-day reliable accelerator [2]</a:t>
            </a:r>
          </a:p>
          <a:p>
            <a:pPr defTabSz="619125">
              <a:lnSpc>
                <a:spcPct val="100000"/>
              </a:lnSpc>
              <a:spcBef>
                <a:spcPts val="0"/>
              </a:spcBef>
              <a:defRPr sz="2100"/>
            </a:pPr>
            <a:r>
              <a:rPr lang="en-GB" sz="1400" noProof="0" dirty="0">
                <a:latin typeface="+mn-lt"/>
              </a:rPr>
              <a:t> </a:t>
            </a:r>
          </a:p>
          <a:p>
            <a:pPr defTabSz="619125">
              <a:lnSpc>
                <a:spcPct val="100000"/>
              </a:lnSpc>
              <a:spcBef>
                <a:spcPts val="0"/>
              </a:spcBef>
              <a:defRPr sz="2100"/>
            </a:pPr>
            <a:r>
              <a:rPr lang="en-GB" sz="1400" noProof="0" dirty="0">
                <a:latin typeface="+mn-lt"/>
              </a:rPr>
              <a:t>At IJClab, Orsay funded by </a:t>
            </a:r>
            <a:r>
              <a:rPr lang="en-GB" sz="1400" b="1" noProof="0" dirty="0">
                <a:latin typeface="+mn-lt"/>
              </a:rPr>
              <a:t>PIA3-ANR, CNRS-IN2P3, Université Paris Saclay, EuPRAXIA-PP</a:t>
            </a:r>
            <a:r>
              <a:rPr lang="en-GB" sz="1400" noProof="0" dirty="0">
                <a:latin typeface="+mn-lt"/>
              </a:rPr>
              <a:t> and</a:t>
            </a:r>
            <a:r>
              <a:rPr lang="en-GB" sz="1400" b="1" noProof="0" dirty="0">
                <a:latin typeface="+mn-lt"/>
              </a:rPr>
              <a:t> CPER -</a:t>
            </a:r>
            <a:r>
              <a:rPr lang="en-GB" sz="1400" noProof="0" dirty="0">
                <a:latin typeface="+mn-lt"/>
              </a:rPr>
              <a:t> almost </a:t>
            </a:r>
            <a:r>
              <a:rPr lang="en-GB" sz="1400" b="1" noProof="0" dirty="0">
                <a:latin typeface="+mn-lt"/>
              </a:rPr>
              <a:t>~2.3 M€ budget</a:t>
            </a:r>
            <a:r>
              <a:rPr lang="en-GB" sz="1400" noProof="0" dirty="0">
                <a:latin typeface="+mn-lt"/>
              </a:rPr>
              <a:t> </a:t>
            </a:r>
          </a:p>
        </p:txBody>
      </p:sp>
      <p:pic>
        <p:nvPicPr>
          <p:cNvPr id="22" name="lpi.png" descr="lpi.png">
            <a:extLst>
              <a:ext uri="{FF2B5EF4-FFF2-40B4-BE49-F238E27FC236}">
                <a16:creationId xmlns:a16="http://schemas.microsoft.com/office/drawing/2014/main" id="{48FB704D-E253-C461-BC30-5E6B8F31DA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954" y="3070345"/>
            <a:ext cx="5781925" cy="120981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Advanced laser control  (10Hz)…">
            <a:extLst>
              <a:ext uri="{FF2B5EF4-FFF2-40B4-BE49-F238E27FC236}">
                <a16:creationId xmlns:a16="http://schemas.microsoft.com/office/drawing/2014/main" id="{83703CA6-3FE2-52EF-667E-0BF778863539}"/>
              </a:ext>
            </a:extLst>
          </p:cNvPr>
          <p:cNvSpPr txBox="1"/>
          <p:nvPr/>
        </p:nvSpPr>
        <p:spPr>
          <a:xfrm>
            <a:off x="222708" y="3089322"/>
            <a:ext cx="259228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400" b="1">
                <a:solidFill>
                  <a:schemeClr val="accent6">
                    <a:satOff val="-20754"/>
                    <a:lumOff val="-16738"/>
                  </a:schemeClr>
                </a:solidFill>
              </a:defRPr>
            </a:pPr>
            <a:r>
              <a:rPr lang="en-GB" sz="1200" noProof="0" dirty="0">
                <a:solidFill>
                  <a:srgbClr val="CC0066"/>
                </a:solidFill>
                <a:latin typeface="+mn-lt"/>
              </a:rPr>
              <a:t>Advanced laser control  (10Hz)</a:t>
            </a:r>
          </a:p>
          <a:p>
            <a:pPr>
              <a:buSzPct val="80000"/>
              <a:defRPr sz="2000">
                <a:solidFill>
                  <a:schemeClr val="accent6">
                    <a:satOff val="-20754"/>
                    <a:lumOff val="-16738"/>
                  </a:schemeClr>
                </a:solidFill>
              </a:defRPr>
            </a:pPr>
            <a:r>
              <a:rPr lang="en-GB" sz="1200" noProof="0" dirty="0">
                <a:solidFill>
                  <a:srgbClr val="CC0066"/>
                </a:solidFill>
                <a:latin typeface="+mn-lt"/>
              </a:rPr>
              <a:t>- Spatial and temporal phases control</a:t>
            </a:r>
          </a:p>
          <a:p>
            <a:pPr>
              <a:buSzPct val="80000"/>
              <a:defRPr sz="2000">
                <a:solidFill>
                  <a:schemeClr val="accent6">
                    <a:satOff val="-20754"/>
                    <a:lumOff val="-16738"/>
                  </a:schemeClr>
                </a:solidFill>
              </a:defRPr>
            </a:pPr>
            <a:r>
              <a:rPr lang="en-GB" sz="1200" noProof="0" dirty="0">
                <a:solidFill>
                  <a:srgbClr val="CC0066"/>
                </a:solidFill>
                <a:latin typeface="+mn-lt"/>
              </a:rPr>
              <a:t>- Active beam pointing</a:t>
            </a:r>
          </a:p>
        </p:txBody>
      </p:sp>
      <p:sp>
        <p:nvSpPr>
          <p:cNvPr id="24" name="Plasma target development [3]…">
            <a:extLst>
              <a:ext uri="{FF2B5EF4-FFF2-40B4-BE49-F238E27FC236}">
                <a16:creationId xmlns:a16="http://schemas.microsoft.com/office/drawing/2014/main" id="{5832B969-FAA5-C0B1-4D4E-C462F760FFA4}"/>
              </a:ext>
            </a:extLst>
          </p:cNvPr>
          <p:cNvSpPr txBox="1"/>
          <p:nvPr/>
        </p:nvSpPr>
        <p:spPr>
          <a:xfrm>
            <a:off x="921891" y="3845713"/>
            <a:ext cx="306135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chemeClr val="accent1"/>
                </a:solidFill>
              </a:defRPr>
            </a:pPr>
            <a:r>
              <a:rPr lang="en-GB" sz="1200" b="1" noProof="0" dirty="0">
                <a:solidFill>
                  <a:srgbClr val="456487"/>
                </a:solidFill>
                <a:latin typeface="+mn-lt"/>
              </a:rPr>
              <a:t>Plasma target development [3] </a:t>
            </a:r>
          </a:p>
          <a:p>
            <a:pPr marL="228600" indent="-228600">
              <a:buSzPct val="80000"/>
              <a:buChar char="-"/>
              <a:defRPr sz="2000">
                <a:solidFill>
                  <a:schemeClr val="accent1"/>
                </a:solidFill>
              </a:defRPr>
            </a:pPr>
            <a:r>
              <a:rPr lang="en-GB" sz="1200" noProof="0" dirty="0">
                <a:solidFill>
                  <a:srgbClr val="456487"/>
                </a:solidFill>
                <a:latin typeface="+mn-lt"/>
              </a:rPr>
              <a:t>PIC simulation SMILEI [] – (LLR/LPGP)</a:t>
            </a:r>
          </a:p>
          <a:p>
            <a:pPr marL="228600" indent="-228600">
              <a:buSzPct val="80000"/>
              <a:buChar char="-"/>
              <a:defRPr sz="2000">
                <a:solidFill>
                  <a:schemeClr val="accent1"/>
                </a:solidFill>
              </a:defRPr>
            </a:pPr>
            <a:r>
              <a:rPr lang="en-GB" sz="1200" noProof="0" dirty="0">
                <a:solidFill>
                  <a:srgbClr val="456487"/>
                </a:solidFill>
                <a:latin typeface="+mn-lt"/>
              </a:rPr>
              <a:t>testing various gas cell type  - (LOA)</a:t>
            </a:r>
          </a:p>
          <a:p>
            <a:pPr marL="228600" indent="-228600">
              <a:buSzPct val="80000"/>
              <a:buChar char="-"/>
              <a:defRPr sz="2000">
                <a:solidFill>
                  <a:schemeClr val="accent1"/>
                </a:solidFill>
              </a:defRPr>
            </a:pPr>
            <a:r>
              <a:rPr lang="en-GB" sz="1200" noProof="0" dirty="0">
                <a:solidFill>
                  <a:srgbClr val="456487"/>
                </a:solidFill>
                <a:latin typeface="+mn-lt"/>
              </a:rPr>
              <a:t>Continuous flow and CFD simulation</a:t>
            </a:r>
          </a:p>
          <a:p>
            <a:pPr marL="228600" indent="-228600">
              <a:buSzPct val="80000"/>
              <a:buChar char="-"/>
              <a:defRPr sz="2000">
                <a:solidFill>
                  <a:schemeClr val="accent1"/>
                </a:solidFill>
              </a:defRPr>
            </a:pPr>
            <a:r>
              <a:rPr lang="en-GB" sz="1200" noProof="0" dirty="0">
                <a:solidFill>
                  <a:srgbClr val="456487"/>
                </a:solidFill>
                <a:latin typeface="+mn-lt"/>
              </a:rPr>
              <a:t>In-line integration with differential pumping</a:t>
            </a:r>
          </a:p>
          <a:p>
            <a:pPr marL="228600" indent="-228600">
              <a:buSzPct val="80000"/>
              <a:buChar char="-"/>
              <a:defRPr sz="2000">
                <a:solidFill>
                  <a:schemeClr val="accent1"/>
                </a:solidFill>
              </a:defRPr>
            </a:pPr>
            <a:r>
              <a:rPr lang="en-GB" sz="1200" noProof="0" dirty="0">
                <a:solidFill>
                  <a:srgbClr val="456487"/>
                </a:solidFill>
                <a:latin typeface="+mn-lt"/>
              </a:rPr>
              <a:t>Density profile tailoring (FLAME/LNF-INFN) </a:t>
            </a:r>
          </a:p>
        </p:txBody>
      </p:sp>
      <p:sp>
        <p:nvSpPr>
          <p:cNvPr id="25" name="Beam Transport [4]…">
            <a:extLst>
              <a:ext uri="{FF2B5EF4-FFF2-40B4-BE49-F238E27FC236}">
                <a16:creationId xmlns:a16="http://schemas.microsoft.com/office/drawing/2014/main" id="{B1C281E0-7CF7-B903-73C6-81E7855CF5BE}"/>
              </a:ext>
            </a:extLst>
          </p:cNvPr>
          <p:cNvSpPr txBox="1"/>
          <p:nvPr/>
        </p:nvSpPr>
        <p:spPr>
          <a:xfrm>
            <a:off x="4235102" y="4225618"/>
            <a:ext cx="4057906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pPr>
            <a:r>
              <a:rPr lang="en-GB" sz="1200" noProof="0" dirty="0">
                <a:solidFill>
                  <a:srgbClr val="FF6700"/>
                </a:solidFill>
                <a:latin typeface="+mn-lt"/>
              </a:rPr>
              <a:t>Beam Transport [4]</a:t>
            </a:r>
          </a:p>
          <a:p>
            <a:pPr marL="249381" indent="-249381">
              <a:buSzPct val="80000"/>
              <a:buChar char="-"/>
              <a:defRPr sz="2000">
                <a:solidFill>
                  <a:schemeClr val="accent4">
                    <a:hueOff val="-1247790"/>
                    <a:lumOff val="-12326"/>
                  </a:schemeClr>
                </a:solidFill>
              </a:defRPr>
            </a:pPr>
            <a:r>
              <a:rPr lang="en-GB" sz="1200" noProof="0" dirty="0">
                <a:solidFill>
                  <a:srgbClr val="FF6700"/>
                </a:solidFill>
                <a:latin typeface="+mn-lt"/>
              </a:rPr>
              <a:t>compact flexible capture ( 4 EM-QP / PMQ 3EM-QP) – (LLR)</a:t>
            </a:r>
          </a:p>
          <a:p>
            <a:pPr marL="249381" indent="-249381">
              <a:buSzPct val="80000"/>
              <a:buChar char="-"/>
              <a:defRPr sz="2000">
                <a:solidFill>
                  <a:schemeClr val="accent4">
                    <a:hueOff val="-1247790"/>
                    <a:lumOff val="-12326"/>
                  </a:schemeClr>
                </a:solidFill>
              </a:defRPr>
            </a:pPr>
            <a:r>
              <a:rPr lang="en-GB" sz="1200" noProof="0" dirty="0">
                <a:solidFill>
                  <a:srgbClr val="FF6700"/>
                </a:solidFill>
                <a:latin typeface="+mn-lt"/>
              </a:rPr>
              <a:t>active plasma lens capture test  (coll. LNF-INFN)</a:t>
            </a:r>
          </a:p>
          <a:p>
            <a:pPr marL="249381" indent="-249381">
              <a:buSzPct val="80000"/>
              <a:buChar char="-"/>
              <a:defRPr sz="2000">
                <a:solidFill>
                  <a:schemeClr val="accent4">
                    <a:hueOff val="-1247790"/>
                    <a:lumOff val="-12326"/>
                  </a:schemeClr>
                </a:solidFill>
              </a:defRPr>
            </a:pPr>
            <a:r>
              <a:rPr lang="en-GB" sz="1200" noProof="0" dirty="0">
                <a:solidFill>
                  <a:srgbClr val="FF6700"/>
                </a:solidFill>
                <a:latin typeface="+mn-lt"/>
              </a:rPr>
              <a:t>collimator system for energy selection GEANT4 (LP2I-B)</a:t>
            </a:r>
          </a:p>
          <a:p>
            <a:pPr marL="249381" indent="-249381">
              <a:buSzPct val="80000"/>
              <a:buChar char="-"/>
              <a:defRPr sz="2000">
                <a:solidFill>
                  <a:schemeClr val="accent4">
                    <a:hueOff val="-1247790"/>
                    <a:lumOff val="-12326"/>
                  </a:schemeClr>
                </a:solidFill>
              </a:defRPr>
            </a:pPr>
            <a:r>
              <a:rPr lang="en-GB" sz="1200" noProof="0" dirty="0">
                <a:solidFill>
                  <a:srgbClr val="FF6700"/>
                </a:solidFill>
                <a:latin typeface="+mn-lt"/>
              </a:rPr>
              <a:t>Tracking code used (CODAL, </a:t>
            </a:r>
            <a:r>
              <a:rPr lang="en-GB" sz="1200" noProof="0" dirty="0" err="1">
                <a:solidFill>
                  <a:srgbClr val="FF6700"/>
                </a:solidFill>
                <a:latin typeface="+mn-lt"/>
              </a:rPr>
              <a:t>TraceWIN</a:t>
            </a:r>
            <a:r>
              <a:rPr lang="en-GB" sz="1200" noProof="0" dirty="0">
                <a:solidFill>
                  <a:srgbClr val="FF6700"/>
                </a:solidFill>
                <a:latin typeface="+mn-lt"/>
              </a:rPr>
              <a:t>, RFTRACK, wake-T)</a:t>
            </a:r>
          </a:p>
        </p:txBody>
      </p:sp>
      <p:sp>
        <p:nvSpPr>
          <p:cNvPr id="27" name="e- beam compact characterization…">
            <a:extLst>
              <a:ext uri="{FF2B5EF4-FFF2-40B4-BE49-F238E27FC236}">
                <a16:creationId xmlns:a16="http://schemas.microsoft.com/office/drawing/2014/main" id="{77A3D34C-780D-5735-AD00-4B3EDECD1F34}"/>
              </a:ext>
            </a:extLst>
          </p:cNvPr>
          <p:cNvSpPr txBox="1"/>
          <p:nvPr/>
        </p:nvSpPr>
        <p:spPr>
          <a:xfrm>
            <a:off x="8159407" y="3505977"/>
            <a:ext cx="2578976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/>
            </a:pPr>
            <a:r>
              <a:rPr lang="en-GB" sz="1200" noProof="0" dirty="0">
                <a:latin typeface="+mn-lt"/>
              </a:rPr>
              <a:t>e- beam compact characterization</a:t>
            </a:r>
          </a:p>
          <a:p>
            <a:pPr marL="274320" indent="-274320">
              <a:buSzPct val="80000"/>
              <a:buChar char="-"/>
              <a:defRPr sz="2000"/>
            </a:pPr>
            <a:r>
              <a:rPr lang="en-GB" sz="1200" noProof="0" dirty="0">
                <a:latin typeface="+mn-lt"/>
              </a:rPr>
              <a:t>Down to 500 keV energy resolution</a:t>
            </a:r>
          </a:p>
          <a:p>
            <a:pPr marL="274320" indent="-274320">
              <a:buSzPct val="80000"/>
              <a:buChar char="-"/>
              <a:defRPr sz="2000"/>
            </a:pPr>
            <a:r>
              <a:rPr lang="en-GB" sz="1200" noProof="0" dirty="0">
                <a:latin typeface="+mn-lt"/>
              </a:rPr>
              <a:t>emittance </a:t>
            </a:r>
          </a:p>
          <a:p>
            <a:pPr marL="274320" indent="-274320">
              <a:buSzPct val="80000"/>
              <a:buChar char="-"/>
              <a:defRPr sz="2000"/>
            </a:pPr>
            <a:r>
              <a:rPr lang="en-GB" sz="1200" noProof="0" dirty="0">
                <a:latin typeface="+mn-lt"/>
              </a:rPr>
              <a:t>multi screen beam profile station</a:t>
            </a:r>
          </a:p>
          <a:p>
            <a:pPr marL="274320" indent="-274320">
              <a:buSzPct val="80000"/>
              <a:buChar char="-"/>
              <a:defRPr sz="2000"/>
            </a:pPr>
            <a:r>
              <a:rPr lang="en-GB" sz="1200" noProof="0" dirty="0">
                <a:latin typeface="+mn-lt"/>
              </a:rPr>
              <a:t>T-ICT </a:t>
            </a:r>
          </a:p>
          <a:p>
            <a:pPr marL="274320" indent="-274320">
              <a:buSzPct val="80000"/>
              <a:buFontTx/>
              <a:buChar char="-"/>
              <a:defRPr sz="2000"/>
            </a:pPr>
            <a:r>
              <a:rPr lang="en-GB" sz="1200" noProof="0" dirty="0">
                <a:latin typeface="+mn-lt"/>
              </a:rPr>
              <a:t>longitudinal phase space</a:t>
            </a:r>
          </a:p>
          <a:p>
            <a:pPr marL="274320" indent="-274320">
              <a:buSzPct val="80000"/>
              <a:buChar char="-"/>
              <a:defRPr sz="2000"/>
            </a:pPr>
            <a:endParaRPr lang="en-GB" sz="1200" noProof="0" dirty="0">
              <a:latin typeface="+mn-lt"/>
            </a:endParaRPr>
          </a:p>
        </p:txBody>
      </p:sp>
      <p:sp>
        <p:nvSpPr>
          <p:cNvPr id="28" name="[1] : Assmann, R. W. et al. EuPRAXIA Conceptual Design Report. Eur. Phys. J. Spec. Top. 229, 3675–4284 (2020). [2] pallas.ijclab.in2p3.fr [3] Drobniak, P. et al. Random scan optimization of a laser-plasma electron injector based on fast particle-in-cell ">
            <a:extLst>
              <a:ext uri="{FF2B5EF4-FFF2-40B4-BE49-F238E27FC236}">
                <a16:creationId xmlns:a16="http://schemas.microsoft.com/office/drawing/2014/main" id="{849F6A9A-525F-852F-F989-82AEE7EC0CF8}"/>
              </a:ext>
            </a:extLst>
          </p:cNvPr>
          <p:cNvSpPr txBox="1"/>
          <p:nvPr/>
        </p:nvSpPr>
        <p:spPr>
          <a:xfrm>
            <a:off x="148355" y="5332470"/>
            <a:ext cx="10499843" cy="361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/>
          <a:p>
            <a:pPr defTabSz="800735">
              <a:lnSpc>
                <a:spcPct val="100000"/>
              </a:lnSpc>
              <a:spcBef>
                <a:spcPts val="0"/>
              </a:spcBef>
              <a:defRPr sz="1552">
                <a:solidFill>
                  <a:srgbClr val="D46F41"/>
                </a:solidFill>
              </a:defRPr>
            </a:pPr>
            <a:r>
              <a:rPr lang="en-GB" sz="900" b="1" noProof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[1] </a:t>
            </a:r>
            <a:r>
              <a:rPr lang="en-GB" sz="900" noProof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: </a:t>
            </a:r>
            <a:r>
              <a:rPr lang="en-GB" sz="900" noProof="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Assmann</a:t>
            </a:r>
            <a:r>
              <a:rPr lang="en-GB" sz="900" noProof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 R. W. </a:t>
            </a:r>
            <a:r>
              <a:rPr lang="en-GB" sz="900" i="1" noProof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et al.</a:t>
            </a:r>
            <a:r>
              <a:rPr lang="en-GB" sz="900" noProof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EuPRAXIA Conceptual Design Report. </a:t>
            </a:r>
            <a:r>
              <a:rPr lang="en-GB" sz="900" i="1" noProof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Eur. Phys. J. Spec. Top.</a:t>
            </a:r>
            <a:r>
              <a:rPr lang="en-GB" sz="900" noProof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GB" sz="900" b="1" noProof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229</a:t>
            </a:r>
            <a:r>
              <a:rPr lang="en-GB" sz="900" noProof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 3675–4284 (2020). </a:t>
            </a:r>
            <a:r>
              <a:rPr lang="en-GB" sz="900" b="1" noProof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[2]</a:t>
            </a:r>
            <a:r>
              <a:rPr lang="en-GB" sz="900" noProof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GB" sz="900" u="sng" noProof="0" dirty="0">
                <a:solidFill>
                  <a:schemeClr val="bg2">
                    <a:lumMod val="50000"/>
                  </a:schemeClr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pallas.ijclab.in2p3.fr</a:t>
            </a:r>
            <a:r>
              <a:rPr lang="en-GB" sz="900" noProof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GB" sz="900" b="1" noProof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[3]</a:t>
            </a:r>
            <a:r>
              <a:rPr lang="en-GB" sz="900" noProof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GB" sz="900" noProof="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Drobniak</a:t>
            </a:r>
            <a:r>
              <a:rPr lang="en-GB" sz="900" noProof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 P. et al. Random scan optimization of a laser-plasma electron injector based on fast particle-in-cell simulations. Phys. Rev. Accel. Beams 26, 091302 (2023), </a:t>
            </a:r>
            <a:r>
              <a:rPr lang="en-GB" sz="900" b="1" noProof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[4] </a:t>
            </a:r>
            <a:r>
              <a:rPr lang="en-GB" sz="900" noProof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C. Guyot et al. Benchmarking CODAL beam dynamics code: a laser plasma case study, IPAC 2023 WEPL084 [5]</a:t>
            </a:r>
          </a:p>
        </p:txBody>
      </p:sp>
      <p:pic>
        <p:nvPicPr>
          <p:cNvPr id="29" name="logo-EuPRAXIA-PP-white-yellow.png" descr="logo-EuPRAXIA-PP-white-yellow.png">
            <a:extLst>
              <a:ext uri="{FF2B5EF4-FFF2-40B4-BE49-F238E27FC236}">
                <a16:creationId xmlns:a16="http://schemas.microsoft.com/office/drawing/2014/main" id="{7A7068D7-241F-62CB-BE7A-B083AEA47A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1104" y="190520"/>
            <a:ext cx="508661" cy="320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 29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0EE59054-8B82-74ED-485A-D4EEA757D5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29" y="658000"/>
            <a:ext cx="299955" cy="299955"/>
          </a:xfrm>
          <a:prstGeom prst="rect">
            <a:avLst/>
          </a:prstGeom>
        </p:spPr>
      </p:pic>
      <p:pic>
        <p:nvPicPr>
          <p:cNvPr id="31" name="Image 30" descr="Une image contenant symbole, Emblème, logo, Graphique&#10;&#10;Description générée automatiquement">
            <a:extLst>
              <a:ext uri="{FF2B5EF4-FFF2-40B4-BE49-F238E27FC236}">
                <a16:creationId xmlns:a16="http://schemas.microsoft.com/office/drawing/2014/main" id="{0859E15C-98C3-44C2-03DB-35F9C88B860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481" y="707118"/>
            <a:ext cx="201717" cy="201717"/>
          </a:xfrm>
          <a:prstGeom prst="rect">
            <a:avLst/>
          </a:prstGeom>
        </p:spPr>
      </p:pic>
      <p:sp>
        <p:nvSpPr>
          <p:cNvPr id="32" name="Titre 8">
            <a:extLst>
              <a:ext uri="{FF2B5EF4-FFF2-40B4-BE49-F238E27FC236}">
                <a16:creationId xmlns:a16="http://schemas.microsoft.com/office/drawing/2014/main" id="{8ADD7469-424B-E9E9-4613-84B8ACEF1930}"/>
              </a:ext>
            </a:extLst>
          </p:cNvPr>
          <p:cNvSpPr txBox="1">
            <a:spLocks/>
          </p:cNvSpPr>
          <p:nvPr/>
        </p:nvSpPr>
        <p:spPr bwMode="auto">
          <a:xfrm>
            <a:off x="1209922" y="149425"/>
            <a:ext cx="7584877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PALLAS project:</a:t>
            </a:r>
          </a:p>
        </p:txBody>
      </p:sp>
    </p:spTree>
    <p:extLst>
      <p:ext uri="{BB962C8B-B14F-4D97-AF65-F5344CB8AC3E}">
        <p14:creationId xmlns:p14="http://schemas.microsoft.com/office/powerpoint/2010/main" val="1166479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7590" y="159681"/>
            <a:ext cx="7632848" cy="432048"/>
          </a:xfrm>
        </p:spPr>
        <p:txBody>
          <a:bodyPr>
            <a:normAutofit/>
          </a:bodyPr>
          <a:lstStyle/>
          <a:p>
            <a:r>
              <a:rPr lang="en-GB" sz="2400" noProof="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PALLAS commissioning : First electrons beam at 150 MeV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424865" y="765246"/>
            <a:ext cx="10308112" cy="2977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600" dirty="0">
                <a:solidFill>
                  <a:schemeClr val="tx2"/>
                </a:solidFill>
              </a:rPr>
              <a:t>L</a:t>
            </a:r>
            <a:r>
              <a:rPr lang="en-GB" sz="1600" noProof="0" dirty="0" err="1">
                <a:solidFill>
                  <a:schemeClr val="tx2"/>
                </a:solidFill>
              </a:rPr>
              <a:t>aser</a:t>
            </a:r>
            <a:r>
              <a:rPr lang="en-GB" sz="1600" noProof="0" dirty="0">
                <a:solidFill>
                  <a:schemeClr val="tx2"/>
                </a:solidFill>
              </a:rPr>
              <a:t>-plasma electrons source commissioning @ 1 Hz </a:t>
            </a:r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2A19FB1F-37D9-F72D-A0D7-62D8FF37CB9F}"/>
              </a:ext>
            </a:extLst>
          </p:cNvPr>
          <p:cNvSpPr txBox="1">
            <a:spLocks/>
          </p:cNvSpPr>
          <p:nvPr/>
        </p:nvSpPr>
        <p:spPr>
          <a:xfrm>
            <a:off x="417835" y="756525"/>
            <a:ext cx="10308112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41C1D2F7-FA59-1609-2C59-ACBE7BC2E2E1}"/>
              </a:ext>
            </a:extLst>
          </p:cNvPr>
          <p:cNvSpPr txBox="1">
            <a:spLocks/>
          </p:cNvSpPr>
          <p:nvPr/>
        </p:nvSpPr>
        <p:spPr>
          <a:xfrm>
            <a:off x="385820" y="4033959"/>
            <a:ext cx="10308112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9" name="Espace réservé du contenu 5">
            <a:extLst>
              <a:ext uri="{FF2B5EF4-FFF2-40B4-BE49-F238E27FC236}">
                <a16:creationId xmlns:a16="http://schemas.microsoft.com/office/drawing/2014/main" id="{32661849-461A-2805-60B4-67A071761FD1}"/>
              </a:ext>
            </a:extLst>
          </p:cNvPr>
          <p:cNvSpPr txBox="1">
            <a:spLocks/>
          </p:cNvSpPr>
          <p:nvPr/>
        </p:nvSpPr>
        <p:spPr>
          <a:xfrm>
            <a:off x="431895" y="2492026"/>
            <a:ext cx="10308112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4EFD262C-5C9E-6783-6A40-A06F7D51B036}"/>
              </a:ext>
            </a:extLst>
          </p:cNvPr>
          <p:cNvSpPr txBox="1">
            <a:spLocks/>
          </p:cNvSpPr>
          <p:nvPr/>
        </p:nvSpPr>
        <p:spPr>
          <a:xfrm>
            <a:off x="385820" y="2588711"/>
            <a:ext cx="10308112" cy="1318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CDA347AA-8EF4-4AB1-8D40-2EF7CAEA69C1}"/>
              </a:ext>
            </a:extLst>
          </p:cNvPr>
          <p:cNvSpPr txBox="1">
            <a:spLocks/>
          </p:cNvSpPr>
          <p:nvPr/>
        </p:nvSpPr>
        <p:spPr>
          <a:xfrm>
            <a:off x="343768" y="3121127"/>
            <a:ext cx="10308112" cy="1174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tx2"/>
                </a:solidFill>
              </a:rPr>
              <a:t>LASERIX laser-driver main amplifier upgrade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en-GB" sz="1100" dirty="0" err="1">
                <a:solidFill>
                  <a:schemeClr val="tx2"/>
                </a:solidFill>
              </a:rPr>
              <a:t>laserix</a:t>
            </a:r>
            <a:r>
              <a:rPr lang="en-GB" sz="1100" dirty="0">
                <a:solidFill>
                  <a:schemeClr val="tx2"/>
                </a:solidFill>
              </a:rPr>
              <a:t> laser driver amplifier upgrade 1.5 -&gt; 3J 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en-GB" sz="1100" dirty="0">
                <a:solidFill>
                  <a:schemeClr val="tx2"/>
                </a:solidFill>
              </a:rPr>
              <a:t>Crystal coating damaged hold back to 2.2-2.5 J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en-GB" sz="1100" dirty="0">
                <a:solidFill>
                  <a:schemeClr val="tx2"/>
                </a:solidFill>
              </a:rPr>
              <a:t>Optical compressor thermal loading studies 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A45BA2A9-0014-AEEF-CC7C-68B234405D41}"/>
              </a:ext>
            </a:extLst>
          </p:cNvPr>
          <p:cNvSpPr txBox="1">
            <a:spLocks/>
          </p:cNvSpPr>
          <p:nvPr/>
        </p:nvSpPr>
        <p:spPr>
          <a:xfrm>
            <a:off x="343768" y="4386219"/>
            <a:ext cx="10308112" cy="12951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1700" dirty="0">
                <a:solidFill>
                  <a:schemeClr val="tx2"/>
                </a:solidFill>
              </a:rPr>
              <a:t>Next steps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en-GB" sz="1200" dirty="0">
                <a:solidFill>
                  <a:schemeClr val="tx2"/>
                </a:solidFill>
              </a:rPr>
              <a:t>Restarting laser with repair </a:t>
            </a:r>
            <a:r>
              <a:rPr lang="en-GB" sz="1200" dirty="0" err="1">
                <a:solidFill>
                  <a:schemeClr val="tx2"/>
                </a:solidFill>
              </a:rPr>
              <a:t>Ti:Sa</a:t>
            </a:r>
            <a:r>
              <a:rPr lang="en-GB" sz="1200" dirty="0">
                <a:solidFill>
                  <a:schemeClr val="tx2"/>
                </a:solidFill>
              </a:rPr>
              <a:t> crystal, laser beam quality improvement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en-GB" sz="1200" dirty="0">
                <a:solidFill>
                  <a:schemeClr val="tx2"/>
                </a:solidFill>
              </a:rPr>
              <a:t>Electron beam studies optimisation / real-time laser diagnostic development for active laser stabilisation and control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en-GB" sz="1200" dirty="0">
                <a:solidFill>
                  <a:schemeClr val="tx2"/>
                </a:solidFill>
              </a:rPr>
              <a:t>Installation of the electron beam capture and energy selection beamline 03-04/2026</a:t>
            </a:r>
          </a:p>
          <a:p>
            <a:pPr fontAlgn="auto">
              <a:spcAft>
                <a:spcPts val="0"/>
              </a:spcAft>
              <a:buFontTx/>
              <a:buChar char="-"/>
            </a:pPr>
            <a:r>
              <a:rPr lang="en-GB" sz="1200" dirty="0">
                <a:solidFill>
                  <a:schemeClr val="tx2"/>
                </a:solidFill>
              </a:rPr>
              <a:t>New plasma target development </a:t>
            </a: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98107E7E-AFDA-F564-4DC8-75D790A4E290}"/>
              </a:ext>
            </a:extLst>
          </p:cNvPr>
          <p:cNvGraphicFramePr>
            <a:graphicFrameLocks noGrp="1"/>
          </p:cNvGraphicFramePr>
          <p:nvPr/>
        </p:nvGraphicFramePr>
        <p:xfrm>
          <a:off x="7870553" y="1502600"/>
          <a:ext cx="2673607" cy="1192344"/>
        </p:xfrm>
        <a:graphic>
          <a:graphicData uri="http://schemas.openxmlformats.org/drawingml/2006/table">
            <a:tbl>
              <a:tblPr/>
              <a:tblGrid>
                <a:gridCol w="1517873">
                  <a:extLst>
                    <a:ext uri="{9D8B030D-6E8A-4147-A177-3AD203B41FA5}">
                      <a16:colId xmlns:a16="http://schemas.microsoft.com/office/drawing/2014/main" val="3556202325"/>
                    </a:ext>
                  </a:extLst>
                </a:gridCol>
                <a:gridCol w="467037">
                  <a:extLst>
                    <a:ext uri="{9D8B030D-6E8A-4147-A177-3AD203B41FA5}">
                      <a16:colId xmlns:a16="http://schemas.microsoft.com/office/drawing/2014/main" val="578321921"/>
                    </a:ext>
                  </a:extLst>
                </a:gridCol>
                <a:gridCol w="688697">
                  <a:extLst>
                    <a:ext uri="{9D8B030D-6E8A-4147-A177-3AD203B41FA5}">
                      <a16:colId xmlns:a16="http://schemas.microsoft.com/office/drawing/2014/main" val="2933323001"/>
                    </a:ext>
                  </a:extLst>
                </a:gridCol>
              </a:tblGrid>
              <a:tr h="1505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800" b="1" noProof="0" dirty="0">
                          <a:solidFill>
                            <a:srgbClr val="021E3A"/>
                          </a:solidFill>
                          <a:effectLst/>
                          <a:latin typeface="+mn-lt"/>
                        </a:rPr>
                        <a:t>Parameters</a:t>
                      </a:r>
                      <a:endParaRPr lang="en-GB" sz="8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800" b="1" noProof="0" dirty="0">
                          <a:solidFill>
                            <a:srgbClr val="021E3A"/>
                          </a:solidFill>
                          <a:effectLst/>
                          <a:latin typeface="+mn-lt"/>
                        </a:rPr>
                        <a:t>Goal</a:t>
                      </a:r>
                      <a:endParaRPr lang="en-GB" sz="8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800" b="1" noProof="0" dirty="0">
                          <a:solidFill>
                            <a:srgbClr val="021E3A"/>
                          </a:solidFill>
                          <a:effectLst/>
                          <a:latin typeface="+mn-lt"/>
                        </a:rPr>
                        <a:t>Achieved</a:t>
                      </a:r>
                      <a:endParaRPr lang="en-GB" sz="8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842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700" noProof="0" dirty="0">
                          <a:solidFill>
                            <a:srgbClr val="021E3A"/>
                          </a:solidFill>
                          <a:effectLst/>
                          <a:latin typeface="+mn-lt"/>
                        </a:rPr>
                        <a:t>Energy (E</a:t>
                      </a:r>
                      <a:r>
                        <a:rPr lang="en-GB" sz="700" baseline="-25000" noProof="0" dirty="0">
                          <a:solidFill>
                            <a:srgbClr val="021E3A"/>
                          </a:solidFill>
                          <a:effectLst/>
                          <a:latin typeface="+mn-lt"/>
                        </a:rPr>
                        <a:t>med</a:t>
                      </a:r>
                      <a:r>
                        <a:rPr lang="en-GB" sz="700" noProof="0" dirty="0">
                          <a:solidFill>
                            <a:srgbClr val="021E3A"/>
                          </a:solidFill>
                          <a:effectLst/>
                          <a:latin typeface="+mn-lt"/>
                        </a:rPr>
                        <a:t>)                  [MeV]</a:t>
                      </a:r>
                      <a:endParaRPr lang="en-GB" sz="7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700" noProof="0" dirty="0">
                          <a:solidFill>
                            <a:srgbClr val="021E3A"/>
                          </a:solidFill>
                          <a:effectLst/>
                          <a:latin typeface="+mn-lt"/>
                        </a:rPr>
                        <a:t>150</a:t>
                      </a:r>
                      <a:endParaRPr lang="en-GB" sz="7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700" noProof="0" dirty="0">
                          <a:solidFill>
                            <a:srgbClr val="447128"/>
                          </a:solidFill>
                          <a:effectLst/>
                          <a:latin typeface="+mn-lt"/>
                        </a:rPr>
                        <a:t>140-160</a:t>
                      </a:r>
                      <a:endParaRPr lang="en-GB" sz="7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971835"/>
                  </a:ext>
                </a:extLst>
              </a:tr>
              <a:tr h="16462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700" noProof="0" dirty="0">
                          <a:solidFill>
                            <a:srgbClr val="021E3A"/>
                          </a:solidFill>
                          <a:effectLst/>
                          <a:latin typeface="+mn-lt"/>
                        </a:rPr>
                        <a:t>Energy Spread (𝜎</a:t>
                      </a:r>
                      <a:r>
                        <a:rPr lang="en-GB" sz="700" baseline="-25000" noProof="0" dirty="0">
                          <a:solidFill>
                            <a:srgbClr val="021E3A"/>
                          </a:solidFill>
                          <a:effectLst/>
                          <a:latin typeface="+mn-lt"/>
                        </a:rPr>
                        <a:t>E </a:t>
                      </a:r>
                      <a:r>
                        <a:rPr lang="en-GB" sz="700" noProof="0" dirty="0">
                          <a:solidFill>
                            <a:srgbClr val="021E3A"/>
                          </a:solidFill>
                          <a:effectLst/>
                          <a:latin typeface="+mn-lt"/>
                        </a:rPr>
                        <a:t>)       [MeV]</a:t>
                      </a:r>
                      <a:endParaRPr lang="en-GB" sz="7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700" noProof="0" dirty="0">
                          <a:solidFill>
                            <a:srgbClr val="021E3A"/>
                          </a:solidFill>
                          <a:effectLst/>
                          <a:latin typeface="+mn-lt"/>
                        </a:rPr>
                        <a:t>&lt;7.5</a:t>
                      </a:r>
                      <a:endParaRPr lang="en-GB" sz="7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700" noProof="0" dirty="0">
                          <a:solidFill>
                            <a:srgbClr val="B64610"/>
                          </a:solidFill>
                          <a:effectLst/>
                          <a:latin typeface="+mn-lt"/>
                        </a:rPr>
                        <a:t>18-100 </a:t>
                      </a:r>
                      <a:r>
                        <a:rPr lang="en-GB" sz="700" baseline="30000" noProof="0" dirty="0">
                          <a:solidFill>
                            <a:srgbClr val="B64610"/>
                          </a:solidFill>
                          <a:effectLst/>
                          <a:latin typeface="+mn-lt"/>
                        </a:rPr>
                        <a:t>(✛)</a:t>
                      </a:r>
                      <a:endParaRPr lang="en-GB" sz="7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1242"/>
                  </a:ext>
                </a:extLst>
              </a:tr>
              <a:tr h="16462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700" noProof="0" dirty="0">
                          <a:solidFill>
                            <a:srgbClr val="021E3A"/>
                          </a:solidFill>
                          <a:effectLst/>
                          <a:latin typeface="+mn-lt"/>
                        </a:rPr>
                        <a:t>Charge (Q)                      [pC]</a:t>
                      </a:r>
                      <a:endParaRPr lang="en-GB" sz="7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700" noProof="0" dirty="0">
                          <a:solidFill>
                            <a:srgbClr val="021E3A"/>
                          </a:solidFill>
                          <a:effectLst/>
                          <a:latin typeface="+mn-lt"/>
                        </a:rPr>
                        <a:t>15-30</a:t>
                      </a:r>
                      <a:endParaRPr lang="en-GB" sz="7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700" noProof="0" dirty="0">
                          <a:solidFill>
                            <a:srgbClr val="447128"/>
                          </a:solidFill>
                          <a:effectLst/>
                          <a:latin typeface="+mn-lt"/>
                        </a:rPr>
                        <a:t>10 -25</a:t>
                      </a:r>
                      <a:endParaRPr lang="en-GB" sz="7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239487"/>
                  </a:ext>
                </a:extLst>
              </a:tr>
              <a:tr h="16462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700" noProof="0" dirty="0">
                          <a:solidFill>
                            <a:srgbClr val="021E3A"/>
                          </a:solidFill>
                          <a:effectLst/>
                          <a:latin typeface="+mn-lt"/>
                        </a:rPr>
                        <a:t>Divergence (𝜃)               [mrad]</a:t>
                      </a:r>
                      <a:endParaRPr lang="en-GB" sz="7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700" noProof="0" dirty="0">
                          <a:solidFill>
                            <a:srgbClr val="021E3A"/>
                          </a:solidFill>
                          <a:effectLst/>
                          <a:latin typeface="+mn-lt"/>
                        </a:rPr>
                        <a:t>&lt;5</a:t>
                      </a:r>
                      <a:endParaRPr lang="en-GB" sz="7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700" noProof="0" dirty="0">
                          <a:solidFill>
                            <a:srgbClr val="447128"/>
                          </a:solidFill>
                          <a:effectLst/>
                          <a:latin typeface="+mn-lt"/>
                        </a:rPr>
                        <a:t>0.8 x 1.2</a:t>
                      </a:r>
                      <a:endParaRPr lang="en-GB" sz="7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459967"/>
                  </a:ext>
                </a:extLst>
              </a:tr>
              <a:tr h="16462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700" noProof="0" dirty="0">
                          <a:solidFill>
                            <a:srgbClr val="021E3A"/>
                          </a:solidFill>
                          <a:effectLst/>
                          <a:latin typeface="+mn-lt"/>
                        </a:rPr>
                        <a:t>Stability                            [%]</a:t>
                      </a:r>
                      <a:endParaRPr lang="en-GB" sz="7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700" noProof="0" dirty="0">
                          <a:solidFill>
                            <a:srgbClr val="021E3A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GB" sz="7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700" noProof="0" dirty="0">
                          <a:solidFill>
                            <a:srgbClr val="FB0007"/>
                          </a:solidFill>
                          <a:effectLst/>
                          <a:latin typeface="+mn-lt"/>
                        </a:rPr>
                        <a:t>15 -23</a:t>
                      </a:r>
                      <a:endParaRPr lang="en-GB" sz="700" noProof="0" dirty="0">
                        <a:effectLst/>
                        <a:latin typeface="+mn-lt"/>
                      </a:endParaRPr>
                    </a:p>
                  </a:txBody>
                  <a:tcPr marL="89504" marR="89504" marT="44752" marB="447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710189"/>
                  </a:ext>
                </a:extLst>
              </a:tr>
            </a:tbl>
          </a:graphicData>
        </a:graphic>
      </p:graphicFrame>
      <p:pic>
        <p:nvPicPr>
          <p:cNvPr id="19" name="Image 18" descr="Une image contenant machine, Pièce auto, capture d’écran, ingénierie&#10;&#10;Le contenu généré par l’IA peut être incorrect.">
            <a:extLst>
              <a:ext uri="{FF2B5EF4-FFF2-40B4-BE49-F238E27FC236}">
                <a16:creationId xmlns:a16="http://schemas.microsoft.com/office/drawing/2014/main" id="{B214F8CC-BDBE-CD75-2430-617732D1C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41" y="1432552"/>
            <a:ext cx="2851486" cy="1307724"/>
          </a:xfrm>
          <a:prstGeom prst="rect">
            <a:avLst/>
          </a:prstGeom>
        </p:spPr>
      </p:pic>
      <p:pic>
        <p:nvPicPr>
          <p:cNvPr id="22" name="Image 21" descr="Une image contenant vert, machine, laser, intérieur&#10;&#10;Le contenu généré par l’IA peut être incorrect.">
            <a:extLst>
              <a:ext uri="{FF2B5EF4-FFF2-40B4-BE49-F238E27FC236}">
                <a16:creationId xmlns:a16="http://schemas.microsoft.com/office/drawing/2014/main" id="{A913FCAE-D455-725A-8B0F-824463535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834" y="2965917"/>
            <a:ext cx="2316536" cy="1721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6E26E25-1C2E-DE22-2E8F-B137BD7EB371}"/>
              </a:ext>
            </a:extLst>
          </p:cNvPr>
          <p:cNvSpPr txBox="1"/>
          <p:nvPr/>
        </p:nvSpPr>
        <p:spPr>
          <a:xfrm>
            <a:off x="508079" y="1060006"/>
            <a:ext cx="31454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</a:rPr>
              <a:t>First time fully integrated beamline LPA plasma !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4984CB8-6540-77D9-7582-C0839B035781}"/>
              </a:ext>
            </a:extLst>
          </p:cNvPr>
          <p:cNvSpPr txBox="1"/>
          <p:nvPr/>
        </p:nvSpPr>
        <p:spPr>
          <a:xfrm>
            <a:off x="7215125" y="1052311"/>
            <a:ext cx="33762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No stabilisation active loop on laser or plasma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A983172-6975-7946-C7BA-DF8381FC9618}"/>
              </a:ext>
            </a:extLst>
          </p:cNvPr>
          <p:cNvSpPr txBox="1"/>
          <p:nvPr/>
        </p:nvSpPr>
        <p:spPr>
          <a:xfrm>
            <a:off x="3789526" y="1061256"/>
            <a:ext cx="33297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tx2"/>
                </a:solidFill>
              </a:rPr>
              <a:t>debugging of electron characterisation beamline </a:t>
            </a:r>
          </a:p>
        </p:txBody>
      </p:sp>
      <p:pic>
        <p:nvPicPr>
          <p:cNvPr id="34" name="Image 33" descr="Une image contenant texte, capture d’écran, ligne, Police&#10;&#10;Le contenu généré par l’IA peut être incorrect.">
            <a:extLst>
              <a:ext uri="{FF2B5EF4-FFF2-40B4-BE49-F238E27FC236}">
                <a16:creationId xmlns:a16="http://schemas.microsoft.com/office/drawing/2014/main" id="{E4D0105F-4F66-9224-0A63-5E30958FE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554" y="1348199"/>
            <a:ext cx="2394336" cy="1596224"/>
          </a:xfrm>
          <a:prstGeom prst="rect">
            <a:avLst/>
          </a:prstGeom>
        </p:spPr>
      </p:pic>
      <p:pic>
        <p:nvPicPr>
          <p:cNvPr id="42" name="Image 41" descr="Une image contenant texte, diagramm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1E0109BA-24AD-5C67-BE0F-F9484F7C2A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959" t="23750" r="17070"/>
          <a:stretch>
            <a:fillRect/>
          </a:stretch>
        </p:blipFill>
        <p:spPr>
          <a:xfrm>
            <a:off x="5938890" y="1361359"/>
            <a:ext cx="1897228" cy="1596224"/>
          </a:xfrm>
          <a:prstGeom prst="rect">
            <a:avLst/>
          </a:prstGeom>
        </p:spPr>
      </p:pic>
      <p:pic>
        <p:nvPicPr>
          <p:cNvPr id="44" name="Image 43" descr="Une image contenant texte, capture d’écran, Police, Tracé&#10;&#10;Le contenu généré par l’IA peut être incorrect.">
            <a:extLst>
              <a:ext uri="{FF2B5EF4-FFF2-40B4-BE49-F238E27FC236}">
                <a16:creationId xmlns:a16="http://schemas.microsoft.com/office/drawing/2014/main" id="{68E98813-B343-69BF-F6ED-0A532DB480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876"/>
          <a:stretch>
            <a:fillRect/>
          </a:stretch>
        </p:blipFill>
        <p:spPr>
          <a:xfrm>
            <a:off x="5480165" y="3074373"/>
            <a:ext cx="2673607" cy="169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77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C9ADB41-72BC-2546-8E9C-3056CDC52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741D814-692D-1E41-BEB0-CC724DF1F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D4F9B1-6551-4440-B9D4-24BF85B13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 4">
            <a:extLst>
              <a:ext uri="{FF2B5EF4-FFF2-40B4-BE49-F238E27FC236}">
                <a16:creationId xmlns:a16="http://schemas.microsoft.com/office/drawing/2014/main" id="{D3BE3FFA-4886-E64E-AF36-BFB46108255B}"/>
              </a:ext>
            </a:extLst>
          </p:cNvPr>
          <p:cNvSpPr/>
          <p:nvPr/>
        </p:nvSpPr>
        <p:spPr bwMode="auto">
          <a:xfrm>
            <a:off x="10607043" y="2719775"/>
            <a:ext cx="184783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915332-A986-FF47-B62C-6E7C8EB405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948549" y="834024"/>
            <a:ext cx="4992760" cy="2627768"/>
          </a:xfrm>
          <a:prstGeom prst="rect">
            <a:avLst/>
          </a:prstGeom>
        </p:spPr>
      </p:pic>
      <p:sp>
        <p:nvSpPr>
          <p:cNvPr id="7" name=" 6">
            <a:extLst>
              <a:ext uri="{FF2B5EF4-FFF2-40B4-BE49-F238E27FC236}">
                <a16:creationId xmlns:a16="http://schemas.microsoft.com/office/drawing/2014/main" id="{B3D8B1AD-C43B-B64D-A573-EC91001BAEBB}"/>
              </a:ext>
            </a:extLst>
          </p:cNvPr>
          <p:cNvSpPr/>
          <p:nvPr/>
        </p:nvSpPr>
        <p:spPr bwMode="auto">
          <a:xfrm>
            <a:off x="129803" y="791499"/>
            <a:ext cx="3872578" cy="223824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600" b="1" i="0" u="none" dirty="0">
                <a:solidFill>
                  <a:srgbClr val="C00000"/>
                </a:solidFill>
                <a:latin typeface="+mn-lt"/>
                <a:ea typeface="Arial"/>
                <a:cs typeface="Arial"/>
              </a:rPr>
              <a:t>THz source</a:t>
            </a:r>
            <a:r>
              <a:rPr lang="fr-FR" sz="1600" b="1" i="0" u="none" dirty="0">
                <a:solidFill>
                  <a:srgbClr val="C00000"/>
                </a:solidFill>
                <a:latin typeface="+mn-lt"/>
                <a:ea typeface="Arial"/>
                <a:cs typeface="Arial"/>
              </a:rPr>
              <a:t> &amp; </a:t>
            </a:r>
            <a:r>
              <a:rPr lang="fr-FR" sz="1600" b="1" i="0" u="none" dirty="0" err="1">
                <a:solidFill>
                  <a:srgbClr val="C00000"/>
                </a:solidFill>
                <a:latin typeface="+mn-lt"/>
                <a:ea typeface="Arial"/>
                <a:cs typeface="Arial"/>
              </a:rPr>
              <a:t>zita</a:t>
            </a:r>
            <a:r>
              <a:rPr lang="fr-FR" sz="1600" b="1" i="0" u="none" dirty="0">
                <a:solidFill>
                  <a:srgbClr val="C00000"/>
                </a:solidFill>
                <a:latin typeface="+mn-lt"/>
                <a:ea typeface="Arial"/>
                <a:cs typeface="Arial"/>
              </a:rPr>
              <a:t> </a:t>
            </a:r>
            <a:r>
              <a:rPr lang="fr-FR" sz="1600" b="1" i="0" u="none" dirty="0" err="1">
                <a:solidFill>
                  <a:srgbClr val="C00000"/>
                </a:solidFill>
                <a:latin typeface="+mn-lt"/>
                <a:ea typeface="Arial"/>
                <a:cs typeface="Arial"/>
              </a:rPr>
              <a:t>coupling</a:t>
            </a:r>
            <a:endParaRPr sz="1600" b="1" i="0" u="none" dirty="0">
              <a:solidFill>
                <a:srgbClr val="C00000"/>
              </a:solidFill>
              <a:latin typeface="+mn-lt"/>
              <a:ea typeface="Arial"/>
              <a:cs typeface="Arial"/>
            </a:endParaRPr>
          </a:p>
          <a:p>
            <a:pPr>
              <a:defRPr/>
            </a:pPr>
            <a:r>
              <a:rPr lang="fr-FR" sz="1400" b="0" i="0" u="none" dirty="0" err="1">
                <a:latin typeface="+mn-lt"/>
                <a:ea typeface="Arial"/>
                <a:cs typeface="Arial"/>
              </a:rPr>
              <a:t>THz</a:t>
            </a:r>
            <a:r>
              <a:rPr lang="fr-FR" sz="1400" b="0" i="0" u="none" dirty="0">
                <a:latin typeface="+mn-lt"/>
                <a:ea typeface="Arial"/>
                <a:cs typeface="Arial"/>
              </a:rPr>
              <a:t> conversion (</a:t>
            </a:r>
            <a:r>
              <a:rPr lang="fr-FR" sz="1400" b="0" i="0" u="none" dirty="0" err="1">
                <a:latin typeface="+mn-lt"/>
                <a:ea typeface="Arial"/>
                <a:cs typeface="Arial"/>
              </a:rPr>
              <a:t>simualtion</a:t>
            </a:r>
            <a:r>
              <a:rPr lang="fr-FR" sz="1400" b="0" i="0" u="none" dirty="0">
                <a:latin typeface="+mn-lt"/>
                <a:ea typeface="Arial"/>
                <a:cs typeface="Arial"/>
              </a:rPr>
              <a:t> &amp; </a:t>
            </a:r>
            <a:r>
              <a:rPr lang="fr-FR" sz="1400" b="0" i="0" u="none" dirty="0" err="1">
                <a:latin typeface="+mn-lt"/>
                <a:ea typeface="Arial"/>
                <a:cs typeface="Arial"/>
              </a:rPr>
              <a:t>measured</a:t>
            </a:r>
            <a:r>
              <a:rPr lang="fr-FR" sz="1400" b="0" i="0" u="none" dirty="0">
                <a:latin typeface="+mn-lt"/>
                <a:ea typeface="Arial"/>
                <a:cs typeface="Arial"/>
              </a:rPr>
              <a:t>)</a:t>
            </a:r>
          </a:p>
          <a:p>
            <a:pPr>
              <a:defRPr/>
            </a:pPr>
            <a:r>
              <a:rPr lang="fr-FR" sz="1400" b="0" i="0" u="none" dirty="0" err="1">
                <a:latin typeface="+mn-lt"/>
                <a:ea typeface="Arial"/>
                <a:cs typeface="Arial"/>
              </a:rPr>
              <a:t>Multicycle</a:t>
            </a:r>
            <a:r>
              <a:rPr lang="fr-FR" sz="1400" b="0" i="0" u="none" dirty="0">
                <a:latin typeface="+mn-lt"/>
                <a:ea typeface="Arial"/>
                <a:cs typeface="Arial"/>
              </a:rPr>
              <a:t> </a:t>
            </a:r>
            <a:r>
              <a:rPr lang="fr-FR" sz="1400" b="0" i="0" u="none" dirty="0" err="1">
                <a:latin typeface="+mn-lt"/>
                <a:ea typeface="Arial"/>
                <a:cs typeface="Arial"/>
              </a:rPr>
              <a:t>demonstration</a:t>
            </a:r>
            <a:endParaRPr lang="fr-FR" sz="1400" b="0" i="0" u="none" dirty="0">
              <a:latin typeface="+mn-lt"/>
              <a:ea typeface="Arial"/>
              <a:cs typeface="Arial"/>
            </a:endParaRPr>
          </a:p>
          <a:p>
            <a:pPr>
              <a:defRPr/>
            </a:pPr>
            <a:r>
              <a:rPr lang="fr-FR" sz="1400" dirty="0" err="1">
                <a:latin typeface="+mn-lt"/>
                <a:ea typeface="Arial"/>
                <a:cs typeface="Arial"/>
              </a:rPr>
              <a:t>Numerical</a:t>
            </a:r>
            <a:r>
              <a:rPr lang="fr-FR" sz="1400" dirty="0">
                <a:latin typeface="+mn-lt"/>
                <a:ea typeface="Arial"/>
                <a:cs typeface="Arial"/>
              </a:rPr>
              <a:t> </a:t>
            </a:r>
            <a:r>
              <a:rPr lang="fr-FR" sz="1400" dirty="0" err="1">
                <a:latin typeface="+mn-lt"/>
                <a:ea typeface="Arial"/>
                <a:cs typeface="Arial"/>
              </a:rPr>
              <a:t>evaluation</a:t>
            </a:r>
            <a:r>
              <a:rPr lang="fr-FR" sz="1400" dirty="0">
                <a:latin typeface="+mn-lt"/>
                <a:ea typeface="Arial"/>
                <a:cs typeface="Arial"/>
              </a:rPr>
              <a:t> of </a:t>
            </a:r>
            <a:r>
              <a:rPr lang="fr-FR" sz="1400" dirty="0" err="1">
                <a:latin typeface="+mn-lt"/>
                <a:ea typeface="Arial"/>
                <a:cs typeface="Arial"/>
              </a:rPr>
              <a:t>THz</a:t>
            </a:r>
            <a:r>
              <a:rPr lang="fr-FR" sz="1400" dirty="0">
                <a:latin typeface="+mn-lt"/>
                <a:ea typeface="Arial"/>
                <a:cs typeface="Arial"/>
              </a:rPr>
              <a:t> </a:t>
            </a:r>
            <a:r>
              <a:rPr lang="fr-FR" sz="1400" dirty="0" err="1">
                <a:latin typeface="+mn-lt"/>
                <a:ea typeface="Arial"/>
                <a:cs typeface="Arial"/>
              </a:rPr>
              <a:t>coupling</a:t>
            </a:r>
            <a:endParaRPr lang="fr-FR" sz="1400" dirty="0">
              <a:latin typeface="+mn-lt"/>
              <a:ea typeface="Arial"/>
              <a:cs typeface="Arial"/>
            </a:endParaRPr>
          </a:p>
          <a:p>
            <a:pPr marL="285750" indent="-285750">
              <a:buFont typeface="Wingdings" pitchFamily="2" charset="2"/>
              <a:buChar char="à"/>
              <a:defRPr/>
            </a:pPr>
            <a:r>
              <a:rPr lang="fr-FR" sz="1400" b="0" i="0" u="none" dirty="0" err="1">
                <a:solidFill>
                  <a:srgbClr val="000000"/>
                </a:solidFill>
                <a:latin typeface="+mn-lt"/>
                <a:ea typeface="Arial"/>
                <a:cs typeface="Arial"/>
                <a:sym typeface="Wingdings" pitchFamily="2" charset="2"/>
              </a:rPr>
              <a:t>Experimental</a:t>
            </a:r>
            <a:r>
              <a:rPr lang="fr-FR" sz="1400" b="0" i="0" u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Wingdings" pitchFamily="2" charset="2"/>
              </a:rPr>
              <a:t> </a:t>
            </a:r>
            <a:r>
              <a:rPr lang="fr-FR" sz="1400" b="0" i="0" u="none" dirty="0" err="1">
                <a:solidFill>
                  <a:srgbClr val="000000"/>
                </a:solidFill>
                <a:latin typeface="+mn-lt"/>
                <a:ea typeface="Arial"/>
                <a:cs typeface="Arial"/>
                <a:sym typeface="Wingdings" pitchFamily="2" charset="2"/>
              </a:rPr>
              <a:t>progress</a:t>
            </a:r>
            <a:r>
              <a:rPr lang="fr-FR" sz="1400" b="0" i="0" u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Wingdings" pitchFamily="2" charset="2"/>
              </a:rPr>
              <a:t> on radial polarisation</a:t>
            </a:r>
          </a:p>
          <a:p>
            <a:pPr marL="285750" indent="-285750">
              <a:buFont typeface="Wingdings" pitchFamily="2" charset="2"/>
              <a:buChar char="à"/>
              <a:defRPr/>
            </a:pPr>
            <a:r>
              <a:rPr lang="fr-FR" sz="1400" dirty="0" err="1">
                <a:solidFill>
                  <a:srgbClr val="000000"/>
                </a:solidFill>
                <a:latin typeface="+mn-lt"/>
                <a:ea typeface="Arial"/>
                <a:cs typeface="Arial"/>
                <a:sym typeface="Wingdings" pitchFamily="2" charset="2"/>
              </a:rPr>
              <a:t>Implementation</a:t>
            </a:r>
            <a:r>
              <a:rPr lang="fr-FR" sz="1400" dirty="0">
                <a:solidFill>
                  <a:srgbClr val="000000"/>
                </a:solidFill>
                <a:latin typeface="+mn-lt"/>
                <a:ea typeface="Arial"/>
                <a:cs typeface="Arial"/>
                <a:sym typeface="Wingdings" pitchFamily="2" charset="2"/>
              </a:rPr>
              <a:t> in </a:t>
            </a:r>
            <a:r>
              <a:rPr lang="fr-FR" sz="1400" dirty="0" err="1">
                <a:solidFill>
                  <a:srgbClr val="000000"/>
                </a:solidFill>
                <a:latin typeface="+mn-lt"/>
                <a:ea typeface="Arial"/>
                <a:cs typeface="Arial"/>
                <a:sym typeface="Wingdings" pitchFamily="2" charset="2"/>
              </a:rPr>
              <a:t>progress</a:t>
            </a:r>
            <a:r>
              <a:rPr lang="fr-FR" sz="1400" b="0" i="0" u="none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	</a:t>
            </a:r>
          </a:p>
          <a:p>
            <a:pPr>
              <a:defRPr/>
            </a:pPr>
            <a:endParaRPr lang="fr-FR" sz="1400" b="0" i="0" u="none" dirty="0">
              <a:solidFill>
                <a:srgbClr val="000000"/>
              </a:solidFill>
              <a:latin typeface="+mn-lt"/>
              <a:ea typeface="Arial"/>
              <a:cs typeface="Arial"/>
            </a:endParaRPr>
          </a:p>
          <a:p>
            <a:pPr>
              <a:defRPr/>
            </a:pPr>
            <a:endParaRPr sz="1400" b="0" i="0" u="none" dirty="0">
              <a:solidFill>
                <a:srgbClr val="000000"/>
              </a:solidFill>
              <a:latin typeface="+mn-lt"/>
              <a:ea typeface="Arial"/>
              <a:cs typeface="Arial"/>
            </a:endParaRPr>
          </a:p>
        </p:txBody>
      </p:sp>
      <p:sp>
        <p:nvSpPr>
          <p:cNvPr id="8" name=" 7">
            <a:extLst>
              <a:ext uri="{FF2B5EF4-FFF2-40B4-BE49-F238E27FC236}">
                <a16:creationId xmlns:a16="http://schemas.microsoft.com/office/drawing/2014/main" id="{4E255928-E944-0043-B7E8-773C75BCFBB9}"/>
              </a:ext>
            </a:extLst>
          </p:cNvPr>
          <p:cNvSpPr/>
          <p:nvPr/>
        </p:nvSpPr>
        <p:spPr bwMode="auto">
          <a:xfrm>
            <a:off x="7786868" y="616853"/>
            <a:ext cx="2808312" cy="118875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600" b="1" i="0" u="none" dirty="0">
                <a:solidFill>
                  <a:srgbClr val="70AD47"/>
                </a:solidFill>
                <a:latin typeface="+mn-lt"/>
                <a:ea typeface="Arial"/>
                <a:cs typeface="Arial"/>
              </a:rPr>
              <a:t>D</a:t>
            </a:r>
            <a:r>
              <a:rPr sz="1600" b="1" i="0" u="none" dirty="0" err="1">
                <a:solidFill>
                  <a:srgbClr val="70AD47"/>
                </a:solidFill>
                <a:latin typeface="+mn-lt"/>
                <a:ea typeface="Arial"/>
                <a:cs typeface="Arial"/>
              </a:rPr>
              <a:t>osimetry</a:t>
            </a:r>
            <a:endParaRPr sz="1600" b="1" i="0" u="none" dirty="0">
              <a:solidFill>
                <a:srgbClr val="70AD47"/>
              </a:solidFill>
              <a:latin typeface="+mn-lt"/>
              <a:ea typeface="Arial"/>
              <a:cs typeface="Arial"/>
            </a:endParaRPr>
          </a:p>
          <a:p>
            <a:pPr>
              <a:defRPr/>
            </a:pPr>
            <a:r>
              <a:rPr lang="fr-FR" sz="1600" b="0" i="0" u="none" dirty="0">
                <a:solidFill>
                  <a:schemeClr val="bg1">
                    <a:lumMod val="65000"/>
                  </a:schemeClr>
                </a:solidFill>
                <a:latin typeface="+mn-lt"/>
                <a:ea typeface="Arial"/>
                <a:cs typeface="Arial"/>
              </a:rPr>
              <a:t>Inclusion of CSIC</a:t>
            </a:r>
          </a:p>
          <a:p>
            <a:pPr marL="285750" indent="-285750">
              <a:buFont typeface="Wingdings" pitchFamily="2" charset="2"/>
              <a:buChar char="à"/>
              <a:defRPr/>
            </a:pPr>
            <a:r>
              <a:rPr lang="fr-FR" sz="1600" dirty="0" err="1">
                <a:solidFill>
                  <a:srgbClr val="000000"/>
                </a:solidFill>
                <a:latin typeface="+mn-lt"/>
                <a:ea typeface="Arial"/>
                <a:cs typeface="Arial"/>
                <a:sym typeface="Wingdings" pitchFamily="2" charset="2"/>
              </a:rPr>
              <a:t>Dosimeter</a:t>
            </a:r>
            <a:r>
              <a:rPr lang="fr-FR" sz="1600" dirty="0">
                <a:solidFill>
                  <a:srgbClr val="000000"/>
                </a:solidFill>
                <a:latin typeface="+mn-lt"/>
                <a:ea typeface="Arial"/>
                <a:cs typeface="Arial"/>
                <a:sym typeface="Wingdings" pitchFamily="2" charset="2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+mn-lt"/>
                <a:ea typeface="Arial"/>
                <a:cs typeface="Arial"/>
                <a:sym typeface="Wingdings" pitchFamily="2" charset="2"/>
              </a:rPr>
              <a:t>ready</a:t>
            </a:r>
            <a:endParaRPr lang="fr-FR" sz="1600" dirty="0">
              <a:solidFill>
                <a:srgbClr val="000000"/>
              </a:solidFill>
              <a:latin typeface="+mn-lt"/>
              <a:ea typeface="Arial"/>
              <a:cs typeface="Arial"/>
              <a:sym typeface="Wingdings" pitchFamily="2" charset="2"/>
            </a:endParaRPr>
          </a:p>
        </p:txBody>
      </p:sp>
      <p:sp>
        <p:nvSpPr>
          <p:cNvPr id="9" name=" 8">
            <a:extLst>
              <a:ext uri="{FF2B5EF4-FFF2-40B4-BE49-F238E27FC236}">
                <a16:creationId xmlns:a16="http://schemas.microsoft.com/office/drawing/2014/main" id="{FF368087-B526-3845-9BED-F4C4A2F4084C}"/>
              </a:ext>
            </a:extLst>
          </p:cNvPr>
          <p:cNvSpPr/>
          <p:nvPr/>
        </p:nvSpPr>
        <p:spPr bwMode="auto">
          <a:xfrm>
            <a:off x="7667567" y="2115269"/>
            <a:ext cx="3193183" cy="1463076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600" b="1" i="0" u="none" dirty="0">
                <a:solidFill>
                  <a:srgbClr val="7030A0"/>
                </a:solidFill>
                <a:latin typeface="+mn-lt"/>
                <a:ea typeface="Arial"/>
                <a:cs typeface="Arial"/>
              </a:rPr>
              <a:t>Advanced diagnostics</a:t>
            </a:r>
          </a:p>
          <a:p>
            <a:pPr>
              <a:defRPr/>
            </a:pPr>
            <a:r>
              <a:rPr lang="fr-FR" sz="1600" b="0" i="0" u="none" dirty="0" err="1">
                <a:solidFill>
                  <a:schemeClr val="bg1">
                    <a:lumMod val="65000"/>
                  </a:schemeClr>
                </a:solidFill>
                <a:latin typeface="+mn-lt"/>
                <a:ea typeface="Arial"/>
                <a:cs typeface="Arial"/>
              </a:rPr>
              <a:t>Commissioning</a:t>
            </a:r>
            <a:r>
              <a:rPr lang="fr-FR" sz="1600" b="0" i="0" u="none" dirty="0">
                <a:solidFill>
                  <a:schemeClr val="bg1">
                    <a:lumMod val="65000"/>
                  </a:schemeClr>
                </a:solidFill>
                <a:latin typeface="+mn-lt"/>
                <a:ea typeface="Arial"/>
                <a:cs typeface="Arial"/>
              </a:rPr>
              <a:t> of ARES </a:t>
            </a:r>
            <a:r>
              <a:rPr lang="fr-FR" sz="1600" b="0" i="0" u="none" dirty="0" err="1">
                <a:solidFill>
                  <a:schemeClr val="bg1">
                    <a:lumMod val="65000"/>
                  </a:schemeClr>
                </a:solidFill>
                <a:latin typeface="+mn-lt"/>
                <a:ea typeface="Arial"/>
                <a:cs typeface="Arial"/>
              </a:rPr>
              <a:t>accelerator</a:t>
            </a:r>
            <a:endParaRPr lang="fr-FR" sz="1600" b="0" i="0" u="none" dirty="0">
              <a:solidFill>
                <a:schemeClr val="bg1">
                  <a:lumMod val="65000"/>
                </a:schemeClr>
              </a:solidFill>
              <a:latin typeface="+mn-lt"/>
              <a:ea typeface="Arial"/>
              <a:cs typeface="Arial"/>
            </a:endParaRPr>
          </a:p>
          <a:p>
            <a:pPr>
              <a:defRPr/>
            </a:pPr>
            <a:r>
              <a:rPr lang="fr-FR" sz="1600" b="0" i="0" u="none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--&gt; </a:t>
            </a:r>
            <a:r>
              <a:rPr lang="fr-FR" sz="1600" b="0" i="0" u="none" dirty="0" err="1">
                <a:solidFill>
                  <a:srgbClr val="000000"/>
                </a:solidFill>
                <a:latin typeface="+mn-lt"/>
                <a:ea typeface="Arial"/>
                <a:cs typeface="Arial"/>
              </a:rPr>
              <a:t>Experimental</a:t>
            </a:r>
            <a:r>
              <a:rPr lang="fr-FR" sz="1600" b="0" i="0" u="none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 </a:t>
            </a:r>
            <a:r>
              <a:rPr lang="fr-FR" sz="1600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v</a:t>
            </a:r>
            <a:r>
              <a:rPr lang="fr-FR" sz="1600" b="0" i="0" u="none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alidation of passive </a:t>
            </a:r>
            <a:r>
              <a:rPr lang="fr-FR" sz="1600" b="0" i="0" u="none" dirty="0" err="1">
                <a:solidFill>
                  <a:srgbClr val="000000"/>
                </a:solidFill>
                <a:latin typeface="+mn-lt"/>
                <a:ea typeface="Arial"/>
                <a:cs typeface="Arial"/>
              </a:rPr>
              <a:t>streaking</a:t>
            </a:r>
            <a:endParaRPr lang="fr-FR" sz="1600" b="0" i="0" u="none" dirty="0">
              <a:solidFill>
                <a:srgbClr val="000000"/>
              </a:solidFill>
              <a:latin typeface="+mn-lt"/>
              <a:ea typeface="Arial"/>
              <a:cs typeface="Arial"/>
            </a:endParaRPr>
          </a:p>
        </p:txBody>
      </p:sp>
      <p:sp>
        <p:nvSpPr>
          <p:cNvPr id="10" name=" 9">
            <a:extLst>
              <a:ext uri="{FF2B5EF4-FFF2-40B4-BE49-F238E27FC236}">
                <a16:creationId xmlns:a16="http://schemas.microsoft.com/office/drawing/2014/main" id="{EC9F6E1C-60C2-7D4A-AC43-6CA507EDB9A8}"/>
              </a:ext>
            </a:extLst>
          </p:cNvPr>
          <p:cNvSpPr/>
          <p:nvPr/>
        </p:nvSpPr>
        <p:spPr bwMode="auto">
          <a:xfrm>
            <a:off x="5458395" y="3045017"/>
            <a:ext cx="1983764" cy="1463076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600" b="1" i="0" u="none" dirty="0">
                <a:solidFill>
                  <a:srgbClr val="2E75B6"/>
                </a:solidFill>
                <a:latin typeface="+mn-lt"/>
                <a:ea typeface="Arial"/>
                <a:cs typeface="Arial"/>
              </a:rPr>
              <a:t>ZITA</a:t>
            </a:r>
          </a:p>
          <a:p>
            <a:pPr>
              <a:defRPr/>
            </a:pPr>
            <a:r>
              <a:rPr lang="fr-FR" sz="1600" b="0" i="0" u="none" dirty="0">
                <a:solidFill>
                  <a:schemeClr val="bg1">
                    <a:lumMod val="65000"/>
                  </a:schemeClr>
                </a:solidFill>
                <a:latin typeface="+mn-lt"/>
                <a:ea typeface="Arial"/>
                <a:cs typeface="Arial"/>
              </a:rPr>
              <a:t>prototype </a:t>
            </a:r>
            <a:r>
              <a:rPr lang="fr-FR" sz="1600" b="0" i="0" u="none" dirty="0" err="1">
                <a:solidFill>
                  <a:schemeClr val="bg1">
                    <a:lumMod val="65000"/>
                  </a:schemeClr>
                </a:solidFill>
                <a:latin typeface="+mn-lt"/>
                <a:ea typeface="Arial"/>
                <a:cs typeface="Arial"/>
              </a:rPr>
              <a:t>available</a:t>
            </a:r>
            <a:endParaRPr lang="fr-FR" sz="1600" b="0" i="0" u="none" dirty="0">
              <a:solidFill>
                <a:schemeClr val="bg1">
                  <a:lumMod val="65000"/>
                </a:schemeClr>
              </a:solidFill>
              <a:latin typeface="+mn-lt"/>
              <a:ea typeface="Arial"/>
              <a:cs typeface="Arial"/>
            </a:endParaRPr>
          </a:p>
        </p:txBody>
      </p:sp>
      <p:sp>
        <p:nvSpPr>
          <p:cNvPr id="11" name=" 10">
            <a:extLst>
              <a:ext uri="{FF2B5EF4-FFF2-40B4-BE49-F238E27FC236}">
                <a16:creationId xmlns:a16="http://schemas.microsoft.com/office/drawing/2014/main" id="{6A5E772A-9350-FF4F-85D7-62B954CAC40D}"/>
              </a:ext>
            </a:extLst>
          </p:cNvPr>
          <p:cNvSpPr/>
          <p:nvPr/>
        </p:nvSpPr>
        <p:spPr bwMode="auto">
          <a:xfrm>
            <a:off x="129803" y="3241136"/>
            <a:ext cx="3268847" cy="1588808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600" b="1" i="0" u="none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Electron bunch</a:t>
            </a:r>
          </a:p>
          <a:p>
            <a:pPr marL="285750" indent="-285750">
              <a:buFont typeface="Wingdings" pitchFamily="2" charset="2"/>
              <a:buChar char="à"/>
              <a:defRPr/>
            </a:pPr>
            <a:r>
              <a:rPr lang="fr-FR" sz="1600" dirty="0">
                <a:solidFill>
                  <a:srgbClr val="000000"/>
                </a:solidFill>
                <a:latin typeface="+mn-lt"/>
                <a:ea typeface="Arial"/>
                <a:cs typeface="Arial"/>
                <a:sym typeface="Wingdings" pitchFamily="2" charset="2"/>
              </a:rPr>
              <a:t>Optimisation in </a:t>
            </a:r>
            <a:r>
              <a:rPr lang="fr-FR" sz="1600" dirty="0" err="1">
                <a:solidFill>
                  <a:srgbClr val="000000"/>
                </a:solidFill>
                <a:latin typeface="+mn-lt"/>
                <a:ea typeface="Arial"/>
                <a:cs typeface="Arial"/>
                <a:sym typeface="Wingdings" pitchFamily="2" charset="2"/>
              </a:rPr>
              <a:t>progress</a:t>
            </a:r>
            <a:endParaRPr lang="fr-FR" sz="1600" dirty="0">
              <a:solidFill>
                <a:srgbClr val="000000"/>
              </a:solidFill>
              <a:latin typeface="+mn-lt"/>
              <a:ea typeface="Arial"/>
              <a:cs typeface="Arial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  <a:defRPr/>
            </a:pPr>
            <a:r>
              <a:rPr lang="fr-FR" sz="1600" b="0" i="0" u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Wingdings" pitchFamily="2" charset="2"/>
              </a:rPr>
              <a:t>Data acquisition </a:t>
            </a:r>
            <a:r>
              <a:rPr lang="fr-FR" sz="1600" b="0" i="0" u="none" dirty="0" err="1">
                <a:solidFill>
                  <a:srgbClr val="000000"/>
                </a:solidFill>
                <a:latin typeface="+mn-lt"/>
                <a:ea typeface="Arial"/>
                <a:cs typeface="Arial"/>
                <a:sym typeface="Wingdings" pitchFamily="2" charset="2"/>
              </a:rPr>
              <a:t>almost</a:t>
            </a:r>
            <a:r>
              <a:rPr lang="fr-FR" sz="1600" b="0" i="0" u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Wingdings" pitchFamily="2" charset="2"/>
              </a:rPr>
              <a:t> </a:t>
            </a:r>
            <a:r>
              <a:rPr lang="fr-FR" sz="1600" b="0" i="0" u="none" dirty="0" err="1">
                <a:solidFill>
                  <a:srgbClr val="000000"/>
                </a:solidFill>
                <a:latin typeface="+mn-lt"/>
                <a:ea typeface="Arial"/>
                <a:cs typeface="Arial"/>
                <a:sym typeface="Wingdings" pitchFamily="2" charset="2"/>
              </a:rPr>
              <a:t>ready</a:t>
            </a:r>
            <a:endParaRPr sz="1600" b="0" i="0" u="none" dirty="0">
              <a:solidFill>
                <a:srgbClr val="000000"/>
              </a:solidFill>
              <a:latin typeface="+mn-lt"/>
              <a:ea typeface="Arial"/>
              <a:cs typeface="Arial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949D1FC-D9D2-5849-8EE6-30ED33D514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874" y="4208477"/>
            <a:ext cx="918843" cy="117976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875DFCC-528A-A240-855F-58980F4414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4774" y="4243198"/>
            <a:ext cx="1849121" cy="13101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D87BFD5-8462-8E4A-BD24-60E1610938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55599" y="4732658"/>
            <a:ext cx="1114120" cy="92330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E83B340-9775-154C-B257-3470D201C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408532" y="4666134"/>
            <a:ext cx="1114119" cy="94953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8EB9CC9-ECDD-6F4D-9812-83800D1188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93929" y="3617448"/>
            <a:ext cx="994190" cy="949534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335A24A-A73E-0040-8FB2-91E3A7174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6187" y="3712857"/>
            <a:ext cx="1534417" cy="188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CE34E3B1-D9B8-FA49-9E0D-4307EDBC2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3247" y="3920797"/>
            <a:ext cx="692191" cy="66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BA59F574-8FBF-F548-A3BA-8E4D7E42DCE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659836" y="3998185"/>
            <a:ext cx="941344" cy="51139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B1F3727-C054-C84B-B718-183CAE590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656846" y="4011374"/>
            <a:ext cx="387230" cy="47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FA19417-2331-4B47-BFE7-83FA475EA0D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704721" y="4566982"/>
            <a:ext cx="1238087" cy="1087204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BDA99646-FD29-854E-902A-6AECCB05E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726" y="2276414"/>
            <a:ext cx="1339253" cy="75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Kép 10">
            <a:extLst>
              <a:ext uri="{FF2B5EF4-FFF2-40B4-BE49-F238E27FC236}">
                <a16:creationId xmlns:a16="http://schemas.microsoft.com/office/drawing/2014/main" id="{90E85C57-CF57-6E46-8D12-E4A428AF28E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52792" y="2115269"/>
            <a:ext cx="1599848" cy="101323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D813CA4-F3D5-3A4A-A534-2D383A5E3288}"/>
              </a:ext>
            </a:extLst>
          </p:cNvPr>
          <p:cNvSpPr/>
          <p:nvPr/>
        </p:nvSpPr>
        <p:spPr>
          <a:xfrm>
            <a:off x="97410" y="791499"/>
            <a:ext cx="3912573" cy="23727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90A752-414D-AF48-895C-5F3D32F88152}"/>
              </a:ext>
            </a:extLst>
          </p:cNvPr>
          <p:cNvSpPr/>
          <p:nvPr/>
        </p:nvSpPr>
        <p:spPr>
          <a:xfrm>
            <a:off x="3426162" y="3679108"/>
            <a:ext cx="1751121" cy="19357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0541CC-D971-E14A-8A90-9A9E8EDAF272}"/>
              </a:ext>
            </a:extLst>
          </p:cNvPr>
          <p:cNvSpPr/>
          <p:nvPr/>
        </p:nvSpPr>
        <p:spPr>
          <a:xfrm>
            <a:off x="88534" y="3227972"/>
            <a:ext cx="3337628" cy="23727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8939623-72B2-4D4E-9C52-FD74B35E740E}"/>
              </a:ext>
            </a:extLst>
          </p:cNvPr>
          <p:cNvSpPr/>
          <p:nvPr/>
        </p:nvSpPr>
        <p:spPr>
          <a:xfrm>
            <a:off x="5462232" y="3029744"/>
            <a:ext cx="1751121" cy="262776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0843CB-06F4-B842-AF69-E32F65AB300D}"/>
              </a:ext>
            </a:extLst>
          </p:cNvPr>
          <p:cNvSpPr/>
          <p:nvPr/>
        </p:nvSpPr>
        <p:spPr>
          <a:xfrm>
            <a:off x="7634401" y="661676"/>
            <a:ext cx="2808312" cy="83083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2816970-D0D1-2340-B0B1-2BD121F740B5}"/>
              </a:ext>
            </a:extLst>
          </p:cNvPr>
          <p:cNvSpPr/>
          <p:nvPr/>
        </p:nvSpPr>
        <p:spPr>
          <a:xfrm>
            <a:off x="7661616" y="2157304"/>
            <a:ext cx="3087920" cy="349688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C306A12-F9B1-484F-8728-9CFDC36DFF2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449594" y="660967"/>
            <a:ext cx="485811" cy="48581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D88E842-F8EA-1542-AD85-EC55DB382CE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019257" y="762074"/>
            <a:ext cx="445737" cy="297158"/>
          </a:xfrm>
          <a:prstGeom prst="rect">
            <a:avLst/>
          </a:prstGeom>
        </p:spPr>
      </p:pic>
      <p:sp>
        <p:nvSpPr>
          <p:cNvPr id="33" name="Titre 8">
            <a:extLst>
              <a:ext uri="{FF2B5EF4-FFF2-40B4-BE49-F238E27FC236}">
                <a16:creationId xmlns:a16="http://schemas.microsoft.com/office/drawing/2014/main" id="{390B6F86-0534-CE4F-3AD2-36ED5E49F393}"/>
              </a:ext>
            </a:extLst>
          </p:cNvPr>
          <p:cNvSpPr txBox="1">
            <a:spLocks/>
          </p:cNvSpPr>
          <p:nvPr/>
        </p:nvSpPr>
        <p:spPr bwMode="auto">
          <a:xfrm>
            <a:off x="1209922" y="149425"/>
            <a:ext cx="7584877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TWAC - Main Achievements</a:t>
            </a:r>
          </a:p>
        </p:txBody>
      </p:sp>
    </p:spTree>
    <p:extLst>
      <p:ext uri="{BB962C8B-B14F-4D97-AF65-F5344CB8AC3E}">
        <p14:creationId xmlns:p14="http://schemas.microsoft.com/office/powerpoint/2010/main" val="212406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2381B9D-0834-DB40-A5DC-93C6C1EF48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690" y="1467408"/>
            <a:ext cx="1534230" cy="256445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733FA20-285A-9A49-8906-63DED4C8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-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A4A40A7-0531-FB42-9210-F9939ACDEB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064187" y="3282169"/>
            <a:ext cx="476098" cy="47609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0129586-2D08-0C46-8A65-D7FF9E2314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609" y="3342056"/>
            <a:ext cx="1065342" cy="357065"/>
          </a:xfrm>
          <a:prstGeom prst="rect">
            <a:avLst/>
          </a:prstGeom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6AE901A0-C340-9B44-8C24-642E337E0CEA}"/>
              </a:ext>
            </a:extLst>
          </p:cNvPr>
          <p:cNvSpPr txBox="1"/>
          <p:nvPr/>
        </p:nvSpPr>
        <p:spPr>
          <a:xfrm>
            <a:off x="6279680" y="1368811"/>
            <a:ext cx="509438" cy="63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dirty="0">
                <a:solidFill>
                  <a:schemeClr val="bg1"/>
                </a:solidFill>
              </a:rPr>
              <a:t>ZITA</a:t>
            </a: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E840161C-BEF1-F240-8626-8C65050C22A4}"/>
              </a:ext>
            </a:extLst>
          </p:cNvPr>
          <p:cNvSpPr txBox="1"/>
          <p:nvPr/>
        </p:nvSpPr>
        <p:spPr>
          <a:xfrm>
            <a:off x="9774988" y="1583181"/>
            <a:ext cx="509438" cy="63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dirty="0">
                <a:solidFill>
                  <a:schemeClr val="bg1"/>
                </a:solidFill>
              </a:rPr>
              <a:t>ZITA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169FBE2-9200-7E49-A9E1-8693122817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6424" y="4282386"/>
            <a:ext cx="2850028" cy="162069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E99DF8C-D1B9-A746-B815-88F7861BD5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8230" y="4300341"/>
            <a:ext cx="1498976" cy="1567315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8B66376-1520-8F43-8D0D-230E129771F9}"/>
              </a:ext>
            </a:extLst>
          </p:cNvPr>
          <p:cNvSpPr/>
          <p:nvPr/>
        </p:nvSpPr>
        <p:spPr bwMode="auto">
          <a:xfrm>
            <a:off x="6169377" y="722074"/>
            <a:ext cx="4547531" cy="2509655"/>
          </a:xfrm>
          <a:prstGeom prst="rect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767"/>
          </a:p>
        </p:txBody>
      </p:sp>
      <p:sp>
        <p:nvSpPr>
          <p:cNvPr id="54" name="ZoneTexte 17">
            <a:extLst>
              <a:ext uri="{FF2B5EF4-FFF2-40B4-BE49-F238E27FC236}">
                <a16:creationId xmlns:a16="http://schemas.microsoft.com/office/drawing/2014/main" id="{4995A1DC-925D-1B42-9494-3C8885B2C908}"/>
              </a:ext>
            </a:extLst>
          </p:cNvPr>
          <p:cNvSpPr txBox="1"/>
          <p:nvPr/>
        </p:nvSpPr>
        <p:spPr bwMode="auto">
          <a:xfrm>
            <a:off x="6137785" y="710393"/>
            <a:ext cx="4788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b="1" dirty="0">
                <a:latin typeface="+mn-lt"/>
              </a:rPr>
              <a:t>Passage des électrons dans la </a:t>
            </a:r>
            <a:r>
              <a:rPr lang="fr-FR" sz="1600" b="1" dirty="0" err="1">
                <a:latin typeface="+mn-lt"/>
              </a:rPr>
              <a:t>zita</a:t>
            </a:r>
            <a:r>
              <a:rPr lang="fr-FR" sz="1600" b="1" dirty="0">
                <a:latin typeface="+mn-lt"/>
              </a:rPr>
              <a:t> (10-60 </a:t>
            </a:r>
            <a:r>
              <a:rPr lang="fr-FR" sz="1600" b="1" dirty="0" err="1">
                <a:latin typeface="+mn-lt"/>
              </a:rPr>
              <a:t>pC</a:t>
            </a:r>
            <a:r>
              <a:rPr lang="fr-FR" sz="1600" b="1" dirty="0">
                <a:latin typeface="+mn-lt"/>
              </a:rPr>
              <a:t>)</a:t>
            </a:r>
            <a:endParaRPr sz="1600" dirty="0">
              <a:latin typeface="+mn-lt"/>
            </a:endParaRP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DAA88DC4-C17B-2444-BA33-16DDC1AFD3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543056" y="1044246"/>
            <a:ext cx="3760936" cy="2112404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56FC7B07-3958-A942-8C9C-6222DAC2BD34}"/>
              </a:ext>
            </a:extLst>
          </p:cNvPr>
          <p:cNvSpPr txBox="1"/>
          <p:nvPr/>
        </p:nvSpPr>
        <p:spPr bwMode="auto">
          <a:xfrm>
            <a:off x="9812695" y="1472023"/>
            <a:ext cx="507184" cy="331973"/>
          </a:xfrm>
          <a:prstGeom prst="rect">
            <a:avLst/>
          </a:prstGeom>
          <a:noFill/>
        </p:spPr>
        <p:txBody>
          <a:bodyPr vertOverflow="overflow" horzOverflow="overflow" vert="horz" wrap="square" lIns="80793" tIns="40397" rIns="80793" bIns="40397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600" b="1" dirty="0">
                <a:solidFill>
                  <a:srgbClr val="92D050"/>
                </a:solidFill>
                <a:latin typeface="+mn-lt"/>
              </a:rPr>
              <a:t>e-</a:t>
            </a:r>
            <a:endParaRPr sz="1600" dirty="0">
              <a:latin typeface="+mn-lt"/>
            </a:endParaRP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BDC5709A-9095-644A-A0E8-F6D290F2C9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3279" y="1299995"/>
            <a:ext cx="1383438" cy="1050354"/>
          </a:xfrm>
          <a:prstGeom prst="rect">
            <a:avLst/>
          </a:prstGeom>
          <a:ln w="12700">
            <a:solidFill>
              <a:srgbClr val="92D050"/>
            </a:solidFill>
          </a:ln>
        </p:spPr>
      </p:pic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8A989B15-D2E8-A14D-9637-C52D4CF292CA}"/>
              </a:ext>
            </a:extLst>
          </p:cNvPr>
          <p:cNvCxnSpPr/>
          <p:nvPr/>
        </p:nvCxnSpPr>
        <p:spPr bwMode="auto">
          <a:xfrm>
            <a:off x="7279428" y="1755244"/>
            <a:ext cx="3024565" cy="209810"/>
          </a:xfrm>
          <a:prstGeom prst="line">
            <a:avLst/>
          </a:prstGeom>
          <a:ln w="28575" cap="flat" cmpd="sng" algn="ctr">
            <a:solidFill>
              <a:srgbClr val="92D05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A3413F49-8EB7-4842-B668-62D33AA28CDB}"/>
              </a:ext>
            </a:extLst>
          </p:cNvPr>
          <p:cNvSpPr/>
          <p:nvPr/>
        </p:nvSpPr>
        <p:spPr bwMode="auto">
          <a:xfrm>
            <a:off x="5928505" y="3939888"/>
            <a:ext cx="4788403" cy="1962532"/>
          </a:xfrm>
          <a:prstGeom prst="rect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767"/>
          </a:p>
        </p:txBody>
      </p:sp>
      <p:pic>
        <p:nvPicPr>
          <p:cNvPr id="96" name="Image 95">
            <a:extLst>
              <a:ext uri="{FF2B5EF4-FFF2-40B4-BE49-F238E27FC236}">
                <a16:creationId xmlns:a16="http://schemas.microsoft.com/office/drawing/2014/main" id="{56773AA4-55DB-B046-9B5F-BCB38DA13E6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4814" y="2255279"/>
            <a:ext cx="879833" cy="942624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AC65A543-0A84-C04B-B751-4C5E682C7F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2749" y="2410407"/>
            <a:ext cx="658713" cy="7314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13AB18-8CBE-4940-827E-04A5139DD89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3556" y="2393184"/>
            <a:ext cx="1057882" cy="886017"/>
          </a:xfrm>
          <a:prstGeom prst="rect">
            <a:avLst/>
          </a:prstGeom>
        </p:spPr>
      </p:pic>
      <p:sp>
        <p:nvSpPr>
          <p:cNvPr id="61" name="ZoneTexte 17">
            <a:extLst>
              <a:ext uri="{FF2B5EF4-FFF2-40B4-BE49-F238E27FC236}">
                <a16:creationId xmlns:a16="http://schemas.microsoft.com/office/drawing/2014/main" id="{787C09B9-3113-4D40-89AF-00D3F70B2A66}"/>
              </a:ext>
            </a:extLst>
          </p:cNvPr>
          <p:cNvSpPr txBox="1"/>
          <p:nvPr/>
        </p:nvSpPr>
        <p:spPr bwMode="auto">
          <a:xfrm>
            <a:off x="6279680" y="3939888"/>
            <a:ext cx="3207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b="1" dirty="0">
                <a:latin typeface="+mn-lt"/>
              </a:rPr>
              <a:t>Dose mesurée (CSIC) – 1Gy/s </a:t>
            </a:r>
            <a:endParaRPr sz="1600" dirty="0">
              <a:latin typeface="+mn-lt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64EFB61-A8FE-6A43-8063-7AB534040E96}"/>
              </a:ext>
            </a:extLst>
          </p:cNvPr>
          <p:cNvSpPr/>
          <p:nvPr/>
        </p:nvSpPr>
        <p:spPr bwMode="auto">
          <a:xfrm>
            <a:off x="258132" y="1158257"/>
            <a:ext cx="4867384" cy="2911808"/>
          </a:xfrm>
          <a:prstGeom prst="rect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767"/>
          </a:p>
        </p:txBody>
      </p:sp>
      <p:sp>
        <p:nvSpPr>
          <p:cNvPr id="63" name="ZoneTexte 17">
            <a:extLst>
              <a:ext uri="{FF2B5EF4-FFF2-40B4-BE49-F238E27FC236}">
                <a16:creationId xmlns:a16="http://schemas.microsoft.com/office/drawing/2014/main" id="{626DF572-CE74-CF47-AC6C-7B94A6AF9B07}"/>
              </a:ext>
            </a:extLst>
          </p:cNvPr>
          <p:cNvSpPr txBox="1"/>
          <p:nvPr/>
        </p:nvSpPr>
        <p:spPr bwMode="auto">
          <a:xfrm>
            <a:off x="314395" y="1153955"/>
            <a:ext cx="4765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b="1" dirty="0">
                <a:latin typeface="+mn-lt"/>
              </a:rPr>
              <a:t>Montage et pilotage de chambre d’interaction en cours</a:t>
            </a:r>
            <a:endParaRPr sz="1600" dirty="0">
              <a:latin typeface="+mn-lt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B400A6D-A255-CF4A-A694-9F89876CC68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33" y="1467408"/>
            <a:ext cx="610049" cy="108453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D7FDFD9-9EAB-4C48-85F3-413D90AE8FC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628" y="1480662"/>
            <a:ext cx="1321105" cy="90562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55A9B3B-E500-9043-ADF7-E8695D5BEE7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512" y="2440490"/>
            <a:ext cx="1190619" cy="15882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AA4C21B7-8F85-C74E-B0AE-525A759B7BD4}"/>
              </a:ext>
            </a:extLst>
          </p:cNvPr>
          <p:cNvSpPr/>
          <p:nvPr/>
        </p:nvSpPr>
        <p:spPr bwMode="auto">
          <a:xfrm>
            <a:off x="242731" y="4138366"/>
            <a:ext cx="5398312" cy="1762202"/>
          </a:xfrm>
          <a:prstGeom prst="rect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767"/>
          </a:p>
        </p:txBody>
      </p:sp>
      <p:sp>
        <p:nvSpPr>
          <p:cNvPr id="74" name="ZoneTexte 17">
            <a:extLst>
              <a:ext uri="{FF2B5EF4-FFF2-40B4-BE49-F238E27FC236}">
                <a16:creationId xmlns:a16="http://schemas.microsoft.com/office/drawing/2014/main" id="{B08ECF1F-3F0C-C943-A2D0-6D1D486A2D9C}"/>
              </a:ext>
            </a:extLst>
          </p:cNvPr>
          <p:cNvSpPr txBox="1"/>
          <p:nvPr/>
        </p:nvSpPr>
        <p:spPr bwMode="auto">
          <a:xfrm>
            <a:off x="267496" y="4138366"/>
            <a:ext cx="5066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b="1" dirty="0">
                <a:latin typeface="+mn-lt"/>
              </a:rPr>
              <a:t>Génération et Transport du </a:t>
            </a:r>
            <a:r>
              <a:rPr lang="fr-FR" sz="1600" b="1" dirty="0" err="1">
                <a:latin typeface="+mn-lt"/>
              </a:rPr>
              <a:t>THz</a:t>
            </a:r>
            <a:r>
              <a:rPr lang="fr-FR" sz="1600" b="1" dirty="0">
                <a:latin typeface="+mn-lt"/>
              </a:rPr>
              <a:t> au point d’interaction</a:t>
            </a:r>
            <a:endParaRPr sz="1600" dirty="0">
              <a:latin typeface="+mn-lt"/>
            </a:endParaRP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4B7844D7-2586-5A48-90D3-B0C394E8736B}"/>
              </a:ext>
            </a:extLst>
          </p:cNvPr>
          <p:cNvGrpSpPr/>
          <p:nvPr/>
        </p:nvGrpSpPr>
        <p:grpSpPr>
          <a:xfrm>
            <a:off x="381540" y="4456504"/>
            <a:ext cx="2277137" cy="1295901"/>
            <a:chOff x="2992743" y="4750939"/>
            <a:chExt cx="2577216" cy="1466673"/>
          </a:xfrm>
        </p:grpSpPr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948EA7B9-EA5E-1C4A-9222-0DDB07393C9A}"/>
                </a:ext>
              </a:extLst>
            </p:cNvPr>
            <p:cNvGrpSpPr/>
            <p:nvPr/>
          </p:nvGrpSpPr>
          <p:grpSpPr>
            <a:xfrm>
              <a:off x="2992743" y="4796160"/>
              <a:ext cx="2577216" cy="1421452"/>
              <a:chOff x="1834795" y="1717961"/>
              <a:chExt cx="2577216" cy="1421452"/>
            </a:xfrm>
          </p:grpSpPr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FAA4C565-55AC-8C4D-8ADD-207B3803F3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34795" y="1717961"/>
                <a:ext cx="2527025" cy="1421452"/>
              </a:xfrm>
              <a:prstGeom prst="rect">
                <a:avLst/>
              </a:prstGeom>
            </p:spPr>
          </p:pic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87E52823-8B2C-5248-ACC9-C13273E4A6A3}"/>
                  </a:ext>
                </a:extLst>
              </p:cNvPr>
              <p:cNvSpPr txBox="1"/>
              <p:nvPr/>
            </p:nvSpPr>
            <p:spPr bwMode="auto">
              <a:xfrm>
                <a:off x="3837991" y="2197453"/>
                <a:ext cx="574020" cy="375720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80793" tIns="40397" rIns="80793" bIns="40397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a:r>
                  <a:rPr sz="1600" b="1" dirty="0">
                    <a:solidFill>
                      <a:srgbClr val="92D050"/>
                    </a:solidFill>
                    <a:latin typeface="+mn-lt"/>
                  </a:rPr>
                  <a:t>e-</a:t>
                </a:r>
                <a:endParaRPr sz="1600" dirty="0">
                  <a:latin typeface="+mn-lt"/>
                </a:endParaRPr>
              </a:p>
            </p:txBody>
          </p:sp>
          <p:cxnSp>
            <p:nvCxnSpPr>
              <p:cNvPr id="79" name="Connecteur droit 78">
                <a:extLst>
                  <a:ext uri="{FF2B5EF4-FFF2-40B4-BE49-F238E27FC236}">
                    <a16:creationId xmlns:a16="http://schemas.microsoft.com/office/drawing/2014/main" id="{13BAD3EA-05F5-5245-9820-70F578334B1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73594" y="2196598"/>
                <a:ext cx="1377883" cy="180644"/>
              </a:xfrm>
              <a:prstGeom prst="line">
                <a:avLst/>
              </a:prstGeom>
              <a:ln w="15875" cap="flat" cmpd="sng" algn="ctr">
                <a:solidFill>
                  <a:srgbClr val="92D050"/>
                </a:solidFill>
                <a:prstDash val="solid"/>
                <a:miter lim="800000"/>
              </a:ln>
            </p:spPr>
            <p:style>
              <a:lnRef idx="1">
                <a:schemeClr val="accent1">
                  <a:shade val="50000"/>
                </a:schemeClr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81">
                <a:extLst>
                  <a:ext uri="{FF2B5EF4-FFF2-40B4-BE49-F238E27FC236}">
                    <a16:creationId xmlns:a16="http://schemas.microsoft.com/office/drawing/2014/main" id="{081DE14B-201E-6841-BE17-04FF7BB3021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11680" y="2196598"/>
                <a:ext cx="775737" cy="90582"/>
              </a:xfrm>
              <a:prstGeom prst="line">
                <a:avLst/>
              </a:prstGeom>
              <a:ln w="15875" cap="flat" cmpd="sng" algn="ctr">
                <a:solidFill>
                  <a:srgbClr val="FF0000"/>
                </a:solidFill>
                <a:prstDash val="sysDash"/>
                <a:miter lim="800000"/>
              </a:ln>
            </p:spPr>
            <p:style>
              <a:lnRef idx="1">
                <a:schemeClr val="accent1">
                  <a:shade val="50000"/>
                </a:schemeClr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82">
                <a:extLst>
                  <a:ext uri="{FF2B5EF4-FFF2-40B4-BE49-F238E27FC236}">
                    <a16:creationId xmlns:a16="http://schemas.microsoft.com/office/drawing/2014/main" id="{D725E10D-DB2C-2C42-939A-8DD3DC04A90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687417" y="2168768"/>
                <a:ext cx="500993" cy="118412"/>
              </a:xfrm>
              <a:prstGeom prst="line">
                <a:avLst/>
              </a:prstGeom>
              <a:ln w="15875" cap="flat" cmpd="sng" algn="ctr">
                <a:solidFill>
                  <a:srgbClr val="FF0000"/>
                </a:solidFill>
                <a:prstDash val="sysDash"/>
                <a:miter lim="800000"/>
              </a:ln>
            </p:spPr>
            <p:style>
              <a:lnRef idx="1">
                <a:schemeClr val="accent1">
                  <a:shade val="50000"/>
                </a:schemeClr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37597E29-D545-0A48-8908-5A8271ED237B}"/>
                </a:ext>
              </a:extLst>
            </p:cNvPr>
            <p:cNvSpPr txBox="1"/>
            <p:nvPr/>
          </p:nvSpPr>
          <p:spPr bwMode="auto">
            <a:xfrm>
              <a:off x="4278052" y="4750939"/>
              <a:ext cx="882790" cy="375720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80793" tIns="40397" rIns="80793" bIns="40397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lang="fr-FR" sz="1600" b="1" dirty="0" err="1">
                  <a:solidFill>
                    <a:srgbClr val="FF0000"/>
                  </a:solidFill>
                  <a:latin typeface="+mn-lt"/>
                </a:rPr>
                <a:t>THz</a:t>
              </a:r>
              <a:endParaRPr sz="1600" dirty="0">
                <a:solidFill>
                  <a:srgbClr val="FF0000"/>
                </a:solidFill>
                <a:latin typeface="+mn-lt"/>
              </a:endParaRPr>
            </a:p>
          </p:txBody>
        </p:sp>
      </p:grpSp>
      <p:pic>
        <p:nvPicPr>
          <p:cNvPr id="39" name="Image 38">
            <a:extLst>
              <a:ext uri="{FF2B5EF4-FFF2-40B4-BE49-F238E27FC236}">
                <a16:creationId xmlns:a16="http://schemas.microsoft.com/office/drawing/2014/main" id="{C8C52238-6378-9548-940D-5FCD119C11E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076" y="4496460"/>
            <a:ext cx="2896348" cy="1368524"/>
          </a:xfrm>
          <a:prstGeom prst="rect">
            <a:avLst/>
          </a:prstGeom>
        </p:spPr>
      </p:pic>
      <p:sp>
        <p:nvSpPr>
          <p:cNvPr id="90" name="ZoneTexte 89">
            <a:extLst>
              <a:ext uri="{FF2B5EF4-FFF2-40B4-BE49-F238E27FC236}">
                <a16:creationId xmlns:a16="http://schemas.microsoft.com/office/drawing/2014/main" id="{41121CDE-7763-3340-AFC0-C2B6DD85382C}"/>
              </a:ext>
            </a:extLst>
          </p:cNvPr>
          <p:cNvSpPr txBox="1"/>
          <p:nvPr/>
        </p:nvSpPr>
        <p:spPr bwMode="auto">
          <a:xfrm>
            <a:off x="5080713" y="4878576"/>
            <a:ext cx="507184" cy="331973"/>
          </a:xfrm>
          <a:prstGeom prst="rect">
            <a:avLst/>
          </a:prstGeom>
          <a:noFill/>
        </p:spPr>
        <p:txBody>
          <a:bodyPr vertOverflow="overflow" horzOverflow="overflow" vert="horz" wrap="square" lIns="80793" tIns="40397" rIns="80793" bIns="40397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600" b="1" dirty="0">
                <a:solidFill>
                  <a:srgbClr val="92D050"/>
                </a:solidFill>
                <a:latin typeface="+mn-lt"/>
              </a:rPr>
              <a:t>e-</a:t>
            </a:r>
            <a:endParaRPr sz="1600" dirty="0">
              <a:latin typeface="+mn-lt"/>
            </a:endParaRPr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E815D317-923B-9641-814F-983E36B21F5C}"/>
              </a:ext>
            </a:extLst>
          </p:cNvPr>
          <p:cNvCxnSpPr>
            <a:cxnSpLocks/>
            <a:endCxn id="90" idx="2"/>
          </p:cNvCxnSpPr>
          <p:nvPr/>
        </p:nvCxnSpPr>
        <p:spPr bwMode="auto">
          <a:xfrm>
            <a:off x="3068385" y="5079476"/>
            <a:ext cx="2265920" cy="131073"/>
          </a:xfrm>
          <a:prstGeom prst="line">
            <a:avLst/>
          </a:prstGeom>
          <a:ln w="28575" cap="flat" cmpd="sng" algn="ctr">
            <a:solidFill>
              <a:srgbClr val="92D05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 43">
            <a:extLst>
              <a:ext uri="{FF2B5EF4-FFF2-40B4-BE49-F238E27FC236}">
                <a16:creationId xmlns:a16="http://schemas.microsoft.com/office/drawing/2014/main" id="{EE3CE388-FA52-6F43-AB79-C8021AC80D51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792" y="1480662"/>
            <a:ext cx="1423307" cy="2530324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72109C79-C929-8D4D-89F3-543DE419BE65}"/>
              </a:ext>
            </a:extLst>
          </p:cNvPr>
          <p:cNvSpPr txBox="1"/>
          <p:nvPr/>
        </p:nvSpPr>
        <p:spPr>
          <a:xfrm>
            <a:off x="585136" y="3666703"/>
            <a:ext cx="833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+mn-lt"/>
              </a:rPr>
              <a:t>câblage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5D2AEBEE-7C3C-6F44-AB14-46F763E39099}"/>
              </a:ext>
            </a:extLst>
          </p:cNvPr>
          <p:cNvSpPr txBox="1"/>
          <p:nvPr/>
        </p:nvSpPr>
        <p:spPr>
          <a:xfrm>
            <a:off x="2002011" y="3666703"/>
            <a:ext cx="1137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+mn-lt"/>
              </a:rPr>
              <a:t>Mécanique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C6AB050A-5288-2047-AA0B-4FE5BECA5C55}"/>
              </a:ext>
            </a:extLst>
          </p:cNvPr>
          <p:cNvSpPr txBox="1"/>
          <p:nvPr/>
        </p:nvSpPr>
        <p:spPr>
          <a:xfrm>
            <a:off x="3863708" y="3684657"/>
            <a:ext cx="808235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b="1" dirty="0">
                <a:latin typeface="+mn-lt"/>
              </a:rPr>
              <a:t>Online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E29E30E-418F-496D-0C98-267A5967DD3B}"/>
              </a:ext>
            </a:extLst>
          </p:cNvPr>
          <p:cNvSpPr txBox="1">
            <a:spLocks/>
          </p:cNvSpPr>
          <p:nvPr/>
        </p:nvSpPr>
        <p:spPr>
          <a:xfrm>
            <a:off x="1857995" y="159681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TWAC : Acceleration THz dans un dielectric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A29507-8C3F-E5F8-4E1F-525B3B331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1C1781-FA3E-719E-58CC-22B045EF1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i="1"/>
              <a:t>Accelerator Physics Pole 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05E442-39D4-27B5-83B5-DCA70313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BE48F-A7D6-8A4D-99CA-582EB3456AD8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227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25/03/2026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Accelerator Physics Pole </a:t>
            </a:r>
            <a:endParaRPr lang="fr-FR">
              <a:latin typeface="+mn-lt"/>
            </a:endParaRPr>
          </a:p>
        </p:txBody>
      </p:sp>
      <p:sp>
        <p:nvSpPr>
          <p:cNvPr id="10" name="Titre 8">
            <a:extLst>
              <a:ext uri="{FF2B5EF4-FFF2-40B4-BE49-F238E27FC236}">
                <a16:creationId xmlns:a16="http://schemas.microsoft.com/office/drawing/2014/main" id="{F7FDE045-FD01-E956-CAAD-E61AD05A2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5"/>
            <a:ext cx="5688632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en-GB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Accelerator Physics @ IJCLab: the main drivers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34C1B3-F948-100F-5D27-B3FA604286DF}"/>
              </a:ext>
            </a:extLst>
          </p:cNvPr>
          <p:cNvSpPr txBox="1"/>
          <p:nvPr/>
        </p:nvSpPr>
        <p:spPr>
          <a:xfrm>
            <a:off x="345827" y="1158111"/>
            <a:ext cx="100091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latin typeface="+mn-lt"/>
              </a:rPr>
              <a:t>Missions of IJCLab for Particle Accelerators could be summarized in the following points:</a:t>
            </a:r>
          </a:p>
          <a:p>
            <a:pPr algn="just"/>
            <a:endParaRPr lang="en-GB" sz="1600" dirty="0">
              <a:latin typeface="+mn-lt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</a:rPr>
              <a:t>To be a </a:t>
            </a:r>
            <a:r>
              <a:rPr lang="en-GB" sz="1600" b="1" dirty="0">
                <a:latin typeface="+mn-lt"/>
              </a:rPr>
              <a:t>major actor in Accelerator Physics research</a:t>
            </a:r>
            <a:r>
              <a:rPr lang="en-GB" sz="1600" dirty="0">
                <a:latin typeface="+mn-lt"/>
              </a:rPr>
              <a:t> in several key areas, selected for their strategic importance, their development potential and for our ability to have a significant impact and high visibility. </a:t>
            </a:r>
          </a:p>
          <a:p>
            <a:pPr algn="just"/>
            <a:endParaRPr lang="en-GB" sz="1600" dirty="0">
              <a:latin typeface="+mn-lt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</a:rPr>
              <a:t>To be an </a:t>
            </a:r>
            <a:r>
              <a:rPr lang="en-GB" sz="1600" b="1" dirty="0">
                <a:latin typeface="+mn-lt"/>
              </a:rPr>
              <a:t>accelerators builders</a:t>
            </a:r>
            <a:r>
              <a:rPr lang="en-GB" sz="1600" dirty="0">
                <a:latin typeface="+mn-lt"/>
              </a:rPr>
              <a:t>: set a clear strategy to make significant contributions to the international projects and contribute to the roadmaps definitions for major accelerator-based Research Infrastructure, facilitating the positioning of our research teams. </a:t>
            </a:r>
          </a:p>
          <a:p>
            <a:pPr algn="just"/>
            <a:endParaRPr lang="en-GB" sz="1600" dirty="0">
              <a:latin typeface="+mn-lt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</a:rPr>
              <a:t>Contribute to </a:t>
            </a:r>
            <a:r>
              <a:rPr lang="en-GB" sz="1600" dirty="0" err="1">
                <a:latin typeface="+mn-lt"/>
              </a:rPr>
              <a:t>IJCLab’s</a:t>
            </a:r>
            <a:r>
              <a:rPr lang="en-GB" sz="1600" dirty="0">
                <a:latin typeface="+mn-lt"/>
              </a:rPr>
              <a:t> </a:t>
            </a:r>
            <a:r>
              <a:rPr lang="en-GB" sz="1600" b="1" dirty="0">
                <a:latin typeface="+mn-lt"/>
              </a:rPr>
              <a:t>accelerators and technological platforms development</a:t>
            </a:r>
            <a:r>
              <a:rPr lang="en-GB" sz="1600" dirty="0">
                <a:latin typeface="+mn-lt"/>
              </a:rPr>
              <a:t>: an important point to consolidate and increase our accelerator expertise, our training capacities and ensure strong attractiveness and visibility.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GB" sz="1600" dirty="0">
              <a:latin typeface="+mn-lt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GB" sz="1600" b="1" dirty="0">
                <a:latin typeface="+mn-lt"/>
              </a:rPr>
              <a:t>Training young students in accelerator science and technology </a:t>
            </a:r>
            <a:r>
              <a:rPr lang="en-GB" sz="1600" dirty="0">
                <a:latin typeface="+mn-lt"/>
              </a:rPr>
              <a:t>: Provide courses  at different university curriculum level, supervision of doctoral theses, welcoming interns and apprentices, organization of training.</a:t>
            </a:r>
          </a:p>
          <a:p>
            <a:pPr algn="just"/>
            <a:endParaRPr lang="en-GB" sz="1600" dirty="0">
              <a:latin typeface="+mn-lt"/>
            </a:endParaRPr>
          </a:p>
          <a:p>
            <a:pPr algn="just"/>
            <a:endParaRPr lang="en-GB" sz="1600" dirty="0">
              <a:solidFill>
                <a:schemeClr val="accent1">
                  <a:lumMod val="75000"/>
                </a:schemeClr>
              </a:solidFill>
              <a:latin typeface="+mn-lt"/>
              <a:sym typeface="Wingdings" pitchFamily="2" charset="2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78D9816-5DAF-3047-1A0D-D005FA4D77F5}"/>
              </a:ext>
            </a:extLst>
          </p:cNvPr>
          <p:cNvGrpSpPr/>
          <p:nvPr/>
        </p:nvGrpSpPr>
        <p:grpSpPr>
          <a:xfrm>
            <a:off x="273820" y="1517576"/>
            <a:ext cx="10154210" cy="2736304"/>
            <a:chOff x="273820" y="1517576"/>
            <a:chExt cx="10154210" cy="2736304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E7B9B6CA-EF21-AE69-9E68-5D99B03A5F2A}"/>
                </a:ext>
              </a:extLst>
            </p:cNvPr>
            <p:cNvSpPr/>
            <p:nvPr/>
          </p:nvSpPr>
          <p:spPr>
            <a:xfrm>
              <a:off x="273820" y="1517576"/>
              <a:ext cx="10154210" cy="2736304"/>
            </a:xfrm>
            <a:prstGeom prst="roundRect">
              <a:avLst>
                <a:gd name="adj" fmla="val 6108"/>
              </a:avLst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E58957E-6ABB-BC9F-3904-8EED343FB5AA}"/>
                </a:ext>
              </a:extLst>
            </p:cNvPr>
            <p:cNvSpPr txBox="1"/>
            <p:nvPr/>
          </p:nvSpPr>
          <p:spPr>
            <a:xfrm>
              <a:off x="344745" y="1601772"/>
              <a:ext cx="9858622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200" dirty="0">
                  <a:solidFill>
                    <a:schemeClr val="bg1"/>
                  </a:solidFill>
                  <a:latin typeface="+mn-lt"/>
                  <a:sym typeface="Wingdings" pitchFamily="2" charset="2"/>
                </a:rPr>
                <a:t>In perfect accordance with IN2P3/CNRS strategy and the European Roadmap, the Projects and research activities of the Accelerator physics pole are conducted within 3 main axis:</a:t>
              </a:r>
            </a:p>
            <a:p>
              <a:endParaRPr lang="en-GB" sz="2200" dirty="0">
                <a:solidFill>
                  <a:schemeClr val="bg1"/>
                </a:solidFill>
                <a:latin typeface="+mn-lt"/>
                <a:sym typeface="Wingdings" pitchFamily="2" charset="2"/>
              </a:endParaRPr>
            </a:p>
            <a:p>
              <a:pPr marL="787400" lvl="1" indent="-285750">
                <a:buFont typeface="Courier New" panose="02070309020205020404" pitchFamily="49" charset="0"/>
                <a:buChar char="o"/>
              </a:pPr>
              <a:r>
                <a:rPr lang="en-GB" sz="2200" dirty="0">
                  <a:solidFill>
                    <a:schemeClr val="bg1"/>
                  </a:solidFill>
                  <a:latin typeface="+mn-lt"/>
                  <a:sym typeface="Wingdings" pitchFamily="2" charset="2"/>
                </a:rPr>
                <a:t>Design and construction of accelerators</a:t>
              </a:r>
            </a:p>
            <a:p>
              <a:pPr marL="787400" lvl="1" indent="-285750">
                <a:buFont typeface="Courier New" panose="02070309020205020404" pitchFamily="49" charset="0"/>
                <a:buChar char="o"/>
              </a:pPr>
              <a:r>
                <a:rPr lang="en-GB" sz="2200" dirty="0">
                  <a:solidFill>
                    <a:schemeClr val="bg1"/>
                  </a:solidFill>
                  <a:latin typeface="+mn-lt"/>
                  <a:sym typeface="Wingdings" pitchFamily="2" charset="2"/>
                </a:rPr>
                <a:t>Exploring innovative acceleration technics </a:t>
              </a:r>
            </a:p>
            <a:p>
              <a:pPr marL="787400" lvl="1" indent="-285750">
                <a:buFont typeface="Courier New" panose="02070309020205020404" pitchFamily="49" charset="0"/>
                <a:buChar char="o"/>
              </a:pPr>
              <a:r>
                <a:rPr lang="en-GB" sz="2200" dirty="0">
                  <a:solidFill>
                    <a:schemeClr val="bg1"/>
                  </a:solidFill>
                  <a:latin typeface="+mn-lt"/>
                  <a:sym typeface="Wingdings" pitchFamily="2" charset="2"/>
                </a:rPr>
                <a:t>Upstream R&amp;D serving the accelerators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486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25/03/2026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20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Accelerator Physics Pole </a:t>
            </a:r>
            <a:endParaRPr lang="fr-FR">
              <a:latin typeface="+mn-lt"/>
            </a:endParaRP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ABFE5744-6F07-6CF0-0F69-FA8067DB3F36}"/>
              </a:ext>
            </a:extLst>
          </p:cNvPr>
          <p:cNvSpPr txBox="1">
            <a:spLocks/>
          </p:cNvSpPr>
          <p:nvPr/>
        </p:nvSpPr>
        <p:spPr>
          <a:xfrm>
            <a:off x="309823" y="941512"/>
            <a:ext cx="10009112" cy="14519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</a:p>
          <a:p>
            <a:pPr algn="ctr" fontAlgn="auto">
              <a:spcAft>
                <a:spcPts val="0"/>
              </a:spcAft>
            </a:pPr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Upstream R&amp;D serving the accelerators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br>
              <a:rPr lang="en-GB" sz="4000" i="1" dirty="0">
                <a:solidFill>
                  <a:schemeClr val="accent5">
                    <a:lumMod val="75000"/>
                  </a:schemeClr>
                </a:solidFill>
              </a:rPr>
            </a:br>
            <a:endParaRPr lang="en-GB" sz="40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 descr="RÃ©sultat de recherche d'images pour &quot;eli np circulator&quot;">
            <a:extLst>
              <a:ext uri="{FF2B5EF4-FFF2-40B4-BE49-F238E27FC236}">
                <a16:creationId xmlns:a16="http://schemas.microsoft.com/office/drawing/2014/main" id="{205DC8AB-86E5-D6EB-3633-9FB0DA29F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625" y="2309664"/>
            <a:ext cx="3180578" cy="212135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24DE401-C7F7-0335-B8FB-34EDE338D4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640" y="2333393"/>
            <a:ext cx="2648883" cy="20991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75461A0-1154-71C7-CE74-49819374BE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143" y="2331895"/>
            <a:ext cx="3039748" cy="20991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3763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25/03/2026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21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Accelerator Physics Pole </a:t>
            </a:r>
            <a:endParaRPr lang="fr-FR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3E5889A-A20D-B406-43D0-4EB7693BB6F0}"/>
              </a:ext>
            </a:extLst>
          </p:cNvPr>
          <p:cNvSpPr txBox="1">
            <a:spLocks/>
          </p:cNvSpPr>
          <p:nvPr/>
        </p:nvSpPr>
        <p:spPr>
          <a:xfrm>
            <a:off x="439438" y="1897400"/>
            <a:ext cx="4329505" cy="18573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Accurate and real-time monitoring of laser polarization</a:t>
            </a:r>
            <a:r>
              <a:rPr lang="en-US" sz="1600" dirty="0">
                <a:solidFill>
                  <a:srgbClr val="002060"/>
                </a:solidFill>
                <a:cs typeface="Arial" panose="020B0604020202020204" pitchFamily="34" charset="0"/>
              </a:rPr>
              <a:t> is key to next major future colliders (</a:t>
            </a:r>
            <a:r>
              <a:rPr lang="en-US" sz="1600" dirty="0" err="1">
                <a:solidFill>
                  <a:srgbClr val="002060"/>
                </a:solidFill>
                <a:cs typeface="Arial" panose="020B0604020202020204" pitchFamily="34" charset="0"/>
              </a:rPr>
              <a:t>FCCee</a:t>
            </a:r>
            <a:r>
              <a:rPr lang="en-US" sz="1600" dirty="0">
                <a:solidFill>
                  <a:srgbClr val="002060"/>
                </a:solidFill>
                <a:cs typeface="Arial" panose="020B0604020202020204" pitchFamily="34" charset="0"/>
              </a:rPr>
              <a:t>, ILC, EIC,…)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24/7</a:t>
            </a:r>
            <a:r>
              <a:rPr lang="en-US" sz="1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operational</a:t>
            </a:r>
            <a:r>
              <a:rPr lang="en-US" sz="1600" dirty="0">
                <a:solidFill>
                  <a:srgbClr val="002060"/>
                </a:solidFill>
                <a:cs typeface="Arial" panose="020B0604020202020204" pitchFamily="34" charset="0"/>
              </a:rPr>
              <a:t> polarimetry is essential for these projects, system </a:t>
            </a: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integration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Overall optimization </a:t>
            </a:r>
            <a:r>
              <a:rPr lang="en-US" sz="1600" dirty="0">
                <a:solidFill>
                  <a:srgbClr val="002060"/>
                </a:solidFill>
                <a:cs typeface="Arial" panose="020B0604020202020204" pitchFamily="34" charset="0"/>
              </a:rPr>
              <a:t>of laser system and scattered electron/photon detectors is required (small HEP exp.) </a:t>
            </a:r>
            <a:r>
              <a:rPr lang="en-US" sz="1600" dirty="0">
                <a:solidFill>
                  <a:srgbClr val="002060"/>
                </a:solidFill>
                <a:cs typeface="Arial" panose="020B0604020202020204" pitchFamily="34" charset="0"/>
                <a:sym typeface="Wingdings" pitchFamily="2" charset="2"/>
              </a:rPr>
              <a:t> huge task</a:t>
            </a:r>
            <a:endParaRPr lang="en-US" sz="1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8229F-6C99-29DA-7E88-6116B07E4CF7}"/>
              </a:ext>
            </a:extLst>
          </p:cNvPr>
          <p:cNvSpPr txBox="1">
            <a:spLocks/>
          </p:cNvSpPr>
          <p:nvPr/>
        </p:nvSpPr>
        <p:spPr>
          <a:xfrm>
            <a:off x="201811" y="1494232"/>
            <a:ext cx="8554739" cy="383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2060"/>
              </a:buClr>
              <a:buNone/>
            </a:pPr>
            <a:r>
              <a:rPr lang="en-US" sz="1600" b="1" dirty="0">
                <a:solidFill>
                  <a:srgbClr val="C00000"/>
                </a:solidFill>
                <a:cs typeface="Arial" panose="020B0604020202020204" pitchFamily="34" charset="0"/>
              </a:rPr>
              <a:t>Compton polarimetry activity focused on innovative developments: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E99F14-BE0F-5EFC-7C13-D8F125FBB1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943" y="1914318"/>
            <a:ext cx="1895685" cy="22934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6B6292-54E7-F135-D814-088DDC16DE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205" y="2519336"/>
            <a:ext cx="2052915" cy="208800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A8491D5C-19E6-DDDE-6684-93B698E9171C}"/>
              </a:ext>
            </a:extLst>
          </p:cNvPr>
          <p:cNvGrpSpPr/>
          <p:nvPr/>
        </p:nvGrpSpPr>
        <p:grpSpPr>
          <a:xfrm>
            <a:off x="7526289" y="3501323"/>
            <a:ext cx="3251597" cy="2180810"/>
            <a:chOff x="5789994" y="4229752"/>
            <a:chExt cx="3251597" cy="218081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A7C7779-DDB4-9BCE-A8FD-F70811EA0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9994" y="4229752"/>
              <a:ext cx="3059878" cy="2049892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0638EAC-A249-F552-D74D-22DB6AD5F089}"/>
                </a:ext>
              </a:extLst>
            </p:cNvPr>
            <p:cNvSpPr txBox="1"/>
            <p:nvPr/>
          </p:nvSpPr>
          <p:spPr>
            <a:xfrm>
              <a:off x="8658153" y="6041230"/>
              <a:ext cx="38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>
                  <a:latin typeface="+mn-lt"/>
                </a:rPr>
                <a:t>E</a:t>
              </a:r>
              <a:r>
                <a:rPr lang="en-GB" sz="1800" baseline="-25000" dirty="0">
                  <a:latin typeface="+mn-lt"/>
                </a:rPr>
                <a:t>𝛄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C609B51D-E506-E439-8C23-A8AC93DC86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296" y="2964704"/>
            <a:ext cx="2110090" cy="200369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B171A59-3197-C36C-2C56-B79D20E722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809" y="1004535"/>
            <a:ext cx="2489487" cy="218910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81D21EE-886D-6002-7C1C-E952FCC67839}"/>
              </a:ext>
            </a:extLst>
          </p:cNvPr>
          <p:cNvSpPr txBox="1"/>
          <p:nvPr/>
        </p:nvSpPr>
        <p:spPr>
          <a:xfrm>
            <a:off x="7647952" y="3137614"/>
            <a:ext cx="2932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latin typeface="+mn-lt"/>
              </a:rPr>
              <a:t>Conceptual implementation for </a:t>
            </a:r>
            <a:r>
              <a:rPr lang="en-GB" sz="1200" i="1" dirty="0" err="1">
                <a:latin typeface="+mn-lt"/>
              </a:rPr>
              <a:t>SuperKEKB</a:t>
            </a:r>
            <a:endParaRPr lang="en-GB" sz="1200" i="1" dirty="0">
              <a:latin typeface="+mn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1796B61-26AB-2492-1C8A-507EB1556F6A}"/>
              </a:ext>
            </a:extLst>
          </p:cNvPr>
          <p:cNvSpPr txBox="1"/>
          <p:nvPr/>
        </p:nvSpPr>
        <p:spPr>
          <a:xfrm>
            <a:off x="8252463" y="3630209"/>
            <a:ext cx="207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Fit of MC for the simulated performance of </a:t>
            </a:r>
            <a:r>
              <a:rPr lang="en-GB" sz="1200" dirty="0" err="1">
                <a:latin typeface="+mn-lt"/>
              </a:rPr>
              <a:t>SuperKEKB</a:t>
            </a:r>
            <a:r>
              <a:rPr lang="en-GB" sz="1200" dirty="0">
                <a:latin typeface="+mn-lt"/>
              </a:rPr>
              <a:t> detector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7B5911CE-44E1-CF16-4291-D0FBDFD418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11" y="3754747"/>
            <a:ext cx="3600715" cy="120633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566D9B8-94C1-C728-F1F0-1A18D3E4E226}"/>
              </a:ext>
            </a:extLst>
          </p:cNvPr>
          <p:cNvSpPr txBox="1"/>
          <p:nvPr/>
        </p:nvSpPr>
        <p:spPr>
          <a:xfrm>
            <a:off x="2428894" y="4783774"/>
            <a:ext cx="1385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Laser injection line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446FCCE-80F3-E402-56DB-682266316114}"/>
              </a:ext>
            </a:extLst>
          </p:cNvPr>
          <p:cNvSpPr txBox="1">
            <a:spLocks/>
          </p:cNvSpPr>
          <p:nvPr/>
        </p:nvSpPr>
        <p:spPr>
          <a:xfrm>
            <a:off x="195237" y="771309"/>
            <a:ext cx="8719542" cy="3142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2060"/>
              </a:buClr>
              <a:buNone/>
            </a:pPr>
            <a:r>
              <a:rPr lang="en-US" sz="1600" b="1" dirty="0">
                <a:solidFill>
                  <a:srgbClr val="C00000"/>
                </a:solidFill>
                <a:cs typeface="Arial" panose="020B0604020202020204" pitchFamily="34" charset="0"/>
              </a:rPr>
              <a:t>Critical accelerator monitoring element required for future colliders and upgrade of existing to: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038303-8826-FBBC-7C9E-4789AE6D06C8}"/>
              </a:ext>
            </a:extLst>
          </p:cNvPr>
          <p:cNvSpPr txBox="1">
            <a:spLocks/>
          </p:cNvSpPr>
          <p:nvPr/>
        </p:nvSpPr>
        <p:spPr>
          <a:xfrm>
            <a:off x="489843" y="1004535"/>
            <a:ext cx="10221394" cy="5988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Optimize polarization of bunches in collisions (ILC, EIC, </a:t>
            </a:r>
            <a:r>
              <a:rPr lang="en-US" sz="1600" b="1" dirty="0" err="1">
                <a:solidFill>
                  <a:srgbClr val="002060"/>
                </a:solidFill>
                <a:cs typeface="Arial" panose="020B0604020202020204" pitchFamily="34" charset="0"/>
              </a:rPr>
              <a:t>SuperKEKB</a:t>
            </a: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  <a:endParaRPr lang="en-US" sz="16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Accurately calibrate beam energy (FCC-</a:t>
            </a:r>
            <a:r>
              <a:rPr lang="en-US" sz="1600" b="1" dirty="0" err="1">
                <a:solidFill>
                  <a:srgbClr val="002060"/>
                </a:solidFill>
                <a:cs typeface="Arial" panose="020B0604020202020204" pitchFamily="34" charset="0"/>
              </a:rPr>
              <a:t>ee</a:t>
            </a: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None/>
            </a:pPr>
            <a:endParaRPr lang="en-US" sz="16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997B549-2A71-6FCE-8527-18A45EE4CBA9}"/>
              </a:ext>
            </a:extLst>
          </p:cNvPr>
          <p:cNvSpPr txBox="1"/>
          <p:nvPr/>
        </p:nvSpPr>
        <p:spPr>
          <a:xfrm>
            <a:off x="273819" y="5097358"/>
            <a:ext cx="6402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Long </a:t>
            </a:r>
            <a:r>
              <a:rPr lang="fr-FR" sz="1600" dirty="0" err="1">
                <a:latin typeface="+mn-lt"/>
              </a:rPr>
              <a:t>term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developments</a:t>
            </a:r>
            <a:r>
              <a:rPr lang="fr-FR" sz="1600" dirty="0">
                <a:latin typeface="+mn-lt"/>
              </a:rPr>
              <a:t> (FCC-</a:t>
            </a:r>
            <a:r>
              <a:rPr lang="fr-FR" sz="1600" dirty="0" err="1">
                <a:latin typeface="+mn-lt"/>
              </a:rPr>
              <a:t>ee</a:t>
            </a:r>
            <a:r>
              <a:rPr lang="fr-FR" sz="1600" dirty="0">
                <a:latin typeface="+mn-lt"/>
              </a:rPr>
              <a:t>), </a:t>
            </a:r>
            <a:r>
              <a:rPr lang="fr-FR" sz="1600" dirty="0" err="1">
                <a:latin typeface="+mn-lt"/>
              </a:rPr>
              <a:t>with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significant</a:t>
            </a:r>
            <a:r>
              <a:rPr lang="fr-FR" sz="1600" dirty="0">
                <a:latin typeface="+mn-lt"/>
              </a:rPr>
              <a:t> cross-</a:t>
            </a:r>
            <a:r>
              <a:rPr lang="fr-FR" sz="1600" dirty="0" err="1">
                <a:latin typeface="+mn-lt"/>
              </a:rPr>
              <a:t>projects</a:t>
            </a:r>
            <a:r>
              <a:rPr lang="fr-FR" sz="1600" dirty="0">
                <a:latin typeface="+mn-lt"/>
              </a:rPr>
              <a:t> synergies</a:t>
            </a:r>
          </a:p>
          <a:p>
            <a:r>
              <a:rPr lang="fr-FR" sz="1600" dirty="0">
                <a:latin typeface="+mn-lt"/>
              </a:rPr>
              <a:t>Collaborations </a:t>
            </a:r>
            <a:r>
              <a:rPr lang="fr-FR" sz="1600" dirty="0" err="1">
                <a:latin typeface="+mn-lt"/>
              </a:rPr>
              <a:t>with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many</a:t>
            </a:r>
            <a:r>
              <a:rPr lang="fr-FR" sz="1600" dirty="0">
                <a:latin typeface="+mn-lt"/>
              </a:rPr>
              <a:t> international </a:t>
            </a:r>
            <a:r>
              <a:rPr lang="fr-FR" sz="1600" dirty="0" err="1">
                <a:latin typeface="+mn-lt"/>
              </a:rPr>
              <a:t>partners</a:t>
            </a:r>
            <a:r>
              <a:rPr lang="fr-FR" sz="1600" dirty="0">
                <a:latin typeface="+mn-lt"/>
              </a:rPr>
              <a:t>: CERN, KEK, U. Victoria </a:t>
            </a: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D034D6A4-AED7-09AD-0CDE-D42D7262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5"/>
            <a:ext cx="3960440" cy="432048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Compton polarimetry </a:t>
            </a:r>
          </a:p>
        </p:txBody>
      </p:sp>
    </p:spTree>
    <p:extLst>
      <p:ext uri="{BB962C8B-B14F-4D97-AF65-F5344CB8AC3E}">
        <p14:creationId xmlns:p14="http://schemas.microsoft.com/office/powerpoint/2010/main" val="1714956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25/03/2026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22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Accelerator Physics Pole </a:t>
            </a:r>
            <a:endParaRPr lang="fr-FR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3AB3FEE-DD70-1091-ED13-17FBE464E92B}"/>
              </a:ext>
            </a:extLst>
          </p:cNvPr>
          <p:cNvSpPr txBox="1">
            <a:spLocks/>
          </p:cNvSpPr>
          <p:nvPr/>
        </p:nvSpPr>
        <p:spPr>
          <a:xfrm>
            <a:off x="4529144" y="1205720"/>
            <a:ext cx="1901266" cy="413611"/>
          </a:xfrm>
          <a:prstGeom prst="rect">
            <a:avLst/>
          </a:prstGeom>
          <a:solidFill>
            <a:schemeClr val="accent1"/>
          </a:solidFill>
        </p:spPr>
        <p:txBody>
          <a:bodyPr vert="horz" lIns="80880" tIns="40440" rIns="80880" bIns="40440" rtlCol="0">
            <a:normAutofit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08787" fontAlgn="auto">
              <a:spcBef>
                <a:spcPts val="1769"/>
              </a:spcBef>
              <a:spcAft>
                <a:spcPts val="0"/>
              </a:spcAft>
              <a:buClr>
                <a:srgbClr val="002060"/>
              </a:buClr>
              <a:buNone/>
            </a:pPr>
            <a:r>
              <a:rPr lang="en-US" b="1" dirty="0">
                <a:solidFill>
                  <a:srgbClr val="C00000"/>
                </a:solidFill>
                <a:cs typeface="Arial" panose="020B0604020202020204" pitchFamily="34" charset="0"/>
                <a:sym typeface="Times New Roman"/>
              </a:rPr>
              <a:t>IRs studies          </a:t>
            </a:r>
          </a:p>
          <a:p>
            <a:pPr marL="308912" indent="-308912" defTabSz="808787" fontAlgn="auto">
              <a:spcBef>
                <a:spcPts val="1769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Ø"/>
            </a:pPr>
            <a:endParaRPr lang="en-US" sz="1769" b="1" dirty="0">
              <a:solidFill>
                <a:srgbClr val="C00000"/>
              </a:solidFill>
              <a:cs typeface="Arial" panose="020B0604020202020204" pitchFamily="34" charset="0"/>
              <a:sym typeface="Times New Roman"/>
            </a:endParaRPr>
          </a:p>
          <a:p>
            <a:pPr marL="0" indent="0" algn="ctr" defTabSz="808787" fontAlgn="auto">
              <a:spcBef>
                <a:spcPts val="1769"/>
              </a:spcBef>
              <a:spcAft>
                <a:spcPts val="0"/>
              </a:spcAft>
              <a:buClr>
                <a:srgbClr val="002060"/>
              </a:buClr>
              <a:buNone/>
            </a:pPr>
            <a:endParaRPr lang="en-US" sz="2123" dirty="0">
              <a:solidFill>
                <a:srgbClr val="C00000"/>
              </a:solidFill>
              <a:cs typeface="Arial" panose="020B0604020202020204" pitchFamily="34" charset="0"/>
              <a:sym typeface="Times New Roman"/>
            </a:endParaRPr>
          </a:p>
          <a:p>
            <a:pPr marL="308912" indent="-308912" defTabSz="808787" fontAlgn="auto">
              <a:spcBef>
                <a:spcPts val="1769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Font typeface="Wingdings" pitchFamily="2" charset="2"/>
              <a:buChar char="Ø"/>
            </a:pPr>
            <a:endParaRPr lang="en-US" sz="2123" dirty="0">
              <a:solidFill>
                <a:srgbClr val="09213B">
                  <a:lumMod val="90000"/>
                  <a:lumOff val="10000"/>
                </a:srgbClr>
              </a:solidFill>
              <a:cs typeface="Arial" panose="020B0604020202020204" pitchFamily="34" charset="0"/>
              <a:sym typeface="Times New Roman"/>
            </a:endParaRPr>
          </a:p>
          <a:p>
            <a:pPr marL="308912" indent="-308912" defTabSz="808787" fontAlgn="auto">
              <a:spcBef>
                <a:spcPts val="1769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Font typeface="Wingdings" pitchFamily="2" charset="2"/>
              <a:buChar char="Ø"/>
            </a:pPr>
            <a:endParaRPr lang="en-US" sz="2123" dirty="0">
              <a:solidFill>
                <a:srgbClr val="09213B">
                  <a:lumMod val="90000"/>
                  <a:lumOff val="10000"/>
                </a:srgbClr>
              </a:solidFill>
              <a:cs typeface="Arial" panose="020B0604020202020204" pitchFamily="34" charset="0"/>
              <a:sym typeface="Times New Roman"/>
            </a:endParaRPr>
          </a:p>
          <a:p>
            <a:pPr marL="0" indent="0" defTabSz="808787" fontAlgn="auto">
              <a:spcBef>
                <a:spcPts val="1769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None/>
            </a:pPr>
            <a:endParaRPr lang="en-US" sz="2123" dirty="0">
              <a:solidFill>
                <a:srgbClr val="09213B">
                  <a:lumMod val="90000"/>
                  <a:lumOff val="10000"/>
                </a:srgbClr>
              </a:solidFill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56C68-EE64-2A7E-AB4D-BD65486DC23F}"/>
              </a:ext>
            </a:extLst>
          </p:cNvPr>
          <p:cNvSpPr txBox="1">
            <a:spLocks/>
          </p:cNvSpPr>
          <p:nvPr/>
        </p:nvSpPr>
        <p:spPr>
          <a:xfrm>
            <a:off x="314272" y="2264361"/>
            <a:ext cx="2467104" cy="866441"/>
          </a:xfrm>
          <a:prstGeom prst="rect">
            <a:avLst/>
          </a:prstGeom>
        </p:spPr>
        <p:txBody>
          <a:bodyPr vert="horz" lIns="80880" tIns="40440" rIns="80880" bIns="4044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808787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None/>
            </a:pPr>
            <a:r>
              <a:rPr lang="en-US" sz="1300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Alternatives IR configurations: </a:t>
            </a:r>
          </a:p>
          <a:p>
            <a:pPr marL="308912" indent="-308912" defTabSz="808787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sz="1300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Dual Beam Delivery Scheme (BDS) with </a:t>
            </a:r>
            <a:r>
              <a:rPr lang="en-US" sz="1300" b="1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two detectors</a:t>
            </a:r>
          </a:p>
          <a:p>
            <a:pPr marL="308912" indent="-308912" defTabSz="808787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sz="1300" b="1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Energy upgrades </a:t>
            </a:r>
            <a:r>
              <a:rPr lang="en-US" sz="1300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scenarios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EEA492-38EF-51B4-C5BA-5F7B9877CB0B}"/>
              </a:ext>
            </a:extLst>
          </p:cNvPr>
          <p:cNvSpPr txBox="1">
            <a:spLocks/>
          </p:cNvSpPr>
          <p:nvPr/>
        </p:nvSpPr>
        <p:spPr>
          <a:xfrm>
            <a:off x="241704" y="3395884"/>
            <a:ext cx="1281931" cy="322263"/>
          </a:xfrm>
          <a:prstGeom prst="rect">
            <a:avLst/>
          </a:prstGeom>
        </p:spPr>
        <p:txBody>
          <a:bodyPr vert="horz" lIns="80880" tIns="40440" rIns="80880" bIns="4044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defTabSz="808787" fontAlgn="auto">
              <a:spcBef>
                <a:spcPts val="531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sz="1400" b="1" dirty="0" err="1">
                <a:solidFill>
                  <a:srgbClr val="C00000"/>
                </a:solidFill>
                <a:cs typeface="Arial" panose="020B0604020202020204" pitchFamily="34" charset="0"/>
                <a:sym typeface="Times New Roman"/>
              </a:rPr>
              <a:t>FCCee</a:t>
            </a:r>
            <a:r>
              <a:rPr lang="en-US" sz="1400" b="1" dirty="0">
                <a:solidFill>
                  <a:srgbClr val="C00000"/>
                </a:solidFill>
                <a:cs typeface="Arial" panose="020B0604020202020204" pitchFamily="34" charset="0"/>
                <a:sym typeface="Times New Roman"/>
              </a:rPr>
              <a:t> </a:t>
            </a:r>
          </a:p>
          <a:p>
            <a:pPr marL="0" indent="0" defTabSz="808787" fontAlgn="auto">
              <a:spcBef>
                <a:spcPts val="1769"/>
              </a:spcBef>
              <a:spcAft>
                <a:spcPts val="0"/>
              </a:spcAft>
              <a:buClr>
                <a:srgbClr val="002060"/>
              </a:buClr>
              <a:buNone/>
            </a:pPr>
            <a:endParaRPr lang="en-US" sz="1769" dirty="0">
              <a:solidFill>
                <a:srgbClr val="C00000"/>
              </a:solidFill>
              <a:cs typeface="Arial" panose="020B0604020202020204" pitchFamily="34" charset="0"/>
              <a:sym typeface="Times New Roman"/>
            </a:endParaRPr>
          </a:p>
          <a:p>
            <a:pPr marL="0" indent="0" defTabSz="808787" fontAlgn="auto">
              <a:spcBef>
                <a:spcPts val="1769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Font typeface="Wingdings" pitchFamily="2" charset="2"/>
              <a:buChar char="Ø"/>
            </a:pPr>
            <a:endParaRPr lang="en-US" sz="1769" dirty="0">
              <a:solidFill>
                <a:srgbClr val="09213B">
                  <a:lumMod val="90000"/>
                  <a:lumOff val="10000"/>
                </a:srgbClr>
              </a:solidFill>
              <a:cs typeface="Arial" panose="020B0604020202020204" pitchFamily="34" charset="0"/>
              <a:sym typeface="Times New Roman"/>
            </a:endParaRPr>
          </a:p>
          <a:p>
            <a:pPr marL="0" indent="0" defTabSz="808787" fontAlgn="auto">
              <a:spcBef>
                <a:spcPts val="1769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Font typeface="Wingdings" pitchFamily="2" charset="2"/>
              <a:buChar char="Ø"/>
            </a:pPr>
            <a:endParaRPr lang="en-US" sz="2123" dirty="0">
              <a:solidFill>
                <a:srgbClr val="09213B">
                  <a:lumMod val="90000"/>
                  <a:lumOff val="10000"/>
                </a:srgbClr>
              </a:solidFill>
              <a:cs typeface="Arial" panose="020B0604020202020204" pitchFamily="34" charset="0"/>
              <a:sym typeface="Times New Roman"/>
            </a:endParaRPr>
          </a:p>
          <a:p>
            <a:pPr marL="0" indent="0" defTabSz="808787" fontAlgn="auto">
              <a:spcBef>
                <a:spcPts val="1769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None/>
            </a:pPr>
            <a:endParaRPr lang="en-US" sz="2123" dirty="0">
              <a:solidFill>
                <a:srgbClr val="09213B">
                  <a:lumMod val="90000"/>
                  <a:lumOff val="10000"/>
                </a:srgbClr>
              </a:solidFill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5EC7A1-B6B4-43D1-BC32-7477C2B32C5A}"/>
              </a:ext>
            </a:extLst>
          </p:cNvPr>
          <p:cNvSpPr/>
          <p:nvPr/>
        </p:nvSpPr>
        <p:spPr>
          <a:xfrm>
            <a:off x="1866336" y="1445261"/>
            <a:ext cx="1333987" cy="4190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 defTabSz="404393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123" b="1" kern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  <a:sym typeface="Times New Roman"/>
              </a:rPr>
              <a:t>Design</a:t>
            </a:r>
            <a:r>
              <a:rPr lang="en-US" sz="2123" kern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  <a:sym typeface="Times New Roman"/>
              </a:rPr>
              <a:t>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559E42-6719-1C20-9652-5AEC9875F83D}"/>
              </a:ext>
            </a:extLst>
          </p:cNvPr>
          <p:cNvSpPr/>
          <p:nvPr/>
        </p:nvSpPr>
        <p:spPr>
          <a:xfrm>
            <a:off x="201812" y="1918381"/>
            <a:ext cx="1521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1" indent="-285750" defTabSz="404393" fontAlgn="auto" hangingPunct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sz="1400" b="1" kern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  <a:sym typeface="Times New Roman"/>
              </a:rPr>
              <a:t>CLIC/ILC         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ECDBAC-EB2C-0429-F45E-4E86EFFE8D79}"/>
              </a:ext>
            </a:extLst>
          </p:cNvPr>
          <p:cNvSpPr txBox="1">
            <a:spLocks/>
          </p:cNvSpPr>
          <p:nvPr/>
        </p:nvSpPr>
        <p:spPr>
          <a:xfrm>
            <a:off x="274007" y="3812366"/>
            <a:ext cx="4047720" cy="1949641"/>
          </a:xfrm>
          <a:prstGeom prst="rect">
            <a:avLst/>
          </a:prstGeom>
        </p:spPr>
        <p:txBody>
          <a:bodyPr vert="horz" lIns="80880" tIns="40440" rIns="80880" bIns="4044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808787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None/>
            </a:pPr>
            <a:r>
              <a:rPr lang="en-US" sz="1300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IR configurations as </a:t>
            </a:r>
            <a:r>
              <a:rPr lang="en-US" sz="1300" b="1" dirty="0" err="1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monochomatization</a:t>
            </a:r>
            <a:endParaRPr lang="en-US" sz="1300" dirty="0">
              <a:solidFill>
                <a:srgbClr val="09213B">
                  <a:lumMod val="90000"/>
                  <a:lumOff val="10000"/>
                </a:srgbClr>
              </a:solidFill>
              <a:cs typeface="Arial" panose="020B0604020202020204" pitchFamily="34" charset="0"/>
              <a:sym typeface="Times New Roman"/>
            </a:endParaRPr>
          </a:p>
          <a:p>
            <a:pPr marL="308912" indent="-308912" defTabSz="808787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sz="1300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Performances including </a:t>
            </a:r>
            <a:r>
              <a:rPr lang="en-US" sz="1300" dirty="0" err="1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Beamsstrahlung</a:t>
            </a:r>
            <a:r>
              <a:rPr lang="en-US" sz="1300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 (BS) </a:t>
            </a:r>
          </a:p>
          <a:p>
            <a:pPr marL="308912" indent="-308912" defTabSz="808787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sz="1300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Optics design to generate antisymmetric D*</a:t>
            </a:r>
            <a:r>
              <a:rPr lang="en-US" sz="1300" baseline="-25000" dirty="0" err="1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x,y</a:t>
            </a:r>
            <a:endParaRPr lang="en-US" sz="1300" dirty="0">
              <a:solidFill>
                <a:srgbClr val="09213B">
                  <a:lumMod val="90000"/>
                  <a:lumOff val="10000"/>
                </a:srgbClr>
              </a:solidFill>
              <a:cs typeface="Arial" panose="020B0604020202020204" pitchFamily="34" charset="0"/>
              <a:sym typeface="Times New Roman"/>
            </a:endParaRPr>
          </a:p>
          <a:p>
            <a:pPr marL="308912" indent="-308912" defTabSz="808787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sz="1300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Experimental implementation  (DAPHNE, </a:t>
            </a:r>
            <a:r>
              <a:rPr lang="en-US" sz="1300" dirty="0" err="1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SuperKEKB</a:t>
            </a:r>
            <a:r>
              <a:rPr lang="en-US" sz="1300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, BEPC)</a:t>
            </a:r>
          </a:p>
          <a:p>
            <a:pPr marL="0" indent="0" algn="just" defTabSz="808787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None/>
            </a:pPr>
            <a:r>
              <a:rPr lang="en-US" sz="1300" b="1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Realistic IR </a:t>
            </a:r>
            <a:r>
              <a:rPr lang="en-US" sz="1300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simulations: </a:t>
            </a:r>
          </a:p>
          <a:p>
            <a:pPr marL="308912" indent="-308912" algn="just" defTabSz="808787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sz="1300" b="1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Beam-Beam instabilities </a:t>
            </a:r>
            <a:r>
              <a:rPr lang="en-US" sz="1300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studies, including </a:t>
            </a:r>
            <a:r>
              <a:rPr lang="en-US" sz="1300" dirty="0" err="1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wakefield</a:t>
            </a:r>
            <a:r>
              <a:rPr lang="en-US" sz="1300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 model and possible experimental studies.</a:t>
            </a:r>
            <a:endParaRPr lang="en-US" sz="1300" baseline="30000" dirty="0">
              <a:solidFill>
                <a:srgbClr val="09213B">
                  <a:lumMod val="90000"/>
                  <a:lumOff val="10000"/>
                </a:srgbClr>
              </a:solidFill>
              <a:cs typeface="Arial" panose="020B0604020202020204" pitchFamily="34" charset="0"/>
              <a:sym typeface="Times New Roman"/>
            </a:endParaRPr>
          </a:p>
          <a:p>
            <a:pPr marL="308912" indent="-308912" defTabSz="808787" fontAlgn="auto">
              <a:spcBef>
                <a:spcPts val="1769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Font typeface="Wingdings" pitchFamily="2" charset="2"/>
              <a:buChar char="Ø"/>
            </a:pPr>
            <a:endParaRPr lang="en-US" sz="1300" dirty="0">
              <a:solidFill>
                <a:srgbClr val="09213B">
                  <a:lumMod val="90000"/>
                  <a:lumOff val="10000"/>
                </a:srgbClr>
              </a:solidFill>
              <a:cs typeface="Arial" panose="020B0604020202020204" pitchFamily="34" charset="0"/>
              <a:sym typeface="Times New Roman"/>
            </a:endParaRPr>
          </a:p>
          <a:p>
            <a:pPr marL="308912" indent="-308912" defTabSz="808787" fontAlgn="auto">
              <a:spcBef>
                <a:spcPts val="1769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Font typeface="Wingdings" pitchFamily="2" charset="2"/>
              <a:buChar char="Ø"/>
            </a:pPr>
            <a:endParaRPr lang="en-US" sz="1300" dirty="0">
              <a:solidFill>
                <a:srgbClr val="09213B">
                  <a:lumMod val="90000"/>
                  <a:lumOff val="10000"/>
                </a:srgbClr>
              </a:solidFill>
              <a:cs typeface="Arial" panose="020B0604020202020204" pitchFamily="34" charset="0"/>
              <a:sym typeface="Times New Roman"/>
            </a:endParaRPr>
          </a:p>
          <a:p>
            <a:pPr marL="0" indent="0" defTabSz="808787" fontAlgn="auto">
              <a:spcBef>
                <a:spcPts val="1769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None/>
            </a:pPr>
            <a:endParaRPr lang="en-US" sz="1300" dirty="0">
              <a:solidFill>
                <a:srgbClr val="09213B">
                  <a:lumMod val="90000"/>
                  <a:lumOff val="10000"/>
                </a:srgbClr>
              </a:solidFill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64055E6-6557-B3BB-5411-5048F5C6F412}"/>
              </a:ext>
            </a:extLst>
          </p:cNvPr>
          <p:cNvSpPr txBox="1">
            <a:spLocks/>
          </p:cNvSpPr>
          <p:nvPr/>
        </p:nvSpPr>
        <p:spPr>
          <a:xfrm>
            <a:off x="1956676" y="700572"/>
            <a:ext cx="8625256" cy="4335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Very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high peak luminosity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 needs </a:t>
            </a:r>
            <a:r>
              <a:rPr lang="en-US" sz="1400" b="1" dirty="0" err="1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nanometre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 transverse IP beam sizes  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(FCC-</a:t>
            </a:r>
            <a:r>
              <a:rPr lang="en-US" sz="1400" dirty="0" err="1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ee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 30-70 nm, ILC 3-8 nm, CLIC 1-3 nm).  </a:t>
            </a:r>
          </a:p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To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demagnify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 the beams, complex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IRs 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and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FFS  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are designed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.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" name="image6.jpg">
            <a:extLst>
              <a:ext uri="{FF2B5EF4-FFF2-40B4-BE49-F238E27FC236}">
                <a16:creationId xmlns:a16="http://schemas.microsoft.com/office/drawing/2014/main" id="{93BE496B-57CD-C07D-FC8B-D0B12C9349B6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6016" y="725488"/>
            <a:ext cx="1333987" cy="366896"/>
          </a:xfrm>
          <a:prstGeom prst="rect">
            <a:avLst/>
          </a:prstGeom>
          <a:ln/>
        </p:spPr>
      </p:pic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347C9E26-0191-5E53-8055-62765EC531BD}"/>
              </a:ext>
            </a:extLst>
          </p:cNvPr>
          <p:cNvSpPr/>
          <p:nvPr/>
        </p:nvSpPr>
        <p:spPr>
          <a:xfrm>
            <a:off x="1313716" y="899181"/>
            <a:ext cx="616287" cy="223416"/>
          </a:xfrm>
          <a:prstGeom prst="roundRect">
            <a:avLst>
              <a:gd name="adj" fmla="val 44394"/>
            </a:avLst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4393" fontAlgn="auto" hangingPunct="0">
              <a:spcBef>
                <a:spcPts val="0"/>
              </a:spcBef>
              <a:spcAft>
                <a:spcPts val="0"/>
              </a:spcAft>
            </a:pPr>
            <a:endParaRPr lang="fr-FR" sz="1592" kern="0">
              <a:solidFill>
                <a:prstClr val="white"/>
              </a:solidFill>
              <a:latin typeface="News Gothic MT"/>
              <a:sym typeface="Times New Roman"/>
            </a:endParaRP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351F6007-9983-0324-AADB-0678B022A407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728" y="3863845"/>
            <a:ext cx="1332730" cy="92334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17B0E2D-0745-835D-6F2F-C77B1236BB87}"/>
              </a:ext>
            </a:extLst>
          </p:cNvPr>
          <p:cNvSpPr txBox="1">
            <a:spLocks/>
          </p:cNvSpPr>
          <p:nvPr/>
        </p:nvSpPr>
        <p:spPr>
          <a:xfrm>
            <a:off x="5749598" y="1928994"/>
            <a:ext cx="3381205" cy="281549"/>
          </a:xfrm>
          <a:prstGeom prst="rect">
            <a:avLst/>
          </a:prstGeom>
        </p:spPr>
        <p:txBody>
          <a:bodyPr vert="horz" lIns="80880" tIns="40440" rIns="80880" bIns="40440" rtlCol="0">
            <a:normAutofit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08787" fontAlgn="auto">
              <a:spcBef>
                <a:spcPts val="1769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C00000"/>
                </a:solidFill>
                <a:cs typeface="Arial" panose="020B0604020202020204" pitchFamily="34" charset="0"/>
                <a:sym typeface="Times New Roman"/>
              </a:rPr>
              <a:t>LCs FFS experiments  at ATF2-3</a:t>
            </a:r>
          </a:p>
          <a:p>
            <a:pPr defTabSz="808787" fontAlgn="auto">
              <a:spcBef>
                <a:spcPts val="1769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sz="2123" dirty="0">
              <a:solidFill>
                <a:srgbClr val="09213B">
                  <a:lumMod val="90000"/>
                  <a:lumOff val="10000"/>
                </a:srgbClr>
              </a:solidFill>
              <a:cs typeface="Arial" panose="020B0604020202020204" pitchFamily="34" charset="0"/>
              <a:sym typeface="Times New Roman"/>
            </a:endParaRPr>
          </a:p>
          <a:p>
            <a:pPr defTabSz="808787" fontAlgn="auto">
              <a:spcBef>
                <a:spcPts val="1769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Font typeface="Wingdings" panose="05000000000000000000" pitchFamily="2" charset="2"/>
              <a:buChar char="Ø"/>
            </a:pPr>
            <a:endParaRPr lang="en-US" sz="2123" dirty="0">
              <a:solidFill>
                <a:srgbClr val="09213B">
                  <a:lumMod val="90000"/>
                  <a:lumOff val="10000"/>
                </a:srgbClr>
              </a:solidFill>
              <a:cs typeface="Arial" panose="020B0604020202020204" pitchFamily="34" charset="0"/>
              <a:sym typeface="Times New Roman"/>
            </a:endParaRPr>
          </a:p>
          <a:p>
            <a:pPr defTabSz="808787" fontAlgn="auto">
              <a:spcBef>
                <a:spcPts val="1769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Font typeface="Wingdings" panose="05000000000000000000" pitchFamily="2" charset="2"/>
              <a:buChar char="Ø"/>
            </a:pPr>
            <a:endParaRPr lang="en-US" sz="2123" dirty="0">
              <a:solidFill>
                <a:srgbClr val="09213B">
                  <a:lumMod val="90000"/>
                  <a:lumOff val="10000"/>
                </a:srgbClr>
              </a:solidFill>
              <a:cs typeface="Arial" panose="020B0604020202020204" pitchFamily="34" charset="0"/>
              <a:sym typeface="Times New Roman"/>
            </a:endParaRPr>
          </a:p>
          <a:p>
            <a:pPr defTabSz="808787" fontAlgn="auto">
              <a:spcBef>
                <a:spcPts val="1769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Font typeface="Wingdings" panose="05000000000000000000" pitchFamily="2" charset="2"/>
              <a:buChar char="Ø"/>
            </a:pPr>
            <a:endParaRPr lang="en-US" sz="2123" dirty="0">
              <a:solidFill>
                <a:srgbClr val="09213B">
                  <a:lumMod val="90000"/>
                  <a:lumOff val="10000"/>
                </a:srgbClr>
              </a:solidFill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37F1ADC-4CEF-8D27-7FB1-0B688A80A016}"/>
              </a:ext>
            </a:extLst>
          </p:cNvPr>
          <p:cNvSpPr txBox="1">
            <a:spLocks/>
          </p:cNvSpPr>
          <p:nvPr/>
        </p:nvSpPr>
        <p:spPr>
          <a:xfrm>
            <a:off x="6096579" y="2093640"/>
            <a:ext cx="4474384" cy="623122"/>
          </a:xfrm>
          <a:prstGeom prst="rect">
            <a:avLst/>
          </a:prstGeom>
        </p:spPr>
        <p:txBody>
          <a:bodyPr vert="horz" lIns="80880" tIns="40440" rIns="80880" bIns="4044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8912" indent="-308912" defTabSz="808787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sz="1300" b="1" dirty="0">
                <a:solidFill>
                  <a:srgbClr val="002060"/>
                </a:solidFill>
                <a:cs typeface="Arial" panose="020B0604020202020204" pitchFamily="34" charset="0"/>
                <a:sym typeface="Times New Roman"/>
              </a:rPr>
              <a:t>Intensity dependence </a:t>
            </a:r>
            <a:r>
              <a:rPr lang="en-US" sz="1300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effects on the IP size</a:t>
            </a:r>
          </a:p>
          <a:p>
            <a:pPr marL="308912" indent="-308912" defTabSz="808787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sz="1300" b="1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High-order optical aberrations </a:t>
            </a:r>
            <a:r>
              <a:rPr lang="en-US" sz="1300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with low and ultra-low </a:t>
            </a:r>
            <a:r>
              <a:rPr lang="el-GR" sz="1300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β*</a:t>
            </a:r>
            <a:endParaRPr lang="en-US" sz="1300" dirty="0">
              <a:solidFill>
                <a:srgbClr val="09213B">
                  <a:lumMod val="90000"/>
                  <a:lumOff val="10000"/>
                </a:srgbClr>
              </a:solidFill>
              <a:cs typeface="Arial" panose="020B0604020202020204" pitchFamily="34" charset="0"/>
              <a:sym typeface="Times New Roman"/>
            </a:endParaRPr>
          </a:p>
          <a:p>
            <a:pPr marL="308912" indent="-308912" defTabSz="808787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sz="1300" b="1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Long-term stability </a:t>
            </a:r>
            <a:r>
              <a:rPr lang="en-US" sz="1300" dirty="0">
                <a:solidFill>
                  <a:srgbClr val="09213B">
                    <a:lumMod val="90000"/>
                    <a:lumOff val="10000"/>
                  </a:srgbClr>
                </a:solidFill>
                <a:cs typeface="Arial" panose="020B0604020202020204" pitchFamily="34" charset="0"/>
                <a:sym typeface="Times New Roman"/>
              </a:rPr>
              <a:t>emittance measurements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64F55A-5D94-F2A1-68B1-4ECAE79C9C40}"/>
              </a:ext>
            </a:extLst>
          </p:cNvPr>
          <p:cNvSpPr/>
          <p:nvPr/>
        </p:nvSpPr>
        <p:spPr>
          <a:xfrm>
            <a:off x="7049010" y="1434095"/>
            <a:ext cx="2585028" cy="4190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 defTabSz="404393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123" b="1" kern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  <a:sym typeface="Times New Roman"/>
              </a:rPr>
              <a:t>Experimental PoC</a:t>
            </a:r>
            <a:r>
              <a:rPr lang="en-US" sz="2123" kern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  <a:sym typeface="Times New Roman"/>
              </a:rPr>
              <a:t>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2C1680-B4F4-46E3-CB53-3DD5C367636E}"/>
              </a:ext>
            </a:extLst>
          </p:cNvPr>
          <p:cNvSpPr/>
          <p:nvPr/>
        </p:nvSpPr>
        <p:spPr>
          <a:xfrm>
            <a:off x="5749598" y="3781417"/>
            <a:ext cx="29835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1" indent="-285750" defTabSz="404393" fontAlgn="auto" hangingPunct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sz="1400" b="1" kern="0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  <a:sym typeface="Times New Roman"/>
              </a:rPr>
              <a:t>FCCee</a:t>
            </a:r>
            <a:r>
              <a:rPr lang="en-US" sz="1400" b="1" kern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  <a:sym typeface="Times New Roman"/>
              </a:rPr>
              <a:t> experiments at </a:t>
            </a:r>
            <a:r>
              <a:rPr lang="en-US" sz="1400" b="1" kern="0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  <a:sym typeface="Times New Roman"/>
              </a:rPr>
              <a:t>SuperKEKB</a:t>
            </a:r>
            <a:r>
              <a:rPr lang="en-US" sz="1400" b="1" kern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  <a:sym typeface="Times New Roman"/>
              </a:rPr>
              <a:t> </a:t>
            </a: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092A03C9-8918-FD90-3C80-A711A007DBB0}"/>
              </a:ext>
            </a:extLst>
          </p:cNvPr>
          <p:cNvSpPr txBox="1"/>
          <p:nvPr/>
        </p:nvSpPr>
        <p:spPr>
          <a:xfrm>
            <a:off x="6023490" y="4096928"/>
            <a:ext cx="4619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04393" fontAlgn="auto" hangingPunct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24000"/>
              <a:defRPr/>
            </a:pPr>
            <a:r>
              <a:rPr lang="en-US" sz="1200" b="1" kern="0" dirty="0">
                <a:solidFill>
                  <a:srgbClr val="002060"/>
                </a:solidFill>
                <a:latin typeface="+mn-lt"/>
                <a:cs typeface="Arial" panose="020B0604020202020204" pitchFamily="34" charset="0"/>
                <a:sym typeface="Times New Roman"/>
              </a:rPr>
              <a:t>Beam-beam instabilities</a:t>
            </a:r>
            <a:r>
              <a:rPr lang="en-US" sz="1200" dirty="0">
                <a:solidFill>
                  <a:srgbClr val="09213B">
                    <a:lumMod val="90000"/>
                    <a:lumOff val="10000"/>
                  </a:srgbClr>
                </a:solidFill>
                <a:latin typeface="+mn-lt"/>
                <a:cs typeface="Times New Roman"/>
                <a:sym typeface="Times New Roman"/>
              </a:rPr>
              <a:t> in  strong-strong regime including impedance model and  code benchmarking with dedicated experiments with a </a:t>
            </a:r>
            <a:r>
              <a:rPr lang="en-US" sz="1200" b="1" dirty="0">
                <a:solidFill>
                  <a:srgbClr val="09213B">
                    <a:lumMod val="90000"/>
                    <a:lumOff val="10000"/>
                  </a:srgbClr>
                </a:solidFill>
                <a:latin typeface="+mn-lt"/>
                <a:cs typeface="Times New Roman"/>
                <a:sym typeface="Times New Roman"/>
              </a:rPr>
              <a:t>reduced number of bunches</a:t>
            </a:r>
            <a:r>
              <a:rPr lang="en-US" sz="1200" dirty="0">
                <a:solidFill>
                  <a:srgbClr val="09213B">
                    <a:lumMod val="90000"/>
                    <a:lumOff val="10000"/>
                  </a:srgbClr>
                </a:solidFill>
                <a:latin typeface="+mn-lt"/>
                <a:cs typeface="Times New Roman"/>
                <a:sym typeface="Times New Roman"/>
              </a:rPr>
              <a:t> varying the </a:t>
            </a:r>
            <a:r>
              <a:rPr lang="en-US" sz="1200" b="1" dirty="0">
                <a:solidFill>
                  <a:srgbClr val="09213B">
                    <a:lumMod val="90000"/>
                    <a:lumOff val="10000"/>
                  </a:srgbClr>
                </a:solidFill>
                <a:latin typeface="+mn-lt"/>
                <a:cs typeface="Times New Roman"/>
                <a:sym typeface="Times New Roman"/>
              </a:rPr>
              <a:t>collimator</a:t>
            </a:r>
            <a:r>
              <a:rPr lang="en-US" sz="1200" dirty="0">
                <a:solidFill>
                  <a:srgbClr val="09213B">
                    <a:lumMod val="90000"/>
                    <a:lumOff val="10000"/>
                  </a:srgbClr>
                </a:solidFill>
                <a:latin typeface="+mn-lt"/>
                <a:cs typeface="Times New Roman"/>
                <a:sym typeface="Times New Roman"/>
              </a:rPr>
              <a:t> settings.</a:t>
            </a:r>
          </a:p>
        </p:txBody>
      </p:sp>
      <p:pic>
        <p:nvPicPr>
          <p:cNvPr id="19" name="Picture 21">
            <a:extLst>
              <a:ext uri="{FF2B5EF4-FFF2-40B4-BE49-F238E27FC236}">
                <a16:creationId xmlns:a16="http://schemas.microsoft.com/office/drawing/2014/main" id="{D5CC3089-9CC4-5257-6086-C9A00A833F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789" y="2755630"/>
            <a:ext cx="1130216" cy="83243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BC2B82-CEE4-490A-D53B-69D3F9F25DB7}"/>
              </a:ext>
            </a:extLst>
          </p:cNvPr>
          <p:cNvSpPr/>
          <p:nvPr/>
        </p:nvSpPr>
        <p:spPr>
          <a:xfrm>
            <a:off x="7011778" y="3542955"/>
            <a:ext cx="1373009" cy="228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4393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85" kern="0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ATF2 beam size story</a:t>
            </a:r>
            <a:endParaRPr lang="fr-FR" sz="885" kern="0" dirty="0">
              <a:solidFill>
                <a:srgbClr val="000000"/>
              </a:solidFill>
              <a:latin typeface="Times New Roman"/>
              <a:cs typeface="Times New Roman"/>
              <a:sym typeface="Times New Roman"/>
            </a:endParaRPr>
          </a:p>
        </p:txBody>
      </p:sp>
      <p:pic>
        <p:nvPicPr>
          <p:cNvPr id="21" name="Picture 23">
            <a:extLst>
              <a:ext uri="{FF2B5EF4-FFF2-40B4-BE49-F238E27FC236}">
                <a16:creationId xmlns:a16="http://schemas.microsoft.com/office/drawing/2014/main" id="{6A16778D-9196-8268-437A-914AE4E345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523" y="4757936"/>
            <a:ext cx="1118589" cy="737621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9B924E93-92C9-AAE2-1EF6-DCE189C8D3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53" y="2798926"/>
            <a:ext cx="971058" cy="727797"/>
          </a:xfrm>
          <a:prstGeom prst="rect">
            <a:avLst/>
          </a:prstGeom>
        </p:spPr>
      </p:pic>
      <p:sp>
        <p:nvSpPr>
          <p:cNvPr id="23" name="TextBox 25">
            <a:extLst>
              <a:ext uri="{FF2B5EF4-FFF2-40B4-BE49-F238E27FC236}">
                <a16:creationId xmlns:a16="http://schemas.microsoft.com/office/drawing/2014/main" id="{6B2C80E6-AAA4-8E97-6E0F-689437D49549}"/>
              </a:ext>
            </a:extLst>
          </p:cNvPr>
          <p:cNvSpPr txBox="1"/>
          <p:nvPr/>
        </p:nvSpPr>
        <p:spPr>
          <a:xfrm>
            <a:off x="6032954" y="3550205"/>
            <a:ext cx="1090206" cy="228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04393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85" kern="0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ATF2 @ KEK</a:t>
            </a:r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F5E8AB01-48FD-A856-E6D4-91F1C0611B66}"/>
              </a:ext>
            </a:extLst>
          </p:cNvPr>
          <p:cNvSpPr txBox="1"/>
          <p:nvPr/>
        </p:nvSpPr>
        <p:spPr>
          <a:xfrm>
            <a:off x="5818435" y="4948589"/>
            <a:ext cx="792088" cy="36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04393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85" kern="0" dirty="0" err="1">
                <a:solidFill>
                  <a:srgbClr val="000000"/>
                </a:solidFill>
                <a:latin typeface="+mn-lt"/>
                <a:cs typeface="Times New Roman"/>
                <a:sym typeface="Times New Roman"/>
              </a:rPr>
              <a:t>SuperKEKB</a:t>
            </a:r>
            <a:r>
              <a:rPr lang="en-US" sz="885" kern="0" dirty="0">
                <a:solidFill>
                  <a:srgbClr val="000000"/>
                </a:solidFill>
                <a:latin typeface="+mn-lt"/>
                <a:cs typeface="Times New Roman"/>
                <a:sym typeface="Times New Roman"/>
              </a:rPr>
              <a:t> @ KEK</a:t>
            </a:r>
          </a:p>
        </p:txBody>
      </p:sp>
      <p:pic>
        <p:nvPicPr>
          <p:cNvPr id="25" name="Picture 27">
            <a:extLst>
              <a:ext uri="{FF2B5EF4-FFF2-40B4-BE49-F238E27FC236}">
                <a16:creationId xmlns:a16="http://schemas.microsoft.com/office/drawing/2014/main" id="{1150512D-E5B2-128E-41FB-14BE03D87D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190" y="4757936"/>
            <a:ext cx="1558480" cy="813120"/>
          </a:xfrm>
          <a:prstGeom prst="rect">
            <a:avLst/>
          </a:prstGeom>
        </p:spPr>
      </p:pic>
      <p:sp>
        <p:nvSpPr>
          <p:cNvPr id="27" name="TextBox 28">
            <a:extLst>
              <a:ext uri="{FF2B5EF4-FFF2-40B4-BE49-F238E27FC236}">
                <a16:creationId xmlns:a16="http://schemas.microsoft.com/office/drawing/2014/main" id="{CDC557AD-4BC7-69B5-59EC-C51716C8F5BA}"/>
              </a:ext>
            </a:extLst>
          </p:cNvPr>
          <p:cNvSpPr txBox="1"/>
          <p:nvPr/>
        </p:nvSpPr>
        <p:spPr>
          <a:xfrm>
            <a:off x="9370669" y="4768974"/>
            <a:ext cx="1330928" cy="6370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404393" fontAlgn="auto" hangingPunct="0">
              <a:spcBef>
                <a:spcPts val="0"/>
              </a:spcBef>
              <a:spcAft>
                <a:spcPts val="0"/>
              </a:spcAft>
            </a:pPr>
            <a:r>
              <a:rPr lang="en-GB" sz="708" kern="0" dirty="0">
                <a:solidFill>
                  <a:srgbClr val="000000"/>
                </a:solidFill>
                <a:latin typeface="+mn-lt"/>
                <a:cs typeface="Times New Roman"/>
                <a:sym typeface="Times New Roman"/>
              </a:rPr>
              <a:t>Resonances causing horizontal instabilities after beam-beam interactions with Circulant Matrix Model (CMM) semi-analytical model.</a:t>
            </a:r>
            <a:endParaRPr lang="en-US" sz="708" kern="0" dirty="0">
              <a:solidFill>
                <a:srgbClr val="000000"/>
              </a:solidFill>
              <a:latin typeface="+mn-lt"/>
              <a:cs typeface="Times New Roman"/>
              <a:sym typeface="Times New Roman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A4516B-F47E-F6FA-88A3-CCAA65119DBA}"/>
              </a:ext>
            </a:extLst>
          </p:cNvPr>
          <p:cNvSpPr/>
          <p:nvPr/>
        </p:nvSpPr>
        <p:spPr>
          <a:xfrm>
            <a:off x="4321727" y="4905317"/>
            <a:ext cx="1496707" cy="73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404393" fontAlgn="auto" hangingPunct="0">
              <a:spcBef>
                <a:spcPts val="0"/>
              </a:spcBef>
              <a:spcAft>
                <a:spcPts val="885"/>
              </a:spcAft>
            </a:pPr>
            <a:r>
              <a:rPr lang="en-GB" sz="1000" kern="0" dirty="0">
                <a:solidFill>
                  <a:prstClr val="black"/>
                </a:solidFill>
                <a:latin typeface="+mn-lt"/>
                <a:ea typeface="Arial" panose="020B0604020202020204" pitchFamily="34" charset="0"/>
                <a:cs typeface="Times New Roman"/>
                <a:sym typeface="Times New Roman"/>
              </a:rPr>
              <a:t>Crossing angle </a:t>
            </a:r>
            <a:r>
              <a:rPr lang="en-GB" sz="1000" kern="0" dirty="0" err="1">
                <a:solidFill>
                  <a:prstClr val="black"/>
                </a:solidFill>
                <a:latin typeface="+mn-lt"/>
                <a:ea typeface="Arial" panose="020B0604020202020204" pitchFamily="34" charset="0"/>
                <a:cs typeface="Times New Roman"/>
                <a:sym typeface="Times New Roman"/>
              </a:rPr>
              <a:t>monochromatization</a:t>
            </a:r>
            <a:r>
              <a:rPr lang="en-GB" sz="1000" kern="0" dirty="0">
                <a:solidFill>
                  <a:prstClr val="black"/>
                </a:solidFill>
                <a:latin typeface="+mn-lt"/>
                <a:ea typeface="Arial" panose="020B0604020202020204" pitchFamily="34" charset="0"/>
                <a:cs typeface="Times New Roman"/>
                <a:sym typeface="Times New Roman"/>
              </a:rPr>
              <a:t> scheme featuring IP dispersion of opposite signs</a:t>
            </a:r>
            <a:r>
              <a:rPr lang="en-GB" sz="1000" i="1" kern="0" dirty="0">
                <a:solidFill>
                  <a:prstClr val="black"/>
                </a:solidFill>
                <a:latin typeface="+mn-lt"/>
                <a:ea typeface="Arial" panose="020B0604020202020204" pitchFamily="34" charset="0"/>
                <a:cs typeface="Times New Roman"/>
                <a:sym typeface="Times New Roman"/>
              </a:rPr>
              <a:t>.</a:t>
            </a:r>
            <a:endParaRPr lang="fr-FR" sz="1000" i="1" kern="0" dirty="0">
              <a:solidFill>
                <a:prstClr val="black"/>
              </a:solidFill>
              <a:latin typeface="+mn-lt"/>
              <a:ea typeface="Times New Roman" panose="02020603050405020304" pitchFamily="18" charset="0"/>
              <a:cs typeface="Times New Roman"/>
              <a:sym typeface="Times New Roman"/>
            </a:endParaRPr>
          </a:p>
        </p:txBody>
      </p:sp>
      <p:pic>
        <p:nvPicPr>
          <p:cNvPr id="29" name="Immagine 9">
            <a:extLst>
              <a:ext uri="{FF2B5EF4-FFF2-40B4-BE49-F238E27FC236}">
                <a16:creationId xmlns:a16="http://schemas.microsoft.com/office/drawing/2014/main" id="{6E67C3DC-CC23-D6A9-CAEA-BB92AA23F4F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682" y="2767762"/>
            <a:ext cx="2985789" cy="982324"/>
          </a:xfrm>
          <a:prstGeom prst="rect">
            <a:avLst/>
          </a:prstGeom>
        </p:spPr>
      </p:pic>
      <p:sp>
        <p:nvSpPr>
          <p:cNvPr id="30" name="CasellaDiTesto 14">
            <a:extLst>
              <a:ext uri="{FF2B5EF4-FFF2-40B4-BE49-F238E27FC236}">
                <a16:creationId xmlns:a16="http://schemas.microsoft.com/office/drawing/2014/main" id="{C02AF0C8-8520-54F4-CF0B-5E8FFDC94505}"/>
              </a:ext>
            </a:extLst>
          </p:cNvPr>
          <p:cNvSpPr txBox="1"/>
          <p:nvPr/>
        </p:nvSpPr>
        <p:spPr>
          <a:xfrm>
            <a:off x="1948543" y="3193082"/>
            <a:ext cx="1572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indent="0"/>
            <a:r>
              <a:rPr lang="en-GB" sz="1000" dirty="0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Layout of the Dual BDS for CLIC 380 GeV </a:t>
            </a:r>
          </a:p>
        </p:txBody>
      </p:sp>
      <p:pic>
        <p:nvPicPr>
          <p:cNvPr id="31" name="Immagine 15">
            <a:extLst>
              <a:ext uri="{FF2B5EF4-FFF2-40B4-BE49-F238E27FC236}">
                <a16:creationId xmlns:a16="http://schemas.microsoft.com/office/drawing/2014/main" id="{941D15EB-C062-D87B-12A8-0AE9FEE931B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358" y="1983768"/>
            <a:ext cx="1487327" cy="1103919"/>
          </a:xfrm>
          <a:prstGeom prst="rect">
            <a:avLst/>
          </a:prstGeom>
        </p:spPr>
      </p:pic>
      <p:pic>
        <p:nvPicPr>
          <p:cNvPr id="32" name="Picture 38">
            <a:extLst>
              <a:ext uri="{FF2B5EF4-FFF2-40B4-BE49-F238E27FC236}">
                <a16:creationId xmlns:a16="http://schemas.microsoft.com/office/drawing/2014/main" id="{67492873-9F1E-8913-ACF5-8BD7AF893CD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6478" y="2798927"/>
            <a:ext cx="1684741" cy="816404"/>
          </a:xfrm>
          <a:prstGeom prst="rect">
            <a:avLst/>
          </a:prstGeom>
        </p:spPr>
      </p:pic>
      <p:sp>
        <p:nvSpPr>
          <p:cNvPr id="33" name="Titre 8">
            <a:extLst>
              <a:ext uri="{FF2B5EF4-FFF2-40B4-BE49-F238E27FC236}">
                <a16:creationId xmlns:a16="http://schemas.microsoft.com/office/drawing/2014/main" id="{76A55452-B048-DF06-BDA5-6945B1963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5"/>
            <a:ext cx="3960440" cy="432048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Nanobeam at IRs</a:t>
            </a:r>
          </a:p>
        </p:txBody>
      </p:sp>
    </p:spTree>
    <p:extLst>
      <p:ext uri="{BB962C8B-B14F-4D97-AF65-F5344CB8AC3E}">
        <p14:creationId xmlns:p14="http://schemas.microsoft.com/office/powerpoint/2010/main" val="3998493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25/03/2026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23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Accelerator Physics Pole </a:t>
            </a:r>
            <a:endParaRPr lang="fr-FR">
              <a:latin typeface="+mn-lt"/>
            </a:endParaRPr>
          </a:p>
        </p:txBody>
      </p:sp>
      <p:pic>
        <p:nvPicPr>
          <p:cNvPr id="2" name="Picture 22">
            <a:extLst>
              <a:ext uri="{FF2B5EF4-FFF2-40B4-BE49-F238E27FC236}">
                <a16:creationId xmlns:a16="http://schemas.microsoft.com/office/drawing/2014/main" id="{1D425A23-4AFC-158B-9ACA-A92C64B973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7955" y="4397896"/>
            <a:ext cx="2821632" cy="10660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F9BEE9-FE98-946F-617B-454F0B50190F}"/>
              </a:ext>
            </a:extLst>
          </p:cNvPr>
          <p:cNvSpPr/>
          <p:nvPr/>
        </p:nvSpPr>
        <p:spPr>
          <a:xfrm>
            <a:off x="273819" y="2272496"/>
            <a:ext cx="6192688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88060" indent="-38806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 Light" panose="020F0302020204030204" pitchFamily="34" charset="0"/>
              </a:rPr>
              <a:t>Investigation of the novel positron production schemes</a:t>
            </a:r>
          </a:p>
          <a:p>
            <a:pPr marL="388060" indent="-38806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Calibri Light" panose="020F0302020204030204" pitchFamily="34" charset="0"/>
              </a:rPr>
              <a:t>Feasibility  and R&amp;D  studies of using the innovative capture systems (superconducting solenoids)</a:t>
            </a:r>
          </a:p>
          <a:p>
            <a:pPr marL="388060" indent="-38806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7030A0"/>
                </a:solidFill>
                <a:latin typeface="+mn-lt"/>
                <a:cs typeface="Calibri Light" panose="020F0302020204030204" pitchFamily="34" charset="0"/>
              </a:rPr>
              <a:t>Use of the Artificial Intelligence (AI) for global optimisation of the positron injector parameters</a:t>
            </a:r>
            <a:endParaRPr lang="en-GB" sz="1800" dirty="0">
              <a:solidFill>
                <a:srgbClr val="7030A0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909EA0-AF95-7E7F-70BA-5EB946F450F4}"/>
              </a:ext>
            </a:extLst>
          </p:cNvPr>
          <p:cNvSpPr txBox="1">
            <a:spLocks/>
          </p:cNvSpPr>
          <p:nvPr/>
        </p:nvSpPr>
        <p:spPr>
          <a:xfrm>
            <a:off x="2002011" y="762553"/>
            <a:ext cx="8568952" cy="661815"/>
          </a:xfrm>
          <a:prstGeom prst="rect">
            <a:avLst/>
          </a:prstGeom>
        </p:spPr>
        <p:txBody>
          <a:bodyPr vert="horz" lIns="103486" tIns="51743" rIns="103486" bIns="51743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High-beam intensity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low emittance  e</a:t>
            </a:r>
            <a:r>
              <a:rPr lang="en-US" sz="1800" b="1" baseline="30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+</a:t>
            </a: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are</a:t>
            </a: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necessary to achieve high luminosity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(ILC/CLIC 10</a:t>
            </a:r>
            <a:r>
              <a:rPr lang="en-US" sz="1800" baseline="30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14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-10</a:t>
            </a:r>
            <a:r>
              <a:rPr lang="en-US" sz="1800" baseline="30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15 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e</a:t>
            </a:r>
            <a:r>
              <a:rPr lang="en-US" sz="1800" baseline="30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+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/s, FCC-</a:t>
            </a:r>
            <a:r>
              <a:rPr lang="en-US" sz="1800" dirty="0" err="1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ee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 ~10</a:t>
            </a:r>
            <a:r>
              <a:rPr lang="en-US" sz="1800" baseline="30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13 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e+/s while demonstrated @SLC ~6×10</a:t>
            </a:r>
            <a:r>
              <a:rPr lang="en-US" sz="1800" baseline="30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12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e+/s)</a:t>
            </a:r>
          </a:p>
        </p:txBody>
      </p:sp>
      <p:pic>
        <p:nvPicPr>
          <p:cNvPr id="5" name="image6.jpg">
            <a:extLst>
              <a:ext uri="{FF2B5EF4-FFF2-40B4-BE49-F238E27FC236}">
                <a16:creationId xmlns:a16="http://schemas.microsoft.com/office/drawing/2014/main" id="{1EF4D39D-3245-62B5-AFE3-9A73ED580DB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860" y="869504"/>
            <a:ext cx="1841159" cy="455028"/>
          </a:xfrm>
          <a:prstGeom prst="rect">
            <a:avLst/>
          </a:prstGeom>
          <a:ln/>
        </p:spPr>
      </p:pic>
      <p:pic>
        <p:nvPicPr>
          <p:cNvPr id="7" name="Picture 32">
            <a:extLst>
              <a:ext uri="{FF2B5EF4-FFF2-40B4-BE49-F238E27FC236}">
                <a16:creationId xmlns:a16="http://schemas.microsoft.com/office/drawing/2014/main" id="{5B35EDA9-BDFA-C4E9-D0B8-89D8654A0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8563" y="4345389"/>
            <a:ext cx="1564368" cy="1317364"/>
          </a:xfrm>
          <a:prstGeom prst="rect">
            <a:avLst/>
          </a:prstGeom>
        </p:spPr>
      </p:pic>
      <p:sp>
        <p:nvSpPr>
          <p:cNvPr id="8" name="TextBox 33">
            <a:extLst>
              <a:ext uri="{FF2B5EF4-FFF2-40B4-BE49-F238E27FC236}">
                <a16:creationId xmlns:a16="http://schemas.microsoft.com/office/drawing/2014/main" id="{9E56C3BC-1555-EDC6-A83F-B80E3B02813D}"/>
              </a:ext>
            </a:extLst>
          </p:cNvPr>
          <p:cNvSpPr txBox="1"/>
          <p:nvPr/>
        </p:nvSpPr>
        <p:spPr>
          <a:xfrm>
            <a:off x="11392623" y="4612487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chemeClr val="bg1"/>
                </a:solidFill>
              </a:rPr>
              <a:t>KEK</a:t>
            </a:r>
          </a:p>
        </p:txBody>
      </p:sp>
      <p:sp>
        <p:nvSpPr>
          <p:cNvPr id="10" name="Google Shape;236;p29">
            <a:extLst>
              <a:ext uri="{FF2B5EF4-FFF2-40B4-BE49-F238E27FC236}">
                <a16:creationId xmlns:a16="http://schemas.microsoft.com/office/drawing/2014/main" id="{5CDE068B-8107-E970-CAEA-3B269BDD7523}"/>
              </a:ext>
            </a:extLst>
          </p:cNvPr>
          <p:cNvSpPr txBox="1"/>
          <p:nvPr/>
        </p:nvSpPr>
        <p:spPr>
          <a:xfrm>
            <a:off x="849883" y="3893840"/>
            <a:ext cx="3027868" cy="49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GB" sz="1400" b="1" dirty="0">
                <a:solidFill>
                  <a:srgbClr val="414141"/>
                </a:solidFill>
                <a:latin typeface="+mn-lt"/>
              </a:rPr>
              <a:t>Crystal-based positron production</a:t>
            </a:r>
            <a:endParaRPr sz="1400" b="1" dirty="0">
              <a:solidFill>
                <a:srgbClr val="414141"/>
              </a:solidFill>
              <a:latin typeface="+mn-lt"/>
            </a:endParaRPr>
          </a:p>
        </p:txBody>
      </p:sp>
      <p:sp>
        <p:nvSpPr>
          <p:cNvPr id="11" name="Google Shape;236;p29">
            <a:extLst>
              <a:ext uri="{FF2B5EF4-FFF2-40B4-BE49-F238E27FC236}">
                <a16:creationId xmlns:a16="http://schemas.microsoft.com/office/drawing/2014/main" id="{3ADA16BE-3029-CFD3-EAD9-08B4DBE243CB}"/>
              </a:ext>
            </a:extLst>
          </p:cNvPr>
          <p:cNvSpPr txBox="1"/>
          <p:nvPr/>
        </p:nvSpPr>
        <p:spPr>
          <a:xfrm>
            <a:off x="7460550" y="3831953"/>
            <a:ext cx="2894389" cy="49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GB" sz="1400" b="1" dirty="0">
                <a:solidFill>
                  <a:srgbClr val="414141"/>
                </a:solidFill>
                <a:latin typeface="+mn-lt"/>
              </a:rPr>
              <a:t>Positron capture system R&amp;D</a:t>
            </a:r>
            <a:endParaRPr sz="1400" b="1" dirty="0">
              <a:solidFill>
                <a:srgbClr val="41414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8DCAD7-3702-C8BD-D23B-C87D00038C49}"/>
              </a:ext>
            </a:extLst>
          </p:cNvPr>
          <p:cNvSpPr/>
          <p:nvPr/>
        </p:nvSpPr>
        <p:spPr>
          <a:xfrm>
            <a:off x="1137915" y="1445568"/>
            <a:ext cx="8064896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→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 design, build and operate </a:t>
            </a:r>
            <a:r>
              <a:rPr lang="en-GB" sz="1800" b="1" u="sng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innovative targets, capture systems and damping rings. </a:t>
            </a:r>
            <a:endParaRPr lang="en-FR" sz="1800" b="1" u="sng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A1FB75F5-6CE0-A926-6005-8C19D06F3D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89643" y="2093640"/>
            <a:ext cx="3199585" cy="1386258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B3CD956B-7017-D837-56A4-030D40101F1C}"/>
              </a:ext>
            </a:extLst>
          </p:cNvPr>
          <p:cNvSpPr txBox="1"/>
          <p:nvPr/>
        </p:nvSpPr>
        <p:spPr>
          <a:xfrm>
            <a:off x="6898555" y="1877616"/>
            <a:ext cx="3120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FCC-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ee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: e</a:t>
            </a:r>
            <a:r>
              <a:rPr lang="en-GB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+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 production + Capture System</a:t>
            </a:r>
          </a:p>
        </p:txBody>
      </p:sp>
      <p:pic>
        <p:nvPicPr>
          <p:cNvPr id="15" name="Grafik 1">
            <a:extLst>
              <a:ext uri="{FF2B5EF4-FFF2-40B4-BE49-F238E27FC236}">
                <a16:creationId xmlns:a16="http://schemas.microsoft.com/office/drawing/2014/main" id="{56835679-6C6E-FC2E-BB05-17CA80FF45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33"/>
          <a:stretch/>
        </p:blipFill>
        <p:spPr>
          <a:xfrm>
            <a:off x="7330603" y="4201372"/>
            <a:ext cx="1171936" cy="1708692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71416A95-E97B-FE5F-82CD-D46305C915CB}"/>
              </a:ext>
            </a:extLst>
          </p:cNvPr>
          <p:cNvSpPr txBox="1"/>
          <p:nvPr/>
        </p:nvSpPr>
        <p:spPr>
          <a:xfrm>
            <a:off x="7258595" y="4212405"/>
            <a:ext cx="153868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latin typeface="+mn-lt"/>
              </a:rPr>
              <a:t>18.2 T @15K@2kA</a:t>
            </a:r>
          </a:p>
        </p:txBody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B8B3FDBB-C1FE-D327-D6A7-BC9EAC55D78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268" y="4325888"/>
            <a:ext cx="2667828" cy="1344157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7FB86A83-E107-64F3-09BD-CBC79BAE13A9}"/>
              </a:ext>
            </a:extLst>
          </p:cNvPr>
          <p:cNvSpPr txBox="1"/>
          <p:nvPr/>
        </p:nvSpPr>
        <p:spPr>
          <a:xfrm>
            <a:off x="7114579" y="4417396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latin typeface="+mn-lt"/>
              </a:rPr>
              <a:t>PSI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AB91DAAA-84E7-5514-CCB6-D575FACDEE83}"/>
              </a:ext>
            </a:extLst>
          </p:cNvPr>
          <p:cNvSpPr txBox="1"/>
          <p:nvPr/>
        </p:nvSpPr>
        <p:spPr>
          <a:xfrm>
            <a:off x="4234259" y="3965848"/>
            <a:ext cx="2739836" cy="317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ts val="601"/>
              </a:spcAft>
              <a:buClr>
                <a:srgbClr val="000000"/>
              </a:buClr>
            </a:pPr>
            <a:r>
              <a:rPr lang="en-CH" sz="1400" b="1">
                <a:solidFill>
                  <a:srgbClr val="00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lang="en-CH" sz="1400" b="1" baseline="30000">
                <a:solidFill>
                  <a:srgbClr val="00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en-CH" sz="1400" b="1">
                <a:solidFill>
                  <a:srgbClr val="00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xperiment</a:t>
            </a:r>
            <a:r>
              <a:rPr lang="en-US" sz="1400" b="1" dirty="0">
                <a:solidFill>
                  <a:srgbClr val="00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@PSI</a:t>
            </a:r>
            <a:r>
              <a:rPr lang="en-CH" sz="1400" b="1">
                <a:solidFill>
                  <a:srgbClr val="00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in 2026</a:t>
            </a:r>
            <a:r>
              <a:rPr lang="en-US" sz="1400" b="1" dirty="0">
                <a:solidFill>
                  <a:srgbClr val="00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/2027</a:t>
            </a:r>
            <a:endParaRPr lang="en-CH" sz="1400" b="1" dirty="0">
              <a:solidFill>
                <a:srgbClr val="000000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D90BBAA6-5C5E-41C2-237C-8DD84CA7A05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11" y="4325888"/>
            <a:ext cx="1311065" cy="1279661"/>
          </a:xfrm>
          <a:prstGeom prst="rect">
            <a:avLst/>
          </a:prstGeom>
        </p:spPr>
      </p:pic>
      <p:sp>
        <p:nvSpPr>
          <p:cNvPr id="22" name="TextBox 18">
            <a:extLst>
              <a:ext uri="{FF2B5EF4-FFF2-40B4-BE49-F238E27FC236}">
                <a16:creationId xmlns:a16="http://schemas.microsoft.com/office/drawing/2014/main" id="{5BC7339A-13E6-BFE4-232B-7A2F1DBE3D60}"/>
              </a:ext>
            </a:extLst>
          </p:cNvPr>
          <p:cNvSpPr txBox="1"/>
          <p:nvPr/>
        </p:nvSpPr>
        <p:spPr>
          <a:xfrm>
            <a:off x="6598242" y="3389784"/>
            <a:ext cx="3943432" cy="554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1"/>
              </a:spcAft>
              <a:buClr>
                <a:srgbClr val="000000"/>
              </a:buClr>
            </a:pPr>
            <a:r>
              <a:rPr lang="en-US" sz="1400" i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Design studies for the FCC-</a:t>
            </a:r>
            <a:r>
              <a:rPr lang="en-US" sz="1400" i="1" dirty="0" err="1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ee</a:t>
            </a:r>
            <a:r>
              <a:rPr lang="en-US" sz="1400" i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are ongoing and well advanced (FCC FS report 2025)</a:t>
            </a:r>
            <a:endParaRPr lang="en-CH" sz="1400" i="1" dirty="0">
              <a:solidFill>
                <a:srgbClr val="000000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AF19EFFC-238F-845E-AECB-32E155D43EBC}"/>
              </a:ext>
            </a:extLst>
          </p:cNvPr>
          <p:cNvSpPr txBox="1"/>
          <p:nvPr/>
        </p:nvSpPr>
        <p:spPr>
          <a:xfrm>
            <a:off x="9806645" y="4345388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KEK</a:t>
            </a:r>
            <a:endParaRPr lang="en-FR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Google Shape;66;p7">
            <a:extLst>
              <a:ext uri="{FF2B5EF4-FFF2-40B4-BE49-F238E27FC236}">
                <a16:creationId xmlns:a16="http://schemas.microsoft.com/office/drawing/2014/main" id="{1B5C7441-FD67-0996-4213-86541847C4E8}"/>
              </a:ext>
            </a:extLst>
          </p:cNvPr>
          <p:cNvSpPr txBox="1"/>
          <p:nvPr/>
        </p:nvSpPr>
        <p:spPr>
          <a:xfrm>
            <a:off x="1082458" y="4085"/>
            <a:ext cx="6032121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E75112"/>
              </a:buClr>
              <a:buSzPts val="2800"/>
              <a:buFont typeface="Verdana"/>
              <a:buNone/>
            </a:pPr>
            <a:r>
              <a:rPr lang="en-GB" sz="2400" b="1" kern="0" dirty="0">
                <a:solidFill>
                  <a:schemeClr val="accent5">
                    <a:lumMod val="50000"/>
                  </a:schemeClr>
                </a:solidFill>
                <a:latin typeface="+mn-lt"/>
                <a:ea typeface="Verdana"/>
                <a:cs typeface="Verdana"/>
              </a:rPr>
              <a:t>High-Intensity Positron Sources for HEP</a:t>
            </a:r>
            <a:endParaRPr sz="2400" b="1" kern="0" dirty="0">
              <a:solidFill>
                <a:schemeClr val="accent5">
                  <a:lumMod val="50000"/>
                </a:schemeClr>
              </a:solidFill>
              <a:latin typeface="+mn-lt"/>
              <a:ea typeface="Verdana"/>
              <a:cs typeface="Verdan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5123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55C934-8832-4291-BE2A-51969CA2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41" name="Google Shape;66;p7">
            <a:extLst>
              <a:ext uri="{FF2B5EF4-FFF2-40B4-BE49-F238E27FC236}">
                <a16:creationId xmlns:a16="http://schemas.microsoft.com/office/drawing/2014/main" id="{10DC6854-F419-4455-86AA-E2B81470731D}"/>
              </a:ext>
            </a:extLst>
          </p:cNvPr>
          <p:cNvSpPr txBox="1"/>
          <p:nvPr/>
        </p:nvSpPr>
        <p:spPr>
          <a:xfrm>
            <a:off x="1065907" y="35990"/>
            <a:ext cx="4392488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E75112"/>
              </a:buClr>
              <a:buSzPts val="2800"/>
              <a:buFont typeface="Verdana"/>
              <a:buNone/>
            </a:pPr>
            <a:r>
              <a:rPr lang="en-US" sz="2400" b="1" kern="0" dirty="0">
                <a:solidFill>
                  <a:schemeClr val="accent5">
                    <a:lumMod val="50000"/>
                  </a:schemeClr>
                </a:solidFill>
                <a:latin typeface="+mn-lt"/>
                <a:ea typeface="Verdana"/>
                <a:cs typeface="Verdana"/>
                <a:sym typeface="Verdana"/>
              </a:rPr>
              <a:t>SRF activity- Future Plans</a:t>
            </a:r>
            <a:endParaRPr sz="2400" kern="0" dirty="0">
              <a:solidFill>
                <a:schemeClr val="accent5">
                  <a:lumMod val="50000"/>
                </a:schemeClr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666604-0D2C-4D28-B1EA-BBA6C962FAF0}"/>
              </a:ext>
            </a:extLst>
          </p:cNvPr>
          <p:cNvSpPr/>
          <p:nvPr/>
        </p:nvSpPr>
        <p:spPr>
          <a:xfrm>
            <a:off x="66473" y="687640"/>
            <a:ext cx="8776297" cy="4334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30"/>
              </a:spcBef>
              <a:spcAft>
                <a:spcPts val="530"/>
              </a:spcAft>
            </a:pPr>
            <a:r>
              <a:rPr lang="en-GB" b="1" dirty="0">
                <a:solidFill>
                  <a:srgbClr val="FF6700"/>
                </a:solidFill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5 R&amp;Ds pursued in parallel</a:t>
            </a:r>
          </a:p>
          <a:p>
            <a:pPr marL="285750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Start superconducting thin-films activity. Explore </a:t>
            </a:r>
            <a:r>
              <a:rPr lang="en-GB" sz="1600" dirty="0" err="1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NbN</a:t>
            </a: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 by CVD and High-Tc superconductor (</a:t>
            </a:r>
            <a:r>
              <a:rPr lang="en-GB" sz="1600" dirty="0" err="1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FeSe</a:t>
            </a: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) </a:t>
            </a:r>
          </a:p>
          <a:p>
            <a:pPr marL="285750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Alternative metallographic polishing of Niobium for SRF applications</a:t>
            </a:r>
            <a:r>
              <a:rPr lang="en-GB" sz="14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		</a:t>
            </a:r>
          </a:p>
          <a:p>
            <a:pPr marL="787400" lvl="1" indent="-285750" algn="just">
              <a:spcBef>
                <a:spcPts val="530"/>
              </a:spcBef>
              <a:spcAft>
                <a:spcPts val="530"/>
              </a:spcAft>
              <a:buFont typeface="Wingdings" pitchFamily="2" charset="2"/>
              <a:buChar char="Ø"/>
            </a:pPr>
            <a:r>
              <a:rPr lang="en-GB" sz="14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RF test of a cavity fabricated from pre-polished disks</a:t>
            </a:r>
          </a:p>
          <a:p>
            <a:pPr marL="285750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r>
              <a:rPr lang="en-GB" sz="1600" dirty="0" err="1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Multipacting</a:t>
            </a: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 (electron avalanche in RF systems) mitigation.</a:t>
            </a:r>
          </a:p>
          <a:p>
            <a:pPr marL="787400" lvl="1" indent="-285750" algn="just">
              <a:spcBef>
                <a:spcPts val="530"/>
              </a:spcBef>
              <a:spcAft>
                <a:spcPts val="530"/>
              </a:spcAft>
              <a:buFont typeface="Wingdings" pitchFamily="2" charset="2"/>
              <a:buChar char="Ø"/>
            </a:pPr>
            <a:r>
              <a:rPr lang="en-GB" sz="14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New development of multilayers</a:t>
            </a:r>
          </a:p>
          <a:p>
            <a:pPr marL="285750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Advanced Heat treatment investigation to boost Niobium performances</a:t>
            </a:r>
          </a:p>
          <a:p>
            <a:pPr marL="787400" lvl="1" indent="-285750" algn="just">
              <a:spcBef>
                <a:spcPts val="530"/>
              </a:spcBef>
              <a:spcAft>
                <a:spcPts val="530"/>
              </a:spcAft>
              <a:buFont typeface="Wingdings" pitchFamily="2" charset="2"/>
              <a:buChar char="Ø"/>
            </a:pPr>
            <a:r>
              <a:rPr lang="en-GB" sz="14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Apply successful Mid-T bake treatment for PERLE/FCC cavities</a:t>
            </a:r>
          </a:p>
          <a:p>
            <a:pPr marL="285750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In-situ plasma cleaning of SRF cavities </a:t>
            </a:r>
          </a:p>
          <a:p>
            <a:pPr marL="787400" lvl="1" indent="-285750" algn="just">
              <a:spcBef>
                <a:spcPts val="530"/>
              </a:spcBef>
              <a:spcAft>
                <a:spcPts val="530"/>
              </a:spcAft>
              <a:buFont typeface="Wingdings" pitchFamily="2" charset="2"/>
              <a:buChar char="Ø"/>
            </a:pPr>
            <a:r>
              <a:rPr lang="en-GB" sz="14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Optimization of parameters on PIP-II spoke resonator</a:t>
            </a:r>
          </a:p>
          <a:p>
            <a:pPr marL="787400" lvl="1" indent="-285750" algn="just">
              <a:spcBef>
                <a:spcPts val="530"/>
              </a:spcBef>
              <a:spcAft>
                <a:spcPts val="530"/>
              </a:spcAft>
              <a:buFont typeface="Wingdings" pitchFamily="2" charset="2"/>
              <a:buChar char="Ø"/>
            </a:pPr>
            <a:r>
              <a:rPr lang="en-GB" sz="14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Continue work on plasma parameters measurements by </a:t>
            </a:r>
            <a:r>
              <a:rPr lang="en-GB" sz="1400" dirty="0" err="1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langmuir</a:t>
            </a:r>
            <a:r>
              <a:rPr lang="en-GB" sz="14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 probe  and optical spectroscopy</a:t>
            </a:r>
          </a:p>
          <a:p>
            <a:pPr marL="787400" lvl="1" indent="-285750" algn="just">
              <a:spcBef>
                <a:spcPts val="530"/>
              </a:spcBef>
              <a:spcAft>
                <a:spcPts val="530"/>
              </a:spcAft>
              <a:buFont typeface="Wingdings" pitchFamily="2" charset="2"/>
              <a:buChar char="Ø"/>
            </a:pPr>
            <a:r>
              <a:rPr lang="en-GB" sz="14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Increase plasma cleaning efficiency to other type of pollution (today only carbon contamination)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F7A2F73-39B7-4603-9C38-2F20AF1784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605" y="1443876"/>
            <a:ext cx="1975540" cy="14230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CD7EDDF-91F1-4C5F-B38A-5E1732A778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0619" y="2423706"/>
            <a:ext cx="2142156" cy="161721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0E0113A-C841-47A0-965E-B2B4DDEB46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453" y="4088731"/>
            <a:ext cx="1236639" cy="124821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1A4079-2887-4297-B479-D98E7838A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729" y="689270"/>
            <a:ext cx="1804572" cy="13961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8BB673-D34C-449B-8FA9-8D963F28F602}"/>
              </a:ext>
            </a:extLst>
          </p:cNvPr>
          <p:cNvSpPr/>
          <p:nvPr/>
        </p:nvSpPr>
        <p:spPr>
          <a:xfrm>
            <a:off x="122001" y="4901952"/>
            <a:ext cx="8136904" cy="743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30"/>
              </a:spcBef>
              <a:spcAft>
                <a:spcPts val="530"/>
              </a:spcAft>
            </a:pPr>
            <a:r>
              <a:rPr lang="en-GB" sz="1800" b="1" dirty="0">
                <a:solidFill>
                  <a:srgbClr val="FF6700"/>
                </a:solidFill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PERLE</a:t>
            </a:r>
          </a:p>
          <a:p>
            <a:pPr marL="285750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Photocathodes (</a:t>
            </a:r>
            <a:r>
              <a:rPr lang="en-GB" sz="1600" dirty="0" err="1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CsKSb</a:t>
            </a: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) elaboration for the PERLE </a:t>
            </a:r>
            <a:r>
              <a:rPr lang="en-GB" sz="1600" dirty="0" err="1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photogun</a:t>
            </a:r>
            <a:endParaRPr lang="en-GB" sz="1600" dirty="0">
              <a:latin typeface="+mn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B6B0E21-142B-D6C0-E62F-D60D7B1A7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FA8AAA9-AB91-6F60-2C80-3C7A5E94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7239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55C934-8832-4291-BE2A-51969CA2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41" name="Google Shape;66;p7">
            <a:extLst>
              <a:ext uri="{FF2B5EF4-FFF2-40B4-BE49-F238E27FC236}">
                <a16:creationId xmlns:a16="http://schemas.microsoft.com/office/drawing/2014/main" id="{10DC6854-F419-4455-86AA-E2B81470731D}"/>
              </a:ext>
            </a:extLst>
          </p:cNvPr>
          <p:cNvSpPr txBox="1"/>
          <p:nvPr/>
        </p:nvSpPr>
        <p:spPr>
          <a:xfrm>
            <a:off x="1082458" y="39254"/>
            <a:ext cx="4879993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E75112"/>
              </a:buClr>
              <a:buSzPts val="2800"/>
              <a:buFont typeface="Verdana"/>
              <a:buNone/>
            </a:pPr>
            <a:r>
              <a:rPr lang="en-US" sz="2400" b="1" kern="0" dirty="0">
                <a:solidFill>
                  <a:srgbClr val="00294B"/>
                </a:solidFill>
                <a:latin typeface="+mn-lt"/>
                <a:ea typeface="Verdana"/>
                <a:cs typeface="Verdana"/>
                <a:sym typeface="Verdana"/>
              </a:rPr>
              <a:t>Dynamic vacuum - Achievements</a:t>
            </a:r>
            <a:endParaRPr sz="2400" kern="0" dirty="0">
              <a:solidFill>
                <a:srgbClr val="00294B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6D1D12-AA7B-41CB-B608-7B7C7A402AFC}"/>
              </a:ext>
            </a:extLst>
          </p:cNvPr>
          <p:cNvSpPr/>
          <p:nvPr/>
        </p:nvSpPr>
        <p:spPr>
          <a:xfrm>
            <a:off x="-14213" y="665755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>
              <a:spcBef>
                <a:spcPts val="530"/>
              </a:spcBef>
              <a:spcAft>
                <a:spcPts val="530"/>
              </a:spcAft>
            </a:pPr>
            <a:r>
              <a:rPr lang="en-GB" sz="1800" b="1" dirty="0">
                <a:solidFill>
                  <a:srgbClr val="FF6700"/>
                </a:solidFill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Dynamic pressure in accelerators : LHC/FCC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8E0EBD-D2F5-4383-8B7B-976C729575AB}"/>
              </a:ext>
            </a:extLst>
          </p:cNvPr>
          <p:cNvSpPr/>
          <p:nvPr/>
        </p:nvSpPr>
        <p:spPr>
          <a:xfrm>
            <a:off x="1295816" y="1013520"/>
            <a:ext cx="12992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294B"/>
                </a:solidFill>
                <a:latin typeface="+mn-lt"/>
              </a:rPr>
              <a:t>NEG coatings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72CACB-2F26-416D-A546-6CEC747F4F42}"/>
              </a:ext>
            </a:extLst>
          </p:cNvPr>
          <p:cNvSpPr/>
          <p:nvPr/>
        </p:nvSpPr>
        <p:spPr>
          <a:xfrm>
            <a:off x="7804891" y="1013520"/>
            <a:ext cx="2148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294B"/>
                </a:solidFill>
                <a:latin typeface="+mn-lt"/>
              </a:rPr>
              <a:t>Simulation of pressure </a:t>
            </a:r>
          </a:p>
          <a:p>
            <a:pPr algn="ctr"/>
            <a:r>
              <a:rPr lang="en-US" sz="1600" b="1" dirty="0">
                <a:solidFill>
                  <a:srgbClr val="00294B"/>
                </a:solidFill>
                <a:latin typeface="+mn-lt"/>
              </a:rPr>
              <a:t>by the DYVACS code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7D4BBA-E4C7-4498-A9D8-ABDA6433D7B6}"/>
              </a:ext>
            </a:extLst>
          </p:cNvPr>
          <p:cNvSpPr/>
          <p:nvPr/>
        </p:nvSpPr>
        <p:spPr>
          <a:xfrm>
            <a:off x="3461556" y="1059687"/>
            <a:ext cx="3673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94B"/>
                </a:solidFill>
                <a:latin typeface="+mn-lt"/>
              </a:rPr>
              <a:t>Analysis of data collected in the LHC during the RUN3 (</a:t>
            </a:r>
            <a:r>
              <a:rPr lang="en-US" sz="1600" b="1" dirty="0" err="1">
                <a:solidFill>
                  <a:srgbClr val="00294B"/>
                </a:solidFill>
                <a:latin typeface="+mn-lt"/>
              </a:rPr>
              <a:t>collab</a:t>
            </a:r>
            <a:r>
              <a:rPr lang="en-US" sz="1600" b="1" dirty="0">
                <a:solidFill>
                  <a:srgbClr val="00294B"/>
                </a:solidFill>
                <a:latin typeface="+mn-lt"/>
              </a:rPr>
              <a:t> CERN)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175EDDD-1065-4830-AB4C-77F273C6D0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65" y="1316213"/>
            <a:ext cx="2562507" cy="192188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9E360B-7F82-4371-BB48-947142C4AB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050" y="1621008"/>
            <a:ext cx="3160332" cy="160395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F845493-AFA2-4479-9411-DFA26E3C85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474" y="3225145"/>
            <a:ext cx="3225006" cy="246889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3F19F19-6423-4EA2-8587-C7FB16264F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1" y="3249433"/>
            <a:ext cx="3590937" cy="230059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CAC14EC-86F9-4919-8DEB-AA60921872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4" t="1149" b="1"/>
          <a:stretch/>
        </p:blipFill>
        <p:spPr>
          <a:xfrm>
            <a:off x="7205224" y="2426645"/>
            <a:ext cx="3567551" cy="228723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D9E417B-35AB-4C0E-9D2C-B7F9F63CC3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829"/>
          <a:stretch/>
        </p:blipFill>
        <p:spPr>
          <a:xfrm>
            <a:off x="7170548" y="1661592"/>
            <a:ext cx="3434498" cy="35668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263CA76-3E88-4BCF-B4BF-D4349B870B70}"/>
              </a:ext>
            </a:extLst>
          </p:cNvPr>
          <p:cNvSpPr/>
          <p:nvPr/>
        </p:nvSpPr>
        <p:spPr>
          <a:xfrm>
            <a:off x="7368411" y="4829944"/>
            <a:ext cx="3160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94B"/>
                </a:solidFill>
                <a:latin typeface="+mn-lt"/>
              </a:rPr>
              <a:t>Comparison between experimental data and calculated pressures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4E001A-D60F-6FEC-1137-9B916C2E4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FE0D5F-C98A-66DC-2EE3-88214547A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807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55C934-8832-4291-BE2A-51969CA2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41" name="Google Shape;66;p7">
            <a:extLst>
              <a:ext uri="{FF2B5EF4-FFF2-40B4-BE49-F238E27FC236}">
                <a16:creationId xmlns:a16="http://schemas.microsoft.com/office/drawing/2014/main" id="{10DC6854-F419-4455-86AA-E2B81470731D}"/>
              </a:ext>
            </a:extLst>
          </p:cNvPr>
          <p:cNvSpPr txBox="1"/>
          <p:nvPr/>
        </p:nvSpPr>
        <p:spPr>
          <a:xfrm>
            <a:off x="993899" y="10486"/>
            <a:ext cx="4680520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E75112"/>
              </a:buClr>
              <a:buSzPts val="2800"/>
              <a:buFont typeface="Verdana"/>
              <a:buNone/>
            </a:pPr>
            <a:r>
              <a:rPr lang="en-US" sz="2400" b="1" kern="0" dirty="0">
                <a:solidFill>
                  <a:srgbClr val="00294B"/>
                </a:solidFill>
                <a:latin typeface="+mn-lt"/>
                <a:ea typeface="Verdana"/>
                <a:cs typeface="Verdana"/>
                <a:sym typeface="Verdana"/>
              </a:rPr>
              <a:t>Dynamic Vacuum- Future Plans</a:t>
            </a:r>
            <a:endParaRPr sz="2400" kern="0" dirty="0">
              <a:solidFill>
                <a:srgbClr val="00294B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CAD0A1-241B-4357-894C-ABDBD1ED56C6}"/>
              </a:ext>
            </a:extLst>
          </p:cNvPr>
          <p:cNvSpPr/>
          <p:nvPr/>
        </p:nvSpPr>
        <p:spPr>
          <a:xfrm>
            <a:off x="345826" y="869504"/>
            <a:ext cx="6025081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30"/>
              </a:spcBef>
              <a:spcAft>
                <a:spcPts val="530"/>
              </a:spcAft>
            </a:pPr>
            <a:r>
              <a:rPr lang="en-GB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   </a:t>
            </a:r>
            <a:r>
              <a:rPr lang="en-GB" b="1" dirty="0">
                <a:solidFill>
                  <a:srgbClr val="FF6700"/>
                </a:solidFill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4 R&amp;Ds pursued in parallel:</a:t>
            </a:r>
          </a:p>
          <a:p>
            <a:pPr marL="285750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Ultra-thin NEG coatings : measurement of activation temperature and sticking coefficient</a:t>
            </a:r>
          </a:p>
          <a:p>
            <a:pPr algn="just">
              <a:spcBef>
                <a:spcPts val="530"/>
              </a:spcBef>
              <a:spcAft>
                <a:spcPts val="530"/>
              </a:spcAft>
            </a:pPr>
            <a:endParaRPr lang="en-GB" sz="1600" dirty="0">
              <a:latin typeface="+mn-lt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Electron stimulated desorption by high energy electrons (with the PHIL photoinjector; experimental data for FCC) : set up development and experiments planned in 2025</a:t>
            </a:r>
          </a:p>
          <a:p>
            <a:pPr algn="just">
              <a:spcBef>
                <a:spcPts val="530"/>
              </a:spcBef>
              <a:spcAft>
                <a:spcPts val="530"/>
              </a:spcAft>
            </a:pPr>
            <a:endParaRPr lang="en-GB" sz="1600" dirty="0">
              <a:latin typeface="+mn-lt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Ion stimulated desorption by high energy ions (with the TANCREDE FACILITY) : set up development and experiments planned in 2026</a:t>
            </a:r>
          </a:p>
          <a:p>
            <a:pPr algn="just">
              <a:spcBef>
                <a:spcPts val="530"/>
              </a:spcBef>
              <a:spcAft>
                <a:spcPts val="530"/>
              </a:spcAft>
            </a:pPr>
            <a:endParaRPr lang="en-GB" sz="1600" dirty="0">
              <a:latin typeface="+mn-lt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Development of simulation tool (DYVACS) for dynamic pressure in FCC-</a:t>
            </a:r>
            <a:r>
              <a:rPr lang="en-GB" sz="1600" dirty="0" err="1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ee</a:t>
            </a:r>
            <a:endParaRPr lang="en-GB" sz="1600" dirty="0">
              <a:latin typeface="+mn-lt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787400" lvl="1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endParaRPr lang="en-GB" sz="1400" dirty="0">
              <a:solidFill>
                <a:srgbClr val="0070C0"/>
              </a:solidFill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787400" lvl="1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endParaRPr lang="en-GB" sz="1400" dirty="0">
              <a:solidFill>
                <a:srgbClr val="0070C0"/>
              </a:solidFill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5B321D-C538-4449-8BF6-CED0C29CD9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627" y="2813720"/>
            <a:ext cx="3684305" cy="13743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C47B74C-19DB-4D0E-91B6-F522611E0A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4340" y="4192350"/>
            <a:ext cx="2097707" cy="147015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7B1FA9-6F0A-4109-94B0-D512F56ABF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487" y="751679"/>
            <a:ext cx="2269335" cy="1702001"/>
          </a:xfrm>
          <a:prstGeom prst="rect">
            <a:avLst/>
          </a:prstGeom>
        </p:spPr>
      </p:pic>
      <p:sp>
        <p:nvSpPr>
          <p:cNvPr id="10" name="Accolade ouvrante 9">
            <a:extLst>
              <a:ext uri="{FF2B5EF4-FFF2-40B4-BE49-F238E27FC236}">
                <a16:creationId xmlns:a16="http://schemas.microsoft.com/office/drawing/2014/main" id="{5146191D-D006-4455-B056-BBE0EDC01F42}"/>
              </a:ext>
            </a:extLst>
          </p:cNvPr>
          <p:cNvSpPr/>
          <p:nvPr/>
        </p:nvSpPr>
        <p:spPr>
          <a:xfrm>
            <a:off x="6527889" y="2597696"/>
            <a:ext cx="370666" cy="2880320"/>
          </a:xfrm>
          <a:prstGeom prst="leftBrace">
            <a:avLst>
              <a:gd name="adj1" fmla="val 43310"/>
              <a:gd name="adj2" fmla="val 50693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B57CF97-F2BA-4D59-AF84-22F6228EB085}"/>
              </a:ext>
            </a:extLst>
          </p:cNvPr>
          <p:cNvCxnSpPr>
            <a:cxnSpLocks/>
          </p:cNvCxnSpPr>
          <p:nvPr/>
        </p:nvCxnSpPr>
        <p:spPr>
          <a:xfrm flipV="1">
            <a:off x="6383873" y="1643592"/>
            <a:ext cx="755225" cy="81008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38C053B-21ED-20DD-1B36-F2C446A3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C4F0C3-5671-7788-7B3E-0E47168F9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1354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55C934-8832-4291-BE2A-51969CA2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41" name="Google Shape;66;p7">
            <a:extLst>
              <a:ext uri="{FF2B5EF4-FFF2-40B4-BE49-F238E27FC236}">
                <a16:creationId xmlns:a16="http://schemas.microsoft.com/office/drawing/2014/main" id="{10DC6854-F419-4455-86AA-E2B81470731D}"/>
              </a:ext>
            </a:extLst>
          </p:cNvPr>
          <p:cNvSpPr txBox="1"/>
          <p:nvPr/>
        </p:nvSpPr>
        <p:spPr>
          <a:xfrm>
            <a:off x="993899" y="10486"/>
            <a:ext cx="4680520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E75112"/>
              </a:buClr>
              <a:buSzPts val="2800"/>
              <a:buFont typeface="Verdana"/>
              <a:buNone/>
            </a:pPr>
            <a:r>
              <a:rPr lang="en-US" sz="2400" b="1" kern="0" dirty="0">
                <a:solidFill>
                  <a:srgbClr val="00294B"/>
                </a:solidFill>
                <a:latin typeface="+mn-lt"/>
                <a:ea typeface="Verdana"/>
                <a:cs typeface="Verdana"/>
                <a:sym typeface="Verdana"/>
              </a:rPr>
              <a:t>Vacuum and Surfaces Platform</a:t>
            </a:r>
            <a:endParaRPr sz="2400" kern="0" dirty="0">
              <a:solidFill>
                <a:srgbClr val="00294B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38C053B-21ED-20DD-1B36-F2C446A3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C4F0C3-5671-7788-7B3E-0E47168F9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0689A8-35DE-4CD7-B584-326A1E76FA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53566" y="802039"/>
            <a:ext cx="9746937" cy="191538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413318-35B0-FB30-D0C5-AB0FFF923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22021" y="2701753"/>
            <a:ext cx="8698565" cy="10660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B389201-9568-61E0-5D61-8BB7608DF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14974" y="3711948"/>
            <a:ext cx="2495549" cy="19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4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EBA0D13-4803-993B-53F1-AECBC8D542D3}"/>
              </a:ext>
            </a:extLst>
          </p:cNvPr>
          <p:cNvSpPr txBox="1"/>
          <p:nvPr/>
        </p:nvSpPr>
        <p:spPr>
          <a:xfrm>
            <a:off x="1569963" y="2393866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6700"/>
                </a:solidFill>
              </a:rPr>
              <a:t>Thank you for your attention!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07DA89-B4B6-5671-7AC5-175FDB950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8F6D0F-32E2-EFE7-5FF7-C881FFA0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E29780-37C6-242E-4987-D060B0082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1502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55C934-8832-4291-BE2A-51969CA2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666604-0D2C-4D28-B1EA-BBA6C962FAF0}"/>
              </a:ext>
            </a:extLst>
          </p:cNvPr>
          <p:cNvSpPr/>
          <p:nvPr/>
        </p:nvSpPr>
        <p:spPr>
          <a:xfrm>
            <a:off x="273819" y="799808"/>
            <a:ext cx="8222623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30"/>
              </a:spcBef>
              <a:spcAft>
                <a:spcPts val="530"/>
              </a:spcAft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Production Phase (2025-2027):</a:t>
            </a:r>
          </a:p>
          <a:p>
            <a:pPr marL="285750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Upgrade of existing cryogenic facilities (Supratech Platform).</a:t>
            </a:r>
          </a:p>
          <a:p>
            <a:pPr marL="285750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Cryogenic test of 33 cavities.</a:t>
            </a:r>
          </a:p>
          <a:p>
            <a:pPr marL="285750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Push R&amp;D on 2 topics to mitigate problem of X-rays emission : advanced cleaning by Cobot and in-situ plasma cleaning (high synergy with SRF activities)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5E40250-C35C-4F1F-9905-B5CEA8564EAD}"/>
              </a:ext>
            </a:extLst>
          </p:cNvPr>
          <p:cNvSpPr txBox="1"/>
          <p:nvPr/>
        </p:nvSpPr>
        <p:spPr>
          <a:xfrm>
            <a:off x="3533403" y="5338639"/>
            <a:ext cx="333466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/>
              <a:t>Plasma ignition test in cavity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3C20BDE-EBD9-4EC0-A96E-471710FE48B3}"/>
              </a:ext>
            </a:extLst>
          </p:cNvPr>
          <p:cNvSpPr txBox="1"/>
          <p:nvPr/>
        </p:nvSpPr>
        <p:spPr>
          <a:xfrm>
            <a:off x="7028473" y="5338639"/>
            <a:ext cx="3549207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/>
              <a:t>Cavities installed on testing insert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CDA23A4-4676-4DCC-88D1-A173BABF34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458" y="734687"/>
            <a:ext cx="1896719" cy="45354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938AAB0-CCFA-4E86-A09A-60EAB93981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866" y="2885728"/>
            <a:ext cx="3186505" cy="23898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1EDD699-0ACC-416F-BF4A-2664C203C3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032" y="2885728"/>
            <a:ext cx="1792410" cy="23898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19141D6-97C1-4216-941F-7D867AB936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59538" y="2869800"/>
            <a:ext cx="2751566" cy="23898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366E4BA-21F0-4EF6-ADD9-7A008B774C2A}"/>
              </a:ext>
            </a:extLst>
          </p:cNvPr>
          <p:cNvSpPr txBox="1"/>
          <p:nvPr/>
        </p:nvSpPr>
        <p:spPr>
          <a:xfrm>
            <a:off x="345827" y="5338639"/>
            <a:ext cx="2765277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Advanced cleaning by Cobot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A5585F4A-0FEE-19AD-B041-4C80C9BD842B}"/>
              </a:ext>
            </a:extLst>
          </p:cNvPr>
          <p:cNvSpPr txBox="1">
            <a:spLocks/>
          </p:cNvSpPr>
          <p:nvPr/>
        </p:nvSpPr>
        <p:spPr>
          <a:xfrm>
            <a:off x="1209923" y="149425"/>
            <a:ext cx="5688632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PIP-II - Future Plans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527B971-ABB0-C595-FDAE-A4ECC6893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89826A-B8C9-8750-9ADF-BD07C81F0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7006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25/03/2026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Accelerator Physics Pole </a:t>
            </a:r>
            <a:endParaRPr lang="fr-FR">
              <a:latin typeface="+mn-lt"/>
            </a:endParaRPr>
          </a:p>
        </p:txBody>
      </p:sp>
      <p:sp>
        <p:nvSpPr>
          <p:cNvPr id="10" name="Titre 8">
            <a:extLst>
              <a:ext uri="{FF2B5EF4-FFF2-40B4-BE49-F238E27FC236}">
                <a16:creationId xmlns:a16="http://schemas.microsoft.com/office/drawing/2014/main" id="{F7FDE045-FD01-E956-CAAD-E61AD05A2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149425"/>
            <a:ext cx="5688632" cy="432048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Accelerator Physics Pole Structuration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38AE774-4F75-D446-DED2-368D5942827C}"/>
              </a:ext>
            </a:extLst>
          </p:cNvPr>
          <p:cNvSpPr txBox="1"/>
          <p:nvPr/>
        </p:nvSpPr>
        <p:spPr>
          <a:xfrm>
            <a:off x="201812" y="865436"/>
            <a:ext cx="1038011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The Physics Accelerator Pole is structured in:</a:t>
            </a:r>
          </a:p>
          <a:p>
            <a:endParaRPr lang="en-GB" sz="1600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b="1" dirty="0">
                <a:latin typeface="+mn-lt"/>
              </a:rPr>
              <a:t>4 scientific teams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b="1" dirty="0">
                <a:latin typeface="+mn-lt"/>
              </a:rPr>
              <a:t>ALPHA</a:t>
            </a:r>
            <a:r>
              <a:rPr lang="en-GB" sz="1400" dirty="0">
                <a:latin typeface="+mn-lt"/>
              </a:rPr>
              <a:t>: Laser-plasma acceleration, powerful laser development for applications 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b="1" dirty="0">
                <a:latin typeface="+mn-lt"/>
              </a:rPr>
              <a:t>ILE</a:t>
            </a:r>
            <a:r>
              <a:rPr lang="en-GB" sz="1400" dirty="0">
                <a:latin typeface="+mn-lt"/>
              </a:rPr>
              <a:t>: Compton source development, Polarimetry, Laser Optics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b="1" dirty="0">
                <a:latin typeface="+mn-lt"/>
              </a:rPr>
              <a:t>BIMP</a:t>
            </a:r>
            <a:r>
              <a:rPr lang="en-GB" sz="1400" dirty="0">
                <a:latin typeface="+mn-lt"/>
              </a:rPr>
              <a:t>: Accelerator design, beam dynamics, beam instrumentations, nano-beams at IP, positrons and electrons sources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b="1" dirty="0">
                <a:latin typeface="+mn-lt"/>
              </a:rPr>
              <a:t>MAVERICS</a:t>
            </a:r>
            <a:r>
              <a:rPr lang="en-GB" sz="1400" dirty="0">
                <a:latin typeface="+mn-lt"/>
              </a:rPr>
              <a:t>: Vacuum and surface physics, dynamic vacuum in accelerators, Studies of thin films for accelerators (SRF, Getter, anti-</a:t>
            </a:r>
            <a:r>
              <a:rPr lang="en-GB" sz="1400" dirty="0" err="1">
                <a:latin typeface="+mn-lt"/>
              </a:rPr>
              <a:t>multipactor</a:t>
            </a:r>
            <a:r>
              <a:rPr lang="en-GB" sz="1400" dirty="0">
                <a:latin typeface="+mn-lt"/>
              </a:rPr>
              <a:t>…), photocathodes production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37334A9-D389-F3F5-423D-D75D11FAEFC5}"/>
              </a:ext>
            </a:extLst>
          </p:cNvPr>
          <p:cNvSpPr txBox="1"/>
          <p:nvPr/>
        </p:nvSpPr>
        <p:spPr>
          <a:xfrm>
            <a:off x="201812" y="2593628"/>
            <a:ext cx="59766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/>
            <a:r>
              <a:rPr lang="en-GB" sz="1400" dirty="0">
                <a:latin typeface="+mn-lt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b="1" dirty="0">
                <a:latin typeface="+mn-lt"/>
              </a:rPr>
              <a:t>2 specialized services: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b="1" dirty="0">
                <a:latin typeface="+mn-lt"/>
              </a:rPr>
              <a:t>RF technologies: </a:t>
            </a:r>
            <a:r>
              <a:rPr lang="en-GB" sz="1400" dirty="0">
                <a:latin typeface="+mn-lt"/>
              </a:rPr>
              <a:t>Design, preparation, test and operation of RF acceleration structures and related systems, LLRF, power sources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b="1" dirty="0">
                <a:latin typeface="+mn-lt"/>
              </a:rPr>
              <a:t>Cryogenics</a:t>
            </a:r>
            <a:r>
              <a:rPr lang="en-GB" sz="1400" dirty="0">
                <a:latin typeface="+mn-lt"/>
              </a:rPr>
              <a:t>: Design and operation of cryogenic systems </a:t>
            </a:r>
          </a:p>
          <a:p>
            <a:pPr lvl="1" indent="0"/>
            <a:r>
              <a:rPr lang="en-GB" sz="1400" dirty="0">
                <a:latin typeface="+mn-lt"/>
              </a:rPr>
              <a:t>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b="1" dirty="0">
                <a:latin typeface="+mn-lt"/>
              </a:rPr>
              <a:t>1 technological platform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b="1" dirty="0">
                <a:latin typeface="+mn-lt"/>
              </a:rPr>
              <a:t>UHV: </a:t>
            </a:r>
            <a:r>
              <a:rPr lang="en-GB" sz="1400" dirty="0">
                <a:latin typeface="+mn-lt"/>
              </a:rPr>
              <a:t>Mass spectroscopy, degassing rate measurement, metrology…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b="1" dirty="0">
                <a:latin typeface="+mn-lt"/>
              </a:rPr>
              <a:t>Surface &amp; material characterization: </a:t>
            </a:r>
            <a:r>
              <a:rPr lang="en-GB" sz="1400" dirty="0">
                <a:latin typeface="+mn-lt"/>
              </a:rPr>
              <a:t>structural (DRX), composition (SIMS, XPS, ED), Topology (MEB, Confocal microscopy)  </a:t>
            </a:r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67902B-5877-9EF2-F7CB-8BFDBAFEA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501" y="2813720"/>
            <a:ext cx="432446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23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1D29390-5689-F18C-546D-E440E02724C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04ECED1-7BD5-581B-124D-F28F79B91A4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 dirty="0">
                <a:latin typeface="Calibri"/>
              </a:rPr>
              <a:t>Implications RH aux Projets Accélérateurs </a:t>
            </a:r>
            <a:r>
              <a:rPr lang="en-ZA" dirty="0" err="1">
                <a:latin typeface="Calibri"/>
              </a:rPr>
              <a:t>en</a:t>
            </a:r>
            <a:r>
              <a:rPr lang="en-ZA" dirty="0">
                <a:latin typeface="Calibri"/>
              </a:rPr>
              <a:t> 2025</a:t>
            </a:r>
            <a:endParaRPr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30B5956-E143-A3CF-EB4A-E34281D05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Accelerator Physics Pole </a:t>
            </a:r>
            <a:endParaRPr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40F0B05-A677-FA24-7FAA-8624F1A5E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30</a:t>
            </a:fld>
            <a:endParaRPr lang="fr-FR"/>
          </a:p>
        </p:txBody>
      </p:sp>
      <p:sp>
        <p:nvSpPr>
          <p:cNvPr id="13" name="Espace réservé de la date 1">
            <a:extLst>
              <a:ext uri="{FF2B5EF4-FFF2-40B4-BE49-F238E27FC236}">
                <a16:creationId xmlns:a16="http://schemas.microsoft.com/office/drawing/2014/main" id="{B6D25B72-E571-5E9E-C729-5DA88A65EBC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25/03/2026</a:t>
            </a:r>
            <a:endParaRPr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3E11802-593C-6238-68C3-201D780BB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18" y="941512"/>
            <a:ext cx="10291699" cy="4186682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AB9D1F2-31B5-21A0-FA7A-E800EB7F601A}"/>
              </a:ext>
            </a:extLst>
          </p:cNvPr>
          <p:cNvSpPr/>
          <p:nvPr/>
        </p:nvSpPr>
        <p:spPr>
          <a:xfrm>
            <a:off x="1065907" y="2021632"/>
            <a:ext cx="432048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893974B-51BB-5F53-8163-3940C6B0B3EB}"/>
              </a:ext>
            </a:extLst>
          </p:cNvPr>
          <p:cNvSpPr/>
          <p:nvPr/>
        </p:nvSpPr>
        <p:spPr bwMode="auto">
          <a:xfrm>
            <a:off x="1137915" y="1589584"/>
            <a:ext cx="360040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9E811F1-DECD-705A-AE23-529F9A563FE7}"/>
              </a:ext>
            </a:extLst>
          </p:cNvPr>
          <p:cNvSpPr/>
          <p:nvPr/>
        </p:nvSpPr>
        <p:spPr bwMode="auto">
          <a:xfrm>
            <a:off x="1137915" y="4325888"/>
            <a:ext cx="360040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C1E5617-7973-602D-7F6F-C07D8B611CDC}"/>
              </a:ext>
            </a:extLst>
          </p:cNvPr>
          <p:cNvSpPr/>
          <p:nvPr/>
        </p:nvSpPr>
        <p:spPr bwMode="auto">
          <a:xfrm>
            <a:off x="705867" y="3029744"/>
            <a:ext cx="792088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6DDE505-B371-4B24-6F8C-A624C9F56613}"/>
              </a:ext>
            </a:extLst>
          </p:cNvPr>
          <p:cNvSpPr/>
          <p:nvPr/>
        </p:nvSpPr>
        <p:spPr bwMode="auto">
          <a:xfrm>
            <a:off x="1137915" y="3893840"/>
            <a:ext cx="360040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C0D34D-DC79-E2AC-0D05-D00F853827D6}"/>
              </a:ext>
            </a:extLst>
          </p:cNvPr>
          <p:cNvSpPr/>
          <p:nvPr/>
        </p:nvSpPr>
        <p:spPr bwMode="auto">
          <a:xfrm>
            <a:off x="9850883" y="2453680"/>
            <a:ext cx="360040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62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12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5184808" name="Titre 7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5000"/>
          </a:bodyPr>
          <a:lstStyle/>
          <a:p>
            <a:pPr algn="ctr">
              <a:defRPr/>
            </a:pPr>
            <a:r>
              <a:rPr lang="fr-FR">
                <a:latin typeface="Calibri"/>
              </a:rPr>
              <a:t>Projets Accélérateurs </a:t>
            </a:r>
            <a:r>
              <a:rPr lang="en-ZA">
                <a:latin typeface="Calibri"/>
              </a:rPr>
              <a:t>depuis la création d’IJCLab</a:t>
            </a:r>
            <a:endParaRPr/>
          </a:p>
        </p:txBody>
      </p:sp>
      <p:sp>
        <p:nvSpPr>
          <p:cNvPr id="1897709450" name="Espace réservé du pied de page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Accelerator Physics Pole </a:t>
            </a:r>
            <a:endParaRPr/>
          </a:p>
        </p:txBody>
      </p:sp>
      <p:sp>
        <p:nvSpPr>
          <p:cNvPr id="1556866265" name="Espace réservé du numéro de diapositive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8BD7098-3CCC-87A3-1828-8702B2A4AE19}" type="slidenum">
              <a:rPr lang="fr-FR"/>
              <a:t>31</a:t>
            </a:fld>
            <a:endParaRPr lang="fr-FR"/>
          </a:p>
        </p:txBody>
      </p:sp>
      <p:sp>
        <p:nvSpPr>
          <p:cNvPr id="140096100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1" y="5714820"/>
            <a:ext cx="2411555" cy="322263"/>
          </a:xfrm>
        </p:spPr>
        <p:txBody>
          <a:bodyPr/>
          <a:lstStyle/>
          <a:p>
            <a:pPr>
              <a:defRPr/>
            </a:pPr>
            <a:r>
              <a:rPr lang="fr-FR"/>
              <a:t>25/03/2026</a:t>
            </a:r>
            <a:endParaRPr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E7E403-5E54-12D3-5DD2-AD005D487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443" y="1517576"/>
            <a:ext cx="4652684" cy="307898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2C9702E-E4EA-EF8C-1D32-4D392D41D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11" y="1517576"/>
            <a:ext cx="5458608" cy="307898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FE9F783-638A-08FE-9931-42278A8FD164}"/>
              </a:ext>
            </a:extLst>
          </p:cNvPr>
          <p:cNvSpPr txBox="1"/>
          <p:nvPr/>
        </p:nvSpPr>
        <p:spPr>
          <a:xfrm>
            <a:off x="6394499" y="4757936"/>
            <a:ext cx="4148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n-lt"/>
              </a:rPr>
              <a:t>FTE </a:t>
            </a:r>
            <a:r>
              <a:rPr lang="fr-FR" sz="1600" dirty="0" err="1">
                <a:latin typeface="+mn-lt"/>
              </a:rPr>
              <a:t>Ch</a:t>
            </a:r>
            <a:r>
              <a:rPr lang="fr-FR" sz="1600" dirty="0">
                <a:latin typeface="+mn-lt"/>
              </a:rPr>
              <a:t>: agents évoluant au sein d’une équipe</a:t>
            </a:r>
          </a:p>
          <a:p>
            <a:r>
              <a:rPr lang="fr-FR" sz="1600" dirty="0">
                <a:latin typeface="+mn-lt"/>
              </a:rPr>
              <a:t>FTE IT: agents évoluant dans un service</a:t>
            </a:r>
          </a:p>
          <a:p>
            <a:r>
              <a:rPr lang="fr-FR" sz="1600" dirty="0">
                <a:latin typeface="+mn-lt"/>
              </a:rPr>
              <a:t>FTE </a:t>
            </a:r>
            <a:r>
              <a:rPr lang="fr-FR" sz="1600" dirty="0" err="1">
                <a:latin typeface="+mn-lt"/>
              </a:rPr>
              <a:t>Pltf</a:t>
            </a:r>
            <a:r>
              <a:rPr lang="fr-FR" sz="1600" dirty="0">
                <a:latin typeface="+mn-lt"/>
              </a:rPr>
              <a:t>: agents évoluant dans une plateforme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241737C-9131-BE43-E9AD-7B5CA158ED17}"/>
              </a:ext>
            </a:extLst>
          </p:cNvPr>
          <p:cNvSpPr/>
          <p:nvPr/>
        </p:nvSpPr>
        <p:spPr>
          <a:xfrm>
            <a:off x="5026347" y="1877616"/>
            <a:ext cx="216024" cy="2232248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381FE04E-349E-A70D-4AD4-97F7A947D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16EC4ACD-A418-627A-1826-1525C23E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C44D92E-422E-42A2-A523-FB9CFE616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Accelerator Physics Pole 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82C44C8-5E06-432D-8B74-BB27D97B30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6122D1CE-26A6-486D-9201-AEE4A876CB20}"/>
              </a:ext>
            </a:extLst>
          </p:cNvPr>
          <p:cNvSpPr txBox="1">
            <a:spLocks/>
          </p:cNvSpPr>
          <p:nvPr/>
        </p:nvSpPr>
        <p:spPr>
          <a:xfrm>
            <a:off x="993899" y="126821"/>
            <a:ext cx="8136904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sym typeface="Wingdings" pitchFamily="2" charset="2"/>
              </a:rPr>
              <a:t>Inverse Campton scattering source @ PERLE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EEBDE0A-F6C9-D8CF-6260-911525B37F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5" y="653480"/>
            <a:ext cx="10693440" cy="500857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0A42246-C2B9-E633-00A1-C39AB30540F3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0800" y="3605808"/>
            <a:ext cx="2821971" cy="1728192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B299D01-905C-4680-D3CA-ACA8052AED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9061" y="3965848"/>
            <a:ext cx="2746107" cy="1728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F125E02-221D-960F-1EC2-3FE149D46C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54" y="725488"/>
            <a:ext cx="2602645" cy="17350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01E9085-0CC6-0843-B9D1-3AEC446FBCD6}"/>
              </a:ext>
            </a:extLst>
          </p:cNvPr>
          <p:cNvCxnSpPr>
            <a:endCxn id="3" idx="0"/>
          </p:cNvCxnSpPr>
          <p:nvPr/>
        </p:nvCxnSpPr>
        <p:spPr>
          <a:xfrm>
            <a:off x="3586187" y="3533800"/>
            <a:ext cx="815928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8AD7D71-509C-B030-C0C0-8F50C832908C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4522291" y="3029744"/>
            <a:ext cx="2909495" cy="5760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6FA4FDC-6CBC-02AA-C2BF-DF4A869ADFD2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1202842" y="2460584"/>
            <a:ext cx="289935" cy="6971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1C718E0-209B-7429-3566-13D1FC1780B1}"/>
              </a:ext>
            </a:extLst>
          </p:cNvPr>
          <p:cNvSpPr txBox="1"/>
          <p:nvPr/>
        </p:nvSpPr>
        <p:spPr>
          <a:xfrm>
            <a:off x="7294398" y="5026223"/>
            <a:ext cx="1548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+mn-lt"/>
              </a:rPr>
              <a:t>Fabry-</a:t>
            </a:r>
            <a:r>
              <a:rPr lang="fr-FR" sz="1400" b="1" dirty="0" err="1">
                <a:solidFill>
                  <a:schemeClr val="bg1"/>
                </a:solidFill>
                <a:latin typeface="+mn-lt"/>
              </a:rPr>
              <a:t>Perot</a:t>
            </a:r>
            <a:r>
              <a:rPr lang="fr-FR" sz="1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+mn-lt"/>
              </a:rPr>
              <a:t>Cavity</a:t>
            </a:r>
            <a:endParaRPr lang="fr-FR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4B56F74-A4AE-A6D9-6BFF-05F810709054}"/>
              </a:ext>
            </a:extLst>
          </p:cNvPr>
          <p:cNvSpPr txBox="1"/>
          <p:nvPr/>
        </p:nvSpPr>
        <p:spPr>
          <a:xfrm>
            <a:off x="3341422" y="5386263"/>
            <a:ext cx="2477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+mn-lt"/>
              </a:rPr>
              <a:t>X-LINE elements inside bunker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636EB7C-B7B7-C6B6-A373-F3EEF8410154}"/>
              </a:ext>
            </a:extLst>
          </p:cNvPr>
          <p:cNvSpPr txBox="1"/>
          <p:nvPr/>
        </p:nvSpPr>
        <p:spPr>
          <a:xfrm>
            <a:off x="1310232" y="2187134"/>
            <a:ext cx="1555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+mn-lt"/>
              </a:rPr>
              <a:t>X-LINE in X-HUTCH</a:t>
            </a:r>
          </a:p>
        </p:txBody>
      </p:sp>
    </p:spTree>
    <p:extLst>
      <p:ext uri="{BB962C8B-B14F-4D97-AF65-F5344CB8AC3E}">
        <p14:creationId xmlns:p14="http://schemas.microsoft.com/office/powerpoint/2010/main" val="350095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606FE6-2340-244B-788F-FED9FAAA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524A5-EB76-DACD-24B3-D405A879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758A17-3A78-4618-ADB6-022082D26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B5E2840-6282-4DA8-56C5-1415D41C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29" y="140811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Implementation of DESTIN @ PERLE: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5C7300-3EFD-A1AC-8634-91D0718970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27" y="1013520"/>
            <a:ext cx="10006849" cy="453650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7E0932E-DDD9-5E41-536B-FD10681C7C03}"/>
              </a:ext>
            </a:extLst>
          </p:cNvPr>
          <p:cNvSpPr txBox="1"/>
          <p:nvPr/>
        </p:nvSpPr>
        <p:spPr>
          <a:xfrm>
            <a:off x="5349671" y="3051230"/>
            <a:ext cx="1476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+mn-lt"/>
              </a:rPr>
              <a:t>RIB factory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0CE6F71-E619-7B2C-2940-C8843F1DFE8C}"/>
              </a:ext>
            </a:extLst>
          </p:cNvPr>
          <p:cNvSpPr/>
          <p:nvPr/>
        </p:nvSpPr>
        <p:spPr>
          <a:xfrm rot="19816265">
            <a:off x="4245454" y="2481679"/>
            <a:ext cx="432000" cy="108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>
                  <a:lumMod val="75000"/>
                </a:schemeClr>
              </a:solidFill>
              <a:highlight>
                <a:srgbClr val="800000"/>
              </a:highlight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B4757B6-C64F-637E-2493-A18ADFE75320}"/>
              </a:ext>
            </a:extLst>
          </p:cNvPr>
          <p:cNvCxnSpPr>
            <a:cxnSpLocks/>
          </p:cNvCxnSpPr>
          <p:nvPr/>
        </p:nvCxnSpPr>
        <p:spPr>
          <a:xfrm>
            <a:off x="4594299" y="1949624"/>
            <a:ext cx="1728192" cy="504056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16D238C-E323-8A25-4F30-1C069702E1F3}"/>
              </a:ext>
            </a:extLst>
          </p:cNvPr>
          <p:cNvCxnSpPr>
            <a:cxnSpLocks/>
          </p:cNvCxnSpPr>
          <p:nvPr/>
        </p:nvCxnSpPr>
        <p:spPr>
          <a:xfrm>
            <a:off x="4594299" y="1949624"/>
            <a:ext cx="0" cy="504056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headEnd w="sm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CA11C82-F8C0-8C84-6E0B-BA4F956E5DBD}"/>
              </a:ext>
            </a:extLst>
          </p:cNvPr>
          <p:cNvCxnSpPr>
            <a:cxnSpLocks/>
          </p:cNvCxnSpPr>
          <p:nvPr/>
        </p:nvCxnSpPr>
        <p:spPr>
          <a:xfrm flipV="1">
            <a:off x="5893793" y="2453680"/>
            <a:ext cx="428698" cy="432048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88DD105-62CC-3D69-9F1F-B77C7314F68A}"/>
              </a:ext>
            </a:extLst>
          </p:cNvPr>
          <p:cNvCxnSpPr>
            <a:cxnSpLocks/>
          </p:cNvCxnSpPr>
          <p:nvPr/>
        </p:nvCxnSpPr>
        <p:spPr>
          <a:xfrm flipV="1">
            <a:off x="5893793" y="2885728"/>
            <a:ext cx="0" cy="144017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F9AEE28-E772-1A5C-D572-109F6D667DEB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2672425" y="2240222"/>
            <a:ext cx="1601459" cy="40257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18D8ABDD-4C37-9762-3D14-265EB95A0CCE}"/>
              </a:ext>
            </a:extLst>
          </p:cNvPr>
          <p:cNvSpPr txBox="1"/>
          <p:nvPr/>
        </p:nvSpPr>
        <p:spPr>
          <a:xfrm rot="965429">
            <a:off x="4306267" y="449139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+mn-lt"/>
              </a:rPr>
              <a:t>50 MeV e- Linac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717E212-D223-9340-2B68-DBE0211A84E1}"/>
              </a:ext>
            </a:extLst>
          </p:cNvPr>
          <p:cNvGrpSpPr/>
          <p:nvPr/>
        </p:nvGrpSpPr>
        <p:grpSpPr>
          <a:xfrm>
            <a:off x="3082131" y="650110"/>
            <a:ext cx="2016223" cy="1371522"/>
            <a:chOff x="1785987" y="529155"/>
            <a:chExt cx="2376264" cy="153212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0F7834E-6381-B660-D91A-2E2A253819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987" y="529155"/>
              <a:ext cx="2345428" cy="149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F972985-FB69-D659-093F-5FF369FE49FB}"/>
                </a:ext>
              </a:extLst>
            </p:cNvPr>
            <p:cNvSpPr txBox="1"/>
            <p:nvPr/>
          </p:nvSpPr>
          <p:spPr>
            <a:xfrm>
              <a:off x="2434059" y="1683078"/>
              <a:ext cx="1728192" cy="37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Spectrometer</a:t>
              </a:r>
              <a:r>
                <a:rPr lang="en-GB" sz="1600" dirty="0">
                  <a:solidFill>
                    <a:schemeClr val="bg1"/>
                  </a:solidFill>
                  <a:latin typeface="+mn-lt"/>
                </a:rPr>
                <a:t> 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457D211-03E0-8532-C56D-FB0607C718A0}"/>
              </a:ext>
            </a:extLst>
          </p:cNvPr>
          <p:cNvGrpSpPr/>
          <p:nvPr/>
        </p:nvGrpSpPr>
        <p:grpSpPr>
          <a:xfrm>
            <a:off x="126075" y="1568667"/>
            <a:ext cx="2546349" cy="1389069"/>
            <a:chOff x="129803" y="1352643"/>
            <a:chExt cx="2546349" cy="1389069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0D98A075-2F9F-C202-F5B0-F780D1671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803" y="1352643"/>
              <a:ext cx="2546349" cy="1369324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B04D9CB-F30D-E1DD-A0C2-0ED53E58CC5B}"/>
                </a:ext>
              </a:extLst>
            </p:cNvPr>
            <p:cNvSpPr txBox="1"/>
            <p:nvPr/>
          </p:nvSpPr>
          <p:spPr>
            <a:xfrm>
              <a:off x="921891" y="2433935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Ion target location </a:t>
              </a:r>
            </a:p>
          </p:txBody>
        </p:sp>
      </p:grp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7FB2782-470F-C4C4-F2AA-D4D5304FB542}"/>
              </a:ext>
            </a:extLst>
          </p:cNvPr>
          <p:cNvCxnSpPr>
            <a:cxnSpLocks/>
          </p:cNvCxnSpPr>
          <p:nvPr/>
        </p:nvCxnSpPr>
        <p:spPr>
          <a:xfrm>
            <a:off x="4009594" y="1986144"/>
            <a:ext cx="99499" cy="28751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941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7700F-28AB-118C-1FF4-AFE572637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DE094FD2-75C3-A136-DFD8-DF262D4E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25/03/2026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2A74006-659B-F9C5-A2DF-C9F72ACF6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FADAE070-2CBE-966B-6522-4A5D74BE1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Accelerator Physics Pole </a:t>
            </a:r>
            <a:endParaRPr lang="fr-FR">
              <a:latin typeface="+mn-lt"/>
            </a:endParaRPr>
          </a:p>
        </p:txBody>
      </p:sp>
      <p:sp>
        <p:nvSpPr>
          <p:cNvPr id="3" name="Titre 8">
            <a:extLst>
              <a:ext uri="{FF2B5EF4-FFF2-40B4-BE49-F238E27FC236}">
                <a16:creationId xmlns:a16="http://schemas.microsoft.com/office/drawing/2014/main" id="{F79AF74C-84DC-5FCB-4C75-C455183B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675" y="149225"/>
            <a:ext cx="5689600" cy="431800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Accelerator Physics Pole Organigramme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A4EABC-3A4C-0C24-D309-14945464D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631" y="653480"/>
            <a:ext cx="7012940" cy="495655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456B8BA-2444-04C1-D4A8-85C74A7465EA}"/>
              </a:ext>
            </a:extLst>
          </p:cNvPr>
          <p:cNvSpPr txBox="1"/>
          <p:nvPr/>
        </p:nvSpPr>
        <p:spPr bwMode="auto">
          <a:xfrm>
            <a:off x="7186587" y="625892"/>
            <a:ext cx="352839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599"/>
              </a:spcAft>
              <a:defRPr/>
            </a:pPr>
            <a:r>
              <a:rPr lang="en-GB" sz="1100" b="1" dirty="0">
                <a:solidFill>
                  <a:srgbClr val="CC0066"/>
                </a:solidFill>
                <a:ea typeface="Calibri"/>
                <a:cs typeface="Calibri"/>
              </a:rPr>
              <a:t>Some HRs indicators up to date:</a:t>
            </a:r>
            <a:endParaRPr lang="en-GB" sz="1100" dirty="0">
              <a:solidFill>
                <a:srgbClr val="CC0066"/>
              </a:solidFill>
              <a:cs typeface="Calibri"/>
            </a:endParaRPr>
          </a:p>
          <a:p>
            <a:pPr marL="285750" indent="-198437">
              <a:buFont typeface="Arial"/>
              <a:buChar char="•"/>
              <a:defRPr/>
            </a:pPr>
            <a:r>
              <a:rPr lang="en-GB" sz="1100" dirty="0">
                <a:ea typeface="Calibri"/>
                <a:cs typeface="Calibri"/>
              </a:rPr>
              <a:t>88 agents (including 57 permanent staff) </a:t>
            </a:r>
            <a:endParaRPr lang="en-GB" sz="1100" dirty="0">
              <a:cs typeface="Calibri"/>
            </a:endParaRPr>
          </a:p>
          <a:p>
            <a:pPr marL="285750" indent="-198437">
              <a:buFont typeface="Arial"/>
              <a:buChar char="•"/>
              <a:defRPr/>
            </a:pPr>
            <a:r>
              <a:rPr lang="en-GB" sz="1100" dirty="0">
                <a:ea typeface="Calibri"/>
                <a:cs typeface="Calibri"/>
              </a:rPr>
              <a:t>Gender balance M/F : 64 / 24</a:t>
            </a:r>
            <a:endParaRPr lang="en-GB" sz="1100" dirty="0"/>
          </a:p>
          <a:p>
            <a:pPr marL="285750" indent="-198436">
              <a:buFont typeface="Arial"/>
              <a:buChar char="•"/>
              <a:defRPr/>
            </a:pPr>
            <a:r>
              <a:rPr lang="en-GB" sz="1100" b="0" i="0" u="none" strike="noStrike" cap="none" spc="0" dirty="0">
                <a:solidFill>
                  <a:schemeClr val="tx1"/>
                </a:solidFill>
                <a:ea typeface="Calibri"/>
                <a:cs typeface="Calibri"/>
              </a:rPr>
              <a:t>7 members </a:t>
            </a:r>
            <a:r>
              <a:rPr lang="en-GB" sz="1100" dirty="0">
                <a:ea typeface="Calibri"/>
                <a:cs typeface="Calibri"/>
              </a:rPr>
              <a:t>with</a:t>
            </a:r>
            <a:r>
              <a:rPr lang="en-GB" sz="1100" b="0" i="0" u="none" strike="noStrike" cap="none" spc="0" dirty="0">
                <a:solidFill>
                  <a:schemeClr val="tx1"/>
                </a:solidFill>
                <a:ea typeface="Calibri"/>
                <a:cs typeface="Calibri"/>
              </a:rPr>
              <a:t> HDR</a:t>
            </a:r>
            <a:endParaRPr lang="en-GB" sz="1100" b="0" i="0" u="none" strike="noStrike" cap="none" spc="0" dirty="0">
              <a:solidFill>
                <a:schemeClr val="tx1"/>
              </a:solidFill>
              <a:cs typeface="Times New Roman"/>
            </a:endParaRPr>
          </a:p>
          <a:p>
            <a:pPr marL="285750" indent="-198436">
              <a:buFont typeface="Arial"/>
              <a:buChar char="•"/>
              <a:defRPr/>
            </a:pPr>
            <a:r>
              <a:rPr lang="en-GB" sz="1100" dirty="0">
                <a:ea typeface="Calibri"/>
                <a:cs typeface="Calibri"/>
              </a:rPr>
              <a:t>Average age:</a:t>
            </a:r>
            <a:r>
              <a:rPr lang="en-GB" sz="1100" b="0" i="0" u="none" strike="noStrike" cap="none" spc="0" dirty="0">
                <a:solidFill>
                  <a:schemeClr val="tx1"/>
                </a:solidFill>
                <a:ea typeface="Calibri"/>
                <a:cs typeface="Calibri"/>
              </a:rPr>
              <a:t> 44 Years</a:t>
            </a:r>
            <a:endParaRPr lang="en-GB" sz="1100" dirty="0">
              <a:ea typeface="Calibri"/>
              <a:cs typeface="Calibri"/>
            </a:endParaRPr>
          </a:p>
          <a:p>
            <a:pPr>
              <a:defRPr/>
            </a:pPr>
            <a:r>
              <a:rPr lang="en-GB" sz="1100" u="sng" dirty="0">
                <a:ea typeface="Calibri"/>
                <a:cs typeface="Calibri"/>
              </a:rPr>
              <a:t>Status :</a:t>
            </a:r>
            <a:endParaRPr lang="en-GB" sz="1100" u="sng" dirty="0">
              <a:cs typeface="Calibri"/>
            </a:endParaRPr>
          </a:p>
          <a:p>
            <a:pPr marL="285750" indent="-198437">
              <a:buFont typeface="Arial"/>
              <a:buChar char="•"/>
              <a:defRPr/>
            </a:pPr>
            <a:r>
              <a:rPr lang="en-GB" sz="1100" dirty="0">
                <a:ea typeface="Calibri"/>
                <a:cs typeface="Calibri"/>
              </a:rPr>
              <a:t>9 T</a:t>
            </a:r>
            <a:r>
              <a:rPr lang="en-GB" sz="1100" dirty="0"/>
              <a:t>eacher-researchers</a:t>
            </a:r>
            <a:r>
              <a:rPr lang="en-GB" sz="1100" dirty="0">
                <a:ea typeface="Calibri"/>
                <a:cs typeface="Calibri"/>
              </a:rPr>
              <a:t> (5 </a:t>
            </a:r>
            <a:r>
              <a:rPr lang="en-GB" sz="1100" dirty="0" err="1">
                <a:ea typeface="Calibri"/>
                <a:cs typeface="Calibri"/>
              </a:rPr>
              <a:t>Pr</a:t>
            </a:r>
            <a:r>
              <a:rPr lang="en-GB" sz="1100" dirty="0">
                <a:ea typeface="Calibri"/>
                <a:cs typeface="Calibri"/>
              </a:rPr>
              <a:t> + 4 </a:t>
            </a:r>
            <a:r>
              <a:rPr lang="en-GB" sz="1100" dirty="0" err="1">
                <a:ea typeface="Calibri"/>
                <a:cs typeface="Calibri"/>
              </a:rPr>
              <a:t>MdC</a:t>
            </a:r>
            <a:r>
              <a:rPr lang="en-GB" sz="1100" dirty="0">
                <a:ea typeface="Calibri"/>
                <a:cs typeface="Calibri"/>
              </a:rPr>
              <a:t>)</a:t>
            </a:r>
            <a:endParaRPr lang="en-GB" sz="1100" dirty="0">
              <a:cs typeface="Calibri"/>
            </a:endParaRPr>
          </a:p>
          <a:p>
            <a:pPr marL="285750" indent="-198436">
              <a:buFont typeface="Arial"/>
              <a:buChar char="•"/>
              <a:defRPr/>
            </a:pPr>
            <a:r>
              <a:rPr lang="en-GB" sz="1100" b="0" i="0" u="none" strike="noStrike" cap="none" spc="0" dirty="0">
                <a:solidFill>
                  <a:schemeClr val="tx1"/>
                </a:solidFill>
                <a:ea typeface="Calibri"/>
                <a:cs typeface="Calibri"/>
              </a:rPr>
              <a:t>7 CNRS Researchers</a:t>
            </a:r>
            <a:r>
              <a:rPr lang="en-GB" sz="1100" dirty="0">
                <a:ea typeface="Calibri"/>
                <a:cs typeface="Calibri"/>
              </a:rPr>
              <a:t> </a:t>
            </a:r>
            <a:r>
              <a:rPr lang="en-GB" sz="1100" b="0" i="0" u="none" strike="noStrike" cap="none" spc="0" dirty="0">
                <a:solidFill>
                  <a:schemeClr val="tx1"/>
                </a:solidFill>
                <a:ea typeface="Calibri"/>
                <a:cs typeface="Calibri"/>
              </a:rPr>
              <a:t>(5 CR, 2 DR)</a:t>
            </a:r>
            <a:endParaRPr lang="en-GB" sz="1100" dirty="0">
              <a:cs typeface="Calibri"/>
            </a:endParaRPr>
          </a:p>
          <a:p>
            <a:pPr marL="285750" indent="-198437">
              <a:buFont typeface="Arial"/>
              <a:buChar char="•"/>
              <a:defRPr/>
            </a:pPr>
            <a:r>
              <a:rPr lang="en-GB" sz="1100" dirty="0">
                <a:ea typeface="Calibri"/>
                <a:cs typeface="Calibri"/>
              </a:rPr>
              <a:t>45 Engineers/Technicians (44 CNRS et 3 University)</a:t>
            </a:r>
            <a:endParaRPr lang="en-GB" sz="1100" dirty="0">
              <a:cs typeface="Calibri"/>
            </a:endParaRPr>
          </a:p>
          <a:p>
            <a:pPr marL="285750" indent="-198437">
              <a:buFont typeface="Arial"/>
              <a:buChar char="•"/>
              <a:defRPr/>
            </a:pPr>
            <a:r>
              <a:rPr lang="en-GB" sz="1100" dirty="0">
                <a:ea typeface="Calibri"/>
                <a:cs typeface="Calibri"/>
              </a:rPr>
              <a:t>16 PhD students </a:t>
            </a:r>
            <a:endParaRPr lang="en-GB" sz="1100" dirty="0"/>
          </a:p>
          <a:p>
            <a:pPr marL="285750" indent="-198436">
              <a:buFont typeface="Arial"/>
              <a:buChar char="•"/>
              <a:defRPr/>
            </a:pPr>
            <a:r>
              <a:rPr lang="en-GB" sz="1100" dirty="0">
                <a:ea typeface="Calibri"/>
                <a:cs typeface="Calibri"/>
              </a:rPr>
              <a:t>3 CDD, 6 Post-doc, 1 apprentice</a:t>
            </a:r>
            <a:endParaRPr lang="en-GB" sz="1100" b="0" dirty="0">
              <a:solidFill>
                <a:schemeClr val="tx1"/>
              </a:solidFill>
              <a:cs typeface="Calibri"/>
            </a:endParaRPr>
          </a:p>
          <a:p>
            <a:pPr>
              <a:defRPr/>
            </a:pPr>
            <a:r>
              <a:rPr lang="en-GB" sz="1100" b="0" i="0" u="sng" strike="noStrike" cap="none" spc="0" dirty="0">
                <a:solidFill>
                  <a:srgbClr val="000000"/>
                </a:solidFill>
                <a:ea typeface="Calibri"/>
                <a:cs typeface="Calibri"/>
              </a:rPr>
              <a:t>Affiliation (permanent staff):</a:t>
            </a:r>
            <a:endParaRPr lang="en-GB" sz="1100" u="sng" dirty="0">
              <a:cs typeface="Calibri"/>
            </a:endParaRPr>
          </a:p>
          <a:p>
            <a:pPr marL="285750" indent="-198437">
              <a:buFont typeface="Arial"/>
              <a:buChar char="•"/>
              <a:defRPr/>
            </a:pPr>
            <a:r>
              <a:rPr lang="en-GB" sz="1100" dirty="0">
                <a:solidFill>
                  <a:srgbClr val="000000"/>
                </a:solidFill>
                <a:ea typeface="Calibri"/>
                <a:cs typeface="Calibri"/>
              </a:rPr>
              <a:t>46</a:t>
            </a:r>
            <a:r>
              <a:rPr lang="en-GB" sz="1100" b="0" i="0" u="none" strike="noStrike" cap="none" spc="0" dirty="0">
                <a:solidFill>
                  <a:srgbClr val="000000"/>
                </a:solidFill>
                <a:ea typeface="Calibri"/>
                <a:cs typeface="Calibri"/>
              </a:rPr>
              <a:t> CNRS</a:t>
            </a:r>
            <a:endParaRPr lang="en-GB" sz="1100" b="0" dirty="0">
              <a:solidFill>
                <a:schemeClr val="tx1"/>
              </a:solidFill>
              <a:cs typeface="Calibri"/>
            </a:endParaRPr>
          </a:p>
          <a:p>
            <a:pPr marL="285750" indent="-198437">
              <a:buFont typeface="Arial"/>
              <a:buChar char="•"/>
              <a:defRPr/>
            </a:pPr>
            <a:r>
              <a:rPr lang="en-GB" sz="1100" b="0" i="0" u="none" strike="noStrike" cap="none" spc="0" dirty="0">
                <a:solidFill>
                  <a:srgbClr val="000000"/>
                </a:solidFill>
                <a:ea typeface="Calibri"/>
                <a:cs typeface="Calibri"/>
              </a:rPr>
              <a:t>11 Paris-</a:t>
            </a:r>
            <a:r>
              <a:rPr lang="en-GB" sz="1100" b="0" i="0" u="none" strike="noStrike" cap="none" spc="0" dirty="0" err="1">
                <a:solidFill>
                  <a:srgbClr val="000000"/>
                </a:solidFill>
                <a:ea typeface="Calibri"/>
                <a:cs typeface="Calibri"/>
              </a:rPr>
              <a:t>Saclay</a:t>
            </a:r>
            <a:r>
              <a:rPr lang="en-GB" sz="1100" b="0" i="0" u="none" strike="noStrike" cap="none" spc="0" dirty="0">
                <a:solidFill>
                  <a:srgbClr val="000000"/>
                </a:solidFill>
                <a:ea typeface="Calibri"/>
                <a:cs typeface="Calibri"/>
              </a:rPr>
              <a:t> University</a:t>
            </a:r>
            <a:endParaRPr lang="en-GB" sz="1100" b="0" dirty="0">
              <a:solidFill>
                <a:schemeClr val="tx1"/>
              </a:solidFill>
              <a:cs typeface="Calibri"/>
            </a:endParaRPr>
          </a:p>
          <a:p>
            <a:pPr>
              <a:defRPr/>
            </a:pPr>
            <a:endParaRPr lang="en-GB" sz="1100" b="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40700ED-1D24-C15B-3794-0D634ED10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612" y="3389784"/>
            <a:ext cx="290703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14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25/03/2026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Accelerator Physics Pole </a:t>
            </a:r>
            <a:endParaRPr lang="fr-FR"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8B8C09A-2813-A077-E861-666031C8CFF0}"/>
              </a:ext>
            </a:extLst>
          </p:cNvPr>
          <p:cNvSpPr txBox="1"/>
          <p:nvPr/>
        </p:nvSpPr>
        <p:spPr>
          <a:xfrm>
            <a:off x="417835" y="1014675"/>
            <a:ext cx="986509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+mn-lt"/>
              </a:rPr>
              <a:t>The accelerator physics pole global budget is around </a:t>
            </a:r>
            <a:r>
              <a:rPr lang="en-GB" sz="2200" b="1" dirty="0">
                <a:latin typeface="+mn-lt"/>
              </a:rPr>
              <a:t>6 M€ (period 2020-2025).</a:t>
            </a:r>
            <a:endParaRPr lang="en-GB" sz="2200" dirty="0">
              <a:latin typeface="+mn-lt"/>
            </a:endParaRPr>
          </a:p>
          <a:p>
            <a:r>
              <a:rPr lang="en-GB" sz="2200" dirty="0">
                <a:latin typeface="+mn-lt"/>
              </a:rPr>
              <a:t> 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+mn-lt"/>
              </a:rPr>
              <a:t>A multi-annual budget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+mn-lt"/>
              </a:rPr>
              <a:t>The main Contributors (&gt;500 k€): ESS, Myrrha, THOMX, PACIFCS, TWAC, PALLAS,  PERLE, </a:t>
            </a:r>
            <a:r>
              <a:rPr lang="en-GB" dirty="0" err="1">
                <a:latin typeface="+mn-lt"/>
              </a:rPr>
              <a:t>iSAS</a:t>
            </a:r>
            <a:r>
              <a:rPr lang="en-GB" dirty="0">
                <a:latin typeface="+mn-lt"/>
              </a:rPr>
              <a:t>, .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+mn-lt"/>
              </a:rPr>
              <a:t>Funding origins: </a:t>
            </a:r>
          </a:p>
          <a:p>
            <a:pPr marL="1347788" lvl="2" indent="-342900">
              <a:buFont typeface="Wingdings" pitchFamily="2" charset="2"/>
              <a:buChar char="§"/>
            </a:pPr>
            <a:r>
              <a:rPr lang="en-GB" sz="1800" dirty="0">
                <a:latin typeface="+mn-lt"/>
              </a:rPr>
              <a:t>EU projects: </a:t>
            </a:r>
            <a:r>
              <a:rPr lang="en-GB" sz="1800" dirty="0" err="1">
                <a:latin typeface="+mn-lt"/>
              </a:rPr>
              <a:t>iFAST</a:t>
            </a:r>
            <a:r>
              <a:rPr lang="en-GB" sz="1800" dirty="0">
                <a:latin typeface="+mn-lt"/>
              </a:rPr>
              <a:t>, </a:t>
            </a:r>
            <a:r>
              <a:rPr lang="en-GB" sz="1800" dirty="0" err="1">
                <a:latin typeface="+mn-lt"/>
              </a:rPr>
              <a:t>Eurizon</a:t>
            </a:r>
            <a:r>
              <a:rPr lang="en-GB" sz="1800" dirty="0">
                <a:latin typeface="+mn-lt"/>
              </a:rPr>
              <a:t> (CREMLIN+), TWAC, Euro-Labs, </a:t>
            </a:r>
            <a:r>
              <a:rPr lang="en-GB" sz="1800" dirty="0" err="1">
                <a:latin typeface="+mn-lt"/>
              </a:rPr>
              <a:t>iSAS</a:t>
            </a:r>
            <a:r>
              <a:rPr lang="en-GB" sz="1800" dirty="0">
                <a:latin typeface="+mn-lt"/>
              </a:rPr>
              <a:t>, EAJADE, EPITA</a:t>
            </a:r>
          </a:p>
          <a:p>
            <a:pPr marL="1347788" lvl="2" indent="-342900">
              <a:buFont typeface="Wingdings" pitchFamily="2" charset="2"/>
              <a:buChar char="§"/>
            </a:pPr>
            <a:r>
              <a:rPr lang="en-GB" sz="1800" dirty="0">
                <a:latin typeface="+mn-lt"/>
              </a:rPr>
              <a:t>TGIR: ESS In-Kind contribution</a:t>
            </a:r>
          </a:p>
          <a:p>
            <a:pPr marL="1347788" lvl="2" indent="-342900">
              <a:buFont typeface="Wingdings" pitchFamily="2" charset="2"/>
              <a:buChar char="§"/>
            </a:pPr>
            <a:r>
              <a:rPr lang="en-GB" sz="1800" dirty="0">
                <a:latin typeface="+mn-lt"/>
              </a:rPr>
              <a:t>ANR/EQUIPEX: INSPIRER/THOMX, PACIFICS</a:t>
            </a:r>
          </a:p>
          <a:p>
            <a:pPr marL="1347788" lvl="2" indent="-342900">
              <a:buFont typeface="Wingdings" pitchFamily="2" charset="2"/>
              <a:buChar char="§"/>
            </a:pPr>
            <a:r>
              <a:rPr lang="en-GB" sz="1800" dirty="0">
                <a:latin typeface="+mn-lt"/>
              </a:rPr>
              <a:t>Contract: MINERVA </a:t>
            </a:r>
          </a:p>
          <a:p>
            <a:pPr marL="1347788" lvl="2" indent="-342900">
              <a:buFont typeface="Wingdings" pitchFamily="2" charset="2"/>
              <a:buChar char="§"/>
            </a:pPr>
            <a:r>
              <a:rPr lang="en-GB" sz="1800" dirty="0">
                <a:latin typeface="+mn-lt"/>
              </a:rPr>
              <a:t>CNRS/IN2P3: PIP-II, Pallas, PERLE, ERL4ALL (</a:t>
            </a:r>
            <a:r>
              <a:rPr lang="en-GB" sz="1800" dirty="0" err="1">
                <a:latin typeface="+mn-lt"/>
              </a:rPr>
              <a:t>Projet</a:t>
            </a:r>
            <a:r>
              <a:rPr lang="en-GB" sz="1800" dirty="0">
                <a:latin typeface="+mn-lt"/>
              </a:rPr>
              <a:t> à Risque et Impact (RI2): PERLE Injector), FCC-NPC and many other R&amp;D programs</a:t>
            </a:r>
          </a:p>
          <a:p>
            <a:pPr marL="1347788" lvl="2" indent="-342900">
              <a:buFont typeface="Wingdings" pitchFamily="2" charset="2"/>
              <a:buChar char="§"/>
            </a:pPr>
            <a:r>
              <a:rPr lang="en-GB" sz="1800" dirty="0">
                <a:latin typeface="+mn-lt"/>
              </a:rPr>
              <a:t>SESAME/P2I/P2IO/ ERM: MLLTRAP, </a:t>
            </a:r>
            <a:r>
              <a:rPr lang="en-GB" sz="1800" dirty="0" err="1">
                <a:latin typeface="+mn-lt"/>
              </a:rPr>
              <a:t>LaseriX</a:t>
            </a:r>
            <a:r>
              <a:rPr lang="en-GB" sz="1800" dirty="0">
                <a:latin typeface="+mn-lt"/>
              </a:rPr>
              <a:t> Upgrade, MAVERICS R&amp;D activities   </a:t>
            </a:r>
          </a:p>
          <a:p>
            <a:pPr marL="1347788" lvl="2" indent="-342900">
              <a:buFont typeface="Wingdings" pitchFamily="2" charset="2"/>
              <a:buChar char="§"/>
            </a:pPr>
            <a:r>
              <a:rPr lang="en-GB" sz="1800" dirty="0">
                <a:latin typeface="+mn-lt"/>
              </a:rPr>
              <a:t>International bilateral agreement: FJPPL, FCPPL… </a:t>
            </a:r>
          </a:p>
        </p:txBody>
      </p:sp>
      <p:sp>
        <p:nvSpPr>
          <p:cNvPr id="4" name="Titre 8">
            <a:extLst>
              <a:ext uri="{FF2B5EF4-FFF2-40B4-BE49-F238E27FC236}">
                <a16:creationId xmlns:a16="http://schemas.microsoft.com/office/drawing/2014/main" id="{F20E1739-06B6-8536-5D61-6C9021C2A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675" y="149225"/>
            <a:ext cx="5689600" cy="431800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Accelerator Physics Pole Budget</a:t>
            </a:r>
          </a:p>
        </p:txBody>
      </p:sp>
    </p:spTree>
    <p:extLst>
      <p:ext uri="{BB962C8B-B14F-4D97-AF65-F5344CB8AC3E}">
        <p14:creationId xmlns:p14="http://schemas.microsoft.com/office/powerpoint/2010/main" val="3262462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25/03/2026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6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Accelerator Physics Pole </a:t>
            </a:r>
            <a:endParaRPr lang="fr-FR">
              <a:latin typeface="+mn-lt"/>
            </a:endParaRP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ABFE5744-6F07-6CF0-0F69-FA8067DB3F36}"/>
              </a:ext>
            </a:extLst>
          </p:cNvPr>
          <p:cNvSpPr txBox="1">
            <a:spLocks/>
          </p:cNvSpPr>
          <p:nvPr/>
        </p:nvSpPr>
        <p:spPr>
          <a:xfrm>
            <a:off x="309823" y="725488"/>
            <a:ext cx="10009112" cy="14519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</a:p>
          <a:p>
            <a:pPr algn="ctr" fontAlgn="auto">
              <a:spcAft>
                <a:spcPts val="0"/>
              </a:spcAft>
            </a:pPr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Design and Constructions of accelerators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GB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</a:pPr>
            <a:br>
              <a:rPr lang="en-GB" sz="4000" i="1" dirty="0">
                <a:solidFill>
                  <a:schemeClr val="accent5">
                    <a:lumMod val="75000"/>
                  </a:schemeClr>
                </a:solidFill>
              </a:rPr>
            </a:br>
            <a:endParaRPr lang="en-GB" sz="40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DA04DAA-5426-6F81-53DF-BAB0E7727E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09823" y="2055912"/>
            <a:ext cx="3492388" cy="23786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EF0F2BE-5DF3-60B3-4A77-0703CC7925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186587" y="2034083"/>
            <a:ext cx="3096344" cy="24340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BE324DB-4BF9-92A3-5D73-519743130B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0243" y="2053121"/>
            <a:ext cx="2736304" cy="23954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903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DEB13A3E-BC48-FE5B-6028-8B286CDFC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887" y="3533800"/>
            <a:ext cx="1714180" cy="15841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4FAAF7-8AA7-4197-B15A-29A691F2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E691F68-1340-4D3E-BF7C-F0378BD3E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589522-C519-4B42-9BA2-CB6457E12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D405BD83-A906-6673-26F0-4261DDA0A77E}"/>
              </a:ext>
            </a:extLst>
          </p:cNvPr>
          <p:cNvSpPr txBox="1">
            <a:spLocks/>
          </p:cNvSpPr>
          <p:nvPr/>
        </p:nvSpPr>
        <p:spPr>
          <a:xfrm>
            <a:off x="1209922" y="149425"/>
            <a:ext cx="7584877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ESS Project: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32E4E6B3-C06A-2E47-FAD8-1FCAE8B3136C}"/>
              </a:ext>
            </a:extLst>
          </p:cNvPr>
          <p:cNvGrpSpPr/>
          <p:nvPr/>
        </p:nvGrpSpPr>
        <p:grpSpPr>
          <a:xfrm>
            <a:off x="1713979" y="596185"/>
            <a:ext cx="7056784" cy="993399"/>
            <a:chOff x="1281931" y="524705"/>
            <a:chExt cx="7416824" cy="1194183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760278E-3D0B-7852-206A-FE8A70FB6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931" y="891288"/>
              <a:ext cx="7416824" cy="827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4871C7B6-BD96-F927-90BC-BFF7980E12C5}"/>
                </a:ext>
              </a:extLst>
            </p:cNvPr>
            <p:cNvGrpSpPr/>
            <p:nvPr/>
          </p:nvGrpSpPr>
          <p:grpSpPr>
            <a:xfrm>
              <a:off x="4458620" y="524705"/>
              <a:ext cx="3621214" cy="1194182"/>
              <a:chOff x="3851920" y="3948855"/>
              <a:chExt cx="4536504" cy="2144441"/>
            </a:xfrm>
          </p:grpSpPr>
          <p:sp>
            <p:nvSpPr>
              <p:cNvPr id="17" name="Rectangle à coins arrondis 10">
                <a:extLst>
                  <a:ext uri="{FF2B5EF4-FFF2-40B4-BE49-F238E27FC236}">
                    <a16:creationId xmlns:a16="http://schemas.microsoft.com/office/drawing/2014/main" id="{5B894C7F-EEEF-6261-C63F-96E9FCDC0BE1}"/>
                  </a:ext>
                </a:extLst>
              </p:cNvPr>
              <p:cNvSpPr/>
              <p:nvPr/>
            </p:nvSpPr>
            <p:spPr>
              <a:xfrm>
                <a:off x="3851920" y="4607143"/>
                <a:ext cx="4536504" cy="1486153"/>
              </a:xfrm>
              <a:prstGeom prst="roundRect">
                <a:avLst/>
              </a:prstGeom>
              <a:solidFill>
                <a:srgbClr val="0000FF">
                  <a:alpha val="5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6E076A2-E6AB-D7A0-9F6B-FE1E0166990C}"/>
                  </a:ext>
                </a:extLst>
              </p:cNvPr>
              <p:cNvSpPr txBox="1"/>
              <p:nvPr/>
            </p:nvSpPr>
            <p:spPr>
              <a:xfrm>
                <a:off x="3851920" y="3948855"/>
                <a:ext cx="4536504" cy="490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0000FF"/>
                    </a:solidFill>
                    <a:latin typeface="+mn-lt"/>
                  </a:rPr>
                  <a:t>SCRF linac (</a:t>
                </a:r>
                <a:r>
                  <a:rPr lang="fr-FR" sz="1400" b="1" dirty="0" err="1">
                    <a:solidFill>
                      <a:srgbClr val="0000FF"/>
                    </a:solidFill>
                    <a:latin typeface="+mn-lt"/>
                  </a:rPr>
                  <a:t>T</a:t>
                </a:r>
                <a:r>
                  <a:rPr lang="fr-FR" sz="1400" b="1" dirty="0">
                    <a:solidFill>
                      <a:srgbClr val="0000FF"/>
                    </a:solidFill>
                    <a:latin typeface="+mn-lt"/>
                  </a:rPr>
                  <a:t>=2K)</a:t>
                </a:r>
              </a:p>
            </p:txBody>
          </p:sp>
        </p:grpSp>
        <p:grpSp>
          <p:nvGrpSpPr>
            <p:cNvPr id="10" name="Groupe 18">
              <a:extLst>
                <a:ext uri="{FF2B5EF4-FFF2-40B4-BE49-F238E27FC236}">
                  <a16:creationId xmlns:a16="http://schemas.microsoft.com/office/drawing/2014/main" id="{977F74CE-084C-AD87-01CA-6FD018AFC3B1}"/>
                </a:ext>
              </a:extLst>
            </p:cNvPr>
            <p:cNvGrpSpPr/>
            <p:nvPr/>
          </p:nvGrpSpPr>
          <p:grpSpPr>
            <a:xfrm>
              <a:off x="1947133" y="524706"/>
              <a:ext cx="2453080" cy="1194182"/>
              <a:chOff x="928629" y="479295"/>
              <a:chExt cx="3024336" cy="1978944"/>
            </a:xfrm>
          </p:grpSpPr>
          <p:sp>
            <p:nvSpPr>
              <p:cNvPr id="15" name="Rectangle à coins arrondis 13">
                <a:extLst>
                  <a:ext uri="{FF2B5EF4-FFF2-40B4-BE49-F238E27FC236}">
                    <a16:creationId xmlns:a16="http://schemas.microsoft.com/office/drawing/2014/main" id="{A232A384-4BF2-02A3-C981-0DD33827CC5B}"/>
                  </a:ext>
                </a:extLst>
              </p:cNvPr>
              <p:cNvSpPr/>
              <p:nvPr/>
            </p:nvSpPr>
            <p:spPr>
              <a:xfrm>
                <a:off x="928629" y="1086778"/>
                <a:ext cx="3024336" cy="1371461"/>
              </a:xfrm>
              <a:prstGeom prst="roundRect">
                <a:avLst/>
              </a:prstGeom>
              <a:solidFill>
                <a:srgbClr val="FF0000">
                  <a:alpha val="5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1B2DEB2-7874-5926-3DF6-35C05785F770}"/>
                  </a:ext>
                </a:extLst>
              </p:cNvPr>
              <p:cNvSpPr/>
              <p:nvPr/>
            </p:nvSpPr>
            <p:spPr>
              <a:xfrm>
                <a:off x="1822233" y="479295"/>
                <a:ext cx="1269101" cy="45294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FF0000"/>
                    </a:solidFill>
                    <a:latin typeface="+mn-lt"/>
                  </a:rPr>
                  <a:t>Warm </a:t>
                </a:r>
                <a:r>
                  <a:rPr lang="fr-FR" sz="1400" b="1" dirty="0" err="1">
                    <a:solidFill>
                      <a:srgbClr val="FF0000"/>
                    </a:solidFill>
                    <a:latin typeface="+mn-lt"/>
                  </a:rPr>
                  <a:t>linac</a:t>
                </a:r>
                <a:endParaRPr lang="fr-FR" sz="1400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856F0EBA-DF55-FDD6-47A3-11CD68AE7596}"/>
                </a:ext>
              </a:extLst>
            </p:cNvPr>
            <p:cNvSpPr/>
            <p:nvPr/>
          </p:nvSpPr>
          <p:spPr>
            <a:xfrm>
              <a:off x="4400213" y="905993"/>
              <a:ext cx="757288" cy="790353"/>
            </a:xfrm>
            <a:prstGeom prst="ellipse">
              <a:avLst/>
            </a:prstGeom>
            <a:solidFill>
              <a:srgbClr val="00B050">
                <a:alpha val="43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Text Box 18">
            <a:extLst>
              <a:ext uri="{FF2B5EF4-FFF2-40B4-BE49-F238E27FC236}">
                <a16:creationId xmlns:a16="http://schemas.microsoft.com/office/drawing/2014/main" id="{AA3E6D33-678F-7641-5FC2-57583A9B1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74" y="5075429"/>
            <a:ext cx="3022481" cy="61861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ct val="30000"/>
              </a:spcAft>
              <a:tabLst>
                <a:tab pos="806450" algn="l"/>
              </a:tabLst>
              <a:defRPr/>
            </a:pPr>
            <a:r>
              <a:rPr lang="en-GB" sz="1300" b="1" dirty="0">
                <a:latin typeface="Calibri" pitchFamily="34" charset="0"/>
              </a:rPr>
              <a:t>Cryogenic distribution of Spoke section: 13 Valve boxes + </a:t>
            </a:r>
            <a:r>
              <a:rPr lang="en-GB" sz="1300" b="1" dirty="0" err="1">
                <a:latin typeface="Calibri" pitchFamily="34" charset="0"/>
              </a:rPr>
              <a:t>Cryo</a:t>
            </a:r>
            <a:r>
              <a:rPr lang="en-GB" sz="1300" b="1" dirty="0">
                <a:latin typeface="Calibri" pitchFamily="34" charset="0"/>
              </a:rPr>
              <a:t> distribution lines + « end box »)</a:t>
            </a:r>
          </a:p>
        </p:txBody>
      </p:sp>
      <p:sp>
        <p:nvSpPr>
          <p:cNvPr id="23" name="Text Box 18">
            <a:extLst>
              <a:ext uri="{FF2B5EF4-FFF2-40B4-BE49-F238E27FC236}">
                <a16:creationId xmlns:a16="http://schemas.microsoft.com/office/drawing/2014/main" id="{B32CCD4F-AC8E-EA0D-BCF9-44B478F33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4" y="3245768"/>
            <a:ext cx="2016225" cy="3927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tabLst>
                <a:tab pos="806450" algn="l"/>
              </a:tabLst>
              <a:defRPr/>
            </a:pPr>
            <a:r>
              <a:rPr lang="en-GB" sz="1400" b="1" dirty="0">
                <a:latin typeface="Calibri" pitchFamily="34" charset="0"/>
              </a:rPr>
              <a:t>13 Spoke cryomodules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B938FF94-1D86-FC95-BF37-98F8FDA00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4" y="1661592"/>
            <a:ext cx="1944217" cy="164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Flèche vers le bas 32">
            <a:extLst>
              <a:ext uri="{FF2B5EF4-FFF2-40B4-BE49-F238E27FC236}">
                <a16:creationId xmlns:a16="http://schemas.microsoft.com/office/drawing/2014/main" id="{21AD90E5-3976-0304-7B90-C8BB4506E28A}"/>
              </a:ext>
            </a:extLst>
          </p:cNvPr>
          <p:cNvSpPr/>
          <p:nvPr/>
        </p:nvSpPr>
        <p:spPr>
          <a:xfrm rot="16200000">
            <a:off x="3740052" y="2247505"/>
            <a:ext cx="186895" cy="369470"/>
          </a:xfrm>
          <a:prstGeom prst="downArrow">
            <a:avLst>
              <a:gd name="adj1" fmla="val 38528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B3B3BBF-2D04-C92C-5E79-1D96F00EF8FE}"/>
              </a:ext>
            </a:extLst>
          </p:cNvPr>
          <p:cNvSpPr txBox="1"/>
          <p:nvPr/>
        </p:nvSpPr>
        <p:spPr>
          <a:xfrm>
            <a:off x="3847053" y="2865983"/>
            <a:ext cx="2259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  <a:cs typeface="Calibri" pitchFamily="34" charset="0"/>
              </a:rPr>
              <a:t>Double Spoke SRF Cavities</a:t>
            </a:r>
          </a:p>
        </p:txBody>
      </p:sp>
      <p:pic>
        <p:nvPicPr>
          <p:cNvPr id="36" name="Picture 2" descr="D:\cav4.jpg">
            <a:extLst>
              <a:ext uri="{FF2B5EF4-FFF2-40B4-BE49-F238E27FC236}">
                <a16:creationId xmlns:a16="http://schemas.microsoft.com/office/drawing/2014/main" id="{169CE219-E363-C4E2-1157-1EAB8F6E7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7093" y="1805608"/>
            <a:ext cx="1512168" cy="1077373"/>
          </a:xfrm>
          <a:prstGeom prst="rect">
            <a:avLst/>
          </a:prstGeom>
          <a:noFill/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9221741F-C364-F6AA-793E-3596705D3577}"/>
              </a:ext>
            </a:extLst>
          </p:cNvPr>
          <p:cNvSpPr txBox="1"/>
          <p:nvPr/>
        </p:nvSpPr>
        <p:spPr>
          <a:xfrm>
            <a:off x="9202811" y="2813720"/>
            <a:ext cx="112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  <a:cs typeface="Calibri" pitchFamily="34" charset="0"/>
              </a:rPr>
              <a:t>Power Coupler</a:t>
            </a:r>
          </a:p>
        </p:txBody>
      </p:sp>
      <p:pic>
        <p:nvPicPr>
          <p:cNvPr id="41" name="Image 7" descr="Coupleur3 11-09-13.jpg">
            <a:extLst>
              <a:ext uri="{FF2B5EF4-FFF2-40B4-BE49-F238E27FC236}">
                <a16:creationId xmlns:a16="http://schemas.microsoft.com/office/drawing/2014/main" id="{FDF28FF0-C106-A9BE-D092-5D35F820BF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8760691" y="1373560"/>
            <a:ext cx="850811" cy="18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9806F687-8CDB-F2B2-722F-ED8D58089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9657" y="1733600"/>
            <a:ext cx="1497814" cy="132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B72C6E03-D70B-DD40-6174-77D76F117AD7}"/>
              </a:ext>
            </a:extLst>
          </p:cNvPr>
          <p:cNvSpPr txBox="1"/>
          <p:nvPr/>
        </p:nvSpPr>
        <p:spPr>
          <a:xfrm>
            <a:off x="5962451" y="3029744"/>
            <a:ext cx="282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  <a:cs typeface="Calibri" pitchFamily="34" charset="0"/>
              </a:rPr>
              <a:t>Cold Tuning System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1B2BE808-1B25-F7E4-4A59-E14AC644A84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273" y="3461792"/>
            <a:ext cx="1161585" cy="20664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5E361DAE-58F1-8ED1-1F0D-D7AC4DF2EA2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699" y="3245768"/>
            <a:ext cx="1438878" cy="10791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A31E2215-D2CF-6570-44A8-34CED6F6C8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417" y="4407083"/>
            <a:ext cx="2393546" cy="12149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F0A5EDAF-3F3D-1DF1-A0CF-182C192864E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1593" y="3245768"/>
            <a:ext cx="809370" cy="10791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00A95FB5-1ED3-0C80-723E-D33AA37B2B53}"/>
              </a:ext>
            </a:extLst>
          </p:cNvPr>
          <p:cNvSpPr/>
          <p:nvPr/>
        </p:nvSpPr>
        <p:spPr>
          <a:xfrm>
            <a:off x="190844" y="1626382"/>
            <a:ext cx="3323336" cy="4067658"/>
          </a:xfrm>
          <a:prstGeom prst="roundRect">
            <a:avLst>
              <a:gd name="adj" fmla="val 6991"/>
            </a:avLst>
          </a:prstGeom>
          <a:solidFill>
            <a:schemeClr val="accent6">
              <a:lumMod val="60000"/>
              <a:lumOff val="40000"/>
              <a:alpha val="2084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DE555DA1-33CC-9435-786A-F8DE15950E5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710" y="3461792"/>
            <a:ext cx="3148829" cy="20530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3353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4FAAF7-8AA7-4197-B15A-29A691F2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E691F68-1340-4D3E-BF7C-F0378BD3E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589522-C519-4B42-9BA2-CB6457E12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D405BD83-A906-6673-26F0-4261DDA0A77E}"/>
              </a:ext>
            </a:extLst>
          </p:cNvPr>
          <p:cNvSpPr txBox="1">
            <a:spLocks/>
          </p:cNvSpPr>
          <p:nvPr/>
        </p:nvSpPr>
        <p:spPr>
          <a:xfrm>
            <a:off x="1209922" y="149425"/>
            <a:ext cx="7584877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ESS - Main Achievements</a:t>
            </a:r>
          </a:p>
        </p:txBody>
      </p:sp>
      <p:sp>
        <p:nvSpPr>
          <p:cNvPr id="14" name="Google Shape;66;p7">
            <a:extLst>
              <a:ext uri="{FF2B5EF4-FFF2-40B4-BE49-F238E27FC236}">
                <a16:creationId xmlns:a16="http://schemas.microsoft.com/office/drawing/2014/main" id="{3C1FB080-B4F4-2B35-660F-E31C26A0505A}"/>
              </a:ext>
            </a:extLst>
          </p:cNvPr>
          <p:cNvSpPr txBox="1"/>
          <p:nvPr/>
        </p:nvSpPr>
        <p:spPr>
          <a:xfrm>
            <a:off x="206258" y="653480"/>
            <a:ext cx="10566517" cy="229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E75112"/>
              </a:buClr>
              <a:buSzPts val="2800"/>
              <a:buFont typeface="Verdana"/>
              <a:buNone/>
            </a:pPr>
            <a:r>
              <a:rPr lang="en-US" sz="1600" b="1" kern="0" dirty="0">
                <a:solidFill>
                  <a:srgbClr val="00294B"/>
                </a:solidFill>
                <a:latin typeface="+mn-lt"/>
                <a:ea typeface="Verdana" panose="020B0604030504040204" pitchFamily="34" charset="0"/>
                <a:cs typeface="Arial"/>
                <a:sym typeface="Verdana"/>
              </a:rPr>
              <a:t>20 M€ in-kind contribution to ESS accelerator (Spoke section)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E75112"/>
              </a:buClr>
              <a:buSzPts val="2800"/>
              <a:buFont typeface="Verdana"/>
              <a:buNone/>
            </a:pPr>
            <a:endParaRPr lang="en-US" sz="1600" kern="0" dirty="0">
              <a:solidFill>
                <a:srgbClr val="00294B"/>
              </a:solidFill>
              <a:latin typeface="+mn-lt"/>
              <a:ea typeface="Verdana" panose="020B0604030504040204" pitchFamily="34" charset="0"/>
              <a:cs typeface="Arial"/>
              <a:sym typeface="Verdana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500" kern="0" dirty="0">
                <a:solidFill>
                  <a:srgbClr val="00294B"/>
                </a:solidFill>
                <a:latin typeface="+mn-lt"/>
                <a:ea typeface="Verdana" panose="020B0604030504040204" pitchFamily="34" charset="0"/>
                <a:cs typeface="Arial"/>
                <a:sym typeface="Verdana"/>
              </a:rPr>
              <a:t>Mid-2020 to end of 2023: preparation, assembly and delivery of 13 (+1 spare) Spoke cryomodules. All tested @ Uppsala within the specifications. All validated!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</a:pPr>
            <a:endParaRPr lang="en-US" sz="1600" kern="0" dirty="0">
              <a:solidFill>
                <a:srgbClr val="00294B"/>
              </a:solidFill>
              <a:latin typeface="+mn-lt"/>
              <a:ea typeface="Verdana" panose="020B0604030504040204" pitchFamily="34" charset="0"/>
              <a:cs typeface="Arial"/>
              <a:sym typeface="Verdana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500" kern="0" dirty="0">
                <a:solidFill>
                  <a:srgbClr val="00294B"/>
                </a:solidFill>
                <a:latin typeface="+mn-lt"/>
                <a:ea typeface="Verdana" panose="020B0604030504040204" pitchFamily="34" charset="0"/>
                <a:cs typeface="Arial"/>
                <a:sym typeface="Verdana"/>
              </a:rPr>
              <a:t>Delivery &amp; installation of the cryo-distribution system in 2022, first cool-down in February 2023 and fully commissioned end 2023.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</a:pPr>
            <a:endParaRPr lang="en-US" sz="1600" kern="0" dirty="0">
              <a:solidFill>
                <a:srgbClr val="00294B"/>
              </a:solidFill>
              <a:latin typeface="+mn-lt"/>
              <a:ea typeface="Verdana" panose="020B0604030504040204" pitchFamily="34" charset="0"/>
              <a:cs typeface="Arial"/>
              <a:sym typeface="Verdana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E75112"/>
              </a:buClr>
              <a:buSzPts val="2800"/>
            </a:pPr>
            <a:r>
              <a:rPr lang="en-US" sz="1500" b="1" kern="0" dirty="0">
                <a:solidFill>
                  <a:srgbClr val="00294B"/>
                </a:solidFill>
                <a:latin typeface="+mn-lt"/>
                <a:ea typeface="Verdana" panose="020B0604030504040204" pitchFamily="34" charset="0"/>
                <a:cs typeface="Arial"/>
                <a:sym typeface="Wingdings" panose="05000000000000000000" pitchFamily="2" charset="2"/>
              </a:rPr>
              <a:t> The Spoke linac section is now fully operational. The year 2023 marks the end of more than 10 years of effort (&gt;100 FTE).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3AE37BA-48D3-FF58-729B-3B6D00284B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084" y="2741712"/>
            <a:ext cx="3045433" cy="22326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145390-3500-23B9-5C16-72EDDA9F7D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89842" y="2748547"/>
            <a:ext cx="2833947" cy="222782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DAFB08F-FD29-EC23-3949-8A51463196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2303" y="2857278"/>
            <a:ext cx="3240267" cy="1904399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DD30C6B1-A2C5-1FD5-8093-E2827B28EC82}"/>
              </a:ext>
            </a:extLst>
          </p:cNvPr>
          <p:cNvSpPr txBox="1"/>
          <p:nvPr/>
        </p:nvSpPr>
        <p:spPr>
          <a:xfrm>
            <a:off x="345827" y="5117976"/>
            <a:ext cx="10220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CC0066"/>
                </a:solidFill>
                <a:latin typeface="+mn-lt"/>
              </a:rPr>
              <a:t>Signed agreement with a French company (CNIM) for the know-how transfer of cryomodule assembly  </a:t>
            </a:r>
          </a:p>
        </p:txBody>
      </p:sp>
    </p:spTree>
    <p:extLst>
      <p:ext uri="{BB962C8B-B14F-4D97-AF65-F5344CB8AC3E}">
        <p14:creationId xmlns:p14="http://schemas.microsoft.com/office/powerpoint/2010/main" val="2697992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55C934-8832-4291-BE2A-51969CA2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666604-0D2C-4D28-B1EA-BBA6C962FAF0}"/>
              </a:ext>
            </a:extLst>
          </p:cNvPr>
          <p:cNvSpPr/>
          <p:nvPr/>
        </p:nvSpPr>
        <p:spPr>
          <a:xfrm>
            <a:off x="201812" y="797496"/>
            <a:ext cx="748883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30"/>
              </a:spcBef>
              <a:spcAft>
                <a:spcPts val="530"/>
              </a:spcAft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Prototyping Phase (2018-2024):</a:t>
            </a:r>
          </a:p>
          <a:p>
            <a:pPr marL="285750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4 RF power couplers fabricated in French company (PMB) and shipped to Fermilab.</a:t>
            </a:r>
          </a:p>
          <a:p>
            <a:pPr marL="285750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5 frequency tuner fabricated in French company (PSI), tested and validated with cavities at cryogenic temperature.</a:t>
            </a:r>
          </a:p>
          <a:p>
            <a:pPr marL="285750" indent="-285750" algn="just">
              <a:spcBef>
                <a:spcPts val="530"/>
              </a:spcBef>
              <a:spcAft>
                <a:spcPts val="53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6 accelerating cavities fabricated in Italy (</a:t>
            </a:r>
            <a:r>
              <a:rPr lang="en-GB" sz="1600" dirty="0" err="1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Zanon</a:t>
            </a:r>
            <a:r>
              <a:rPr lang="en-GB" sz="1600" dirty="0">
                <a:latin typeface="+mn-lt"/>
                <a:ea typeface="Arial" panose="020B0604020202020204" pitchFamily="34" charset="0"/>
                <a:cs typeface="Calibri" panose="020F0502020204030204" pitchFamily="34" charset="0"/>
              </a:rPr>
              <a:t>) and tested at cryogenic temperature.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162F4A-B89A-4FD6-A9B3-AF8029976D8C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1265" y="677948"/>
            <a:ext cx="2499160" cy="18851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79D737-D39D-4CEC-B4EF-8A1891117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051" y="2982119"/>
            <a:ext cx="2604856" cy="2324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05455C-2CAE-4E91-B990-D1F5B64315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96" y="3619678"/>
            <a:ext cx="2186911" cy="16864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B645471-B5BA-40D1-A8D4-52C6E3D937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355" y="2982119"/>
            <a:ext cx="1900016" cy="23240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F812F71-5B65-45BA-82C9-B223FE6A973D}"/>
              </a:ext>
            </a:extLst>
          </p:cNvPr>
          <p:cNvSpPr txBox="1"/>
          <p:nvPr/>
        </p:nvSpPr>
        <p:spPr>
          <a:xfrm>
            <a:off x="57795" y="5338639"/>
            <a:ext cx="218691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Tuner </a:t>
            </a:r>
            <a:r>
              <a:rPr lang="fr-FR" sz="1400" dirty="0" err="1"/>
              <a:t>motor</a:t>
            </a:r>
            <a:r>
              <a:rPr lang="fr-FR" sz="1400" dirty="0"/>
              <a:t> </a:t>
            </a:r>
            <a:r>
              <a:rPr lang="fr-FR" sz="1400" dirty="0" err="1"/>
              <a:t>cartridge</a:t>
            </a:r>
            <a:endParaRPr lang="fr-FR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F8E2119-B446-49BA-9093-3A1D8DA6F6C9}"/>
              </a:ext>
            </a:extLst>
          </p:cNvPr>
          <p:cNvSpPr txBox="1"/>
          <p:nvPr/>
        </p:nvSpPr>
        <p:spPr>
          <a:xfrm>
            <a:off x="2362051" y="5331396"/>
            <a:ext cx="260485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Cavity</a:t>
            </a:r>
            <a:r>
              <a:rPr lang="fr-FR" sz="1400" dirty="0"/>
              <a:t> and tuner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5E40250-C35C-4F1F-9905-B5CEA8564EAD}"/>
              </a:ext>
            </a:extLst>
          </p:cNvPr>
          <p:cNvSpPr txBox="1"/>
          <p:nvPr/>
        </p:nvSpPr>
        <p:spPr>
          <a:xfrm>
            <a:off x="5098355" y="5338639"/>
            <a:ext cx="190001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coupler </a:t>
            </a:r>
            <a:r>
              <a:rPr lang="fr-FR" sz="1400" dirty="0" err="1"/>
              <a:t>antenna</a:t>
            </a:r>
            <a:endParaRPr lang="fr-FR" sz="1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72BF74E-D967-4EA1-831C-38835581E864}"/>
              </a:ext>
            </a:extLst>
          </p:cNvPr>
          <p:cNvSpPr txBox="1"/>
          <p:nvPr/>
        </p:nvSpPr>
        <p:spPr>
          <a:xfrm>
            <a:off x="7821739" y="2580094"/>
            <a:ext cx="250868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RF power coupler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0D88691-BAB1-4022-894F-CAD34C0487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096" y="2982119"/>
            <a:ext cx="3555890" cy="23240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3C20BDE-EBD9-4EC0-A96E-471710FE48B3}"/>
              </a:ext>
            </a:extLst>
          </p:cNvPr>
          <p:cNvSpPr txBox="1"/>
          <p:nvPr/>
        </p:nvSpPr>
        <p:spPr>
          <a:xfrm>
            <a:off x="7158778" y="5338639"/>
            <a:ext cx="3549207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Summary</a:t>
            </a:r>
            <a:r>
              <a:rPr lang="fr-FR" sz="1400" dirty="0"/>
              <a:t> of all </a:t>
            </a:r>
            <a:r>
              <a:rPr lang="fr-FR" sz="1400" dirty="0" err="1"/>
              <a:t>cryogenic</a:t>
            </a:r>
            <a:r>
              <a:rPr lang="fr-FR" sz="1400" dirty="0"/>
              <a:t> tests </a:t>
            </a:r>
            <a:r>
              <a:rPr lang="fr-FR" sz="1400" dirty="0" err="1"/>
              <a:t>performed</a:t>
            </a:r>
            <a:endParaRPr lang="fr-FR" sz="1400" dirty="0"/>
          </a:p>
        </p:txBody>
      </p:sp>
      <p:sp>
        <p:nvSpPr>
          <p:cNvPr id="16" name="Étoile à 6 branches 19">
            <a:extLst>
              <a:ext uri="{FF2B5EF4-FFF2-40B4-BE49-F238E27FC236}">
                <a16:creationId xmlns:a16="http://schemas.microsoft.com/office/drawing/2014/main" id="{EBA6B78D-A77E-48D7-9950-A0BE2CC976B7}"/>
              </a:ext>
            </a:extLst>
          </p:cNvPr>
          <p:cNvSpPr/>
          <p:nvPr/>
        </p:nvSpPr>
        <p:spPr>
          <a:xfrm>
            <a:off x="9241478" y="3633967"/>
            <a:ext cx="197898" cy="197898"/>
          </a:xfrm>
          <a:prstGeom prst="star6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D4C06F-6B5B-1EBC-3355-B707B86DC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  <a:endParaRPr lang="fr-FR" dirty="0"/>
          </a:p>
        </p:txBody>
      </p: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8321F256-335A-0221-D604-09C3432B9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Accelerator Physics Pole </a:t>
            </a:r>
            <a:endParaRPr lang="fr-FR" dirty="0"/>
          </a:p>
        </p:txBody>
      </p:sp>
      <p:sp>
        <p:nvSpPr>
          <p:cNvPr id="18" name="Titre 8">
            <a:extLst>
              <a:ext uri="{FF2B5EF4-FFF2-40B4-BE49-F238E27FC236}">
                <a16:creationId xmlns:a16="http://schemas.microsoft.com/office/drawing/2014/main" id="{0554E46F-C71C-4CFE-9C93-3C63DE2368A2}"/>
              </a:ext>
            </a:extLst>
          </p:cNvPr>
          <p:cNvSpPr txBox="1">
            <a:spLocks/>
          </p:cNvSpPr>
          <p:nvPr/>
        </p:nvSpPr>
        <p:spPr>
          <a:xfrm>
            <a:off x="1209923" y="149425"/>
            <a:ext cx="5688632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PIP-II - Main Achievements</a:t>
            </a:r>
          </a:p>
        </p:txBody>
      </p:sp>
    </p:spTree>
    <p:extLst>
      <p:ext uri="{BB962C8B-B14F-4D97-AF65-F5344CB8AC3E}">
        <p14:creationId xmlns:p14="http://schemas.microsoft.com/office/powerpoint/2010/main" val="1757453314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104098</TotalTime>
  <Words>3446</Words>
  <Application>Microsoft Macintosh PowerPoint</Application>
  <PresentationFormat>Personnalisé</PresentationFormat>
  <Paragraphs>577</Paragraphs>
  <Slides>33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44" baseType="lpstr">
      <vt:lpstr>Arial</vt:lpstr>
      <vt:lpstr>Calibri</vt:lpstr>
      <vt:lpstr>Calibri Light</vt:lpstr>
      <vt:lpstr>Courier New</vt:lpstr>
      <vt:lpstr>News Gothic MT</vt:lpstr>
      <vt:lpstr>Symbol</vt:lpstr>
      <vt:lpstr>Times New Roman</vt:lpstr>
      <vt:lpstr>Verdana</vt:lpstr>
      <vt:lpstr>Wingdings</vt:lpstr>
      <vt:lpstr>1_modele-IJCLAb-powerpoint</vt:lpstr>
      <vt:lpstr>Masque IJCLab standard</vt:lpstr>
      <vt:lpstr>Présentation PowerPoint</vt:lpstr>
      <vt:lpstr>Accelerator Physics @ IJCLab: the main drivers</vt:lpstr>
      <vt:lpstr>Accelerator Physics Pole Structuration</vt:lpstr>
      <vt:lpstr>Accelerator Physics Pole Organigramme</vt:lpstr>
      <vt:lpstr>Accelerator Physics Pole Budget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ThomX Project: Main achievements</vt:lpstr>
      <vt:lpstr>ThomX Project: Main achievements</vt:lpstr>
      <vt:lpstr>Présentation PowerPoint</vt:lpstr>
      <vt:lpstr>Présentation PowerPoint</vt:lpstr>
      <vt:lpstr>Présentation PowerPoint</vt:lpstr>
      <vt:lpstr>Présentation PowerPoint</vt:lpstr>
      <vt:lpstr>PALLAS commissioning : First electrons beam at 150 MeV</vt:lpstr>
      <vt:lpstr>Présentation PowerPoint</vt:lpstr>
      <vt:lpstr>-</vt:lpstr>
      <vt:lpstr>Présentation PowerPoint</vt:lpstr>
      <vt:lpstr>Compton polarimetry </vt:lpstr>
      <vt:lpstr>Nanobeam at IRs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Implications RH aux Projets Accélérateurs en 2025</vt:lpstr>
      <vt:lpstr>Projets Accélérateurs depuis la création d’IJCLab</vt:lpstr>
      <vt:lpstr>Présentation PowerPoint</vt:lpstr>
      <vt:lpstr>Implementation of DESTIN @ PERLE: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Walid Kaabi</cp:lastModifiedBy>
  <cp:revision>2132</cp:revision>
  <cp:lastPrinted>2024-12-20T15:27:56Z</cp:lastPrinted>
  <dcterms:created xsi:type="dcterms:W3CDTF">2011-03-09T16:37:49Z</dcterms:created>
  <dcterms:modified xsi:type="dcterms:W3CDTF">2026-03-25T14:09:42Z</dcterms:modified>
</cp:coreProperties>
</file>