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772775" cy="6059488"/>
  <p:notesSz cx="6858000" cy="9144000"/>
  <p:defaultTextStyle>
    <a:defPPr>
      <a:defRPr lang="fr-FR"/>
    </a:defPPr>
    <a:lvl1pPr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1pPr>
    <a:lvl2pPr marL="501650" indent="-44450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2pPr>
    <a:lvl3pPr marL="1004888" indent="-90488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3pPr>
    <a:lvl4pPr marL="1508125" indent="-13652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4pPr>
    <a:lvl5pPr marL="2009775" indent="-18097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5pPr>
    <a:lvl6pPr marL="2286000" algn="l" defTabSz="914400">
      <a:defRPr sz="2000">
        <a:solidFill>
          <a:schemeClr val="tx1"/>
        </a:solidFill>
        <a:latin typeface="Arial"/>
        <a:ea typeface="+mn-ea"/>
        <a:cs typeface="Arial"/>
      </a:defRPr>
    </a:lvl6pPr>
    <a:lvl7pPr marL="2743200" algn="l" defTabSz="914400">
      <a:defRPr sz="2000">
        <a:solidFill>
          <a:schemeClr val="tx1"/>
        </a:solidFill>
        <a:latin typeface="Arial"/>
        <a:ea typeface="+mn-ea"/>
        <a:cs typeface="Arial"/>
      </a:defRPr>
    </a:lvl7pPr>
    <a:lvl8pPr marL="3200400" algn="l" defTabSz="914400">
      <a:defRPr sz="2000">
        <a:solidFill>
          <a:schemeClr val="tx1"/>
        </a:solidFill>
        <a:latin typeface="Arial"/>
        <a:ea typeface="+mn-ea"/>
        <a:cs typeface="Arial"/>
      </a:defRPr>
    </a:lvl8pPr>
    <a:lvl9pPr marL="3657600" algn="l" defTabSz="914400">
      <a:defRPr sz="2000">
        <a:solidFill>
          <a:schemeClr val="tx1"/>
        </a:solidFill>
        <a:latin typeface="Arial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37" d="100"/>
          <a:sy n="137" d="100"/>
        </p:scale>
        <p:origin x="416" y="192"/>
      </p:cViewPr>
      <p:guideLst>
        <p:guide orient="horz" pos="1909"/>
        <p:guide pos="33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prstGeom prst="rect">
          <a:avLst/>
        </a:prstGeom>
        <a:noFill/>
        <a:ln>
          <a:noFill/>
        </a:ln>
        <a:effectLst/>
      </c:spPr>
    </c:floor>
    <c:sideWall>
      <c:thickness val="0"/>
      <c:spPr>
        <a:prstGeom prst="rect">
          <a:avLst/>
        </a:prstGeom>
        <a:noFill/>
        <a:ln>
          <a:noFill/>
        </a:ln>
        <a:effectLst/>
      </c:spPr>
    </c:sideWall>
    <c:backWall>
      <c:thickness val="0"/>
      <c:spPr>
        <a:prstGeom prst="rect">
          <a:avLst/>
        </a:prstGeom>
        <a:noFill/>
        <a:ln>
          <a:noFill/>
        </a:ln>
        <a:effectLst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E6-FA4E-9494-C939C8A02A3B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E6-FA4E-9494-C939C8A02A3B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E6-FA4E-9494-C939C8A02A3B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E6-FA4E-9494-C939C8A02A3B}"/>
              </c:ext>
            </c:extLst>
          </c:dPt>
          <c:dPt>
            <c:idx val="4"/>
            <c:bubble3D val="0"/>
            <c:spPr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3E6-FA4E-9494-C939C8A02A3B}"/>
              </c:ext>
            </c:extLst>
          </c:dPt>
          <c:dLbls>
            <c:dLbl>
              <c:idx val="0"/>
              <c:layout>
                <c:manualLayout>
                  <c:x val="-4.5497000000000003E-2"/>
                  <c:y val="6.3696000000000003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33E6-FA4E-9494-C939C8A02A3B}"/>
                </c:ext>
              </c:extLst>
            </c:dLbl>
            <c:dLbl>
              <c:idx val="1"/>
              <c:layout>
                <c:manualLayout>
                  <c:x val="-0.15774199999999999"/>
                  <c:y val="5.8610000000000002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33E6-FA4E-9494-C939C8A02A3B}"/>
                </c:ext>
              </c:extLst>
            </c:dLbl>
            <c:dLbl>
              <c:idx val="2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33E6-FA4E-9494-C939C8A02A3B}"/>
                </c:ext>
              </c:extLst>
            </c:dLbl>
            <c:dLbl>
              <c:idx val="3"/>
              <c:layout>
                <c:manualLayout>
                  <c:x val="0.194082"/>
                  <c:y val="-6.365E-3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33E6-FA4E-9494-C939C8A02A3B}"/>
                </c:ext>
              </c:extLst>
            </c:dLbl>
            <c:dLbl>
              <c:idx val="4"/>
              <c:layout>
                <c:manualLayout>
                  <c:x val="3.2710000000000003E-2"/>
                  <c:y val="3.8152999999999999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33E6-FA4E-9494-C939C8A02A3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prstGeom prst="rect">
                  <a:avLst/>
                </a:prstGeom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Feuil1!$D$175:$D$179</c:f>
              <c:strCache>
                <c:ptCount val="5"/>
                <c:pt idx="0">
                  <c:v>&lt;35</c:v>
                </c:pt>
                <c:pt idx="1">
                  <c:v>[35-45[</c:v>
                </c:pt>
                <c:pt idx="2">
                  <c:v>[45-55[</c:v>
                </c:pt>
                <c:pt idx="3">
                  <c:v>[55-65[</c:v>
                </c:pt>
                <c:pt idx="4">
                  <c:v>&gt;65</c:v>
                </c:pt>
              </c:strCache>
            </c:strRef>
          </c:cat>
          <c:val>
            <c:numRef>
              <c:f>Feuil1!$E$175:$E$179</c:f>
              <c:numCache>
                <c:formatCode>General</c:formatCode>
                <c:ptCount val="5"/>
                <c:pt idx="0">
                  <c:v>13</c:v>
                </c:pt>
                <c:pt idx="1">
                  <c:v>29</c:v>
                </c:pt>
                <c:pt idx="2">
                  <c:v>37</c:v>
                </c:pt>
                <c:pt idx="3">
                  <c:v>51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E6-FA4E-9494-C939C8A02A3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prstGeom prst="rect">
          <a:avLst/>
        </a:prstGeom>
        <a:noFill/>
        <a:ln>
          <a:noFill/>
        </a:ln>
        <a:effectLst/>
      </c:spPr>
    </c:plotArea>
    <c:legend>
      <c:legendPos val="r"/>
      <c:overlay val="0"/>
      <c:spPr>
        <a:prstGeom prst="rect">
          <a:avLst/>
        </a:prstGeom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xfrm>
      <a:off x="5602411" y="883155"/>
      <a:ext cx="4824536" cy="2622264"/>
    </a:xfrm>
    <a:prstGeom prst="rect">
      <a:avLst/>
    </a:prstGeom>
    <a:gradFill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t>15/04/2026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D016D91-8115-BDD1-1268-DA49A8704522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729382-76BE-B4F5-739E-11EF43021574}" type="slidenum">
              <a:rPr/>
              <a:t>10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Valérie Chambert 06/12/2024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BEB9A8-F9C2-2BA8-DA47-FEAA79E66E9B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C1B68CC-F464-05AA-0A38-296EB482CC49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5BAB94E-B734-7F0B-E402-70DFAB304397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21A5B4-E939-864A-2306-9C32599B8005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2CBAB19-BE7D-EEBE-DFF1-01A57F99A0AA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BC699F-DBFB-4FA7-9A20-949047200EDB}" type="slidenum">
              <a:rPr lang="fr-FR"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BC699F-DBFB-4FA7-9A20-949047200EDB}" type="slidenum">
              <a:rPr lang="fr-FR"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BC699F-DBFB-4FA7-9A20-949047200EDB}" type="slidenum">
              <a:rPr lang="fr-FR"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B1399E-F8EB-5F86-1629-7EED78A19B5C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5F6870-7BCF-38BB-56C3-1DB545FA9CF3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FF0178-4F1B-95AF-C781-6956010E434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044E42-4FFC-B45F-5C85-5113613DBB35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123CE1-89BE-1502-E49C-08FEBD1734E6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200CFE-055E-7601-16CB-21C97CA765B7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C22A41-CE57-D5C6-B160-9D86797D9CAE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79DF26-0982-85F3-B56C-E64DD6C61F31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B55639-ADB7-A208-62B9-8859565BB465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introduction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266485-1F8C-49AD-A5D5-E767E4406627}" type="datetime1">
              <a:rPr lang="fr-FR"/>
              <a:t>15/04/2026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741363" y="403225"/>
            <a:ext cx="3475037" cy="1414462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741363" y="1817687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BA8EDB-206D-43FF-BB87-BB3B3E2835B1}" type="datetime1">
              <a:rPr lang="fr-FR"/>
              <a:t>15/04/2026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741363" y="403225"/>
            <a:ext cx="3475037" cy="1414462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741363" y="1817687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2B4944E-FC58-498F-BAC5-6847BA2850FC}" type="datetime1">
              <a:rPr lang="fr-FR"/>
              <a:t>15/04/2026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96436A-2E1A-474F-B7AA-A7B381B36743}" type="datetime1">
              <a:rPr lang="fr-FR"/>
              <a:t>15/04/2026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7708900" y="322263"/>
            <a:ext cx="2322513" cy="5135562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741363" y="322263"/>
            <a:ext cx="6815137" cy="5135562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C9529D9-9730-489B-9200-A9E9CA224BAF}" type="datetime1">
              <a:rPr lang="fr-FR"/>
              <a:t>15/04/2026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Suppléments : Chiffres clé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43E441-9CE9-467E-A45E-81261F83965F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tro-slide-fili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1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020630" y="389816"/>
            <a:ext cx="562130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1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1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5" indent="-228594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780" lvl="1" indent="-228594" algn="l" defTabSz="914372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2965" lvl="2" indent="-228594" algn="l" defTabSz="914372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" name="ZoneTexte 1"/>
          <p:cNvSpPr txBox="1"/>
          <p:nvPr userDrawn="1"/>
        </p:nvSpPr>
        <p:spPr bwMode="auto">
          <a:xfrm>
            <a:off x="342474" y="5739981"/>
            <a:ext cx="4430116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79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50">
                <a:solidFill>
                  <a:schemeClr val="bg1"/>
                </a:solidFill>
              </a:rPr>
              <a:t>21/11/2023 -  C. Bourgeois – P. Rosier – E. Guérard</a:t>
            </a:r>
            <a:endParaRPr sz="17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lide introduction V2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266485-1F8C-49AD-A5D5-E767E4406627}" type="datetime1">
              <a:rPr lang="fr-FR"/>
              <a:t>15/04/2026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simple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9EED68-CB98-4B02-A34D-AB6A0D8F9355}" type="datetime1">
              <a:rPr lang="fr-FR"/>
              <a:t>15/04/2026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10308112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simple : titre+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A7F0F3-D582-402A-B5FC-0362F90F69E0}" type="datetime1">
              <a:rPr lang="fr-FR"/>
              <a:t>15/04/2026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10308112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introduction : titre+2 contenus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 bwMode="auto"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D7ACAEE-26E2-4090-BA40-F9D135FCBEFC}" type="datetime1">
              <a:rPr lang="fr-FR"/>
              <a:t>15/04/2026</a:t>
            </a:fld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simple  : titre+2 contenus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D7ACAEE-26E2-4090-BA40-F9D135FCBEFC}" type="datetime1">
              <a:rPr lang="fr-FR"/>
              <a:t>15/04/2026</a:t>
            </a:fld>
            <a:endParaRPr lang="fr-FR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 bwMode="auto">
          <a:xfrm>
            <a:off x="5535752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lide simple  : titre+2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8D7631-66E5-4ADC-A6F5-EF6D5686EE47}" type="datetime1">
              <a:rPr lang="fr-FR"/>
              <a:t>15/04/2026</a:t>
            </a:fld>
            <a:endParaRPr lang="fr-FR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 bwMode="auto">
          <a:xfrm>
            <a:off x="5535752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9FA823E-D765-4F82-BAA8-6C8171F61452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D2146C1-5746-40B0-AC98-6DB7A4BA007B}" type="datetime1">
              <a:rPr lang="fr-FR"/>
              <a:t>15/04/2026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EE2CFD-AD86-4399-9059-1B4099EED564}" type="datetime1">
              <a:rPr lang="fr-FR"/>
              <a:t>15/04/2026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jp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 bwMode="auto">
          <a:xfrm>
            <a:off x="-1" y="1517576"/>
            <a:ext cx="10772775" cy="1440160"/>
          </a:xfrm>
          <a:prstGeom prst="rect">
            <a:avLst/>
          </a:prstGeom>
          <a:solidFill>
            <a:srgbClr val="FF6700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fr-FR" sz="4800" b="1">
                <a:solidFill>
                  <a:schemeClr val="bg1"/>
                </a:solidFill>
              </a:rPr>
              <a:t>Assemblée Générale du Pôle Ingénierie</a:t>
            </a:r>
            <a:endParaRPr/>
          </a:p>
          <a:p>
            <a:pPr marL="0" indent="0" algn="ctr">
              <a:buNone/>
              <a:defRPr/>
            </a:pPr>
            <a:r>
              <a:rPr lang="fr-FR" sz="3200" b="1">
                <a:solidFill>
                  <a:schemeClr val="bg1"/>
                </a:solidFill>
              </a:rPr>
              <a:t>15 Avril 2026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9266485-1F8C-49AD-A5D5-E767E4406627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 l="64537" t="3244" b="2882"/>
          <a:stretch/>
        </p:blipFill>
        <p:spPr bwMode="auto">
          <a:xfrm>
            <a:off x="1065907" y="2942279"/>
            <a:ext cx="2171279" cy="3117209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4"/>
          <a:srcRect l="1" t="1782" r="-3069"/>
          <a:stretch/>
        </p:blipFill>
        <p:spPr bwMode="auto">
          <a:xfrm>
            <a:off x="3221313" y="2942279"/>
            <a:ext cx="2171279" cy="3117210"/>
          </a:xfrm>
          <a:prstGeom prst="rect">
            <a:avLst/>
          </a:prstGeom>
          <a:ln w="18360">
            <a:noFill/>
            <a:rou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rcRect l="5273" t="1" r="6337" b="2391"/>
          <a:stretch/>
        </p:blipFill>
        <p:spPr bwMode="auto">
          <a:xfrm>
            <a:off x="5325419" y="2942279"/>
            <a:ext cx="2106589" cy="31017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rcRect l="33999" r="25997" b="3468"/>
          <a:stretch/>
        </p:blipFill>
        <p:spPr bwMode="auto">
          <a:xfrm>
            <a:off x="7432008" y="2949516"/>
            <a:ext cx="2106589" cy="30945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1733" y="906645"/>
            <a:ext cx="10529308" cy="337231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10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290719" y="150083"/>
            <a:ext cx="5687782" cy="432019"/>
          </a:xfrm>
        </p:spPr>
        <p:txBody>
          <a:bodyPr/>
          <a:lstStyle/>
          <a:p>
            <a:pPr>
              <a:defRPr/>
            </a:pPr>
            <a:r>
              <a:rPr lang="fr-FR" b="0">
                <a:latin typeface="Calibri"/>
              </a:rPr>
              <a:t> </a:t>
            </a:r>
            <a:r>
              <a:rPr lang="fr-FR" b="0"/>
              <a:t>D</a:t>
            </a:r>
            <a:r>
              <a:rPr lang="fr-FR" b="0">
                <a:latin typeface="Calibri"/>
              </a:rPr>
              <a:t>emande de budget 2026 PI</a:t>
            </a:r>
            <a:endParaRPr b="0"/>
          </a:p>
        </p:txBody>
      </p:sp>
      <p:sp>
        <p:nvSpPr>
          <p:cNvPr id="11" name="Espace réservé du texte 1"/>
          <p:cNvSpPr txBox="1"/>
          <p:nvPr/>
        </p:nvSpPr>
        <p:spPr bwMode="auto">
          <a:xfrm>
            <a:off x="2022992" y="179570"/>
            <a:ext cx="8187476" cy="727075"/>
          </a:xfrm>
          <a:prstGeom prst="rect">
            <a:avLst/>
          </a:prstGeom>
        </p:spPr>
        <p:txBody>
          <a:bodyPr vert="horz" lIns="80793" tIns="40397" rIns="80793" bIns="40397" rtlCol="0" anchor="b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700" b="1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517413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5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4826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5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224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9653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7065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4479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1893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39306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2400"/>
          </a:p>
        </p:txBody>
      </p:sp>
      <p:sp>
        <p:nvSpPr>
          <p:cNvPr id="7" name="ZoneTexte 6"/>
          <p:cNvSpPr txBox="1"/>
          <p:nvPr/>
        </p:nvSpPr>
        <p:spPr bwMode="auto">
          <a:xfrm>
            <a:off x="722635" y="4315398"/>
            <a:ext cx="2600712" cy="1180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750"/>
              <a:t>Pour la DT du pole:</a:t>
            </a:r>
            <a:endParaRPr/>
          </a:p>
          <a:p>
            <a:pPr marL="252489" indent="-252489">
              <a:buFont typeface="Arial"/>
              <a:buChar char="•"/>
              <a:defRPr/>
            </a:pPr>
            <a:r>
              <a:rPr lang="en-US" sz="1750"/>
              <a:t>4000E de conference</a:t>
            </a:r>
            <a:endParaRPr/>
          </a:p>
          <a:p>
            <a:pPr marL="252489" indent="-252489">
              <a:buFont typeface="Arial"/>
              <a:buChar char="•"/>
              <a:defRPr/>
            </a:pPr>
            <a:r>
              <a:rPr lang="en-US" sz="1750"/>
              <a:t>2000E de missions </a:t>
            </a:r>
            <a:endParaRPr/>
          </a:p>
          <a:p>
            <a:pPr marL="252489" indent="-252489">
              <a:buFont typeface="Arial"/>
              <a:buChar char="•"/>
              <a:defRPr/>
            </a:pPr>
            <a:r>
              <a:rPr lang="en-US" sz="1750"/>
              <a:t>2000E de materiel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0" y="5531908"/>
            <a:ext cx="4930247" cy="5275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Valérie Chambert – Giulia Hull, Bernard Genolini 05/12/2025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7649621" y="3389662"/>
            <a:ext cx="2764786" cy="145200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750"/>
              <a:t>En </a:t>
            </a:r>
            <a:r>
              <a:rPr lang="fr-FR" sz="1750">
                <a:solidFill>
                  <a:srgbClr val="FF0000"/>
                </a:solidFill>
              </a:rPr>
              <a:t>rouge</a:t>
            </a:r>
            <a:r>
              <a:rPr lang="fr-FR" sz="1750"/>
              <a:t> le budget demandé par le pole</a:t>
            </a:r>
            <a:endParaRPr/>
          </a:p>
          <a:p>
            <a:pPr>
              <a:defRPr/>
            </a:pPr>
            <a:r>
              <a:rPr lang="fr-FR" sz="1750"/>
              <a:t>En </a:t>
            </a:r>
            <a:r>
              <a:rPr lang="fr-FR" sz="1750" b="1"/>
              <a:t>gras</a:t>
            </a:r>
            <a:r>
              <a:rPr lang="fr-FR" sz="1750"/>
              <a:t> le budget diminué</a:t>
            </a:r>
            <a:endParaRPr/>
          </a:p>
          <a:p>
            <a:pPr>
              <a:defRPr/>
            </a:pPr>
            <a:r>
              <a:rPr lang="en-US" sz="1750"/>
              <a:t>*5700 incompressible</a:t>
            </a:r>
            <a:endParaRPr lang="fr-FR" sz="1750" b="1"/>
          </a:p>
        </p:txBody>
      </p:sp>
      <p:sp>
        <p:nvSpPr>
          <p:cNvPr id="4" name="ZoneTexte 3"/>
          <p:cNvSpPr txBox="1"/>
          <p:nvPr/>
        </p:nvSpPr>
        <p:spPr bwMode="auto">
          <a:xfrm>
            <a:off x="6806826" y="1625927"/>
            <a:ext cx="272832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750"/>
              <a:t>*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8D7631-66E5-4ADC-A6F5-EF6D5686EE47}" type="datetime1">
              <a:rPr lang="fr-FR"/>
              <a:t>15/04/2026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11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993899" y="158501"/>
            <a:ext cx="6048671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/>
              <a:t>Budget pour 2026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100905" y="782936"/>
            <a:ext cx="10570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1800">
                <a:solidFill>
                  <a:srgbClr val="00294B"/>
                </a:solidFill>
              </a:rPr>
              <a:t>Le budget du Pôle et des departements </a:t>
            </a:r>
            <a:r>
              <a:rPr lang="fr-FR" sz="1600">
                <a:solidFill>
                  <a:srgbClr val="00294B"/>
                </a:solidFill>
              </a:rPr>
              <a:t>était</a:t>
            </a:r>
            <a:r>
              <a:rPr lang="fr-FR" sz="1800">
                <a:solidFill>
                  <a:srgbClr val="00294B"/>
                </a:solidFill>
              </a:rPr>
              <a:t> arbitré, par la direction, au niveau de 100% de la demande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fr-FR" sz="1800">
                <a:solidFill>
                  <a:srgbClr val="00294B"/>
                </a:solidFill>
              </a:rPr>
              <a:t>La direction a decide de distribuer 80% du budget arbitré, en prevision d’une demande de remonté des credits par le CNRS, qui finalement a ete confirmé par le mail du 27/3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fr-FR" sz="1800">
                <a:solidFill>
                  <a:srgbClr val="00294B"/>
                </a:solidFill>
              </a:rPr>
              <a:t>Le budget, qui restera donc au niveau de 80% de la demande/arbitrage, a été distribué le 10/4 </a:t>
            </a:r>
            <a:endParaRPr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569963" y="2525688"/>
          <a:ext cx="5751165" cy="301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816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/>
                        <a:t>Demande du Pole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/>
                        <a:t>Attribution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6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Fonctionnement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9000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>
                          <a:solidFill>
                            <a:srgbClr val="FF6700"/>
                          </a:solidFill>
                        </a:rPr>
                        <a:t>7200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32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Missions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2000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>
                          <a:solidFill>
                            <a:srgbClr val="FF6700"/>
                          </a:solidFill>
                        </a:rPr>
                        <a:t>1600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0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Materiel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2000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>
                          <a:solidFill>
                            <a:srgbClr val="FF6700"/>
                          </a:solidFill>
                        </a:rPr>
                        <a:t>1600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Conférences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>
                          <a:solidFill>
                            <a:srgbClr val="FF6700"/>
                          </a:solidFill>
                        </a:rPr>
                        <a:t>47500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>
                          <a:solidFill>
                            <a:srgbClr val="FF6700"/>
                          </a:solidFill>
                        </a:rPr>
                        <a:t>38000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00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/>
                        <a:t>Détecteurs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i="1"/>
                        <a:t>8500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 i="1"/>
                        <a:t>6800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360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/>
                        <a:t>Electronique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i="1"/>
                        <a:t>12000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 i="1"/>
                        <a:t>9600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112"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600"/>
                        <a:t>Informatique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i="1"/>
                        <a:t>23000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b="1" i="1"/>
                        <a:t>18400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fr-FR" sz="1600"/>
                        <a:t>Mécanique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/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/>
                        <a:t>-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 bwMode="auto">
          <a:xfrm>
            <a:off x="7483502" y="3202710"/>
            <a:ext cx="2613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FF6700"/>
                </a:solidFill>
              </a:rPr>
              <a:t>Budget totale pour le Pole Ingénierie est de 48 400 Euro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6129" y="824604"/>
            <a:ext cx="7600068" cy="48624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970847" y="149424"/>
            <a:ext cx="5688632" cy="432048"/>
          </a:xfrm>
        </p:spPr>
        <p:txBody>
          <a:bodyPr/>
          <a:lstStyle/>
          <a:p>
            <a:pPr>
              <a:defRPr/>
            </a:pPr>
            <a:r>
              <a:rPr lang="fr-FR"/>
              <a:t>Pour qui travaillons-</a:t>
            </a:r>
            <a:r>
              <a:rPr lang="fr-FR" sz="2200" b="1" i="0" u="none" strike="noStrike" cap="none" spc="0">
                <a:solidFill>
                  <a:srgbClr val="00294B"/>
                </a:solidFill>
                <a:latin typeface="Calibri Light"/>
                <a:ea typeface="Arial"/>
                <a:cs typeface="Arial"/>
              </a:rPr>
              <a:t>nous</a:t>
            </a:r>
            <a:r>
              <a:rPr lang="fr-FR"/>
              <a:t> ?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9FB4F9C-A045-40DC-A7BC-EF261A2AACC1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ingénierie 15/04/2026 - analyse projets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12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 bwMode="auto">
          <a:xfrm>
            <a:off x="6030869" y="2232175"/>
            <a:ext cx="1257221" cy="427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000" indent="-72000">
              <a:buFontTx/>
              <a:buChar char="-"/>
              <a:defRPr/>
            </a:pPr>
            <a:r>
              <a:rPr lang="fr-FR" sz="1100"/>
              <a:t>Support</a:t>
            </a:r>
            <a:endParaRPr sz="1100"/>
          </a:p>
          <a:p>
            <a:pPr marL="72000" indent="-72000">
              <a:buFontTx/>
              <a:buChar char="-"/>
              <a:defRPr/>
            </a:pPr>
            <a:r>
              <a:rPr lang="fr-FR" sz="1100"/>
              <a:t>Transverse labo</a:t>
            </a:r>
            <a:endParaRPr sz="1100"/>
          </a:p>
        </p:txBody>
      </p:sp>
      <p:sp>
        <p:nvSpPr>
          <p:cNvPr id="10" name="ZoneTexte 9"/>
          <p:cNvSpPr txBox="1"/>
          <p:nvPr/>
        </p:nvSpPr>
        <p:spPr bwMode="auto">
          <a:xfrm>
            <a:off x="6030869" y="4282473"/>
            <a:ext cx="985465" cy="259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000" indent="-72000">
              <a:buFontTx/>
              <a:buChar char="-"/>
              <a:defRPr/>
            </a:pPr>
            <a:r>
              <a:rPr lang="fr-FR" sz="1100"/>
              <a:t>Virtual Data</a:t>
            </a:r>
            <a:endParaRPr sz="1100"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2613368" y="501597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/>
              <a:t>R&amp;T</a:t>
            </a:r>
            <a:endParaRPr/>
          </a:p>
        </p:txBody>
      </p:sp>
      <p:sp>
        <p:nvSpPr>
          <p:cNvPr id="14" name="Espace réservé du contenu 5"/>
          <p:cNvSpPr txBox="1"/>
          <p:nvPr/>
        </p:nvSpPr>
        <p:spPr bwMode="auto">
          <a:xfrm>
            <a:off x="7474620" y="1659084"/>
            <a:ext cx="3298156" cy="3242868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lnSpcReduction="1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/>
              <a:t>Sur la base des déclarations du pôle dans hito 2025 (2 semestres)</a:t>
            </a:r>
            <a:endParaRPr/>
          </a:p>
          <a:p>
            <a:pPr>
              <a:defRPr/>
            </a:pPr>
            <a:r>
              <a:rPr lang="fr-FR" sz="1600"/>
              <a:t>Personnes actives : celles ayant déclaré des temps sur l’année</a:t>
            </a:r>
            <a:endParaRPr/>
          </a:p>
          <a:p>
            <a:pPr>
              <a:defRPr/>
            </a:pPr>
            <a:r>
              <a:rPr lang="fr-FR" sz="1600"/>
              <a:t>Attribution aux pôles</a:t>
            </a:r>
            <a:endParaRPr/>
          </a:p>
          <a:p>
            <a:pPr lvl="1">
              <a:defRPr/>
            </a:pPr>
            <a:r>
              <a:rPr lang="fr-FR" sz="1600"/>
              <a:t>Responsables scientifiques</a:t>
            </a:r>
            <a:endParaRPr/>
          </a:p>
          <a:p>
            <a:pPr lvl="1">
              <a:defRPr/>
            </a:pPr>
            <a:r>
              <a:rPr lang="fr-FR" sz="1600"/>
              <a:t>Déclarations hito</a:t>
            </a:r>
          </a:p>
          <a:p>
            <a:pPr lvl="1">
              <a:defRPr/>
            </a:pPr>
            <a:r>
              <a:rPr lang="fr-FR" sz="1600"/>
              <a:t>Affectations ProjeQtOr si pas de responsable scientifique</a:t>
            </a:r>
            <a:endParaRPr/>
          </a:p>
          <a:p>
            <a:pPr>
              <a:defRPr/>
            </a:pPr>
            <a:r>
              <a:rPr lang="fr-FR" sz="1600"/>
              <a:t>Projets en retard : d’après la date limite dans NSIP, corrigée au besoin par celles des codecs</a:t>
            </a:r>
            <a:endParaRPr/>
          </a:p>
          <a:p>
            <a:pPr marL="457200" lvl="1" indent="0">
              <a:buFont typeface="Arial"/>
              <a:buNone/>
              <a:defRPr/>
            </a:pPr>
            <a:endParaRPr lang="fr-FR"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57356"/>
            <a:ext cx="6343579" cy="47733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921891" y="149424"/>
            <a:ext cx="5688632" cy="432048"/>
          </a:xfrm>
        </p:spPr>
        <p:txBody>
          <a:bodyPr/>
          <a:lstStyle/>
          <a:p>
            <a:pPr>
              <a:defRPr/>
            </a:pPr>
            <a:r>
              <a:rPr lang="fr-FR"/>
              <a:t>Evolution sur les familles de projet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4AB19E3-5D5C-47BD-BFAC-82E994396FEE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ingénierie 15/04/2026 - analyse projets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13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 bwMode="auto">
          <a:xfrm>
            <a:off x="6164263" y="1369424"/>
            <a:ext cx="4608512" cy="416124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indent="0">
              <a:buNone/>
              <a:defRPr/>
            </a:pPr>
            <a:r>
              <a:rPr lang="fr-FR" sz="1800"/>
              <a:t>   Explications</a:t>
            </a:r>
            <a:endParaRPr/>
          </a:p>
          <a:p>
            <a:pPr lvl="1">
              <a:defRPr/>
            </a:pPr>
            <a:r>
              <a:rPr lang="fr-FR"/>
              <a:t>Par famille de projets (‘Master Projets’)</a:t>
            </a:r>
            <a:endParaRPr/>
          </a:p>
          <a:p>
            <a:pPr lvl="1">
              <a:defRPr/>
            </a:pPr>
            <a:r>
              <a:rPr lang="fr-FR"/>
              <a:t>Effectifs : nombre de personnes du pôle ayant déclaré des temps dans hito</a:t>
            </a:r>
          </a:p>
          <a:p>
            <a:pPr lvl="1">
              <a:defRPr/>
            </a:pPr>
            <a:r>
              <a:rPr lang="fr-FR"/>
              <a:t>Classement : sur les deux derniers semestres</a:t>
            </a:r>
            <a:endParaRPr/>
          </a:p>
          <a:p>
            <a:pPr lvl="1">
              <a:defRPr/>
            </a:pPr>
            <a:r>
              <a:rPr lang="fr-FR"/>
              <a:t>Services et support, projets locaux : voir transparents suivants</a:t>
            </a:r>
            <a:endParaRPr/>
          </a:p>
          <a:p>
            <a:pPr marL="0" lvl="0" indent="0">
              <a:buNone/>
              <a:defRPr/>
            </a:pPr>
            <a:r>
              <a:rPr lang="fr-FR" sz="1800"/>
              <a:t>    Projets locaux :</a:t>
            </a:r>
            <a:endParaRPr/>
          </a:p>
          <a:p>
            <a:pPr lvl="1">
              <a:defRPr/>
            </a:pPr>
            <a:r>
              <a:rPr lang="fr-FR"/>
              <a:t>« R&amp;D » techniques</a:t>
            </a:r>
            <a:endParaRPr/>
          </a:p>
          <a:p>
            <a:pPr lvl="1">
              <a:defRPr/>
            </a:pPr>
            <a:r>
              <a:rPr lang="fr-FR"/>
              <a:t>montage de projets de recherche</a:t>
            </a:r>
            <a:endParaRPr/>
          </a:p>
          <a:p>
            <a:pPr lvl="1">
              <a:defRPr/>
            </a:pPr>
            <a:r>
              <a:rPr lang="fr-FR"/>
              <a:t>Poursuite des projets plus financés par l’institut</a:t>
            </a:r>
            <a:endParaRPr/>
          </a:p>
          <a:p>
            <a:pPr>
              <a:defRPr/>
            </a:pPr>
            <a:endParaRPr lang="fr-FR" sz="1800"/>
          </a:p>
        </p:txBody>
      </p:sp>
      <p:sp>
        <p:nvSpPr>
          <p:cNvPr id="7" name="ZoneTexte 6"/>
          <p:cNvSpPr txBox="1"/>
          <p:nvPr/>
        </p:nvSpPr>
        <p:spPr bwMode="auto">
          <a:xfrm>
            <a:off x="1857995" y="757356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Déclarations hito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Projets Laboratoire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899EE9E-F314-4E2F-8617-1DB41A3505A2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ingénierie 15/04/2026 - analyse projets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14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 bwMode="auto">
          <a:xfrm>
            <a:off x="6466507" y="797495"/>
            <a:ext cx="4115424" cy="4671442"/>
          </a:xfrm>
        </p:spPr>
        <p:txBody>
          <a:bodyPr/>
          <a:lstStyle/>
          <a:p>
            <a:pPr>
              <a:defRPr/>
            </a:pPr>
            <a:r>
              <a:rPr lang="fr-FR"/>
              <a:t>R&amp;D</a:t>
            </a:r>
            <a:endParaRPr/>
          </a:p>
          <a:p>
            <a:pPr>
              <a:defRPr/>
            </a:pPr>
            <a:r>
              <a:rPr lang="fr-FR"/>
              <a:t>Lancement de projets de physique</a:t>
            </a:r>
            <a:endParaRPr/>
          </a:p>
          <a:p>
            <a:pPr>
              <a:defRPr/>
            </a:pPr>
            <a:r>
              <a:rPr lang="fr-FR"/>
              <a:t>Poursuite des projets après la fin des financements IN2P3</a:t>
            </a:r>
            <a:endParaRPr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4574" y="1013520"/>
            <a:ext cx="6021447" cy="45365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 bwMode="auto">
          <a:xfrm>
            <a:off x="1425947" y="999438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Déclarations hito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Support, enseignements, réseaux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52BFC3C-3EA9-41AB-B546-F5585414B755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ingénierie 15/04/2026 - analyse projets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15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 bwMode="auto">
          <a:xfrm>
            <a:off x="6610523" y="1805608"/>
            <a:ext cx="3971408" cy="3663331"/>
          </a:xfrm>
        </p:spPr>
        <p:txBody>
          <a:bodyPr/>
          <a:lstStyle/>
          <a:p>
            <a:pPr>
              <a:defRPr/>
            </a:pPr>
            <a:r>
              <a:rPr lang="fr-FR"/>
              <a:t>Contributions au labo et à l’institut</a:t>
            </a:r>
            <a:endParaRPr/>
          </a:p>
          <a:p>
            <a:pPr lvl="1">
              <a:defRPr/>
            </a:pPr>
            <a:r>
              <a:rPr lang="fr-FR"/>
              <a:t>Labo = support, projets transverses laboratoire (« Développement Durable »)</a:t>
            </a:r>
            <a:endParaRPr/>
          </a:p>
          <a:p>
            <a:pPr lvl="1">
              <a:defRPr/>
            </a:pPr>
            <a:r>
              <a:rPr lang="fr-FR"/>
              <a:t>Institut : réseaux et groupes de travail, formations, enseignement</a:t>
            </a:r>
            <a:endParaRPr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31" y="739588"/>
            <a:ext cx="6604992" cy="49700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 bwMode="auto">
          <a:xfrm>
            <a:off x="1412722" y="760211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Déclarations hito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object 15"/>
          <p:cNvSpPr/>
          <p:nvPr/>
        </p:nvSpPr>
        <p:spPr bwMode="auto">
          <a:xfrm>
            <a:off x="5759260" y="2668607"/>
            <a:ext cx="5013515" cy="3293511"/>
          </a:xfrm>
          <a:prstGeom prst="roundRect">
            <a:avLst>
              <a:gd name="adj" fmla="val 10188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70497" y="3122021"/>
            <a:ext cx="613779" cy="660993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Highlights Pôle Ingénierie 2025/2026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3033E66-FE88-4B4F-8E64-9B05CB2295F8}" type="datetime1">
              <a:rPr lang="fr-FR"/>
              <a:t>15/04/2026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8232160" y="5866495"/>
            <a:ext cx="2422525" cy="322263"/>
          </a:xfrm>
        </p:spPr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16</a:t>
            </a:fld>
            <a:endParaRPr lang="fr-FR"/>
          </a:p>
        </p:txBody>
      </p:sp>
      <p:sp>
        <p:nvSpPr>
          <p:cNvPr id="2" name="object 15"/>
          <p:cNvSpPr/>
          <p:nvPr/>
        </p:nvSpPr>
        <p:spPr bwMode="auto">
          <a:xfrm>
            <a:off x="149750" y="1139266"/>
            <a:ext cx="3883380" cy="2353684"/>
          </a:xfrm>
          <a:prstGeom prst="roundRect">
            <a:avLst>
              <a:gd name="adj" fmla="val 10188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sp>
        <p:nvSpPr>
          <p:cNvPr id="12" name="object 15"/>
          <p:cNvSpPr/>
          <p:nvPr/>
        </p:nvSpPr>
        <p:spPr bwMode="auto">
          <a:xfrm>
            <a:off x="270873" y="3836240"/>
            <a:ext cx="5150362" cy="2078723"/>
          </a:xfrm>
          <a:prstGeom prst="roundRect">
            <a:avLst>
              <a:gd name="adj" fmla="val 10188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545082" y="668615"/>
            <a:ext cx="2592288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CROSS 0νββ experiment</a:t>
            </a:r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Detecteurs</a:t>
            </a:r>
            <a:endParaRPr lang="fr-FR" sz="1400"/>
          </a:p>
        </p:txBody>
      </p:sp>
      <p:pic>
        <p:nvPicPr>
          <p:cNvPr id="15" name="Image 14"/>
          <p:cNvPicPr/>
          <p:nvPr/>
        </p:nvPicPr>
        <p:blipFill>
          <a:blip r:embed="rId4"/>
          <a:stretch/>
        </p:blipFill>
        <p:spPr bwMode="auto">
          <a:xfrm>
            <a:off x="279490" y="1389210"/>
            <a:ext cx="1325301" cy="1844717"/>
          </a:xfrm>
          <a:prstGeom prst="rect">
            <a:avLst/>
          </a:prstGeom>
          <a:ln w="18360">
            <a:solidFill>
              <a:srgbClr val="3465A4"/>
            </a:solidFill>
            <a:round/>
          </a:ln>
        </p:spPr>
      </p:pic>
      <p:sp>
        <p:nvSpPr>
          <p:cNvPr id="16" name="ZoneTexte 15"/>
          <p:cNvSpPr txBox="1"/>
          <p:nvPr/>
        </p:nvSpPr>
        <p:spPr bwMode="auto">
          <a:xfrm>
            <a:off x="6966211" y="2360214"/>
            <a:ext cx="27267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IDROGEN</a:t>
            </a:r>
            <a:endParaRPr/>
          </a:p>
          <a:p>
            <a:pPr algn="ctr">
              <a:defRPr/>
            </a:pPr>
            <a:r>
              <a:rPr lang="fr-FR" sz="1600">
                <a:solidFill>
                  <a:srgbClr val="00294B"/>
                </a:solidFill>
              </a:rPr>
              <a:t>Informatique &amp; Electronique</a:t>
            </a:r>
            <a:endParaRPr lang="fr-FR" sz="1600"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1627218" y="1225699"/>
            <a:ext cx="229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1" spc="-1">
                <a:solidFill>
                  <a:srgbClr val="0070C0"/>
                </a:solidFill>
                <a:latin typeface="Arial"/>
                <a:ea typeface="Times New Roman"/>
              </a:rPr>
              <a:t>42 bolomètres avec détecteur de lumière Neganov-Trofimov-Luke</a:t>
            </a:r>
            <a:endParaRPr lang="fr-FR" sz="1200" b="1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588679" y="1923288"/>
            <a:ext cx="240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fr-FR" sz="1200" spc="-1">
                <a:solidFill>
                  <a:srgbClr val="00294B"/>
                </a:solidFill>
                <a:latin typeface="Arial"/>
                <a:ea typeface="Times New Roman"/>
              </a:rPr>
              <a:t>Assemblage à IJCLab en juin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 spc="-1">
                <a:solidFill>
                  <a:srgbClr val="00294B"/>
                </a:solidFill>
                <a:latin typeface="Arial"/>
                <a:ea typeface="Times New Roman"/>
              </a:rPr>
              <a:t>Installation sur CROSS (</a:t>
            </a:r>
            <a:r>
              <a:rPr lang="en-US" sz="1200" spc="-1">
                <a:solidFill>
                  <a:srgbClr val="00294B"/>
                </a:solidFill>
                <a:latin typeface="Arial"/>
                <a:ea typeface="Times New Roman"/>
              </a:rPr>
              <a:t>Laboratorio Subterr</a:t>
            </a:r>
            <a:r>
              <a:rPr lang="en-US" sz="1200" spc="-1">
                <a:solidFill>
                  <a:srgbClr val="00294B"/>
                </a:solidFill>
                <a:latin typeface="Arial"/>
                <a:ea typeface="Arial"/>
              </a:rPr>
              <a:t>á</a:t>
            </a:r>
            <a:r>
              <a:rPr lang="en-US" sz="1200" spc="-1">
                <a:solidFill>
                  <a:srgbClr val="00294B"/>
                </a:solidFill>
                <a:latin typeface="Arial"/>
                <a:ea typeface="Times New Roman"/>
              </a:rPr>
              <a:t>neo de Canfranc) et commissioning en juillet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spc="-1">
                <a:solidFill>
                  <a:srgbClr val="00294B"/>
                </a:solidFill>
                <a:latin typeface="Arial"/>
                <a:ea typeface="Times New Roman"/>
              </a:rPr>
              <a:t>Acquisition des donnée en cours depuis Nov. à 25 mK</a:t>
            </a:r>
          </a:p>
          <a:p>
            <a:pPr>
              <a:defRPr/>
            </a:pPr>
            <a:endParaRPr lang="fr-FR" sz="1200" spc="-1">
              <a:solidFill>
                <a:srgbClr val="00294B"/>
              </a:solidFill>
              <a:latin typeface="Arial"/>
              <a:ea typeface="Times New Roman"/>
            </a:endParaRPr>
          </a:p>
        </p:txBody>
      </p:sp>
      <p:sp>
        <p:nvSpPr>
          <p:cNvPr id="20" name="ZoneTexte 19"/>
          <p:cNvSpPr txBox="1"/>
          <p:nvPr/>
        </p:nvSpPr>
        <p:spPr bwMode="auto">
          <a:xfrm>
            <a:off x="6777874" y="3211112"/>
            <a:ext cx="403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1" spc="-1">
                <a:solidFill>
                  <a:srgbClr val="0070C0"/>
                </a:solidFill>
                <a:latin typeface="Arial"/>
                <a:ea typeface="Times New Roman"/>
              </a:rPr>
              <a:t>Synchronisation DAQ 1-GS/s - 300 km - horloge Nançay-LTE</a:t>
            </a:r>
            <a:endParaRPr lang="fr-FR" sz="1200" b="1">
              <a:solidFill>
                <a:srgbClr val="0070C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9419791" y="4014363"/>
            <a:ext cx="1174196" cy="1004382"/>
          </a:xfrm>
          <a:prstGeom prst="rect">
            <a:avLst/>
          </a:prstGeom>
          <a:noFill/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18734" y="3793705"/>
            <a:ext cx="3459349" cy="1445698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 bwMode="auto">
          <a:xfrm>
            <a:off x="6777874" y="5303085"/>
            <a:ext cx="381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1" spc="-1">
                <a:solidFill>
                  <a:srgbClr val="0070C0"/>
                </a:solidFill>
                <a:latin typeface="Arial"/>
                <a:ea typeface="Times New Roman"/>
              </a:rPr>
              <a:t>Synchronisation à 1 ps d’un laser à répétition au 800 Mhz, à 100 km</a:t>
            </a:r>
            <a:endParaRPr lang="fr-FR" sz="1200" b="1">
              <a:solidFill>
                <a:srgbClr val="0070C0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986591" y="2392519"/>
            <a:ext cx="1411662" cy="110043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29907" y="5259389"/>
            <a:ext cx="613779" cy="66099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 bwMode="auto">
          <a:xfrm>
            <a:off x="1263955" y="3587760"/>
            <a:ext cx="2106208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VIRTUAL DATA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Informatique</a:t>
            </a:r>
            <a:endParaRPr lang="fr-FR" sz="140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279490" y="4128937"/>
            <a:ext cx="3314743" cy="1657372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 bwMode="auto">
          <a:xfrm>
            <a:off x="3594233" y="4265127"/>
            <a:ext cx="17921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 i="0">
                <a:solidFill>
                  <a:srgbClr val="0070C0"/>
                </a:solidFill>
                <a:latin typeface="Arial"/>
                <a:cs typeface="Arial"/>
              </a:rPr>
              <a:t>Optimisation de l’utilisation de la</a:t>
            </a:r>
            <a:endParaRPr/>
          </a:p>
          <a:p>
            <a:pPr>
              <a:defRPr/>
            </a:pPr>
            <a:r>
              <a:rPr lang="fr-FR" sz="1200" b="1">
                <a:solidFill>
                  <a:srgbClr val="0070C0"/>
                </a:solidFill>
                <a:latin typeface="Arial"/>
                <a:cs typeface="Arial"/>
              </a:rPr>
              <a:t>salle pour minimiser l’émission de chaleur fatale PUE stabilisé et minimisé. </a:t>
            </a:r>
            <a:endParaRPr/>
          </a:p>
        </p:txBody>
      </p:sp>
      <p:sp>
        <p:nvSpPr>
          <p:cNvPr id="37" name="object 15"/>
          <p:cNvSpPr/>
          <p:nvPr/>
        </p:nvSpPr>
        <p:spPr bwMode="auto">
          <a:xfrm>
            <a:off x="4446558" y="1093757"/>
            <a:ext cx="5895475" cy="1129491"/>
          </a:xfrm>
          <a:prstGeom prst="roundRect">
            <a:avLst>
              <a:gd name="adj" fmla="val 10188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449817" y="1132644"/>
            <a:ext cx="1669893" cy="1060546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 bwMode="auto">
          <a:xfrm>
            <a:off x="5072577" y="776239"/>
            <a:ext cx="2258026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ALERT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Detecteurs &amp; Mecanique</a:t>
            </a:r>
            <a:endParaRPr lang="fr-FR" sz="1400"/>
          </a:p>
        </p:txBody>
      </p:sp>
      <p:sp>
        <p:nvSpPr>
          <p:cNvPr id="40" name="ZoneTexte 39"/>
          <p:cNvSpPr txBox="1"/>
          <p:nvPr/>
        </p:nvSpPr>
        <p:spPr bwMode="auto">
          <a:xfrm>
            <a:off x="4594194" y="1471341"/>
            <a:ext cx="384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0070C0"/>
                </a:solidFill>
              </a:rPr>
              <a:t>Hyperbolic Drift Chamber (3026 fils tendus à 12g)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Installation et commissioning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Expérience à Jlab d’avril à juillet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object 15"/>
          <p:cNvSpPr/>
          <p:nvPr/>
        </p:nvSpPr>
        <p:spPr bwMode="auto">
          <a:xfrm>
            <a:off x="60494" y="1476786"/>
            <a:ext cx="3531981" cy="3710577"/>
          </a:xfrm>
          <a:prstGeom prst="roundRect">
            <a:avLst>
              <a:gd name="adj" fmla="val 10188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Highlights Pôle Ingénierie 2025/2026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3033E66-FE88-4B4F-8E64-9B05CB2295F8}" type="datetime1">
              <a:rPr lang="fr-FR"/>
              <a:t>15/04/2026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17</a:t>
            </a:fld>
            <a:endParaRPr lang="fr-FR"/>
          </a:p>
        </p:txBody>
      </p:sp>
      <p:sp>
        <p:nvSpPr>
          <p:cNvPr id="11" name="object 15"/>
          <p:cNvSpPr/>
          <p:nvPr/>
        </p:nvSpPr>
        <p:spPr bwMode="auto">
          <a:xfrm>
            <a:off x="7820608" y="1338189"/>
            <a:ext cx="2813791" cy="3568316"/>
          </a:xfrm>
          <a:prstGeom prst="roundRect">
            <a:avLst>
              <a:gd name="adj" fmla="val 10188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345827" y="1165871"/>
            <a:ext cx="2592289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PERLE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Mécanique, Informatique, …</a:t>
            </a:r>
            <a:endParaRPr lang="fr-FR" sz="1200"/>
          </a:p>
        </p:txBody>
      </p:sp>
      <p:sp>
        <p:nvSpPr>
          <p:cNvPr id="23" name="ZoneTexte 22"/>
          <p:cNvSpPr txBox="1"/>
          <p:nvPr/>
        </p:nvSpPr>
        <p:spPr bwMode="auto">
          <a:xfrm>
            <a:off x="327742" y="3058825"/>
            <a:ext cx="2899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0070C0"/>
                </a:solidFill>
                <a:latin typeface="Arial"/>
                <a:cs typeface="Arial"/>
              </a:rPr>
              <a:t>300kV de tension la cathode du gun</a:t>
            </a:r>
            <a:endParaRPr/>
          </a:p>
        </p:txBody>
      </p:sp>
      <p:sp>
        <p:nvSpPr>
          <p:cNvPr id="25" name="object 15"/>
          <p:cNvSpPr/>
          <p:nvPr/>
        </p:nvSpPr>
        <p:spPr bwMode="auto">
          <a:xfrm>
            <a:off x="3746156" y="1176378"/>
            <a:ext cx="3944202" cy="3206955"/>
          </a:xfrm>
          <a:prstGeom prst="roundRect">
            <a:avLst>
              <a:gd name="adj" fmla="val 10188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>
            <a:off x="3769781" y="1399389"/>
            <a:ext cx="2624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954" lvl="1" indent="0" algn="just" defTabSz="807964">
              <a:buClr>
                <a:srgbClr val="000000"/>
              </a:buClr>
              <a:defRPr/>
            </a:pPr>
            <a:r>
              <a:rPr lang="fr-FR" sz="1200" b="1" spc="-1">
                <a:solidFill>
                  <a:srgbClr val="0070C0"/>
                </a:solidFill>
                <a:latin typeface="Arial"/>
                <a:ea typeface="Times New Roman"/>
              </a:rPr>
              <a:t>Cathodes:</a:t>
            </a:r>
            <a:endParaRPr/>
          </a:p>
          <a:p>
            <a:pPr marL="235656" lvl="1" indent="-155702" defTabSz="807964">
              <a:buClr>
                <a:srgbClr val="000000"/>
              </a:buClr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40% de la production des cadres testée et validée</a:t>
            </a:r>
            <a:endParaRPr/>
          </a:p>
          <a:p>
            <a:pPr marL="235656" lvl="1" indent="-155702">
              <a:buClr>
                <a:srgbClr val="000000"/>
              </a:buClr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Fabrication des bancs de tests et des outillages pour l’installation</a:t>
            </a:r>
            <a:endParaRPr/>
          </a:p>
          <a:p>
            <a:pPr>
              <a:defRPr/>
            </a:pPr>
            <a:endParaRPr lang="fr-FR" sz="1200" spc="-1">
              <a:solidFill>
                <a:srgbClr val="00294B"/>
              </a:solidFill>
              <a:latin typeface="Arial"/>
              <a:ea typeface="Times New Roman"/>
            </a:endParaRPr>
          </a:p>
          <a:p>
            <a:pPr>
              <a:defRPr/>
            </a:pPr>
            <a:r>
              <a:rPr lang="fr-FR" sz="1200" b="1" spc="-1">
                <a:solidFill>
                  <a:srgbClr val="0070C0"/>
                </a:solidFill>
                <a:latin typeface="Arial"/>
                <a:ea typeface="Times New Roman"/>
              </a:rPr>
              <a:t> Cheminées:</a:t>
            </a:r>
            <a:endParaRPr/>
          </a:p>
          <a:p>
            <a:pPr marL="159910" lvl="1" indent="-159910" defTabSz="807964">
              <a:buClr>
                <a:srgbClr val="000000"/>
              </a:buClr>
              <a:buFont typeface="Arial"/>
              <a:buChar char="•"/>
              <a:defRPr/>
            </a:pPr>
            <a:r>
              <a:rPr lang="fr-FR" sz="1200">
                <a:solidFill>
                  <a:schemeClr val="dk1"/>
                </a:solidFill>
              </a:rPr>
              <a:t>70% de la production des enceintes testée et validée</a:t>
            </a:r>
            <a:endParaRPr lang="fr-FR" sz="1200">
              <a:solidFill>
                <a:srgbClr val="000000"/>
              </a:solidFill>
            </a:endParaRPr>
          </a:p>
          <a:p>
            <a:pPr marL="159910" lvl="1" indent="-159910" defTabSz="807964">
              <a:buClr>
                <a:srgbClr val="000000"/>
              </a:buClr>
              <a:buFont typeface="Arial"/>
              <a:buChar char="•"/>
              <a:defRPr/>
            </a:pPr>
            <a:r>
              <a:rPr lang="fr-FR" sz="1200">
                <a:solidFill>
                  <a:schemeClr val="dk1"/>
                </a:solidFill>
              </a:rPr>
              <a:t> Finalisation du design des PCB</a:t>
            </a:r>
            <a:endParaRPr/>
          </a:p>
          <a:p>
            <a:pPr>
              <a:defRPr/>
            </a:pPr>
            <a:endParaRPr lang="fr-FR" sz="1200" spc="-1">
              <a:solidFill>
                <a:srgbClr val="00294B"/>
              </a:solidFill>
              <a:latin typeface="Arial"/>
              <a:ea typeface="Times New Roman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4552538" y="805450"/>
            <a:ext cx="2331437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DUNE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Détecteurs et Mécaniques</a:t>
            </a:r>
            <a:endParaRPr lang="fr-FR" sz="140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55568" y="1428307"/>
            <a:ext cx="913836" cy="121717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17220" y="2833199"/>
            <a:ext cx="912882" cy="121717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54053" y="3503526"/>
            <a:ext cx="1057363" cy="778915"/>
          </a:xfrm>
          <a:prstGeom prst="rect">
            <a:avLst/>
          </a:prstGeom>
        </p:spPr>
      </p:pic>
      <p:sp>
        <p:nvSpPr>
          <p:cNvPr id="29" name="object 15"/>
          <p:cNvSpPr/>
          <p:nvPr/>
        </p:nvSpPr>
        <p:spPr bwMode="auto">
          <a:xfrm>
            <a:off x="3596198" y="4946446"/>
            <a:ext cx="4423738" cy="844614"/>
          </a:xfrm>
          <a:prstGeom prst="roundRect">
            <a:avLst>
              <a:gd name="adj" fmla="val 30903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 bwMode="auto">
          <a:xfrm>
            <a:off x="4898736" y="4511426"/>
            <a:ext cx="1636399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FINK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Informatique</a:t>
            </a:r>
            <a:endParaRPr lang="fr-FR" sz="1400"/>
          </a:p>
        </p:txBody>
      </p:sp>
      <p:sp>
        <p:nvSpPr>
          <p:cNvPr id="33" name="ZoneTexte 32"/>
          <p:cNvSpPr txBox="1"/>
          <p:nvPr/>
        </p:nvSpPr>
        <p:spPr bwMode="auto">
          <a:xfrm>
            <a:off x="3769781" y="5097223"/>
            <a:ext cx="424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0070C0"/>
                </a:solidFill>
                <a:latin typeface="Arial"/>
                <a:ea typeface="Calibri"/>
                <a:cs typeface="Arial"/>
              </a:rPr>
              <a:t>Démarrage du commissioning de l'Observatoire Rubin </a:t>
            </a:r>
            <a:endParaRPr lang="fr-FR" sz="1200">
              <a:solidFill>
                <a:srgbClr val="0070C0"/>
              </a:solidFill>
              <a:latin typeface="Arial"/>
              <a:ea typeface="Calibri"/>
              <a:cs typeface="Arial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  <a:latin typeface="Arial"/>
                <a:ea typeface="Calibri"/>
                <a:cs typeface="Arial"/>
              </a:rPr>
              <a:t> &gt; 10M requêtes sur les serveurs de bases de données en 2025 </a:t>
            </a:r>
            <a:endParaRPr/>
          </a:p>
        </p:txBody>
      </p:sp>
      <p:sp>
        <p:nvSpPr>
          <p:cNvPr id="34" name="ZoneTexte 33"/>
          <p:cNvSpPr txBox="1"/>
          <p:nvPr/>
        </p:nvSpPr>
        <p:spPr bwMode="auto">
          <a:xfrm>
            <a:off x="8087530" y="963578"/>
            <a:ext cx="2331437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SPIDER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Electronique</a:t>
            </a:r>
            <a:endParaRPr lang="fr-FR" sz="140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878901" y="1769540"/>
            <a:ext cx="619972" cy="137026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992363" y="3385824"/>
            <a:ext cx="1391700" cy="1370261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384063" y="3385824"/>
            <a:ext cx="1071226" cy="1370261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 bwMode="auto">
          <a:xfrm>
            <a:off x="9922891" y="3117808"/>
            <a:ext cx="659041" cy="3370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800" b="1">
                <a:solidFill>
                  <a:srgbClr val="C00000"/>
                </a:solidFill>
              </a:rPr>
              <a:t>TDR = </a:t>
            </a:r>
            <a:endParaRPr/>
          </a:p>
          <a:p>
            <a:pPr algn="ctr">
              <a:defRPr/>
            </a:pPr>
            <a:r>
              <a:rPr lang="fr-FR" sz="800" b="1">
                <a:solidFill>
                  <a:srgbClr val="C00000"/>
                </a:solidFill>
              </a:rPr>
              <a:t>7 ps rms</a:t>
            </a:r>
          </a:p>
        </p:txBody>
      </p:sp>
      <p:sp>
        <p:nvSpPr>
          <p:cNvPr id="40" name="ZoneTexte 39"/>
          <p:cNvSpPr txBox="1"/>
          <p:nvPr/>
        </p:nvSpPr>
        <p:spPr bwMode="auto">
          <a:xfrm>
            <a:off x="8480502" y="1522800"/>
            <a:ext cx="2153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0070C0"/>
                </a:solidFill>
              </a:rPr>
              <a:t>ASIC pour la mesure de temps ps à 40MHz pour l’upgrade du calorimètre de LHCb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060"/>
                </a:solidFill>
              </a:rPr>
              <a:t>Premier proto en 65nm, testé avec succès en faisceau à DESY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060"/>
                </a:solidFill>
              </a:rPr>
              <a:t>2 à 25GS/s, multi-banque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060"/>
                </a:solidFill>
              </a:rPr>
              <a:t>Résolution ~5ps</a:t>
            </a:r>
            <a:endParaRPr/>
          </a:p>
          <a:p>
            <a:pPr>
              <a:defRPr/>
            </a:pPr>
            <a:endParaRPr lang="en-US" sz="1200" b="1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rcRect l="11348"/>
          <a:stretch/>
        </p:blipFill>
        <p:spPr bwMode="auto">
          <a:xfrm>
            <a:off x="485665" y="1769540"/>
            <a:ext cx="2469097" cy="12526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 bwMode="auto">
          <a:xfrm>
            <a:off x="41314" y="3366995"/>
            <a:ext cx="3531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Ultra-vide (4.8 10</a:t>
            </a:r>
            <a:r>
              <a:rPr lang="fr-FR" sz="1200" baseline="30000">
                <a:solidFill>
                  <a:srgbClr val="00294B"/>
                </a:solidFill>
              </a:rPr>
              <a:t>-12</a:t>
            </a:r>
            <a:r>
              <a:rPr lang="fr-FR" sz="1200">
                <a:solidFill>
                  <a:srgbClr val="00294B"/>
                </a:solidFill>
              </a:rPr>
              <a:t> mbar) dans la chambre du gun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Système HT assemblé et testé à 300kV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Installation laser vert testé à 1,4W à 40 MHz,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Production d’une photocathode (QE de 3%)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Mise en place du système de pilotage (C&amp;C) et de sécurité,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200">
                <a:solidFill>
                  <a:srgbClr val="00294B"/>
                </a:solidFill>
              </a:rPr>
              <a:t>Approvisionnement et l’installation de l’instrumentation pour la mesure de courant</a:t>
            </a:r>
            <a:endParaRPr lang="en-US" sz="1200">
              <a:solidFill>
                <a:srgbClr val="00294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object 15"/>
          <p:cNvSpPr/>
          <p:nvPr/>
        </p:nvSpPr>
        <p:spPr bwMode="auto">
          <a:xfrm>
            <a:off x="104649" y="1473352"/>
            <a:ext cx="3531981" cy="1835356"/>
          </a:xfrm>
          <a:prstGeom prst="roundRect">
            <a:avLst>
              <a:gd name="adj" fmla="val 10188"/>
            </a:avLst>
          </a:prstGeom>
          <a:noFill/>
          <a:ln w="12700">
            <a:noFill/>
          </a:ln>
        </p:spPr>
        <p:txBody>
          <a:bodyPr wrap="square" lIns="0" tIns="36000" rIns="0" bIns="36000" rtlCol="0" anchor="ctr">
            <a:spAutoFit/>
          </a:bodyPr>
          <a:lstStyle/>
          <a:p>
            <a:pPr>
              <a:defRPr/>
            </a:pPr>
            <a:endParaRPr lang="fr-FR" sz="1200" dirty="0">
              <a:solidFill>
                <a:srgbClr val="00294B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200" dirty="0">
                <a:solidFill>
                  <a:srgbClr val="00294B"/>
                </a:solidFill>
              </a:rPr>
              <a:t>Les systèmes de calibration sont produits et caractérisés, prêts à être intégrés dans les prochaines années à l’IRFU.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fr-FR" sz="1200" dirty="0">
                <a:solidFill>
                  <a:srgbClr val="00294B"/>
                </a:solidFill>
              </a:rPr>
              <a:t>les développements instrumentaux pour étudier l’effet </a:t>
            </a:r>
            <a:r>
              <a:rPr lang="fr-FR" sz="1200" dirty="0" err="1">
                <a:solidFill>
                  <a:srgbClr val="00294B"/>
                </a:solidFill>
              </a:rPr>
              <a:t>Hanbury</a:t>
            </a:r>
            <a:r>
              <a:rPr lang="fr-FR" sz="1200" dirty="0">
                <a:solidFill>
                  <a:srgbClr val="00294B"/>
                </a:solidFill>
              </a:rPr>
              <a:t>-Brown &amp; </a:t>
            </a:r>
            <a:r>
              <a:rPr lang="fr-FR" sz="1200" dirty="0" err="1">
                <a:solidFill>
                  <a:srgbClr val="00294B"/>
                </a:solidFill>
              </a:rPr>
              <a:t>Twiss</a:t>
            </a:r>
            <a:r>
              <a:rPr lang="fr-FR" sz="1200" dirty="0">
                <a:solidFill>
                  <a:srgbClr val="00294B"/>
                </a:solidFill>
              </a:rPr>
              <a:t> dans le cadre de l’interférométrie d’intensité stellaire (SII) ont foisonné, en particulier avec l’utilisation de la carte </a:t>
            </a:r>
            <a:r>
              <a:rPr lang="fr-FR" sz="1200" dirty="0" err="1">
                <a:solidFill>
                  <a:srgbClr val="00294B"/>
                </a:solidFill>
              </a:rPr>
              <a:t>Idrogen</a:t>
            </a:r>
            <a:endParaRPr lang="fr-FR" sz="1200" dirty="0">
              <a:solidFill>
                <a:srgbClr val="00294B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Highlights Pôle Ingénierie 2025/2026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3033E66-FE88-4B4F-8E64-9B05CB2295F8}" type="datetime1">
              <a:rPr lang="fr-FR"/>
              <a:t>15/04/2026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26CF9F-CC6A-4010-A70A-E16F699FA027}" type="slidenum">
              <a:rPr lang="fr-FR"/>
              <a:t>18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345827" y="1165871"/>
            <a:ext cx="3423954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CTA</a:t>
            </a:r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Mecanique, Detecteurs, Informatique …</a:t>
            </a:r>
            <a:endParaRPr lang="fr-FR" sz="1200"/>
          </a:p>
        </p:txBody>
      </p:sp>
      <p:sp>
        <p:nvSpPr>
          <p:cNvPr id="29" name="object 15"/>
          <p:cNvSpPr/>
          <p:nvPr/>
        </p:nvSpPr>
        <p:spPr bwMode="auto">
          <a:xfrm>
            <a:off x="221539" y="3975509"/>
            <a:ext cx="3096343" cy="1355715"/>
          </a:xfrm>
          <a:prstGeom prst="roundRect">
            <a:avLst>
              <a:gd name="adj" fmla="val 30903"/>
            </a:avLst>
          </a:prstGeom>
          <a:solidFill>
            <a:srgbClr val="FFFFFF"/>
          </a:solidFill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 bwMode="auto">
          <a:xfrm>
            <a:off x="333946" y="3783781"/>
            <a:ext cx="2813791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GRAY SCOTT School 2025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00294B"/>
                </a:solidFill>
              </a:rPr>
              <a:t>Informatique</a:t>
            </a:r>
            <a:endParaRPr lang="fr-FR" sz="1400"/>
          </a:p>
        </p:txBody>
      </p:sp>
      <p:sp>
        <p:nvSpPr>
          <p:cNvPr id="33" name="ZoneTexte 32"/>
          <p:cNvSpPr txBox="1"/>
          <p:nvPr/>
        </p:nvSpPr>
        <p:spPr bwMode="auto">
          <a:xfrm>
            <a:off x="261331" y="4385875"/>
            <a:ext cx="292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70C0"/>
                </a:solidFill>
                <a:latin typeface="Arial"/>
                <a:ea typeface="Calibri"/>
                <a:cs typeface="Arial"/>
              </a:rPr>
              <a:t>Cours de calcul hétérogène CPU/GPU</a:t>
            </a:r>
            <a:endParaRPr lang="fr-FR" sz="1200" b="1" dirty="0">
              <a:solidFill>
                <a:srgbClr val="00294B"/>
              </a:solidFill>
              <a:latin typeface="Arial"/>
              <a:ea typeface="Calibri"/>
              <a:cs typeface="Arial"/>
            </a:endParaRPr>
          </a:p>
          <a:p>
            <a:pPr algn="ctr">
              <a:defRPr/>
            </a:pPr>
            <a:r>
              <a:rPr lang="fr-FR" sz="1200" dirty="0">
                <a:solidFill>
                  <a:srgbClr val="00294B"/>
                </a:solidFill>
                <a:latin typeface="Arial"/>
                <a:ea typeface="Calibri"/>
                <a:cs typeface="Arial"/>
              </a:rPr>
              <a:t>élargi en 2025 à l'Europe : participants venant de 31 pays, dont 19 en Europe, 928 membres sur discord.</a:t>
            </a: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rcRect b="6942"/>
          <a:stretch/>
        </p:blipFill>
        <p:spPr bwMode="auto">
          <a:xfrm>
            <a:off x="3599468" y="1755518"/>
            <a:ext cx="1230867" cy="1527233"/>
          </a:xfrm>
          <a:prstGeom prst="rect">
            <a:avLst/>
          </a:prstGeom>
        </p:spPr>
      </p:pic>
      <p:sp>
        <p:nvSpPr>
          <p:cNvPr id="8" name="object 15"/>
          <p:cNvSpPr/>
          <p:nvPr/>
        </p:nvSpPr>
        <p:spPr bwMode="auto">
          <a:xfrm>
            <a:off x="63981" y="1609872"/>
            <a:ext cx="4896544" cy="1784492"/>
          </a:xfrm>
          <a:prstGeom prst="roundRect">
            <a:avLst>
              <a:gd name="adj" fmla="val 10188"/>
            </a:avLst>
          </a:prstGeom>
          <a:noFill/>
          <a:ln w="12700">
            <a:solidFill>
              <a:srgbClr val="FF6700"/>
            </a:solidFill>
          </a:ln>
        </p:spPr>
        <p:txBody>
          <a:bodyPr wrap="square" lIns="0" tIns="36000" rIns="0" bIns="36000" rtlCol="0" anchor="ctr">
            <a:spAutoFit/>
          </a:bodyPr>
          <a:lstStyle/>
          <a:p>
            <a:pPr algn="ctr">
              <a:defRPr/>
            </a:pPr>
            <a:endParaRPr lang="fr-FR">
              <a:solidFill>
                <a:srgbClr val="00294B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rcRect l="8191"/>
          <a:stretch/>
        </p:blipFill>
        <p:spPr bwMode="auto">
          <a:xfrm>
            <a:off x="5319983" y="1461277"/>
            <a:ext cx="2136418" cy="115718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5092162" y="2680120"/>
            <a:ext cx="2813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rgbClr val="00294B"/>
                </a:solidFill>
              </a:rPr>
              <a:t>En mode production depuis le début d’année. Avancement ~10% de la production achevée.</a:t>
            </a:r>
            <a:endParaRPr/>
          </a:p>
          <a:p>
            <a:pPr>
              <a:defRPr/>
            </a:pPr>
            <a:endParaRPr lang="fr-FR" sz="1200">
              <a:solidFill>
                <a:srgbClr val="00294B"/>
              </a:solidFill>
            </a:endParaRPr>
          </a:p>
        </p:txBody>
      </p:sp>
      <p:sp>
        <p:nvSpPr>
          <p:cNvPr id="17" name="Rectangle : coins arrondis 16"/>
          <p:cNvSpPr/>
          <p:nvPr/>
        </p:nvSpPr>
        <p:spPr bwMode="auto">
          <a:xfrm>
            <a:off x="5078340" y="1049820"/>
            <a:ext cx="2595899" cy="249399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ZoneTexte 29"/>
          <p:cNvSpPr txBox="1"/>
          <p:nvPr/>
        </p:nvSpPr>
        <p:spPr bwMode="auto">
          <a:xfrm>
            <a:off x="5781154" y="4330926"/>
            <a:ext cx="1799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0070C0"/>
                </a:solidFill>
                <a:latin typeface="Arial"/>
                <a:ea typeface="Calibri"/>
                <a:cs typeface="Arial"/>
              </a:rPr>
              <a:t>Carte Interface Module Prob </a:t>
            </a:r>
            <a:endParaRPr/>
          </a:p>
          <a:p>
            <a:pPr>
              <a:defRPr/>
            </a:pPr>
            <a:r>
              <a:rPr lang="fr-FR" sz="1200">
                <a:solidFill>
                  <a:srgbClr val="00294B"/>
                </a:solidFill>
                <a:latin typeface="Arial"/>
                <a:cs typeface="Arial"/>
              </a:rPr>
              <a:t>Distribué à la collaboration pour tester l’ensemble des 8000 modules HGTD</a:t>
            </a:r>
            <a:endParaRPr lang="fr-FR" sz="1200">
              <a:solidFill>
                <a:srgbClr val="00294B"/>
              </a:solidFill>
            </a:endParaRPr>
          </a:p>
        </p:txBody>
      </p:sp>
      <p:sp>
        <p:nvSpPr>
          <p:cNvPr id="31" name="Rectangle : coins arrondis 30"/>
          <p:cNvSpPr/>
          <p:nvPr/>
        </p:nvSpPr>
        <p:spPr bwMode="auto">
          <a:xfrm>
            <a:off x="3430289" y="4097282"/>
            <a:ext cx="4026112" cy="146911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ZoneTexte 33"/>
          <p:cNvSpPr txBox="1"/>
          <p:nvPr/>
        </p:nvSpPr>
        <p:spPr bwMode="auto">
          <a:xfrm>
            <a:off x="5155659" y="785438"/>
            <a:ext cx="2411425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ATLAS ITk</a:t>
            </a:r>
          </a:p>
          <a:p>
            <a:pPr algn="ctr">
              <a:defRPr/>
            </a:pPr>
            <a:r>
              <a:rPr lang="fr-FR" sz="1600">
                <a:solidFill>
                  <a:srgbClr val="00294B"/>
                </a:solidFill>
              </a:rPr>
              <a:t>Detecteurs, Electronique</a:t>
            </a:r>
            <a:endParaRPr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52091" y="4330886"/>
            <a:ext cx="2329064" cy="1167123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33855" y="4167416"/>
            <a:ext cx="1294800" cy="1294800"/>
          </a:xfrm>
          <a:prstGeom prst="rect">
            <a:avLst/>
          </a:prstGeom>
        </p:spPr>
      </p:pic>
      <p:sp>
        <p:nvSpPr>
          <p:cNvPr id="46" name="Rectangle : coins arrondis 45"/>
          <p:cNvSpPr/>
          <p:nvPr/>
        </p:nvSpPr>
        <p:spPr bwMode="auto">
          <a:xfrm>
            <a:off x="7690642" y="3827887"/>
            <a:ext cx="2936189" cy="1785104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ZoneTexte 21"/>
          <p:cNvSpPr txBox="1"/>
          <p:nvPr/>
        </p:nvSpPr>
        <p:spPr bwMode="auto">
          <a:xfrm>
            <a:off x="4501398" y="3727003"/>
            <a:ext cx="2411425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ATLAS HGTD</a:t>
            </a:r>
            <a:endParaRPr/>
          </a:p>
          <a:p>
            <a:pPr algn="ctr">
              <a:defRPr/>
            </a:pPr>
            <a:r>
              <a:rPr lang="fr-FR" sz="1600">
                <a:solidFill>
                  <a:srgbClr val="00294B"/>
                </a:solidFill>
              </a:rPr>
              <a:t>Detecteurs, Electronique</a:t>
            </a:r>
            <a:endParaRPr/>
          </a:p>
        </p:txBody>
      </p:sp>
      <p:sp>
        <p:nvSpPr>
          <p:cNvPr id="47" name="ZoneTexte 46"/>
          <p:cNvSpPr txBox="1"/>
          <p:nvPr/>
        </p:nvSpPr>
        <p:spPr bwMode="auto">
          <a:xfrm>
            <a:off x="8096337" y="3549205"/>
            <a:ext cx="174194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DOSIMOEMS</a:t>
            </a:r>
            <a:endParaRPr/>
          </a:p>
          <a:p>
            <a:pPr algn="ctr">
              <a:defRPr/>
            </a:pPr>
            <a:r>
              <a:rPr lang="fr-FR" sz="1600">
                <a:solidFill>
                  <a:srgbClr val="00294B"/>
                </a:solidFill>
              </a:rPr>
              <a:t>Électronique</a:t>
            </a:r>
            <a:endParaRPr/>
          </a:p>
        </p:txBody>
      </p:sp>
      <p:sp>
        <p:nvSpPr>
          <p:cNvPr id="49" name="ZoneTexte 48"/>
          <p:cNvSpPr txBox="1"/>
          <p:nvPr/>
        </p:nvSpPr>
        <p:spPr bwMode="auto">
          <a:xfrm>
            <a:off x="9004836" y="4150343"/>
            <a:ext cx="16219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0070C0"/>
                </a:solidFill>
              </a:rPr>
              <a:t>Mesure in situ de dose en radiothérapie</a:t>
            </a:r>
            <a:endParaRPr/>
          </a:p>
          <a:p>
            <a:pPr>
              <a:defRPr/>
            </a:pPr>
            <a:r>
              <a:rPr lang="fr-FR" sz="1200">
                <a:solidFill>
                  <a:srgbClr val="00294B"/>
                </a:solidFill>
              </a:rPr>
              <a:t>Développement d’une carte d’acquisition 250 voies</a:t>
            </a:r>
            <a:endParaRPr lang="fr-FR" sz="1200" b="1">
              <a:solidFill>
                <a:srgbClr val="00294B"/>
              </a:solidFill>
            </a:endParaRPr>
          </a:p>
        </p:txBody>
      </p:sp>
      <p:sp>
        <p:nvSpPr>
          <p:cNvPr id="1857486969" name="Rectangle : coins arrondis 45"/>
          <p:cNvSpPr/>
          <p:nvPr/>
        </p:nvSpPr>
        <p:spPr bwMode="auto">
          <a:xfrm>
            <a:off x="7792055" y="1302196"/>
            <a:ext cx="2834776" cy="214267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78262399" name="ZoneTexte 46"/>
          <p:cNvSpPr txBox="1"/>
          <p:nvPr/>
        </p:nvSpPr>
        <p:spPr bwMode="auto">
          <a:xfrm>
            <a:off x="8582113" y="893871"/>
            <a:ext cx="1748059" cy="57947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294B"/>
                </a:solidFill>
              </a:rPr>
              <a:t>PALLAS</a:t>
            </a:r>
            <a:endParaRPr/>
          </a:p>
          <a:p>
            <a:pPr algn="ctr">
              <a:defRPr/>
            </a:pPr>
            <a:r>
              <a:rPr lang="fr-FR" sz="1600">
                <a:solidFill>
                  <a:srgbClr val="00294B"/>
                </a:solidFill>
              </a:rPr>
              <a:t>Mécanique</a:t>
            </a:r>
            <a:endParaRPr/>
          </a:p>
        </p:txBody>
      </p:sp>
      <p:pic>
        <p:nvPicPr>
          <p:cNvPr id="2059667680" name="Image 205966767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834660" y="1577681"/>
            <a:ext cx="1245701" cy="830467"/>
          </a:xfrm>
          <a:prstGeom prst="rect">
            <a:avLst/>
          </a:prstGeom>
        </p:spPr>
      </p:pic>
      <p:sp>
        <p:nvSpPr>
          <p:cNvPr id="1799688507" name="ZoneTexte 1799688506"/>
          <p:cNvSpPr txBox="1"/>
          <p:nvPr/>
        </p:nvSpPr>
        <p:spPr bwMode="auto">
          <a:xfrm>
            <a:off x="9046290" y="1525569"/>
            <a:ext cx="1636307" cy="97654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200" b="1" dirty="0" err="1">
                <a:solidFill>
                  <a:srgbClr val="0070C0"/>
                </a:solidFill>
              </a:rPr>
              <a:t>Réalisation</a:t>
            </a:r>
            <a:r>
              <a:rPr sz="1200" b="1" dirty="0">
                <a:solidFill>
                  <a:srgbClr val="0070C0"/>
                </a:solidFill>
              </a:rPr>
              <a:t> du </a:t>
            </a:r>
            <a:r>
              <a:rPr sz="1200" b="1" dirty="0" err="1">
                <a:solidFill>
                  <a:srgbClr val="0070C0"/>
                </a:solidFill>
              </a:rPr>
              <a:t>collimateur</a:t>
            </a:r>
            <a:r>
              <a:rPr sz="1200" b="1" dirty="0">
                <a:solidFill>
                  <a:srgbClr val="0070C0"/>
                </a:solidFill>
              </a:rPr>
              <a:t> d’un </a:t>
            </a:r>
            <a:r>
              <a:rPr sz="1200" b="1" dirty="0" err="1">
                <a:solidFill>
                  <a:srgbClr val="0070C0"/>
                </a:solidFill>
              </a:rPr>
              <a:t>faisceau</a:t>
            </a:r>
            <a:r>
              <a:rPr sz="1200" b="1" dirty="0">
                <a:solidFill>
                  <a:srgbClr val="0070C0"/>
                </a:solidFill>
              </a:rPr>
              <a:t> </a:t>
            </a:r>
            <a:r>
              <a:rPr sz="1200" b="1" dirty="0" err="1">
                <a:solidFill>
                  <a:srgbClr val="0070C0"/>
                </a:solidFill>
              </a:rPr>
              <a:t>d’électrons</a:t>
            </a:r>
            <a:r>
              <a:rPr sz="1200" b="1" dirty="0">
                <a:solidFill>
                  <a:srgbClr val="0070C0"/>
                </a:solidFill>
              </a:rPr>
              <a:t> pour PALLAS.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4E13D87-7693-552F-1630-3265E97A6C05}"/>
              </a:ext>
            </a:extLst>
          </p:cNvPr>
          <p:cNvSpPr txBox="1"/>
          <p:nvPr/>
        </p:nvSpPr>
        <p:spPr>
          <a:xfrm>
            <a:off x="7806525" y="2394097"/>
            <a:ext cx="287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La fabrication sur mesure d’éléments optiques magnétiques, a été optimisée en adaptant des quadrupôles existants via l’électroérosion, réduisant les coûts et évitant une refabrication totale.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5467542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1" y="5714820"/>
            <a:ext cx="241155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5CBC48-59D9-6880-53CD-BBC139CE313E}" type="datetime1">
              <a:rPr lang="fr-FR"/>
              <a:t>15/04/2026</a:t>
            </a:fld>
            <a:endParaRPr lang="fr-FR"/>
          </a:p>
        </p:txBody>
      </p:sp>
      <p:sp>
        <p:nvSpPr>
          <p:cNvPr id="2130261102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85178220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E484469-9C45-6E8E-CBA5-AF6C9BD850C5}" type="slidenum">
              <a:rPr lang="fr-FR"/>
              <a:t>19</a:t>
            </a:fld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9266485-1F8C-49AD-A5D5-E767E4406627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2218035" y="158501"/>
            <a:ext cx="5688632" cy="432048"/>
          </a:xfrm>
        </p:spPr>
        <p:txBody>
          <a:bodyPr/>
          <a:lstStyle/>
          <a:p>
            <a:pPr>
              <a:defRPr/>
            </a:pPr>
            <a:r>
              <a:rPr lang="fr-FR"/>
              <a:t>Structure – quelque nouveauté</a:t>
            </a:r>
            <a:endParaRPr/>
          </a:p>
        </p:txBody>
      </p:sp>
      <p:grpSp>
        <p:nvGrpSpPr>
          <p:cNvPr id="11" name="Groupe 10"/>
          <p:cNvGrpSpPr/>
          <p:nvPr/>
        </p:nvGrpSpPr>
        <p:grpSpPr bwMode="auto">
          <a:xfrm>
            <a:off x="2074019" y="730026"/>
            <a:ext cx="6912770" cy="4845316"/>
            <a:chOff x="1930003" y="869504"/>
            <a:chExt cx="6912770" cy="484531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rcRect t="3286"/>
            <a:stretch/>
          </p:blipFill>
          <p:spPr bwMode="auto">
            <a:xfrm>
              <a:off x="2051203" y="1085528"/>
              <a:ext cx="6670368" cy="462929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930003" y="869504"/>
              <a:ext cx="86409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978677" y="869504"/>
              <a:ext cx="86409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800"/>
                <a:t>161 Agents</a:t>
              </a:r>
              <a:endParaRPr/>
            </a:p>
          </p:txBody>
        </p:sp>
      </p:grpSp>
      <p:sp>
        <p:nvSpPr>
          <p:cNvPr id="12" name="ZoneTexte 11"/>
          <p:cNvSpPr txBox="1"/>
          <p:nvPr/>
        </p:nvSpPr>
        <p:spPr bwMode="auto">
          <a:xfrm>
            <a:off x="7595948" y="3799430"/>
            <a:ext cx="8147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6700"/>
                </a:solidFill>
                <a:latin typeface="Calibri"/>
              </a:rPr>
              <a:t>32 Agents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7488604" y="1490428"/>
            <a:ext cx="1362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6700"/>
                </a:solidFill>
                <a:latin typeface="Calibri"/>
              </a:rPr>
              <a:t>161 Agents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5939764" y="4253880"/>
            <a:ext cx="8147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6700"/>
                </a:solidFill>
                <a:latin typeface="Calibri"/>
              </a:rPr>
              <a:t>27 Agents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2699404" y="4395079"/>
            <a:ext cx="814775" cy="3046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6700"/>
                </a:solidFill>
                <a:latin typeface="Calibri"/>
              </a:rPr>
              <a:t>43 Agents</a:t>
            </a:r>
            <a:endParaRPr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4234259" y="5375287"/>
            <a:ext cx="8147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6700"/>
                </a:solidFill>
                <a:latin typeface="Calibri"/>
              </a:rPr>
              <a:t>57 Agents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065907" y="158501"/>
            <a:ext cx="5688632" cy="432048"/>
          </a:xfrm>
        </p:spPr>
        <p:txBody>
          <a:bodyPr/>
          <a:lstStyle/>
          <a:p>
            <a:pPr>
              <a:defRPr/>
            </a:pPr>
            <a:r>
              <a:rPr lang="fr-FR"/>
              <a:t>Quelque statistique du département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59EED68-CB98-4B02-A34D-AB6A0D8F9355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3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fr-FR"/>
              <a:t>160 Agents dans le pole: 23 F et 137 H</a:t>
            </a:r>
            <a:endParaRPr/>
          </a:p>
          <a:p>
            <a:pPr>
              <a:defRPr/>
            </a:pPr>
            <a:r>
              <a:rPr lang="fr-FR"/>
              <a:t>15 CDDs, 6 apprenti.e.s, 2 étudiants en thèse</a:t>
            </a:r>
            <a:endParaRPr/>
          </a:p>
          <a:p>
            <a:pPr>
              <a:defRPr/>
            </a:pPr>
            <a:r>
              <a:rPr lang="fr-FR"/>
              <a:t>Moyenne d'âge de permanents &gt; 50 ans:</a:t>
            </a:r>
            <a:endParaRPr/>
          </a:p>
          <a:p>
            <a:pPr lvl="1">
              <a:defRPr/>
            </a:pPr>
            <a:r>
              <a:rPr lang="fr-FR"/>
              <a:t>Détecteurs = 50,7</a:t>
            </a:r>
            <a:endParaRPr/>
          </a:p>
          <a:p>
            <a:pPr lvl="1">
              <a:defRPr/>
            </a:pPr>
            <a:r>
              <a:rPr lang="fr-FR"/>
              <a:t>Electronique = 50,5</a:t>
            </a:r>
            <a:endParaRPr/>
          </a:p>
          <a:p>
            <a:pPr lvl="1">
              <a:defRPr/>
            </a:pPr>
            <a:r>
              <a:rPr lang="fr-FR"/>
              <a:t>Informatique = 50,7</a:t>
            </a:r>
            <a:endParaRPr/>
          </a:p>
          <a:p>
            <a:pPr lvl="1">
              <a:defRPr/>
            </a:pPr>
            <a:r>
              <a:rPr lang="fr-FR"/>
              <a:t>Mécanique = 50,1</a:t>
            </a:r>
            <a:endParaRPr/>
          </a:p>
          <a:p>
            <a:pPr>
              <a:defRPr/>
            </a:pPr>
            <a:r>
              <a:rPr lang="fr-FR"/>
              <a:t>Moyenne d’âge ~ 47 ans</a:t>
            </a:r>
            <a:endParaRPr/>
          </a:p>
          <a:p>
            <a:pPr>
              <a:defRPr/>
            </a:pPr>
            <a:r>
              <a:rPr lang="fr-FR"/>
              <a:t>Nombre des agents permanents dans le pôle et prévision à 5 ans (sans remplacement!):</a:t>
            </a:r>
            <a:endParaRPr/>
          </a:p>
          <a:p>
            <a:pPr lvl="1">
              <a:defRPr/>
            </a:pPr>
            <a:r>
              <a:rPr lang="fr-FR"/>
              <a:t>Détecteurs : 20  15</a:t>
            </a:r>
            <a:endParaRPr/>
          </a:p>
          <a:p>
            <a:pPr lvl="1">
              <a:defRPr/>
            </a:pPr>
            <a:r>
              <a:rPr lang="fr-FR"/>
              <a:t>Electronique : 31  23</a:t>
            </a:r>
            <a:endParaRPr/>
          </a:p>
          <a:p>
            <a:pPr lvl="1">
              <a:defRPr/>
            </a:pPr>
            <a:r>
              <a:rPr lang="fr-FR"/>
              <a:t>Informatique : 46  32</a:t>
            </a:r>
            <a:endParaRPr/>
          </a:p>
          <a:p>
            <a:pPr lvl="1">
              <a:defRPr/>
            </a:pPr>
            <a:r>
              <a:rPr lang="fr-FR"/>
              <a:t>Mécanique : 38  29</a:t>
            </a:r>
          </a:p>
          <a:p>
            <a:pPr lvl="1">
              <a:defRPr/>
            </a:pPr>
            <a:endParaRPr lang="fr-FR"/>
          </a:p>
          <a:p>
            <a:pPr marL="0" indent="0">
              <a:buNone/>
              <a:defRPr/>
            </a:pPr>
            <a:endParaRPr lang="fr-FR"/>
          </a:p>
          <a:p>
            <a:pPr>
              <a:defRPr/>
            </a:pPr>
            <a:endParaRPr lang="fr-FR"/>
          </a:p>
        </p:txBody>
      </p:sp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5602411" y="883155"/>
          <a:ext cx="4824536" cy="262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/>
          <p:cNvSpPr txBox="1"/>
          <p:nvPr/>
        </p:nvSpPr>
        <p:spPr bwMode="auto">
          <a:xfrm>
            <a:off x="4931301" y="4287124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Baisse entre 24 et 30%!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065907" y="163546"/>
            <a:ext cx="5688632" cy="43204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/>
              <a:t>Nouveaux arrivants en 2026 (1</a:t>
            </a:r>
            <a:r>
              <a:rPr lang="fr-FR" baseline="30000"/>
              <a:t>er</a:t>
            </a:r>
            <a:r>
              <a:rPr lang="fr-FR"/>
              <a:t> Decembre 2025)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2A7F0F3-D582-402A-B5FC-0362F90F69E0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4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 bwMode="auto">
          <a:xfrm>
            <a:off x="1407590" y="1085528"/>
            <a:ext cx="7632847" cy="302433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b="1">
                <a:solidFill>
                  <a:srgbClr val="456487"/>
                </a:solidFill>
              </a:rPr>
              <a:t>Permanents:</a:t>
            </a:r>
            <a:r>
              <a:rPr lang="fr-FR" b="1"/>
              <a:t>	</a:t>
            </a:r>
            <a:endParaRPr/>
          </a:p>
          <a:p>
            <a:pPr marL="0" indent="0">
              <a:buNone/>
              <a:defRPr/>
            </a:pPr>
            <a:r>
              <a:rPr lang="fr-FR" b="1"/>
              <a:t>	Dmytro Hohov </a:t>
            </a:r>
            <a:r>
              <a:rPr lang="fr-FR">
                <a:solidFill>
                  <a:srgbClr val="002060"/>
                </a:solidFill>
              </a:rPr>
              <a:t>–</a:t>
            </a:r>
            <a:r>
              <a:rPr lang="fr-FR">
                <a:solidFill>
                  <a:schemeClr val="tx1"/>
                </a:solidFill>
              </a:rPr>
              <a:t> Dept. Détecteurs</a:t>
            </a:r>
            <a:endParaRPr/>
          </a:p>
          <a:p>
            <a:pPr marL="0" indent="0">
              <a:buNone/>
              <a:defRPr/>
            </a:pPr>
            <a:r>
              <a:rPr lang="fr-FR" b="1"/>
              <a:t>	Corentin Allaire </a:t>
            </a:r>
            <a:r>
              <a:rPr lang="fr-FR">
                <a:solidFill>
                  <a:srgbClr val="002060"/>
                </a:solidFill>
              </a:rPr>
              <a:t>–</a:t>
            </a:r>
            <a:r>
              <a:rPr lang="fr-FR">
                <a:solidFill>
                  <a:schemeClr val="tx1"/>
                </a:solidFill>
              </a:rPr>
              <a:t> Dept. Informatique, Développement</a:t>
            </a:r>
            <a:endParaRPr lang="fr-FR" b="1"/>
          </a:p>
          <a:p>
            <a:pPr marL="0" indent="0">
              <a:buNone/>
              <a:defRPr/>
            </a:pPr>
            <a:r>
              <a:rPr lang="fr-FR" b="1"/>
              <a:t>	Nathan Payet </a:t>
            </a:r>
            <a:r>
              <a:rPr lang="fr-FR">
                <a:solidFill>
                  <a:srgbClr val="002060"/>
                </a:solidFill>
              </a:rPr>
              <a:t>– Dept. Mécanique, Atelier</a:t>
            </a:r>
            <a:endParaRPr/>
          </a:p>
          <a:p>
            <a:pPr marL="0" indent="0">
              <a:buNone/>
              <a:defRPr/>
            </a:pPr>
            <a:endParaRPr lang="fr-FR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fr-FR" b="1">
                <a:solidFill>
                  <a:srgbClr val="456487"/>
                </a:solidFill>
              </a:rPr>
              <a:t>CDDs:</a:t>
            </a:r>
            <a:endParaRPr/>
          </a:p>
          <a:p>
            <a:pPr marL="0" indent="0">
              <a:buNone/>
              <a:defRPr/>
            </a:pPr>
            <a:r>
              <a:rPr lang="fr-FR" b="1">
                <a:solidFill>
                  <a:srgbClr val="456487"/>
                </a:solidFill>
              </a:rPr>
              <a:t>	</a:t>
            </a:r>
            <a:r>
              <a:rPr lang="fr-FR" b="1"/>
              <a:t>Mateo Blaise</a:t>
            </a:r>
            <a:r>
              <a:rPr lang="fr-FR" b="1">
                <a:solidFill>
                  <a:srgbClr val="456487"/>
                </a:solidFill>
              </a:rPr>
              <a:t> </a:t>
            </a:r>
            <a:r>
              <a:rPr lang="fr-FR">
                <a:solidFill>
                  <a:srgbClr val="002060"/>
                </a:solidFill>
              </a:rPr>
              <a:t>–</a:t>
            </a:r>
            <a:r>
              <a:rPr lang="fr-FR" b="1">
                <a:solidFill>
                  <a:srgbClr val="456487"/>
                </a:solidFill>
              </a:rPr>
              <a:t> </a:t>
            </a:r>
            <a:r>
              <a:rPr lang="fr-FR">
                <a:solidFill>
                  <a:schemeClr val="tx1"/>
                </a:solidFill>
              </a:rPr>
              <a:t>Dept. Détecteurs</a:t>
            </a:r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Départs prévus en 2026, permanents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D7ACAEE-26E2-4090-BA40-F9D135FCBEFC}" type="datetime1">
              <a:rPr lang="fr-FR"/>
              <a:t>15/04/2026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5</a:t>
            </a:fld>
            <a:endParaRPr lang="fr-FR"/>
          </a:p>
        </p:txBody>
      </p:sp>
      <p:sp>
        <p:nvSpPr>
          <p:cNvPr id="8" name="Espace réservé du contenu 5"/>
          <p:cNvSpPr>
            <a:spLocks noGrp="1"/>
          </p:cNvSpPr>
          <p:nvPr>
            <p:ph sz="half" idx="2"/>
          </p:nvPr>
        </p:nvSpPr>
        <p:spPr bwMode="auto">
          <a:xfrm>
            <a:off x="2012870" y="1043377"/>
            <a:ext cx="5832649" cy="421861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2200" b="1">
                <a:solidFill>
                  <a:srgbClr val="456487"/>
                </a:solidFill>
              </a:rPr>
              <a:t>Départ à la retraite :</a:t>
            </a:r>
            <a:endParaRPr/>
          </a:p>
          <a:p>
            <a:pPr marL="0" indent="0">
              <a:buNone/>
              <a:defRPr/>
            </a:pPr>
            <a:r>
              <a:rPr lang="fr-FR" sz="1800" b="1"/>
              <a:t>	Christophe Beigbeder </a:t>
            </a:r>
            <a:r>
              <a:rPr lang="fr-FR" sz="1800">
                <a:solidFill>
                  <a:schemeClr val="tx1"/>
                </a:solidFill>
              </a:rPr>
              <a:t>- Dept. Electronique</a:t>
            </a:r>
            <a:endParaRPr/>
          </a:p>
          <a:p>
            <a:pPr marL="0" indent="0">
              <a:buNone/>
              <a:defRPr/>
            </a:pPr>
            <a:r>
              <a:rPr lang="fr-FR" sz="1800" b="1"/>
              <a:t>	Denis Linget </a:t>
            </a:r>
            <a:r>
              <a:rPr lang="fr-FR" sz="1800">
                <a:solidFill>
                  <a:schemeClr val="tx1"/>
                </a:solidFill>
              </a:rPr>
              <a:t>- Dept. Electronique</a:t>
            </a:r>
            <a:endParaRPr lang="fr-FR" sz="1800" b="1"/>
          </a:p>
          <a:p>
            <a:pPr marL="0" indent="0">
              <a:buNone/>
              <a:defRPr/>
            </a:pPr>
            <a:r>
              <a:rPr lang="fr-FR" sz="1800" b="1"/>
              <a:t>	Thi Nguyen Trung </a:t>
            </a:r>
            <a:r>
              <a:rPr lang="fr-FR" sz="1800">
                <a:solidFill>
                  <a:schemeClr val="tx1"/>
                </a:solidFill>
              </a:rPr>
              <a:t>- Dept. Détecteurs</a:t>
            </a:r>
            <a:endParaRPr lang="fr-FR" sz="1800" b="1"/>
          </a:p>
          <a:p>
            <a:pPr marL="0" indent="0">
              <a:buNone/>
              <a:defRPr/>
            </a:pPr>
            <a:r>
              <a:rPr lang="fr-FR" sz="1800" b="1"/>
              <a:t>	Frederic Gauthier </a:t>
            </a:r>
            <a:r>
              <a:rPr lang="fr-FR" sz="1800">
                <a:solidFill>
                  <a:schemeClr val="tx1"/>
                </a:solidFill>
              </a:rPr>
              <a:t>-</a:t>
            </a:r>
            <a:r>
              <a:rPr lang="fr-FR" sz="1800" b="1"/>
              <a:t> </a:t>
            </a:r>
            <a:r>
              <a:rPr lang="fr-FR" sz="1800">
                <a:solidFill>
                  <a:schemeClr val="tx1"/>
                </a:solidFill>
              </a:rPr>
              <a:t>Dept. Mécanique, Atelier</a:t>
            </a:r>
            <a:endParaRPr lang="fr-FR" sz="2200" b="1">
              <a:solidFill>
                <a:srgbClr val="456487"/>
              </a:solidFill>
            </a:endParaRPr>
          </a:p>
          <a:p>
            <a:pPr marL="0" indent="0">
              <a:buNone/>
              <a:defRPr/>
            </a:pPr>
            <a:r>
              <a:rPr lang="fr-FR" sz="1800" b="1"/>
              <a:t>	Filip Rudnyckyj </a:t>
            </a:r>
            <a:r>
              <a:rPr lang="fr-FR" sz="1800">
                <a:solidFill>
                  <a:schemeClr val="tx1"/>
                </a:solidFill>
              </a:rPr>
              <a:t>-</a:t>
            </a:r>
            <a:r>
              <a:rPr lang="fr-FR" sz="1800" b="1"/>
              <a:t> </a:t>
            </a:r>
            <a:r>
              <a:rPr lang="fr-FR" sz="1800">
                <a:solidFill>
                  <a:schemeClr val="tx1"/>
                </a:solidFill>
              </a:rPr>
              <a:t>Dept. Mécanique, Atelier</a:t>
            </a:r>
            <a:endParaRPr/>
          </a:p>
          <a:p>
            <a:pPr marL="0" indent="0">
              <a:buNone/>
              <a:defRPr/>
            </a:pPr>
            <a:r>
              <a:rPr lang="fr-FR" sz="1800" b="1"/>
              <a:t>	Monique Taurigna </a:t>
            </a:r>
            <a:r>
              <a:rPr lang="fr-FR" sz="1800">
                <a:solidFill>
                  <a:schemeClr val="tx1"/>
                </a:solidFill>
              </a:rPr>
              <a:t>-</a:t>
            </a:r>
            <a:r>
              <a:rPr lang="fr-FR" sz="1800" b="1"/>
              <a:t> </a:t>
            </a:r>
            <a:r>
              <a:rPr lang="fr-FR" sz="1800">
                <a:solidFill>
                  <a:schemeClr val="tx1"/>
                </a:solidFill>
              </a:rPr>
              <a:t>Dept. Informatique</a:t>
            </a:r>
            <a:r>
              <a:rPr lang="fr-FR" b="1">
                <a:solidFill>
                  <a:schemeClr val="tx1"/>
                </a:solidFill>
              </a:rPr>
              <a:t>	</a:t>
            </a:r>
            <a:endParaRPr lang="fr-FR" b="1"/>
          </a:p>
          <a:p>
            <a:pPr marL="0" indent="0">
              <a:buNone/>
              <a:defRPr/>
            </a:pPr>
            <a:r>
              <a:rPr lang="fr-FR" sz="2200" b="1">
                <a:solidFill>
                  <a:srgbClr val="456487"/>
                </a:solidFill>
              </a:rPr>
              <a:t>Départ en NOEMI :</a:t>
            </a:r>
            <a:endParaRPr/>
          </a:p>
          <a:p>
            <a:pPr marL="0" indent="0">
              <a:buNone/>
              <a:defRPr/>
            </a:pPr>
            <a:r>
              <a:rPr lang="fr-FR" sz="1800" b="1">
                <a:solidFill>
                  <a:srgbClr val="456487"/>
                </a:solidFill>
              </a:rPr>
              <a:t>	</a:t>
            </a:r>
            <a:r>
              <a:rPr lang="fr-FR" sz="1800" b="1"/>
              <a:t>Franck Legrand </a:t>
            </a:r>
            <a:r>
              <a:rPr lang="fr-FR" sz="1800">
                <a:solidFill>
                  <a:schemeClr val="tx1"/>
                </a:solidFill>
              </a:rPr>
              <a:t>-</a:t>
            </a:r>
            <a:r>
              <a:rPr lang="fr-FR" sz="1800" b="1"/>
              <a:t> </a:t>
            </a:r>
            <a:r>
              <a:rPr lang="fr-FR" sz="1800">
                <a:solidFill>
                  <a:schemeClr val="tx1"/>
                </a:solidFill>
              </a:rPr>
              <a:t>Dept. Mécanique, BE</a:t>
            </a:r>
            <a:endParaRPr/>
          </a:p>
          <a:p>
            <a:pPr marL="0" indent="0">
              <a:buNone/>
              <a:defRPr/>
            </a:pPr>
            <a:r>
              <a:rPr lang="fr-FR" sz="1800" b="1">
                <a:solidFill>
                  <a:schemeClr val="tx1"/>
                </a:solidFill>
              </a:rPr>
              <a:t>	</a:t>
            </a:r>
            <a:r>
              <a:rPr lang="fr-FR" sz="1800" b="1"/>
              <a:t>Mariya Georgieva</a:t>
            </a:r>
            <a:r>
              <a:rPr lang="fr-FR" sz="1800">
                <a:solidFill>
                  <a:schemeClr val="tx1"/>
                </a:solidFill>
              </a:rPr>
              <a:t> -</a:t>
            </a:r>
            <a:r>
              <a:rPr lang="fr-FR" sz="1800" b="1"/>
              <a:t> </a:t>
            </a:r>
            <a:r>
              <a:rPr lang="fr-FR" sz="1800">
                <a:solidFill>
                  <a:schemeClr val="tx1"/>
                </a:solidFill>
              </a:rPr>
              <a:t>Dept. Détecteurs</a:t>
            </a:r>
            <a:endParaRPr lang="fr-FR"/>
          </a:p>
          <a:p>
            <a:pPr lvl="1">
              <a:defRPr/>
            </a:pPr>
            <a:endParaRPr lang="fr-FR"/>
          </a:p>
          <a:p>
            <a:pPr>
              <a:defRPr/>
            </a:pPr>
            <a:endParaRPr lang="fr-FR"/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Fin contrats en 2026, non-permanents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D7ACAEE-26E2-4090-BA40-F9D135FCBEFC}" type="datetime1">
              <a:rPr lang="fr-FR"/>
              <a:t>15/04/2026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6</a:t>
            </a:fld>
            <a:endParaRPr lang="fr-FR"/>
          </a:p>
        </p:txBody>
      </p:sp>
      <p:sp>
        <p:nvSpPr>
          <p:cNvPr id="8" name="Espace réservé du contenu 5"/>
          <p:cNvSpPr>
            <a:spLocks noGrp="1"/>
          </p:cNvSpPr>
          <p:nvPr>
            <p:ph sz="half" idx="2"/>
          </p:nvPr>
        </p:nvSpPr>
        <p:spPr bwMode="auto">
          <a:xfrm>
            <a:off x="1930003" y="941512"/>
            <a:ext cx="10308112" cy="44495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fr-FR" sz="2400" b="1">
                <a:solidFill>
                  <a:srgbClr val="456487"/>
                </a:solidFill>
              </a:rPr>
              <a:t>Fin contrat CDD:</a:t>
            </a:r>
            <a:endParaRPr/>
          </a:p>
          <a:p>
            <a:pPr marL="0" indent="0">
              <a:buNone/>
              <a:defRPr/>
            </a:pPr>
            <a:r>
              <a:rPr lang="fr-FR" sz="1800" b="1"/>
              <a:t>	</a:t>
            </a:r>
            <a:r>
              <a:rPr lang="fr-FR" sz="1900" b="1"/>
              <a:t>Hossam Bouthala</a:t>
            </a:r>
            <a:r>
              <a:rPr lang="fr-FR" sz="1900" b="1">
                <a:solidFill>
                  <a:schemeClr val="tx1"/>
                </a:solidFill>
              </a:rPr>
              <a:t> </a:t>
            </a:r>
            <a:r>
              <a:rPr lang="fr-FR" sz="1900">
                <a:solidFill>
                  <a:schemeClr val="tx1"/>
                </a:solidFill>
              </a:rPr>
              <a:t>–  Dept. Détecteurs </a:t>
            </a:r>
            <a:endParaRPr/>
          </a:p>
          <a:p>
            <a:pPr marL="0" indent="0">
              <a:buNone/>
              <a:defRPr/>
            </a:pPr>
            <a:r>
              <a:rPr lang="fr-FR" sz="1900" b="1"/>
              <a:t>	Thomas Cornet </a:t>
            </a:r>
            <a:r>
              <a:rPr lang="fr-FR" sz="1900">
                <a:solidFill>
                  <a:schemeClr val="tx1"/>
                </a:solidFill>
              </a:rPr>
              <a:t>–</a:t>
            </a:r>
            <a:r>
              <a:rPr lang="fr-FR" sz="1900" b="1"/>
              <a:t> </a:t>
            </a:r>
            <a:r>
              <a:rPr lang="fr-FR" sz="1900">
                <a:solidFill>
                  <a:schemeClr val="tx1"/>
                </a:solidFill>
              </a:rPr>
              <a:t>Dept. Détecteurs</a:t>
            </a:r>
            <a:endParaRPr/>
          </a:p>
          <a:p>
            <a:pPr marL="0" indent="0">
              <a:buNone/>
              <a:defRPr/>
            </a:pPr>
            <a:r>
              <a:rPr lang="fr-FR" sz="1900" b="1"/>
              <a:t>	Abdoulaye Ndiaye </a:t>
            </a:r>
            <a:r>
              <a:rPr lang="fr-FR" sz="1900">
                <a:solidFill>
                  <a:schemeClr val="tx1"/>
                </a:solidFill>
              </a:rPr>
              <a:t>–</a:t>
            </a:r>
            <a:r>
              <a:rPr lang="fr-FR" sz="1900" b="1"/>
              <a:t> </a:t>
            </a:r>
            <a:r>
              <a:rPr lang="fr-FR" sz="1900">
                <a:solidFill>
                  <a:schemeClr val="tx1"/>
                </a:solidFill>
              </a:rPr>
              <a:t>Dept. Détecteurs</a:t>
            </a:r>
            <a:endParaRPr/>
          </a:p>
          <a:p>
            <a:pPr marL="0" indent="0">
              <a:buNone/>
              <a:defRPr/>
            </a:pPr>
            <a:r>
              <a:rPr lang="fr-FR" sz="1900" b="1"/>
              <a:t>	Donovan Kin </a:t>
            </a:r>
            <a:r>
              <a:rPr lang="fr-FR" sz="1900">
                <a:solidFill>
                  <a:schemeClr val="tx1"/>
                </a:solidFill>
              </a:rPr>
              <a:t>– Dept. Electronique </a:t>
            </a:r>
            <a:r>
              <a:rPr lang="fr-FR" sz="1900" b="1">
                <a:solidFill>
                  <a:schemeClr val="tx1"/>
                </a:solidFill>
              </a:rPr>
              <a:t>	</a:t>
            </a:r>
            <a:endParaRPr/>
          </a:p>
          <a:p>
            <a:pPr marL="0" indent="0">
              <a:buNone/>
              <a:defRPr/>
            </a:pPr>
            <a:r>
              <a:rPr lang="fr-FR" sz="1800" b="1">
                <a:solidFill>
                  <a:schemeClr val="tx1"/>
                </a:solidFill>
              </a:rPr>
              <a:t>	</a:t>
            </a:r>
            <a:r>
              <a:rPr lang="fr-FR" sz="1900" b="1">
                <a:solidFill>
                  <a:srgbClr val="FF6700"/>
                </a:solidFill>
              </a:rPr>
              <a:t>Mahmoud Ghemari </a:t>
            </a:r>
            <a:r>
              <a:rPr lang="fr-FR" sz="1900">
                <a:solidFill>
                  <a:schemeClr val="tx1"/>
                </a:solidFill>
              </a:rPr>
              <a:t>– Dept. Informatique, Exploitation</a:t>
            </a:r>
            <a:endParaRPr lang="fr-FR" sz="1900" b="1"/>
          </a:p>
          <a:p>
            <a:pPr marL="0" indent="0">
              <a:buNone/>
              <a:defRPr/>
            </a:pPr>
            <a:r>
              <a:rPr lang="fr-FR" sz="1900" b="1">
                <a:solidFill>
                  <a:srgbClr val="FF6700"/>
                </a:solidFill>
              </a:rPr>
              <a:t>	Matias Vecchio </a:t>
            </a:r>
            <a:r>
              <a:rPr lang="fr-FR" sz="1900">
                <a:solidFill>
                  <a:schemeClr val="tx1"/>
                </a:solidFill>
              </a:rPr>
              <a:t>–</a:t>
            </a:r>
            <a:r>
              <a:rPr lang="fr-FR" sz="1900" b="1"/>
              <a:t> </a:t>
            </a:r>
            <a:r>
              <a:rPr lang="fr-FR" sz="1900">
                <a:solidFill>
                  <a:schemeClr val="tx1"/>
                </a:solidFill>
              </a:rPr>
              <a:t>Dept. Informatique, Online	</a:t>
            </a:r>
            <a:endParaRPr/>
          </a:p>
          <a:p>
            <a:pPr marL="0" indent="0">
              <a:buNone/>
              <a:defRPr/>
            </a:pPr>
            <a:r>
              <a:rPr lang="fr-FR" sz="1900" b="1">
                <a:solidFill>
                  <a:srgbClr val="FF6700"/>
                </a:solidFill>
              </a:rPr>
              <a:t>	Ewans Bourdelas</a:t>
            </a:r>
            <a:r>
              <a:rPr lang="fr-FR" sz="1900">
                <a:solidFill>
                  <a:schemeClr val="tx1"/>
                </a:solidFill>
              </a:rPr>
              <a:t> –</a:t>
            </a:r>
            <a:r>
              <a:rPr lang="fr-FR" sz="1900" b="1"/>
              <a:t> </a:t>
            </a:r>
            <a:r>
              <a:rPr lang="fr-FR" sz="1900">
                <a:solidFill>
                  <a:schemeClr val="tx1"/>
                </a:solidFill>
              </a:rPr>
              <a:t>Dept. Mécanique, BE</a:t>
            </a:r>
            <a:endParaRPr/>
          </a:p>
          <a:p>
            <a:pPr marL="0" indent="0">
              <a:buNone/>
              <a:defRPr/>
            </a:pPr>
            <a:r>
              <a:rPr lang="fr-FR" sz="1900" b="1">
                <a:solidFill>
                  <a:srgbClr val="FF6700"/>
                </a:solidFill>
              </a:rPr>
              <a:t>	Samuel Marchal</a:t>
            </a:r>
            <a:r>
              <a:rPr lang="fr-FR" sz="1900">
                <a:solidFill>
                  <a:schemeClr val="tx1"/>
                </a:solidFill>
              </a:rPr>
              <a:t> –</a:t>
            </a:r>
            <a:r>
              <a:rPr lang="fr-FR" sz="1900" b="1"/>
              <a:t> </a:t>
            </a:r>
            <a:r>
              <a:rPr lang="fr-FR" sz="1900">
                <a:solidFill>
                  <a:schemeClr val="tx1"/>
                </a:solidFill>
              </a:rPr>
              <a:t>Dept Mécanique, BE</a:t>
            </a:r>
            <a:endParaRPr/>
          </a:p>
          <a:p>
            <a:pPr marL="457200" lvl="1" indent="0">
              <a:buNone/>
              <a:defRPr/>
            </a:pPr>
            <a:endParaRPr lang="fr-FR"/>
          </a:p>
          <a:p>
            <a:pPr marL="0" indent="0">
              <a:buNone/>
              <a:defRPr/>
            </a:pPr>
            <a:r>
              <a:rPr lang="fr-FR" sz="2400" b="1">
                <a:solidFill>
                  <a:srgbClr val="456487"/>
                </a:solidFill>
              </a:rPr>
              <a:t>Fin apprentissage:</a:t>
            </a:r>
            <a:endParaRPr/>
          </a:p>
          <a:p>
            <a:pPr marL="0" indent="0">
              <a:buNone/>
              <a:defRPr/>
            </a:pPr>
            <a:r>
              <a:rPr lang="fr-FR" b="1"/>
              <a:t>	</a:t>
            </a:r>
            <a:r>
              <a:rPr lang="fr-FR" sz="1900" b="1"/>
              <a:t>Sid Ali Cherrati </a:t>
            </a:r>
            <a:r>
              <a:rPr lang="fr-FR" sz="1900">
                <a:solidFill>
                  <a:schemeClr val="tx1"/>
                </a:solidFill>
              </a:rPr>
              <a:t>– Dept. Informatique, Online</a:t>
            </a:r>
            <a:endParaRPr lang="fr-FR" sz="1900" b="1"/>
          </a:p>
          <a:p>
            <a:pPr marL="0" indent="0">
              <a:buNone/>
              <a:defRPr/>
            </a:pPr>
            <a:r>
              <a:rPr lang="fr-FR" sz="1900" b="1"/>
              <a:t>	Gaëtan Seuillot</a:t>
            </a:r>
            <a:r>
              <a:rPr lang="fr-FR" sz="1900">
                <a:solidFill>
                  <a:schemeClr val="tx1"/>
                </a:solidFill>
              </a:rPr>
              <a:t>– Dept. Informatique, Online</a:t>
            </a:r>
            <a:endParaRPr lang="fr-FR" sz="19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065907" y="163546"/>
            <a:ext cx="568863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/>
              <a:t>Postes obtenues en 2026 pour le pôle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2A7F0F3-D582-402A-B5FC-0362F90F69E0}" type="datetime1">
              <a:rPr lang="fr-FR"/>
              <a:t>15/04/2026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7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 bwMode="auto">
          <a:xfrm>
            <a:off x="273820" y="797495"/>
            <a:ext cx="10308112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fr-FR" sz="2400" b="1">
                <a:solidFill>
                  <a:srgbClr val="456487"/>
                </a:solidFill>
              </a:rPr>
              <a:t>Postes permanents CNRS:</a:t>
            </a:r>
            <a:endParaRPr/>
          </a:p>
          <a:p>
            <a:pPr marL="0" indent="0">
              <a:buNone/>
              <a:defRPr/>
            </a:pPr>
            <a:r>
              <a:rPr lang="fr-FR" sz="2200" b="1">
                <a:solidFill>
                  <a:schemeClr val="accent2"/>
                </a:solidFill>
              </a:rPr>
              <a:t>IR, BAP C: </a:t>
            </a:r>
            <a:r>
              <a:rPr lang="fr-FR">
                <a:solidFill>
                  <a:schemeClr val="tx1"/>
                </a:solidFill>
              </a:rPr>
              <a:t>Ingénieur.e de recherche en conception d’ensembles mécaniques complexes</a:t>
            </a:r>
            <a:r>
              <a:rPr lang="fr-FR" sz="2400">
                <a:solidFill>
                  <a:schemeClr val="tx1"/>
                </a:solidFill>
              </a:rPr>
              <a:t> </a:t>
            </a:r>
            <a:endParaRPr/>
          </a:p>
          <a:p>
            <a:pPr marL="0" indent="0">
              <a:buNone/>
              <a:defRPr/>
            </a:pPr>
            <a:r>
              <a:rPr lang="fr-FR" sz="2200" b="1">
                <a:solidFill>
                  <a:schemeClr val="accent2"/>
                </a:solidFill>
              </a:rPr>
              <a:t>IE, BAP E: </a:t>
            </a:r>
            <a:r>
              <a:rPr lang="fr-FR">
                <a:solidFill>
                  <a:schemeClr val="tx1"/>
                </a:solidFill>
              </a:rPr>
              <a:t>Ingénieur.e d’étude en développement de systèmes d’acquisition de données</a:t>
            </a:r>
            <a:r>
              <a:rPr lang="fr-FR" sz="2400">
                <a:solidFill>
                  <a:schemeClr val="tx1"/>
                </a:solidFill>
              </a:rPr>
              <a:t> </a:t>
            </a:r>
            <a:endParaRPr/>
          </a:p>
          <a:p>
            <a:pPr marL="0" indent="0">
              <a:buNone/>
              <a:defRPr/>
            </a:pPr>
            <a:r>
              <a:rPr lang="fr-FR" sz="2200" b="1">
                <a:solidFill>
                  <a:schemeClr val="accent2"/>
                </a:solidFill>
              </a:rPr>
              <a:t>IE, BAP C: </a:t>
            </a:r>
            <a:r>
              <a:rPr lang="fr-FR">
                <a:solidFill>
                  <a:schemeClr val="tx1"/>
                </a:solidFill>
              </a:rPr>
              <a:t>Ingénieur.e en conception et développement de chaines de détection 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1" i="0" u="none" strike="noStrike" cap="none" spc="0">
                <a:ln>
                  <a:noFill/>
                </a:ln>
                <a:solidFill>
                  <a:srgbClr val="ED7D31"/>
                </a:solidFill>
                <a:latin typeface="Calibri"/>
                <a:ea typeface="Arial"/>
                <a:cs typeface="Arial"/>
              </a:rPr>
              <a:t>IE, BAP E: </a:t>
            </a:r>
            <a:r>
              <a:rPr lang="fr-FR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Ingénieur.e en infrastructure de calcule et de stockage</a:t>
            </a:r>
            <a:endParaRPr/>
          </a:p>
          <a:p>
            <a:pPr marL="0" lvl="0" indent="0">
              <a:buNone/>
              <a:defRPr/>
            </a:pPr>
            <a:r>
              <a:rPr lang="fr-FR" sz="2200" b="1" i="0" u="none" strike="noStrike" cap="none" spc="0">
                <a:ln>
                  <a:noFill/>
                </a:ln>
                <a:solidFill>
                  <a:srgbClr val="ED7D31"/>
                </a:solidFill>
                <a:latin typeface="Calibri"/>
                <a:ea typeface="Arial"/>
                <a:cs typeface="Arial"/>
              </a:rPr>
              <a:t>IE, BAP C: </a:t>
            </a:r>
            <a:r>
              <a:rPr lang="fr-FR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Ingénieur.e</a:t>
            </a:r>
            <a:r>
              <a:rPr lang="fr-FR" sz="2000" b="0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 d’études mécaniques</a:t>
            </a:r>
            <a:endParaRPr/>
          </a:p>
          <a:p>
            <a:pPr marL="0" lvl="0" indent="0">
              <a:buNone/>
              <a:defRPr/>
            </a:pPr>
            <a:r>
              <a:rPr lang="fr-FR" b="1">
                <a:solidFill>
                  <a:srgbClr val="ED7D31"/>
                </a:solidFill>
              </a:rPr>
              <a:t>AI, BAP C:</a:t>
            </a:r>
            <a:r>
              <a:rPr lang="fr-FR">
                <a:solidFill>
                  <a:prstClr val="black"/>
                </a:solidFill>
              </a:rPr>
              <a:t> Assitent.e ingénieur.e électronicien.ne/câblage d’expérience</a:t>
            </a:r>
            <a:endParaRPr lang="fr-F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  <a:p>
            <a:pPr marL="0" indent="0">
              <a:buNone/>
              <a:defRPr/>
            </a:pPr>
            <a:r>
              <a:rPr lang="fr-FR" sz="2400" b="1">
                <a:solidFill>
                  <a:srgbClr val="456487"/>
                </a:solidFill>
              </a:rPr>
              <a:t>Poste permanent U. Paris-Saclay:</a:t>
            </a:r>
            <a:endParaRPr/>
          </a:p>
          <a:p>
            <a:pPr marL="0" indent="0">
              <a:buNone/>
              <a:defRPr/>
            </a:pPr>
            <a:r>
              <a:rPr lang="fr-FR" sz="2200" b="1">
                <a:solidFill>
                  <a:schemeClr val="accent2"/>
                </a:solidFill>
              </a:rPr>
              <a:t>AI, BAP C: </a:t>
            </a:r>
            <a:r>
              <a:rPr lang="fr-FR">
                <a:solidFill>
                  <a:schemeClr val="tx1"/>
                </a:solidFill>
              </a:rPr>
              <a:t>Assistant-e ingénieur électronicien.ne en conception de sous-systèmes électroniques</a:t>
            </a:r>
            <a:endParaRPr lang="fr-FR" sz="2200" b="1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fr-FR" sz="2400" b="1">
                <a:solidFill>
                  <a:srgbClr val="456487"/>
                </a:solidFill>
              </a:rPr>
              <a:t>Apprentissage:</a:t>
            </a:r>
            <a:endParaRPr/>
          </a:p>
          <a:p>
            <a:pPr marL="0" indent="0">
              <a:buNone/>
              <a:defRPr/>
            </a:pPr>
            <a:r>
              <a:rPr lang="fr-FR" sz="2200" b="1">
                <a:solidFill>
                  <a:schemeClr val="accent2"/>
                </a:solidFill>
              </a:rPr>
              <a:t>Dept. Electronique</a:t>
            </a:r>
            <a:endParaRPr/>
          </a:p>
          <a:p>
            <a:pPr marL="0" indent="0">
              <a:buNone/>
              <a:defRPr/>
            </a:pPr>
            <a:r>
              <a:rPr lang="fr-FR" sz="2200" b="1">
                <a:solidFill>
                  <a:schemeClr val="accent2"/>
                </a:solidFill>
              </a:rPr>
              <a:t>Dept. Informatique, Exploitation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8260429" y="2453680"/>
            <a:ext cx="2321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FF6700"/>
                </a:solidFill>
              </a:rPr>
              <a:t>7 postes en 2026!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D7ACAEE-26E2-4090-BA40-F9D135FCBEFC}" type="datetime1">
              <a:rPr lang="fr-FR"/>
              <a:t>15/04/2026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1065907" y="134670"/>
            <a:ext cx="5688632" cy="432048"/>
          </a:xfrm>
        </p:spPr>
        <p:txBody>
          <a:bodyPr/>
          <a:lstStyle/>
          <a:p>
            <a:pPr>
              <a:defRPr/>
            </a:pPr>
            <a:r>
              <a:rPr lang="fr-FR"/>
              <a:t>Stages</a:t>
            </a:r>
            <a:endParaRPr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0573" y="980529"/>
            <a:ext cx="7188056" cy="43204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 bwMode="auto">
          <a:xfrm>
            <a:off x="7528699" y="2093640"/>
            <a:ext cx="32912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Budget alloué : 15 750Euro</a:t>
            </a:r>
            <a:endParaRPr/>
          </a:p>
          <a:p>
            <a:pPr>
              <a:defRPr/>
            </a:pPr>
            <a:r>
              <a:rPr lang="en-US"/>
              <a:t>Equivalent à ~23 mois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21 stages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6" name="ZoneTexte 5"/>
          <p:cNvSpPr txBox="1"/>
          <p:nvPr/>
        </p:nvSpPr>
        <p:spPr bwMode="auto">
          <a:xfrm>
            <a:off x="7863735" y="3724856"/>
            <a:ext cx="2203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 b="1">
                <a:solidFill>
                  <a:srgbClr val="FF6700"/>
                </a:solidFill>
              </a:rPr>
              <a:t>6 stagiaires déjà dans le Pôle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8D7631-66E5-4ADC-A6F5-EF6D5686EE47}" type="datetime1">
              <a:rPr lang="fr-FR"/>
              <a:t>15/04/2026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9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993899" y="158501"/>
            <a:ext cx="6048671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/>
              <a:t>Présence du pole dans les instances du labo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201812" y="797495"/>
            <a:ext cx="895718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fr-FR" b="1">
                <a:solidFill>
                  <a:srgbClr val="456487"/>
                </a:solidFill>
              </a:rPr>
              <a:t>Conseil Scientifique:</a:t>
            </a:r>
            <a:r>
              <a:rPr lang="fr-FR" sz="1600" b="1">
                <a:solidFill>
                  <a:schemeClr val="tx1"/>
                </a:solidFill>
              </a:rPr>
              <a:t>	</a:t>
            </a:r>
            <a:endParaRPr/>
          </a:p>
          <a:p>
            <a:pPr marL="0" indent="0">
              <a:buNone/>
              <a:defRPr/>
            </a:pPr>
            <a:r>
              <a:rPr lang="fr-FR" sz="1600" b="1">
                <a:solidFill>
                  <a:schemeClr val="tx1"/>
                </a:solidFill>
              </a:rPr>
              <a:t>	</a:t>
            </a:r>
            <a:r>
              <a:rPr lang="fr-FR" sz="1600" b="1">
                <a:solidFill>
                  <a:srgbClr val="FF6700"/>
                </a:solidFill>
              </a:rPr>
              <a:t>Françoise Bouvet </a:t>
            </a:r>
            <a:r>
              <a:rPr lang="fr-FR" sz="1600"/>
              <a:t>– Dept. Informatique, Développement</a:t>
            </a:r>
            <a:endParaRPr lang="fr-FR" sz="1600" b="1"/>
          </a:p>
          <a:p>
            <a:pPr marL="0" indent="0">
              <a:buNone/>
              <a:defRPr/>
            </a:pPr>
            <a:r>
              <a:rPr lang="fr-FR" sz="1600" b="1">
                <a:solidFill>
                  <a:srgbClr val="FF6700"/>
                </a:solidFill>
              </a:rPr>
              <a:t>	Clément Delafosse </a:t>
            </a:r>
            <a:r>
              <a:rPr lang="fr-FR" sz="1600">
                <a:solidFill>
                  <a:schemeClr val="tx1"/>
                </a:solidFill>
              </a:rPr>
              <a:t>–</a:t>
            </a:r>
            <a:r>
              <a:rPr lang="fr-FR" sz="1600" b="1"/>
              <a:t> </a:t>
            </a:r>
            <a:r>
              <a:rPr lang="fr-FR" sz="1600">
                <a:solidFill>
                  <a:schemeClr val="tx1"/>
                </a:solidFill>
              </a:rPr>
              <a:t>Dept. Détecteurs	</a:t>
            </a:r>
            <a:endParaRPr/>
          </a:p>
          <a:p>
            <a:pPr marL="0" indent="0">
              <a:buNone/>
              <a:defRPr/>
            </a:pPr>
            <a:r>
              <a:rPr lang="fr-FR" sz="1600" b="1">
                <a:solidFill>
                  <a:srgbClr val="FF6700"/>
                </a:solidFill>
              </a:rPr>
              <a:t>	Jihane Maalmi </a:t>
            </a:r>
            <a:r>
              <a:rPr lang="fr-FR" sz="1600">
                <a:solidFill>
                  <a:schemeClr val="tx1"/>
                </a:solidFill>
              </a:rPr>
              <a:t>–</a:t>
            </a:r>
            <a:r>
              <a:rPr lang="fr-FR" sz="1600" b="1"/>
              <a:t> </a:t>
            </a:r>
            <a:r>
              <a:rPr lang="fr-FR" sz="1600">
                <a:solidFill>
                  <a:schemeClr val="tx1"/>
                </a:solidFill>
              </a:rPr>
              <a:t>Dept. Electronique </a:t>
            </a:r>
            <a:endParaRPr/>
          </a:p>
          <a:p>
            <a:pPr marL="0" indent="0">
              <a:buNone/>
              <a:defRPr/>
            </a:pPr>
            <a:r>
              <a:rPr lang="fr-FR" sz="1600" b="1">
                <a:solidFill>
                  <a:srgbClr val="FF6700"/>
                </a:solidFill>
              </a:rPr>
              <a:t>	Phlippe Rosier</a:t>
            </a:r>
            <a:r>
              <a:rPr lang="fr-FR" sz="1600">
                <a:solidFill>
                  <a:schemeClr val="tx1"/>
                </a:solidFill>
              </a:rPr>
              <a:t> –</a:t>
            </a:r>
            <a:r>
              <a:rPr lang="fr-FR" sz="1600" b="1"/>
              <a:t> </a:t>
            </a:r>
            <a:r>
              <a:rPr lang="fr-FR" sz="1600">
                <a:solidFill>
                  <a:schemeClr val="tx1"/>
                </a:solidFill>
              </a:rPr>
              <a:t>Dept Mécanique, BE</a:t>
            </a:r>
            <a:endParaRPr/>
          </a:p>
          <a:p>
            <a:pPr marL="0" indent="0">
              <a:buNone/>
              <a:defRPr/>
            </a:pPr>
            <a:endParaRPr lang="fr-FR" sz="1600"/>
          </a:p>
          <a:p>
            <a:pPr marL="0" indent="0">
              <a:buNone/>
              <a:defRPr/>
            </a:pPr>
            <a:endParaRPr lang="fr-FR" sz="160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1600"/>
          </a:p>
          <a:p>
            <a:pPr marL="0" indent="0">
              <a:buNone/>
              <a:defRPr/>
            </a:pPr>
            <a:r>
              <a:rPr lang="fr-FR" b="1">
                <a:solidFill>
                  <a:srgbClr val="456487"/>
                </a:solidFill>
              </a:rPr>
              <a:t>Conseil du Laboratoire:</a:t>
            </a:r>
            <a:r>
              <a:rPr lang="fr-FR" sz="1600" b="1"/>
              <a:t>	</a:t>
            </a:r>
            <a:endParaRPr/>
          </a:p>
          <a:p>
            <a:pPr>
              <a:defRPr/>
            </a:pPr>
            <a:r>
              <a:rPr lang="fr-FR" sz="1600" b="1"/>
              <a:t>	</a:t>
            </a:r>
            <a:r>
              <a:rPr lang="fr-FR" sz="1600" b="1">
                <a:solidFill>
                  <a:srgbClr val="FF6700"/>
                </a:solidFill>
              </a:rPr>
              <a:t>Mathieu Briere </a:t>
            </a:r>
            <a:r>
              <a:rPr lang="fr-FR" sz="1600"/>
              <a:t>– Dept. Mécanique, BE</a:t>
            </a:r>
            <a:endParaRPr/>
          </a:p>
          <a:p>
            <a:pPr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Vincent Chaumat </a:t>
            </a:r>
            <a:r>
              <a:rPr lang="fr-FR" sz="1600"/>
              <a:t>–</a:t>
            </a:r>
            <a:r>
              <a:rPr lang="fr-FR" sz="1600" b="1"/>
              <a:t> </a:t>
            </a:r>
            <a:r>
              <a:rPr lang="fr-FR" sz="1600"/>
              <a:t>Dept. Détecteurs</a:t>
            </a:r>
            <a:endParaRPr/>
          </a:p>
          <a:p>
            <a:pPr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Rémy Dorkel</a:t>
            </a:r>
            <a:r>
              <a:rPr lang="fr-FR" sz="1600"/>
              <a:t> – Dept. Mécanique, Atelier</a:t>
            </a:r>
            <a:endParaRPr/>
          </a:p>
          <a:p>
            <a:pPr marL="0" indent="0">
              <a:buNone/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Nicolas Dosme </a:t>
            </a:r>
            <a:r>
              <a:rPr lang="fr-FR" sz="1600"/>
              <a:t>– Dept. Informatique, On-line</a:t>
            </a:r>
            <a:endParaRPr/>
          </a:p>
          <a:p>
            <a:pPr marL="0" indent="0">
              <a:buNone/>
              <a:defRPr/>
            </a:pPr>
            <a:r>
              <a:rPr lang="fr-FR" sz="1600" b="1"/>
              <a:t>	</a:t>
            </a:r>
            <a:r>
              <a:rPr lang="fr-FR" sz="1600" b="1">
                <a:solidFill>
                  <a:srgbClr val="FF6700"/>
                </a:solidFill>
              </a:rPr>
              <a:t>Jimmy Jeglot </a:t>
            </a:r>
            <a:r>
              <a:rPr lang="fr-FR" sz="1600"/>
              <a:t>–</a:t>
            </a:r>
            <a:r>
              <a:rPr lang="fr-FR" sz="1600" b="1"/>
              <a:t> </a:t>
            </a:r>
            <a:r>
              <a:rPr lang="fr-FR" sz="1600"/>
              <a:t>Dept. Electronique </a:t>
            </a:r>
            <a:endParaRPr lang="fr-FR" sz="1600" b="1"/>
          </a:p>
          <a:p>
            <a:pPr>
              <a:defRPr/>
            </a:pPr>
            <a:r>
              <a:rPr lang="fr-FR" sz="1600" b="1">
                <a:solidFill>
                  <a:srgbClr val="FF6700"/>
                </a:solidFill>
              </a:rPr>
              <a:t>	Alexandre Migayron </a:t>
            </a:r>
            <a:r>
              <a:rPr lang="fr-FR" sz="1600"/>
              <a:t>– Dept. Mécanique, BE</a:t>
            </a:r>
            <a:endParaRPr/>
          </a:p>
          <a:p>
            <a:pPr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Kevin Pressard </a:t>
            </a:r>
            <a:r>
              <a:rPr lang="fr-FR" sz="1600"/>
              <a:t>– Dept. Mécanique, BE</a:t>
            </a:r>
            <a:endParaRPr/>
          </a:p>
          <a:p>
            <a:pPr marL="0" indent="0">
              <a:buNone/>
              <a:defRPr/>
            </a:pPr>
            <a:r>
              <a:rPr lang="fr-FR" sz="1600" b="1">
                <a:solidFill>
                  <a:srgbClr val="FF6700"/>
                </a:solidFill>
              </a:rPr>
              <a:t>	Veronique Puill </a:t>
            </a:r>
            <a:r>
              <a:rPr lang="fr-FR" sz="1600"/>
              <a:t>–</a:t>
            </a:r>
            <a:r>
              <a:rPr lang="fr-FR" sz="1600" b="1"/>
              <a:t> </a:t>
            </a:r>
            <a:r>
              <a:rPr lang="fr-FR" sz="1600"/>
              <a:t>Dept. Détecteurs	</a:t>
            </a:r>
            <a:endParaRPr/>
          </a:p>
          <a:p>
            <a:pPr marL="0" indent="0">
              <a:buNone/>
              <a:defRPr/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 bwMode="auto">
          <a:xfrm>
            <a:off x="5144958" y="2091025"/>
            <a:ext cx="537940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fr-FR" b="1">
                <a:solidFill>
                  <a:srgbClr val="456487"/>
                </a:solidFill>
              </a:rPr>
              <a:t>Conseil Paritaire Locale:</a:t>
            </a:r>
            <a:r>
              <a:rPr lang="fr-FR" sz="1600" b="1">
                <a:solidFill>
                  <a:schemeClr val="tx1"/>
                </a:solidFill>
              </a:rPr>
              <a:t>	</a:t>
            </a:r>
            <a:endParaRPr/>
          </a:p>
          <a:p>
            <a:pPr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Vincent Chaumat </a:t>
            </a:r>
            <a:r>
              <a:rPr lang="fr-FR" sz="1600"/>
              <a:t>–</a:t>
            </a:r>
            <a:r>
              <a:rPr lang="fr-FR" sz="1600" b="1"/>
              <a:t> </a:t>
            </a:r>
            <a:r>
              <a:rPr lang="fr-FR" sz="1600"/>
              <a:t>Dept. Détecteurs</a:t>
            </a:r>
            <a:endParaRPr/>
          </a:p>
          <a:p>
            <a:pPr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Nicolas Dosme </a:t>
            </a:r>
            <a:r>
              <a:rPr lang="fr-FR" sz="1600"/>
              <a:t>– Dept. Informatique, On-line</a:t>
            </a:r>
            <a:endParaRPr/>
          </a:p>
          <a:p>
            <a:pPr marL="0" indent="0">
              <a:buNone/>
              <a:defRPr/>
            </a:pPr>
            <a:r>
              <a:rPr lang="fr-FR" sz="1600" b="1"/>
              <a:t>	</a:t>
            </a:r>
            <a:r>
              <a:rPr lang="fr-FR" sz="1600" b="1">
                <a:solidFill>
                  <a:srgbClr val="FF6700"/>
                </a:solidFill>
              </a:rPr>
              <a:t>Michael Josselin </a:t>
            </a:r>
            <a:r>
              <a:rPr lang="fr-FR" sz="1600"/>
              <a:t>–</a:t>
            </a:r>
            <a:r>
              <a:rPr lang="fr-FR" sz="1600" b="1"/>
              <a:t> </a:t>
            </a:r>
            <a:r>
              <a:rPr lang="fr-FR" sz="1600"/>
              <a:t>Dept. Détecteurs</a:t>
            </a:r>
            <a:endParaRPr lang="fr-FR" sz="1600" b="1"/>
          </a:p>
          <a:p>
            <a:pPr>
              <a:defRPr/>
            </a:pPr>
            <a:r>
              <a:rPr lang="fr-FR" sz="1600" b="1">
                <a:solidFill>
                  <a:srgbClr val="FF6700"/>
                </a:solidFill>
              </a:rPr>
              <a:t>	Rodolphe Marie </a:t>
            </a:r>
            <a:r>
              <a:rPr lang="fr-FR" sz="1600"/>
              <a:t>– Dept. Mécanique, BE</a:t>
            </a:r>
            <a:endParaRPr/>
          </a:p>
          <a:p>
            <a:pPr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Yann Peinaud </a:t>
            </a:r>
            <a:r>
              <a:rPr lang="fr-FR" sz="1600"/>
              <a:t>– Dept. Mécanique, BE	</a:t>
            </a:r>
            <a:endParaRPr/>
          </a:p>
          <a:p>
            <a:pPr marL="0" indent="0">
              <a:buNone/>
              <a:defRPr/>
            </a:pP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5732216" y="5005538"/>
            <a:ext cx="5040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456487"/>
                </a:solidFill>
              </a:rPr>
              <a:t>GS Axe P2I - </a:t>
            </a:r>
            <a:r>
              <a:rPr lang="fr-FR" b="1">
                <a:solidFill>
                  <a:srgbClr val="002060"/>
                </a:solidFill>
              </a:rPr>
              <a:t>Votation du 13 au 17 avril</a:t>
            </a:r>
            <a:endParaRPr lang="fr-FR" b="1">
              <a:solidFill>
                <a:srgbClr val="456487"/>
              </a:solidFill>
            </a:endParaRPr>
          </a:p>
          <a:p>
            <a:pPr>
              <a:defRPr/>
            </a:pPr>
            <a:r>
              <a:rPr lang="fr-FR" sz="1600"/>
              <a:t>	</a:t>
            </a:r>
            <a:r>
              <a:rPr lang="fr-FR" sz="1600" b="1">
                <a:solidFill>
                  <a:srgbClr val="FF6700"/>
                </a:solidFill>
              </a:rPr>
              <a:t>Clément Delafosse </a:t>
            </a:r>
            <a:r>
              <a:rPr lang="fr-FR" sz="1600"/>
              <a:t>–</a:t>
            </a:r>
            <a:r>
              <a:rPr lang="fr-FR" sz="1600" b="1"/>
              <a:t> </a:t>
            </a:r>
            <a:r>
              <a:rPr lang="fr-FR" sz="1600"/>
              <a:t>Dept. Détecteurs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1622</Words>
  <Application>Microsoft Macintosh PowerPoint</Application>
  <PresentationFormat>Personnalisé</PresentationFormat>
  <Paragraphs>316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Masque IJCLab standard</vt:lpstr>
      <vt:lpstr>Présentation PowerPoint</vt:lpstr>
      <vt:lpstr>Structure – quelque nouveauté</vt:lpstr>
      <vt:lpstr>Quelque statistique du département</vt:lpstr>
      <vt:lpstr>Nouveaux arrivants en 2026 (1er Decembre 2025)</vt:lpstr>
      <vt:lpstr>Départs prévus en 2026, permanents</vt:lpstr>
      <vt:lpstr>Fin contrats en 2026, non-permanents</vt:lpstr>
      <vt:lpstr>Postes obtenues en 2026 pour le pôle</vt:lpstr>
      <vt:lpstr>Stages</vt:lpstr>
      <vt:lpstr>Présence du pole dans les instances du labo</vt:lpstr>
      <vt:lpstr> Demande de budget 2026 PI</vt:lpstr>
      <vt:lpstr>Budget pour 2026</vt:lpstr>
      <vt:lpstr>Pour qui travaillons-nous ?</vt:lpstr>
      <vt:lpstr>Evolution sur les familles de projet</vt:lpstr>
      <vt:lpstr>Projets Laboratoire</vt:lpstr>
      <vt:lpstr>Support, enseignements, réseaux</vt:lpstr>
      <vt:lpstr>Highlights Pôle Ingénierie 2025/2026</vt:lpstr>
      <vt:lpstr>Highlights Pôle Ingénierie 2025/2026</vt:lpstr>
      <vt:lpstr>Highlights Pôle Ingénierie 2025/2026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Microsoft Office User</cp:lastModifiedBy>
  <cp:revision>1581</cp:revision>
  <dcterms:created xsi:type="dcterms:W3CDTF">2011-03-09T16:37:49Z</dcterms:created>
  <dcterms:modified xsi:type="dcterms:W3CDTF">2026-04-15T11:50:15Z</dcterms:modified>
</cp:coreProperties>
</file>