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72" r:id="rId3"/>
    <p:sldId id="283" r:id="rId4"/>
    <p:sldId id="284" r:id="rId5"/>
    <p:sldId id="285" r:id="rId6"/>
    <p:sldId id="286" r:id="rId7"/>
    <p:sldId id="287" r:id="rId8"/>
    <p:sldId id="288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353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1636064"/>
            <a:ext cx="1166612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66485-1F8C-49AD-A5D5-E767E4406627}" type="datetime1">
              <a:rPr lang="fr-FR" smtClean="0"/>
              <a:t>13/04/2026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30506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32" y="456362"/>
            <a:ext cx="3932845" cy="1600859"/>
          </a:xfrm>
        </p:spPr>
        <p:txBody>
          <a:bodyPr anchor="b"/>
          <a:lstStyle>
            <a:lvl1pPr>
              <a:defRPr sz="362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308" y="988184"/>
            <a:ext cx="6171458" cy="4872647"/>
          </a:xfrm>
        </p:spPr>
        <p:txBody>
          <a:bodyPr/>
          <a:lstStyle>
            <a:lvl1pPr>
              <a:defRPr sz="3621"/>
            </a:lvl1pPr>
            <a:lvl2pPr>
              <a:defRPr sz="3169"/>
            </a:lvl2pPr>
            <a:lvl3pPr>
              <a:defRPr sz="2716"/>
            </a:lvl3pPr>
            <a:lvl4pPr>
              <a:defRPr sz="2263"/>
            </a:lvl4pPr>
            <a:lvl5pPr>
              <a:defRPr sz="2263"/>
            </a:lvl5pPr>
            <a:lvl6pPr>
              <a:defRPr sz="2263"/>
            </a:lvl6pPr>
            <a:lvl7pPr>
              <a:defRPr sz="2263"/>
            </a:lvl7pPr>
            <a:lvl8pPr>
              <a:defRPr sz="2263"/>
            </a:lvl8pPr>
            <a:lvl9pPr>
              <a:defRPr sz="226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32" y="2057221"/>
            <a:ext cx="3932845" cy="3812595"/>
          </a:xfrm>
        </p:spPr>
        <p:txBody>
          <a:bodyPr/>
          <a:lstStyle>
            <a:lvl1pPr marL="0" indent="0">
              <a:buNone/>
              <a:defRPr sz="1811"/>
            </a:lvl1pPr>
            <a:lvl2pPr marL="517413" indent="0">
              <a:buNone/>
              <a:defRPr sz="1584"/>
            </a:lvl2pPr>
            <a:lvl3pPr marL="1034826" indent="0">
              <a:buNone/>
              <a:defRPr sz="1358"/>
            </a:lvl3pPr>
            <a:lvl4pPr marL="1552240" indent="0">
              <a:buNone/>
              <a:defRPr sz="1132"/>
            </a:lvl4pPr>
            <a:lvl5pPr marL="2069653" indent="0">
              <a:buNone/>
              <a:defRPr sz="1132"/>
            </a:lvl5pPr>
            <a:lvl6pPr marL="2587066" indent="0">
              <a:buNone/>
              <a:defRPr sz="1132"/>
            </a:lvl6pPr>
            <a:lvl7pPr marL="3104479" indent="0">
              <a:buNone/>
              <a:defRPr sz="1132"/>
            </a:lvl7pPr>
            <a:lvl8pPr marL="3621893" indent="0">
              <a:buNone/>
              <a:defRPr sz="1132"/>
            </a:lvl8pPr>
            <a:lvl9pPr marL="4139306" indent="0">
              <a:buNone/>
              <a:defRPr sz="1132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A8EDB-206D-43FF-BB87-BB3B3E2835B1}" type="datetime1">
              <a:rPr lang="fr-FR" smtClean="0"/>
              <a:t>13/04/2026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14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32" y="456362"/>
            <a:ext cx="3932845" cy="1600859"/>
          </a:xfrm>
        </p:spPr>
        <p:txBody>
          <a:bodyPr anchor="b"/>
          <a:lstStyle>
            <a:lvl1pPr>
              <a:defRPr sz="362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308" y="988184"/>
            <a:ext cx="6171458" cy="4872647"/>
          </a:xfrm>
        </p:spPr>
        <p:txBody>
          <a:bodyPr/>
          <a:lstStyle>
            <a:lvl1pPr marL="0" indent="0">
              <a:buNone/>
              <a:defRPr sz="3621"/>
            </a:lvl1pPr>
            <a:lvl2pPr marL="517413" indent="0">
              <a:buNone/>
              <a:defRPr sz="3169"/>
            </a:lvl2pPr>
            <a:lvl3pPr marL="1034826" indent="0">
              <a:buNone/>
              <a:defRPr sz="2716"/>
            </a:lvl3pPr>
            <a:lvl4pPr marL="1552240" indent="0">
              <a:buNone/>
              <a:defRPr sz="2263"/>
            </a:lvl4pPr>
            <a:lvl5pPr marL="2069653" indent="0">
              <a:buNone/>
              <a:defRPr sz="2263"/>
            </a:lvl5pPr>
            <a:lvl6pPr marL="2587066" indent="0">
              <a:buNone/>
              <a:defRPr sz="2263"/>
            </a:lvl6pPr>
            <a:lvl7pPr marL="3104479" indent="0">
              <a:buNone/>
              <a:defRPr sz="2263"/>
            </a:lvl7pPr>
            <a:lvl8pPr marL="3621893" indent="0">
              <a:buNone/>
              <a:defRPr sz="2263"/>
            </a:lvl8pPr>
            <a:lvl9pPr marL="4139306" indent="0">
              <a:buNone/>
              <a:defRPr sz="2263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32" y="2057221"/>
            <a:ext cx="3932845" cy="3812595"/>
          </a:xfrm>
        </p:spPr>
        <p:txBody>
          <a:bodyPr/>
          <a:lstStyle>
            <a:lvl1pPr marL="0" indent="0">
              <a:buNone/>
              <a:defRPr sz="1811"/>
            </a:lvl1pPr>
            <a:lvl2pPr marL="517413" indent="0">
              <a:buNone/>
              <a:defRPr sz="1584"/>
            </a:lvl2pPr>
            <a:lvl3pPr marL="1034826" indent="0">
              <a:buNone/>
              <a:defRPr sz="1358"/>
            </a:lvl3pPr>
            <a:lvl4pPr marL="1552240" indent="0">
              <a:buNone/>
              <a:defRPr sz="1132"/>
            </a:lvl4pPr>
            <a:lvl5pPr marL="2069653" indent="0">
              <a:buNone/>
              <a:defRPr sz="1132"/>
            </a:lvl5pPr>
            <a:lvl6pPr marL="2587066" indent="0">
              <a:buNone/>
              <a:defRPr sz="1132"/>
            </a:lvl6pPr>
            <a:lvl7pPr marL="3104479" indent="0">
              <a:buNone/>
              <a:defRPr sz="1132"/>
            </a:lvl7pPr>
            <a:lvl8pPr marL="3621893" indent="0">
              <a:buNone/>
              <a:defRPr sz="1132"/>
            </a:lvl8pPr>
            <a:lvl9pPr marL="4139306" indent="0">
              <a:buNone/>
              <a:defRPr sz="1132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4944E-FC58-498F-BAC5-6847BA2850FC}" type="datetime1">
              <a:rPr lang="fr-FR" smtClean="0"/>
              <a:t>13/04/2026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772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6436A-2E1A-474F-B7AA-A7B381B36743}" type="datetime1">
              <a:rPr lang="fr-FR" smtClean="0"/>
              <a:t>13/04/2026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4614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485" y="364731"/>
            <a:ext cx="2628485" cy="581232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9032" y="364731"/>
            <a:ext cx="7712976" cy="581232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529D9-9730-489B-9200-A9E9CA224BAF}" type="datetime1">
              <a:rPr lang="fr-FR" smtClean="0"/>
              <a:t>13/04/2026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6332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ppléments : Intro visu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E40ABC-C31D-45AC-B7F1-6212434FB9E8}" type="datetime1">
              <a:rPr lang="fr-FR" smtClean="0"/>
              <a:t>13/04/2026</a:t>
            </a:fld>
            <a:endParaRPr lang="fr-FR" dirty="0"/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880356" y="169116"/>
            <a:ext cx="9860828" cy="488983"/>
          </a:xfrm>
        </p:spPr>
        <p:txBody>
          <a:bodyPr>
            <a:normAutofit/>
          </a:bodyPr>
          <a:lstStyle>
            <a:lvl1pPr algn="ctr">
              <a:defRPr lang="fr-FR" sz="249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5932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ppléments : 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43E441-9CE9-467E-A45E-81261F83965F}" type="datetime1">
              <a:rPr lang="fr-FR" smtClean="0"/>
              <a:t>13/04/2026</a:t>
            </a:fld>
            <a:endParaRPr lang="fr-FR" dirty="0"/>
          </a:p>
        </p:txBody>
      </p:sp>
      <p:sp>
        <p:nvSpPr>
          <p:cNvPr id="4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880356" y="169116"/>
            <a:ext cx="9860828" cy="488983"/>
          </a:xfrm>
        </p:spPr>
        <p:txBody>
          <a:bodyPr>
            <a:normAutofit/>
          </a:bodyPr>
          <a:lstStyle>
            <a:lvl1pPr algn="ctr">
              <a:defRPr lang="fr-FR" sz="249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6338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introduction V2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1636064"/>
            <a:ext cx="1166612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66485-1F8C-49AD-A5D5-E767E4406627}" type="datetime1">
              <a:rPr lang="fr-FR" smtClean="0"/>
              <a:t>13/04/2026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70748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9EED68-CB98-4B02-A34D-AB6A0D8F9355}" type="datetime1">
              <a:rPr lang="fr-FR" smtClean="0"/>
              <a:t>13/04/2026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735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" y="0"/>
            <a:ext cx="12191593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A7F0F3-D582-402A-B5FC-0362F90F69E0}" type="datetime1">
              <a:rPr lang="fr-FR" smtClean="0"/>
              <a:t>13/04/2026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59975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1636064"/>
            <a:ext cx="570461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1636064"/>
            <a:ext cx="570461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ACAEE-26E2-4090-BA40-F9D135FCBEFC}" type="datetime1">
              <a:rPr lang="fr-FR" smtClean="0"/>
              <a:t>13/04/2026</a:t>
            </a:fld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9335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7ACAEE-26E2-4090-BA40-F9D135FCBEFC}" type="datetime1">
              <a:rPr lang="fr-FR" smtClean="0"/>
              <a:t>13/04/2026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1711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8D7631-66E5-4ADC-A6F5-EF6D5686EE47}" type="datetime1">
              <a:rPr lang="fr-FR" smtClean="0"/>
              <a:t>13/04/2026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76145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823E-D765-4F82-BAA8-6C8171F61452}" type="datetime1">
              <a:rPr lang="fr-FR" smtClean="0"/>
              <a:t>13/04/2026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682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146C1-5746-40B0-AC98-6DB7A4BA007B}" type="datetime1">
              <a:rPr lang="fr-FR" smtClean="0"/>
              <a:t>13/04/2026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2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9032" y="364731"/>
            <a:ext cx="10513938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825446"/>
            <a:ext cx="10513938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9032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2CFD-AD86-4399-9059-1B4099EED564}" type="datetime1">
              <a:rPr lang="fr-FR" smtClean="0"/>
              <a:t>13/04/2026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848" y="6356721"/>
            <a:ext cx="4114306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1297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10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1034826" rtl="0" eaLnBrk="1" latinLnBrk="0" hangingPunct="1">
        <a:lnSpc>
          <a:spcPct val="90000"/>
        </a:lnSpc>
        <a:spcBef>
          <a:spcPct val="0"/>
        </a:spcBef>
        <a:buNone/>
        <a:defRPr sz="49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07" indent="-258707" algn="l" defTabSz="1034826" rtl="0" eaLnBrk="1" latinLnBrk="0" hangingPunct="1">
        <a:lnSpc>
          <a:spcPct val="90000"/>
        </a:lnSpc>
        <a:spcBef>
          <a:spcPts val="1132"/>
        </a:spcBef>
        <a:buFont typeface="Arial" panose="020B0604020202020204" pitchFamily="34" charset="0"/>
        <a:buChar char="•"/>
        <a:defRPr sz="3169" kern="1200">
          <a:solidFill>
            <a:schemeClr val="tx1"/>
          </a:solidFill>
          <a:latin typeface="+mn-lt"/>
          <a:ea typeface="+mn-ea"/>
          <a:cs typeface="+mn-cs"/>
        </a:defRPr>
      </a:lvl1pPr>
      <a:lvl2pPr marL="77612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716" kern="1200">
          <a:solidFill>
            <a:schemeClr val="tx1"/>
          </a:solidFill>
          <a:latin typeface="+mn-lt"/>
          <a:ea typeface="+mn-ea"/>
          <a:cs typeface="+mn-cs"/>
        </a:defRPr>
      </a:lvl2pPr>
      <a:lvl3pPr marL="129353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81094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32836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84577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36318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880599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39801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1pPr>
      <a:lvl2pPr marL="51741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103482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3pPr>
      <a:lvl4pPr marL="155224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06965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58706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104479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62189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13930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Réalisation mécanique du collimateur PALLAS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309894" y="1636064"/>
            <a:ext cx="6661357" cy="4553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400" b="1" dirty="0"/>
              <a:t>Objectif</a:t>
            </a:r>
            <a:br>
              <a:rPr lang="fr-FR" sz="1400" dirty="0"/>
            </a:br>
            <a:r>
              <a:rPr lang="fr-FR" sz="1200" dirty="0">
                <a:solidFill>
                  <a:srgbClr val="002060"/>
                </a:solidFill>
              </a:rPr>
              <a:t>Réaliser un ensemble mécanique permettant le positionnement très précis de fentes au sein d’une enceinte à vide, afin d’assurer la collimation d’un faisceau d’électrons.</a:t>
            </a:r>
          </a:p>
          <a:p>
            <a:pPr marL="0" indent="0">
              <a:buNone/>
            </a:pPr>
            <a:r>
              <a:rPr lang="fr-FR" sz="1400" b="1" dirty="0"/>
              <a:t>Composition</a:t>
            </a:r>
            <a:br>
              <a:rPr lang="fr-FR" sz="1400" dirty="0"/>
            </a:br>
            <a:r>
              <a:rPr lang="fr-FR" sz="1200" dirty="0">
                <a:solidFill>
                  <a:srgbClr val="002060"/>
                </a:solidFill>
              </a:rPr>
              <a:t>L’ensemble est composé d’une centaine de pièces usinées dans l’atelier du BT200.</a:t>
            </a:r>
          </a:p>
          <a:p>
            <a:pPr marL="0" indent="0">
              <a:buNone/>
            </a:pPr>
            <a:r>
              <a:rPr lang="fr-FR" sz="1400" b="1" dirty="0"/>
              <a:t>Planification</a:t>
            </a:r>
            <a:br>
              <a:rPr lang="fr-FR" sz="1400" dirty="0"/>
            </a:br>
            <a:r>
              <a:rPr lang="fr-FR" sz="1200" dirty="0">
                <a:solidFill>
                  <a:srgbClr val="002060"/>
                </a:solidFill>
              </a:rPr>
              <a:t>La réalisation a mobilisé l’ensemble des agents de l’atelier durant le deuxième semestre 2025.</a:t>
            </a:r>
          </a:p>
          <a:p>
            <a:pPr marL="0" indent="0">
              <a:buNone/>
            </a:pPr>
            <a:r>
              <a:rPr lang="fr-FR" sz="1400" b="1" dirty="0"/>
              <a:t>Moyens techniques mis en œuvre</a:t>
            </a:r>
            <a:endParaRPr lang="fr-FR" sz="14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rgbClr val="002060"/>
                </a:solidFill>
              </a:rPr>
              <a:t>Usinage par fraisage et tournage sur machines à commande numérique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rgbClr val="002060"/>
                </a:solidFill>
              </a:rPr>
              <a:t>Découpe à fil par électroérosion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rgbClr val="002060"/>
                </a:solidFill>
              </a:rPr>
              <a:t>Contrôle métrologique sur MMT (machine à mesurer tridimensionnelle)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rgbClr val="002060"/>
                </a:solidFill>
              </a:rPr>
              <a:t>Soudage TIG (</a:t>
            </a:r>
            <a:r>
              <a:rPr lang="fr-FR" sz="1200" dirty="0" err="1">
                <a:solidFill>
                  <a:srgbClr val="002060"/>
                </a:solidFill>
              </a:rPr>
              <a:t>Tungsten</a:t>
            </a:r>
            <a:r>
              <a:rPr lang="fr-FR" sz="1200" dirty="0">
                <a:solidFill>
                  <a:srgbClr val="002060"/>
                </a:solidFill>
              </a:rPr>
              <a:t> </a:t>
            </a:r>
            <a:r>
              <a:rPr lang="fr-FR" sz="1200" dirty="0" err="1">
                <a:solidFill>
                  <a:srgbClr val="002060"/>
                </a:solidFill>
              </a:rPr>
              <a:t>Inert</a:t>
            </a:r>
            <a:r>
              <a:rPr lang="fr-FR" sz="1200" dirty="0">
                <a:solidFill>
                  <a:srgbClr val="002060"/>
                </a:solidFill>
              </a:rPr>
              <a:t> Gas)</a:t>
            </a:r>
          </a:p>
          <a:p>
            <a:pPr marL="0" indent="0">
              <a:buNone/>
            </a:pPr>
            <a:r>
              <a:rPr lang="fr-FR" sz="1400" b="1" dirty="0"/>
              <a:t>Principales difficultés</a:t>
            </a:r>
            <a:endParaRPr lang="fr-FR" sz="14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rgbClr val="002060"/>
                </a:solidFill>
              </a:rPr>
              <a:t>Respect des tolérances dimensionnelles strictes pour les ajustements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rgbClr val="002060"/>
                </a:solidFill>
              </a:rPr>
              <a:t>Gestion de la diversité des matériaux utilisés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rgbClr val="002060"/>
                </a:solidFill>
              </a:rPr>
              <a:t>Anticipation et maîtrise des déformations, notamment celles induites par les opérations de soudage</a:t>
            </a:r>
          </a:p>
          <a:p>
            <a:pPr marL="0" indent="0">
              <a:buNone/>
            </a:pPr>
            <a:endParaRPr lang="fr-FR" sz="1200" dirty="0">
              <a:solidFill>
                <a:srgbClr val="002060"/>
              </a:solidFill>
            </a:endParaRPr>
          </a:p>
          <a:p>
            <a:endParaRPr lang="fr-FR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15/04/2026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Eric Guérard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Arial" charset="0"/>
                <a:cs typeface="Arial" charset="0"/>
              </a:rPr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5B6DF3E-260A-4606-9A37-FF7C4EFB2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006" y="1286257"/>
            <a:ext cx="3547925" cy="473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34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Les différentes étapes de réalisation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228399" y="2068097"/>
            <a:ext cx="4291467" cy="254165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1200" b="1" dirty="0"/>
              <a:t>Programmation des commandes numériques et élaboration des gammes de fabrication.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Usinage des pièces sur machines-outils (fraisage, tournage, électroérosion).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Contrôle dimensionnel et géométrique des pièces usinées (utilisation de la machine à mesurer tridimensionnelle MMT)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Réglages et positionnement sur machine des éléments de l’enceinte à vide avant soudure.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Soudage TIG de l’enceinte et des soufflets.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Montage de l’ensemble et tests de fonctionnement.</a:t>
            </a:r>
          </a:p>
          <a:p>
            <a:endParaRPr lang="fr-FR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15/04/2026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Eric Guérard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Arial" charset="0"/>
                <a:cs typeface="Arial" charset="0"/>
              </a:rPr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42492C-5E45-4C94-B6D6-F19B06618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999" y="1267734"/>
            <a:ext cx="5201735" cy="355203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6F37E5A-2244-4D2F-BC6E-62E171FAFA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767"/>
          <a:stretch/>
        </p:blipFill>
        <p:spPr>
          <a:xfrm>
            <a:off x="10036482" y="2696749"/>
            <a:ext cx="208888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97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Les différentes étapes de réalisation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228399" y="2068097"/>
            <a:ext cx="4291467" cy="254165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Programmation des commandes numériques et élaboration des gammes de fabrication.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b="1" dirty="0"/>
              <a:t>Usinage des pièces sur machines-outils (fraisage, tournage, électroérosion).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Contrôle dimensionnel et géométrique des pièces usinées (utilisation de la machine à mesurer tridimensionnelle MMT)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Réglages et positionnement sur machine des éléments de l’enceinte à vide avant soudure.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Soudage TIG de l’enceinte et des soufflets.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Montage de l’ensemble et tests de fonctionnement.</a:t>
            </a:r>
          </a:p>
          <a:p>
            <a:endParaRPr lang="fr-FR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15/04/2026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Eric Guérard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Arial" charset="0"/>
                <a:cs typeface="Arial" charset="0"/>
              </a:rPr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2CD8F12-EB5A-4222-BE75-29D77E00E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431" y="1008595"/>
            <a:ext cx="3560373" cy="26702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A340F3C-8A63-4C4C-B0E9-6FA26FC71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380" y="4029370"/>
            <a:ext cx="4663844" cy="21520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9BE970F-1AB3-47B4-B635-0DE5833D3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567" y="1056897"/>
            <a:ext cx="1302575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44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Les différentes étapes de réalisation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228399" y="2068097"/>
            <a:ext cx="4291467" cy="254165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Programmation des commandes numériques et élaboration des gammes de fabrication.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Usinage des pièces sur machines-outils (fraisage, tournage, électroérosion).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b="1" dirty="0"/>
              <a:t>Contrôle dimensionnel et géométrique des pièces usinées (utilisation de la machine à mesurer tridimensionnelle MMT)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Réglages et positionnement sur machine des éléments de l’enceinte à vide avant soudure.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Soudage TIG de l’enceinte et des soufflets.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Montage de l’ensemble et tests de fonctionnement.</a:t>
            </a:r>
          </a:p>
          <a:p>
            <a:endParaRPr lang="fr-FR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15/04/2026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Eric Guérard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Arial" charset="0"/>
                <a:cs typeface="Arial" charset="0"/>
              </a:rPr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5FFAB8C-FBDE-49B8-8E5C-7E5FFF46E9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-8658" r="21823" b="8658"/>
          <a:stretch/>
        </p:blipFill>
        <p:spPr>
          <a:xfrm rot="5400000">
            <a:off x="6043816" y="1710425"/>
            <a:ext cx="4991206" cy="353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68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Les différentes étapes de réalisation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228399" y="2068097"/>
            <a:ext cx="4291467" cy="254165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Programmation des commandes numériques et élaboration des gammes de fabrication.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Usinage des pièces sur machines-outils (fraisage, tournage, électroérosion).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Contrôle dimensionnel et géométrique des pièces usinées (utilisation de la machine à mesurer tridimensionnelle MMT)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b="1" dirty="0"/>
              <a:t>Réglages et positionnement sur machine des éléments de l’enceinte à vide avant soudure.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Soudage TIG de l’enceinte et des soufflets.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Montage de l’ensemble et tests de fonctionnement.</a:t>
            </a:r>
          </a:p>
          <a:p>
            <a:endParaRPr lang="fr-FR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15/04/2026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Eric Guérard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Arial" charset="0"/>
                <a:cs typeface="Arial" charset="0"/>
              </a:rPr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6A59B40-B693-4C8C-8833-48A217375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527" y="1719904"/>
            <a:ext cx="2980609" cy="39718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B6A4A07-F5C7-4A08-9F02-B60970997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413" y="2189825"/>
            <a:ext cx="3883489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17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Les différentes étapes de réalisation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228399" y="2068097"/>
            <a:ext cx="4291467" cy="254165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Programmation des commandes numériques et élaboration des gammes de fabrication.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Usinage des pièces sur machines-outils (fraisage, tournage, électroérosion).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Contrôle dimensionnel et géométrique des pièces usinées (utilisation de la machine à mesurer tridimensionnelle MMT)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Réglages et positionnement sur machine des éléments de l’enceinte à vide avant soudure.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b="1" dirty="0"/>
              <a:t>Soudage TIG de l’enceinte et des soufflets.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Montage de l’ensemble et tests de fonctionnement.</a:t>
            </a:r>
          </a:p>
          <a:p>
            <a:endParaRPr lang="fr-FR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15/04/2026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Eric Guérard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Arial" charset="0"/>
                <a:cs typeface="Arial" charset="0"/>
              </a:rPr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AD5EDAB-C71E-4920-8077-57E9E7EDA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228" y="1378714"/>
            <a:ext cx="3182388" cy="42431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A7ECCB8-9BE0-4AF3-9067-B41EDAEAE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746" y="1378714"/>
            <a:ext cx="3182388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97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Les différentes étapes de réalisation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228399" y="2068097"/>
            <a:ext cx="4291467" cy="254165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Programmation des commandes numériques et élaboration des gammes de fabrication.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Usinage des pièces sur machines-outils (fraisage, tournage, électroérosion).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Contrôle dimensionnel et géométrique des pièces usinées (utilisation de la machine à mesurer tridimensionnelle MMT)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Réglages et positionnement sur machine des éléments de l’enceinte à vide avant soudure.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dirty="0">
                <a:solidFill>
                  <a:schemeClr val="bg2">
                    <a:lumMod val="90000"/>
                  </a:schemeClr>
                </a:solidFill>
              </a:rPr>
              <a:t>Soudage TIG de l’enceinte et des soufflets.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200" b="1" dirty="0"/>
              <a:t>Montage de l’ensemble et tests de fonctionnement.</a:t>
            </a:r>
            <a:endParaRPr lang="fr-FR" sz="12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fr-FR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15/04/2026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Eric Guérard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Arial" charset="0"/>
                <a:cs typeface="Arial" charset="0"/>
              </a:rPr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0F34400-7636-478E-83F9-58121DACB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993" y="1008058"/>
            <a:ext cx="2456901" cy="32799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CA6A4F2-AE1D-48E7-A2EB-E974423D4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141" y="979859"/>
            <a:ext cx="3862032" cy="515576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F267AA6-328E-4822-A481-FD0691255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089" y="4573947"/>
            <a:ext cx="3428486" cy="157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2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000" dirty="0"/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379989" y="1812233"/>
            <a:ext cx="9669044" cy="4215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</a:rPr>
              <a:t>Ce projet a permis de valoriser les </a:t>
            </a:r>
            <a:r>
              <a:rPr lang="fr-FR" sz="2400" b="1" dirty="0">
                <a:solidFill>
                  <a:srgbClr val="002060"/>
                </a:solidFill>
              </a:rPr>
              <a:t>compétences variées de l’atelier</a:t>
            </a:r>
            <a:r>
              <a:rPr lang="fr-FR" sz="2400" dirty="0">
                <a:solidFill>
                  <a:srgbClr val="002060"/>
                </a:solidFill>
              </a:rPr>
              <a:t> et de renforcer la </a:t>
            </a:r>
            <a:r>
              <a:rPr lang="fr-FR" sz="2400" b="1" dirty="0">
                <a:solidFill>
                  <a:srgbClr val="002060"/>
                </a:solidFill>
              </a:rPr>
              <a:t>collaboration entre le BE et les équipes techniques</a:t>
            </a:r>
            <a:r>
              <a:rPr lang="fr-FR" sz="2400" dirty="0">
                <a:solidFill>
                  <a:srgbClr val="002060"/>
                </a:solidFill>
              </a:rPr>
              <a:t>. </a:t>
            </a:r>
          </a:p>
          <a:p>
            <a:pPr marL="0" indent="0">
              <a:buNone/>
            </a:pPr>
            <a:endParaRPr lang="fr-FR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r-FR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4000" dirty="0">
                <a:latin typeface="Segoe Script" panose="030B0504020000000003" pitchFamily="66" charset="0"/>
              </a:rPr>
              <a:t>     Merci de votre attention</a:t>
            </a:r>
          </a:p>
          <a:p>
            <a:pPr marL="0" indent="0">
              <a:buNone/>
            </a:pPr>
            <a:endParaRPr lang="fr-FR" sz="900" dirty="0">
              <a:solidFill>
                <a:srgbClr val="002060"/>
              </a:solidFill>
              <a:latin typeface="Segoe Script" panose="030B0504020000000003" pitchFamily="66" charset="0"/>
            </a:endParaRPr>
          </a:p>
          <a:p>
            <a:pPr marL="0" indent="0">
              <a:buNone/>
            </a:pPr>
            <a:endParaRPr lang="fr-FR" sz="900" dirty="0">
              <a:solidFill>
                <a:srgbClr val="002060"/>
              </a:solidFill>
              <a:latin typeface="Segoe Script" panose="030B0504020000000003" pitchFamily="66" charset="0"/>
            </a:endParaRPr>
          </a:p>
          <a:p>
            <a:pPr marL="0" indent="0">
              <a:buNone/>
            </a:pPr>
            <a:endParaRPr lang="fr-FR" sz="900" dirty="0">
              <a:solidFill>
                <a:srgbClr val="002060"/>
              </a:solidFill>
              <a:latin typeface="Segoe Script" panose="030B0504020000000003" pitchFamily="66" charset="0"/>
            </a:endParaRPr>
          </a:p>
          <a:p>
            <a:pPr marL="0" indent="0">
              <a:buNone/>
            </a:pPr>
            <a:endParaRPr lang="fr-FR" sz="900" dirty="0">
              <a:solidFill>
                <a:srgbClr val="002060"/>
              </a:solidFill>
              <a:latin typeface="Segoe Script" panose="030B0504020000000003" pitchFamily="66" charset="0"/>
            </a:endParaRPr>
          </a:p>
          <a:p>
            <a:pPr marL="0" indent="0">
              <a:buNone/>
            </a:pPr>
            <a:r>
              <a:rPr lang="fr-FR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Agents impliqués dans la réalisation du collimateur </a:t>
            </a:r>
            <a:r>
              <a:rPr lang="fr-FR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(Baltazar Michel; </a:t>
            </a:r>
            <a:r>
              <a:rPr lang="fr-FR" sz="12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Dorkel</a:t>
            </a:r>
            <a:r>
              <a:rPr lang="fr-FR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Rémy; Gauthier Frédéric; Guérard Eric; </a:t>
            </a:r>
            <a:r>
              <a:rPr lang="fr-FR" sz="12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Gonnin</a:t>
            </a:r>
            <a:r>
              <a:rPr lang="fr-FR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Alexandre; </a:t>
            </a:r>
            <a:r>
              <a:rPr lang="fr-FR" sz="12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Herry</a:t>
            </a:r>
            <a:r>
              <a:rPr lang="fr-FR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Emmanuel; Mercadier Gabriel; </a:t>
            </a:r>
            <a:r>
              <a:rPr lang="fr-FR" sz="12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Payet</a:t>
            </a:r>
            <a:r>
              <a:rPr lang="fr-FR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Nathan; Vitez Olivier)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15/04/2026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Eric Guérard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37232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>
                <a:solidFill>
                  <a:prstClr val="white"/>
                </a:solidFill>
                <a:latin typeface="Arial" charset="0"/>
                <a:cs typeface="Arial" charset="0"/>
              </a:rPr>
              <a:pPr defTabSz="1137232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29016"/>
      </p:ext>
    </p:extLst>
  </p:cSld>
  <p:clrMapOvr>
    <a:masterClrMapping/>
  </p:clrMapOvr>
</p:sld>
</file>

<file path=ppt/theme/theme1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680</Words>
  <Application>Microsoft Office PowerPoint</Application>
  <PresentationFormat>Grand écran</PresentationFormat>
  <Paragraphs>89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Segoe Script</vt:lpstr>
      <vt:lpstr>Wingdings</vt:lpstr>
      <vt:lpstr>Masque IJCLab standard</vt:lpstr>
      <vt:lpstr>Réalisation mécanique du collimateur PALLAS</vt:lpstr>
      <vt:lpstr>Les différentes étapes de réalisation</vt:lpstr>
      <vt:lpstr>Les différentes étapes de réalisation</vt:lpstr>
      <vt:lpstr>Les différentes étapes de réalisation</vt:lpstr>
      <vt:lpstr>Les différentes étapes de réalisation</vt:lpstr>
      <vt:lpstr>Les différentes étapes de réalisation</vt:lpstr>
      <vt:lpstr>Les différentes étapes de réalisation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Réalisation mécanique du collimateur PALLAS</dc:title>
  <dc:creator>Eric Guérard</dc:creator>
  <cp:lastModifiedBy>Eric Guérard</cp:lastModifiedBy>
  <cp:revision>34</cp:revision>
  <dcterms:created xsi:type="dcterms:W3CDTF">2026-04-03T12:00:26Z</dcterms:created>
  <dcterms:modified xsi:type="dcterms:W3CDTF">2026-04-13T15:04:26Z</dcterms:modified>
</cp:coreProperties>
</file>