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82" r:id="rId2"/>
    <p:sldId id="304" r:id="rId3"/>
    <p:sldId id="353" r:id="rId4"/>
    <p:sldId id="354" r:id="rId5"/>
    <p:sldId id="355" r:id="rId6"/>
    <p:sldId id="356" r:id="rId7"/>
    <p:sldId id="346" r:id="rId8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e Gonnin" initials="AG" lastIdx="1" clrIdx="0">
    <p:extLst>
      <p:ext uri="{19B8F6BF-5375-455C-9EA6-DF929625EA0E}">
        <p15:presenceInfo xmlns:p15="http://schemas.microsoft.com/office/powerpoint/2012/main" userId="S-1-5-21-4087870506-3340583420-3770169302-1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294B"/>
    <a:srgbClr val="456487"/>
    <a:srgbClr val="FF6700"/>
    <a:srgbClr val="E05314"/>
    <a:srgbClr val="6600CC"/>
    <a:srgbClr val="511F74"/>
    <a:srgbClr val="7A286A"/>
    <a:srgbClr val="DF8A2D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2" autoAdjust="0"/>
    <p:restoredTop sz="95632" autoAdjust="0"/>
  </p:normalViewPr>
  <p:slideViewPr>
    <p:cSldViewPr>
      <p:cViewPr varScale="1">
        <p:scale>
          <a:sx n="155" d="100"/>
          <a:sy n="155" d="100"/>
        </p:scale>
        <p:origin x="3086" y="11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15/04/2026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15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63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91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93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08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41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17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15/04/2026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8EDB-206D-43FF-BB87-BB3B3E2835B1}" type="datetime1">
              <a:rPr lang="fr-FR" smtClean="0"/>
              <a:t>15/04/2026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944E-FC58-498F-BAC5-6847BA2850FC}" type="datetime1">
              <a:rPr lang="fr-FR" smtClean="0"/>
              <a:t>15/04/2026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36A-2E1A-474F-B7AA-A7B381B36743}" type="datetime1">
              <a:rPr lang="fr-FR" smtClean="0"/>
              <a:t>15/04/2026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29D9-9730-489B-9200-A9E9CA224BAF}" type="datetime1">
              <a:rPr lang="fr-FR" smtClean="0"/>
              <a:t>15/04/2026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roduction V2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15/04/2026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1605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9EED68-CB98-4B02-A34D-AB6A0D8F9355}" type="datetime1">
              <a:rPr lang="fr-FR" smtClean="0"/>
              <a:t>15/04/2026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10772415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A7F0F3-D582-402A-B5FC-0362F90F69E0}" type="datetime1">
              <a:rPr lang="fr-FR" smtClean="0"/>
              <a:t>15/04/2026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15/04/2026</a:t>
            </a:fld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15/04/2026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D7631-66E5-4ADC-A6F5-EF6D5686EE47}" type="datetime1">
              <a:rPr lang="fr-FR" smtClean="0"/>
              <a:t>15/04/2026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23E-D765-4F82-BAA8-6C8171F61452}" type="datetime1">
              <a:rPr lang="fr-FR" smtClean="0"/>
              <a:t>15/04/2026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6C1-5746-40B0-AC98-6DB7A4BA007B}" type="datetime1">
              <a:rPr lang="fr-FR" smtClean="0"/>
              <a:t>15/04/2026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2CFD-AD86-4399-9059-1B4099EED564}" type="datetime1">
              <a:rPr lang="fr-FR" smtClean="0"/>
              <a:t>15/04/2026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6" r:id="rId2"/>
    <p:sldLayoutId id="2147483727" r:id="rId3"/>
    <p:sldLayoutId id="2147483738" r:id="rId4"/>
    <p:sldLayoutId id="2147483753" r:id="rId5"/>
    <p:sldLayoutId id="2147483754" r:id="rId6"/>
    <p:sldLayoutId id="2147483755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B5C7D-239C-47FF-8371-C5ACDD38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25602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/>
              <a:t>Pallas Collimateur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1B1AE5-3EA9-499F-AC1F-24726376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CADDB6-D9E6-472F-894D-EA70EDD0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IJCLab</a:t>
            </a:r>
            <a:r>
              <a:rPr lang="fr-FR" dirty="0"/>
              <a:t> – AG </a:t>
            </a:r>
            <a:r>
              <a:rPr lang="fr-FR" dirty="0" err="1"/>
              <a:t>Ing</a:t>
            </a:r>
            <a:r>
              <a:rPr lang="fr-FR" dirty="0"/>
              <a:t>. - A. Gonnin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F7F552-82AF-49D3-80AA-401D14B8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11428B-D200-4F92-8721-7B50B175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83" y="17880"/>
            <a:ext cx="798138" cy="7566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61721D-366E-48BE-BFF3-196D07E95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59" y="1152788"/>
            <a:ext cx="3827558" cy="39932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FC17F0-163B-411C-B67E-24E2CC2736B4}"/>
              </a:ext>
            </a:extLst>
          </p:cNvPr>
          <p:cNvSpPr txBox="1"/>
          <p:nvPr/>
        </p:nvSpPr>
        <p:spPr>
          <a:xfrm>
            <a:off x="3010123" y="2564652"/>
            <a:ext cx="583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Collimateur</a:t>
            </a:r>
          </a:p>
        </p:txBody>
      </p:sp>
    </p:spTree>
    <p:extLst>
      <p:ext uri="{BB962C8B-B14F-4D97-AF65-F5344CB8AC3E}">
        <p14:creationId xmlns:p14="http://schemas.microsoft.com/office/powerpoint/2010/main" val="80103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B5C7D-239C-47FF-8371-C5ACDD38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Pallas Collimateur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1B1AE5-3EA9-499F-AC1F-24726376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CADDB6-D9E6-472F-894D-EA70EDD0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IJCLab</a:t>
            </a:r>
            <a:r>
              <a:rPr lang="fr-FR" dirty="0"/>
              <a:t> – AG </a:t>
            </a:r>
            <a:r>
              <a:rPr lang="fr-FR" dirty="0" err="1"/>
              <a:t>Ing</a:t>
            </a:r>
            <a:r>
              <a:rPr lang="fr-FR" dirty="0"/>
              <a:t>. - A. Gonnin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F7F552-82AF-49D3-80AA-401D14B8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98C8C2-57B2-46F4-93F2-440ED12F5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97496"/>
            <a:ext cx="10308112" cy="4671443"/>
          </a:xfrm>
        </p:spPr>
        <p:txBody>
          <a:bodyPr>
            <a:normAutofit/>
          </a:bodyPr>
          <a:lstStyle/>
          <a:p>
            <a:r>
              <a:rPr lang="fr-FR" dirty="0"/>
              <a:t>Un collimateur ?</a:t>
            </a:r>
          </a:p>
          <a:p>
            <a:pPr lvl="1"/>
            <a:r>
              <a:rPr lang="fr-FR" dirty="0"/>
              <a:t>Système qui sélectionne 1 partie de faisceau</a:t>
            </a:r>
          </a:p>
          <a:p>
            <a:pPr lvl="2"/>
            <a:endParaRPr lang="fr-FR" i="1" dirty="0"/>
          </a:p>
          <a:p>
            <a:r>
              <a:rPr lang="fr-FR" dirty="0"/>
              <a:t>Concept : Simplicité</a:t>
            </a:r>
          </a:p>
          <a:p>
            <a:pPr lvl="1"/>
            <a:r>
              <a:rPr lang="fr-FR" dirty="0"/>
              <a:t>1 ensemble = 1 fonction</a:t>
            </a:r>
          </a:p>
          <a:p>
            <a:pPr lvl="1"/>
            <a:r>
              <a:rPr lang="fr-FR" dirty="0"/>
              <a:t>Moteur indépendant du système de translation </a:t>
            </a:r>
          </a:p>
          <a:p>
            <a:pPr lvl="2"/>
            <a:r>
              <a:rPr lang="fr-FR" dirty="0"/>
              <a:t>Démontage rapide</a:t>
            </a:r>
          </a:p>
          <a:p>
            <a:pPr lvl="2"/>
            <a:r>
              <a:rPr lang="fr-FR" dirty="0"/>
              <a:t>Facilité de maintenance</a:t>
            </a:r>
          </a:p>
          <a:p>
            <a:pPr lvl="1"/>
            <a:r>
              <a:rPr lang="fr-FR" dirty="0"/>
              <a:t>Mors démontables</a:t>
            </a:r>
          </a:p>
          <a:p>
            <a:pPr lvl="2"/>
            <a:r>
              <a:rPr lang="fr-FR" dirty="0"/>
              <a:t>Ouvertures variées, matériaux, …</a:t>
            </a:r>
          </a:p>
          <a:p>
            <a:pPr lvl="2"/>
            <a:endParaRPr lang="fr-FR" dirty="0"/>
          </a:p>
          <a:p>
            <a:r>
              <a:rPr lang="fr-FR" dirty="0"/>
              <a:t>Les mors en Inox</a:t>
            </a:r>
          </a:p>
          <a:p>
            <a:pPr lvl="1"/>
            <a:r>
              <a:rPr lang="fr-FR" dirty="0"/>
              <a:t>H = 0,2 mm/ 60 mm =&gt; 2 kg</a:t>
            </a:r>
          </a:p>
          <a:p>
            <a:pPr lvl="1"/>
            <a:r>
              <a:rPr lang="fr-FR" dirty="0"/>
              <a:t>V = 0,4 mm /120 mm =&gt; 4 kg</a:t>
            </a:r>
          </a:p>
          <a:p>
            <a:pPr lvl="1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11428B-D200-4F92-8721-7B50B175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83" y="17880"/>
            <a:ext cx="798138" cy="7566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61CB3A-8EC5-42FE-966B-7A526D9C2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483" y="1059275"/>
            <a:ext cx="4097196" cy="392695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23EE022-81B0-499F-8685-703D71473BD8}"/>
              </a:ext>
            </a:extLst>
          </p:cNvPr>
          <p:cNvSpPr txBox="1"/>
          <p:nvPr/>
        </p:nvSpPr>
        <p:spPr>
          <a:xfrm>
            <a:off x="7874124" y="5061937"/>
            <a:ext cx="84991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i="1" u="sng" dirty="0">
                <a:solidFill>
                  <a:srgbClr val="0070C0"/>
                </a:solidFill>
              </a:rPr>
              <a:t>« 1</a:t>
            </a:r>
            <a:r>
              <a:rPr lang="fr-FR" sz="700" i="1" u="sng" baseline="30000" dirty="0">
                <a:solidFill>
                  <a:srgbClr val="0070C0"/>
                </a:solidFill>
              </a:rPr>
              <a:t>ère</a:t>
            </a:r>
            <a:r>
              <a:rPr lang="fr-FR" sz="700" i="1" u="sng" dirty="0">
                <a:solidFill>
                  <a:srgbClr val="0070C0"/>
                </a:solidFill>
              </a:rPr>
              <a:t> esquisse »</a:t>
            </a:r>
          </a:p>
        </p:txBody>
      </p:sp>
    </p:spTree>
    <p:extLst>
      <p:ext uri="{BB962C8B-B14F-4D97-AF65-F5344CB8AC3E}">
        <p14:creationId xmlns:p14="http://schemas.microsoft.com/office/powerpoint/2010/main" val="353962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B5C7D-239C-47FF-8371-C5ACDD38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Pallas Collimateur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1B1AE5-3EA9-499F-AC1F-24726376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CADDB6-D9E6-472F-894D-EA70EDD0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IJCLab</a:t>
            </a:r>
            <a:r>
              <a:rPr lang="fr-FR" dirty="0"/>
              <a:t> – AG </a:t>
            </a:r>
            <a:r>
              <a:rPr lang="fr-FR" dirty="0" err="1"/>
              <a:t>Ing</a:t>
            </a:r>
            <a:r>
              <a:rPr lang="fr-FR" dirty="0"/>
              <a:t>. - A. Gonnin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F7F552-82AF-49D3-80AA-401D14B8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98C8C2-57B2-46F4-93F2-440ED12F5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97496"/>
            <a:ext cx="10308112" cy="4671443"/>
          </a:xfrm>
        </p:spPr>
        <p:txBody>
          <a:bodyPr>
            <a:normAutofit/>
          </a:bodyPr>
          <a:lstStyle/>
          <a:p>
            <a:r>
              <a:rPr lang="fr-FR" dirty="0"/>
              <a:t>Système de déplacement</a:t>
            </a:r>
          </a:p>
          <a:p>
            <a:pPr lvl="1"/>
            <a:r>
              <a:rPr lang="fr-FR" dirty="0"/>
              <a:t>Mors</a:t>
            </a:r>
          </a:p>
          <a:p>
            <a:pPr lvl="1"/>
            <a:r>
              <a:rPr lang="fr-FR" dirty="0"/>
              <a:t>Traversée sous vide = Soufflet </a:t>
            </a:r>
          </a:p>
          <a:p>
            <a:pPr lvl="2"/>
            <a:r>
              <a:rPr lang="fr-FR" dirty="0"/>
              <a:t>Etanchéité</a:t>
            </a:r>
          </a:p>
          <a:p>
            <a:pPr lvl="2"/>
            <a:r>
              <a:rPr lang="fr-FR" dirty="0"/>
              <a:t>Liberté de mouvement</a:t>
            </a:r>
          </a:p>
          <a:p>
            <a:pPr lvl="2"/>
            <a:r>
              <a:rPr lang="fr-FR" dirty="0"/>
              <a:t>Externalisation de la transmission</a:t>
            </a:r>
          </a:p>
          <a:p>
            <a:pPr lvl="1"/>
            <a:r>
              <a:rPr lang="fr-FR" dirty="0"/>
              <a:t>Guidage</a:t>
            </a:r>
          </a:p>
          <a:p>
            <a:pPr lvl="2"/>
            <a:r>
              <a:rPr lang="fr-FR" dirty="0"/>
              <a:t>Réglages multiples</a:t>
            </a:r>
          </a:p>
          <a:p>
            <a:pPr lvl="3"/>
            <a:r>
              <a:rPr lang="fr-FR" dirty="0"/>
              <a:t>± 3 mm et ± 3°</a:t>
            </a:r>
          </a:p>
          <a:p>
            <a:pPr lvl="1"/>
            <a:r>
              <a:rPr lang="fr-FR" dirty="0"/>
              <a:t>Motorisation</a:t>
            </a:r>
          </a:p>
          <a:p>
            <a:pPr lvl="2"/>
            <a:r>
              <a:rPr lang="fr-FR" dirty="0"/>
              <a:t>Moteur pas à pas + </a:t>
            </a:r>
            <a:r>
              <a:rPr lang="fr-FR" dirty="0" err="1"/>
              <a:t>switchs</a:t>
            </a:r>
            <a:r>
              <a:rPr lang="fr-FR" dirty="0"/>
              <a:t> de fin course</a:t>
            </a:r>
          </a:p>
          <a:p>
            <a:pPr lvl="2"/>
            <a:r>
              <a:rPr lang="fr-FR" dirty="0"/>
              <a:t>Butée « Hard »</a:t>
            </a:r>
          </a:p>
          <a:p>
            <a:pPr lvl="1"/>
            <a:endParaRPr lang="fr-FR" dirty="0"/>
          </a:p>
          <a:p>
            <a:pPr lvl="2"/>
            <a:endParaRPr lang="fr-FR" i="1" dirty="0"/>
          </a:p>
          <a:p>
            <a:pPr lvl="1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11428B-D200-4F92-8721-7B50B175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83" y="17880"/>
            <a:ext cx="798138" cy="75667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23EE022-81B0-499F-8685-703D71473BD8}"/>
              </a:ext>
            </a:extLst>
          </p:cNvPr>
          <p:cNvSpPr txBox="1"/>
          <p:nvPr/>
        </p:nvSpPr>
        <p:spPr>
          <a:xfrm>
            <a:off x="8052156" y="3500123"/>
            <a:ext cx="886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i="1" u="sng" dirty="0">
                <a:solidFill>
                  <a:srgbClr val="0070C0"/>
                </a:solidFill>
              </a:rPr>
              <a:t>Dispositif complet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432E768-28A0-4386-BF22-7886F53DEF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10614" y="730003"/>
            <a:ext cx="5400144" cy="22815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A418F66-993A-4F0E-B416-FA18BC036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363" y="2719979"/>
            <a:ext cx="2288001" cy="2771900"/>
          </a:xfrm>
          <a:prstGeom prst="rect">
            <a:avLst/>
          </a:prstGeom>
          <a:ln>
            <a:solidFill>
              <a:schemeClr val="accent6"/>
            </a:solidFill>
            <a:prstDash val="lgDashDotDot"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FD629E-83B0-4852-8CDE-F58088815FD6}"/>
              </a:ext>
            </a:extLst>
          </p:cNvPr>
          <p:cNvSpPr/>
          <p:nvPr/>
        </p:nvSpPr>
        <p:spPr>
          <a:xfrm>
            <a:off x="7762651" y="730004"/>
            <a:ext cx="840146" cy="2304500"/>
          </a:xfrm>
          <a:prstGeom prst="rect">
            <a:avLst/>
          </a:prstGeom>
          <a:noFill/>
          <a:ln>
            <a:solidFill>
              <a:schemeClr val="accent6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9D73304-CEB0-4DEE-BD15-5764070AE140}"/>
              </a:ext>
            </a:extLst>
          </p:cNvPr>
          <p:cNvCxnSpPr>
            <a:stCxn id="16" idx="2"/>
          </p:cNvCxnSpPr>
          <p:nvPr/>
        </p:nvCxnSpPr>
        <p:spPr>
          <a:xfrm flipH="1">
            <a:off x="7458364" y="3034504"/>
            <a:ext cx="724360" cy="66567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931801E-6A97-4EE7-B4E8-A82D6E3CE396}"/>
              </a:ext>
            </a:extLst>
          </p:cNvPr>
          <p:cNvSpPr txBox="1"/>
          <p:nvPr/>
        </p:nvSpPr>
        <p:spPr>
          <a:xfrm>
            <a:off x="6178475" y="5514765"/>
            <a:ext cx="5229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i="1" u="sng" dirty="0">
                <a:solidFill>
                  <a:srgbClr val="0070C0"/>
                </a:solidFill>
              </a:rPr>
              <a:t>Guidage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3B9E157-71D9-4FCC-9179-E3B9ED73FB19}"/>
              </a:ext>
            </a:extLst>
          </p:cNvPr>
          <p:cNvCxnSpPr>
            <a:cxnSpLocks/>
          </p:cNvCxnSpPr>
          <p:nvPr/>
        </p:nvCxnSpPr>
        <p:spPr>
          <a:xfrm flipV="1">
            <a:off x="7547317" y="429066"/>
            <a:ext cx="28135" cy="2841672"/>
          </a:xfrm>
          <a:prstGeom prst="line">
            <a:avLst/>
          </a:prstGeom>
          <a:ln w="95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A4FCE84B-4073-4B55-97D3-D30E438C1ED6}"/>
              </a:ext>
            </a:extLst>
          </p:cNvPr>
          <p:cNvSpPr txBox="1"/>
          <p:nvPr/>
        </p:nvSpPr>
        <p:spPr>
          <a:xfrm>
            <a:off x="6566759" y="1013520"/>
            <a:ext cx="3626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>
                <a:solidFill>
                  <a:srgbClr val="FF0000"/>
                </a:solidFill>
              </a:rPr>
              <a:t>Vide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A1810F7-DD4E-4737-9481-36E3171B8EE8}"/>
              </a:ext>
            </a:extLst>
          </p:cNvPr>
          <p:cNvSpPr txBox="1"/>
          <p:nvPr/>
        </p:nvSpPr>
        <p:spPr>
          <a:xfrm>
            <a:off x="9165372" y="1013520"/>
            <a:ext cx="3032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>
                <a:solidFill>
                  <a:srgbClr val="FF0000"/>
                </a:solidFill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244247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B5C7D-239C-47FF-8371-C5ACDD38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Pallas Collimateur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1B1AE5-3EA9-499F-AC1F-24726376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CADDB6-D9E6-472F-894D-EA70EDD0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IJCLab</a:t>
            </a:r>
            <a:r>
              <a:rPr lang="fr-FR" dirty="0"/>
              <a:t> – AG </a:t>
            </a:r>
            <a:r>
              <a:rPr lang="fr-FR" dirty="0" err="1"/>
              <a:t>Ing</a:t>
            </a:r>
            <a:r>
              <a:rPr lang="fr-FR" dirty="0"/>
              <a:t>. - A. Gonnin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F7F552-82AF-49D3-80AA-401D14B8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98C8C2-57B2-46F4-93F2-440ED12F5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97496"/>
            <a:ext cx="10308112" cy="4671443"/>
          </a:xfrm>
        </p:spPr>
        <p:txBody>
          <a:bodyPr>
            <a:normAutofit/>
          </a:bodyPr>
          <a:lstStyle/>
          <a:p>
            <a:r>
              <a:rPr lang="fr-FR" dirty="0"/>
              <a:t>Chambre UHV</a:t>
            </a:r>
          </a:p>
          <a:p>
            <a:pPr lvl="1"/>
            <a:r>
              <a:rPr lang="fr-FR" i="1" dirty="0"/>
              <a:t>Fabrication Conventionnelle</a:t>
            </a:r>
          </a:p>
          <a:p>
            <a:pPr lvl="2"/>
            <a:r>
              <a:rPr lang="fr-FR" i="1" dirty="0"/>
              <a:t>Brut : 80 kg =&gt; Fini : 20 kg</a:t>
            </a:r>
          </a:p>
          <a:p>
            <a:pPr lvl="2"/>
            <a:r>
              <a:rPr lang="fr-FR" i="1" dirty="0"/>
              <a:t>Stabilisation nécessaire</a:t>
            </a:r>
          </a:p>
          <a:p>
            <a:pPr lvl="1"/>
            <a:r>
              <a:rPr lang="fr-FR" i="1" dirty="0"/>
              <a:t>Vers une Fabrication Additive</a:t>
            </a:r>
          </a:p>
          <a:p>
            <a:pPr lvl="1"/>
            <a:r>
              <a:rPr lang="fr-FR" i="1" dirty="0"/>
              <a:t>Usinage et soudure des extensions à l’atelier</a:t>
            </a:r>
          </a:p>
          <a:p>
            <a:pPr lvl="1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11428B-D200-4F92-8721-7B50B175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83" y="17880"/>
            <a:ext cx="798138" cy="75667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931801E-6A97-4EE7-B4E8-A82D6E3CE396}"/>
              </a:ext>
            </a:extLst>
          </p:cNvPr>
          <p:cNvSpPr txBox="1"/>
          <p:nvPr/>
        </p:nvSpPr>
        <p:spPr>
          <a:xfrm>
            <a:off x="2214299" y="5093643"/>
            <a:ext cx="9236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i="1" u="sng" dirty="0">
                <a:solidFill>
                  <a:srgbClr val="0070C0"/>
                </a:solidFill>
              </a:rPr>
              <a:t>Corps de chambre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7FA9EBD-4989-49A0-A18A-1E69BDE4E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952" y="2822315"/>
            <a:ext cx="2997886" cy="22484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68D535-DF9C-4B5E-AA79-424100C16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499" y="2379502"/>
            <a:ext cx="3367584" cy="252568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572DA04-1E5D-4F14-B745-EE210E051A3B}"/>
              </a:ext>
            </a:extLst>
          </p:cNvPr>
          <p:cNvSpPr txBox="1"/>
          <p:nvPr/>
        </p:nvSpPr>
        <p:spPr>
          <a:xfrm>
            <a:off x="7570143" y="4944555"/>
            <a:ext cx="11785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i="1" u="sng" dirty="0">
                <a:solidFill>
                  <a:srgbClr val="0070C0"/>
                </a:solidFill>
              </a:rPr>
              <a:t>Chambre après soudure</a:t>
            </a:r>
          </a:p>
        </p:txBody>
      </p:sp>
    </p:spTree>
    <p:extLst>
      <p:ext uri="{BB962C8B-B14F-4D97-AF65-F5344CB8AC3E}">
        <p14:creationId xmlns:p14="http://schemas.microsoft.com/office/powerpoint/2010/main" val="359009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E2DB162-A1D0-45C2-84E5-6F01FA3E7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970" y="774556"/>
            <a:ext cx="4864874" cy="293071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8B5C7D-239C-47FF-8371-C5ACDD38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Pallas Collimateur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1B1AE5-3EA9-499F-AC1F-24726376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CADDB6-D9E6-472F-894D-EA70EDD0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IJCLab</a:t>
            </a:r>
            <a:r>
              <a:rPr lang="fr-FR" dirty="0"/>
              <a:t> – AG </a:t>
            </a:r>
            <a:r>
              <a:rPr lang="fr-FR" dirty="0" err="1"/>
              <a:t>Ing</a:t>
            </a:r>
            <a:r>
              <a:rPr lang="fr-FR" dirty="0"/>
              <a:t>. - A. Gonnin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F7F552-82AF-49D3-80AA-401D14B8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98C8C2-57B2-46F4-93F2-440ED12F5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97496"/>
            <a:ext cx="10308112" cy="4671443"/>
          </a:xfrm>
        </p:spPr>
        <p:txBody>
          <a:bodyPr>
            <a:normAutofit/>
          </a:bodyPr>
          <a:lstStyle/>
          <a:p>
            <a:r>
              <a:rPr lang="fr-FR" dirty="0"/>
              <a:t>Système de réglage</a:t>
            </a:r>
          </a:p>
          <a:p>
            <a:pPr lvl="1"/>
            <a:r>
              <a:rPr lang="fr-FR" dirty="0"/>
              <a:t>Avec laser alignement</a:t>
            </a:r>
          </a:p>
          <a:p>
            <a:pPr lvl="2"/>
            <a:r>
              <a:rPr lang="fr-FR" dirty="0"/>
              <a:t>2 trous coaxiaux Ø2mm</a:t>
            </a:r>
          </a:p>
          <a:p>
            <a:pPr lvl="1"/>
            <a:r>
              <a:rPr lang="fr-FR" dirty="0"/>
              <a:t>Alignement des fentes / Axe chambre</a:t>
            </a:r>
          </a:p>
          <a:p>
            <a:pPr lvl="2"/>
            <a:r>
              <a:rPr lang="fr-FR" dirty="0"/>
              <a:t>Positionnement et Orientation</a:t>
            </a:r>
            <a:endParaRPr lang="fr-FR" i="1" dirty="0"/>
          </a:p>
          <a:p>
            <a:pPr lvl="1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11428B-D200-4F92-8721-7B50B1753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83" y="17880"/>
            <a:ext cx="798138" cy="75667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23EE022-81B0-499F-8685-703D71473BD8}"/>
              </a:ext>
            </a:extLst>
          </p:cNvPr>
          <p:cNvSpPr txBox="1"/>
          <p:nvPr/>
        </p:nvSpPr>
        <p:spPr>
          <a:xfrm>
            <a:off x="8859584" y="3885762"/>
            <a:ext cx="886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i="1" u="sng" dirty="0">
                <a:solidFill>
                  <a:srgbClr val="0070C0"/>
                </a:solidFill>
              </a:rPr>
              <a:t>Dispositif complet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931801E-6A97-4EE7-B4E8-A82D6E3CE396}"/>
              </a:ext>
            </a:extLst>
          </p:cNvPr>
          <p:cNvSpPr txBox="1"/>
          <p:nvPr/>
        </p:nvSpPr>
        <p:spPr>
          <a:xfrm>
            <a:off x="3906158" y="5279167"/>
            <a:ext cx="800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i="1" u="sng" dirty="0">
                <a:solidFill>
                  <a:srgbClr val="0070C0"/>
                </a:solidFill>
              </a:rPr>
              <a:t>Mors – Fente V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2A8A2EA-04D7-4480-AE07-63204E3A5F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02" t="14049" r="21018" b="21681"/>
          <a:stretch/>
        </p:blipFill>
        <p:spPr>
          <a:xfrm>
            <a:off x="2938116" y="2961978"/>
            <a:ext cx="2736304" cy="22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5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B5C7D-239C-47FF-8371-C5ACDD38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Pallas Collimateur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1B1AE5-3EA9-499F-AC1F-24726376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CADDB6-D9E6-472F-894D-EA70EDD0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IJCLab</a:t>
            </a:r>
            <a:r>
              <a:rPr lang="fr-FR" dirty="0"/>
              <a:t> – AG </a:t>
            </a:r>
            <a:r>
              <a:rPr lang="fr-FR" dirty="0" err="1"/>
              <a:t>Ing</a:t>
            </a:r>
            <a:r>
              <a:rPr lang="fr-FR" dirty="0"/>
              <a:t>. - A. Gonnin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F7F552-82AF-49D3-80AA-401D14B8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98C8C2-57B2-46F4-93F2-440ED12F5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97496"/>
            <a:ext cx="10308112" cy="4671443"/>
          </a:xfrm>
        </p:spPr>
        <p:txBody>
          <a:bodyPr>
            <a:normAutofit/>
          </a:bodyPr>
          <a:lstStyle/>
          <a:p>
            <a:r>
              <a:rPr lang="fr-FR" dirty="0"/>
              <a:t>Système de réglage</a:t>
            </a:r>
          </a:p>
          <a:p>
            <a:pPr lvl="1"/>
            <a:r>
              <a:rPr lang="fr-FR" dirty="0"/>
              <a:t>Avec laser tracker</a:t>
            </a:r>
          </a:p>
          <a:p>
            <a:pPr lvl="1"/>
            <a:r>
              <a:rPr lang="fr-FR" dirty="0"/>
              <a:t>Alignement chambre / Axe faisceau</a:t>
            </a:r>
          </a:p>
          <a:p>
            <a:pPr lvl="2"/>
            <a:r>
              <a:rPr lang="fr-FR" dirty="0"/>
              <a:t>Positionnement et Orientation</a:t>
            </a:r>
            <a:endParaRPr lang="fr-FR" i="1" dirty="0"/>
          </a:p>
          <a:p>
            <a:pPr lvl="1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marL="1371600" lvl="3" indent="0">
              <a:buNone/>
            </a:pPr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11428B-D200-4F92-8721-7B50B175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83" y="17880"/>
            <a:ext cx="798138" cy="75667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23EE022-81B0-499F-8685-703D71473BD8}"/>
              </a:ext>
            </a:extLst>
          </p:cNvPr>
          <p:cNvSpPr txBox="1"/>
          <p:nvPr/>
        </p:nvSpPr>
        <p:spPr>
          <a:xfrm>
            <a:off x="3669293" y="5335619"/>
            <a:ext cx="8418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i="1" u="sng" dirty="0">
                <a:solidFill>
                  <a:srgbClr val="0070C0"/>
                </a:solidFill>
              </a:rPr>
              <a:t>Support réglable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931801E-6A97-4EE7-B4E8-A82D6E3CE396}"/>
              </a:ext>
            </a:extLst>
          </p:cNvPr>
          <p:cNvSpPr txBox="1"/>
          <p:nvPr/>
        </p:nvSpPr>
        <p:spPr>
          <a:xfrm>
            <a:off x="8301633" y="5379135"/>
            <a:ext cx="11128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i="1" u="sng" dirty="0">
                <a:solidFill>
                  <a:srgbClr val="0070C0"/>
                </a:solidFill>
              </a:rPr>
              <a:t>Collimateur sur support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2A8A2EA-04D7-4480-AE07-63204E3A5F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48" r="13675" b="14411"/>
          <a:stretch/>
        </p:blipFill>
        <p:spPr>
          <a:xfrm>
            <a:off x="2434058" y="2711715"/>
            <a:ext cx="3312368" cy="25937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5B0E4D-4883-4670-86A3-0FBA5700B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316" y="1370572"/>
            <a:ext cx="3312368" cy="4000860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D2A7998-C36C-406B-A327-666B3630D2F0}"/>
              </a:ext>
            </a:extLst>
          </p:cNvPr>
          <p:cNvCxnSpPr>
            <a:cxnSpLocks/>
          </p:cNvCxnSpPr>
          <p:nvPr/>
        </p:nvCxnSpPr>
        <p:spPr>
          <a:xfrm>
            <a:off x="7906667" y="616913"/>
            <a:ext cx="1152128" cy="46482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F1384BF-C06F-41BB-82D0-5DCA3DF171E4}"/>
              </a:ext>
            </a:extLst>
          </p:cNvPr>
          <p:cNvCxnSpPr>
            <a:cxnSpLocks/>
          </p:cNvCxnSpPr>
          <p:nvPr/>
        </p:nvCxnSpPr>
        <p:spPr>
          <a:xfrm flipV="1">
            <a:off x="7978676" y="550178"/>
            <a:ext cx="1026038" cy="62864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32EFF12-767D-450E-A97B-282F8A353359}"/>
              </a:ext>
            </a:extLst>
          </p:cNvPr>
          <p:cNvCxnSpPr>
            <a:cxnSpLocks/>
          </p:cNvCxnSpPr>
          <p:nvPr/>
        </p:nvCxnSpPr>
        <p:spPr>
          <a:xfrm>
            <a:off x="8496798" y="365449"/>
            <a:ext cx="0" cy="93610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D473AE4-3B02-45C9-B759-90B3E7A09E1D}"/>
              </a:ext>
            </a:extLst>
          </p:cNvPr>
          <p:cNvCxnSpPr/>
          <p:nvPr/>
        </p:nvCxnSpPr>
        <p:spPr>
          <a:xfrm>
            <a:off x="8496799" y="788624"/>
            <a:ext cx="0" cy="326330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116E6A51-59A3-417E-B508-474B252883D0}"/>
              </a:ext>
            </a:extLst>
          </p:cNvPr>
          <p:cNvSpPr/>
          <p:nvPr/>
        </p:nvSpPr>
        <p:spPr>
          <a:xfrm rot="16200000">
            <a:off x="8243194" y="574820"/>
            <a:ext cx="464819" cy="582366"/>
          </a:xfrm>
          <a:prstGeom prst="arc">
            <a:avLst>
              <a:gd name="adj1" fmla="val 5163620"/>
              <a:gd name="adj2" fmla="val 2927346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42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B5C7D-239C-47FF-8371-C5ACDD38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Pallas Collimateur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1B1AE5-3EA9-499F-AC1F-24726376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CADDB6-D9E6-472F-894D-EA70EDD0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IJCLab</a:t>
            </a:r>
            <a:r>
              <a:rPr lang="fr-FR" dirty="0"/>
              <a:t> - AG </a:t>
            </a:r>
            <a:r>
              <a:rPr lang="fr-FR" dirty="0" err="1"/>
              <a:t>Ing</a:t>
            </a:r>
            <a:r>
              <a:rPr lang="fr-FR" dirty="0"/>
              <a:t>. - A. Gonnin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F7F552-82AF-49D3-80AA-401D14B8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98C8C2-57B2-46F4-93F2-440ED12F5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97496"/>
            <a:ext cx="10308112" cy="467144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11428B-D200-4F92-8721-7B50B175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83" y="17880"/>
            <a:ext cx="798138" cy="75667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F2DC95C-7FD4-4DFC-BAD5-DB5900D73FAA}"/>
              </a:ext>
            </a:extLst>
          </p:cNvPr>
          <p:cNvSpPr txBox="1"/>
          <p:nvPr/>
        </p:nvSpPr>
        <p:spPr>
          <a:xfrm>
            <a:off x="2470062" y="3749824"/>
            <a:ext cx="5832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0070C0"/>
                </a:solidFill>
              </a:rPr>
              <a:t>Merci de votre attention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4656280-493C-4148-8B23-8FD853D664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3" r="-843" b="8070"/>
          <a:stretch/>
        </p:blipFill>
        <p:spPr>
          <a:xfrm>
            <a:off x="705867" y="2072017"/>
            <a:ext cx="2163666" cy="28047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16E54BC-685E-4AB9-ADA0-9B811E1EE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407" y="2072018"/>
            <a:ext cx="2103525" cy="28047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10248A9-ED63-49EA-B7E9-3A316631DA10}"/>
              </a:ext>
            </a:extLst>
          </p:cNvPr>
          <p:cNvSpPr txBox="1"/>
          <p:nvPr/>
        </p:nvSpPr>
        <p:spPr>
          <a:xfrm>
            <a:off x="1557646" y="1024670"/>
            <a:ext cx="76574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 à tous les mécaniciens de l’atelier du bât. 200</a:t>
            </a:r>
          </a:p>
          <a:p>
            <a:pPr algn="ctr"/>
            <a:endParaRPr lang="fr-FR" sz="1600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fr-FR" sz="1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Dorkel</a:t>
            </a:r>
            <a:r>
              <a:rPr lang="fr-F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 Gauthier, E. </a:t>
            </a:r>
            <a:r>
              <a:rPr lang="fr-FR" sz="1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Guérard</a:t>
            </a:r>
            <a:r>
              <a:rPr lang="fr-F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G. Mercadier, E. </a:t>
            </a:r>
            <a:r>
              <a:rPr lang="fr-FR" sz="1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Herry</a:t>
            </a:r>
            <a:r>
              <a:rPr lang="fr-F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Baltazar, N </a:t>
            </a:r>
            <a:r>
              <a:rPr lang="fr-FR" sz="1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Payet</a:t>
            </a:r>
            <a:r>
              <a:rPr lang="fr-F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O. Vitez</a:t>
            </a:r>
          </a:p>
        </p:txBody>
      </p:sp>
    </p:spTree>
    <p:extLst>
      <p:ext uri="{BB962C8B-B14F-4D97-AF65-F5344CB8AC3E}">
        <p14:creationId xmlns:p14="http://schemas.microsoft.com/office/powerpoint/2010/main" val="429024245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21923</TotalTime>
  <Words>331</Words>
  <Application>Microsoft Office PowerPoint</Application>
  <PresentationFormat>Personnalisé</PresentationFormat>
  <Paragraphs>125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Masque IJCLab standard</vt:lpstr>
      <vt:lpstr>Pallas Collimateur</vt:lpstr>
      <vt:lpstr>Pallas Collimateur</vt:lpstr>
      <vt:lpstr>Pallas Collimateur</vt:lpstr>
      <vt:lpstr>Pallas Collimateur</vt:lpstr>
      <vt:lpstr>Pallas Collimateur</vt:lpstr>
      <vt:lpstr>Pallas Collimateur</vt:lpstr>
      <vt:lpstr>Pallas Collimateur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Alexandre Gonnin</cp:lastModifiedBy>
  <cp:revision>2358</cp:revision>
  <dcterms:created xsi:type="dcterms:W3CDTF">2011-03-09T16:37:49Z</dcterms:created>
  <dcterms:modified xsi:type="dcterms:W3CDTF">2026-04-15T06:13:03Z</dcterms:modified>
</cp:coreProperties>
</file>