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686" r:id="rId5"/>
  </p:sldMasterIdLst>
  <p:notesMasterIdLst>
    <p:notesMasterId r:id="rId33"/>
  </p:notesMasterIdLst>
  <p:handoutMasterIdLst>
    <p:handoutMasterId r:id="rId34"/>
  </p:handoutMasterIdLst>
  <p:sldIdLst>
    <p:sldId id="2780" r:id="rId6"/>
    <p:sldId id="2810" r:id="rId7"/>
    <p:sldId id="2811" r:id="rId8"/>
    <p:sldId id="2812" r:id="rId9"/>
    <p:sldId id="2813" r:id="rId10"/>
    <p:sldId id="2817" r:id="rId11"/>
    <p:sldId id="2818" r:id="rId12"/>
    <p:sldId id="2816" r:id="rId13"/>
    <p:sldId id="2820" r:id="rId14"/>
    <p:sldId id="2819" r:id="rId15"/>
    <p:sldId id="2834" r:id="rId16"/>
    <p:sldId id="2824" r:id="rId17"/>
    <p:sldId id="2796" r:id="rId18"/>
    <p:sldId id="2784" r:id="rId19"/>
    <p:sldId id="2786" r:id="rId20"/>
    <p:sldId id="2787" r:id="rId21"/>
    <p:sldId id="2788" r:id="rId22"/>
    <p:sldId id="2789" r:id="rId23"/>
    <p:sldId id="2821" r:id="rId24"/>
    <p:sldId id="268" r:id="rId25"/>
    <p:sldId id="275" r:id="rId26"/>
    <p:sldId id="276" r:id="rId27"/>
    <p:sldId id="2832" r:id="rId28"/>
    <p:sldId id="2790" r:id="rId29"/>
    <p:sldId id="2791" r:id="rId30"/>
    <p:sldId id="2792" r:id="rId31"/>
    <p:sldId id="2794" r:id="rId32"/>
  </p:sldIdLst>
  <p:sldSz cx="12192000" cy="6858000"/>
  <p:notesSz cx="6858000" cy="9144000"/>
  <p:embeddedFontLst>
    <p:embeddedFont>
      <p:font typeface="Cambria Math" panose="02040503050406030204" pitchFamily="18" charset="0"/>
      <p:regular r:id="rId35"/>
    </p:embeddedFont>
    <p:embeddedFont>
      <p:font typeface="Franklin Gothic Book" panose="020B0503020102020204" pitchFamily="34" charset="0"/>
      <p:regular r:id="rId36"/>
      <p:italic r:id="rId37"/>
    </p:embeddedFont>
    <p:embeddedFont>
      <p:font typeface="Montserrat" panose="00000500000000000000" pitchFamily="2" charset="0"/>
      <p:regular r:id="rId38"/>
      <p:bold r:id="rId39"/>
      <p:italic r:id="rId40"/>
      <p:boldItalic r:id="rId41"/>
    </p:embeddedFont>
    <p:embeddedFont>
      <p:font typeface="Montserrat ExtraBold" panose="00000900000000000000" pitchFamily="2" charset="0"/>
      <p:bold r:id="rId42"/>
      <p:boldItalic r:id="rId43"/>
    </p:embeddedFont>
    <p:embeddedFont>
      <p:font typeface="Oswald" panose="00000500000000000000" pitchFamily="2" charset="0"/>
      <p:regular r:id="rId44"/>
      <p:bold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9662C4D-EC58-4F22-9C69-4A9F0A937AC2}">
          <p14:sldIdLst>
            <p14:sldId id="2780"/>
            <p14:sldId id="2810"/>
            <p14:sldId id="2811"/>
            <p14:sldId id="2812"/>
            <p14:sldId id="2813"/>
            <p14:sldId id="2817"/>
            <p14:sldId id="2818"/>
            <p14:sldId id="2816"/>
            <p14:sldId id="2820"/>
            <p14:sldId id="2819"/>
            <p14:sldId id="2834"/>
            <p14:sldId id="2824"/>
            <p14:sldId id="2796"/>
            <p14:sldId id="2784"/>
            <p14:sldId id="2786"/>
            <p14:sldId id="2787"/>
            <p14:sldId id="2788"/>
            <p14:sldId id="2789"/>
            <p14:sldId id="2821"/>
            <p14:sldId id="268"/>
            <p14:sldId id="275"/>
            <p14:sldId id="276"/>
            <p14:sldId id="2832"/>
            <p14:sldId id="2790"/>
            <p14:sldId id="2791"/>
            <p14:sldId id="2792"/>
            <p14:sldId id="27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an Pira" initials="CP" lastIdx="13" clrIdx="0">
    <p:extLst>
      <p:ext uri="{19B8F6BF-5375-455C-9EA6-DF929625EA0E}">
        <p15:presenceInfo xmlns:p15="http://schemas.microsoft.com/office/powerpoint/2012/main" userId="Cristian Pira" providerId="None"/>
      </p:ext>
    </p:extLst>
  </p:cmAuthor>
  <p:cmAuthor id="2" name="Eduard Chyhyrynets" initials="EC" lastIdx="11" clrIdx="1">
    <p:extLst>
      <p:ext uri="{19B8F6BF-5375-455C-9EA6-DF929625EA0E}">
        <p15:presenceInfo xmlns:p15="http://schemas.microsoft.com/office/powerpoint/2012/main" userId="S::chyhyryn@infn.it::91559de2-2ebb-451e-a702-d0e5344da124" providerId="AD"/>
      </p:ext>
    </p:extLst>
  </p:cmAuthor>
  <p:cmAuthor id="3" name="Vanessa Andreina Garcia Diaz" initials="VAGD" lastIdx="2" clrIdx="2">
    <p:extLst>
      <p:ext uri="{19B8F6BF-5375-455C-9EA6-DF929625EA0E}">
        <p15:presenceInfo xmlns:p15="http://schemas.microsoft.com/office/powerpoint/2012/main" userId="Vanessa Andreina Garcia Diaz" providerId="None"/>
      </p:ext>
    </p:extLst>
  </p:cmAuthor>
  <p:cmAuthor id="4" name="Eduard Chyhyrynets" initials="EC [2]" lastIdx="1" clrIdx="3">
    <p:extLst>
      <p:ext uri="{19B8F6BF-5375-455C-9EA6-DF929625EA0E}">
        <p15:presenceInfo xmlns:p15="http://schemas.microsoft.com/office/powerpoint/2012/main" userId="Eduard Chyhyryne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21F"/>
    <a:srgbClr val="013A72"/>
    <a:srgbClr val="FF00FF"/>
    <a:srgbClr val="E0C338"/>
    <a:srgbClr val="C6C13D"/>
    <a:srgbClr val="F8BD32"/>
    <a:srgbClr val="FFFFFF"/>
    <a:srgbClr val="E2E8EE"/>
    <a:srgbClr val="0152A3"/>
    <a:srgbClr val="1B8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2BB2F-29A7-41FC-B700-95137ACAA19C}" v="66" dt="2026-03-19T10:31:43.40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25" autoAdjust="0"/>
    <p:restoredTop sz="81933" autoAdjust="0"/>
  </p:normalViewPr>
  <p:slideViewPr>
    <p:cSldViewPr snapToGrid="0">
      <p:cViewPr>
        <p:scale>
          <a:sx n="75" d="100"/>
          <a:sy n="75" d="100"/>
        </p:scale>
        <p:origin x="2994" y="1218"/>
      </p:cViewPr>
      <p:guideLst/>
    </p:cSldViewPr>
  </p:slideViewPr>
  <p:notesTextViewPr>
    <p:cViewPr>
      <p:scale>
        <a:sx n="125" d="100"/>
        <a:sy n="125" d="100"/>
      </p:scale>
      <p:origin x="0" y="0"/>
    </p:cViewPr>
  </p:notesTextViewPr>
  <p:sorterViewPr>
    <p:cViewPr>
      <p:scale>
        <a:sx n="100" d="100"/>
        <a:sy n="100" d="100"/>
      </p:scale>
      <p:origin x="0" y="-159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 Pira" userId="7124120c-9f6d-49e9-b601-7d0d6e76e5f5" providerId="ADAL" clId="{3F526F1B-D3FA-444A-9276-C482BDF41BDE}"/>
    <pc:docChg chg="undo custSel addSld delSld modSld sldOrd modMainMaster modSection">
      <pc:chgData name="Cristian Pira" userId="7124120c-9f6d-49e9-b601-7d0d6e76e5f5" providerId="ADAL" clId="{3F526F1B-D3FA-444A-9276-C482BDF41BDE}" dt="2026-03-19T10:34:37.137" v="1310" actId="20577"/>
      <pc:docMkLst>
        <pc:docMk/>
      </pc:docMkLst>
      <pc:sldChg chg="addSp delSp modSp add mod">
        <pc:chgData name="Cristian Pira" userId="7124120c-9f6d-49e9-b601-7d0d6e76e5f5" providerId="ADAL" clId="{3F526F1B-D3FA-444A-9276-C482BDF41BDE}" dt="2026-03-19T10:31:47.296" v="1269" actId="1076"/>
        <pc:sldMkLst>
          <pc:docMk/>
          <pc:sldMk cId="1072905190" sldId="268"/>
        </pc:sldMkLst>
        <pc:spChg chg="mod">
          <ac:chgData name="Cristian Pira" userId="7124120c-9f6d-49e9-b601-7d0d6e76e5f5" providerId="ADAL" clId="{3F526F1B-D3FA-444A-9276-C482BDF41BDE}" dt="2026-03-19T10:17:06.465" v="1091" actId="20577"/>
          <ac:spMkLst>
            <pc:docMk/>
            <pc:sldMk cId="1072905190" sldId="268"/>
            <ac:spMk id="2" creationId="{AF6B9CB1-20B2-4D9C-9D40-B6EE23264DF6}"/>
          </ac:spMkLst>
        </pc:spChg>
        <pc:spChg chg="add mod">
          <ac:chgData name="Cristian Pira" userId="7124120c-9f6d-49e9-b601-7d0d6e76e5f5" providerId="ADAL" clId="{3F526F1B-D3FA-444A-9276-C482BDF41BDE}" dt="2026-03-19T10:15:09.186" v="1067" actId="20577"/>
          <ac:spMkLst>
            <pc:docMk/>
            <pc:sldMk cId="1072905190" sldId="268"/>
            <ac:spMk id="3" creationId="{A887C503-9378-70FE-1F4F-5B9CA84B562D}"/>
          </ac:spMkLst>
        </pc:spChg>
        <pc:spChg chg="del">
          <ac:chgData name="Cristian Pira" userId="7124120c-9f6d-49e9-b601-7d0d6e76e5f5" providerId="ADAL" clId="{3F526F1B-D3FA-444A-9276-C482BDF41BDE}" dt="2026-03-19T10:15:02.226" v="1049" actId="478"/>
          <ac:spMkLst>
            <pc:docMk/>
            <pc:sldMk cId="1072905190" sldId="268"/>
            <ac:spMk id="4" creationId="{081E64FE-2548-E4FA-F579-D964F9FF9448}"/>
          </ac:spMkLst>
        </pc:spChg>
        <pc:spChg chg="add mod">
          <ac:chgData name="Cristian Pira" userId="7124120c-9f6d-49e9-b601-7d0d6e76e5f5" providerId="ADAL" clId="{3F526F1B-D3FA-444A-9276-C482BDF41BDE}" dt="2026-03-19T10:31:47.296" v="1269" actId="1076"/>
          <ac:spMkLst>
            <pc:docMk/>
            <pc:sldMk cId="1072905190" sldId="268"/>
            <ac:spMk id="7" creationId="{3FAF6BF1-5168-6F2F-AD82-3679D3552F20}"/>
          </ac:spMkLst>
        </pc:spChg>
        <pc:spChg chg="add mod">
          <ac:chgData name="Cristian Pira" userId="7124120c-9f6d-49e9-b601-7d0d6e76e5f5" providerId="ADAL" clId="{3F526F1B-D3FA-444A-9276-C482BDF41BDE}" dt="2026-03-19T10:31:47.296" v="1269" actId="1076"/>
          <ac:spMkLst>
            <pc:docMk/>
            <pc:sldMk cId="1072905190" sldId="268"/>
            <ac:spMk id="8" creationId="{72D268C0-9ADF-2D26-9852-A49A90FE0566}"/>
          </ac:spMkLst>
        </pc:spChg>
        <pc:spChg chg="mod">
          <ac:chgData name="Cristian Pira" userId="7124120c-9f6d-49e9-b601-7d0d6e76e5f5" providerId="ADAL" clId="{3F526F1B-D3FA-444A-9276-C482BDF41BDE}" dt="2026-03-19T10:16:48.891" v="1087" actId="1076"/>
          <ac:spMkLst>
            <pc:docMk/>
            <pc:sldMk cId="1072905190" sldId="268"/>
            <ac:spMk id="46" creationId="{AB0ABA4B-7092-7D71-66CA-F671A08E4A01}"/>
          </ac:spMkLst>
        </pc:spChg>
        <pc:spChg chg="mod">
          <ac:chgData name="Cristian Pira" userId="7124120c-9f6d-49e9-b601-7d0d6e76e5f5" providerId="ADAL" clId="{3F526F1B-D3FA-444A-9276-C482BDF41BDE}" dt="2026-03-19T10:16:32.655" v="1084" actId="1076"/>
          <ac:spMkLst>
            <pc:docMk/>
            <pc:sldMk cId="1072905190" sldId="268"/>
            <ac:spMk id="47" creationId="{3C80E414-01E4-E7D1-172A-D8F16019A2C1}"/>
          </ac:spMkLst>
        </pc:spChg>
        <pc:spChg chg="mod">
          <ac:chgData name="Cristian Pira" userId="7124120c-9f6d-49e9-b601-7d0d6e76e5f5" providerId="ADAL" clId="{3F526F1B-D3FA-444A-9276-C482BDF41BDE}" dt="2026-03-19T10:17:29.361" v="1096" actId="1076"/>
          <ac:spMkLst>
            <pc:docMk/>
            <pc:sldMk cId="1072905190" sldId="268"/>
            <ac:spMk id="48" creationId="{78510BBE-A0E2-58AA-3850-7BB587F76253}"/>
          </ac:spMkLst>
        </pc:spChg>
        <pc:spChg chg="mod">
          <ac:chgData name="Cristian Pira" userId="7124120c-9f6d-49e9-b601-7d0d6e76e5f5" providerId="ADAL" clId="{3F526F1B-D3FA-444A-9276-C482BDF41BDE}" dt="2026-03-19T10:22:07.459" v="1159" actId="14100"/>
          <ac:spMkLst>
            <pc:docMk/>
            <pc:sldMk cId="1072905190" sldId="268"/>
            <ac:spMk id="49" creationId="{53F04AC2-BBF6-0B17-A0EC-726EC9DCB06E}"/>
          </ac:spMkLst>
        </pc:spChg>
        <pc:spChg chg="mod">
          <ac:chgData name="Cristian Pira" userId="7124120c-9f6d-49e9-b601-7d0d6e76e5f5" providerId="ADAL" clId="{3F526F1B-D3FA-444A-9276-C482BDF41BDE}" dt="2026-03-19T10:17:00.749" v="1089" actId="1076"/>
          <ac:spMkLst>
            <pc:docMk/>
            <pc:sldMk cId="1072905190" sldId="268"/>
            <ac:spMk id="53" creationId="{24B32415-3A12-EB23-1A72-F662A3AA351A}"/>
          </ac:spMkLst>
        </pc:spChg>
        <pc:spChg chg="mod">
          <ac:chgData name="Cristian Pira" userId="7124120c-9f6d-49e9-b601-7d0d6e76e5f5" providerId="ADAL" clId="{3F526F1B-D3FA-444A-9276-C482BDF41BDE}" dt="2026-03-19T10:17:00.749" v="1089" actId="1076"/>
          <ac:spMkLst>
            <pc:docMk/>
            <pc:sldMk cId="1072905190" sldId="268"/>
            <ac:spMk id="55" creationId="{3ABF1FBE-2C75-C3DC-C6E7-1DB5E5FFE08D}"/>
          </ac:spMkLst>
        </pc:spChg>
        <pc:spChg chg="del mod">
          <ac:chgData name="Cristian Pira" userId="7124120c-9f6d-49e9-b601-7d0d6e76e5f5" providerId="ADAL" clId="{3F526F1B-D3FA-444A-9276-C482BDF41BDE}" dt="2026-03-19T10:31:37.495" v="1264" actId="478"/>
          <ac:spMkLst>
            <pc:docMk/>
            <pc:sldMk cId="1072905190" sldId="268"/>
            <ac:spMk id="57" creationId="{6D4A1DAA-A18E-B6E3-79D0-D344070D2A22}"/>
          </ac:spMkLst>
        </pc:spChg>
        <pc:spChg chg="mod">
          <ac:chgData name="Cristian Pira" userId="7124120c-9f6d-49e9-b601-7d0d6e76e5f5" providerId="ADAL" clId="{3F526F1B-D3FA-444A-9276-C482BDF41BDE}" dt="2026-03-19T10:17:00.749" v="1089" actId="1076"/>
          <ac:spMkLst>
            <pc:docMk/>
            <pc:sldMk cId="1072905190" sldId="268"/>
            <ac:spMk id="71" creationId="{95D422E6-6777-31F0-CF10-CA62FC96470C}"/>
          </ac:spMkLst>
        </pc:spChg>
        <pc:spChg chg="mod">
          <ac:chgData name="Cristian Pira" userId="7124120c-9f6d-49e9-b601-7d0d6e76e5f5" providerId="ADAL" clId="{3F526F1B-D3FA-444A-9276-C482BDF41BDE}" dt="2026-03-19T10:17:34.435" v="1097" actId="1076"/>
          <ac:spMkLst>
            <pc:docMk/>
            <pc:sldMk cId="1072905190" sldId="268"/>
            <ac:spMk id="72" creationId="{B7D17127-9B27-1004-30A3-B6A145BDCD0D}"/>
          </ac:spMkLst>
        </pc:spChg>
        <pc:spChg chg="del mod">
          <ac:chgData name="Cristian Pira" userId="7124120c-9f6d-49e9-b601-7d0d6e76e5f5" providerId="ADAL" clId="{3F526F1B-D3FA-444A-9276-C482BDF41BDE}" dt="2026-03-19T10:31:41.494" v="1267" actId="478"/>
          <ac:spMkLst>
            <pc:docMk/>
            <pc:sldMk cId="1072905190" sldId="268"/>
            <ac:spMk id="73" creationId="{8C08196A-2F6A-4363-0C41-882A9D200038}"/>
          </ac:spMkLst>
        </pc:spChg>
        <pc:picChg chg="del">
          <ac:chgData name="Cristian Pira" userId="7124120c-9f6d-49e9-b601-7d0d6e76e5f5" providerId="ADAL" clId="{3F526F1B-D3FA-444A-9276-C482BDF41BDE}" dt="2026-03-19T10:14:49.533" v="1048" actId="478"/>
          <ac:picMkLst>
            <pc:docMk/>
            <pc:sldMk cId="1072905190" sldId="268"/>
            <ac:picMk id="5" creationId="{A75EDDAA-D7D5-9C7C-CF31-35244E5D81D3}"/>
          </ac:picMkLst>
        </pc:picChg>
        <pc:picChg chg="add mod">
          <ac:chgData name="Cristian Pira" userId="7124120c-9f6d-49e9-b601-7d0d6e76e5f5" providerId="ADAL" clId="{3F526F1B-D3FA-444A-9276-C482BDF41BDE}" dt="2026-03-19T10:31:47.296" v="1269" actId="1076"/>
          <ac:picMkLst>
            <pc:docMk/>
            <pc:sldMk cId="1072905190" sldId="268"/>
            <ac:picMk id="6" creationId="{AB8A11D2-2A86-9595-2161-CEE16A58D9DE}"/>
          </ac:picMkLst>
        </pc:picChg>
        <pc:picChg chg="add mod">
          <ac:chgData name="Cristian Pira" userId="7124120c-9f6d-49e9-b601-7d0d6e76e5f5" providerId="ADAL" clId="{3F526F1B-D3FA-444A-9276-C482BDF41BDE}" dt="2026-03-19T10:31:47.296" v="1269" actId="1076"/>
          <ac:picMkLst>
            <pc:docMk/>
            <pc:sldMk cId="1072905190" sldId="268"/>
            <ac:picMk id="9" creationId="{4FA50FFE-D1F1-9014-DC72-3598F0ACB6D7}"/>
          </ac:picMkLst>
        </pc:picChg>
        <pc:picChg chg="del mod">
          <ac:chgData name="Cristian Pira" userId="7124120c-9f6d-49e9-b601-7d0d6e76e5f5" providerId="ADAL" clId="{3F526F1B-D3FA-444A-9276-C482BDF41BDE}" dt="2026-03-19T10:31:38.649" v="1265" actId="478"/>
          <ac:picMkLst>
            <pc:docMk/>
            <pc:sldMk cId="1072905190" sldId="268"/>
            <ac:picMk id="51" creationId="{0B4CAF0D-D272-53CD-D3B1-02B133ED4BDF}"/>
          </ac:picMkLst>
        </pc:picChg>
        <pc:picChg chg="mod">
          <ac:chgData name="Cristian Pira" userId="7124120c-9f6d-49e9-b601-7d0d6e76e5f5" providerId="ADAL" clId="{3F526F1B-D3FA-444A-9276-C482BDF41BDE}" dt="2026-03-19T10:17:00.749" v="1089" actId="1076"/>
          <ac:picMkLst>
            <pc:docMk/>
            <pc:sldMk cId="1072905190" sldId="268"/>
            <ac:picMk id="59" creationId="{1065049A-BB09-61FE-1986-3CDEBD1BD3E3}"/>
          </ac:picMkLst>
        </pc:picChg>
        <pc:picChg chg="mod">
          <ac:chgData name="Cristian Pira" userId="7124120c-9f6d-49e9-b601-7d0d6e76e5f5" providerId="ADAL" clId="{3F526F1B-D3FA-444A-9276-C482BDF41BDE}" dt="2026-03-19T10:17:00.749" v="1089" actId="1076"/>
          <ac:picMkLst>
            <pc:docMk/>
            <pc:sldMk cId="1072905190" sldId="268"/>
            <ac:picMk id="60" creationId="{D70B4FE1-2DFC-1A3A-FE0E-595A143605EB}"/>
          </ac:picMkLst>
        </pc:picChg>
        <pc:picChg chg="mod">
          <ac:chgData name="Cristian Pira" userId="7124120c-9f6d-49e9-b601-7d0d6e76e5f5" providerId="ADAL" clId="{3F526F1B-D3FA-444A-9276-C482BDF41BDE}" dt="2026-03-19T10:17:00.749" v="1089" actId="1076"/>
          <ac:picMkLst>
            <pc:docMk/>
            <pc:sldMk cId="1072905190" sldId="268"/>
            <ac:picMk id="61" creationId="{EDE267CE-D3C3-DF84-F10E-90D405443E31}"/>
          </ac:picMkLst>
        </pc:picChg>
        <pc:picChg chg="mod">
          <ac:chgData name="Cristian Pira" userId="7124120c-9f6d-49e9-b601-7d0d6e76e5f5" providerId="ADAL" clId="{3F526F1B-D3FA-444A-9276-C482BDF41BDE}" dt="2026-03-19T10:17:00.749" v="1089" actId="1076"/>
          <ac:picMkLst>
            <pc:docMk/>
            <pc:sldMk cId="1072905190" sldId="268"/>
            <ac:picMk id="62" creationId="{48507879-3F44-FEC9-2ABC-5FAA531F0A98}"/>
          </ac:picMkLst>
        </pc:picChg>
        <pc:picChg chg="mod">
          <ac:chgData name="Cristian Pira" userId="7124120c-9f6d-49e9-b601-7d0d6e76e5f5" providerId="ADAL" clId="{3F526F1B-D3FA-444A-9276-C482BDF41BDE}" dt="2026-03-19T10:17:00.749" v="1089" actId="1076"/>
          <ac:picMkLst>
            <pc:docMk/>
            <pc:sldMk cId="1072905190" sldId="268"/>
            <ac:picMk id="63" creationId="{C3750493-04AE-1129-FC00-BDB7785B34D0}"/>
          </ac:picMkLst>
        </pc:picChg>
        <pc:picChg chg="del mod">
          <ac:chgData name="Cristian Pira" userId="7124120c-9f6d-49e9-b601-7d0d6e76e5f5" providerId="ADAL" clId="{3F526F1B-D3FA-444A-9276-C482BDF41BDE}" dt="2026-03-19T10:31:36.092" v="1263" actId="478"/>
          <ac:picMkLst>
            <pc:docMk/>
            <pc:sldMk cId="1072905190" sldId="268"/>
            <ac:picMk id="64" creationId="{1CC5CCF1-39D5-4D68-E976-98F3AC9C9954}"/>
          </ac:picMkLst>
        </pc:picChg>
        <pc:picChg chg="del mod">
          <ac:chgData name="Cristian Pira" userId="7124120c-9f6d-49e9-b601-7d0d6e76e5f5" providerId="ADAL" clId="{3F526F1B-D3FA-444A-9276-C482BDF41BDE}" dt="2026-03-19T10:31:35.091" v="1262" actId="478"/>
          <ac:picMkLst>
            <pc:docMk/>
            <pc:sldMk cId="1072905190" sldId="268"/>
            <ac:picMk id="65" creationId="{33BA81B3-0DB8-804A-F132-0EA9B3F002BF}"/>
          </ac:picMkLst>
        </pc:picChg>
      </pc:sldChg>
      <pc:sldChg chg="addSp delSp modSp add mod ord">
        <pc:chgData name="Cristian Pira" userId="7124120c-9f6d-49e9-b601-7d0d6e76e5f5" providerId="ADAL" clId="{3F526F1B-D3FA-444A-9276-C482BDF41BDE}" dt="2026-03-19T10:20:24.522" v="1132" actId="1076"/>
        <pc:sldMkLst>
          <pc:docMk/>
          <pc:sldMk cId="4001320483" sldId="275"/>
        </pc:sldMkLst>
        <pc:spChg chg="mod">
          <ac:chgData name="Cristian Pira" userId="7124120c-9f6d-49e9-b601-7d0d6e76e5f5" providerId="ADAL" clId="{3F526F1B-D3FA-444A-9276-C482BDF41BDE}" dt="2026-03-19T10:20:24.522" v="1132" actId="1076"/>
          <ac:spMkLst>
            <pc:docMk/>
            <pc:sldMk cId="4001320483" sldId="275"/>
            <ac:spMk id="2" creationId="{EA003B1C-6B67-4803-9D7D-B8729192430E}"/>
          </ac:spMkLst>
        </pc:spChg>
        <pc:spChg chg="add mod">
          <ac:chgData name="Cristian Pira" userId="7124120c-9f6d-49e9-b601-7d0d6e76e5f5" providerId="ADAL" clId="{3F526F1B-D3FA-444A-9276-C482BDF41BDE}" dt="2026-03-19T10:19:12.127" v="1116" actId="14100"/>
          <ac:spMkLst>
            <pc:docMk/>
            <pc:sldMk cId="4001320483" sldId="275"/>
            <ac:spMk id="3" creationId="{0C7015AE-2335-A1C7-0C17-3A41B756D17B}"/>
          </ac:spMkLst>
        </pc:spChg>
        <pc:spChg chg="del">
          <ac:chgData name="Cristian Pira" userId="7124120c-9f6d-49e9-b601-7d0d6e76e5f5" providerId="ADAL" clId="{3F526F1B-D3FA-444A-9276-C482BDF41BDE}" dt="2026-03-19T10:17:49.010" v="1100" actId="478"/>
          <ac:spMkLst>
            <pc:docMk/>
            <pc:sldMk cId="4001320483" sldId="275"/>
            <ac:spMk id="4" creationId="{A7D4A51A-9CA7-C19C-15A2-37AA5FA1C763}"/>
          </ac:spMkLst>
        </pc:spChg>
        <pc:spChg chg="mod">
          <ac:chgData name="Cristian Pira" userId="7124120c-9f6d-49e9-b601-7d0d6e76e5f5" providerId="ADAL" clId="{3F526F1B-D3FA-444A-9276-C482BDF41BDE}" dt="2026-03-19T10:19:28.999" v="1122" actId="1076"/>
          <ac:spMkLst>
            <pc:docMk/>
            <pc:sldMk cId="4001320483" sldId="275"/>
            <ac:spMk id="7" creationId="{A857E6C4-C884-AB7F-5C1B-A624FDF2E87A}"/>
          </ac:spMkLst>
        </pc:spChg>
        <pc:spChg chg="mod">
          <ac:chgData name="Cristian Pira" userId="7124120c-9f6d-49e9-b601-7d0d6e76e5f5" providerId="ADAL" clId="{3F526F1B-D3FA-444A-9276-C482BDF41BDE}" dt="2026-03-19T10:19:40.844" v="1123" actId="1076"/>
          <ac:spMkLst>
            <pc:docMk/>
            <pc:sldMk cId="4001320483" sldId="275"/>
            <ac:spMk id="10" creationId="{F6BBF7CD-206C-239D-5780-8FAF680EB0F1}"/>
          </ac:spMkLst>
        </pc:spChg>
        <pc:spChg chg="mod">
          <ac:chgData name="Cristian Pira" userId="7124120c-9f6d-49e9-b601-7d0d6e76e5f5" providerId="ADAL" clId="{3F526F1B-D3FA-444A-9276-C482BDF41BDE}" dt="2026-03-19T10:19:40.844" v="1123" actId="1076"/>
          <ac:spMkLst>
            <pc:docMk/>
            <pc:sldMk cId="4001320483" sldId="275"/>
            <ac:spMk id="17" creationId="{CC3C8127-BBFB-D9F8-D987-65FB2D3A20BA}"/>
          </ac:spMkLst>
        </pc:spChg>
        <pc:spChg chg="mod">
          <ac:chgData name="Cristian Pira" userId="7124120c-9f6d-49e9-b601-7d0d6e76e5f5" providerId="ADAL" clId="{3F526F1B-D3FA-444A-9276-C482BDF41BDE}" dt="2026-03-19T10:19:40.844" v="1123" actId="1076"/>
          <ac:spMkLst>
            <pc:docMk/>
            <pc:sldMk cId="4001320483" sldId="275"/>
            <ac:spMk id="20" creationId="{DF35E4BA-0A74-F169-2825-AAF3FAC4FEF5}"/>
          </ac:spMkLst>
        </pc:spChg>
        <pc:spChg chg="mod">
          <ac:chgData name="Cristian Pira" userId="7124120c-9f6d-49e9-b601-7d0d6e76e5f5" providerId="ADAL" clId="{3F526F1B-D3FA-444A-9276-C482BDF41BDE}" dt="2026-03-19T10:19:40.844" v="1123" actId="1076"/>
          <ac:spMkLst>
            <pc:docMk/>
            <pc:sldMk cId="4001320483" sldId="275"/>
            <ac:spMk id="23" creationId="{F6E3DBF2-603B-EC96-02AB-3F8352EBDF0E}"/>
          </ac:spMkLst>
        </pc:spChg>
        <pc:spChg chg="mod">
          <ac:chgData name="Cristian Pira" userId="7124120c-9f6d-49e9-b601-7d0d6e76e5f5" providerId="ADAL" clId="{3F526F1B-D3FA-444A-9276-C482BDF41BDE}" dt="2026-03-19T10:19:40.844" v="1123" actId="1076"/>
          <ac:spMkLst>
            <pc:docMk/>
            <pc:sldMk cId="4001320483" sldId="275"/>
            <ac:spMk id="26" creationId="{029F28B2-5983-E12F-39CC-B4C55CFB0AF0}"/>
          </ac:spMkLst>
        </pc:spChg>
        <pc:spChg chg="mod">
          <ac:chgData name="Cristian Pira" userId="7124120c-9f6d-49e9-b601-7d0d6e76e5f5" providerId="ADAL" clId="{3F526F1B-D3FA-444A-9276-C482BDF41BDE}" dt="2026-03-19T10:19:40.844" v="1123" actId="1076"/>
          <ac:spMkLst>
            <pc:docMk/>
            <pc:sldMk cId="4001320483" sldId="275"/>
            <ac:spMk id="27" creationId="{E2B05EE2-78EA-8899-5F99-B94ADDEA97D0}"/>
          </ac:spMkLst>
        </pc:spChg>
        <pc:spChg chg="mod">
          <ac:chgData name="Cristian Pira" userId="7124120c-9f6d-49e9-b601-7d0d6e76e5f5" providerId="ADAL" clId="{3F526F1B-D3FA-444A-9276-C482BDF41BDE}" dt="2026-03-19T10:19:40.844" v="1123" actId="1076"/>
          <ac:spMkLst>
            <pc:docMk/>
            <pc:sldMk cId="4001320483" sldId="275"/>
            <ac:spMk id="29" creationId="{F6BDCB96-E921-11AB-55D5-8DCBEFBDFC34}"/>
          </ac:spMkLst>
        </pc:spChg>
        <pc:spChg chg="mod">
          <ac:chgData name="Cristian Pira" userId="7124120c-9f6d-49e9-b601-7d0d6e76e5f5" providerId="ADAL" clId="{3F526F1B-D3FA-444A-9276-C482BDF41BDE}" dt="2026-03-19T10:19:40.844" v="1123" actId="1076"/>
          <ac:spMkLst>
            <pc:docMk/>
            <pc:sldMk cId="4001320483" sldId="275"/>
            <ac:spMk id="30" creationId="{A0F5FB4C-1C63-509F-FD62-73631230B94B}"/>
          </ac:spMkLst>
        </pc:spChg>
        <pc:spChg chg="mod">
          <ac:chgData name="Cristian Pira" userId="7124120c-9f6d-49e9-b601-7d0d6e76e5f5" providerId="ADAL" clId="{3F526F1B-D3FA-444A-9276-C482BDF41BDE}" dt="2026-03-19T10:19:40.844" v="1123" actId="1076"/>
          <ac:spMkLst>
            <pc:docMk/>
            <pc:sldMk cId="4001320483" sldId="275"/>
            <ac:spMk id="32" creationId="{F9BC73F2-A614-B9A5-4E69-0545A715458E}"/>
          </ac:spMkLst>
        </pc:spChg>
        <pc:spChg chg="del">
          <ac:chgData name="Cristian Pira" userId="7124120c-9f6d-49e9-b601-7d0d6e76e5f5" providerId="ADAL" clId="{3F526F1B-D3FA-444A-9276-C482BDF41BDE}" dt="2026-03-19T10:19:44.039" v="1124" actId="478"/>
          <ac:spMkLst>
            <pc:docMk/>
            <pc:sldMk cId="4001320483" sldId="275"/>
            <ac:spMk id="40" creationId="{63CFE23C-BC69-4479-0C46-3E15A44C3875}"/>
          </ac:spMkLst>
        </pc:spChg>
        <pc:picChg chg="del">
          <ac:chgData name="Cristian Pira" userId="7124120c-9f6d-49e9-b601-7d0d6e76e5f5" providerId="ADAL" clId="{3F526F1B-D3FA-444A-9276-C482BDF41BDE}" dt="2026-03-19T10:14:46.620" v="1047" actId="478"/>
          <ac:picMkLst>
            <pc:docMk/>
            <pc:sldMk cId="4001320483" sldId="275"/>
            <ac:picMk id="5" creationId="{DD62D591-F578-C680-2610-DB1BCFFD97FB}"/>
          </ac:picMkLst>
        </pc:picChg>
        <pc:picChg chg="mod">
          <ac:chgData name="Cristian Pira" userId="7124120c-9f6d-49e9-b601-7d0d6e76e5f5" providerId="ADAL" clId="{3F526F1B-D3FA-444A-9276-C482BDF41BDE}" dt="2026-03-19T10:20:21.957" v="1131" actId="1076"/>
          <ac:picMkLst>
            <pc:docMk/>
            <pc:sldMk cId="4001320483" sldId="275"/>
            <ac:picMk id="45" creationId="{A9C71FC3-6466-61F4-AB8C-172BD1FD8577}"/>
          </ac:picMkLst>
        </pc:picChg>
      </pc:sldChg>
      <pc:sldChg chg="addSp delSp modSp add mod">
        <pc:chgData name="Cristian Pira" userId="7124120c-9f6d-49e9-b601-7d0d6e76e5f5" providerId="ADAL" clId="{3F526F1B-D3FA-444A-9276-C482BDF41BDE}" dt="2026-03-19T10:21:11.705" v="1152" actId="1076"/>
        <pc:sldMkLst>
          <pc:docMk/>
          <pc:sldMk cId="3840629035" sldId="276"/>
        </pc:sldMkLst>
        <pc:spChg chg="del">
          <ac:chgData name="Cristian Pira" userId="7124120c-9f6d-49e9-b601-7d0d6e76e5f5" providerId="ADAL" clId="{3F526F1B-D3FA-444A-9276-C482BDF41BDE}" dt="2026-03-19T10:20:52.180" v="1147" actId="478"/>
          <ac:spMkLst>
            <pc:docMk/>
            <pc:sldMk cId="3840629035" sldId="276"/>
            <ac:spMk id="2" creationId="{CA2911D6-240B-7318-0E7C-4449CD19566D}"/>
          </ac:spMkLst>
        </pc:spChg>
        <pc:spChg chg="mod">
          <ac:chgData name="Cristian Pira" userId="7124120c-9f6d-49e9-b601-7d0d6e76e5f5" providerId="ADAL" clId="{3F526F1B-D3FA-444A-9276-C482BDF41BDE}" dt="2026-03-19T10:21:05.087" v="1151" actId="1076"/>
          <ac:spMkLst>
            <pc:docMk/>
            <pc:sldMk cId="3840629035" sldId="276"/>
            <ac:spMk id="3" creationId="{014DAE24-83A2-5A37-EBB5-83CF01E3A4FA}"/>
          </ac:spMkLst>
        </pc:spChg>
        <pc:spChg chg="del">
          <ac:chgData name="Cristian Pira" userId="7124120c-9f6d-49e9-b601-7d0d6e76e5f5" providerId="ADAL" clId="{3F526F1B-D3FA-444A-9276-C482BDF41BDE}" dt="2026-03-19T10:20:38.714" v="1134" actId="478"/>
          <ac:spMkLst>
            <pc:docMk/>
            <pc:sldMk cId="3840629035" sldId="276"/>
            <ac:spMk id="4" creationId="{0B139ADB-6B97-16A9-1A0C-4C4FFE35AD40}"/>
          </ac:spMkLst>
        </pc:spChg>
        <pc:spChg chg="mod">
          <ac:chgData name="Cristian Pira" userId="7124120c-9f6d-49e9-b601-7d0d6e76e5f5" providerId="ADAL" clId="{3F526F1B-D3FA-444A-9276-C482BDF41BDE}" dt="2026-03-19T10:21:05.087" v="1151" actId="1076"/>
          <ac:spMkLst>
            <pc:docMk/>
            <pc:sldMk cId="3840629035" sldId="276"/>
            <ac:spMk id="9" creationId="{3A5B6218-B86B-E6DC-FC21-ACA6FF6CAA0F}"/>
          </ac:spMkLst>
        </pc:spChg>
        <pc:spChg chg="mod">
          <ac:chgData name="Cristian Pira" userId="7124120c-9f6d-49e9-b601-7d0d6e76e5f5" providerId="ADAL" clId="{3F526F1B-D3FA-444A-9276-C482BDF41BDE}" dt="2026-03-19T10:21:05.087" v="1151" actId="1076"/>
          <ac:spMkLst>
            <pc:docMk/>
            <pc:sldMk cId="3840629035" sldId="276"/>
            <ac:spMk id="10" creationId="{53B45427-B0C1-3BBA-7E60-E4C699537FA5}"/>
          </ac:spMkLst>
        </pc:spChg>
        <pc:spChg chg="mod">
          <ac:chgData name="Cristian Pira" userId="7124120c-9f6d-49e9-b601-7d0d6e76e5f5" providerId="ADAL" clId="{3F526F1B-D3FA-444A-9276-C482BDF41BDE}" dt="2026-03-19T10:21:05.087" v="1151" actId="1076"/>
          <ac:spMkLst>
            <pc:docMk/>
            <pc:sldMk cId="3840629035" sldId="276"/>
            <ac:spMk id="11" creationId="{42D9CD98-EC50-82EE-14B6-73674D211795}"/>
          </ac:spMkLst>
        </pc:spChg>
        <pc:spChg chg="mod">
          <ac:chgData name="Cristian Pira" userId="7124120c-9f6d-49e9-b601-7d0d6e76e5f5" providerId="ADAL" clId="{3F526F1B-D3FA-444A-9276-C482BDF41BDE}" dt="2026-03-19T10:21:05.087" v="1151" actId="1076"/>
          <ac:spMkLst>
            <pc:docMk/>
            <pc:sldMk cId="3840629035" sldId="276"/>
            <ac:spMk id="12" creationId="{1523B698-083A-6D2F-6D7F-7182E1162A64}"/>
          </ac:spMkLst>
        </pc:spChg>
        <pc:spChg chg="add mod">
          <ac:chgData name="Cristian Pira" userId="7124120c-9f6d-49e9-b601-7d0d6e76e5f5" providerId="ADAL" clId="{3F526F1B-D3FA-444A-9276-C482BDF41BDE}" dt="2026-03-19T10:20:57.432" v="1150" actId="403"/>
          <ac:spMkLst>
            <pc:docMk/>
            <pc:sldMk cId="3840629035" sldId="276"/>
            <ac:spMk id="14" creationId="{6447A133-5A17-1E9D-2635-003D9ABF34C0}"/>
          </ac:spMkLst>
        </pc:spChg>
        <pc:spChg chg="mod">
          <ac:chgData name="Cristian Pira" userId="7124120c-9f6d-49e9-b601-7d0d6e76e5f5" providerId="ADAL" clId="{3F526F1B-D3FA-444A-9276-C482BDF41BDE}" dt="2026-03-19T10:21:05.087" v="1151" actId="1076"/>
          <ac:spMkLst>
            <pc:docMk/>
            <pc:sldMk cId="3840629035" sldId="276"/>
            <ac:spMk id="16" creationId="{FA7B9A2A-B9AE-13C0-096C-830D1871741C}"/>
          </ac:spMkLst>
        </pc:spChg>
        <pc:spChg chg="add del mod">
          <ac:chgData name="Cristian Pira" userId="7124120c-9f6d-49e9-b601-7d0d6e76e5f5" providerId="ADAL" clId="{3F526F1B-D3FA-444A-9276-C482BDF41BDE}" dt="2026-03-19T10:20:54.020" v="1148" actId="478"/>
          <ac:spMkLst>
            <pc:docMk/>
            <pc:sldMk cId="3840629035" sldId="276"/>
            <ac:spMk id="17" creationId="{51A772BE-C218-DDCD-D49C-C4B0119C7CF8}"/>
          </ac:spMkLst>
        </pc:spChg>
        <pc:spChg chg="mod">
          <ac:chgData name="Cristian Pira" userId="7124120c-9f6d-49e9-b601-7d0d6e76e5f5" providerId="ADAL" clId="{3F526F1B-D3FA-444A-9276-C482BDF41BDE}" dt="2026-03-19T10:21:05.087" v="1151" actId="1076"/>
          <ac:spMkLst>
            <pc:docMk/>
            <pc:sldMk cId="3840629035" sldId="276"/>
            <ac:spMk id="20" creationId="{A308057D-EEB8-AF5A-AF5C-EB54B20951CC}"/>
          </ac:spMkLst>
        </pc:spChg>
        <pc:spChg chg="mod">
          <ac:chgData name="Cristian Pira" userId="7124120c-9f6d-49e9-b601-7d0d6e76e5f5" providerId="ADAL" clId="{3F526F1B-D3FA-444A-9276-C482BDF41BDE}" dt="2026-03-19T10:21:05.087" v="1151" actId="1076"/>
          <ac:spMkLst>
            <pc:docMk/>
            <pc:sldMk cId="3840629035" sldId="276"/>
            <ac:spMk id="23" creationId="{4BA35176-99C2-FA94-FACC-77DE504B0F40}"/>
          </ac:spMkLst>
        </pc:spChg>
        <pc:spChg chg="mod">
          <ac:chgData name="Cristian Pira" userId="7124120c-9f6d-49e9-b601-7d0d6e76e5f5" providerId="ADAL" clId="{3F526F1B-D3FA-444A-9276-C482BDF41BDE}" dt="2026-03-19T10:21:05.087" v="1151" actId="1076"/>
          <ac:spMkLst>
            <pc:docMk/>
            <pc:sldMk cId="3840629035" sldId="276"/>
            <ac:spMk id="26" creationId="{06AED42F-3A9D-792F-4B0B-E6E01BF5D258}"/>
          </ac:spMkLst>
        </pc:spChg>
        <pc:spChg chg="mod">
          <ac:chgData name="Cristian Pira" userId="7124120c-9f6d-49e9-b601-7d0d6e76e5f5" providerId="ADAL" clId="{3F526F1B-D3FA-444A-9276-C482BDF41BDE}" dt="2026-03-19T10:21:05.087" v="1151" actId="1076"/>
          <ac:spMkLst>
            <pc:docMk/>
            <pc:sldMk cId="3840629035" sldId="276"/>
            <ac:spMk id="29" creationId="{56C94D1A-690F-9816-7CCA-E00221EC71F1}"/>
          </ac:spMkLst>
        </pc:spChg>
        <pc:picChg chg="del">
          <ac:chgData name="Cristian Pira" userId="7124120c-9f6d-49e9-b601-7d0d6e76e5f5" providerId="ADAL" clId="{3F526F1B-D3FA-444A-9276-C482BDF41BDE}" dt="2026-03-19T10:20:37.925" v="1133" actId="478"/>
          <ac:picMkLst>
            <pc:docMk/>
            <pc:sldMk cId="3840629035" sldId="276"/>
            <ac:picMk id="5" creationId="{F0174139-48AD-BE54-FEF9-7B45A76C9C12}"/>
          </ac:picMkLst>
        </pc:picChg>
        <pc:picChg chg="mod">
          <ac:chgData name="Cristian Pira" userId="7124120c-9f6d-49e9-b601-7d0d6e76e5f5" providerId="ADAL" clId="{3F526F1B-D3FA-444A-9276-C482BDF41BDE}" dt="2026-03-19T10:21:11.705" v="1152" actId="1076"/>
          <ac:picMkLst>
            <pc:docMk/>
            <pc:sldMk cId="3840629035" sldId="276"/>
            <ac:picMk id="21" creationId="{20A24132-EA73-831E-5B7E-D6AB02BAC807}"/>
          </ac:picMkLst>
        </pc:picChg>
      </pc:sldChg>
      <pc:sldChg chg="addSp modSp mod">
        <pc:chgData name="Cristian Pira" userId="7124120c-9f6d-49e9-b601-7d0d6e76e5f5" providerId="ADAL" clId="{3F526F1B-D3FA-444A-9276-C482BDF41BDE}" dt="2026-03-19T10:34:37.137" v="1310" actId="20577"/>
        <pc:sldMkLst>
          <pc:docMk/>
          <pc:sldMk cId="1121008591" sldId="2780"/>
        </pc:sldMkLst>
        <pc:spChg chg="mod">
          <ac:chgData name="Cristian Pira" userId="7124120c-9f6d-49e9-b601-7d0d6e76e5f5" providerId="ADAL" clId="{3F526F1B-D3FA-444A-9276-C482BDF41BDE}" dt="2026-03-19T10:24:32.840" v="1187" actId="1076"/>
          <ac:spMkLst>
            <pc:docMk/>
            <pc:sldMk cId="1121008591" sldId="2780"/>
            <ac:spMk id="3" creationId="{AC9D0B6C-F672-F48C-8B57-83E3072FA8DD}"/>
          </ac:spMkLst>
        </pc:spChg>
        <pc:spChg chg="add mod">
          <ac:chgData name="Cristian Pira" userId="7124120c-9f6d-49e9-b601-7d0d6e76e5f5" providerId="ADAL" clId="{3F526F1B-D3FA-444A-9276-C482BDF41BDE}" dt="2026-03-19T10:27:44.899" v="1260" actId="1076"/>
          <ac:spMkLst>
            <pc:docMk/>
            <pc:sldMk cId="1121008591" sldId="2780"/>
            <ac:spMk id="6" creationId="{8E43B279-D2E1-2CBA-8607-A3F7523CC4C7}"/>
          </ac:spMkLst>
        </pc:spChg>
        <pc:spChg chg="mod">
          <ac:chgData name="Cristian Pira" userId="7124120c-9f6d-49e9-b601-7d0d6e76e5f5" providerId="ADAL" clId="{3F526F1B-D3FA-444A-9276-C482BDF41BDE}" dt="2026-03-19T10:27:54.877" v="1261" actId="1076"/>
          <ac:spMkLst>
            <pc:docMk/>
            <pc:sldMk cId="1121008591" sldId="2780"/>
            <ac:spMk id="7" creationId="{FA4E89F5-0FD3-F521-F557-C47350DD81CE}"/>
          </ac:spMkLst>
        </pc:spChg>
        <pc:spChg chg="mod">
          <ac:chgData name="Cristian Pira" userId="7124120c-9f6d-49e9-b601-7d0d6e76e5f5" providerId="ADAL" clId="{3F526F1B-D3FA-444A-9276-C482BDF41BDE}" dt="2026-03-19T10:27:54.877" v="1261" actId="1076"/>
          <ac:spMkLst>
            <pc:docMk/>
            <pc:sldMk cId="1121008591" sldId="2780"/>
            <ac:spMk id="8" creationId="{AF175F13-8E2D-4520-CB90-FF8ECFED1643}"/>
          </ac:spMkLst>
        </pc:spChg>
        <pc:spChg chg="add mod">
          <ac:chgData name="Cristian Pira" userId="7124120c-9f6d-49e9-b601-7d0d6e76e5f5" providerId="ADAL" clId="{3F526F1B-D3FA-444A-9276-C482BDF41BDE}" dt="2026-03-19T10:27:29.403" v="1255" actId="1076"/>
          <ac:spMkLst>
            <pc:docMk/>
            <pc:sldMk cId="1121008591" sldId="2780"/>
            <ac:spMk id="9" creationId="{61AC7D85-BF6D-0611-121E-E143E35A5DE8}"/>
          </ac:spMkLst>
        </pc:spChg>
        <pc:spChg chg="mod">
          <ac:chgData name="Cristian Pira" userId="7124120c-9f6d-49e9-b601-7d0d6e76e5f5" providerId="ADAL" clId="{3F526F1B-D3FA-444A-9276-C482BDF41BDE}" dt="2026-03-19T10:27:54.877" v="1261" actId="1076"/>
          <ac:spMkLst>
            <pc:docMk/>
            <pc:sldMk cId="1121008591" sldId="2780"/>
            <ac:spMk id="23" creationId="{D9D2AF66-F158-4DC8-A2EC-9EAC36E662F8}"/>
          </ac:spMkLst>
        </pc:spChg>
        <pc:spChg chg="mod">
          <ac:chgData name="Cristian Pira" userId="7124120c-9f6d-49e9-b601-7d0d6e76e5f5" providerId="ADAL" clId="{3F526F1B-D3FA-444A-9276-C482BDF41BDE}" dt="2026-03-19T10:34:37.137" v="1310" actId="20577"/>
          <ac:spMkLst>
            <pc:docMk/>
            <pc:sldMk cId="1121008591" sldId="2780"/>
            <ac:spMk id="25" creationId="{2CC09327-CBBD-4369-A91B-D114EB7A52E4}"/>
          </ac:spMkLst>
        </pc:spChg>
        <pc:picChg chg="mod">
          <ac:chgData name="Cristian Pira" userId="7124120c-9f6d-49e9-b601-7d0d6e76e5f5" providerId="ADAL" clId="{3F526F1B-D3FA-444A-9276-C482BDF41BDE}" dt="2026-03-19T10:27:54.877" v="1261" actId="1076"/>
          <ac:picMkLst>
            <pc:docMk/>
            <pc:sldMk cId="1121008591" sldId="2780"/>
            <ac:picMk id="4" creationId="{E3CFD43A-415C-7697-E3BB-2404C69C36D1}"/>
          </ac:picMkLst>
        </pc:picChg>
        <pc:picChg chg="add mod">
          <ac:chgData name="Cristian Pira" userId="7124120c-9f6d-49e9-b601-7d0d6e76e5f5" providerId="ADAL" clId="{3F526F1B-D3FA-444A-9276-C482BDF41BDE}" dt="2026-03-19T10:26:51.965" v="1239" actId="1076"/>
          <ac:picMkLst>
            <pc:docMk/>
            <pc:sldMk cId="1121008591" sldId="2780"/>
            <ac:picMk id="5" creationId="{207E01FF-05D2-8064-0609-2E794E03AB49}"/>
          </ac:picMkLst>
        </pc:picChg>
        <pc:picChg chg="mod">
          <ac:chgData name="Cristian Pira" userId="7124120c-9f6d-49e9-b601-7d0d6e76e5f5" providerId="ADAL" clId="{3F526F1B-D3FA-444A-9276-C482BDF41BDE}" dt="2026-03-19T10:25:23.945" v="1217" actId="1076"/>
          <ac:picMkLst>
            <pc:docMk/>
            <pc:sldMk cId="1121008591" sldId="2780"/>
            <ac:picMk id="11" creationId="{F3C321C7-3C37-40EC-BC2D-A73548E91B22}"/>
          </ac:picMkLst>
        </pc:picChg>
      </pc:sldChg>
      <pc:sldChg chg="addSp modSp mod">
        <pc:chgData name="Cristian Pira" userId="7124120c-9f6d-49e9-b601-7d0d6e76e5f5" providerId="ADAL" clId="{3F526F1B-D3FA-444A-9276-C482BDF41BDE}" dt="2026-03-19T09:58:13.303" v="790" actId="122"/>
        <pc:sldMkLst>
          <pc:docMk/>
          <pc:sldMk cId="4282320856" sldId="2784"/>
        </pc:sldMkLst>
        <pc:spChg chg="add mod">
          <ac:chgData name="Cristian Pira" userId="7124120c-9f6d-49e9-b601-7d0d6e76e5f5" providerId="ADAL" clId="{3F526F1B-D3FA-444A-9276-C482BDF41BDE}" dt="2026-03-19T09:48:05.111" v="625"/>
          <ac:spMkLst>
            <pc:docMk/>
            <pc:sldMk cId="4282320856" sldId="2784"/>
            <ac:spMk id="2" creationId="{7341A011-6921-C65D-1EC0-8B079B55D695}"/>
          </ac:spMkLst>
        </pc:spChg>
        <pc:spChg chg="add mod">
          <ac:chgData name="Cristian Pira" userId="7124120c-9f6d-49e9-b601-7d0d6e76e5f5" providerId="ADAL" clId="{3F526F1B-D3FA-444A-9276-C482BDF41BDE}" dt="2026-03-19T09:57:28.873" v="785" actId="20577"/>
          <ac:spMkLst>
            <pc:docMk/>
            <pc:sldMk cId="4282320856" sldId="2784"/>
            <ac:spMk id="3" creationId="{9784C8B4-B6F9-E4A6-7BCE-8FE2DEC1E497}"/>
          </ac:spMkLst>
        </pc:spChg>
        <pc:spChg chg="mod">
          <ac:chgData name="Cristian Pira" userId="7124120c-9f6d-49e9-b601-7d0d6e76e5f5" providerId="ADAL" clId="{3F526F1B-D3FA-444A-9276-C482BDF41BDE}" dt="2026-03-19T09:48:31.766" v="639" actId="14100"/>
          <ac:spMkLst>
            <pc:docMk/>
            <pc:sldMk cId="4282320856" sldId="2784"/>
            <ac:spMk id="5" creationId="{1C905453-2E7A-466D-1369-81FF8C611461}"/>
          </ac:spMkLst>
        </pc:spChg>
        <pc:spChg chg="add mod">
          <ac:chgData name="Cristian Pira" userId="7124120c-9f6d-49e9-b601-7d0d6e76e5f5" providerId="ADAL" clId="{3F526F1B-D3FA-444A-9276-C482BDF41BDE}" dt="2026-03-19T09:58:13.303" v="790" actId="122"/>
          <ac:spMkLst>
            <pc:docMk/>
            <pc:sldMk cId="4282320856" sldId="2784"/>
            <ac:spMk id="7" creationId="{D073FF40-B460-F46E-5D3F-7359FC65DCBF}"/>
          </ac:spMkLst>
        </pc:spChg>
      </pc:sldChg>
      <pc:sldChg chg="addSp modSp mod">
        <pc:chgData name="Cristian Pira" userId="7124120c-9f6d-49e9-b601-7d0d6e76e5f5" providerId="ADAL" clId="{3F526F1B-D3FA-444A-9276-C482BDF41BDE}" dt="2026-03-19T09:59:14.067" v="812" actId="207"/>
        <pc:sldMkLst>
          <pc:docMk/>
          <pc:sldMk cId="1757646951" sldId="2786"/>
        </pc:sldMkLst>
        <pc:spChg chg="mod">
          <ac:chgData name="Cristian Pira" userId="7124120c-9f6d-49e9-b601-7d0d6e76e5f5" providerId="ADAL" clId="{3F526F1B-D3FA-444A-9276-C482BDF41BDE}" dt="2026-03-19T09:58:35.398" v="793" actId="404"/>
          <ac:spMkLst>
            <pc:docMk/>
            <pc:sldMk cId="1757646951" sldId="2786"/>
            <ac:spMk id="5" creationId="{D5B655FE-13D8-B4ED-F0A7-33759EA88DC1}"/>
          </ac:spMkLst>
        </pc:spChg>
        <pc:spChg chg="mod">
          <ac:chgData name="Cristian Pira" userId="7124120c-9f6d-49e9-b601-7d0d6e76e5f5" providerId="ADAL" clId="{3F526F1B-D3FA-444A-9276-C482BDF41BDE}" dt="2026-03-19T09:58:35.398" v="793" actId="404"/>
          <ac:spMkLst>
            <pc:docMk/>
            <pc:sldMk cId="1757646951" sldId="2786"/>
            <ac:spMk id="6" creationId="{7603B316-43B0-811D-388B-51557B7610A4}"/>
          </ac:spMkLst>
        </pc:spChg>
        <pc:spChg chg="add mod">
          <ac:chgData name="Cristian Pira" userId="7124120c-9f6d-49e9-b601-7d0d6e76e5f5" providerId="ADAL" clId="{3F526F1B-D3FA-444A-9276-C482BDF41BDE}" dt="2026-03-19T09:58:40.866" v="794" actId="1076"/>
          <ac:spMkLst>
            <pc:docMk/>
            <pc:sldMk cId="1757646951" sldId="2786"/>
            <ac:spMk id="7" creationId="{20BB115C-0BCB-4153-B908-F35E08628605}"/>
          </ac:spMkLst>
        </pc:spChg>
        <pc:spChg chg="add mod">
          <ac:chgData name="Cristian Pira" userId="7124120c-9f6d-49e9-b601-7d0d6e76e5f5" providerId="ADAL" clId="{3F526F1B-D3FA-444A-9276-C482BDF41BDE}" dt="2026-03-19T09:59:14.067" v="812" actId="207"/>
          <ac:spMkLst>
            <pc:docMk/>
            <pc:sldMk cId="1757646951" sldId="2786"/>
            <ac:spMk id="8" creationId="{08F1A5D6-A63D-3734-44E5-C0B3997CC658}"/>
          </ac:spMkLst>
        </pc:spChg>
      </pc:sldChg>
      <pc:sldChg chg="addSp modSp mod">
        <pc:chgData name="Cristian Pira" userId="7124120c-9f6d-49e9-b601-7d0d6e76e5f5" providerId="ADAL" clId="{3F526F1B-D3FA-444A-9276-C482BDF41BDE}" dt="2026-03-19T10:01:18.811" v="873" actId="207"/>
        <pc:sldMkLst>
          <pc:docMk/>
          <pc:sldMk cId="1975582828" sldId="2787"/>
        </pc:sldMkLst>
        <pc:spChg chg="add mod">
          <ac:chgData name="Cristian Pira" userId="7124120c-9f6d-49e9-b601-7d0d6e76e5f5" providerId="ADAL" clId="{3F526F1B-D3FA-444A-9276-C482BDF41BDE}" dt="2026-03-19T10:00:26.778" v="853" actId="20577"/>
          <ac:spMkLst>
            <pc:docMk/>
            <pc:sldMk cId="1975582828" sldId="2787"/>
            <ac:spMk id="2" creationId="{7FDA397E-8F36-FEB9-CCA9-71571D439C6E}"/>
          </ac:spMkLst>
        </pc:spChg>
        <pc:spChg chg="mod">
          <ac:chgData name="Cristian Pira" userId="7124120c-9f6d-49e9-b601-7d0d6e76e5f5" providerId="ADAL" clId="{3F526F1B-D3FA-444A-9276-C482BDF41BDE}" dt="2026-03-19T09:59:30.858" v="813" actId="404"/>
          <ac:spMkLst>
            <pc:docMk/>
            <pc:sldMk cId="1975582828" sldId="2787"/>
            <ac:spMk id="5" creationId="{BF745058-9010-528B-B7DC-AD5DDC9BC09F}"/>
          </ac:spMkLst>
        </pc:spChg>
        <pc:spChg chg="mod">
          <ac:chgData name="Cristian Pira" userId="7124120c-9f6d-49e9-b601-7d0d6e76e5f5" providerId="ADAL" clId="{3F526F1B-D3FA-444A-9276-C482BDF41BDE}" dt="2026-03-19T09:59:30.858" v="813" actId="404"/>
          <ac:spMkLst>
            <pc:docMk/>
            <pc:sldMk cId="1975582828" sldId="2787"/>
            <ac:spMk id="6" creationId="{E8A0890F-A137-311B-8CEF-4C561D7C4AE9}"/>
          </ac:spMkLst>
        </pc:spChg>
        <pc:spChg chg="add mod">
          <ac:chgData name="Cristian Pira" userId="7124120c-9f6d-49e9-b601-7d0d6e76e5f5" providerId="ADAL" clId="{3F526F1B-D3FA-444A-9276-C482BDF41BDE}" dt="2026-03-19T10:01:18.811" v="873" actId="207"/>
          <ac:spMkLst>
            <pc:docMk/>
            <pc:sldMk cId="1975582828" sldId="2787"/>
            <ac:spMk id="7" creationId="{B2EF2F68-BF2D-3E88-E696-42F7D17857A3}"/>
          </ac:spMkLst>
        </pc:spChg>
      </pc:sldChg>
      <pc:sldChg chg="addSp modSp mod">
        <pc:chgData name="Cristian Pira" userId="7124120c-9f6d-49e9-b601-7d0d6e76e5f5" providerId="ADAL" clId="{3F526F1B-D3FA-444A-9276-C482BDF41BDE}" dt="2026-03-19T10:02:00.735" v="880" actId="1076"/>
        <pc:sldMkLst>
          <pc:docMk/>
          <pc:sldMk cId="1844210536" sldId="2788"/>
        </pc:sldMkLst>
        <pc:spChg chg="add mod">
          <ac:chgData name="Cristian Pira" userId="7124120c-9f6d-49e9-b601-7d0d6e76e5f5" providerId="ADAL" clId="{3F526F1B-D3FA-444A-9276-C482BDF41BDE}" dt="2026-03-19T10:01:57.868" v="879" actId="1076"/>
          <ac:spMkLst>
            <pc:docMk/>
            <pc:sldMk cId="1844210536" sldId="2788"/>
            <ac:spMk id="2" creationId="{D65A6CEF-84E9-F8AD-0BFE-C2E389EEA29D}"/>
          </ac:spMkLst>
        </pc:spChg>
        <pc:spChg chg="add mod">
          <ac:chgData name="Cristian Pira" userId="7124120c-9f6d-49e9-b601-7d0d6e76e5f5" providerId="ADAL" clId="{3F526F1B-D3FA-444A-9276-C482BDF41BDE}" dt="2026-03-19T10:02:00.735" v="880" actId="1076"/>
          <ac:spMkLst>
            <pc:docMk/>
            <pc:sldMk cId="1844210536" sldId="2788"/>
            <ac:spMk id="6" creationId="{F9F5E6A4-8A83-50F9-3CFB-9047F6E23666}"/>
          </ac:spMkLst>
        </pc:spChg>
        <pc:spChg chg="mod">
          <ac:chgData name="Cristian Pira" userId="7124120c-9f6d-49e9-b601-7d0d6e76e5f5" providerId="ADAL" clId="{3F526F1B-D3FA-444A-9276-C482BDF41BDE}" dt="2026-03-19T10:01:35.157" v="874" actId="404"/>
          <ac:spMkLst>
            <pc:docMk/>
            <pc:sldMk cId="1844210536" sldId="2788"/>
            <ac:spMk id="8" creationId="{1B070DEC-BE3D-E6BF-1CE9-220D9DD61881}"/>
          </ac:spMkLst>
        </pc:spChg>
        <pc:spChg chg="mod">
          <ac:chgData name="Cristian Pira" userId="7124120c-9f6d-49e9-b601-7d0d6e76e5f5" providerId="ADAL" clId="{3F526F1B-D3FA-444A-9276-C482BDF41BDE}" dt="2026-03-19T10:01:35.157" v="874" actId="404"/>
          <ac:spMkLst>
            <pc:docMk/>
            <pc:sldMk cId="1844210536" sldId="2788"/>
            <ac:spMk id="9" creationId="{A571E9BC-F8B6-9824-2564-0B6C0223E32A}"/>
          </ac:spMkLst>
        </pc:spChg>
      </pc:sldChg>
      <pc:sldChg chg="addSp delSp modSp mod">
        <pc:chgData name="Cristian Pira" userId="7124120c-9f6d-49e9-b601-7d0d6e76e5f5" providerId="ADAL" clId="{3F526F1B-D3FA-444A-9276-C482BDF41BDE}" dt="2026-03-19T10:03:33.192" v="935" actId="207"/>
        <pc:sldMkLst>
          <pc:docMk/>
          <pc:sldMk cId="2416962397" sldId="2789"/>
        </pc:sldMkLst>
        <pc:spChg chg="add del mod">
          <ac:chgData name="Cristian Pira" userId="7124120c-9f6d-49e9-b601-7d0d6e76e5f5" providerId="ADAL" clId="{3F526F1B-D3FA-444A-9276-C482BDF41BDE}" dt="2026-03-19T10:02:22.720" v="883" actId="478"/>
          <ac:spMkLst>
            <pc:docMk/>
            <pc:sldMk cId="2416962397" sldId="2789"/>
            <ac:spMk id="2" creationId="{1B6ACCBA-C403-AF69-7D57-C8817BC85536}"/>
          </ac:spMkLst>
        </pc:spChg>
        <pc:spChg chg="add mod">
          <ac:chgData name="Cristian Pira" userId="7124120c-9f6d-49e9-b601-7d0d6e76e5f5" providerId="ADAL" clId="{3F526F1B-D3FA-444A-9276-C482BDF41BDE}" dt="2026-03-19T10:03:33.192" v="935" actId="207"/>
          <ac:spMkLst>
            <pc:docMk/>
            <pc:sldMk cId="2416962397" sldId="2789"/>
            <ac:spMk id="6" creationId="{6DCB21B9-6DAB-AEF7-E483-84E0F3E0603E}"/>
          </ac:spMkLst>
        </pc:spChg>
        <pc:spChg chg="add mod">
          <ac:chgData name="Cristian Pira" userId="7124120c-9f6d-49e9-b601-7d0d6e76e5f5" providerId="ADAL" clId="{3F526F1B-D3FA-444A-9276-C482BDF41BDE}" dt="2026-03-19T10:02:33.441" v="886" actId="1076"/>
          <ac:spMkLst>
            <pc:docMk/>
            <pc:sldMk cId="2416962397" sldId="2789"/>
            <ac:spMk id="7" creationId="{16D44A1B-7342-8AB7-DD57-491F5FCD6B87}"/>
          </ac:spMkLst>
        </pc:spChg>
        <pc:spChg chg="mod">
          <ac:chgData name="Cristian Pira" userId="7124120c-9f6d-49e9-b601-7d0d6e76e5f5" providerId="ADAL" clId="{3F526F1B-D3FA-444A-9276-C482BDF41BDE}" dt="2026-03-19T10:02:16.936" v="881" actId="947"/>
          <ac:spMkLst>
            <pc:docMk/>
            <pc:sldMk cId="2416962397" sldId="2789"/>
            <ac:spMk id="10" creationId="{8DDFC900-F0CF-B83E-6B2D-335912CD8869}"/>
          </ac:spMkLst>
        </pc:spChg>
      </pc:sldChg>
      <pc:sldChg chg="del">
        <pc:chgData name="Cristian Pira" userId="7124120c-9f6d-49e9-b601-7d0d6e76e5f5" providerId="ADAL" clId="{3F526F1B-D3FA-444A-9276-C482BDF41BDE}" dt="2026-03-19T09:22:05.937" v="474" actId="47"/>
        <pc:sldMkLst>
          <pc:docMk/>
          <pc:sldMk cId="3379098065" sldId="2800"/>
        </pc:sldMkLst>
      </pc:sldChg>
      <pc:sldChg chg="del">
        <pc:chgData name="Cristian Pira" userId="7124120c-9f6d-49e9-b601-7d0d6e76e5f5" providerId="ADAL" clId="{3F526F1B-D3FA-444A-9276-C482BDF41BDE}" dt="2026-03-19T09:22:09.020" v="475" actId="47"/>
        <pc:sldMkLst>
          <pc:docMk/>
          <pc:sldMk cId="3928085786" sldId="2802"/>
        </pc:sldMkLst>
      </pc:sldChg>
      <pc:sldChg chg="del">
        <pc:chgData name="Cristian Pira" userId="7124120c-9f6d-49e9-b601-7d0d6e76e5f5" providerId="ADAL" clId="{3F526F1B-D3FA-444A-9276-C482BDF41BDE}" dt="2026-03-19T09:22:13.928" v="477" actId="47"/>
        <pc:sldMkLst>
          <pc:docMk/>
          <pc:sldMk cId="2105792225" sldId="2804"/>
        </pc:sldMkLst>
      </pc:sldChg>
      <pc:sldChg chg="modSp mod">
        <pc:chgData name="Cristian Pira" userId="7124120c-9f6d-49e9-b601-7d0d6e76e5f5" providerId="ADAL" clId="{3F526F1B-D3FA-444A-9276-C482BDF41BDE}" dt="2026-03-19T10:34:20.469" v="1306" actId="1036"/>
        <pc:sldMkLst>
          <pc:docMk/>
          <pc:sldMk cId="1166710329" sldId="2810"/>
        </pc:sldMkLst>
        <pc:spChg chg="mod">
          <ac:chgData name="Cristian Pira" userId="7124120c-9f6d-49e9-b601-7d0d6e76e5f5" providerId="ADAL" clId="{3F526F1B-D3FA-444A-9276-C482BDF41BDE}" dt="2026-03-19T10:34:20.469" v="1306" actId="1036"/>
          <ac:spMkLst>
            <pc:docMk/>
            <pc:sldMk cId="1166710329" sldId="2810"/>
            <ac:spMk id="4" creationId="{94CDDC1F-EC03-336E-E537-A68504C9259A}"/>
          </ac:spMkLst>
        </pc:spChg>
      </pc:sldChg>
      <pc:sldChg chg="modSp mod">
        <pc:chgData name="Cristian Pira" userId="7124120c-9f6d-49e9-b601-7d0d6e76e5f5" providerId="ADAL" clId="{3F526F1B-D3FA-444A-9276-C482BDF41BDE}" dt="2026-03-19T10:09:06.564" v="1023" actId="27636"/>
        <pc:sldMkLst>
          <pc:docMk/>
          <pc:sldMk cId="1534943081" sldId="2811"/>
        </pc:sldMkLst>
        <pc:spChg chg="mod">
          <ac:chgData name="Cristian Pira" userId="7124120c-9f6d-49e9-b601-7d0d6e76e5f5" providerId="ADAL" clId="{3F526F1B-D3FA-444A-9276-C482BDF41BDE}" dt="2026-03-19T10:09:06.564" v="1023" actId="27636"/>
          <ac:spMkLst>
            <pc:docMk/>
            <pc:sldMk cId="1534943081" sldId="2811"/>
            <ac:spMk id="26" creationId="{7E40B48A-CB2C-CA62-BA26-B17F5B6B4F7E}"/>
          </ac:spMkLst>
        </pc:spChg>
      </pc:sldChg>
      <pc:sldChg chg="del">
        <pc:chgData name="Cristian Pira" userId="7124120c-9f6d-49e9-b601-7d0d6e76e5f5" providerId="ADAL" clId="{3F526F1B-D3FA-444A-9276-C482BDF41BDE}" dt="2026-03-19T09:00:03.733" v="1" actId="47"/>
        <pc:sldMkLst>
          <pc:docMk/>
          <pc:sldMk cId="1259656083" sldId="2815"/>
        </pc:sldMkLst>
      </pc:sldChg>
      <pc:sldChg chg="delSp mod delAnim">
        <pc:chgData name="Cristian Pira" userId="7124120c-9f6d-49e9-b601-7d0d6e76e5f5" providerId="ADAL" clId="{3F526F1B-D3FA-444A-9276-C482BDF41BDE}" dt="2026-03-19T09:06:03.243" v="2" actId="478"/>
        <pc:sldMkLst>
          <pc:docMk/>
          <pc:sldMk cId="1894881344" sldId="2816"/>
        </pc:sldMkLst>
        <pc:spChg chg="del">
          <ac:chgData name="Cristian Pira" userId="7124120c-9f6d-49e9-b601-7d0d6e76e5f5" providerId="ADAL" clId="{3F526F1B-D3FA-444A-9276-C482BDF41BDE}" dt="2026-03-19T09:06:03.243" v="2" actId="478"/>
          <ac:spMkLst>
            <pc:docMk/>
            <pc:sldMk cId="1894881344" sldId="2816"/>
            <ac:spMk id="21" creationId="{D8F4FD83-E4AC-A85A-7468-98A80F338C26}"/>
          </ac:spMkLst>
        </pc:spChg>
      </pc:sldChg>
      <pc:sldChg chg="modSp mod">
        <pc:chgData name="Cristian Pira" userId="7124120c-9f6d-49e9-b601-7d0d6e76e5f5" providerId="ADAL" clId="{3F526F1B-D3FA-444A-9276-C482BDF41BDE}" dt="2026-03-19T09:10:43.768" v="10" actId="20577"/>
        <pc:sldMkLst>
          <pc:docMk/>
          <pc:sldMk cId="3592557984" sldId="2819"/>
        </pc:sldMkLst>
        <pc:spChg chg="mod">
          <ac:chgData name="Cristian Pira" userId="7124120c-9f6d-49e9-b601-7d0d6e76e5f5" providerId="ADAL" clId="{3F526F1B-D3FA-444A-9276-C482BDF41BDE}" dt="2026-03-19T09:10:43.768" v="10" actId="20577"/>
          <ac:spMkLst>
            <pc:docMk/>
            <pc:sldMk cId="3592557984" sldId="2819"/>
            <ac:spMk id="7" creationId="{A3A06FFA-ADA9-CD77-BCAE-4292C2E4054D}"/>
          </ac:spMkLst>
        </pc:spChg>
      </pc:sldChg>
      <pc:sldChg chg="addSp modSp mod">
        <pc:chgData name="Cristian Pira" userId="7124120c-9f6d-49e9-b601-7d0d6e76e5f5" providerId="ADAL" clId="{3F526F1B-D3FA-444A-9276-C482BDF41BDE}" dt="2026-03-19T10:07:25.661" v="1014" actId="1076"/>
        <pc:sldMkLst>
          <pc:docMk/>
          <pc:sldMk cId="3388857609" sldId="2821"/>
        </pc:sldMkLst>
        <pc:spChg chg="mod">
          <ac:chgData name="Cristian Pira" userId="7124120c-9f6d-49e9-b601-7d0d6e76e5f5" providerId="ADAL" clId="{3F526F1B-D3FA-444A-9276-C482BDF41BDE}" dt="2026-03-19T10:07:19.950" v="1013" actId="1076"/>
          <ac:spMkLst>
            <pc:docMk/>
            <pc:sldMk cId="3388857609" sldId="2821"/>
            <ac:spMk id="5" creationId="{854DC45E-CEF3-4317-3D00-5706C53974D8}"/>
          </ac:spMkLst>
        </pc:spChg>
        <pc:spChg chg="mod">
          <ac:chgData name="Cristian Pira" userId="7124120c-9f6d-49e9-b601-7d0d6e76e5f5" providerId="ADAL" clId="{3F526F1B-D3FA-444A-9276-C482BDF41BDE}" dt="2026-03-19T09:55:41.369" v="716" actId="1076"/>
          <ac:spMkLst>
            <pc:docMk/>
            <pc:sldMk cId="3388857609" sldId="2821"/>
            <ac:spMk id="12" creationId="{FA5BF063-819B-CB46-E9C6-0D0FC6D38D1D}"/>
          </ac:spMkLst>
        </pc:spChg>
        <pc:spChg chg="ord">
          <ac:chgData name="Cristian Pira" userId="7124120c-9f6d-49e9-b601-7d0d6e76e5f5" providerId="ADAL" clId="{3F526F1B-D3FA-444A-9276-C482BDF41BDE}" dt="2026-03-19T09:51:56.364" v="666" actId="166"/>
          <ac:spMkLst>
            <pc:docMk/>
            <pc:sldMk cId="3388857609" sldId="2821"/>
            <ac:spMk id="26" creationId="{8A4E58F2-EE3A-305B-1CB8-D68B86E58FE0}"/>
          </ac:spMkLst>
        </pc:spChg>
        <pc:spChg chg="ord">
          <ac:chgData name="Cristian Pira" userId="7124120c-9f6d-49e9-b601-7d0d6e76e5f5" providerId="ADAL" clId="{3F526F1B-D3FA-444A-9276-C482BDF41BDE}" dt="2026-03-19T09:52:51.119" v="679" actId="166"/>
          <ac:spMkLst>
            <pc:docMk/>
            <pc:sldMk cId="3388857609" sldId="2821"/>
            <ac:spMk id="28" creationId="{86356B49-77FA-71EE-4E35-C763E0A9EED7}"/>
          </ac:spMkLst>
        </pc:spChg>
        <pc:spChg chg="mod">
          <ac:chgData name="Cristian Pira" userId="7124120c-9f6d-49e9-b601-7d0d6e76e5f5" providerId="ADAL" clId="{3F526F1B-D3FA-444A-9276-C482BDF41BDE}" dt="2026-03-19T09:52:31.887" v="673" actId="1076"/>
          <ac:spMkLst>
            <pc:docMk/>
            <pc:sldMk cId="3388857609" sldId="2821"/>
            <ac:spMk id="35" creationId="{97869C81-FF46-D7AD-CF97-5852C73A516F}"/>
          </ac:spMkLst>
        </pc:spChg>
        <pc:spChg chg="mod">
          <ac:chgData name="Cristian Pira" userId="7124120c-9f6d-49e9-b601-7d0d6e76e5f5" providerId="ADAL" clId="{3F526F1B-D3FA-444A-9276-C482BDF41BDE}" dt="2026-03-19T09:52:59.450" v="682" actId="1076"/>
          <ac:spMkLst>
            <pc:docMk/>
            <pc:sldMk cId="3388857609" sldId="2821"/>
            <ac:spMk id="37" creationId="{8E6BE87F-C423-D365-0911-37CD3E484AB4}"/>
          </ac:spMkLst>
        </pc:spChg>
        <pc:spChg chg="mod">
          <ac:chgData name="Cristian Pira" userId="7124120c-9f6d-49e9-b601-7d0d6e76e5f5" providerId="ADAL" clId="{3F526F1B-D3FA-444A-9276-C482BDF41BDE}" dt="2026-03-19T09:53:30.231" v="690" actId="1076"/>
          <ac:spMkLst>
            <pc:docMk/>
            <pc:sldMk cId="3388857609" sldId="2821"/>
            <ac:spMk id="39" creationId="{A9E9A2EA-A003-6B45-DF27-C93021581769}"/>
          </ac:spMkLst>
        </pc:spChg>
        <pc:spChg chg="mod">
          <ac:chgData name="Cristian Pira" userId="7124120c-9f6d-49e9-b601-7d0d6e76e5f5" providerId="ADAL" clId="{3F526F1B-D3FA-444A-9276-C482BDF41BDE}" dt="2026-03-19T09:53:36.054" v="691" actId="1076"/>
          <ac:spMkLst>
            <pc:docMk/>
            <pc:sldMk cId="3388857609" sldId="2821"/>
            <ac:spMk id="41" creationId="{125D5A19-D869-F3DD-ACFB-DB971F468403}"/>
          </ac:spMkLst>
        </pc:spChg>
        <pc:spChg chg="mod">
          <ac:chgData name="Cristian Pira" userId="7124120c-9f6d-49e9-b601-7d0d6e76e5f5" providerId="ADAL" clId="{3F526F1B-D3FA-444A-9276-C482BDF41BDE}" dt="2026-03-19T09:55:46.773" v="718" actId="1076"/>
          <ac:spMkLst>
            <pc:docMk/>
            <pc:sldMk cId="3388857609" sldId="2821"/>
            <ac:spMk id="43" creationId="{0769C874-462A-A252-1099-562188CDEC0B}"/>
          </ac:spMkLst>
        </pc:spChg>
        <pc:spChg chg="mod">
          <ac:chgData name="Cristian Pira" userId="7124120c-9f6d-49e9-b601-7d0d6e76e5f5" providerId="ADAL" clId="{3F526F1B-D3FA-444A-9276-C482BDF41BDE}" dt="2026-03-19T09:51:45.574" v="663" actId="1076"/>
          <ac:spMkLst>
            <pc:docMk/>
            <pc:sldMk cId="3388857609" sldId="2821"/>
            <ac:spMk id="45" creationId="{3C62E6AA-F489-3F46-14BB-7704F3CDC559}"/>
          </ac:spMkLst>
        </pc:spChg>
        <pc:spChg chg="mod">
          <ac:chgData name="Cristian Pira" userId="7124120c-9f6d-49e9-b601-7d0d6e76e5f5" providerId="ADAL" clId="{3F526F1B-D3FA-444A-9276-C482BDF41BDE}" dt="2026-03-19T09:55:36.111" v="713" actId="1076"/>
          <ac:spMkLst>
            <pc:docMk/>
            <pc:sldMk cId="3388857609" sldId="2821"/>
            <ac:spMk id="47" creationId="{003B54F0-AA30-8661-A4A3-651457A21178}"/>
          </ac:spMkLst>
        </pc:spChg>
        <pc:spChg chg="mod">
          <ac:chgData name="Cristian Pira" userId="7124120c-9f6d-49e9-b601-7d0d6e76e5f5" providerId="ADAL" clId="{3F526F1B-D3FA-444A-9276-C482BDF41BDE}" dt="2026-03-19T10:07:25.661" v="1014" actId="1076"/>
          <ac:spMkLst>
            <pc:docMk/>
            <pc:sldMk cId="3388857609" sldId="2821"/>
            <ac:spMk id="49" creationId="{B5B55F06-6865-8677-137A-FA0A811EEBF9}"/>
          </ac:spMkLst>
        </pc:spChg>
        <pc:spChg chg="mod">
          <ac:chgData name="Cristian Pira" userId="7124120c-9f6d-49e9-b601-7d0d6e76e5f5" providerId="ADAL" clId="{3F526F1B-D3FA-444A-9276-C482BDF41BDE}" dt="2026-03-19T10:07:17.615" v="1012" actId="1076"/>
          <ac:spMkLst>
            <pc:docMk/>
            <pc:sldMk cId="3388857609" sldId="2821"/>
            <ac:spMk id="56" creationId="{0A4E982F-DC99-9DF7-FA1A-6464F4DB977D}"/>
          </ac:spMkLst>
        </pc:spChg>
        <pc:spChg chg="add mod">
          <ac:chgData name="Cristian Pira" userId="7124120c-9f6d-49e9-b601-7d0d6e76e5f5" providerId="ADAL" clId="{3F526F1B-D3FA-444A-9276-C482BDF41BDE}" dt="2026-03-19T10:07:12.668" v="1011" actId="1076"/>
          <ac:spMkLst>
            <pc:docMk/>
            <pc:sldMk cId="3388857609" sldId="2821"/>
            <ac:spMk id="74" creationId="{5CEE40F2-FC39-5E9A-3808-AEFEDA41491D}"/>
          </ac:spMkLst>
        </pc:spChg>
        <pc:spChg chg="add mod">
          <ac:chgData name="Cristian Pira" userId="7124120c-9f6d-49e9-b601-7d0d6e76e5f5" providerId="ADAL" clId="{3F526F1B-D3FA-444A-9276-C482BDF41BDE}" dt="2026-03-19T10:07:12.668" v="1011" actId="1076"/>
          <ac:spMkLst>
            <pc:docMk/>
            <pc:sldMk cId="3388857609" sldId="2821"/>
            <ac:spMk id="75" creationId="{3ABE6BA4-8D19-F7B4-874C-F0C2969DB6E2}"/>
          </ac:spMkLst>
        </pc:spChg>
        <pc:grpChg chg="mod">
          <ac:chgData name="Cristian Pira" userId="7124120c-9f6d-49e9-b601-7d0d6e76e5f5" providerId="ADAL" clId="{3F526F1B-D3FA-444A-9276-C482BDF41BDE}" dt="2026-03-19T10:07:12.668" v="1011" actId="1076"/>
          <ac:grpSpMkLst>
            <pc:docMk/>
            <pc:sldMk cId="3388857609" sldId="2821"/>
            <ac:grpSpMk id="60" creationId="{1F202764-3B44-9B43-AFCA-0810230FD48E}"/>
          </ac:grpSpMkLst>
        </pc:grpChg>
        <pc:graphicFrameChg chg="mod">
          <ac:chgData name="Cristian Pira" userId="7124120c-9f6d-49e9-b601-7d0d6e76e5f5" providerId="ADAL" clId="{3F526F1B-D3FA-444A-9276-C482BDF41BDE}" dt="2026-03-19T10:07:12.668" v="1011" actId="1076"/>
          <ac:graphicFrameMkLst>
            <pc:docMk/>
            <pc:sldMk cId="3388857609" sldId="2821"/>
            <ac:graphicFrameMk id="61" creationId="{64385A0A-F320-6B11-8752-56E25F03C59C}"/>
          </ac:graphicFrameMkLst>
        </pc:graphicFrameChg>
        <pc:graphicFrameChg chg="mod">
          <ac:chgData name="Cristian Pira" userId="7124120c-9f6d-49e9-b601-7d0d6e76e5f5" providerId="ADAL" clId="{3F526F1B-D3FA-444A-9276-C482BDF41BDE}" dt="2026-03-19T10:07:12.668" v="1011" actId="1076"/>
          <ac:graphicFrameMkLst>
            <pc:docMk/>
            <pc:sldMk cId="3388857609" sldId="2821"/>
            <ac:graphicFrameMk id="62" creationId="{41C4C34D-9E18-5A0D-BE45-1057E42936DE}"/>
          </ac:graphicFrameMkLst>
        </pc:graphicFrameChg>
        <pc:cxnChg chg="mod">
          <ac:chgData name="Cristian Pira" userId="7124120c-9f6d-49e9-b601-7d0d6e76e5f5" providerId="ADAL" clId="{3F526F1B-D3FA-444A-9276-C482BDF41BDE}" dt="2026-03-19T09:52:33.397" v="674" actId="14100"/>
          <ac:cxnSpMkLst>
            <pc:docMk/>
            <pc:sldMk cId="3388857609" sldId="2821"/>
            <ac:cxnSpMk id="36" creationId="{54020C5E-8289-5A53-ECCE-87998A3E4DD4}"/>
          </ac:cxnSpMkLst>
        </pc:cxnChg>
        <pc:cxnChg chg="mod">
          <ac:chgData name="Cristian Pira" userId="7124120c-9f6d-49e9-b601-7d0d6e76e5f5" providerId="ADAL" clId="{3F526F1B-D3FA-444A-9276-C482BDF41BDE}" dt="2026-03-19T09:52:48.348" v="678" actId="1076"/>
          <ac:cxnSpMkLst>
            <pc:docMk/>
            <pc:sldMk cId="3388857609" sldId="2821"/>
            <ac:cxnSpMk id="38" creationId="{6FAC0778-40B9-E1C3-858F-1B58C216F6AC}"/>
          </ac:cxnSpMkLst>
        </pc:cxnChg>
        <pc:cxnChg chg="mod">
          <ac:chgData name="Cristian Pira" userId="7124120c-9f6d-49e9-b601-7d0d6e76e5f5" providerId="ADAL" clId="{3F526F1B-D3FA-444A-9276-C482BDF41BDE}" dt="2026-03-19T09:53:30.231" v="690" actId="1076"/>
          <ac:cxnSpMkLst>
            <pc:docMk/>
            <pc:sldMk cId="3388857609" sldId="2821"/>
            <ac:cxnSpMk id="40" creationId="{7D732C15-6B41-6BA5-69DA-554A0777821B}"/>
          </ac:cxnSpMkLst>
        </pc:cxnChg>
        <pc:cxnChg chg="mod">
          <ac:chgData name="Cristian Pira" userId="7124120c-9f6d-49e9-b601-7d0d6e76e5f5" providerId="ADAL" clId="{3F526F1B-D3FA-444A-9276-C482BDF41BDE}" dt="2026-03-19T09:53:45.460" v="692" actId="14100"/>
          <ac:cxnSpMkLst>
            <pc:docMk/>
            <pc:sldMk cId="3388857609" sldId="2821"/>
            <ac:cxnSpMk id="42" creationId="{8626319F-E11F-F859-4AC8-D3681AC33800}"/>
          </ac:cxnSpMkLst>
        </pc:cxnChg>
        <pc:cxnChg chg="mod">
          <ac:chgData name="Cristian Pira" userId="7124120c-9f6d-49e9-b601-7d0d6e76e5f5" providerId="ADAL" clId="{3F526F1B-D3FA-444A-9276-C482BDF41BDE}" dt="2026-03-19T09:55:45.618" v="717" actId="14100"/>
          <ac:cxnSpMkLst>
            <pc:docMk/>
            <pc:sldMk cId="3388857609" sldId="2821"/>
            <ac:cxnSpMk id="44" creationId="{CA804D0B-AEC0-D993-26B7-1748B08F55F7}"/>
          </ac:cxnSpMkLst>
        </pc:cxnChg>
        <pc:cxnChg chg="mod">
          <ac:chgData name="Cristian Pira" userId="7124120c-9f6d-49e9-b601-7d0d6e76e5f5" providerId="ADAL" clId="{3F526F1B-D3FA-444A-9276-C482BDF41BDE}" dt="2026-03-19T09:55:39.161" v="714" actId="14100"/>
          <ac:cxnSpMkLst>
            <pc:docMk/>
            <pc:sldMk cId="3388857609" sldId="2821"/>
            <ac:cxnSpMk id="48" creationId="{CB834E77-EA02-8620-0C42-594BC233EEAD}"/>
          </ac:cxnSpMkLst>
        </pc:cxnChg>
        <pc:cxnChg chg="mod">
          <ac:chgData name="Cristian Pira" userId="7124120c-9f6d-49e9-b601-7d0d6e76e5f5" providerId="ADAL" clId="{3F526F1B-D3FA-444A-9276-C482BDF41BDE}" dt="2026-03-19T09:55:11.572" v="710" actId="208"/>
          <ac:cxnSpMkLst>
            <pc:docMk/>
            <pc:sldMk cId="3388857609" sldId="2821"/>
            <ac:cxnSpMk id="50" creationId="{62A22881-1B97-9450-DC65-37D4A6934F9C}"/>
          </ac:cxnSpMkLst>
        </pc:cxnChg>
        <pc:cxnChg chg="add mod">
          <ac:chgData name="Cristian Pira" userId="7124120c-9f6d-49e9-b601-7d0d6e76e5f5" providerId="ADAL" clId="{3F526F1B-D3FA-444A-9276-C482BDF41BDE}" dt="2026-03-19T10:07:12.668" v="1011" actId="1076"/>
          <ac:cxnSpMkLst>
            <pc:docMk/>
            <pc:sldMk cId="3388857609" sldId="2821"/>
            <ac:cxnSpMk id="76" creationId="{A1D207BA-CF2C-E360-58F6-F2DAEF4CAD08}"/>
          </ac:cxnSpMkLst>
        </pc:cxnChg>
      </pc:sldChg>
      <pc:sldChg chg="del">
        <pc:chgData name="Cristian Pira" userId="7124120c-9f6d-49e9-b601-7d0d6e76e5f5" providerId="ADAL" clId="{3F526F1B-D3FA-444A-9276-C482BDF41BDE}" dt="2026-03-19T09:49:50.168" v="647" actId="47"/>
        <pc:sldMkLst>
          <pc:docMk/>
          <pc:sldMk cId="219832917" sldId="2823"/>
        </pc:sldMkLst>
      </pc:sldChg>
      <pc:sldChg chg="del">
        <pc:chgData name="Cristian Pira" userId="7124120c-9f6d-49e9-b601-7d0d6e76e5f5" providerId="ADAL" clId="{3F526F1B-D3FA-444A-9276-C482BDF41BDE}" dt="2026-03-19T09:22:10.693" v="476" actId="47"/>
        <pc:sldMkLst>
          <pc:docMk/>
          <pc:sldMk cId="2218660649" sldId="2825"/>
        </pc:sldMkLst>
      </pc:sldChg>
      <pc:sldChg chg="del">
        <pc:chgData name="Cristian Pira" userId="7124120c-9f6d-49e9-b601-7d0d6e76e5f5" providerId="ADAL" clId="{3F526F1B-D3FA-444A-9276-C482BDF41BDE}" dt="2026-03-19T09:49:31.442" v="642" actId="47"/>
        <pc:sldMkLst>
          <pc:docMk/>
          <pc:sldMk cId="1865842692" sldId="2826"/>
        </pc:sldMkLst>
      </pc:sldChg>
      <pc:sldChg chg="del">
        <pc:chgData name="Cristian Pira" userId="7124120c-9f6d-49e9-b601-7d0d6e76e5f5" providerId="ADAL" clId="{3F526F1B-D3FA-444A-9276-C482BDF41BDE}" dt="2026-03-19T09:49:33.082" v="643" actId="47"/>
        <pc:sldMkLst>
          <pc:docMk/>
          <pc:sldMk cId="84778058" sldId="2827"/>
        </pc:sldMkLst>
      </pc:sldChg>
      <pc:sldChg chg="del">
        <pc:chgData name="Cristian Pira" userId="7124120c-9f6d-49e9-b601-7d0d6e76e5f5" providerId="ADAL" clId="{3F526F1B-D3FA-444A-9276-C482BDF41BDE}" dt="2026-03-19T09:49:36.393" v="644" actId="47"/>
        <pc:sldMkLst>
          <pc:docMk/>
          <pc:sldMk cId="3259971615" sldId="2828"/>
        </pc:sldMkLst>
      </pc:sldChg>
      <pc:sldChg chg="del">
        <pc:chgData name="Cristian Pira" userId="7124120c-9f6d-49e9-b601-7d0d6e76e5f5" providerId="ADAL" clId="{3F526F1B-D3FA-444A-9276-C482BDF41BDE}" dt="2026-03-19T09:49:39.877" v="645" actId="47"/>
        <pc:sldMkLst>
          <pc:docMk/>
          <pc:sldMk cId="2906382802" sldId="2830"/>
        </pc:sldMkLst>
      </pc:sldChg>
      <pc:sldChg chg="del">
        <pc:chgData name="Cristian Pira" userId="7124120c-9f6d-49e9-b601-7d0d6e76e5f5" providerId="ADAL" clId="{3F526F1B-D3FA-444A-9276-C482BDF41BDE}" dt="2026-03-19T09:49:42.634" v="646" actId="47"/>
        <pc:sldMkLst>
          <pc:docMk/>
          <pc:sldMk cId="3189751581" sldId="2831"/>
        </pc:sldMkLst>
      </pc:sldChg>
      <pc:sldChg chg="del">
        <pc:chgData name="Cristian Pira" userId="7124120c-9f6d-49e9-b601-7d0d6e76e5f5" providerId="ADAL" clId="{3F526F1B-D3FA-444A-9276-C482BDF41BDE}" dt="2026-03-19T09:49:53.953" v="648" actId="47"/>
        <pc:sldMkLst>
          <pc:docMk/>
          <pc:sldMk cId="1878071115" sldId="2833"/>
        </pc:sldMkLst>
      </pc:sldChg>
      <pc:sldChg chg="del">
        <pc:chgData name="Cristian Pira" userId="7124120c-9f6d-49e9-b601-7d0d6e76e5f5" providerId="ADAL" clId="{3F526F1B-D3FA-444A-9276-C482BDF41BDE}" dt="2026-03-19T08:58:37.324" v="0" actId="47"/>
        <pc:sldMkLst>
          <pc:docMk/>
          <pc:sldMk cId="2284456859" sldId="2834"/>
        </pc:sldMkLst>
      </pc:sldChg>
      <pc:sldChg chg="addSp delSp modSp new mod">
        <pc:chgData name="Cristian Pira" userId="7124120c-9f6d-49e9-b601-7d0d6e76e5f5" providerId="ADAL" clId="{3F526F1B-D3FA-444A-9276-C482BDF41BDE}" dt="2026-03-19T09:21:58.621" v="472" actId="20577"/>
        <pc:sldMkLst>
          <pc:docMk/>
          <pc:sldMk cId="3538920382" sldId="2834"/>
        </pc:sldMkLst>
        <pc:spChg chg="del">
          <ac:chgData name="Cristian Pira" userId="7124120c-9f6d-49e9-b601-7d0d6e76e5f5" providerId="ADAL" clId="{3F526F1B-D3FA-444A-9276-C482BDF41BDE}" dt="2026-03-19T09:10:56.749" v="12" actId="478"/>
          <ac:spMkLst>
            <pc:docMk/>
            <pc:sldMk cId="3538920382" sldId="2834"/>
            <ac:spMk id="2" creationId="{B334135B-379C-C7DC-9862-E0B03148AE2D}"/>
          </ac:spMkLst>
        </pc:spChg>
        <pc:spChg chg="mod">
          <ac:chgData name="Cristian Pira" userId="7124120c-9f6d-49e9-b601-7d0d6e76e5f5" providerId="ADAL" clId="{3F526F1B-D3FA-444A-9276-C482BDF41BDE}" dt="2026-03-19T09:19:22.899" v="349" actId="1076"/>
          <ac:spMkLst>
            <pc:docMk/>
            <pc:sldMk cId="3538920382" sldId="2834"/>
            <ac:spMk id="3" creationId="{07FDFA92-5E91-A511-98DC-E05E7042EDA6}"/>
          </ac:spMkLst>
        </pc:spChg>
        <pc:spChg chg="add mod">
          <ac:chgData name="Cristian Pira" userId="7124120c-9f6d-49e9-b601-7d0d6e76e5f5" providerId="ADAL" clId="{3F526F1B-D3FA-444A-9276-C482BDF41BDE}" dt="2026-03-19T09:21:40.356" v="462" actId="20577"/>
          <ac:spMkLst>
            <pc:docMk/>
            <pc:sldMk cId="3538920382" sldId="2834"/>
            <ac:spMk id="9" creationId="{F5F6D64A-2530-BF84-9AFF-FC5CA8C22004}"/>
          </ac:spMkLst>
        </pc:spChg>
        <pc:spChg chg="add mod">
          <ac:chgData name="Cristian Pira" userId="7124120c-9f6d-49e9-b601-7d0d6e76e5f5" providerId="ADAL" clId="{3F526F1B-D3FA-444A-9276-C482BDF41BDE}" dt="2026-03-19T09:19:07.913" v="344" actId="1076"/>
          <ac:spMkLst>
            <pc:docMk/>
            <pc:sldMk cId="3538920382" sldId="2834"/>
            <ac:spMk id="10" creationId="{54A397B0-5796-424B-74F4-68C29B991177}"/>
          </ac:spMkLst>
        </pc:spChg>
        <pc:spChg chg="add mod">
          <ac:chgData name="Cristian Pira" userId="7124120c-9f6d-49e9-b601-7d0d6e76e5f5" providerId="ADAL" clId="{3F526F1B-D3FA-444A-9276-C482BDF41BDE}" dt="2026-03-19T09:21:58.621" v="472" actId="20577"/>
          <ac:spMkLst>
            <pc:docMk/>
            <pc:sldMk cId="3538920382" sldId="2834"/>
            <ac:spMk id="11" creationId="{62896031-33FC-247E-AE30-3A40D0EF23ED}"/>
          </ac:spMkLst>
        </pc:spChg>
        <pc:spChg chg="add mod">
          <ac:chgData name="Cristian Pira" userId="7124120c-9f6d-49e9-b601-7d0d6e76e5f5" providerId="ADAL" clId="{3F526F1B-D3FA-444A-9276-C482BDF41BDE}" dt="2026-03-19T09:19:20.914" v="348" actId="1076"/>
          <ac:spMkLst>
            <pc:docMk/>
            <pc:sldMk cId="3538920382" sldId="2834"/>
            <ac:spMk id="12" creationId="{B16D4F82-81AA-E0C8-17C4-7980C666BB2D}"/>
          </ac:spMkLst>
        </pc:spChg>
        <pc:spChg chg="add mod">
          <ac:chgData name="Cristian Pira" userId="7124120c-9f6d-49e9-b601-7d0d6e76e5f5" providerId="ADAL" clId="{3F526F1B-D3FA-444A-9276-C482BDF41BDE}" dt="2026-03-19T09:20:34.446" v="376" actId="207"/>
          <ac:spMkLst>
            <pc:docMk/>
            <pc:sldMk cId="3538920382" sldId="2834"/>
            <ac:spMk id="13" creationId="{47C77A16-9911-7F2B-8414-8715DD9D289F}"/>
          </ac:spMkLst>
        </pc:spChg>
        <pc:picChg chg="add mod">
          <ac:chgData name="Cristian Pira" userId="7124120c-9f6d-49e9-b601-7d0d6e76e5f5" providerId="ADAL" clId="{3F526F1B-D3FA-444A-9276-C482BDF41BDE}" dt="2026-03-19T09:19:55.192" v="360" actId="1076"/>
          <ac:picMkLst>
            <pc:docMk/>
            <pc:sldMk cId="3538920382" sldId="2834"/>
            <ac:picMk id="5" creationId="{61B151C6-74CC-B11F-EDEE-28261E5DA63A}"/>
          </ac:picMkLst>
        </pc:picChg>
        <pc:picChg chg="add mod">
          <ac:chgData name="Cristian Pira" userId="7124120c-9f6d-49e9-b601-7d0d6e76e5f5" providerId="ADAL" clId="{3F526F1B-D3FA-444A-9276-C482BDF41BDE}" dt="2026-03-19T09:20:29.005" v="375" actId="1076"/>
          <ac:picMkLst>
            <pc:docMk/>
            <pc:sldMk cId="3538920382" sldId="2834"/>
            <ac:picMk id="6" creationId="{CF82305B-14FF-917C-4253-A9D03B000134}"/>
          </ac:picMkLst>
        </pc:picChg>
        <pc:picChg chg="add mod">
          <ac:chgData name="Cristian Pira" userId="7124120c-9f6d-49e9-b601-7d0d6e76e5f5" providerId="ADAL" clId="{3F526F1B-D3FA-444A-9276-C482BDF41BDE}" dt="2026-03-19T09:20:04.672" v="362" actId="1076"/>
          <ac:picMkLst>
            <pc:docMk/>
            <pc:sldMk cId="3538920382" sldId="2834"/>
            <ac:picMk id="7" creationId="{548C07B1-B8F0-A41F-5B28-A7E90555EFF3}"/>
          </ac:picMkLst>
        </pc:picChg>
        <pc:picChg chg="add mod">
          <ac:chgData name="Cristian Pira" userId="7124120c-9f6d-49e9-b601-7d0d6e76e5f5" providerId="ADAL" clId="{3F526F1B-D3FA-444A-9276-C482BDF41BDE}" dt="2026-03-19T09:19:40.130" v="355" actId="1076"/>
          <ac:picMkLst>
            <pc:docMk/>
            <pc:sldMk cId="3538920382" sldId="2834"/>
            <ac:picMk id="8" creationId="{C53AB5B7-A874-B403-8AD7-C3B33239F52D}"/>
          </ac:picMkLst>
        </pc:picChg>
      </pc:sldChg>
      <pc:sldChg chg="modSp new del mod">
        <pc:chgData name="Cristian Pira" userId="7124120c-9f6d-49e9-b601-7d0d6e76e5f5" providerId="ADAL" clId="{3F526F1B-D3FA-444A-9276-C482BDF41BDE}" dt="2026-03-19T09:22:04.184" v="473" actId="47"/>
        <pc:sldMkLst>
          <pc:docMk/>
          <pc:sldMk cId="3987814749" sldId="2835"/>
        </pc:sldMkLst>
        <pc:spChg chg="mod">
          <ac:chgData name="Cristian Pira" userId="7124120c-9f6d-49e9-b601-7d0d6e76e5f5" providerId="ADAL" clId="{3F526F1B-D3FA-444A-9276-C482BDF41BDE}" dt="2026-03-19T09:18:59.959" v="343" actId="14100"/>
          <ac:spMkLst>
            <pc:docMk/>
            <pc:sldMk cId="3987814749" sldId="2835"/>
            <ac:spMk id="2" creationId="{E5C8903D-A94D-7460-8AA7-614D0820DABD}"/>
          </ac:spMkLst>
        </pc:spChg>
      </pc:sldChg>
      <pc:sldMasterChg chg="modSldLayout">
        <pc:chgData name="Cristian Pira" userId="7124120c-9f6d-49e9-b601-7d0d6e76e5f5" providerId="ADAL" clId="{3F526F1B-D3FA-444A-9276-C482BDF41BDE}" dt="2026-03-19T10:33:56.158" v="1295" actId="20577"/>
        <pc:sldMasterMkLst>
          <pc:docMk/>
          <pc:sldMasterMk cId="4239806793" sldId="2147483672"/>
        </pc:sldMasterMkLst>
        <pc:sldLayoutChg chg="modSp mod">
          <pc:chgData name="Cristian Pira" userId="7124120c-9f6d-49e9-b601-7d0d6e76e5f5" providerId="ADAL" clId="{3F526F1B-D3FA-444A-9276-C482BDF41BDE}" dt="2026-03-19T10:33:56.158" v="1295" actId="20577"/>
          <pc:sldLayoutMkLst>
            <pc:docMk/>
            <pc:sldMasterMk cId="4239806793" sldId="2147483672"/>
            <pc:sldLayoutMk cId="1284419465" sldId="2147483674"/>
          </pc:sldLayoutMkLst>
          <pc:spChg chg="mod">
            <ac:chgData name="Cristian Pira" userId="7124120c-9f6d-49e9-b601-7d0d6e76e5f5" providerId="ADAL" clId="{3F526F1B-D3FA-444A-9276-C482BDF41BDE}" dt="2026-03-19T10:33:56.158" v="1295" actId="20577"/>
            <ac:spMkLst>
              <pc:docMk/>
              <pc:sldMasterMk cId="4239806793" sldId="2147483672"/>
              <pc:sldLayoutMk cId="1284419465" sldId="2147483674"/>
              <ac:spMk id="7"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0F756D-5132-43A8-9880-E5AB74F784FB}" type="datetimeFigureOut">
              <a:rPr lang="it-IT" smtClean="0"/>
              <a:t>19/03/2026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6E6220-00E8-4D42-818F-211C4DE62EC1}" type="slidenum">
              <a:rPr lang="it-IT" smtClean="0"/>
              <a:t>‹N›</a:t>
            </a:fld>
            <a:endParaRPr lang="it-IT"/>
          </a:p>
        </p:txBody>
      </p:sp>
    </p:spTree>
    <p:extLst>
      <p:ext uri="{BB962C8B-B14F-4D97-AF65-F5344CB8AC3E}">
        <p14:creationId xmlns:p14="http://schemas.microsoft.com/office/powerpoint/2010/main" val="32516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8460D-043A-48B1-9FBB-2BADD19295DE}" type="datetimeFigureOut">
              <a:rPr lang="it-IT" smtClean="0"/>
              <a:t>19/03/2026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63A8D-3216-4EB9-8921-08BDB36F6145}" type="slidenum">
              <a:rPr lang="it-IT" smtClean="0"/>
              <a:t>‹N›</a:t>
            </a:fld>
            <a:endParaRPr lang="it-IT"/>
          </a:p>
        </p:txBody>
      </p:sp>
    </p:spTree>
    <p:extLst>
      <p:ext uri="{BB962C8B-B14F-4D97-AF65-F5344CB8AC3E}">
        <p14:creationId xmlns:p14="http://schemas.microsoft.com/office/powerpoint/2010/main" val="233030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40F507-DF3B-42E2-ACCC-BE556BD928B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45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090F73C1-2BD6-684E-AA1B-49165E0DF4BD}" type="slidenum">
              <a:rPr lang="en-GB" smtClean="0"/>
              <a:pPr/>
              <a:t>3</a:t>
            </a:fld>
            <a:endParaRPr lang="en-GB"/>
          </a:p>
        </p:txBody>
      </p:sp>
    </p:spTree>
    <p:extLst>
      <p:ext uri="{BB962C8B-B14F-4D97-AF65-F5344CB8AC3E}">
        <p14:creationId xmlns:p14="http://schemas.microsoft.com/office/powerpoint/2010/main" val="126209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D6646-8283-6CE4-C0F2-3F24EF1B68B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E8A7EFF-3114-3B49-CAC7-581C38C91AF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6F5CA37-50E6-DBB6-0888-ACA52F8350DF}"/>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D43D75F1-E93F-65E3-27DF-66C16F970065}"/>
              </a:ext>
            </a:extLst>
          </p:cNvPr>
          <p:cNvSpPr>
            <a:spLocks noGrp="1"/>
          </p:cNvSpPr>
          <p:nvPr>
            <p:ph type="sldNum" sz="quarter" idx="5"/>
          </p:nvPr>
        </p:nvSpPr>
        <p:spPr/>
        <p:txBody>
          <a:bodyPr/>
          <a:lstStyle/>
          <a:p>
            <a:fld id="{090F73C1-2BD6-684E-AA1B-49165E0DF4BD}" type="slidenum">
              <a:rPr lang="en-GB" smtClean="0"/>
              <a:pPr/>
              <a:t>4</a:t>
            </a:fld>
            <a:endParaRPr lang="en-GB"/>
          </a:p>
        </p:txBody>
      </p:sp>
    </p:spTree>
    <p:extLst>
      <p:ext uri="{BB962C8B-B14F-4D97-AF65-F5344CB8AC3E}">
        <p14:creationId xmlns:p14="http://schemas.microsoft.com/office/powerpoint/2010/main" val="367956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090F73C1-2BD6-684E-AA1B-49165E0DF4BD}" type="slidenum">
              <a:rPr lang="en-GB" smtClean="0"/>
              <a:pPr/>
              <a:t>5</a:t>
            </a:fld>
            <a:endParaRPr lang="en-GB"/>
          </a:p>
        </p:txBody>
      </p:sp>
    </p:spTree>
    <p:extLst>
      <p:ext uri="{BB962C8B-B14F-4D97-AF65-F5344CB8AC3E}">
        <p14:creationId xmlns:p14="http://schemas.microsoft.com/office/powerpoint/2010/main" val="274520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090F73C1-2BD6-684E-AA1B-49165E0DF4BD}" type="slidenum">
              <a:rPr lang="en-GB" smtClean="0"/>
              <a:pPr/>
              <a:t>6</a:t>
            </a:fld>
            <a:endParaRPr lang="en-GB"/>
          </a:p>
        </p:txBody>
      </p:sp>
    </p:spTree>
    <p:extLst>
      <p:ext uri="{BB962C8B-B14F-4D97-AF65-F5344CB8AC3E}">
        <p14:creationId xmlns:p14="http://schemas.microsoft.com/office/powerpoint/2010/main" val="19726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8B763A8D-3216-4EB9-8921-08BDB36F6145}" type="slidenum">
              <a:rPr lang="it-IT" smtClean="0"/>
              <a:t>10</a:t>
            </a:fld>
            <a:endParaRPr lang="it-IT"/>
          </a:p>
        </p:txBody>
      </p:sp>
    </p:spTree>
    <p:extLst>
      <p:ext uri="{BB962C8B-B14F-4D97-AF65-F5344CB8AC3E}">
        <p14:creationId xmlns:p14="http://schemas.microsoft.com/office/powerpoint/2010/main" val="48768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8B763A8D-3216-4EB9-8921-08BDB36F6145}" type="slidenum">
              <a:rPr lang="it-IT" smtClean="0"/>
              <a:t>12</a:t>
            </a:fld>
            <a:endParaRPr lang="it-IT"/>
          </a:p>
        </p:txBody>
      </p:sp>
    </p:spTree>
    <p:extLst>
      <p:ext uri="{BB962C8B-B14F-4D97-AF65-F5344CB8AC3E}">
        <p14:creationId xmlns:p14="http://schemas.microsoft.com/office/powerpoint/2010/main" val="340888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763A8D-3216-4EB9-8921-08BDB36F614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61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62E38CEB-7381-4A40-83C6-E3D4596041BE}" type="datetime1">
              <a:rPr lang="it-IT" smtClean="0"/>
              <a:t>19/03/2026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71180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59400193-18A8-4E26-8BEE-5487F43D09EC}" type="datetime1">
              <a:rPr lang="it-IT" smtClean="0"/>
              <a:t>19/03/2026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137406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C4E63091-EBCF-46F7-B63E-BB91BEBA4B7B}" type="datetime1">
              <a:rPr lang="it-IT" smtClean="0"/>
              <a:t>19/03/2026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333920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097F8BC-F28E-46C6-8252-96C9564587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GB"/>
          </a:p>
        </p:txBody>
      </p:sp>
      <p:pic>
        <p:nvPicPr>
          <p:cNvPr id="12" name="Picture 11">
            <a:extLst>
              <a:ext uri="{FF2B5EF4-FFF2-40B4-BE49-F238E27FC236}">
                <a16:creationId xmlns:a16="http://schemas.microsoft.com/office/drawing/2014/main" id="{DB0DA691-023E-4A5C-909F-FD281AEBD6F5}"/>
              </a:ext>
            </a:extLst>
          </p:cNvPr>
          <p:cNvPicPr>
            <a:picLocks noChangeAspect="1"/>
          </p:cNvPicPr>
          <p:nvPr userDrawn="1"/>
        </p:nvPicPr>
        <p:blipFill>
          <a:blip r:embed="rId2"/>
          <a:stretch>
            <a:fillRect/>
          </a:stretch>
        </p:blipFill>
        <p:spPr>
          <a:xfrm>
            <a:off x="1333500" y="1228725"/>
            <a:ext cx="9525000" cy="440055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02BE24E1-0CF8-477E-9E80-D534243D89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9532"/>
            <a:ext cx="866602" cy="400370"/>
          </a:xfrm>
          <a:prstGeom prst="rect">
            <a:avLst/>
          </a:prstGeom>
        </p:spPr>
      </p:pic>
      <p:pic>
        <p:nvPicPr>
          <p:cNvPr id="16" name="Picture 15" descr="Logo&#10;&#10;Description automatically generated">
            <a:extLst>
              <a:ext uri="{FF2B5EF4-FFF2-40B4-BE49-F238E27FC236}">
                <a16:creationId xmlns:a16="http://schemas.microsoft.com/office/drawing/2014/main" id="{C36C9D60-027C-41D8-B587-A6CA85C2CA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892" y="6444082"/>
            <a:ext cx="1476111" cy="400370"/>
          </a:xfrm>
          <a:prstGeom prst="rect">
            <a:avLst/>
          </a:prstGeom>
        </p:spPr>
      </p:pic>
    </p:spTree>
    <p:extLst>
      <p:ext uri="{BB962C8B-B14F-4D97-AF65-F5344CB8AC3E}">
        <p14:creationId xmlns:p14="http://schemas.microsoft.com/office/powerpoint/2010/main" val="295475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62E38CEB-7381-4A40-83C6-E3D4596041BE}" type="datetime1">
              <a:rPr lang="it-IT" smtClean="0"/>
              <a:t>19/03/2026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625892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0AF346-4822-4A7E-B8A0-A3DBC92096D0}"/>
              </a:ext>
            </a:extLst>
          </p:cNvPr>
          <p:cNvSpPr/>
          <p:nvPr userDrawn="1"/>
        </p:nvSpPr>
        <p:spPr>
          <a:xfrm>
            <a:off x="0" y="6374610"/>
            <a:ext cx="12192000" cy="506591"/>
          </a:xfrm>
          <a:prstGeom prst="rect">
            <a:avLst/>
          </a:prstGeom>
          <a:solidFill>
            <a:srgbClr val="4399B6"/>
          </a:solidFill>
          <a:ln>
            <a:solidFill>
              <a:srgbClr val="439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title"/>
          </p:nvPr>
        </p:nvSpPr>
        <p:spPr>
          <a:xfrm>
            <a:off x="838199" y="266701"/>
            <a:ext cx="10515600" cy="1085316"/>
          </a:xfrm>
        </p:spPr>
        <p:txBody>
          <a:bodyPr>
            <a:noAutofit/>
          </a:bodyPr>
          <a:lstStyle>
            <a:lvl1pPr algn="l">
              <a:defRPr sz="5000" b="1">
                <a:solidFill>
                  <a:srgbClr val="002060"/>
                </a:solidFill>
                <a:latin typeface="Montserrat ExtraBold" panose="00000900000000000000" pitchFamily="2" charset="0"/>
              </a:defRPr>
            </a:lvl1pPr>
          </a:lstStyle>
          <a:p>
            <a:r>
              <a:rPr lang="it-IT"/>
              <a:t>Fare clic per modificare lo stile del titolo</a:t>
            </a:r>
            <a:endParaRPr lang="en-US"/>
          </a:p>
        </p:txBody>
      </p:sp>
      <p:sp>
        <p:nvSpPr>
          <p:cNvPr id="3" name="Content Placeholder 2"/>
          <p:cNvSpPr>
            <a:spLocks noGrp="1"/>
          </p:cNvSpPr>
          <p:nvPr>
            <p:ph idx="1"/>
          </p:nvPr>
        </p:nvSpPr>
        <p:spPr/>
        <p:txBody>
          <a:bodyPr/>
          <a:lstStyle>
            <a:lvl1pPr>
              <a:defRPr>
                <a:latin typeface="Montserrat" panose="00000500000000000000" pitchFamily="2" charset="0"/>
                <a:ea typeface="Yu Gothic" panose="020B0400000000000000" pitchFamily="34" charset="-128"/>
              </a:defRPr>
            </a:lvl1pPr>
            <a:lvl2pPr>
              <a:defRPr>
                <a:latin typeface="Montserrat" panose="00000500000000000000" pitchFamily="2" charset="0"/>
                <a:ea typeface="Yu Gothic" panose="020B0400000000000000" pitchFamily="34" charset="-128"/>
              </a:defRPr>
            </a:lvl2pPr>
            <a:lvl3pPr>
              <a:defRPr>
                <a:latin typeface="Montserrat" panose="00000500000000000000" pitchFamily="2" charset="0"/>
                <a:ea typeface="Yu Gothic" panose="020B0400000000000000" pitchFamily="34" charset="-128"/>
              </a:defRPr>
            </a:lvl3pPr>
            <a:lvl4pPr>
              <a:defRPr>
                <a:latin typeface="Montserrat" panose="00000500000000000000" pitchFamily="2" charset="0"/>
                <a:ea typeface="Yu Gothic" panose="020B0400000000000000" pitchFamily="34" charset="-128"/>
              </a:defRPr>
            </a:lvl4pPr>
            <a:lvl5pPr>
              <a:defRPr>
                <a:latin typeface="Montserrat" panose="00000500000000000000" pitchFamily="2" charset="0"/>
                <a:ea typeface="Yu Gothic" panose="020B0400000000000000" pitchFamily="34" charset="-128"/>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Footer Placeholder 4"/>
          <p:cNvSpPr>
            <a:spLocks noGrp="1"/>
          </p:cNvSpPr>
          <p:nvPr>
            <p:ph type="ftr" sz="quarter" idx="11"/>
          </p:nvPr>
        </p:nvSpPr>
        <p:spPr>
          <a:xfrm>
            <a:off x="4329056" y="6988550"/>
            <a:ext cx="4114800" cy="365125"/>
          </a:xfrm>
        </p:spPr>
        <p:txBody>
          <a:bodyPr/>
          <a:lstStyle>
            <a:lvl1pPr>
              <a:defRPr>
                <a:solidFill>
                  <a:schemeClr val="bg1"/>
                </a:solidFill>
                <a:latin typeface="Oswald" panose="02000503000000000000" pitchFamily="2" charset="0"/>
              </a:defRPr>
            </a:lvl1pPr>
          </a:lstStyle>
          <a:p>
            <a:endParaRPr lang="it-IT"/>
          </a:p>
        </p:txBody>
      </p:sp>
      <p:sp>
        <p:nvSpPr>
          <p:cNvPr id="6" name="Slide Number Placeholder 5"/>
          <p:cNvSpPr>
            <a:spLocks noGrp="1"/>
          </p:cNvSpPr>
          <p:nvPr>
            <p:ph type="sldNum" sz="quarter" idx="12"/>
          </p:nvPr>
        </p:nvSpPr>
        <p:spPr>
          <a:xfrm>
            <a:off x="9336993" y="6424611"/>
            <a:ext cx="2743200" cy="365125"/>
          </a:xfrm>
        </p:spPr>
        <p:txBody>
          <a:bodyPr/>
          <a:lstStyle>
            <a:lvl1pPr>
              <a:defRPr sz="1400">
                <a:solidFill>
                  <a:schemeClr val="bg1"/>
                </a:solidFill>
                <a:latin typeface="Montserrat" panose="00000500000000000000" pitchFamily="2" charset="0"/>
              </a:defRPr>
            </a:lvl1pPr>
          </a:lstStyle>
          <a:p>
            <a:fld id="{FC7CF1D8-012F-4C4A-942F-460B411F49CB}" type="slidenum">
              <a:rPr lang="it-IT" smtClean="0"/>
              <a:pPr/>
              <a:t>‹N›</a:t>
            </a:fld>
            <a:endParaRPr lang="it-IT"/>
          </a:p>
        </p:txBody>
      </p:sp>
      <p:sp>
        <p:nvSpPr>
          <p:cNvPr id="7" name="Rettangolo 6"/>
          <p:cNvSpPr/>
          <p:nvPr userDrawn="1"/>
        </p:nvSpPr>
        <p:spPr>
          <a:xfrm>
            <a:off x="3398022" y="6474016"/>
            <a:ext cx="10311003" cy="307777"/>
          </a:xfrm>
          <a:prstGeom prst="rect">
            <a:avLst/>
          </a:prstGeom>
        </p:spPr>
        <p:txBody>
          <a:bodyPr wrap="square">
            <a:spAutoFit/>
          </a:bodyPr>
          <a:lstStyle/>
          <a:p>
            <a:pPr algn="l"/>
            <a:r>
              <a:rPr lang="en-US" sz="1400" b="0" i="1" baseline="0" dirty="0" err="1">
                <a:solidFill>
                  <a:schemeClr val="bg1"/>
                </a:solidFill>
                <a:latin typeface="Montserrat" panose="00000500000000000000" pitchFamily="2" charset="0"/>
              </a:rPr>
              <a:t>iSAS</a:t>
            </a:r>
            <a:r>
              <a:rPr lang="en-US" sz="1400" b="0" i="1" baseline="0" dirty="0">
                <a:solidFill>
                  <a:schemeClr val="bg1"/>
                </a:solidFill>
                <a:latin typeface="Montserrat" panose="00000500000000000000" pitchFamily="2" charset="0"/>
              </a:rPr>
              <a:t> WP3  - High-Temp SRF		</a:t>
            </a:r>
            <a:r>
              <a:rPr lang="it-IT" sz="1400" b="0" i="0" baseline="0" dirty="0">
                <a:solidFill>
                  <a:schemeClr val="bg1"/>
                </a:solidFill>
                <a:latin typeface="Montserrat" panose="00000500000000000000" pitchFamily="2" charset="0"/>
              </a:rPr>
              <a:t>		</a:t>
            </a:r>
            <a:r>
              <a:rPr lang="en-US" sz="1400" b="0" i="0" baseline="0" dirty="0">
                <a:solidFill>
                  <a:schemeClr val="bg1"/>
                </a:solidFill>
                <a:latin typeface="Montserrat" panose="00000500000000000000" pitchFamily="2" charset="0"/>
              </a:rPr>
              <a:t>  </a:t>
            </a:r>
            <a:r>
              <a:rPr lang="en-US" sz="1400" b="0" i="0" dirty="0">
                <a:solidFill>
                  <a:schemeClr val="bg1"/>
                </a:solidFill>
                <a:latin typeface="Montserrat" panose="00000500000000000000" pitchFamily="2" charset="0"/>
              </a:rPr>
              <a:t>cristian.pira@lnl.infn.it</a:t>
            </a:r>
          </a:p>
        </p:txBody>
      </p:sp>
      <p:pic>
        <p:nvPicPr>
          <p:cNvPr id="9" name="Picture 12" descr="A picture containing text, clipart&#10;&#10;Description automatically generated">
            <a:extLst>
              <a:ext uri="{FF2B5EF4-FFF2-40B4-BE49-F238E27FC236}">
                <a16:creationId xmlns:a16="http://schemas.microsoft.com/office/drawing/2014/main" id="{A9AC9E64-7CC3-4818-A4B9-CF3E31FA13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907" y="6381755"/>
            <a:ext cx="977902" cy="451791"/>
          </a:xfrm>
          <a:prstGeom prst="rect">
            <a:avLst/>
          </a:prstGeom>
        </p:spPr>
      </p:pic>
    </p:spTree>
    <p:extLst>
      <p:ext uri="{BB962C8B-B14F-4D97-AF65-F5344CB8AC3E}">
        <p14:creationId xmlns:p14="http://schemas.microsoft.com/office/powerpoint/2010/main" val="4075754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D61AAE80-699E-4376-9731-855D7B67396F}" type="datetime1">
              <a:rPr lang="it-IT" smtClean="0"/>
              <a:t>19/03/2026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86381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E3DA4980-7111-469D-A5D2-3F6AA752CE6D}" type="datetime1">
              <a:rPr lang="it-IT" smtClean="0"/>
              <a:t>19/03/2026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249385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17B68790-2AC2-4551-9011-361C6FE34094}" type="datetime1">
              <a:rPr lang="it-IT" smtClean="0"/>
              <a:t>19/03/2026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3406913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4977116E-166B-4348-B29F-E2E4CFFC9F3A}" type="datetime1">
              <a:rPr lang="it-IT" smtClean="0"/>
              <a:t>19/03/2026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186526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E6FCA-F3F5-4257-BF6D-701C857B888C}" type="datetime1">
              <a:rPr lang="it-IT" smtClean="0"/>
              <a:t>19/03/2026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3915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018BEE96-CF1B-4753-579E-1EF95C985853}"/>
              </a:ext>
            </a:extLst>
          </p:cNvPr>
          <p:cNvSpPr/>
          <p:nvPr userDrawn="1"/>
        </p:nvSpPr>
        <p:spPr>
          <a:xfrm>
            <a:off x="0" y="6424611"/>
            <a:ext cx="4225491" cy="424384"/>
          </a:xfrm>
          <a:prstGeom prst="rect">
            <a:avLst/>
          </a:prstGeom>
          <a:gradFill flip="none" rotWithShape="1">
            <a:gsLst>
              <a:gs pos="75000">
                <a:srgbClr val="E2E8EE"/>
              </a:gs>
              <a:gs pos="21000">
                <a:srgbClr val="013A72"/>
              </a:gs>
              <a:gs pos="0">
                <a:srgbClr val="013A72"/>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199" y="266701"/>
            <a:ext cx="10515600" cy="1085316"/>
          </a:xfrm>
        </p:spPr>
        <p:txBody>
          <a:bodyPr>
            <a:noAutofit/>
          </a:bodyPr>
          <a:lstStyle>
            <a:lvl1pPr algn="l">
              <a:defRPr sz="5000" b="1">
                <a:solidFill>
                  <a:srgbClr val="013A72"/>
                </a:solidFill>
                <a:latin typeface="Montserrat ExtraBold" panose="00000900000000000000" pitchFamily="2" charset="0"/>
              </a:defRPr>
            </a:lvl1pPr>
          </a:lstStyle>
          <a:p>
            <a:r>
              <a:rPr lang="it-IT" dirty="0"/>
              <a:t>Fare clic per modificare lo stile del titolo</a:t>
            </a:r>
            <a:endParaRPr lang="en-US" dirty="0"/>
          </a:p>
        </p:txBody>
      </p:sp>
      <p:sp>
        <p:nvSpPr>
          <p:cNvPr id="3" name="Content Placeholder 2"/>
          <p:cNvSpPr>
            <a:spLocks noGrp="1"/>
          </p:cNvSpPr>
          <p:nvPr>
            <p:ph idx="1"/>
          </p:nvPr>
        </p:nvSpPr>
        <p:spPr>
          <a:xfrm>
            <a:off x="838198" y="1757698"/>
            <a:ext cx="10515600" cy="4351338"/>
          </a:xfrm>
        </p:spPr>
        <p:txBody>
          <a:bodyPr/>
          <a:lstStyle>
            <a:lvl1pPr>
              <a:defRPr>
                <a:latin typeface="Montserrat" panose="00000500000000000000" pitchFamily="2" charset="0"/>
                <a:ea typeface="Yu Gothic" panose="020B0400000000000000" pitchFamily="34" charset="-128"/>
              </a:defRPr>
            </a:lvl1pPr>
            <a:lvl2pPr>
              <a:defRPr>
                <a:latin typeface="Montserrat" panose="00000500000000000000" pitchFamily="2" charset="0"/>
                <a:ea typeface="Yu Gothic" panose="020B0400000000000000" pitchFamily="34" charset="-128"/>
              </a:defRPr>
            </a:lvl2pPr>
            <a:lvl3pPr>
              <a:defRPr>
                <a:latin typeface="Montserrat" panose="00000500000000000000" pitchFamily="2" charset="0"/>
                <a:ea typeface="Yu Gothic" panose="020B0400000000000000" pitchFamily="34" charset="-128"/>
              </a:defRPr>
            </a:lvl3pPr>
            <a:lvl4pPr>
              <a:defRPr>
                <a:latin typeface="Montserrat" panose="00000500000000000000" pitchFamily="2" charset="0"/>
                <a:ea typeface="Yu Gothic" panose="020B0400000000000000" pitchFamily="34" charset="-128"/>
              </a:defRPr>
            </a:lvl4pPr>
            <a:lvl5pPr>
              <a:defRPr>
                <a:latin typeface="Montserrat" panose="00000500000000000000" pitchFamily="2" charset="0"/>
                <a:ea typeface="Yu Gothic" panose="020B0400000000000000" pitchFamily="34" charset="-128"/>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5" name="Footer Placeholder 4"/>
          <p:cNvSpPr>
            <a:spLocks noGrp="1"/>
          </p:cNvSpPr>
          <p:nvPr>
            <p:ph type="ftr" sz="quarter" idx="11"/>
          </p:nvPr>
        </p:nvSpPr>
        <p:spPr>
          <a:xfrm>
            <a:off x="4329056" y="6988550"/>
            <a:ext cx="4114800" cy="365125"/>
          </a:xfrm>
        </p:spPr>
        <p:txBody>
          <a:bodyPr/>
          <a:lstStyle>
            <a:lvl1pPr>
              <a:defRPr>
                <a:solidFill>
                  <a:schemeClr val="bg1"/>
                </a:solidFill>
                <a:latin typeface="Oswald" panose="02000503000000000000" pitchFamily="2" charset="0"/>
              </a:defRPr>
            </a:lvl1pPr>
          </a:lstStyle>
          <a:p>
            <a:endParaRPr lang="it-IT"/>
          </a:p>
        </p:txBody>
      </p:sp>
      <p:sp>
        <p:nvSpPr>
          <p:cNvPr id="6" name="Slide Number Placeholder 5"/>
          <p:cNvSpPr>
            <a:spLocks noGrp="1"/>
          </p:cNvSpPr>
          <p:nvPr>
            <p:ph type="sldNum" sz="quarter" idx="12"/>
          </p:nvPr>
        </p:nvSpPr>
        <p:spPr>
          <a:xfrm>
            <a:off x="9336993" y="6424611"/>
            <a:ext cx="2743200" cy="365125"/>
          </a:xfrm>
        </p:spPr>
        <p:txBody>
          <a:bodyPr/>
          <a:lstStyle>
            <a:lvl1pPr>
              <a:defRPr sz="1400">
                <a:solidFill>
                  <a:srgbClr val="4399B6"/>
                </a:solidFill>
                <a:latin typeface="Montserrat" panose="00000500000000000000" pitchFamily="2" charset="0"/>
              </a:defRPr>
            </a:lvl1pPr>
          </a:lstStyle>
          <a:p>
            <a:fld id="{FC7CF1D8-012F-4C4A-942F-460B411F49CB}" type="slidenum">
              <a:rPr lang="it-IT" smtClean="0"/>
              <a:pPr/>
              <a:t>‹N›</a:t>
            </a:fld>
            <a:endParaRPr lang="it-IT"/>
          </a:p>
        </p:txBody>
      </p:sp>
      <p:sp>
        <p:nvSpPr>
          <p:cNvPr id="7" name="Rettangolo 6"/>
          <p:cNvSpPr/>
          <p:nvPr userDrawn="1"/>
        </p:nvSpPr>
        <p:spPr>
          <a:xfrm>
            <a:off x="5111015" y="6514717"/>
            <a:ext cx="10311003"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400" b="1" i="0" baseline="0" dirty="0">
                <a:solidFill>
                  <a:srgbClr val="98C21F"/>
                </a:solidFill>
                <a:latin typeface="Montserrat ExtraBold" panose="00000900000000000000" pitchFamily="2" charset="0"/>
              </a:rPr>
              <a:t>WP3</a:t>
            </a:r>
            <a:r>
              <a:rPr lang="it-IT" sz="1400" b="0" i="0" baseline="0" dirty="0">
                <a:solidFill>
                  <a:srgbClr val="98C21F"/>
                </a:solidFill>
                <a:latin typeface="Montserrat" panose="00000500000000000000" pitchFamily="2" charset="0"/>
              </a:rPr>
              <a:t>	 Meeting 08			</a:t>
            </a:r>
            <a:r>
              <a:rPr lang="it-IT" sz="1400" b="0" i="0" baseline="0" dirty="0">
                <a:solidFill>
                  <a:srgbClr val="013A72"/>
                </a:solidFill>
                <a:latin typeface="Montserrat" panose="00000500000000000000" pitchFamily="2" charset="0"/>
              </a:rPr>
              <a:t>20 March 2026 </a:t>
            </a:r>
            <a:r>
              <a:rPr lang="en-US" sz="1200" b="0" i="0" baseline="0" dirty="0">
                <a:solidFill>
                  <a:srgbClr val="013A72"/>
                </a:solidFill>
                <a:latin typeface="Montserrat" panose="00000500000000000000" pitchFamily="2" charset="0"/>
              </a:rPr>
              <a:t>	</a:t>
            </a:r>
            <a:r>
              <a:rPr lang="en-US" sz="1400" b="0" i="0" baseline="0" dirty="0">
                <a:solidFill>
                  <a:srgbClr val="98C21F"/>
                </a:solidFill>
                <a:latin typeface="Montserrat" panose="00000500000000000000" pitchFamily="2" charset="0"/>
              </a:rPr>
              <a:t>	</a:t>
            </a:r>
            <a:endParaRPr lang="en-US" sz="1400" b="0" i="0" dirty="0">
              <a:solidFill>
                <a:srgbClr val="98C21F"/>
              </a:solidFill>
              <a:latin typeface="Montserrat" panose="00000500000000000000" pitchFamily="2" charset="0"/>
            </a:endParaRPr>
          </a:p>
        </p:txBody>
      </p:sp>
      <p:pic>
        <p:nvPicPr>
          <p:cNvPr id="9" name="Picture 12" descr="A picture containing text, clipart&#10;&#10;Description automatically generated">
            <a:extLst>
              <a:ext uri="{FF2B5EF4-FFF2-40B4-BE49-F238E27FC236}">
                <a16:creationId xmlns:a16="http://schemas.microsoft.com/office/drawing/2014/main" id="{A9AC9E64-7CC3-4818-A4B9-CF3E31FA13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42" y="6459926"/>
            <a:ext cx="885140" cy="408935"/>
          </a:xfrm>
          <a:prstGeom prst="rect">
            <a:avLst/>
          </a:prstGeom>
        </p:spPr>
      </p:pic>
      <p:sp>
        <p:nvSpPr>
          <p:cNvPr id="8" name="Footer Placeholder 4">
            <a:extLst>
              <a:ext uri="{FF2B5EF4-FFF2-40B4-BE49-F238E27FC236}">
                <a16:creationId xmlns:a16="http://schemas.microsoft.com/office/drawing/2014/main" id="{33C8E7CF-4E0C-E0E1-1627-2E67A540AE40}"/>
              </a:ext>
            </a:extLst>
          </p:cNvPr>
          <p:cNvSpPr txBox="1">
            <a:spLocks/>
          </p:cNvSpPr>
          <p:nvPr userDrawn="1"/>
        </p:nvSpPr>
        <p:spPr>
          <a:xfrm>
            <a:off x="-640209" y="6452201"/>
            <a:ext cx="4114800" cy="424383"/>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accent5"/>
                </a:solidFill>
                <a:latin typeface="Montserrat" panose="000005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chemeClr val="bg1"/>
                </a:solidFill>
              </a:rPr>
              <a:t>			cristian.pira@lnl.infn.it</a:t>
            </a:r>
          </a:p>
        </p:txBody>
      </p:sp>
      <p:pic>
        <p:nvPicPr>
          <p:cNvPr id="10" name="Immagine 9">
            <a:extLst>
              <a:ext uri="{FF2B5EF4-FFF2-40B4-BE49-F238E27FC236}">
                <a16:creationId xmlns:a16="http://schemas.microsoft.com/office/drawing/2014/main" id="{B8876287-DD8B-0D22-D0C6-E8A78CB598BF}"/>
              </a:ext>
            </a:extLst>
          </p:cNvPr>
          <p:cNvPicPr>
            <a:picLocks noChangeAspect="1"/>
          </p:cNvPicPr>
          <p:nvPr userDrawn="1"/>
        </p:nvPicPr>
        <p:blipFill rotWithShape="1">
          <a:blip r:embed="rId3">
            <a:clrChange>
              <a:clrFrom>
                <a:srgbClr val="FFFFFF"/>
              </a:clrFrom>
              <a:clrTo>
                <a:srgbClr val="FFFFFF">
                  <a:alpha val="0"/>
                </a:srgbClr>
              </a:clrTo>
            </a:clrChange>
          </a:blip>
          <a:srcRect t="7628"/>
          <a:stretch/>
        </p:blipFill>
        <p:spPr>
          <a:xfrm>
            <a:off x="3853655" y="6463471"/>
            <a:ext cx="1361832" cy="409151"/>
          </a:xfrm>
          <a:prstGeom prst="rect">
            <a:avLst/>
          </a:prstGeom>
        </p:spPr>
      </p:pic>
    </p:spTree>
    <p:extLst>
      <p:ext uri="{BB962C8B-B14F-4D97-AF65-F5344CB8AC3E}">
        <p14:creationId xmlns:p14="http://schemas.microsoft.com/office/powerpoint/2010/main" val="1284419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81E49CC-38F6-495E-A903-567279F1DB6C}" type="datetime1">
              <a:rPr lang="it-IT" smtClean="0"/>
              <a:t>19/03/2026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2885016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B5335F8-DBFB-4EF7-8D24-4FF07800E08F}" type="datetime1">
              <a:rPr lang="it-IT" smtClean="0"/>
              <a:t>19/03/2026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3804527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59400193-18A8-4E26-8BEE-5487F43D09EC}" type="datetime1">
              <a:rPr lang="it-IT" smtClean="0"/>
              <a:t>19/03/2026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333258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C4E63091-EBCF-46F7-B63E-BB91BEBA4B7B}" type="datetime1">
              <a:rPr lang="it-IT" smtClean="0"/>
              <a:t>19/03/2026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1911943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097F8BC-F28E-46C6-8252-96C9564587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GB"/>
          </a:p>
        </p:txBody>
      </p:sp>
      <p:pic>
        <p:nvPicPr>
          <p:cNvPr id="12" name="Picture 11">
            <a:extLst>
              <a:ext uri="{FF2B5EF4-FFF2-40B4-BE49-F238E27FC236}">
                <a16:creationId xmlns:a16="http://schemas.microsoft.com/office/drawing/2014/main" id="{DB0DA691-023E-4A5C-909F-FD281AEBD6F5}"/>
              </a:ext>
            </a:extLst>
          </p:cNvPr>
          <p:cNvPicPr>
            <a:picLocks noChangeAspect="1"/>
          </p:cNvPicPr>
          <p:nvPr userDrawn="1"/>
        </p:nvPicPr>
        <p:blipFill>
          <a:blip r:embed="rId2"/>
          <a:stretch>
            <a:fillRect/>
          </a:stretch>
        </p:blipFill>
        <p:spPr>
          <a:xfrm>
            <a:off x="1333500" y="1228725"/>
            <a:ext cx="9525000" cy="440055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02BE24E1-0CF8-477E-9E80-D534243D89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9532"/>
            <a:ext cx="866602" cy="400370"/>
          </a:xfrm>
          <a:prstGeom prst="rect">
            <a:avLst/>
          </a:prstGeom>
        </p:spPr>
      </p:pic>
      <p:pic>
        <p:nvPicPr>
          <p:cNvPr id="16" name="Picture 15" descr="Logo&#10;&#10;Description automatically generated">
            <a:extLst>
              <a:ext uri="{FF2B5EF4-FFF2-40B4-BE49-F238E27FC236}">
                <a16:creationId xmlns:a16="http://schemas.microsoft.com/office/drawing/2014/main" id="{C36C9D60-027C-41D8-B587-A6CA85C2CA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892" y="6444082"/>
            <a:ext cx="1476111" cy="400370"/>
          </a:xfrm>
          <a:prstGeom prst="rect">
            <a:avLst/>
          </a:prstGeom>
        </p:spPr>
      </p:pic>
    </p:spTree>
    <p:extLst>
      <p:ext uri="{BB962C8B-B14F-4D97-AF65-F5344CB8AC3E}">
        <p14:creationId xmlns:p14="http://schemas.microsoft.com/office/powerpoint/2010/main" val="311089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D61AAE80-699E-4376-9731-855D7B67396F}" type="datetime1">
              <a:rPr lang="it-IT" smtClean="0"/>
              <a:t>19/03/2026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419692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E3DA4980-7111-469D-A5D2-3F6AA752CE6D}" type="datetime1">
              <a:rPr lang="it-IT" smtClean="0"/>
              <a:t>19/03/2026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320478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17B68790-2AC2-4551-9011-361C6FE34094}" type="datetime1">
              <a:rPr lang="it-IT" smtClean="0"/>
              <a:t>19/03/2026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416685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4977116E-166B-4348-B29F-E2E4CFFC9F3A}" type="datetime1">
              <a:rPr lang="it-IT" smtClean="0"/>
              <a:t>19/03/2026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181448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E6FCA-F3F5-4257-BF6D-701C857B888C}" type="datetime1">
              <a:rPr lang="it-IT" smtClean="0"/>
              <a:t>19/03/2026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407793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81E49CC-38F6-495E-A903-567279F1DB6C}" type="datetime1">
              <a:rPr lang="it-IT" smtClean="0"/>
              <a:t>19/03/2026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365164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B5335F8-DBFB-4EF7-8D24-4FF07800E08F}" type="datetime1">
              <a:rPr lang="it-IT" smtClean="0"/>
              <a:t>19/03/2026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C7CF1D8-012F-4C4A-942F-460B411F49CB}" type="slidenum">
              <a:rPr lang="it-IT" smtClean="0"/>
              <a:t>‹N›</a:t>
            </a:fld>
            <a:endParaRPr lang="it-IT"/>
          </a:p>
        </p:txBody>
      </p:sp>
    </p:spTree>
    <p:extLst>
      <p:ext uri="{BB962C8B-B14F-4D97-AF65-F5344CB8AC3E}">
        <p14:creationId xmlns:p14="http://schemas.microsoft.com/office/powerpoint/2010/main" val="372019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A8733-E814-4F1D-8A2F-E3D6EAA4C592}" type="datetime1">
              <a:rPr lang="it-IT" smtClean="0"/>
              <a:t>19/03/2026</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CF1D8-012F-4C4A-942F-460B411F49CB}" type="slidenum">
              <a:rPr lang="it-IT" smtClean="0"/>
              <a:t>‹N›</a:t>
            </a:fld>
            <a:endParaRPr lang="it-IT"/>
          </a:p>
        </p:txBody>
      </p:sp>
    </p:spTree>
    <p:extLst>
      <p:ext uri="{BB962C8B-B14F-4D97-AF65-F5344CB8AC3E}">
        <p14:creationId xmlns:p14="http://schemas.microsoft.com/office/powerpoint/2010/main" val="4239806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l" defTabSz="914400" rtl="0" eaLnBrk="1" latinLnBrk="0" hangingPunct="1">
        <a:lnSpc>
          <a:spcPct val="90000"/>
        </a:lnSpc>
        <a:spcBef>
          <a:spcPct val="0"/>
        </a:spcBef>
        <a:buNone/>
        <a:defRPr sz="4400" kern="1200">
          <a:solidFill>
            <a:srgbClr val="002060"/>
          </a:solidFill>
          <a:latin typeface="Oswald" panose="02000503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swald" panose="020005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swald" panose="020005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swald" panose="020005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swald" panose="020005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swald" panose="020005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A8733-E814-4F1D-8A2F-E3D6EAA4C592}" type="datetime1">
              <a:rPr lang="it-IT" smtClean="0"/>
              <a:t>19/03/2026</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CF1D8-012F-4C4A-942F-460B411F49CB}" type="slidenum">
              <a:rPr lang="it-IT" smtClean="0"/>
              <a:t>‹N›</a:t>
            </a:fld>
            <a:endParaRPr lang="it-IT"/>
          </a:p>
        </p:txBody>
      </p:sp>
    </p:spTree>
    <p:extLst>
      <p:ext uri="{BB962C8B-B14F-4D97-AF65-F5344CB8AC3E}">
        <p14:creationId xmlns:p14="http://schemas.microsoft.com/office/powerpoint/2010/main" val="24621226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914400" rtl="0" eaLnBrk="1" latinLnBrk="0" hangingPunct="1">
        <a:lnSpc>
          <a:spcPct val="90000"/>
        </a:lnSpc>
        <a:spcBef>
          <a:spcPct val="0"/>
        </a:spcBef>
        <a:buNone/>
        <a:defRPr sz="4400" kern="1200">
          <a:solidFill>
            <a:srgbClr val="002060"/>
          </a:solidFill>
          <a:latin typeface="Oswald" panose="02000503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swald" panose="020005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swald" panose="020005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swald" panose="020005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swald" panose="020005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swald" panose="020005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meow.elettra.eu/89/doi/jacow-srf2025-tup31/index.html" TargetMode="External"/><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hyperlink" Target="https://meow.elettra.eu/89/doi/jacow-srf2025-tup19/index.html" TargetMode="Externa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microsoft.com/office/2007/relationships/hdphoto" Target="../media/hdphoto1.wdp"/><Relationship Id="rId9" Type="http://schemas.openxmlformats.org/officeDocument/2006/relationships/image" Target="../media/image38.png"/><Relationship Id="rId14" Type="http://schemas.openxmlformats.org/officeDocument/2006/relationships/hyperlink" Target="https://www.nature.com/articles/s41598-025-33547-w#citea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upload.wikimedia.org/wikipedia/commons/b/b5/EfektMeisnera.svg"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A97F5A-9B82-45B3-9DF1-3CBC3FC765E1}"/>
              </a:ext>
            </a:extLst>
          </p:cNvPr>
          <p:cNvSpPr/>
          <p:nvPr/>
        </p:nvSpPr>
        <p:spPr>
          <a:xfrm>
            <a:off x="165754" y="646545"/>
            <a:ext cx="843827" cy="50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olo 1">
            <a:extLst>
              <a:ext uri="{FF2B5EF4-FFF2-40B4-BE49-F238E27FC236}">
                <a16:creationId xmlns:a16="http://schemas.microsoft.com/office/drawing/2014/main" id="{B41C4EA6-CE5B-45DD-99CF-4E6C4E3FBD27}"/>
              </a:ext>
            </a:extLst>
          </p:cNvPr>
          <p:cNvSpPr txBox="1">
            <a:spLocks/>
          </p:cNvSpPr>
          <p:nvPr/>
        </p:nvSpPr>
        <p:spPr>
          <a:xfrm>
            <a:off x="735451" y="741246"/>
            <a:ext cx="5582581" cy="6730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70000"/>
              </a:lnSpc>
              <a:spcBef>
                <a:spcPct val="0"/>
              </a:spcBef>
              <a:spcAft>
                <a:spcPts val="0"/>
              </a:spcAft>
              <a:buClrTx/>
              <a:buSzTx/>
              <a:buFontTx/>
              <a:buNone/>
              <a:tabLst/>
              <a:defRPr/>
            </a:pPr>
            <a:r>
              <a:rPr kumimoji="0" lang="en-US" sz="3400" b="0" i="0" u="none" strike="noStrike" kern="1200" cap="none" spc="0" normalizeH="0" baseline="0" noProof="0" dirty="0">
                <a:ln>
                  <a:noFill/>
                </a:ln>
                <a:solidFill>
                  <a:srgbClr val="98C21F"/>
                </a:solidFill>
                <a:effectLst/>
                <a:uLnTx/>
                <a:uFillTx/>
                <a:latin typeface="Montserrat" panose="00000500000000000000" pitchFamily="2" charset="0"/>
                <a:ea typeface="+mj-ea"/>
                <a:cs typeface="+mj-cs"/>
              </a:rPr>
              <a:t>Cristian</a:t>
            </a:r>
            <a:r>
              <a:rPr kumimoji="0" lang="en-US" sz="3400" b="0" i="0" u="none" strike="noStrike" kern="1200" cap="none" spc="0" normalizeH="0" baseline="0" noProof="0" dirty="0">
                <a:ln>
                  <a:noFill/>
                </a:ln>
                <a:solidFill>
                  <a:srgbClr val="4399B6"/>
                </a:solidFill>
                <a:effectLst/>
                <a:uLnTx/>
                <a:uFillTx/>
                <a:latin typeface="Montserrat" panose="00000500000000000000" pitchFamily="2" charset="0"/>
                <a:ea typeface="+mj-ea"/>
                <a:cs typeface="+mj-cs"/>
              </a:rPr>
              <a:t> </a:t>
            </a:r>
            <a:r>
              <a:rPr kumimoji="0" lang="en-US" sz="3400" b="1" i="0" u="none" strike="noStrike" kern="1200" cap="none" spc="0" normalizeH="0" baseline="0" noProof="0" dirty="0">
                <a:ln>
                  <a:noFill/>
                </a:ln>
                <a:solidFill>
                  <a:srgbClr val="002060"/>
                </a:solidFill>
                <a:effectLst/>
                <a:uLnTx/>
                <a:uFillTx/>
                <a:latin typeface="Montserrat" panose="00000500000000000000" pitchFamily="2" charset="0"/>
                <a:ea typeface="+mj-ea"/>
                <a:cs typeface="+mj-cs"/>
              </a:rPr>
              <a:t>Pira</a:t>
            </a:r>
          </a:p>
        </p:txBody>
      </p:sp>
      <p:sp>
        <p:nvSpPr>
          <p:cNvPr id="23" name="Titolo 1">
            <a:extLst>
              <a:ext uri="{FF2B5EF4-FFF2-40B4-BE49-F238E27FC236}">
                <a16:creationId xmlns:a16="http://schemas.microsoft.com/office/drawing/2014/main" id="{D9D2AF66-F158-4DC8-A2EC-9EAC36E662F8}"/>
              </a:ext>
            </a:extLst>
          </p:cNvPr>
          <p:cNvSpPr txBox="1">
            <a:spLocks/>
          </p:cNvSpPr>
          <p:nvPr/>
        </p:nvSpPr>
        <p:spPr>
          <a:xfrm>
            <a:off x="3452586" y="4042162"/>
            <a:ext cx="6379027" cy="1267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Yu Gothic Medium" panose="020B0500000000000000" pitchFamily="34" charset="-128"/>
                <a:ea typeface="Yu Gothic Medium" panose="020B05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A0C919"/>
                </a:solidFill>
                <a:effectLst/>
                <a:uLnTx/>
                <a:uFillTx/>
                <a:latin typeface="Montserrat ExtraBold" panose="00000900000000000000" pitchFamily="2" charset="0"/>
                <a:ea typeface="Yu Gothic Medium" panose="020B0500000000000000" pitchFamily="34" charset="-128"/>
                <a:cs typeface="+mj-cs"/>
              </a:rPr>
              <a:t>Nb</a:t>
            </a:r>
            <a:r>
              <a:rPr kumimoji="0" lang="en-US" sz="3200" b="1" i="0" u="none" strike="noStrike" kern="1200" cap="none" spc="0" normalizeH="0" baseline="-25000" noProof="0" dirty="0">
                <a:ln>
                  <a:noFill/>
                </a:ln>
                <a:solidFill>
                  <a:srgbClr val="A0C919"/>
                </a:solidFill>
                <a:effectLst/>
                <a:uLnTx/>
                <a:uFillTx/>
                <a:latin typeface="Montserrat ExtraBold" panose="00000900000000000000" pitchFamily="2" charset="0"/>
                <a:ea typeface="Yu Gothic Medium" panose="020B0500000000000000" pitchFamily="34" charset="-128"/>
                <a:cs typeface="+mj-cs"/>
              </a:rPr>
              <a:t>3</a:t>
            </a:r>
            <a:r>
              <a:rPr kumimoji="0" lang="en-US" sz="3200" b="1" i="0" u="none" strike="noStrike" kern="1200" cap="none" spc="0" normalizeH="0" baseline="0" noProof="0" dirty="0">
                <a:ln>
                  <a:noFill/>
                </a:ln>
                <a:solidFill>
                  <a:srgbClr val="A0C919"/>
                </a:solidFill>
                <a:effectLst/>
                <a:uLnTx/>
                <a:uFillTx/>
                <a:latin typeface="Montserrat ExtraBold" panose="00000900000000000000" pitchFamily="2" charset="0"/>
                <a:ea typeface="Yu Gothic Medium" panose="020B0500000000000000" pitchFamily="34" charset="-128"/>
                <a:cs typeface="+mj-cs"/>
              </a:rPr>
              <a:t>Sn on Cu films</a:t>
            </a:r>
            <a:br>
              <a:rPr kumimoji="0" lang="en-US" sz="3200" b="1" i="0" u="none" strike="noStrike" kern="1200" cap="none" spc="0" normalizeH="0" baseline="0" noProof="0" dirty="0">
                <a:ln>
                  <a:noFill/>
                </a:ln>
                <a:solidFill>
                  <a:srgbClr val="A0C919"/>
                </a:solidFill>
                <a:effectLst/>
                <a:uLnTx/>
                <a:uFillTx/>
                <a:latin typeface="Montserrat ExtraBold" panose="00000900000000000000" pitchFamily="2" charset="0"/>
                <a:ea typeface="Yu Gothic Medium" panose="020B0500000000000000" pitchFamily="34" charset="-128"/>
                <a:cs typeface="+mj-cs"/>
              </a:rPr>
            </a:br>
            <a:r>
              <a:rPr kumimoji="0" lang="en-US" sz="3200" b="1" i="0" u="none" strike="noStrike" kern="1200" cap="none" spc="0" normalizeH="0" baseline="0" noProof="0" dirty="0">
                <a:ln>
                  <a:noFill/>
                </a:ln>
                <a:solidFill>
                  <a:srgbClr val="A0C919"/>
                </a:solidFill>
                <a:effectLst/>
                <a:uLnTx/>
                <a:uFillTx/>
                <a:latin typeface="Montserrat ExtraBold" panose="00000900000000000000" pitchFamily="2" charset="0"/>
                <a:ea typeface="Yu Gothic Medium" panose="020B0500000000000000" pitchFamily="34" charset="-128"/>
                <a:cs typeface="+mj-cs"/>
              </a:rPr>
              <a:t>for 4.2K cavity operation</a:t>
            </a:r>
          </a:p>
        </p:txBody>
      </p:sp>
      <p:sp>
        <p:nvSpPr>
          <p:cNvPr id="25" name="Titolo 1">
            <a:extLst>
              <a:ext uri="{FF2B5EF4-FFF2-40B4-BE49-F238E27FC236}">
                <a16:creationId xmlns:a16="http://schemas.microsoft.com/office/drawing/2014/main" id="{2CC09327-CBBD-4369-A91B-D114EB7A52E4}"/>
              </a:ext>
            </a:extLst>
          </p:cNvPr>
          <p:cNvSpPr txBox="1">
            <a:spLocks/>
          </p:cNvSpPr>
          <p:nvPr/>
        </p:nvSpPr>
        <p:spPr>
          <a:xfrm>
            <a:off x="8795178" y="5694341"/>
            <a:ext cx="2534702" cy="6730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002060"/>
                </a:solidFill>
                <a:latin typeface="Oswald" panose="02000503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dirty="0">
                <a:solidFill>
                  <a:srgbClr val="012556"/>
                </a:solidFill>
                <a:latin typeface="Franklin Gothic Book" panose="020B0503020102020204" pitchFamily="34" charset="0"/>
              </a:rPr>
              <a:t>WP3 Meeting 08</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12556"/>
                </a:solidFill>
                <a:effectLst/>
                <a:uLnTx/>
                <a:uFillTx/>
                <a:latin typeface="Franklin Gothic Book" panose="020B0503020102020204" pitchFamily="34" charset="0"/>
                <a:ea typeface="+mj-ea"/>
                <a:cs typeface="+mj-cs"/>
              </a:rPr>
              <a:t>20 March 2026</a:t>
            </a:r>
          </a:p>
        </p:txBody>
      </p:sp>
      <p:pic>
        <p:nvPicPr>
          <p:cNvPr id="11" name="Picture 3" descr="Logo&#10;&#10;Description automatically generated">
            <a:extLst>
              <a:ext uri="{FF2B5EF4-FFF2-40B4-BE49-F238E27FC236}">
                <a16:creationId xmlns:a16="http://schemas.microsoft.com/office/drawing/2014/main" id="{F3C321C7-3C37-40EC-BC2D-A73548E91B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427" y="764807"/>
            <a:ext cx="1076673" cy="621356"/>
          </a:xfrm>
          <a:prstGeom prst="rect">
            <a:avLst/>
          </a:prstGeom>
        </p:spPr>
      </p:pic>
      <p:sp>
        <p:nvSpPr>
          <p:cNvPr id="12" name="Titolo 1">
            <a:extLst>
              <a:ext uri="{FF2B5EF4-FFF2-40B4-BE49-F238E27FC236}">
                <a16:creationId xmlns:a16="http://schemas.microsoft.com/office/drawing/2014/main" id="{6DB63E4D-EF9F-4D58-AA13-89323270F9E9}"/>
              </a:ext>
            </a:extLst>
          </p:cNvPr>
          <p:cNvSpPr txBox="1">
            <a:spLocks/>
          </p:cNvSpPr>
          <p:nvPr/>
        </p:nvSpPr>
        <p:spPr>
          <a:xfrm>
            <a:off x="777523" y="1072073"/>
            <a:ext cx="5582581" cy="10719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Montserrat" panose="00000500000000000000" pitchFamily="2" charset="0"/>
              <a:ea typeface="+mj-ea"/>
              <a:cs typeface="+mj-cs"/>
            </a:endParaRPr>
          </a:p>
        </p:txBody>
      </p:sp>
      <p:pic>
        <p:nvPicPr>
          <p:cNvPr id="1026" name="Picture 2" descr="Helmholtz-Zentrum Berlin - Wikipedia">
            <a:extLst>
              <a:ext uri="{FF2B5EF4-FFF2-40B4-BE49-F238E27FC236}">
                <a16:creationId xmlns:a16="http://schemas.microsoft.com/office/drawing/2014/main" id="{2AF65C3F-8401-FEB8-7F5A-596F8D67EE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8689" y="856066"/>
            <a:ext cx="1448612" cy="495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7DDFF16-6297-88F6-6B5A-AC85236AB7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8040" y="787084"/>
            <a:ext cx="709098" cy="578100"/>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14FEE232-DAFF-43A8-5F23-A3A3A62BCB9D}"/>
              </a:ext>
            </a:extLst>
          </p:cNvPr>
          <p:cNvPicPr>
            <a:picLocks noChangeAspect="1"/>
          </p:cNvPicPr>
          <p:nvPr/>
        </p:nvPicPr>
        <p:blipFill>
          <a:blip r:embed="rId6"/>
          <a:stretch>
            <a:fillRect/>
          </a:stretch>
        </p:blipFill>
        <p:spPr>
          <a:xfrm>
            <a:off x="9863029" y="827972"/>
            <a:ext cx="1794356" cy="461753"/>
          </a:xfrm>
          <a:prstGeom prst="rect">
            <a:avLst/>
          </a:prstGeom>
        </p:spPr>
      </p:pic>
      <p:sp>
        <p:nvSpPr>
          <p:cNvPr id="3" name="Titolo 1">
            <a:extLst>
              <a:ext uri="{FF2B5EF4-FFF2-40B4-BE49-F238E27FC236}">
                <a16:creationId xmlns:a16="http://schemas.microsoft.com/office/drawing/2014/main" id="{AC9D0B6C-F672-F48C-8B57-83E3072FA8DD}"/>
              </a:ext>
            </a:extLst>
          </p:cNvPr>
          <p:cNvSpPr txBox="1">
            <a:spLocks/>
          </p:cNvSpPr>
          <p:nvPr/>
        </p:nvSpPr>
        <p:spPr>
          <a:xfrm>
            <a:off x="8795177" y="5521824"/>
            <a:ext cx="2534702" cy="5082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Yu Gothic Medium" panose="020B0500000000000000" pitchFamily="34" charset="-128"/>
                <a:ea typeface="Yu Gothic Medium" panose="020B05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013A72"/>
              </a:solidFill>
              <a:effectLst/>
              <a:uLnTx/>
              <a:uFillTx/>
              <a:latin typeface="Montserrat ExtraBold" panose="00000900000000000000" pitchFamily="2" charset="0"/>
              <a:ea typeface="Yu Gothic Medium" panose="020B0500000000000000" pitchFamily="34" charset="-128"/>
              <a:cs typeface="+mj-cs"/>
            </a:endParaRPr>
          </a:p>
        </p:txBody>
      </p:sp>
      <p:pic>
        <p:nvPicPr>
          <p:cNvPr id="4" name="Immagine 3">
            <a:extLst>
              <a:ext uri="{FF2B5EF4-FFF2-40B4-BE49-F238E27FC236}">
                <a16:creationId xmlns:a16="http://schemas.microsoft.com/office/drawing/2014/main" id="{E3CFD43A-415C-7697-E3BB-2404C69C36D1}"/>
              </a:ext>
            </a:extLst>
          </p:cNvPr>
          <p:cNvPicPr>
            <a:picLocks noChangeAspect="1"/>
          </p:cNvPicPr>
          <p:nvPr/>
        </p:nvPicPr>
        <p:blipFill rotWithShape="1">
          <a:blip r:embed="rId7">
            <a:clrChange>
              <a:clrFrom>
                <a:srgbClr val="FFFFFF"/>
              </a:clrFrom>
              <a:clrTo>
                <a:srgbClr val="FFFFFF">
                  <a:alpha val="0"/>
                </a:srgbClr>
              </a:clrTo>
            </a:clrChange>
          </a:blip>
          <a:srcRect t="7628"/>
          <a:stretch/>
        </p:blipFill>
        <p:spPr>
          <a:xfrm>
            <a:off x="412645" y="2395140"/>
            <a:ext cx="4936918" cy="1483255"/>
          </a:xfrm>
          <a:prstGeom prst="rect">
            <a:avLst/>
          </a:prstGeom>
        </p:spPr>
      </p:pic>
      <p:sp>
        <p:nvSpPr>
          <p:cNvPr id="7" name="Titolo 1">
            <a:extLst>
              <a:ext uri="{FF2B5EF4-FFF2-40B4-BE49-F238E27FC236}">
                <a16:creationId xmlns:a16="http://schemas.microsoft.com/office/drawing/2014/main" id="{FA4E89F5-0FD3-F521-F557-C47350DD81CE}"/>
              </a:ext>
            </a:extLst>
          </p:cNvPr>
          <p:cNvSpPr txBox="1">
            <a:spLocks/>
          </p:cNvSpPr>
          <p:nvPr/>
        </p:nvSpPr>
        <p:spPr>
          <a:xfrm>
            <a:off x="5227407" y="1868669"/>
            <a:ext cx="3807760" cy="2541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Yu Gothic Medium" panose="020B0500000000000000" pitchFamily="34" charset="-128"/>
                <a:ea typeface="Yu Gothic Medium" panose="020B05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A0C919"/>
                </a:solidFill>
                <a:effectLst/>
                <a:uLnTx/>
                <a:uFillTx/>
                <a:latin typeface="Montserrat ExtraBold" panose="00000900000000000000" pitchFamily="2" charset="0"/>
                <a:ea typeface="Yu Gothic Medium" panose="020B0500000000000000" pitchFamily="34" charset="-128"/>
                <a:cs typeface="+mj-cs"/>
              </a:rPr>
              <a:t>i</a:t>
            </a:r>
            <a:r>
              <a:rPr kumimoji="0" lang="en-US" sz="2800" b="1" i="0" u="none" strike="noStrike" kern="1200" cap="none" spc="0" normalizeH="0" baseline="0" noProof="0" dirty="0">
                <a:ln>
                  <a:noFill/>
                </a:ln>
                <a:solidFill>
                  <a:srgbClr val="013A72"/>
                </a:solidFill>
                <a:effectLst/>
                <a:uLnTx/>
                <a:uFillTx/>
                <a:latin typeface="Montserrat ExtraBold" panose="00000900000000000000" pitchFamily="2" charset="0"/>
                <a:ea typeface="Yu Gothic Medium" panose="020B0500000000000000" pitchFamily="34" charset="-128"/>
                <a:cs typeface="+mj-cs"/>
              </a:rPr>
              <a:t>nnovate for </a:t>
            </a:r>
            <a:r>
              <a:rPr kumimoji="0" lang="en-US" sz="2800" b="1" i="0" u="none" strike="noStrike" kern="1200" cap="none" spc="0" normalizeH="0" baseline="0" noProof="0" dirty="0">
                <a:ln>
                  <a:noFill/>
                </a:ln>
                <a:solidFill>
                  <a:srgbClr val="A0C919"/>
                </a:solidFill>
                <a:effectLst/>
                <a:uLnTx/>
                <a:uFillTx/>
                <a:latin typeface="Montserrat ExtraBold" panose="00000900000000000000" pitchFamily="2" charset="0"/>
                <a:ea typeface="Yu Gothic Medium" panose="020B0500000000000000" pitchFamily="34" charset="-128"/>
                <a:cs typeface="+mj-cs"/>
              </a:rPr>
              <a:t>S</a:t>
            </a:r>
            <a:r>
              <a:rPr kumimoji="0" lang="en-US" sz="2800" b="1" i="0" u="none" strike="noStrike" kern="1200" cap="none" spc="0" normalizeH="0" baseline="0" noProof="0" dirty="0">
                <a:ln>
                  <a:noFill/>
                </a:ln>
                <a:solidFill>
                  <a:srgbClr val="013A72"/>
                </a:solidFill>
                <a:effectLst/>
                <a:uLnTx/>
                <a:uFillTx/>
                <a:latin typeface="Montserrat ExtraBold" panose="00000900000000000000" pitchFamily="2" charset="0"/>
                <a:ea typeface="Yu Gothic Medium" panose="020B0500000000000000" pitchFamily="34" charset="-128"/>
                <a:cs typeface="+mj-cs"/>
              </a:rPr>
              <a:t>ustainable</a:t>
            </a:r>
            <a:r>
              <a:rPr kumimoji="0" lang="en-US" sz="2800" b="1" i="0" u="none" strike="noStrike" kern="1200" cap="none" spc="0" normalizeH="0" baseline="0" noProof="0" dirty="0">
                <a:ln>
                  <a:noFill/>
                </a:ln>
                <a:solidFill>
                  <a:srgbClr val="002060"/>
                </a:solidFill>
                <a:effectLst/>
                <a:uLnTx/>
                <a:uFillTx/>
                <a:latin typeface="Montserrat ExtraBold" panose="00000900000000000000" pitchFamily="2" charset="0"/>
                <a:ea typeface="Yu Gothic Medium" panose="020B0500000000000000" pitchFamily="34" charset="-128"/>
                <a:cs typeface="+mj-cs"/>
              </a:rPr>
              <a:t> </a:t>
            </a:r>
            <a:r>
              <a:rPr kumimoji="0" lang="en-US" sz="2800" b="1" i="0" u="none" strike="noStrike" kern="1200" cap="none" spc="0" normalizeH="0" baseline="0" noProof="0" dirty="0">
                <a:ln>
                  <a:noFill/>
                </a:ln>
                <a:solidFill>
                  <a:srgbClr val="A0C919"/>
                </a:solidFill>
                <a:effectLst/>
                <a:uLnTx/>
                <a:uFillTx/>
                <a:latin typeface="Montserrat ExtraBold" panose="00000900000000000000" pitchFamily="2" charset="0"/>
                <a:ea typeface="Yu Gothic Medium" panose="020B0500000000000000" pitchFamily="34" charset="-128"/>
                <a:cs typeface="+mj-cs"/>
              </a:rPr>
              <a:t>A</a:t>
            </a:r>
            <a:r>
              <a:rPr kumimoji="0" lang="en-US" sz="2800" b="1" i="0" u="none" strike="noStrike" kern="1200" cap="none" spc="0" normalizeH="0" baseline="0" noProof="0" dirty="0">
                <a:ln>
                  <a:noFill/>
                </a:ln>
                <a:solidFill>
                  <a:srgbClr val="013A72"/>
                </a:solidFill>
                <a:effectLst/>
                <a:uLnTx/>
                <a:uFillTx/>
                <a:latin typeface="Montserrat ExtraBold" panose="00000900000000000000" pitchFamily="2" charset="0"/>
                <a:ea typeface="Yu Gothic Medium" panose="020B0500000000000000" pitchFamily="34" charset="-128"/>
                <a:cs typeface="+mj-cs"/>
              </a:rPr>
              <a:t>ccelerating</a:t>
            </a:r>
            <a:r>
              <a:rPr kumimoji="0" lang="en-US" sz="2800" b="1" i="0" u="none" strike="noStrike" kern="1200" cap="none" spc="0" normalizeH="0" baseline="0" noProof="0" dirty="0">
                <a:ln>
                  <a:noFill/>
                </a:ln>
                <a:solidFill>
                  <a:srgbClr val="002060"/>
                </a:solidFill>
                <a:effectLst/>
                <a:uLnTx/>
                <a:uFillTx/>
                <a:latin typeface="Montserrat ExtraBold" panose="00000900000000000000" pitchFamily="2" charset="0"/>
                <a:ea typeface="Yu Gothic Medium" panose="020B0500000000000000" pitchFamily="34" charset="-128"/>
                <a:cs typeface="+mj-cs"/>
              </a:rPr>
              <a:t> </a:t>
            </a:r>
            <a:r>
              <a:rPr kumimoji="0" lang="en-US" sz="2800" b="1" i="0" u="none" strike="noStrike" kern="1200" cap="none" spc="0" normalizeH="0" baseline="0" noProof="0" dirty="0">
                <a:ln>
                  <a:noFill/>
                </a:ln>
                <a:solidFill>
                  <a:srgbClr val="A0C919"/>
                </a:solidFill>
                <a:effectLst/>
                <a:uLnTx/>
                <a:uFillTx/>
                <a:latin typeface="Montserrat ExtraBold" panose="00000900000000000000" pitchFamily="2" charset="0"/>
                <a:ea typeface="Yu Gothic Medium" panose="020B0500000000000000" pitchFamily="34" charset="-128"/>
                <a:cs typeface="+mj-cs"/>
              </a:rPr>
              <a:t>S</a:t>
            </a:r>
            <a:r>
              <a:rPr kumimoji="0" lang="en-US" sz="2800" b="1" i="0" u="none" strike="noStrike" kern="1200" cap="none" spc="0" normalizeH="0" baseline="0" noProof="0" dirty="0">
                <a:ln>
                  <a:noFill/>
                </a:ln>
                <a:solidFill>
                  <a:srgbClr val="013A72"/>
                </a:solidFill>
                <a:effectLst/>
                <a:uLnTx/>
                <a:uFillTx/>
                <a:latin typeface="Montserrat ExtraBold" panose="00000900000000000000" pitchFamily="2" charset="0"/>
                <a:ea typeface="Yu Gothic Medium" panose="020B0500000000000000" pitchFamily="34" charset="-128"/>
                <a:cs typeface="+mj-cs"/>
              </a:rPr>
              <a:t>ystems</a:t>
            </a:r>
          </a:p>
        </p:txBody>
      </p:sp>
      <p:sp>
        <p:nvSpPr>
          <p:cNvPr id="8" name="Titolo 1">
            <a:extLst>
              <a:ext uri="{FF2B5EF4-FFF2-40B4-BE49-F238E27FC236}">
                <a16:creationId xmlns:a16="http://schemas.microsoft.com/office/drawing/2014/main" id="{AF175F13-8E2D-4520-CB90-FF8ECFED1643}"/>
              </a:ext>
            </a:extLst>
          </p:cNvPr>
          <p:cNvSpPr txBox="1">
            <a:spLocks/>
          </p:cNvSpPr>
          <p:nvPr/>
        </p:nvSpPr>
        <p:spPr>
          <a:xfrm>
            <a:off x="897861" y="4056243"/>
            <a:ext cx="2775574" cy="1253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Yu Gothic Medium" panose="020B0500000000000000" pitchFamily="34" charset="-128"/>
                <a:ea typeface="Yu Gothic Medium" panose="020B05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13A72"/>
                </a:solidFill>
                <a:effectLst/>
                <a:uLnTx/>
                <a:uFillTx/>
                <a:latin typeface="Montserrat ExtraBold" panose="00000900000000000000" pitchFamily="2" charset="0"/>
                <a:ea typeface="Yu Gothic Medium" panose="020B0500000000000000" pitchFamily="34" charset="-128"/>
                <a:cs typeface="+mj-cs"/>
              </a:rPr>
              <a:t>WP3</a:t>
            </a:r>
          </a:p>
        </p:txBody>
      </p:sp>
      <p:pic>
        <p:nvPicPr>
          <p:cNvPr id="5" name="Picture 2" descr="Zanon Research &amp; Innovation Srl">
            <a:extLst>
              <a:ext uri="{FF2B5EF4-FFF2-40B4-BE49-F238E27FC236}">
                <a16:creationId xmlns:a16="http://schemas.microsoft.com/office/drawing/2014/main" id="{207E01FF-05D2-8064-0609-2E794E03AB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61277" y="2161440"/>
            <a:ext cx="1856746" cy="562826"/>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a:extLst>
              <a:ext uri="{FF2B5EF4-FFF2-40B4-BE49-F238E27FC236}">
                <a16:creationId xmlns:a16="http://schemas.microsoft.com/office/drawing/2014/main" id="{8E43B279-D2E1-2CBA-8607-A3F7523CC4C7}"/>
              </a:ext>
            </a:extLst>
          </p:cNvPr>
          <p:cNvSpPr txBox="1">
            <a:spLocks/>
          </p:cNvSpPr>
          <p:nvPr/>
        </p:nvSpPr>
        <p:spPr>
          <a:xfrm>
            <a:off x="9962660" y="316794"/>
            <a:ext cx="1773492" cy="407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002060"/>
                </a:solidFill>
                <a:latin typeface="Oswald" panose="02000503000000000000" pitchFamily="2"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US" sz="1600" dirty="0">
                <a:solidFill>
                  <a:srgbClr val="98C21F"/>
                </a:solidFill>
                <a:latin typeface="Franklin Gothic Book" panose="020B0503020102020204" pitchFamily="34" charset="0"/>
              </a:rPr>
              <a:t>WP3 Partners</a:t>
            </a:r>
            <a:endParaRPr kumimoji="0" lang="en-US" sz="1600" i="0" u="none" strike="noStrike" kern="1200" cap="none" spc="0" normalizeH="0" baseline="0" noProof="0" dirty="0">
              <a:ln>
                <a:noFill/>
              </a:ln>
              <a:solidFill>
                <a:srgbClr val="98C21F"/>
              </a:solidFill>
              <a:effectLst/>
              <a:uLnTx/>
              <a:uFillTx/>
              <a:latin typeface="Franklin Gothic Book" panose="020B0503020102020204" pitchFamily="34" charset="0"/>
              <a:ea typeface="+mj-ea"/>
              <a:cs typeface="+mj-cs"/>
            </a:endParaRPr>
          </a:p>
        </p:txBody>
      </p:sp>
      <p:sp>
        <p:nvSpPr>
          <p:cNvPr id="9" name="Titolo 1">
            <a:extLst>
              <a:ext uri="{FF2B5EF4-FFF2-40B4-BE49-F238E27FC236}">
                <a16:creationId xmlns:a16="http://schemas.microsoft.com/office/drawing/2014/main" id="{61AC7D85-BF6D-0611-121E-E143E35A5DE8}"/>
              </a:ext>
            </a:extLst>
          </p:cNvPr>
          <p:cNvSpPr txBox="1">
            <a:spLocks/>
          </p:cNvSpPr>
          <p:nvPr/>
        </p:nvSpPr>
        <p:spPr>
          <a:xfrm>
            <a:off x="9201450" y="1650262"/>
            <a:ext cx="2534702" cy="407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002060"/>
                </a:solidFill>
                <a:latin typeface="Oswald" panose="02000503000000000000" pitchFamily="2"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US" sz="1600" dirty="0">
                <a:solidFill>
                  <a:srgbClr val="98C21F"/>
                </a:solidFill>
                <a:latin typeface="Franklin Gothic Book" panose="020B0503020102020204" pitchFamily="34" charset="0"/>
              </a:rPr>
              <a:t>WP3 Industrial Reviewer</a:t>
            </a:r>
            <a:endParaRPr kumimoji="0" lang="en-US" sz="1600" i="0" u="none" strike="noStrike" kern="1200" cap="none" spc="0" normalizeH="0" baseline="0" noProof="0" dirty="0">
              <a:ln>
                <a:noFill/>
              </a:ln>
              <a:solidFill>
                <a:srgbClr val="98C21F"/>
              </a:solidFill>
              <a:effectLst/>
              <a:uLnTx/>
              <a:uFillTx/>
              <a:latin typeface="Franklin Gothic Book" panose="020B0503020102020204" pitchFamily="34" charset="0"/>
              <a:ea typeface="+mj-ea"/>
              <a:cs typeface="+mj-cs"/>
            </a:endParaRPr>
          </a:p>
        </p:txBody>
      </p:sp>
    </p:spTree>
    <p:extLst>
      <p:ext uri="{BB962C8B-B14F-4D97-AF65-F5344CB8AC3E}">
        <p14:creationId xmlns:p14="http://schemas.microsoft.com/office/powerpoint/2010/main" val="112100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13A72"/>
        </a:solid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CF37C83-568F-430A-8752-E372F59DDAFB}"/>
              </a:ext>
            </a:extLst>
          </p:cNvPr>
          <p:cNvSpPr>
            <a:spLocks noGrp="1"/>
          </p:cNvSpPr>
          <p:nvPr>
            <p:ph type="sldNum" sz="quarter" idx="12"/>
          </p:nvPr>
        </p:nvSpPr>
        <p:spPr/>
        <p:txBody>
          <a:bodyPr/>
          <a:lstStyle/>
          <a:p>
            <a:fld id="{FC7CF1D8-012F-4C4A-942F-460B411F49CB}" type="slidenum">
              <a:rPr lang="it-IT" smtClean="0">
                <a:solidFill>
                  <a:srgbClr val="98C21F"/>
                </a:solidFill>
              </a:rPr>
              <a:pPr/>
              <a:t>10</a:t>
            </a:fld>
            <a:endParaRPr lang="it-IT" dirty="0">
              <a:solidFill>
                <a:srgbClr val="98C21F"/>
              </a:solidFill>
            </a:endParaRPr>
          </a:p>
        </p:txBody>
      </p:sp>
      <p:sp>
        <p:nvSpPr>
          <p:cNvPr id="7" name="Titolo 1">
            <a:extLst>
              <a:ext uri="{FF2B5EF4-FFF2-40B4-BE49-F238E27FC236}">
                <a16:creationId xmlns:a16="http://schemas.microsoft.com/office/drawing/2014/main" id="{A3A06FFA-ADA9-CD77-BCAE-4292C2E4054D}"/>
              </a:ext>
            </a:extLst>
          </p:cNvPr>
          <p:cNvSpPr txBox="1">
            <a:spLocks/>
          </p:cNvSpPr>
          <p:nvPr/>
        </p:nvSpPr>
        <p:spPr>
          <a:xfrm>
            <a:off x="3237749" y="2944581"/>
            <a:ext cx="6274551" cy="1085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r>
              <a:rPr lang="en-US" sz="5400" dirty="0">
                <a:solidFill>
                  <a:schemeClr val="bg1"/>
                </a:solidFill>
              </a:rPr>
              <a:t>WP3 </a:t>
            </a:r>
            <a:r>
              <a:rPr lang="en-US" sz="5400" dirty="0">
                <a:solidFill>
                  <a:srgbClr val="98C21F"/>
                </a:solidFill>
              </a:rPr>
              <a:t>Partners</a:t>
            </a:r>
            <a:r>
              <a:rPr lang="en-US" sz="5400" dirty="0">
                <a:solidFill>
                  <a:schemeClr val="bg1"/>
                </a:solidFill>
              </a:rPr>
              <a:t> </a:t>
            </a:r>
          </a:p>
        </p:txBody>
      </p:sp>
      <p:sp>
        <p:nvSpPr>
          <p:cNvPr id="12" name="Rettangolo 11">
            <a:extLst>
              <a:ext uri="{FF2B5EF4-FFF2-40B4-BE49-F238E27FC236}">
                <a16:creationId xmlns:a16="http://schemas.microsoft.com/office/drawing/2014/main" id="{18B9E96E-496A-CDC4-6200-96C539C739A7}"/>
              </a:ext>
            </a:extLst>
          </p:cNvPr>
          <p:cNvSpPr/>
          <p:nvPr/>
        </p:nvSpPr>
        <p:spPr>
          <a:xfrm>
            <a:off x="918633" y="3327399"/>
            <a:ext cx="1549400" cy="296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magine 12">
            <a:extLst>
              <a:ext uri="{FF2B5EF4-FFF2-40B4-BE49-F238E27FC236}">
                <a16:creationId xmlns:a16="http://schemas.microsoft.com/office/drawing/2014/main" id="{438F822D-58EF-373B-EEA5-2BB54F4A3219}"/>
              </a:ext>
            </a:extLst>
          </p:cNvPr>
          <p:cNvPicPr>
            <a:picLocks noChangeAspect="1"/>
          </p:cNvPicPr>
          <p:nvPr/>
        </p:nvPicPr>
        <p:blipFill rotWithShape="1">
          <a:blip r:embed="rId3">
            <a:clrChange>
              <a:clrFrom>
                <a:srgbClr val="FFFFFF"/>
              </a:clrFrom>
              <a:clrTo>
                <a:srgbClr val="FFFFFF">
                  <a:alpha val="0"/>
                </a:srgbClr>
              </a:clrTo>
            </a:clrChange>
          </a:blip>
          <a:srcRect t="7628"/>
          <a:stretch/>
        </p:blipFill>
        <p:spPr>
          <a:xfrm>
            <a:off x="432075" y="3041856"/>
            <a:ext cx="2805674" cy="842941"/>
          </a:xfrm>
          <a:prstGeom prst="rect">
            <a:avLst/>
          </a:prstGeom>
        </p:spPr>
      </p:pic>
    </p:spTree>
    <p:extLst>
      <p:ext uri="{BB962C8B-B14F-4D97-AF65-F5344CB8AC3E}">
        <p14:creationId xmlns:p14="http://schemas.microsoft.com/office/powerpoint/2010/main" val="359255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7FDFA92-5E91-A511-98DC-E05E7042EDA6}"/>
              </a:ext>
            </a:extLst>
          </p:cNvPr>
          <p:cNvSpPr>
            <a:spLocks noGrp="1"/>
          </p:cNvSpPr>
          <p:nvPr>
            <p:ph idx="1"/>
          </p:nvPr>
        </p:nvSpPr>
        <p:spPr>
          <a:xfrm>
            <a:off x="3932869" y="1644627"/>
            <a:ext cx="7662335" cy="448595"/>
          </a:xfrm>
        </p:spPr>
        <p:txBody>
          <a:bodyPr>
            <a:normAutofit fontScale="85000" lnSpcReduction="10000"/>
          </a:bodyPr>
          <a:lstStyle/>
          <a:p>
            <a:pPr marL="0" indent="0">
              <a:buNone/>
            </a:pPr>
            <a:r>
              <a:rPr lang="it-IT" sz="2000" dirty="0"/>
              <a:t>Nb</a:t>
            </a:r>
            <a:r>
              <a:rPr lang="it-IT" sz="2000" baseline="-25000" dirty="0"/>
              <a:t>3</a:t>
            </a:r>
            <a:r>
              <a:rPr lang="it-IT" sz="2000" dirty="0"/>
              <a:t>Sn </a:t>
            </a:r>
            <a:r>
              <a:rPr lang="it-IT" sz="2000" dirty="0" err="1"/>
              <a:t>coatings</a:t>
            </a:r>
            <a:r>
              <a:rPr lang="it-IT" sz="2000" dirty="0"/>
              <a:t> by PVD, coating </a:t>
            </a:r>
            <a:r>
              <a:rPr lang="it-IT" sz="2000" dirty="0" err="1"/>
              <a:t>characterizations</a:t>
            </a:r>
            <a:r>
              <a:rPr lang="it-IT" sz="2000" dirty="0"/>
              <a:t>, WP </a:t>
            </a:r>
            <a:r>
              <a:rPr lang="it-IT" sz="2000" dirty="0" err="1"/>
              <a:t>coordination</a:t>
            </a:r>
            <a:endParaRPr lang="it-IT" sz="2000" dirty="0"/>
          </a:p>
        </p:txBody>
      </p:sp>
      <p:sp>
        <p:nvSpPr>
          <p:cNvPr id="4" name="Segnaposto numero diapositiva 3">
            <a:extLst>
              <a:ext uri="{FF2B5EF4-FFF2-40B4-BE49-F238E27FC236}">
                <a16:creationId xmlns:a16="http://schemas.microsoft.com/office/drawing/2014/main" id="{16559D1B-DAD7-D012-932A-41D7697DE3BD}"/>
              </a:ext>
            </a:extLst>
          </p:cNvPr>
          <p:cNvSpPr>
            <a:spLocks noGrp="1"/>
          </p:cNvSpPr>
          <p:nvPr>
            <p:ph type="sldNum" sz="quarter" idx="12"/>
          </p:nvPr>
        </p:nvSpPr>
        <p:spPr/>
        <p:txBody>
          <a:bodyPr/>
          <a:lstStyle/>
          <a:p>
            <a:fld id="{FC7CF1D8-012F-4C4A-942F-460B411F49CB}" type="slidenum">
              <a:rPr lang="it-IT" smtClean="0"/>
              <a:pPr/>
              <a:t>11</a:t>
            </a:fld>
            <a:endParaRPr lang="it-IT"/>
          </a:p>
        </p:txBody>
      </p:sp>
      <p:pic>
        <p:nvPicPr>
          <p:cNvPr id="5" name="Picture 3" descr="Logo&#10;&#10;Description automatically generated">
            <a:extLst>
              <a:ext uri="{FF2B5EF4-FFF2-40B4-BE49-F238E27FC236}">
                <a16:creationId xmlns:a16="http://schemas.microsoft.com/office/drawing/2014/main" id="{61B151C6-74CC-B11F-EDEE-28261E5DA6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427" y="1438526"/>
            <a:ext cx="1324321" cy="764275"/>
          </a:xfrm>
          <a:prstGeom prst="rect">
            <a:avLst/>
          </a:prstGeom>
        </p:spPr>
      </p:pic>
      <p:pic>
        <p:nvPicPr>
          <p:cNvPr id="6" name="Picture 4">
            <a:extLst>
              <a:ext uri="{FF2B5EF4-FFF2-40B4-BE49-F238E27FC236}">
                <a16:creationId xmlns:a16="http://schemas.microsoft.com/office/drawing/2014/main" id="{CF82305B-14FF-917C-4253-A9D03B0001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377" y="3879641"/>
            <a:ext cx="1044419" cy="8514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elmholtz-Zentrum Berlin - Wikipedia">
            <a:extLst>
              <a:ext uri="{FF2B5EF4-FFF2-40B4-BE49-F238E27FC236}">
                <a16:creationId xmlns:a16="http://schemas.microsoft.com/office/drawing/2014/main" id="{548C07B1-B8F0-A41F-5B28-A7E90555EF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0084" y="5351437"/>
            <a:ext cx="1625159" cy="55586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C53AB5B7-A874-B403-8AD7-C3B33239F52D}"/>
              </a:ext>
            </a:extLst>
          </p:cNvPr>
          <p:cNvPicPr>
            <a:picLocks noChangeAspect="1"/>
          </p:cNvPicPr>
          <p:nvPr/>
        </p:nvPicPr>
        <p:blipFill>
          <a:blip r:embed="rId5"/>
          <a:stretch>
            <a:fillRect/>
          </a:stretch>
        </p:blipFill>
        <p:spPr>
          <a:xfrm>
            <a:off x="838199" y="2642541"/>
            <a:ext cx="2396779" cy="616778"/>
          </a:xfrm>
          <a:prstGeom prst="rect">
            <a:avLst/>
          </a:prstGeom>
        </p:spPr>
      </p:pic>
      <p:sp>
        <p:nvSpPr>
          <p:cNvPr id="9" name="Segnaposto contenuto 2">
            <a:extLst>
              <a:ext uri="{FF2B5EF4-FFF2-40B4-BE49-F238E27FC236}">
                <a16:creationId xmlns:a16="http://schemas.microsoft.com/office/drawing/2014/main" id="{F5F6D64A-2530-BF84-9AFF-FC5CA8C22004}"/>
              </a:ext>
            </a:extLst>
          </p:cNvPr>
          <p:cNvSpPr txBox="1">
            <a:spLocks/>
          </p:cNvSpPr>
          <p:nvPr/>
        </p:nvSpPr>
        <p:spPr>
          <a:xfrm>
            <a:off x="3932868" y="2443630"/>
            <a:ext cx="7885173" cy="942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it-IT" sz="1800" dirty="0"/>
              <a:t>Nb</a:t>
            </a:r>
            <a:r>
              <a:rPr lang="it-IT" sz="1800" baseline="-25000" dirty="0"/>
              <a:t>3</a:t>
            </a:r>
            <a:r>
              <a:rPr lang="it-IT" sz="1800" dirty="0"/>
              <a:t>Sn </a:t>
            </a:r>
            <a:r>
              <a:rPr lang="it-IT" sz="1800" dirty="0" err="1"/>
              <a:t>coatings</a:t>
            </a:r>
            <a:r>
              <a:rPr lang="it-IT" sz="1800" dirty="0"/>
              <a:t> by PVD, coating </a:t>
            </a:r>
            <a:r>
              <a:rPr lang="it-IT" sz="1800" dirty="0" err="1"/>
              <a:t>characterizations</a:t>
            </a:r>
            <a:r>
              <a:rPr lang="it-IT" sz="1800" dirty="0"/>
              <a:t>,</a:t>
            </a:r>
            <a:br>
              <a:rPr lang="it-IT" sz="1800" dirty="0"/>
            </a:br>
            <a:r>
              <a:rPr lang="it-IT" sz="1800" dirty="0"/>
              <a:t>RF test on small </a:t>
            </a:r>
            <a:r>
              <a:rPr lang="it-IT" sz="1800" dirty="0" err="1"/>
              <a:t>resonators</a:t>
            </a:r>
            <a:r>
              <a:rPr lang="it-IT" sz="1800" dirty="0"/>
              <a:t>, </a:t>
            </a:r>
            <a:r>
              <a:rPr lang="it-IT" sz="1800" dirty="0" err="1"/>
              <a:t>trapped</a:t>
            </a:r>
            <a:r>
              <a:rPr lang="it-IT" sz="1800" dirty="0"/>
              <a:t> </a:t>
            </a:r>
            <a:r>
              <a:rPr lang="it-IT" sz="1800" dirty="0" err="1"/>
              <a:t>flux</a:t>
            </a:r>
            <a:r>
              <a:rPr lang="it-IT" sz="1800" dirty="0"/>
              <a:t> </a:t>
            </a:r>
            <a:r>
              <a:rPr lang="it-IT" sz="1800" dirty="0" err="1"/>
              <a:t>characterizations</a:t>
            </a:r>
            <a:endParaRPr lang="it-IT" sz="1800" dirty="0"/>
          </a:p>
        </p:txBody>
      </p:sp>
      <p:sp>
        <p:nvSpPr>
          <p:cNvPr id="10" name="Segnaposto contenuto 2">
            <a:extLst>
              <a:ext uri="{FF2B5EF4-FFF2-40B4-BE49-F238E27FC236}">
                <a16:creationId xmlns:a16="http://schemas.microsoft.com/office/drawing/2014/main" id="{54A397B0-5796-424B-74F4-68C29B991177}"/>
              </a:ext>
            </a:extLst>
          </p:cNvPr>
          <p:cNvSpPr txBox="1">
            <a:spLocks/>
          </p:cNvSpPr>
          <p:nvPr/>
        </p:nvSpPr>
        <p:spPr>
          <a:xfrm>
            <a:off x="3932869" y="3747931"/>
            <a:ext cx="7885173" cy="942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pPr>
            <a:r>
              <a:rPr lang="it-IT" sz="1800" dirty="0" err="1"/>
              <a:t>Interlayer</a:t>
            </a:r>
            <a:r>
              <a:rPr lang="it-IT" sz="1800" dirty="0"/>
              <a:t> </a:t>
            </a:r>
            <a:r>
              <a:rPr lang="it-IT" sz="1800" dirty="0" err="1"/>
              <a:t>coatings</a:t>
            </a:r>
            <a:r>
              <a:rPr lang="it-IT" sz="1800" dirty="0"/>
              <a:t> by ALD, coating </a:t>
            </a:r>
            <a:r>
              <a:rPr lang="it-IT" sz="1800" dirty="0" err="1"/>
              <a:t>characterizations</a:t>
            </a:r>
            <a:r>
              <a:rPr lang="it-IT" sz="1800" dirty="0"/>
              <a:t>,</a:t>
            </a:r>
            <a:br>
              <a:rPr lang="it-IT" sz="1800" dirty="0"/>
            </a:br>
            <a:r>
              <a:rPr lang="it-IT" sz="1800" dirty="0" err="1"/>
              <a:t>mechanical</a:t>
            </a:r>
            <a:r>
              <a:rPr lang="it-IT" sz="1800" dirty="0"/>
              <a:t> </a:t>
            </a:r>
            <a:r>
              <a:rPr lang="it-IT" sz="1800" dirty="0" err="1"/>
              <a:t>strenght</a:t>
            </a:r>
            <a:r>
              <a:rPr lang="it-IT" sz="1800" dirty="0"/>
              <a:t> test</a:t>
            </a:r>
          </a:p>
        </p:txBody>
      </p:sp>
      <p:sp>
        <p:nvSpPr>
          <p:cNvPr id="11" name="Segnaposto contenuto 2">
            <a:extLst>
              <a:ext uri="{FF2B5EF4-FFF2-40B4-BE49-F238E27FC236}">
                <a16:creationId xmlns:a16="http://schemas.microsoft.com/office/drawing/2014/main" id="{62896031-33FC-247E-AE30-3A40D0EF23ED}"/>
              </a:ext>
            </a:extLst>
          </p:cNvPr>
          <p:cNvSpPr txBox="1">
            <a:spLocks/>
          </p:cNvSpPr>
          <p:nvPr/>
        </p:nvSpPr>
        <p:spPr>
          <a:xfrm>
            <a:off x="3932870" y="5041254"/>
            <a:ext cx="7885173" cy="942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it-IT" sz="1800" dirty="0"/>
              <a:t>RF test on 1,3 GHz </a:t>
            </a:r>
            <a:r>
              <a:rPr lang="it-IT" sz="1800" dirty="0" err="1"/>
              <a:t>cavity</a:t>
            </a:r>
            <a:r>
              <a:rPr lang="it-IT" sz="1800" dirty="0"/>
              <a:t> and QPR, </a:t>
            </a:r>
            <a:r>
              <a:rPr lang="it-IT" sz="1800" dirty="0" err="1"/>
              <a:t>trapped</a:t>
            </a:r>
            <a:r>
              <a:rPr lang="it-IT" sz="1800" dirty="0"/>
              <a:t> </a:t>
            </a:r>
            <a:r>
              <a:rPr lang="it-IT" sz="1800" dirty="0" err="1"/>
              <a:t>flux</a:t>
            </a:r>
            <a:r>
              <a:rPr lang="it-IT" sz="1800" dirty="0"/>
              <a:t> </a:t>
            </a:r>
            <a:r>
              <a:rPr lang="it-IT" sz="1800" dirty="0" err="1"/>
              <a:t>characterizations</a:t>
            </a:r>
            <a:r>
              <a:rPr lang="it-IT" sz="1800" dirty="0"/>
              <a:t>,</a:t>
            </a:r>
            <a:br>
              <a:rPr lang="it-IT" sz="1800" dirty="0"/>
            </a:br>
            <a:r>
              <a:rPr lang="it-IT" sz="1800" dirty="0" err="1"/>
              <a:t>tunabilty</a:t>
            </a:r>
            <a:r>
              <a:rPr lang="it-IT" sz="1800" dirty="0"/>
              <a:t> test</a:t>
            </a:r>
          </a:p>
        </p:txBody>
      </p:sp>
      <p:sp>
        <p:nvSpPr>
          <p:cNvPr id="12" name="Titolo 1">
            <a:extLst>
              <a:ext uri="{FF2B5EF4-FFF2-40B4-BE49-F238E27FC236}">
                <a16:creationId xmlns:a16="http://schemas.microsoft.com/office/drawing/2014/main" id="{B16D4F82-81AA-E0C8-17C4-7980C666BB2D}"/>
              </a:ext>
            </a:extLst>
          </p:cNvPr>
          <p:cNvSpPr>
            <a:spLocks noGrp="1"/>
          </p:cNvSpPr>
          <p:nvPr>
            <p:ph type="title"/>
          </p:nvPr>
        </p:nvSpPr>
        <p:spPr>
          <a:xfrm>
            <a:off x="3932869" y="208903"/>
            <a:ext cx="4579045" cy="1085316"/>
          </a:xfrm>
        </p:spPr>
        <p:txBody>
          <a:bodyPr/>
          <a:lstStyle/>
          <a:p>
            <a:r>
              <a:rPr lang="it-IT" sz="2800" dirty="0" err="1"/>
              <a:t>Main</a:t>
            </a:r>
            <a:r>
              <a:rPr lang="it-IT" sz="2800" dirty="0"/>
              <a:t> activities in ISAS</a:t>
            </a:r>
          </a:p>
        </p:txBody>
      </p:sp>
      <p:sp>
        <p:nvSpPr>
          <p:cNvPr id="13" name="Titolo 1">
            <a:extLst>
              <a:ext uri="{FF2B5EF4-FFF2-40B4-BE49-F238E27FC236}">
                <a16:creationId xmlns:a16="http://schemas.microsoft.com/office/drawing/2014/main" id="{47C77A16-9911-7F2B-8414-8715DD9D289F}"/>
              </a:ext>
            </a:extLst>
          </p:cNvPr>
          <p:cNvSpPr txBox="1">
            <a:spLocks/>
          </p:cNvSpPr>
          <p:nvPr/>
        </p:nvSpPr>
        <p:spPr>
          <a:xfrm>
            <a:off x="1374427" y="208903"/>
            <a:ext cx="1751319" cy="1085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13A72"/>
                </a:solidFill>
                <a:latin typeface="Montserrat ExtraBold" panose="00000900000000000000" pitchFamily="2" charset="0"/>
                <a:ea typeface="+mj-ea"/>
                <a:cs typeface="+mj-cs"/>
              </a:defRPr>
            </a:lvl1pPr>
          </a:lstStyle>
          <a:p>
            <a:r>
              <a:rPr lang="it-IT" sz="2800" dirty="0">
                <a:solidFill>
                  <a:srgbClr val="98C21F"/>
                </a:solidFill>
              </a:rPr>
              <a:t>Partner</a:t>
            </a:r>
          </a:p>
        </p:txBody>
      </p:sp>
    </p:spTree>
    <p:extLst>
      <p:ext uri="{BB962C8B-B14F-4D97-AF65-F5344CB8AC3E}">
        <p14:creationId xmlns:p14="http://schemas.microsoft.com/office/powerpoint/2010/main" val="353892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13A72"/>
        </a:solid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CF37C83-568F-430A-8752-E372F59DDAFB}"/>
              </a:ext>
            </a:extLst>
          </p:cNvPr>
          <p:cNvSpPr>
            <a:spLocks noGrp="1"/>
          </p:cNvSpPr>
          <p:nvPr>
            <p:ph type="sldNum" sz="quarter" idx="12"/>
          </p:nvPr>
        </p:nvSpPr>
        <p:spPr/>
        <p:txBody>
          <a:bodyPr/>
          <a:lstStyle/>
          <a:p>
            <a:fld id="{FC7CF1D8-012F-4C4A-942F-460B411F49CB}" type="slidenum">
              <a:rPr lang="it-IT" smtClean="0">
                <a:solidFill>
                  <a:srgbClr val="98C21F"/>
                </a:solidFill>
              </a:rPr>
              <a:pPr/>
              <a:t>12</a:t>
            </a:fld>
            <a:endParaRPr lang="it-IT" dirty="0">
              <a:solidFill>
                <a:srgbClr val="98C21F"/>
              </a:solidFill>
            </a:endParaRPr>
          </a:p>
        </p:txBody>
      </p:sp>
      <p:sp>
        <p:nvSpPr>
          <p:cNvPr id="7" name="Titolo 1">
            <a:extLst>
              <a:ext uri="{FF2B5EF4-FFF2-40B4-BE49-F238E27FC236}">
                <a16:creationId xmlns:a16="http://schemas.microsoft.com/office/drawing/2014/main" id="{A3A06FFA-ADA9-CD77-BCAE-4292C2E4054D}"/>
              </a:ext>
            </a:extLst>
          </p:cNvPr>
          <p:cNvSpPr txBox="1">
            <a:spLocks/>
          </p:cNvSpPr>
          <p:nvPr/>
        </p:nvSpPr>
        <p:spPr>
          <a:xfrm>
            <a:off x="3237749" y="2944581"/>
            <a:ext cx="6274551" cy="1085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r>
              <a:rPr lang="en-US" sz="5400" dirty="0">
                <a:solidFill>
                  <a:schemeClr val="bg1"/>
                </a:solidFill>
              </a:rPr>
              <a:t>WP3 </a:t>
            </a:r>
            <a:r>
              <a:rPr lang="en-US" sz="5400" dirty="0">
                <a:solidFill>
                  <a:srgbClr val="98C21F"/>
                </a:solidFill>
              </a:rPr>
              <a:t>Structure</a:t>
            </a:r>
            <a:r>
              <a:rPr lang="en-US" sz="5400" dirty="0">
                <a:solidFill>
                  <a:schemeClr val="bg1"/>
                </a:solidFill>
              </a:rPr>
              <a:t> </a:t>
            </a:r>
          </a:p>
        </p:txBody>
      </p:sp>
      <p:sp>
        <p:nvSpPr>
          <p:cNvPr id="12" name="Rettangolo 11">
            <a:extLst>
              <a:ext uri="{FF2B5EF4-FFF2-40B4-BE49-F238E27FC236}">
                <a16:creationId xmlns:a16="http://schemas.microsoft.com/office/drawing/2014/main" id="{18B9E96E-496A-CDC4-6200-96C539C739A7}"/>
              </a:ext>
            </a:extLst>
          </p:cNvPr>
          <p:cNvSpPr/>
          <p:nvPr/>
        </p:nvSpPr>
        <p:spPr>
          <a:xfrm>
            <a:off x="918633" y="3327399"/>
            <a:ext cx="1549400" cy="296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magine 12">
            <a:extLst>
              <a:ext uri="{FF2B5EF4-FFF2-40B4-BE49-F238E27FC236}">
                <a16:creationId xmlns:a16="http://schemas.microsoft.com/office/drawing/2014/main" id="{438F822D-58EF-373B-EEA5-2BB54F4A3219}"/>
              </a:ext>
            </a:extLst>
          </p:cNvPr>
          <p:cNvPicPr>
            <a:picLocks noChangeAspect="1"/>
          </p:cNvPicPr>
          <p:nvPr/>
        </p:nvPicPr>
        <p:blipFill rotWithShape="1">
          <a:blip r:embed="rId3">
            <a:clrChange>
              <a:clrFrom>
                <a:srgbClr val="FFFFFF"/>
              </a:clrFrom>
              <a:clrTo>
                <a:srgbClr val="FFFFFF">
                  <a:alpha val="0"/>
                </a:srgbClr>
              </a:clrTo>
            </a:clrChange>
          </a:blip>
          <a:srcRect t="7628"/>
          <a:stretch/>
        </p:blipFill>
        <p:spPr>
          <a:xfrm>
            <a:off x="432075" y="3041856"/>
            <a:ext cx="2805674" cy="842941"/>
          </a:xfrm>
          <a:prstGeom prst="rect">
            <a:avLst/>
          </a:prstGeom>
        </p:spPr>
      </p:pic>
    </p:spTree>
    <p:extLst>
      <p:ext uri="{BB962C8B-B14F-4D97-AF65-F5344CB8AC3E}">
        <p14:creationId xmlns:p14="http://schemas.microsoft.com/office/powerpoint/2010/main" val="66980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37C9F-E16E-4663-3DF1-CC9F505A50A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EA90661-BD98-0069-7DBD-C28A58827FE7}"/>
              </a:ext>
            </a:extLst>
          </p:cNvPr>
          <p:cNvSpPr>
            <a:spLocks noGrp="1"/>
          </p:cNvSpPr>
          <p:nvPr>
            <p:ph type="title"/>
          </p:nvPr>
        </p:nvSpPr>
        <p:spPr/>
        <p:txBody>
          <a:bodyPr/>
          <a:lstStyle/>
          <a:p>
            <a:r>
              <a:rPr lang="en-US" dirty="0">
                <a:solidFill>
                  <a:srgbClr val="013A72"/>
                </a:solidFill>
              </a:rPr>
              <a:t>WP3 </a:t>
            </a:r>
            <a:r>
              <a:rPr lang="en-US" dirty="0">
                <a:solidFill>
                  <a:srgbClr val="98C21F"/>
                </a:solidFill>
              </a:rPr>
              <a:t>Structure</a:t>
            </a:r>
          </a:p>
        </p:txBody>
      </p:sp>
      <p:sp>
        <p:nvSpPr>
          <p:cNvPr id="3" name="Segnaposto contenuto 2">
            <a:extLst>
              <a:ext uri="{FF2B5EF4-FFF2-40B4-BE49-F238E27FC236}">
                <a16:creationId xmlns:a16="http://schemas.microsoft.com/office/drawing/2014/main" id="{83722F9C-5365-3608-0472-C33703B589EA}"/>
              </a:ext>
            </a:extLst>
          </p:cNvPr>
          <p:cNvSpPr>
            <a:spLocks noGrp="1"/>
          </p:cNvSpPr>
          <p:nvPr>
            <p:ph idx="1"/>
          </p:nvPr>
        </p:nvSpPr>
        <p:spPr>
          <a:xfrm>
            <a:off x="838199" y="1746005"/>
            <a:ext cx="10515600" cy="4284618"/>
          </a:xfrm>
        </p:spPr>
        <p:txBody>
          <a:bodyPr>
            <a:noAutofit/>
          </a:bodyPr>
          <a:lstStyle/>
          <a:p>
            <a:pPr marL="0" indent="0" algn="l">
              <a:lnSpc>
                <a:spcPct val="150000"/>
              </a:lnSpc>
              <a:buNone/>
            </a:pPr>
            <a:r>
              <a:rPr lang="en-US" sz="2400" b="1" i="0" u="none" strike="noStrike" baseline="0" dirty="0">
                <a:solidFill>
                  <a:srgbClr val="012556"/>
                </a:solidFill>
                <a:latin typeface="Montserrat" panose="00000500000000000000" pitchFamily="50" charset="0"/>
              </a:rPr>
              <a:t>Task 3.1:</a:t>
            </a:r>
            <a:r>
              <a:rPr lang="en-US" sz="2400" b="1" i="0" u="none" strike="noStrike" baseline="0" dirty="0">
                <a:solidFill>
                  <a:srgbClr val="4399B6"/>
                </a:solidFill>
                <a:latin typeface="Montserrat" panose="00000500000000000000" pitchFamily="50" charset="0"/>
              </a:rPr>
              <a:t> </a:t>
            </a:r>
            <a:r>
              <a:rPr lang="en-US" sz="2400" b="1" i="0" u="none" strike="noStrike" baseline="0" dirty="0">
                <a:solidFill>
                  <a:srgbClr val="98C21F"/>
                </a:solidFill>
                <a:latin typeface="Montserrat" panose="00000500000000000000" pitchFamily="50" charset="0"/>
              </a:rPr>
              <a:t>Coordination of R&amp;D on SC cavities</a:t>
            </a:r>
            <a:endParaRPr lang="en-US" sz="2400" b="1" dirty="0">
              <a:solidFill>
                <a:srgbClr val="4399B6"/>
              </a:solidFill>
              <a:latin typeface="Montserrat" panose="00000500000000000000" pitchFamily="50" charset="0"/>
            </a:endParaRPr>
          </a:p>
          <a:p>
            <a:pPr marL="0" indent="0" algn="l">
              <a:lnSpc>
                <a:spcPct val="150000"/>
              </a:lnSpc>
              <a:buNone/>
            </a:pPr>
            <a:r>
              <a:rPr lang="en-US" sz="2400" b="1" i="0" u="none" strike="noStrike" baseline="0" dirty="0">
                <a:solidFill>
                  <a:srgbClr val="012556"/>
                </a:solidFill>
                <a:latin typeface="Montserrat" panose="00000500000000000000" pitchFamily="50" charset="0"/>
              </a:rPr>
              <a:t>Task 3.2: </a:t>
            </a:r>
            <a:r>
              <a:rPr lang="en-US" sz="2400" b="1" i="0" u="none" strike="noStrike" baseline="0" dirty="0">
                <a:solidFill>
                  <a:srgbClr val="98C21F"/>
                </a:solidFill>
                <a:latin typeface="Montserrat" panose="00000500000000000000" pitchFamily="50" charset="0"/>
              </a:rPr>
              <a:t>Flux trapping</a:t>
            </a:r>
          </a:p>
          <a:p>
            <a:pPr marL="0" indent="0" algn="l">
              <a:lnSpc>
                <a:spcPct val="150000"/>
              </a:lnSpc>
              <a:buNone/>
            </a:pPr>
            <a:r>
              <a:rPr lang="en-US" sz="2400" b="1" i="0" u="none" strike="noStrike" baseline="0" dirty="0">
                <a:solidFill>
                  <a:srgbClr val="012556"/>
                </a:solidFill>
                <a:latin typeface="Montserrat" panose="00000500000000000000" pitchFamily="50" charset="0"/>
              </a:rPr>
              <a:t>Task 3.3: </a:t>
            </a:r>
            <a:r>
              <a:rPr lang="en-US" sz="2400" b="1" i="0" u="none" strike="noStrike" baseline="0" dirty="0">
                <a:solidFill>
                  <a:srgbClr val="98C21F"/>
                </a:solidFill>
                <a:latin typeface="Montserrat" panose="00000500000000000000" pitchFamily="50" charset="0"/>
              </a:rPr>
              <a:t>RF Tunability</a:t>
            </a:r>
          </a:p>
          <a:p>
            <a:pPr marL="0" indent="0" algn="l">
              <a:lnSpc>
                <a:spcPct val="150000"/>
              </a:lnSpc>
              <a:buNone/>
            </a:pPr>
            <a:r>
              <a:rPr lang="en-US" sz="2400" b="1" u="none" strike="noStrike" baseline="0" dirty="0">
                <a:solidFill>
                  <a:srgbClr val="012556"/>
                </a:solidFill>
                <a:latin typeface="Montserrat" panose="00000500000000000000" pitchFamily="50" charset="0"/>
              </a:rPr>
              <a:t>Task 3.4: </a:t>
            </a:r>
            <a:r>
              <a:rPr lang="en-US" sz="2400" b="1" u="none" strike="noStrike" baseline="0" dirty="0">
                <a:solidFill>
                  <a:srgbClr val="98C21F"/>
                </a:solidFill>
                <a:latin typeface="Montserrat" panose="00000500000000000000" pitchFamily="50" charset="0"/>
              </a:rPr>
              <a:t>Adaptative layers</a:t>
            </a:r>
          </a:p>
          <a:p>
            <a:pPr marL="0" indent="0" algn="l">
              <a:lnSpc>
                <a:spcPct val="150000"/>
              </a:lnSpc>
              <a:buNone/>
            </a:pPr>
            <a:r>
              <a:rPr lang="en-US" sz="2400" b="1" u="none" strike="noStrike" baseline="0" dirty="0">
                <a:solidFill>
                  <a:srgbClr val="012556"/>
                </a:solidFill>
                <a:latin typeface="Montserrat" panose="00000500000000000000" pitchFamily="50" charset="0"/>
              </a:rPr>
              <a:t>Task 3.5: </a:t>
            </a:r>
            <a:r>
              <a:rPr lang="en-US" sz="2400" b="1" u="none" strike="noStrike" baseline="0" dirty="0">
                <a:solidFill>
                  <a:srgbClr val="98C21F"/>
                </a:solidFill>
                <a:latin typeface="Montserrat" panose="00000500000000000000" pitchFamily="50" charset="0"/>
              </a:rPr>
              <a:t>Working Cavity @4.2 </a:t>
            </a:r>
            <a:r>
              <a:rPr lang="en-US" sz="2400" b="1" dirty="0">
                <a:solidFill>
                  <a:srgbClr val="98C21F"/>
                </a:solidFill>
                <a:latin typeface="Montserrat" panose="00000500000000000000" pitchFamily="50" charset="0"/>
              </a:rPr>
              <a:t>K</a:t>
            </a:r>
            <a:endParaRPr lang="en-US" sz="2400" b="0" i="1" u="none" strike="noStrike" baseline="0" dirty="0">
              <a:solidFill>
                <a:srgbClr val="012556"/>
              </a:solidFill>
              <a:latin typeface="Montserrat" panose="00000500000000000000" pitchFamily="50" charset="0"/>
            </a:endParaRPr>
          </a:p>
        </p:txBody>
      </p:sp>
      <p:sp>
        <p:nvSpPr>
          <p:cNvPr id="4" name="Segnaposto numero diapositiva 3">
            <a:extLst>
              <a:ext uri="{FF2B5EF4-FFF2-40B4-BE49-F238E27FC236}">
                <a16:creationId xmlns:a16="http://schemas.microsoft.com/office/drawing/2014/main" id="{1364D215-DCC6-1B16-E103-3438EB5C3455}"/>
              </a:ext>
            </a:extLst>
          </p:cNvPr>
          <p:cNvSpPr>
            <a:spLocks noGrp="1"/>
          </p:cNvSpPr>
          <p:nvPr>
            <p:ph type="sldNum" sz="quarter" idx="12"/>
          </p:nvPr>
        </p:nvSpPr>
        <p:spPr/>
        <p:txBody>
          <a:bodyPr/>
          <a:lstStyle/>
          <a:p>
            <a:fld id="{FC7CF1D8-012F-4C4A-942F-460B411F49CB}" type="slidenum">
              <a:rPr lang="it-IT" smtClean="0"/>
              <a:pPr/>
              <a:t>13</a:t>
            </a:fld>
            <a:endParaRPr lang="it-IT"/>
          </a:p>
        </p:txBody>
      </p:sp>
    </p:spTree>
    <p:extLst>
      <p:ext uri="{BB962C8B-B14F-4D97-AF65-F5344CB8AC3E}">
        <p14:creationId xmlns:p14="http://schemas.microsoft.com/office/powerpoint/2010/main" val="251923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B300C-D295-8D19-823D-072294CB3D0C}"/>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28FD55F-3AC0-2BC3-AA4F-235B44D62565}"/>
              </a:ext>
            </a:extLst>
          </p:cNvPr>
          <p:cNvSpPr>
            <a:spLocks noGrp="1"/>
          </p:cNvSpPr>
          <p:nvPr>
            <p:ph type="sldNum" sz="quarter" idx="12"/>
          </p:nvPr>
        </p:nvSpPr>
        <p:spPr/>
        <p:txBody>
          <a:bodyPr/>
          <a:lstStyle/>
          <a:p>
            <a:fld id="{FC7CF1D8-012F-4C4A-942F-460B411F49CB}" type="slidenum">
              <a:rPr lang="it-IT" smtClean="0"/>
              <a:pPr/>
              <a:t>14</a:t>
            </a:fld>
            <a:endParaRPr lang="it-IT"/>
          </a:p>
        </p:txBody>
      </p:sp>
      <p:sp>
        <p:nvSpPr>
          <p:cNvPr id="5" name="CasellaDiTesto 4">
            <a:extLst>
              <a:ext uri="{FF2B5EF4-FFF2-40B4-BE49-F238E27FC236}">
                <a16:creationId xmlns:a16="http://schemas.microsoft.com/office/drawing/2014/main" id="{1C905453-2E7A-466D-1369-81FF8C611461}"/>
              </a:ext>
            </a:extLst>
          </p:cNvPr>
          <p:cNvSpPr txBox="1"/>
          <p:nvPr/>
        </p:nvSpPr>
        <p:spPr>
          <a:xfrm>
            <a:off x="838200" y="2623625"/>
            <a:ext cx="7675709" cy="646331"/>
          </a:xfrm>
          <a:prstGeom prst="rect">
            <a:avLst/>
          </a:prstGeom>
          <a:noFill/>
        </p:spPr>
        <p:txBody>
          <a:bodyPr wrap="square">
            <a:spAutoFit/>
          </a:bodyPr>
          <a:lstStyle/>
          <a:p>
            <a:pPr marL="285750" indent="-285750">
              <a:buFont typeface="Arial" panose="020B0604020202020204" pitchFamily="34" charset="0"/>
              <a:buChar char="•"/>
            </a:pPr>
            <a:r>
              <a:rPr lang="en-US" sz="1800" i="0" u="none" strike="noStrike" baseline="0" dirty="0">
                <a:latin typeface="Montserrat" panose="00000500000000000000" pitchFamily="50" charset="0"/>
              </a:rPr>
              <a:t>Periodic meeting (in person and online) every 2-3 months</a:t>
            </a:r>
            <a:br>
              <a:rPr lang="en-US" sz="1800" i="0" u="none" strike="noStrike" baseline="0" dirty="0">
                <a:latin typeface="Montserrat" panose="00000500000000000000" pitchFamily="50" charset="0"/>
              </a:rPr>
            </a:br>
            <a:r>
              <a:rPr lang="en-US" sz="1800" i="0" u="none" strike="noStrike" baseline="0" dirty="0">
                <a:latin typeface="Montserrat" panose="00000500000000000000" pitchFamily="50" charset="0"/>
              </a:rPr>
              <a:t>(possibly in collaboration with I.FAST </a:t>
            </a:r>
            <a:r>
              <a:rPr lang="en-US" sz="1800" i="0" u="none" strike="noStrike" baseline="0" dirty="0">
                <a:latin typeface="Montserrat" panose="00000500000000000000" pitchFamily="50" charset="0"/>
                <a:sym typeface="Wingdings" panose="05000000000000000000" pitchFamily="2" charset="2"/>
              </a:rPr>
              <a:t> EPITA)</a:t>
            </a:r>
            <a:endParaRPr lang="en-US" sz="1800" i="0" u="none" strike="noStrike" baseline="0" dirty="0">
              <a:latin typeface="Montserrat" panose="00000500000000000000" pitchFamily="50" charset="0"/>
            </a:endParaRPr>
          </a:p>
        </p:txBody>
      </p:sp>
      <p:sp>
        <p:nvSpPr>
          <p:cNvPr id="6" name="Titolo 1">
            <a:extLst>
              <a:ext uri="{FF2B5EF4-FFF2-40B4-BE49-F238E27FC236}">
                <a16:creationId xmlns:a16="http://schemas.microsoft.com/office/drawing/2014/main" id="{241F0077-C034-1426-07DA-575DA4342463}"/>
              </a:ext>
            </a:extLst>
          </p:cNvPr>
          <p:cNvSpPr txBox="1">
            <a:spLocks/>
          </p:cNvSpPr>
          <p:nvPr/>
        </p:nvSpPr>
        <p:spPr>
          <a:xfrm>
            <a:off x="838200" y="220969"/>
            <a:ext cx="10515600" cy="1816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pPr>
              <a:lnSpc>
                <a:spcPct val="100000"/>
              </a:lnSpc>
            </a:pPr>
            <a:r>
              <a:rPr lang="en-US" sz="4000" dirty="0">
                <a:solidFill>
                  <a:srgbClr val="013A72"/>
                </a:solidFill>
              </a:rPr>
              <a:t>WP3 Tasks 3.1</a:t>
            </a:r>
            <a:br>
              <a:rPr lang="en-US" dirty="0">
                <a:solidFill>
                  <a:srgbClr val="013A72"/>
                </a:solidFill>
              </a:rPr>
            </a:br>
            <a:r>
              <a:rPr lang="en-US" sz="3200" dirty="0">
                <a:solidFill>
                  <a:srgbClr val="98C21F"/>
                </a:solidFill>
                <a:latin typeface="Montserrat" panose="00000500000000000000" pitchFamily="50" charset="0"/>
              </a:rPr>
              <a:t>Coordination of R&amp;D on SC cavities</a:t>
            </a:r>
            <a:r>
              <a:rPr lang="en-US" sz="3200" dirty="0">
                <a:solidFill>
                  <a:srgbClr val="013A72"/>
                </a:solidFill>
                <a:latin typeface="Montserrat" panose="00000500000000000000" pitchFamily="50" charset="0"/>
              </a:rPr>
              <a:t> </a:t>
            </a:r>
            <a:r>
              <a:rPr lang="en-US" sz="3200" b="0" dirty="0">
                <a:solidFill>
                  <a:srgbClr val="013A72"/>
                </a:solidFill>
                <a:latin typeface="Montserrat" panose="00000500000000000000" pitchFamily="50" charset="0"/>
              </a:rPr>
              <a:t>– </a:t>
            </a:r>
            <a:r>
              <a:rPr lang="en-US" sz="3200" b="0" i="1" dirty="0">
                <a:solidFill>
                  <a:srgbClr val="013A72"/>
                </a:solidFill>
                <a:latin typeface="Montserrat" panose="00000500000000000000" pitchFamily="50" charset="0"/>
              </a:rPr>
              <a:t>M1-M48</a:t>
            </a:r>
            <a:br>
              <a:rPr lang="en-US" sz="3200" b="0" i="1" dirty="0">
                <a:solidFill>
                  <a:srgbClr val="013A72"/>
                </a:solidFill>
                <a:latin typeface="Montserrat" panose="00000500000000000000" pitchFamily="50" charset="0"/>
              </a:rPr>
            </a:br>
            <a:r>
              <a:rPr lang="en-US" sz="2400" b="0" dirty="0">
                <a:solidFill>
                  <a:srgbClr val="013A72"/>
                </a:solidFill>
                <a:latin typeface="Montserrat" panose="00000500000000000000" pitchFamily="50" charset="0"/>
              </a:rPr>
              <a:t>(</a:t>
            </a:r>
            <a:r>
              <a:rPr lang="en-US" sz="2400" dirty="0">
                <a:solidFill>
                  <a:srgbClr val="013A72"/>
                </a:solidFill>
                <a:latin typeface="Montserrat" panose="00000500000000000000" pitchFamily="50" charset="0"/>
              </a:rPr>
              <a:t>INFN</a:t>
            </a:r>
            <a:r>
              <a:rPr lang="en-US" sz="2400" b="0" dirty="0">
                <a:solidFill>
                  <a:srgbClr val="013A72"/>
                </a:solidFill>
                <a:latin typeface="Montserrat" panose="00000500000000000000" pitchFamily="50" charset="0"/>
              </a:rPr>
              <a:t>, CEA, HZB, UKRI) </a:t>
            </a:r>
            <a:r>
              <a:rPr lang="en-US" sz="2400" b="0" i="1" dirty="0">
                <a:solidFill>
                  <a:srgbClr val="013A72"/>
                </a:solidFill>
                <a:latin typeface="Montserrat" panose="00000500000000000000" pitchFamily="50" charset="0"/>
              </a:rPr>
              <a:t>– Cristian Pira</a:t>
            </a:r>
            <a:endParaRPr lang="en-US" sz="4800" b="0" dirty="0">
              <a:solidFill>
                <a:srgbClr val="013A72"/>
              </a:solidFill>
              <a:latin typeface="Montserrat" panose="00000500000000000000" pitchFamily="50" charset="0"/>
            </a:endParaRPr>
          </a:p>
        </p:txBody>
      </p:sp>
      <p:sp>
        <p:nvSpPr>
          <p:cNvPr id="3" name="CasellaDiTesto 2">
            <a:extLst>
              <a:ext uri="{FF2B5EF4-FFF2-40B4-BE49-F238E27FC236}">
                <a16:creationId xmlns:a16="http://schemas.microsoft.com/office/drawing/2014/main" id="{9784C8B4-B6F9-E4A6-7BCE-8FE2DEC1E497}"/>
              </a:ext>
            </a:extLst>
          </p:cNvPr>
          <p:cNvSpPr txBox="1"/>
          <p:nvPr/>
        </p:nvSpPr>
        <p:spPr>
          <a:xfrm>
            <a:off x="838200" y="3686499"/>
            <a:ext cx="10770222" cy="338554"/>
          </a:xfrm>
          <a:prstGeom prst="rect">
            <a:avLst/>
          </a:prstGeom>
          <a:noFill/>
        </p:spPr>
        <p:txBody>
          <a:bodyPr wrap="square">
            <a:spAutoFit/>
          </a:bodyPr>
          <a:lstStyle/>
          <a:p>
            <a:pPr marL="0" indent="0" algn="l">
              <a:buNone/>
            </a:pPr>
            <a:r>
              <a:rPr lang="en-US" sz="1600" b="1" i="0" u="none" strike="noStrike" baseline="0" dirty="0">
                <a:solidFill>
                  <a:srgbClr val="1B3C70"/>
                </a:solidFill>
                <a:latin typeface="Montserrat" panose="00000500000000000000" pitchFamily="50" charset="0"/>
              </a:rPr>
              <a:t>Milestone 3</a:t>
            </a:r>
            <a:r>
              <a:rPr lang="en-US" sz="1600" b="1" dirty="0">
                <a:solidFill>
                  <a:srgbClr val="1B3C70"/>
                </a:solidFill>
                <a:latin typeface="Montserrat" panose="00000500000000000000" pitchFamily="50" charset="0"/>
              </a:rPr>
              <a:t>9</a:t>
            </a:r>
            <a:r>
              <a:rPr lang="en-US" sz="1600" b="1" i="0" u="none" strike="noStrike" baseline="0" dirty="0">
                <a:latin typeface="Montserrat" panose="00000500000000000000" pitchFamily="50" charset="0"/>
              </a:rPr>
              <a:t> </a:t>
            </a:r>
            <a:r>
              <a:rPr lang="en-US" sz="1600" b="0" i="0" u="none" strike="noStrike" baseline="0" dirty="0">
                <a:latin typeface="Montserrat" panose="00000500000000000000" pitchFamily="50" charset="0"/>
              </a:rPr>
              <a:t>Impact Risk Analysis WP3 </a:t>
            </a:r>
            <a:r>
              <a:rPr lang="en-US" sz="1600" b="0" i="0" u="none" strike="noStrike" baseline="0" dirty="0">
                <a:solidFill>
                  <a:srgbClr val="A4C137"/>
                </a:solidFill>
                <a:latin typeface="Montserrat" panose="00000500000000000000" pitchFamily="50" charset="0"/>
              </a:rPr>
              <a:t>– </a:t>
            </a:r>
            <a:r>
              <a:rPr lang="en-US" sz="1600" b="0" i="1" u="none" strike="noStrike" baseline="0" dirty="0">
                <a:solidFill>
                  <a:srgbClr val="A4C137"/>
                </a:solidFill>
                <a:latin typeface="Montserrat" panose="00000500000000000000" pitchFamily="50" charset="0"/>
              </a:rPr>
              <a:t>INFN – Presentation/report </a:t>
            </a:r>
            <a:r>
              <a:rPr lang="en-US" sz="1600" b="0" i="1" u="none" strike="noStrike" baseline="0" dirty="0">
                <a:solidFill>
                  <a:srgbClr val="1B3C70"/>
                </a:solidFill>
                <a:latin typeface="Montserrat" panose="00000500000000000000" pitchFamily="50" charset="0"/>
              </a:rPr>
              <a:t>M24</a:t>
            </a:r>
          </a:p>
        </p:txBody>
      </p:sp>
      <p:sp>
        <p:nvSpPr>
          <p:cNvPr id="7" name="CasellaDiTesto 6">
            <a:extLst>
              <a:ext uri="{FF2B5EF4-FFF2-40B4-BE49-F238E27FC236}">
                <a16:creationId xmlns:a16="http://schemas.microsoft.com/office/drawing/2014/main" id="{D073FF40-B460-F46E-5D3F-7359FC65DCBF}"/>
              </a:ext>
            </a:extLst>
          </p:cNvPr>
          <p:cNvSpPr txBox="1"/>
          <p:nvPr/>
        </p:nvSpPr>
        <p:spPr>
          <a:xfrm>
            <a:off x="8679993" y="3686499"/>
            <a:ext cx="2185479" cy="369332"/>
          </a:xfrm>
          <a:prstGeom prst="rect">
            <a:avLst/>
          </a:prstGeom>
          <a:solidFill>
            <a:srgbClr val="98C21F"/>
          </a:solidFill>
          <a:ln>
            <a:noFill/>
          </a:ln>
        </p:spPr>
        <p:txBody>
          <a:bodyPr wrap="square" rtlCol="0">
            <a:spAutoFit/>
          </a:bodyPr>
          <a:lstStyle/>
          <a:p>
            <a:pPr algn="ctr"/>
            <a:r>
              <a:rPr lang="it-IT" b="1" dirty="0" err="1">
                <a:solidFill>
                  <a:schemeClr val="bg1"/>
                </a:solidFill>
              </a:rPr>
              <a:t>Completed</a:t>
            </a:r>
            <a:r>
              <a:rPr lang="it-IT" b="1" dirty="0">
                <a:solidFill>
                  <a:schemeClr val="bg1"/>
                </a:solidFill>
              </a:rPr>
              <a:t> in time</a:t>
            </a:r>
          </a:p>
        </p:txBody>
      </p:sp>
    </p:spTree>
    <p:extLst>
      <p:ext uri="{BB962C8B-B14F-4D97-AF65-F5344CB8AC3E}">
        <p14:creationId xmlns:p14="http://schemas.microsoft.com/office/powerpoint/2010/main" val="428232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89AC0-DAE9-D058-49E8-AA6A8EC21FA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E2493CD-636E-0EC7-04A3-7AAEFB702763}"/>
              </a:ext>
            </a:extLst>
          </p:cNvPr>
          <p:cNvSpPr>
            <a:spLocks noGrp="1"/>
          </p:cNvSpPr>
          <p:nvPr>
            <p:ph type="title"/>
          </p:nvPr>
        </p:nvSpPr>
        <p:spPr>
          <a:xfrm>
            <a:off x="838200" y="220969"/>
            <a:ext cx="10515600" cy="1816836"/>
          </a:xfrm>
        </p:spPr>
        <p:txBody>
          <a:bodyPr/>
          <a:lstStyle/>
          <a:p>
            <a:pPr>
              <a:lnSpc>
                <a:spcPct val="100000"/>
              </a:lnSpc>
            </a:pPr>
            <a:r>
              <a:rPr lang="en-US" sz="4000" dirty="0">
                <a:solidFill>
                  <a:srgbClr val="013A72"/>
                </a:solidFill>
              </a:rPr>
              <a:t>WP3 Tasks 3.2</a:t>
            </a:r>
            <a:br>
              <a:rPr lang="en-US" dirty="0">
                <a:solidFill>
                  <a:srgbClr val="013A72"/>
                </a:solidFill>
              </a:rPr>
            </a:br>
            <a:r>
              <a:rPr lang="en-US" sz="3200" b="1" i="0" u="none" strike="noStrike" baseline="0" dirty="0">
                <a:solidFill>
                  <a:srgbClr val="98C21F"/>
                </a:solidFill>
                <a:latin typeface="Montserrat" panose="00000500000000000000" pitchFamily="50" charset="0"/>
              </a:rPr>
              <a:t>Flux Trapping </a:t>
            </a:r>
            <a:r>
              <a:rPr lang="en-US" sz="3200" b="0" i="0" u="none" strike="noStrike" baseline="0" dirty="0">
                <a:solidFill>
                  <a:srgbClr val="013A72"/>
                </a:solidFill>
                <a:latin typeface="Montserrat" panose="00000500000000000000" pitchFamily="50" charset="0"/>
              </a:rPr>
              <a:t>– </a:t>
            </a:r>
            <a:r>
              <a:rPr lang="en-US" sz="3200" b="0" i="1" u="none" strike="noStrike" baseline="0" dirty="0">
                <a:solidFill>
                  <a:srgbClr val="013A72"/>
                </a:solidFill>
                <a:latin typeface="Montserrat" panose="00000500000000000000" pitchFamily="50" charset="0"/>
              </a:rPr>
              <a:t>M1-M32</a:t>
            </a:r>
            <a:br>
              <a:rPr lang="en-US" sz="3200" b="0" i="1" dirty="0">
                <a:solidFill>
                  <a:srgbClr val="013A72"/>
                </a:solidFill>
                <a:latin typeface="Montserrat" panose="00000500000000000000" pitchFamily="50" charset="0"/>
              </a:rPr>
            </a:br>
            <a:r>
              <a:rPr lang="en-US" sz="2400" b="0" dirty="0">
                <a:solidFill>
                  <a:srgbClr val="013A72"/>
                </a:solidFill>
                <a:latin typeface="Montserrat" panose="00000500000000000000" pitchFamily="50" charset="0"/>
              </a:rPr>
              <a:t>(INFN, CEA, HZB, </a:t>
            </a:r>
            <a:r>
              <a:rPr lang="en-US" sz="2400" b="1" dirty="0">
                <a:solidFill>
                  <a:srgbClr val="013A72"/>
                </a:solidFill>
                <a:latin typeface="Montserrat" panose="00000500000000000000" pitchFamily="50" charset="0"/>
              </a:rPr>
              <a:t>UKRI</a:t>
            </a:r>
            <a:r>
              <a:rPr lang="en-US" sz="2400" b="0" dirty="0">
                <a:solidFill>
                  <a:srgbClr val="013A72"/>
                </a:solidFill>
                <a:latin typeface="Montserrat" panose="00000500000000000000" pitchFamily="50" charset="0"/>
              </a:rPr>
              <a:t>) </a:t>
            </a:r>
            <a:r>
              <a:rPr lang="en-US" sz="2400" b="0" i="1" dirty="0">
                <a:solidFill>
                  <a:srgbClr val="013A72"/>
                </a:solidFill>
                <a:latin typeface="Montserrat" panose="00000500000000000000" pitchFamily="50" charset="0"/>
              </a:rPr>
              <a:t>– Oleg Malyshev</a:t>
            </a:r>
            <a:endParaRPr lang="en-US" sz="4800" b="0" dirty="0">
              <a:solidFill>
                <a:srgbClr val="013A72"/>
              </a:solidFill>
              <a:latin typeface="Montserrat" panose="00000500000000000000" pitchFamily="50" charset="0"/>
            </a:endParaRPr>
          </a:p>
        </p:txBody>
      </p:sp>
      <p:sp>
        <p:nvSpPr>
          <p:cNvPr id="3" name="Segnaposto contenuto 2">
            <a:extLst>
              <a:ext uri="{FF2B5EF4-FFF2-40B4-BE49-F238E27FC236}">
                <a16:creationId xmlns:a16="http://schemas.microsoft.com/office/drawing/2014/main" id="{5BC86BFE-E76C-CE01-DBA4-D82FF96F775E}"/>
              </a:ext>
            </a:extLst>
          </p:cNvPr>
          <p:cNvSpPr>
            <a:spLocks noGrp="1"/>
          </p:cNvSpPr>
          <p:nvPr>
            <p:ph idx="1"/>
          </p:nvPr>
        </p:nvSpPr>
        <p:spPr>
          <a:xfrm>
            <a:off x="838200" y="2274020"/>
            <a:ext cx="10515600" cy="2619103"/>
          </a:xfrm>
        </p:spPr>
        <p:txBody>
          <a:bodyPr>
            <a:noAutofit/>
          </a:bodyPr>
          <a:lstStyle/>
          <a:p>
            <a:pPr marL="0" indent="0" algn="l">
              <a:lnSpc>
                <a:spcPct val="100000"/>
              </a:lnSpc>
              <a:buNone/>
            </a:pPr>
            <a:r>
              <a:rPr lang="en-US" sz="1800" b="1" i="0" u="none" strike="noStrike" baseline="0" dirty="0">
                <a:solidFill>
                  <a:srgbClr val="012556"/>
                </a:solidFill>
                <a:latin typeface="Montserrat" panose="00000500000000000000" pitchFamily="50" charset="0"/>
              </a:rPr>
              <a:t>Objectives</a:t>
            </a:r>
            <a:endParaRPr lang="en-US" sz="1800" b="0" i="1" u="none" strike="noStrike" baseline="0" dirty="0">
              <a:solidFill>
                <a:srgbClr val="012556"/>
              </a:solidFill>
              <a:latin typeface="Montserrat" panose="00000500000000000000" pitchFamily="50" charset="0"/>
            </a:endParaRPr>
          </a:p>
          <a:p>
            <a:pPr>
              <a:lnSpc>
                <a:spcPct val="100000"/>
              </a:lnSpc>
              <a:buFont typeface="Montserrat" panose="00000500000000000000" pitchFamily="50" charset="0"/>
              <a:buChar char="▶"/>
            </a:pPr>
            <a:r>
              <a:rPr lang="en-US" sz="1800" dirty="0">
                <a:latin typeface="Montserrat" panose="00000500000000000000" pitchFamily="50" charset="0"/>
              </a:rPr>
              <a:t>Explore new coating parameters for planar samples and small resonators to minimize flux trapping in SC A15 films.</a:t>
            </a:r>
          </a:p>
          <a:p>
            <a:pPr>
              <a:lnSpc>
                <a:spcPct val="100000"/>
              </a:lnSpc>
              <a:buFont typeface="Montserrat" panose="00000500000000000000" pitchFamily="50" charset="0"/>
              <a:buChar char="▶"/>
            </a:pPr>
            <a:r>
              <a:rPr lang="en-US" sz="1800" dirty="0">
                <a:latin typeface="Montserrat" panose="00000500000000000000" pitchFamily="50" charset="0"/>
              </a:rPr>
              <a:t>Upgrade the STFC choke cavity and the HZB QPR to support detailed flux trapping analyses of coated superconducting films.</a:t>
            </a:r>
          </a:p>
          <a:p>
            <a:pPr>
              <a:lnSpc>
                <a:spcPct val="100000"/>
              </a:lnSpc>
              <a:buFont typeface="Montserrat" panose="00000500000000000000" pitchFamily="50" charset="0"/>
              <a:buChar char="▶"/>
            </a:pPr>
            <a:r>
              <a:rPr lang="en-US" sz="1800" dirty="0">
                <a:latin typeface="Montserrat" panose="00000500000000000000" pitchFamily="50" charset="0"/>
              </a:rPr>
              <a:t>Characterize trapped flux, flux viscosity and the interaction with the RF field with SC A15 films in small resonators and samples with the upgraded systems.</a:t>
            </a:r>
          </a:p>
        </p:txBody>
      </p:sp>
      <p:sp>
        <p:nvSpPr>
          <p:cNvPr id="4" name="Segnaposto numero diapositiva 3">
            <a:extLst>
              <a:ext uri="{FF2B5EF4-FFF2-40B4-BE49-F238E27FC236}">
                <a16:creationId xmlns:a16="http://schemas.microsoft.com/office/drawing/2014/main" id="{AABDE2BA-F321-4F85-BB71-C6F371FFEBE1}"/>
              </a:ext>
            </a:extLst>
          </p:cNvPr>
          <p:cNvSpPr>
            <a:spLocks noGrp="1"/>
          </p:cNvSpPr>
          <p:nvPr>
            <p:ph type="sldNum" sz="quarter" idx="12"/>
          </p:nvPr>
        </p:nvSpPr>
        <p:spPr/>
        <p:txBody>
          <a:bodyPr/>
          <a:lstStyle/>
          <a:p>
            <a:fld id="{FC7CF1D8-012F-4C4A-942F-460B411F49CB}" type="slidenum">
              <a:rPr lang="it-IT" smtClean="0"/>
              <a:pPr/>
              <a:t>15</a:t>
            </a:fld>
            <a:endParaRPr lang="it-IT"/>
          </a:p>
        </p:txBody>
      </p:sp>
      <p:sp>
        <p:nvSpPr>
          <p:cNvPr id="5" name="CasellaDiTesto 4">
            <a:extLst>
              <a:ext uri="{FF2B5EF4-FFF2-40B4-BE49-F238E27FC236}">
                <a16:creationId xmlns:a16="http://schemas.microsoft.com/office/drawing/2014/main" id="{D5B655FE-13D8-B4ED-F0A7-33759EA88DC1}"/>
              </a:ext>
            </a:extLst>
          </p:cNvPr>
          <p:cNvSpPr txBox="1"/>
          <p:nvPr/>
        </p:nvSpPr>
        <p:spPr>
          <a:xfrm>
            <a:off x="838200" y="5196276"/>
            <a:ext cx="11149361" cy="307777"/>
          </a:xfrm>
          <a:prstGeom prst="rect">
            <a:avLst/>
          </a:prstGeom>
          <a:noFill/>
        </p:spPr>
        <p:txBody>
          <a:bodyPr wrap="square">
            <a:spAutoFit/>
          </a:bodyPr>
          <a:lstStyle/>
          <a:p>
            <a:pPr marL="0" indent="0" algn="l">
              <a:buNone/>
            </a:pPr>
            <a:r>
              <a:rPr lang="en-US" sz="1400" b="1" i="0" u="none" strike="noStrike" baseline="0" dirty="0">
                <a:solidFill>
                  <a:srgbClr val="1B3C70"/>
                </a:solidFill>
                <a:latin typeface="Montserrat" panose="00000500000000000000" pitchFamily="50" charset="0"/>
              </a:rPr>
              <a:t>Deliverable 3.2</a:t>
            </a:r>
            <a:r>
              <a:rPr lang="en-US" sz="1400" b="1" i="0" u="none" strike="noStrike" baseline="0" dirty="0">
                <a:latin typeface="Montserrat" panose="00000500000000000000" pitchFamily="50" charset="0"/>
              </a:rPr>
              <a:t> </a:t>
            </a:r>
            <a:r>
              <a:rPr lang="en-US" sz="1400" b="0" i="0" u="none" strike="noStrike" baseline="0" dirty="0">
                <a:latin typeface="Montserrat" panose="00000500000000000000" pitchFamily="50" charset="0"/>
              </a:rPr>
              <a:t>Flux trapping Report on flux dynamics study in Nb3Sn on Cu samples </a:t>
            </a:r>
            <a:r>
              <a:rPr lang="en-US" sz="1400" b="0" i="0" u="none" strike="noStrike" baseline="0" dirty="0">
                <a:solidFill>
                  <a:srgbClr val="A4C137"/>
                </a:solidFill>
                <a:latin typeface="Montserrat" panose="00000500000000000000" pitchFamily="50" charset="0"/>
              </a:rPr>
              <a:t>- </a:t>
            </a:r>
            <a:r>
              <a:rPr lang="en-US" sz="1400" b="0" i="1" u="none" strike="noStrike" baseline="0" dirty="0">
                <a:solidFill>
                  <a:srgbClr val="A4C137"/>
                </a:solidFill>
                <a:latin typeface="Montserrat" panose="00000500000000000000" pitchFamily="50" charset="0"/>
              </a:rPr>
              <a:t>HZB - Report </a:t>
            </a:r>
            <a:r>
              <a:rPr lang="en-US" sz="1400" b="0" i="1" u="none" strike="noStrike" baseline="0" dirty="0">
                <a:solidFill>
                  <a:srgbClr val="1B3C70"/>
                </a:solidFill>
                <a:latin typeface="Montserrat" panose="00000500000000000000" pitchFamily="50" charset="0"/>
              </a:rPr>
              <a:t>M30</a:t>
            </a:r>
          </a:p>
        </p:txBody>
      </p:sp>
      <p:sp>
        <p:nvSpPr>
          <p:cNvPr id="6" name="CasellaDiTesto 5">
            <a:extLst>
              <a:ext uri="{FF2B5EF4-FFF2-40B4-BE49-F238E27FC236}">
                <a16:creationId xmlns:a16="http://schemas.microsoft.com/office/drawing/2014/main" id="{7603B316-43B0-811D-388B-51557B7610A4}"/>
              </a:ext>
            </a:extLst>
          </p:cNvPr>
          <p:cNvSpPr txBox="1"/>
          <p:nvPr/>
        </p:nvSpPr>
        <p:spPr>
          <a:xfrm>
            <a:off x="838200" y="5613627"/>
            <a:ext cx="10770222" cy="307777"/>
          </a:xfrm>
          <a:prstGeom prst="rect">
            <a:avLst/>
          </a:prstGeom>
          <a:noFill/>
        </p:spPr>
        <p:txBody>
          <a:bodyPr wrap="square">
            <a:spAutoFit/>
          </a:bodyPr>
          <a:lstStyle/>
          <a:p>
            <a:pPr marL="0" indent="0" algn="l">
              <a:buNone/>
            </a:pPr>
            <a:r>
              <a:rPr lang="en-US" sz="1400" b="1" i="0" u="none" strike="noStrike" baseline="0" dirty="0">
                <a:solidFill>
                  <a:srgbClr val="1B3C70"/>
                </a:solidFill>
                <a:latin typeface="Montserrat" panose="00000500000000000000" pitchFamily="50" charset="0"/>
              </a:rPr>
              <a:t>Milestone 3.1</a:t>
            </a:r>
            <a:r>
              <a:rPr lang="en-US" sz="1400" b="1" i="0" u="none" strike="noStrike" baseline="0" dirty="0">
                <a:latin typeface="Montserrat" panose="00000500000000000000" pitchFamily="50" charset="0"/>
              </a:rPr>
              <a:t> </a:t>
            </a:r>
            <a:r>
              <a:rPr lang="en-US" sz="1400" b="0" i="0" u="none" strike="noStrike" baseline="0" dirty="0">
                <a:latin typeface="Montserrat" panose="00000500000000000000" pitchFamily="50" charset="0"/>
              </a:rPr>
              <a:t>Modification of choke cavity for flux trapping study </a:t>
            </a:r>
            <a:r>
              <a:rPr lang="en-US" sz="1400" b="0" i="0" u="none" strike="noStrike" baseline="0" dirty="0">
                <a:solidFill>
                  <a:srgbClr val="A4C137"/>
                </a:solidFill>
                <a:latin typeface="Montserrat" panose="00000500000000000000" pitchFamily="50" charset="0"/>
              </a:rPr>
              <a:t>- </a:t>
            </a:r>
            <a:r>
              <a:rPr lang="en-US" sz="1400" b="0" i="1" u="none" strike="noStrike" baseline="0" dirty="0">
                <a:solidFill>
                  <a:srgbClr val="A4C137"/>
                </a:solidFill>
                <a:latin typeface="Montserrat" panose="00000500000000000000" pitchFamily="50" charset="0"/>
              </a:rPr>
              <a:t>Engineering report </a:t>
            </a:r>
            <a:r>
              <a:rPr lang="en-US" sz="1400" b="0" i="1" u="none" strike="noStrike" baseline="0" dirty="0">
                <a:solidFill>
                  <a:srgbClr val="1B3C70"/>
                </a:solidFill>
                <a:latin typeface="Montserrat" panose="00000500000000000000" pitchFamily="50" charset="0"/>
              </a:rPr>
              <a:t>M12</a:t>
            </a:r>
          </a:p>
        </p:txBody>
      </p:sp>
      <p:sp>
        <p:nvSpPr>
          <p:cNvPr id="7" name="CasellaDiTesto 6">
            <a:extLst>
              <a:ext uri="{FF2B5EF4-FFF2-40B4-BE49-F238E27FC236}">
                <a16:creationId xmlns:a16="http://schemas.microsoft.com/office/drawing/2014/main" id="{20BB115C-0BCB-4153-B908-F35E08628605}"/>
              </a:ext>
            </a:extLst>
          </p:cNvPr>
          <p:cNvSpPr txBox="1"/>
          <p:nvPr/>
        </p:nvSpPr>
        <p:spPr>
          <a:xfrm>
            <a:off x="9037446" y="5582849"/>
            <a:ext cx="2185479" cy="369332"/>
          </a:xfrm>
          <a:prstGeom prst="rect">
            <a:avLst/>
          </a:prstGeom>
          <a:solidFill>
            <a:srgbClr val="98C21F"/>
          </a:solidFill>
          <a:ln>
            <a:noFill/>
          </a:ln>
        </p:spPr>
        <p:txBody>
          <a:bodyPr wrap="square" rtlCol="0">
            <a:spAutoFit/>
          </a:bodyPr>
          <a:lstStyle/>
          <a:p>
            <a:pPr algn="ctr"/>
            <a:r>
              <a:rPr lang="it-IT" b="1" dirty="0" err="1">
                <a:solidFill>
                  <a:schemeClr val="bg1"/>
                </a:solidFill>
              </a:rPr>
              <a:t>Completed</a:t>
            </a:r>
            <a:r>
              <a:rPr lang="it-IT" b="1" dirty="0">
                <a:solidFill>
                  <a:schemeClr val="bg1"/>
                </a:solidFill>
              </a:rPr>
              <a:t> in time</a:t>
            </a:r>
          </a:p>
        </p:txBody>
      </p:sp>
      <p:sp>
        <p:nvSpPr>
          <p:cNvPr id="8" name="CasellaDiTesto 7">
            <a:extLst>
              <a:ext uri="{FF2B5EF4-FFF2-40B4-BE49-F238E27FC236}">
                <a16:creationId xmlns:a16="http://schemas.microsoft.com/office/drawing/2014/main" id="{08F1A5D6-A63D-3734-44E5-C0B3997CC658}"/>
              </a:ext>
            </a:extLst>
          </p:cNvPr>
          <p:cNvSpPr txBox="1"/>
          <p:nvPr/>
        </p:nvSpPr>
        <p:spPr>
          <a:xfrm>
            <a:off x="10418572" y="5146580"/>
            <a:ext cx="1092740" cy="369332"/>
          </a:xfrm>
          <a:prstGeom prst="rect">
            <a:avLst/>
          </a:prstGeom>
          <a:noFill/>
          <a:ln w="57150">
            <a:solidFill>
              <a:srgbClr val="98C21F"/>
            </a:solidFill>
          </a:ln>
        </p:spPr>
        <p:txBody>
          <a:bodyPr wrap="square" rtlCol="0">
            <a:spAutoFit/>
          </a:bodyPr>
          <a:lstStyle/>
          <a:p>
            <a:pPr algn="ctr"/>
            <a:r>
              <a:rPr lang="it-IT" b="1" dirty="0">
                <a:solidFill>
                  <a:srgbClr val="98C21F"/>
                </a:solidFill>
              </a:rPr>
              <a:t>On track</a:t>
            </a:r>
          </a:p>
        </p:txBody>
      </p:sp>
    </p:spTree>
    <p:extLst>
      <p:ext uri="{BB962C8B-B14F-4D97-AF65-F5344CB8AC3E}">
        <p14:creationId xmlns:p14="http://schemas.microsoft.com/office/powerpoint/2010/main" val="175764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5772C-9F20-580C-AA9F-C4C2FC06CDBB}"/>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B06237D-B528-5C6D-54BC-E1C60EF919EE}"/>
              </a:ext>
            </a:extLst>
          </p:cNvPr>
          <p:cNvSpPr>
            <a:spLocks noGrp="1"/>
          </p:cNvSpPr>
          <p:nvPr>
            <p:ph idx="1"/>
          </p:nvPr>
        </p:nvSpPr>
        <p:spPr>
          <a:xfrm>
            <a:off x="838200" y="2129245"/>
            <a:ext cx="10515600" cy="3540036"/>
          </a:xfrm>
        </p:spPr>
        <p:txBody>
          <a:bodyPr>
            <a:noAutofit/>
          </a:bodyPr>
          <a:lstStyle/>
          <a:p>
            <a:pPr marL="0" indent="0" algn="l">
              <a:lnSpc>
                <a:spcPct val="100000"/>
              </a:lnSpc>
              <a:buNone/>
            </a:pPr>
            <a:r>
              <a:rPr lang="en-US" sz="1800" b="1" i="0" u="none" strike="noStrike" baseline="0" dirty="0">
                <a:solidFill>
                  <a:srgbClr val="012556"/>
                </a:solidFill>
                <a:latin typeface="Montserrat" panose="00000500000000000000" pitchFamily="50" charset="0"/>
              </a:rPr>
              <a:t>Objectives</a:t>
            </a:r>
            <a:endParaRPr lang="en-US" sz="1800" b="0" i="1" u="none" strike="noStrike" baseline="0" dirty="0">
              <a:solidFill>
                <a:srgbClr val="012556"/>
              </a:solidFill>
              <a:latin typeface="Montserrat" panose="00000500000000000000" pitchFamily="50" charset="0"/>
            </a:endParaRPr>
          </a:p>
          <a:p>
            <a:pPr>
              <a:lnSpc>
                <a:spcPct val="100000"/>
              </a:lnSpc>
              <a:buFont typeface="Montserrat" panose="00000500000000000000" pitchFamily="50" charset="0"/>
              <a:buChar char="▶"/>
            </a:pPr>
            <a:r>
              <a:rPr lang="en-US" sz="1800" dirty="0">
                <a:latin typeface="Montserrat" panose="00000500000000000000" pitchFamily="50" charset="0"/>
              </a:rPr>
              <a:t>Explore new coating parameters on planar samples and small resonators to enhance the mechanical strength in SC A15 films.</a:t>
            </a:r>
          </a:p>
          <a:p>
            <a:pPr>
              <a:lnSpc>
                <a:spcPct val="100000"/>
              </a:lnSpc>
              <a:buFont typeface="Montserrat" panose="00000500000000000000" pitchFamily="50" charset="0"/>
              <a:buChar char="▶"/>
            </a:pPr>
            <a:r>
              <a:rPr lang="en-US" sz="1800" dirty="0">
                <a:latin typeface="Montserrat" panose="00000500000000000000" pitchFamily="50" charset="0"/>
              </a:rPr>
              <a:t>Mechanical film-stability tests with planar samples.</a:t>
            </a:r>
          </a:p>
          <a:p>
            <a:pPr>
              <a:lnSpc>
                <a:spcPct val="100000"/>
              </a:lnSpc>
              <a:buFont typeface="Montserrat" panose="00000500000000000000" pitchFamily="50" charset="0"/>
              <a:buChar char="▶"/>
            </a:pPr>
            <a:r>
              <a:rPr lang="en-US" sz="1800" dirty="0">
                <a:latin typeface="Montserrat" panose="00000500000000000000" pitchFamily="50" charset="0"/>
              </a:rPr>
              <a:t>Build cavity tuning system and perform vertical cryo-tests of coated cavities to explore RF performance limits and acceptable tuning without incurring film damage.</a:t>
            </a:r>
          </a:p>
          <a:p>
            <a:pPr algn="l">
              <a:buFont typeface="Montserrat" panose="00000500000000000000" pitchFamily="50" charset="0"/>
              <a:buChar char="▶"/>
            </a:pPr>
            <a:r>
              <a:rPr lang="en-US" sz="1800" dirty="0">
                <a:latin typeface="Montserrat" panose="00000500000000000000" pitchFamily="50" charset="0"/>
              </a:rPr>
              <a:t>Devise cavity tuning schemes for Nb3Sn cavities fulfilling the required tuning parameters while taking into account the constraints of Nb3Sn. The implementation of FE-FRT to assist will be considered.</a:t>
            </a:r>
          </a:p>
          <a:p>
            <a:pPr>
              <a:lnSpc>
                <a:spcPct val="100000"/>
              </a:lnSpc>
            </a:pPr>
            <a:endParaRPr lang="en-US" sz="1800" dirty="0">
              <a:latin typeface="Montserrat" panose="00000500000000000000" pitchFamily="50" charset="0"/>
            </a:endParaRPr>
          </a:p>
        </p:txBody>
      </p:sp>
      <p:sp>
        <p:nvSpPr>
          <p:cNvPr id="4" name="Segnaposto numero diapositiva 3">
            <a:extLst>
              <a:ext uri="{FF2B5EF4-FFF2-40B4-BE49-F238E27FC236}">
                <a16:creationId xmlns:a16="http://schemas.microsoft.com/office/drawing/2014/main" id="{9FBB1A55-E8D5-0959-0C4B-8B7E4446CCF4}"/>
              </a:ext>
            </a:extLst>
          </p:cNvPr>
          <p:cNvSpPr>
            <a:spLocks noGrp="1"/>
          </p:cNvSpPr>
          <p:nvPr>
            <p:ph type="sldNum" sz="quarter" idx="12"/>
          </p:nvPr>
        </p:nvSpPr>
        <p:spPr/>
        <p:txBody>
          <a:bodyPr/>
          <a:lstStyle/>
          <a:p>
            <a:fld id="{FC7CF1D8-012F-4C4A-942F-460B411F49CB}" type="slidenum">
              <a:rPr lang="it-IT" smtClean="0"/>
              <a:pPr/>
              <a:t>16</a:t>
            </a:fld>
            <a:endParaRPr lang="it-IT"/>
          </a:p>
        </p:txBody>
      </p:sp>
      <p:sp>
        <p:nvSpPr>
          <p:cNvPr id="5" name="CasellaDiTesto 4">
            <a:extLst>
              <a:ext uri="{FF2B5EF4-FFF2-40B4-BE49-F238E27FC236}">
                <a16:creationId xmlns:a16="http://schemas.microsoft.com/office/drawing/2014/main" id="{BF745058-9010-528B-B7DC-AD5DDC9BC09F}"/>
              </a:ext>
            </a:extLst>
          </p:cNvPr>
          <p:cNvSpPr txBox="1"/>
          <p:nvPr/>
        </p:nvSpPr>
        <p:spPr>
          <a:xfrm>
            <a:off x="838200" y="5326453"/>
            <a:ext cx="11149361" cy="307777"/>
          </a:xfrm>
          <a:prstGeom prst="rect">
            <a:avLst/>
          </a:prstGeom>
          <a:noFill/>
        </p:spPr>
        <p:txBody>
          <a:bodyPr wrap="square">
            <a:spAutoFit/>
          </a:bodyPr>
          <a:lstStyle/>
          <a:p>
            <a:pPr marL="0" indent="0" algn="l">
              <a:buNone/>
            </a:pPr>
            <a:r>
              <a:rPr lang="en-US" sz="1400" b="1" i="0" u="none" strike="noStrike" baseline="0" dirty="0">
                <a:solidFill>
                  <a:srgbClr val="1B3C70"/>
                </a:solidFill>
                <a:latin typeface="Montserrat" panose="00000500000000000000" pitchFamily="50" charset="0"/>
              </a:rPr>
              <a:t>Deliverable 3.1</a:t>
            </a:r>
            <a:r>
              <a:rPr lang="en-US" sz="1400" b="1" i="0" u="none" strike="noStrike" baseline="0" dirty="0">
                <a:latin typeface="Montserrat" panose="00000500000000000000" pitchFamily="50" charset="0"/>
              </a:rPr>
              <a:t> </a:t>
            </a:r>
            <a:r>
              <a:rPr lang="en-US" sz="1400" b="0" i="0" u="none" strike="noStrike" baseline="0" dirty="0">
                <a:latin typeface="Montserrat" panose="00000500000000000000" pitchFamily="50" charset="0"/>
              </a:rPr>
              <a:t>Cavity tuning Report on implementation of cavity Q vs F tuning tool </a:t>
            </a:r>
            <a:r>
              <a:rPr lang="en-US" sz="1400" b="0" i="0" u="none" strike="noStrike" baseline="0" dirty="0">
                <a:solidFill>
                  <a:srgbClr val="A4C137"/>
                </a:solidFill>
                <a:latin typeface="Montserrat" panose="00000500000000000000" pitchFamily="50" charset="0"/>
              </a:rPr>
              <a:t>- </a:t>
            </a:r>
            <a:r>
              <a:rPr lang="en-US" sz="1400" b="0" i="1" u="none" strike="noStrike" baseline="0" dirty="0">
                <a:solidFill>
                  <a:srgbClr val="A4C137"/>
                </a:solidFill>
                <a:latin typeface="Montserrat" panose="00000500000000000000" pitchFamily="50" charset="0"/>
              </a:rPr>
              <a:t>HZB - Report </a:t>
            </a:r>
            <a:r>
              <a:rPr lang="en-US" sz="1400" b="0" i="1" u="none" strike="noStrike" baseline="0" dirty="0">
                <a:solidFill>
                  <a:srgbClr val="1B3C70"/>
                </a:solidFill>
                <a:latin typeface="Montserrat" panose="00000500000000000000" pitchFamily="50" charset="0"/>
              </a:rPr>
              <a:t>M24</a:t>
            </a:r>
          </a:p>
        </p:txBody>
      </p:sp>
      <p:sp>
        <p:nvSpPr>
          <p:cNvPr id="6" name="CasellaDiTesto 5">
            <a:extLst>
              <a:ext uri="{FF2B5EF4-FFF2-40B4-BE49-F238E27FC236}">
                <a16:creationId xmlns:a16="http://schemas.microsoft.com/office/drawing/2014/main" id="{E8A0890F-A137-311B-8CEF-4C561D7C4AE9}"/>
              </a:ext>
            </a:extLst>
          </p:cNvPr>
          <p:cNvSpPr txBox="1"/>
          <p:nvPr/>
        </p:nvSpPr>
        <p:spPr>
          <a:xfrm>
            <a:off x="838200" y="5760721"/>
            <a:ext cx="10770222" cy="307777"/>
          </a:xfrm>
          <a:prstGeom prst="rect">
            <a:avLst/>
          </a:prstGeom>
          <a:noFill/>
        </p:spPr>
        <p:txBody>
          <a:bodyPr wrap="square">
            <a:spAutoFit/>
          </a:bodyPr>
          <a:lstStyle/>
          <a:p>
            <a:pPr marL="0" indent="0" algn="l">
              <a:buNone/>
            </a:pPr>
            <a:r>
              <a:rPr lang="en-US" sz="1400" b="1" i="0" u="none" strike="noStrike" baseline="0" dirty="0">
                <a:solidFill>
                  <a:srgbClr val="1B3C70"/>
                </a:solidFill>
                <a:latin typeface="Montserrat" panose="00000500000000000000" pitchFamily="50" charset="0"/>
              </a:rPr>
              <a:t>Milestone 3.3</a:t>
            </a:r>
            <a:r>
              <a:rPr lang="en-US" sz="1400" b="1" i="0" u="none" strike="noStrike" baseline="0" dirty="0">
                <a:latin typeface="Montserrat" panose="00000500000000000000" pitchFamily="50" charset="0"/>
              </a:rPr>
              <a:t> </a:t>
            </a:r>
            <a:r>
              <a:rPr lang="en-US" sz="1400" b="0" i="0" u="none" strike="noStrike" baseline="0" dirty="0">
                <a:latin typeface="Montserrat" panose="00000500000000000000" pitchFamily="50" charset="0"/>
              </a:rPr>
              <a:t>Report on mechanical strength test of SC coatings </a:t>
            </a:r>
            <a:r>
              <a:rPr lang="en-US" sz="1400" b="0" i="0" u="none" strike="noStrike" baseline="0" dirty="0">
                <a:solidFill>
                  <a:srgbClr val="A4C137"/>
                </a:solidFill>
                <a:latin typeface="Montserrat" panose="00000500000000000000" pitchFamily="50" charset="0"/>
              </a:rPr>
              <a:t>- </a:t>
            </a:r>
            <a:r>
              <a:rPr lang="en-US" sz="1400" b="0" i="1" u="none" strike="noStrike" baseline="0" dirty="0">
                <a:solidFill>
                  <a:srgbClr val="A4C137"/>
                </a:solidFill>
                <a:latin typeface="Montserrat" panose="00000500000000000000" pitchFamily="50" charset="0"/>
              </a:rPr>
              <a:t>Test report </a:t>
            </a:r>
            <a:r>
              <a:rPr lang="en-US" sz="1400" b="0" i="1" u="none" strike="noStrike" baseline="0" dirty="0">
                <a:solidFill>
                  <a:srgbClr val="1B3C70"/>
                </a:solidFill>
                <a:latin typeface="Montserrat" panose="00000500000000000000" pitchFamily="50" charset="0"/>
              </a:rPr>
              <a:t>M30</a:t>
            </a:r>
          </a:p>
        </p:txBody>
      </p:sp>
      <p:sp>
        <p:nvSpPr>
          <p:cNvPr id="9" name="Titolo 1">
            <a:extLst>
              <a:ext uri="{FF2B5EF4-FFF2-40B4-BE49-F238E27FC236}">
                <a16:creationId xmlns:a16="http://schemas.microsoft.com/office/drawing/2014/main" id="{3F48BFF8-C0FE-5D86-7EEE-6FF2620A23CF}"/>
              </a:ext>
            </a:extLst>
          </p:cNvPr>
          <p:cNvSpPr>
            <a:spLocks noGrp="1"/>
          </p:cNvSpPr>
          <p:nvPr>
            <p:ph type="title"/>
          </p:nvPr>
        </p:nvSpPr>
        <p:spPr>
          <a:xfrm>
            <a:off x="838200" y="220969"/>
            <a:ext cx="10515600" cy="1816836"/>
          </a:xfrm>
        </p:spPr>
        <p:txBody>
          <a:bodyPr/>
          <a:lstStyle/>
          <a:p>
            <a:pPr>
              <a:lnSpc>
                <a:spcPct val="100000"/>
              </a:lnSpc>
            </a:pPr>
            <a:r>
              <a:rPr lang="en-US" sz="4000" dirty="0">
                <a:solidFill>
                  <a:srgbClr val="013A72"/>
                </a:solidFill>
              </a:rPr>
              <a:t>WP3 Tasks 3.3</a:t>
            </a:r>
            <a:br>
              <a:rPr lang="en-US" dirty="0">
                <a:solidFill>
                  <a:srgbClr val="013A72"/>
                </a:solidFill>
              </a:rPr>
            </a:br>
            <a:r>
              <a:rPr lang="en-US" sz="3200" b="1" i="0" u="none" strike="noStrike" baseline="0" dirty="0">
                <a:solidFill>
                  <a:srgbClr val="98C21F"/>
                </a:solidFill>
                <a:latin typeface="Montserrat" panose="00000500000000000000" pitchFamily="50" charset="0"/>
              </a:rPr>
              <a:t>RF Tunability </a:t>
            </a:r>
            <a:r>
              <a:rPr lang="en-US" sz="3200" b="0" i="0" u="none" strike="noStrike" baseline="0" dirty="0">
                <a:solidFill>
                  <a:srgbClr val="013A72"/>
                </a:solidFill>
                <a:latin typeface="Montserrat" panose="00000500000000000000" pitchFamily="50" charset="0"/>
              </a:rPr>
              <a:t>– </a:t>
            </a:r>
            <a:r>
              <a:rPr lang="en-US" sz="3200" b="0" i="1" u="none" strike="noStrike" baseline="0" dirty="0">
                <a:solidFill>
                  <a:srgbClr val="013A72"/>
                </a:solidFill>
                <a:latin typeface="Montserrat" panose="00000500000000000000" pitchFamily="50" charset="0"/>
              </a:rPr>
              <a:t>M1-M32</a:t>
            </a:r>
            <a:br>
              <a:rPr lang="en-US" sz="3200" b="0" i="1" dirty="0">
                <a:solidFill>
                  <a:srgbClr val="013A72"/>
                </a:solidFill>
                <a:latin typeface="Montserrat" panose="00000500000000000000" pitchFamily="50" charset="0"/>
              </a:rPr>
            </a:br>
            <a:r>
              <a:rPr lang="en-US" sz="2400" b="0" dirty="0">
                <a:solidFill>
                  <a:srgbClr val="013A72"/>
                </a:solidFill>
                <a:latin typeface="Montserrat" panose="00000500000000000000" pitchFamily="50" charset="0"/>
              </a:rPr>
              <a:t>(INFN, CEA, </a:t>
            </a:r>
            <a:r>
              <a:rPr lang="en-US" sz="2400" dirty="0">
                <a:solidFill>
                  <a:srgbClr val="013A72"/>
                </a:solidFill>
                <a:latin typeface="Montserrat" panose="00000500000000000000" pitchFamily="50" charset="0"/>
              </a:rPr>
              <a:t>HZB</a:t>
            </a:r>
            <a:r>
              <a:rPr lang="en-US" sz="2400" b="0" dirty="0">
                <a:solidFill>
                  <a:srgbClr val="013A72"/>
                </a:solidFill>
                <a:latin typeface="Montserrat" panose="00000500000000000000" pitchFamily="50" charset="0"/>
              </a:rPr>
              <a:t>, UKRI) </a:t>
            </a:r>
            <a:r>
              <a:rPr lang="en-US" sz="2400" b="0" i="1" dirty="0">
                <a:solidFill>
                  <a:srgbClr val="013A72"/>
                </a:solidFill>
                <a:latin typeface="Montserrat" panose="00000500000000000000" pitchFamily="50" charset="0"/>
              </a:rPr>
              <a:t>– Oliver </a:t>
            </a:r>
            <a:r>
              <a:rPr lang="en-US" sz="2400" b="0" i="1" dirty="0" err="1">
                <a:solidFill>
                  <a:srgbClr val="013A72"/>
                </a:solidFill>
                <a:latin typeface="Montserrat" panose="00000500000000000000" pitchFamily="50" charset="0"/>
              </a:rPr>
              <a:t>Kugeler</a:t>
            </a:r>
            <a:endParaRPr lang="en-US" sz="4800" b="0" dirty="0">
              <a:solidFill>
                <a:srgbClr val="013A72"/>
              </a:solidFill>
              <a:latin typeface="Montserrat" panose="00000500000000000000" pitchFamily="50" charset="0"/>
            </a:endParaRPr>
          </a:p>
        </p:txBody>
      </p:sp>
      <p:sp>
        <p:nvSpPr>
          <p:cNvPr id="2" name="CasellaDiTesto 1">
            <a:extLst>
              <a:ext uri="{FF2B5EF4-FFF2-40B4-BE49-F238E27FC236}">
                <a16:creationId xmlns:a16="http://schemas.microsoft.com/office/drawing/2014/main" id="{7FDA397E-8F36-FEB9-CCA9-71571D439C6E}"/>
              </a:ext>
            </a:extLst>
          </p:cNvPr>
          <p:cNvSpPr txBox="1"/>
          <p:nvPr/>
        </p:nvSpPr>
        <p:spPr>
          <a:xfrm>
            <a:off x="10261060" y="5187953"/>
            <a:ext cx="1347362" cy="584775"/>
          </a:xfrm>
          <a:prstGeom prst="rect">
            <a:avLst/>
          </a:prstGeom>
          <a:solidFill>
            <a:srgbClr val="98C21F"/>
          </a:solidFill>
          <a:ln>
            <a:noFill/>
          </a:ln>
        </p:spPr>
        <p:txBody>
          <a:bodyPr wrap="square" rtlCol="0">
            <a:spAutoFit/>
          </a:bodyPr>
          <a:lstStyle/>
          <a:p>
            <a:pPr algn="ctr"/>
            <a:r>
              <a:rPr lang="it-IT" b="1" dirty="0" err="1">
                <a:solidFill>
                  <a:schemeClr val="bg1"/>
                </a:solidFill>
              </a:rPr>
              <a:t>Completed</a:t>
            </a:r>
            <a:br>
              <a:rPr lang="it-IT" b="1" dirty="0">
                <a:solidFill>
                  <a:schemeClr val="bg1"/>
                </a:solidFill>
              </a:rPr>
            </a:br>
            <a:r>
              <a:rPr lang="it-IT" sz="1400" b="1" dirty="0">
                <a:solidFill>
                  <a:schemeClr val="bg1"/>
                </a:solidFill>
              </a:rPr>
              <a:t>(3 weeks delay)</a:t>
            </a:r>
            <a:endParaRPr lang="it-IT" b="1" dirty="0">
              <a:solidFill>
                <a:schemeClr val="bg1"/>
              </a:solidFill>
            </a:endParaRPr>
          </a:p>
        </p:txBody>
      </p:sp>
      <p:sp>
        <p:nvSpPr>
          <p:cNvPr id="7" name="CasellaDiTesto 6">
            <a:extLst>
              <a:ext uri="{FF2B5EF4-FFF2-40B4-BE49-F238E27FC236}">
                <a16:creationId xmlns:a16="http://schemas.microsoft.com/office/drawing/2014/main" id="{B2EF2F68-BF2D-3E88-E696-42F7D17857A3}"/>
              </a:ext>
            </a:extLst>
          </p:cNvPr>
          <p:cNvSpPr txBox="1"/>
          <p:nvPr/>
        </p:nvSpPr>
        <p:spPr>
          <a:xfrm>
            <a:off x="8418322" y="5732724"/>
            <a:ext cx="1716278" cy="369332"/>
          </a:xfrm>
          <a:prstGeom prst="rect">
            <a:avLst/>
          </a:prstGeom>
          <a:noFill/>
          <a:ln w="57150">
            <a:solidFill>
              <a:schemeClr val="accent2"/>
            </a:solidFill>
          </a:ln>
        </p:spPr>
        <p:txBody>
          <a:bodyPr wrap="square" rtlCol="0">
            <a:spAutoFit/>
          </a:bodyPr>
          <a:lstStyle/>
          <a:p>
            <a:pPr algn="ctr"/>
            <a:r>
              <a:rPr lang="it-IT" b="1" dirty="0">
                <a:solidFill>
                  <a:schemeClr val="accent2"/>
                </a:solidFill>
              </a:rPr>
              <a:t>Not </a:t>
            </a:r>
            <a:r>
              <a:rPr lang="it-IT" b="1" dirty="0" err="1">
                <a:solidFill>
                  <a:schemeClr val="accent2"/>
                </a:solidFill>
              </a:rPr>
              <a:t>started</a:t>
            </a:r>
            <a:r>
              <a:rPr lang="it-IT" b="1" dirty="0">
                <a:solidFill>
                  <a:schemeClr val="accent2"/>
                </a:solidFill>
              </a:rPr>
              <a:t> </a:t>
            </a:r>
            <a:r>
              <a:rPr lang="it-IT" b="1" dirty="0" err="1">
                <a:solidFill>
                  <a:schemeClr val="accent2"/>
                </a:solidFill>
              </a:rPr>
              <a:t>yet</a:t>
            </a:r>
            <a:endParaRPr lang="it-IT" b="1" dirty="0">
              <a:solidFill>
                <a:schemeClr val="accent2"/>
              </a:solidFill>
            </a:endParaRPr>
          </a:p>
        </p:txBody>
      </p:sp>
    </p:spTree>
    <p:extLst>
      <p:ext uri="{BB962C8B-B14F-4D97-AF65-F5344CB8AC3E}">
        <p14:creationId xmlns:p14="http://schemas.microsoft.com/office/powerpoint/2010/main" val="1975582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B4624-58F1-ABC0-A372-E7D4A82A0BD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BCA1761-F82D-1D9A-C832-1300BE488BD0}"/>
              </a:ext>
            </a:extLst>
          </p:cNvPr>
          <p:cNvSpPr>
            <a:spLocks noGrp="1"/>
          </p:cNvSpPr>
          <p:nvPr>
            <p:ph idx="1"/>
          </p:nvPr>
        </p:nvSpPr>
        <p:spPr>
          <a:xfrm>
            <a:off x="838199" y="2351313"/>
            <a:ext cx="10735491" cy="3696789"/>
          </a:xfrm>
        </p:spPr>
        <p:txBody>
          <a:bodyPr>
            <a:noAutofit/>
          </a:bodyPr>
          <a:lstStyle/>
          <a:p>
            <a:pPr marL="0" indent="0" algn="l">
              <a:lnSpc>
                <a:spcPct val="100000"/>
              </a:lnSpc>
              <a:buNone/>
            </a:pPr>
            <a:r>
              <a:rPr lang="en-US" sz="1800" b="1" i="0" u="none" strike="noStrike" baseline="0" dirty="0">
                <a:solidFill>
                  <a:srgbClr val="012556"/>
                </a:solidFill>
                <a:latin typeface="Montserrat" panose="00000500000000000000" pitchFamily="50" charset="0"/>
              </a:rPr>
              <a:t>Objectives</a:t>
            </a:r>
            <a:endParaRPr lang="en-US" sz="1800" b="0" i="1" u="none" strike="noStrike" baseline="0" dirty="0">
              <a:solidFill>
                <a:srgbClr val="012556"/>
              </a:solidFill>
              <a:latin typeface="Montserrat" panose="00000500000000000000" pitchFamily="50" charset="0"/>
            </a:endParaRPr>
          </a:p>
          <a:p>
            <a:pPr>
              <a:lnSpc>
                <a:spcPct val="100000"/>
              </a:lnSpc>
              <a:buFont typeface="Montserrat" panose="00000500000000000000" pitchFamily="50" charset="0"/>
              <a:buChar char="▶"/>
            </a:pPr>
            <a:r>
              <a:rPr lang="en-US" sz="1800" dirty="0">
                <a:latin typeface="Montserrat" panose="00000500000000000000" pitchFamily="50" charset="0"/>
              </a:rPr>
              <a:t>Develop adaptative layers by atomic layer deposition on Cu that are stable up to 650 °C.</a:t>
            </a:r>
          </a:p>
          <a:p>
            <a:pPr>
              <a:lnSpc>
                <a:spcPct val="100000"/>
              </a:lnSpc>
              <a:buFont typeface="Montserrat" panose="00000500000000000000" pitchFamily="50" charset="0"/>
              <a:buChar char="▶"/>
            </a:pPr>
            <a:r>
              <a:rPr lang="en-US" sz="1800" dirty="0">
                <a:latin typeface="Montserrat" panose="00000500000000000000" pitchFamily="50" charset="0"/>
              </a:rPr>
              <a:t>Compare performance Nb3Sn on Cu with and without adaptive layers on planar samples and QPR.</a:t>
            </a:r>
          </a:p>
        </p:txBody>
      </p:sp>
      <p:sp>
        <p:nvSpPr>
          <p:cNvPr id="4" name="Segnaposto numero diapositiva 3">
            <a:extLst>
              <a:ext uri="{FF2B5EF4-FFF2-40B4-BE49-F238E27FC236}">
                <a16:creationId xmlns:a16="http://schemas.microsoft.com/office/drawing/2014/main" id="{307EA05A-8D8F-35E3-05C8-5FCD9EEE82DA}"/>
              </a:ext>
            </a:extLst>
          </p:cNvPr>
          <p:cNvSpPr>
            <a:spLocks noGrp="1"/>
          </p:cNvSpPr>
          <p:nvPr>
            <p:ph type="sldNum" sz="quarter" idx="12"/>
          </p:nvPr>
        </p:nvSpPr>
        <p:spPr/>
        <p:txBody>
          <a:bodyPr/>
          <a:lstStyle/>
          <a:p>
            <a:fld id="{FC7CF1D8-012F-4C4A-942F-460B411F49CB}" type="slidenum">
              <a:rPr lang="it-IT" smtClean="0"/>
              <a:pPr/>
              <a:t>17</a:t>
            </a:fld>
            <a:endParaRPr lang="it-IT"/>
          </a:p>
        </p:txBody>
      </p:sp>
      <p:sp>
        <p:nvSpPr>
          <p:cNvPr id="5" name="Titolo 1">
            <a:extLst>
              <a:ext uri="{FF2B5EF4-FFF2-40B4-BE49-F238E27FC236}">
                <a16:creationId xmlns:a16="http://schemas.microsoft.com/office/drawing/2014/main" id="{767CC750-FA62-85F5-45C6-837DAC6563FF}"/>
              </a:ext>
            </a:extLst>
          </p:cNvPr>
          <p:cNvSpPr txBox="1">
            <a:spLocks/>
          </p:cNvSpPr>
          <p:nvPr/>
        </p:nvSpPr>
        <p:spPr>
          <a:xfrm>
            <a:off x="838200" y="220969"/>
            <a:ext cx="10515600" cy="1816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pPr>
              <a:lnSpc>
                <a:spcPct val="100000"/>
              </a:lnSpc>
            </a:pPr>
            <a:r>
              <a:rPr lang="en-US" sz="4000" dirty="0">
                <a:solidFill>
                  <a:srgbClr val="013A72"/>
                </a:solidFill>
              </a:rPr>
              <a:t>WP3 Tasks 3.4</a:t>
            </a:r>
            <a:br>
              <a:rPr lang="en-US" dirty="0">
                <a:solidFill>
                  <a:srgbClr val="013A72"/>
                </a:solidFill>
              </a:rPr>
            </a:br>
            <a:r>
              <a:rPr lang="en-US" sz="3200" dirty="0">
                <a:solidFill>
                  <a:srgbClr val="98C21F"/>
                </a:solidFill>
                <a:latin typeface="Montserrat" panose="00000500000000000000" pitchFamily="50" charset="0"/>
              </a:rPr>
              <a:t>Adaptive Layers</a:t>
            </a:r>
            <a:r>
              <a:rPr lang="en-US" sz="3200" dirty="0">
                <a:solidFill>
                  <a:srgbClr val="013A72"/>
                </a:solidFill>
                <a:latin typeface="Montserrat" panose="00000500000000000000" pitchFamily="50" charset="0"/>
              </a:rPr>
              <a:t> </a:t>
            </a:r>
            <a:r>
              <a:rPr lang="en-US" sz="3200" b="0" dirty="0">
                <a:solidFill>
                  <a:srgbClr val="013A72"/>
                </a:solidFill>
                <a:latin typeface="Montserrat" panose="00000500000000000000" pitchFamily="50" charset="0"/>
              </a:rPr>
              <a:t>– </a:t>
            </a:r>
            <a:r>
              <a:rPr lang="en-US" sz="3200" b="0" i="1" dirty="0">
                <a:solidFill>
                  <a:srgbClr val="013A72"/>
                </a:solidFill>
                <a:latin typeface="Montserrat" panose="00000500000000000000" pitchFamily="50" charset="0"/>
              </a:rPr>
              <a:t>M1-M40</a:t>
            </a:r>
            <a:br>
              <a:rPr lang="en-US" sz="3200" b="0" i="1" dirty="0">
                <a:solidFill>
                  <a:srgbClr val="013A72"/>
                </a:solidFill>
                <a:latin typeface="Montserrat" panose="00000500000000000000" pitchFamily="50" charset="0"/>
              </a:rPr>
            </a:br>
            <a:r>
              <a:rPr lang="en-US" sz="2400" b="0" dirty="0">
                <a:solidFill>
                  <a:srgbClr val="013A72"/>
                </a:solidFill>
                <a:latin typeface="Montserrat" panose="00000500000000000000" pitchFamily="50" charset="0"/>
              </a:rPr>
              <a:t>(INFN, </a:t>
            </a:r>
            <a:r>
              <a:rPr lang="en-US" sz="2400" dirty="0">
                <a:solidFill>
                  <a:srgbClr val="013A72"/>
                </a:solidFill>
                <a:latin typeface="Montserrat" panose="00000500000000000000" pitchFamily="50" charset="0"/>
              </a:rPr>
              <a:t>CEA</a:t>
            </a:r>
            <a:r>
              <a:rPr lang="en-US" sz="2400" b="0" dirty="0">
                <a:solidFill>
                  <a:srgbClr val="013A72"/>
                </a:solidFill>
                <a:latin typeface="Montserrat" panose="00000500000000000000" pitchFamily="50" charset="0"/>
              </a:rPr>
              <a:t>, HZB, UKRI) </a:t>
            </a:r>
            <a:r>
              <a:rPr lang="en-US" sz="2400" b="0" i="1" dirty="0">
                <a:solidFill>
                  <a:srgbClr val="013A72"/>
                </a:solidFill>
                <a:latin typeface="Montserrat" panose="00000500000000000000" pitchFamily="50" charset="0"/>
              </a:rPr>
              <a:t>– Thomas </a:t>
            </a:r>
            <a:r>
              <a:rPr lang="en-US" sz="2400" b="0" i="1" dirty="0" err="1">
                <a:solidFill>
                  <a:srgbClr val="013A72"/>
                </a:solidFill>
                <a:latin typeface="Montserrat" panose="00000500000000000000" pitchFamily="50" charset="0"/>
              </a:rPr>
              <a:t>Proslier</a:t>
            </a:r>
            <a:endParaRPr lang="en-US" sz="4800" b="0" dirty="0">
              <a:solidFill>
                <a:srgbClr val="013A72"/>
              </a:solidFill>
              <a:latin typeface="Montserrat" panose="00000500000000000000" pitchFamily="50" charset="0"/>
            </a:endParaRPr>
          </a:p>
        </p:txBody>
      </p:sp>
      <p:sp>
        <p:nvSpPr>
          <p:cNvPr id="8" name="CasellaDiTesto 7">
            <a:extLst>
              <a:ext uri="{FF2B5EF4-FFF2-40B4-BE49-F238E27FC236}">
                <a16:creationId xmlns:a16="http://schemas.microsoft.com/office/drawing/2014/main" id="{1B070DEC-BE3D-E6BF-1CE9-220D9DD61881}"/>
              </a:ext>
            </a:extLst>
          </p:cNvPr>
          <p:cNvSpPr txBox="1"/>
          <p:nvPr/>
        </p:nvSpPr>
        <p:spPr>
          <a:xfrm>
            <a:off x="838200" y="4564607"/>
            <a:ext cx="11149361" cy="307777"/>
          </a:xfrm>
          <a:prstGeom prst="rect">
            <a:avLst/>
          </a:prstGeom>
          <a:noFill/>
        </p:spPr>
        <p:txBody>
          <a:bodyPr wrap="square">
            <a:spAutoFit/>
          </a:bodyPr>
          <a:lstStyle/>
          <a:p>
            <a:pPr marL="0" indent="0" algn="l">
              <a:buNone/>
            </a:pPr>
            <a:r>
              <a:rPr lang="en-US" sz="1400" b="1" i="0" u="none" strike="noStrike" baseline="0" dirty="0">
                <a:solidFill>
                  <a:srgbClr val="1B3C70"/>
                </a:solidFill>
                <a:latin typeface="Montserrat" panose="00000500000000000000" pitchFamily="50" charset="0"/>
              </a:rPr>
              <a:t>Deliverable 3.3</a:t>
            </a:r>
            <a:r>
              <a:rPr lang="en-US" sz="1400" b="1" i="0" u="none" strike="noStrike" baseline="0" dirty="0">
                <a:latin typeface="Montserrat" panose="00000500000000000000" pitchFamily="50" charset="0"/>
              </a:rPr>
              <a:t> </a:t>
            </a:r>
            <a:r>
              <a:rPr lang="en-US" sz="1400" b="0" i="0" u="none" strike="noStrike" baseline="0" dirty="0">
                <a:latin typeface="Montserrat" panose="00000500000000000000" pitchFamily="50" charset="0"/>
              </a:rPr>
              <a:t>Adapt. Layer Report on QPR study of Nb3Sn on Cu &amp; adaptive layers </a:t>
            </a:r>
            <a:r>
              <a:rPr lang="en-US" sz="1400" b="0" i="0" u="none" strike="noStrike" baseline="0" dirty="0">
                <a:solidFill>
                  <a:srgbClr val="A4C137"/>
                </a:solidFill>
                <a:latin typeface="Montserrat" panose="00000500000000000000" pitchFamily="50" charset="0"/>
              </a:rPr>
              <a:t>- CEA</a:t>
            </a:r>
            <a:r>
              <a:rPr lang="en-US" sz="1400" b="0" i="1" u="none" strike="noStrike" baseline="0" dirty="0">
                <a:solidFill>
                  <a:srgbClr val="A4C137"/>
                </a:solidFill>
                <a:latin typeface="Montserrat" panose="00000500000000000000" pitchFamily="50" charset="0"/>
              </a:rPr>
              <a:t> - Report </a:t>
            </a:r>
            <a:r>
              <a:rPr lang="en-US" sz="1400" b="0" i="1" u="none" strike="noStrike" baseline="0" dirty="0">
                <a:solidFill>
                  <a:srgbClr val="1B3C70"/>
                </a:solidFill>
                <a:latin typeface="Montserrat" panose="00000500000000000000" pitchFamily="50" charset="0"/>
              </a:rPr>
              <a:t>M38</a:t>
            </a:r>
          </a:p>
        </p:txBody>
      </p:sp>
      <p:sp>
        <p:nvSpPr>
          <p:cNvPr id="9" name="CasellaDiTesto 8">
            <a:extLst>
              <a:ext uri="{FF2B5EF4-FFF2-40B4-BE49-F238E27FC236}">
                <a16:creationId xmlns:a16="http://schemas.microsoft.com/office/drawing/2014/main" id="{A571E9BC-F8B6-9824-2564-0B6C0223E32A}"/>
              </a:ext>
            </a:extLst>
          </p:cNvPr>
          <p:cNvSpPr txBox="1"/>
          <p:nvPr/>
        </p:nvSpPr>
        <p:spPr>
          <a:xfrm>
            <a:off x="838199" y="5156055"/>
            <a:ext cx="10770222" cy="307777"/>
          </a:xfrm>
          <a:prstGeom prst="rect">
            <a:avLst/>
          </a:prstGeom>
          <a:noFill/>
        </p:spPr>
        <p:txBody>
          <a:bodyPr wrap="square">
            <a:spAutoFit/>
          </a:bodyPr>
          <a:lstStyle/>
          <a:p>
            <a:pPr marL="0" indent="0" algn="l">
              <a:buNone/>
            </a:pPr>
            <a:r>
              <a:rPr lang="en-US" sz="1400" b="1" i="0" u="none" strike="noStrike" baseline="0" dirty="0">
                <a:solidFill>
                  <a:srgbClr val="1B3C70"/>
                </a:solidFill>
                <a:latin typeface="Montserrat" panose="00000500000000000000" pitchFamily="50" charset="0"/>
              </a:rPr>
              <a:t>Milestone 3.2</a:t>
            </a:r>
            <a:r>
              <a:rPr lang="en-US" sz="1400" b="1" i="0" u="none" strike="noStrike" baseline="0" dirty="0">
                <a:latin typeface="Montserrat" panose="00000500000000000000" pitchFamily="50" charset="0"/>
              </a:rPr>
              <a:t> </a:t>
            </a:r>
            <a:r>
              <a:rPr lang="en-US" sz="1400" b="0" i="0" u="none" strike="noStrike" baseline="0" dirty="0">
                <a:latin typeface="Montserrat" panose="00000500000000000000" pitchFamily="50" charset="0"/>
              </a:rPr>
              <a:t>Developed ALD adaptive layers on Cu </a:t>
            </a:r>
            <a:r>
              <a:rPr lang="en-US" sz="1400" b="0" i="0" u="none" strike="noStrike" baseline="0" dirty="0">
                <a:solidFill>
                  <a:srgbClr val="A4C137"/>
                </a:solidFill>
                <a:latin typeface="Montserrat" panose="00000500000000000000" pitchFamily="50" charset="0"/>
              </a:rPr>
              <a:t>- </a:t>
            </a:r>
            <a:r>
              <a:rPr lang="en-US" sz="1400" b="0" i="1" u="none" strike="noStrike" baseline="0" dirty="0">
                <a:solidFill>
                  <a:srgbClr val="A4C137"/>
                </a:solidFill>
                <a:latin typeface="Montserrat" panose="00000500000000000000" pitchFamily="50" charset="0"/>
              </a:rPr>
              <a:t>Test report </a:t>
            </a:r>
            <a:r>
              <a:rPr lang="en-US" sz="1400" b="0" i="1" u="none" strike="noStrike" baseline="0" dirty="0">
                <a:solidFill>
                  <a:srgbClr val="1B3C70"/>
                </a:solidFill>
                <a:latin typeface="Montserrat" panose="00000500000000000000" pitchFamily="50" charset="0"/>
              </a:rPr>
              <a:t>M24</a:t>
            </a:r>
          </a:p>
        </p:txBody>
      </p:sp>
      <p:sp>
        <p:nvSpPr>
          <p:cNvPr id="2" name="CasellaDiTesto 1">
            <a:extLst>
              <a:ext uri="{FF2B5EF4-FFF2-40B4-BE49-F238E27FC236}">
                <a16:creationId xmlns:a16="http://schemas.microsoft.com/office/drawing/2014/main" id="{D65A6CEF-84E9-F8AD-0BFE-C2E389EEA29D}"/>
              </a:ext>
            </a:extLst>
          </p:cNvPr>
          <p:cNvSpPr txBox="1"/>
          <p:nvPr/>
        </p:nvSpPr>
        <p:spPr>
          <a:xfrm>
            <a:off x="7256272" y="4986777"/>
            <a:ext cx="1411477" cy="646331"/>
          </a:xfrm>
          <a:prstGeom prst="rect">
            <a:avLst/>
          </a:prstGeom>
          <a:solidFill>
            <a:srgbClr val="98C21F"/>
          </a:solidFill>
          <a:ln>
            <a:noFill/>
          </a:ln>
        </p:spPr>
        <p:txBody>
          <a:bodyPr wrap="square" rtlCol="0">
            <a:spAutoFit/>
          </a:bodyPr>
          <a:lstStyle/>
          <a:p>
            <a:pPr algn="ctr"/>
            <a:r>
              <a:rPr lang="it-IT" b="1" dirty="0" err="1">
                <a:solidFill>
                  <a:schemeClr val="bg1"/>
                </a:solidFill>
              </a:rPr>
              <a:t>Completed</a:t>
            </a:r>
            <a:r>
              <a:rPr lang="it-IT" b="1" dirty="0">
                <a:solidFill>
                  <a:schemeClr val="bg1"/>
                </a:solidFill>
              </a:rPr>
              <a:t> in time</a:t>
            </a:r>
          </a:p>
        </p:txBody>
      </p:sp>
      <p:sp>
        <p:nvSpPr>
          <p:cNvPr id="6" name="CasellaDiTesto 5">
            <a:extLst>
              <a:ext uri="{FF2B5EF4-FFF2-40B4-BE49-F238E27FC236}">
                <a16:creationId xmlns:a16="http://schemas.microsoft.com/office/drawing/2014/main" id="{F9F5E6A4-8A83-50F9-3CFB-9047F6E23666}"/>
              </a:ext>
            </a:extLst>
          </p:cNvPr>
          <p:cNvSpPr txBox="1"/>
          <p:nvPr/>
        </p:nvSpPr>
        <p:spPr>
          <a:xfrm>
            <a:off x="10261060" y="4544182"/>
            <a:ext cx="1092740" cy="369332"/>
          </a:xfrm>
          <a:prstGeom prst="rect">
            <a:avLst/>
          </a:prstGeom>
          <a:noFill/>
          <a:ln w="57150">
            <a:solidFill>
              <a:srgbClr val="98C21F"/>
            </a:solidFill>
          </a:ln>
        </p:spPr>
        <p:txBody>
          <a:bodyPr wrap="square" rtlCol="0">
            <a:spAutoFit/>
          </a:bodyPr>
          <a:lstStyle/>
          <a:p>
            <a:pPr algn="ctr"/>
            <a:r>
              <a:rPr lang="it-IT" b="1" dirty="0">
                <a:solidFill>
                  <a:srgbClr val="98C21F"/>
                </a:solidFill>
              </a:rPr>
              <a:t>On track</a:t>
            </a:r>
          </a:p>
        </p:txBody>
      </p:sp>
    </p:spTree>
    <p:extLst>
      <p:ext uri="{BB962C8B-B14F-4D97-AF65-F5344CB8AC3E}">
        <p14:creationId xmlns:p14="http://schemas.microsoft.com/office/powerpoint/2010/main" val="184421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729B8-CD20-B40A-271E-9B2D481572F0}"/>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A89765F-EF42-ED08-3140-CE483211590D}"/>
              </a:ext>
            </a:extLst>
          </p:cNvPr>
          <p:cNvSpPr>
            <a:spLocks noGrp="1"/>
          </p:cNvSpPr>
          <p:nvPr>
            <p:ph idx="1"/>
          </p:nvPr>
        </p:nvSpPr>
        <p:spPr>
          <a:xfrm>
            <a:off x="838200" y="2573383"/>
            <a:ext cx="10515600" cy="2246813"/>
          </a:xfrm>
        </p:spPr>
        <p:txBody>
          <a:bodyPr>
            <a:noAutofit/>
          </a:bodyPr>
          <a:lstStyle/>
          <a:p>
            <a:pPr marL="0" indent="0" algn="l">
              <a:lnSpc>
                <a:spcPct val="100000"/>
              </a:lnSpc>
              <a:buNone/>
            </a:pPr>
            <a:r>
              <a:rPr lang="en-US" sz="2000" b="1" i="0" u="none" strike="noStrike" baseline="0" dirty="0">
                <a:solidFill>
                  <a:srgbClr val="012556"/>
                </a:solidFill>
                <a:latin typeface="Montserrat" panose="00000500000000000000" pitchFamily="50" charset="0"/>
              </a:rPr>
              <a:t>Objectives</a:t>
            </a:r>
            <a:endParaRPr lang="en-US" b="0" i="1" u="none" strike="noStrike" baseline="0" dirty="0">
              <a:solidFill>
                <a:srgbClr val="012556"/>
              </a:solidFill>
              <a:latin typeface="Montserrat" panose="00000500000000000000" pitchFamily="50" charset="0"/>
            </a:endParaRPr>
          </a:p>
          <a:p>
            <a:pPr>
              <a:lnSpc>
                <a:spcPct val="100000"/>
              </a:lnSpc>
              <a:buFont typeface="Montserrat" panose="00000500000000000000" pitchFamily="50" charset="0"/>
              <a:buChar char="▶"/>
            </a:pPr>
            <a:r>
              <a:rPr lang="en-US" sz="1800" dirty="0">
                <a:latin typeface="Montserrat" panose="00000500000000000000" pitchFamily="50" charset="0"/>
              </a:rPr>
              <a:t>Improve I.FAST 1.3-GHz superconducting coating recipe based on Tasks 3.2-3.4 results.</a:t>
            </a:r>
          </a:p>
          <a:p>
            <a:pPr>
              <a:lnSpc>
                <a:spcPct val="100000"/>
              </a:lnSpc>
              <a:buFont typeface="Montserrat" panose="00000500000000000000" pitchFamily="50" charset="0"/>
              <a:buChar char="▶"/>
            </a:pPr>
            <a:r>
              <a:rPr lang="en-US" sz="1800" dirty="0">
                <a:latin typeface="Montserrat" panose="00000500000000000000" pitchFamily="50" charset="0"/>
              </a:rPr>
              <a:t>Prepare 1.3-GHz thin film cavities with an optimized coating recipe.</a:t>
            </a:r>
          </a:p>
          <a:p>
            <a:pPr>
              <a:lnSpc>
                <a:spcPct val="100000"/>
              </a:lnSpc>
              <a:buFont typeface="Montserrat" panose="00000500000000000000" pitchFamily="50" charset="0"/>
              <a:buChar char="▶"/>
            </a:pPr>
            <a:r>
              <a:rPr lang="en-US" sz="1800" dirty="0">
                <a:latin typeface="Montserrat" panose="00000500000000000000" pitchFamily="50" charset="0"/>
              </a:rPr>
              <a:t>Perform full cavity characterization @4.2 K (Q vs E, Q vs F, and flux trapping in the </a:t>
            </a:r>
            <a:r>
              <a:rPr lang="en-US" sz="1800" dirty="0" err="1">
                <a:latin typeface="Montserrat" panose="00000500000000000000" pitchFamily="50" charset="0"/>
              </a:rPr>
              <a:t>VTS@SupraLab</a:t>
            </a:r>
            <a:r>
              <a:rPr lang="en-US" sz="1800" dirty="0">
                <a:latin typeface="Montserrat" panose="00000500000000000000" pitchFamily="50" charset="0"/>
              </a:rPr>
              <a:t> vertical test stand).</a:t>
            </a:r>
          </a:p>
        </p:txBody>
      </p:sp>
      <p:sp>
        <p:nvSpPr>
          <p:cNvPr id="4" name="Segnaposto numero diapositiva 3">
            <a:extLst>
              <a:ext uri="{FF2B5EF4-FFF2-40B4-BE49-F238E27FC236}">
                <a16:creationId xmlns:a16="http://schemas.microsoft.com/office/drawing/2014/main" id="{6D94ABA6-35CA-03EB-ECCB-3043AF777045}"/>
              </a:ext>
            </a:extLst>
          </p:cNvPr>
          <p:cNvSpPr>
            <a:spLocks noGrp="1"/>
          </p:cNvSpPr>
          <p:nvPr>
            <p:ph type="sldNum" sz="quarter" idx="12"/>
          </p:nvPr>
        </p:nvSpPr>
        <p:spPr/>
        <p:txBody>
          <a:bodyPr/>
          <a:lstStyle/>
          <a:p>
            <a:fld id="{FC7CF1D8-012F-4C4A-942F-460B411F49CB}" type="slidenum">
              <a:rPr lang="it-IT" smtClean="0"/>
              <a:pPr/>
              <a:t>18</a:t>
            </a:fld>
            <a:endParaRPr lang="it-IT"/>
          </a:p>
        </p:txBody>
      </p:sp>
      <p:sp>
        <p:nvSpPr>
          <p:cNvPr id="5" name="Titolo 1">
            <a:extLst>
              <a:ext uri="{FF2B5EF4-FFF2-40B4-BE49-F238E27FC236}">
                <a16:creationId xmlns:a16="http://schemas.microsoft.com/office/drawing/2014/main" id="{D2B51216-F34B-5EC0-428C-80CEE2113089}"/>
              </a:ext>
            </a:extLst>
          </p:cNvPr>
          <p:cNvSpPr txBox="1">
            <a:spLocks/>
          </p:cNvSpPr>
          <p:nvPr/>
        </p:nvSpPr>
        <p:spPr>
          <a:xfrm>
            <a:off x="838200" y="220969"/>
            <a:ext cx="10515600" cy="1816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pPr>
              <a:lnSpc>
                <a:spcPct val="100000"/>
              </a:lnSpc>
            </a:pPr>
            <a:r>
              <a:rPr lang="en-US" sz="4000" dirty="0">
                <a:solidFill>
                  <a:srgbClr val="013A72"/>
                </a:solidFill>
              </a:rPr>
              <a:t>WP3 Tasks 3.5</a:t>
            </a:r>
            <a:br>
              <a:rPr lang="en-US" dirty="0">
                <a:solidFill>
                  <a:srgbClr val="013A72"/>
                </a:solidFill>
              </a:rPr>
            </a:br>
            <a:r>
              <a:rPr lang="en-US" sz="3200" dirty="0">
                <a:solidFill>
                  <a:srgbClr val="98C21F"/>
                </a:solidFill>
                <a:latin typeface="Montserrat" panose="00000500000000000000" pitchFamily="50" charset="0"/>
              </a:rPr>
              <a:t>Working Cavity </a:t>
            </a:r>
            <a:r>
              <a:rPr lang="en-US" sz="3200" b="0" dirty="0">
                <a:solidFill>
                  <a:srgbClr val="013A72"/>
                </a:solidFill>
                <a:latin typeface="Montserrat" panose="00000500000000000000" pitchFamily="50" charset="0"/>
              </a:rPr>
              <a:t>– </a:t>
            </a:r>
            <a:r>
              <a:rPr lang="en-US" sz="3200" b="0" i="1" dirty="0">
                <a:solidFill>
                  <a:srgbClr val="013A72"/>
                </a:solidFill>
                <a:latin typeface="Montserrat" panose="00000500000000000000" pitchFamily="50" charset="0"/>
              </a:rPr>
              <a:t>M1-M48</a:t>
            </a:r>
            <a:br>
              <a:rPr lang="en-US" sz="3200" b="0" i="1" dirty="0">
                <a:solidFill>
                  <a:srgbClr val="013A72"/>
                </a:solidFill>
                <a:latin typeface="Montserrat" panose="00000500000000000000" pitchFamily="50" charset="0"/>
              </a:rPr>
            </a:br>
            <a:r>
              <a:rPr lang="en-US" sz="2400" b="0" dirty="0">
                <a:solidFill>
                  <a:srgbClr val="013A72"/>
                </a:solidFill>
                <a:latin typeface="Montserrat" panose="00000500000000000000" pitchFamily="50" charset="0"/>
              </a:rPr>
              <a:t>(INFN, CEA, HZB, </a:t>
            </a:r>
            <a:r>
              <a:rPr lang="en-US" sz="2400" dirty="0">
                <a:solidFill>
                  <a:srgbClr val="013A72"/>
                </a:solidFill>
                <a:latin typeface="Montserrat" panose="00000500000000000000" pitchFamily="50" charset="0"/>
              </a:rPr>
              <a:t>UKRI</a:t>
            </a:r>
            <a:r>
              <a:rPr lang="en-US" sz="2400" b="0" dirty="0">
                <a:solidFill>
                  <a:srgbClr val="013A72"/>
                </a:solidFill>
                <a:latin typeface="Montserrat" panose="00000500000000000000" pitchFamily="50" charset="0"/>
              </a:rPr>
              <a:t>) </a:t>
            </a:r>
            <a:r>
              <a:rPr lang="en-US" sz="2400" b="0" i="1" dirty="0">
                <a:solidFill>
                  <a:srgbClr val="013A72"/>
                </a:solidFill>
                <a:latin typeface="Montserrat" panose="00000500000000000000" pitchFamily="50" charset="0"/>
              </a:rPr>
              <a:t>– Reza </a:t>
            </a:r>
            <a:r>
              <a:rPr lang="en-US" sz="2400" b="0" i="1" dirty="0" err="1">
                <a:solidFill>
                  <a:srgbClr val="013A72"/>
                </a:solidFill>
                <a:latin typeface="Montserrat" panose="00000500000000000000" pitchFamily="50" charset="0"/>
              </a:rPr>
              <a:t>Valizadeh</a:t>
            </a:r>
            <a:endParaRPr lang="en-US" sz="4800" b="0" dirty="0">
              <a:solidFill>
                <a:srgbClr val="013A72"/>
              </a:solidFill>
              <a:latin typeface="Montserrat" panose="00000500000000000000" pitchFamily="50" charset="0"/>
            </a:endParaRPr>
          </a:p>
        </p:txBody>
      </p:sp>
      <p:sp>
        <p:nvSpPr>
          <p:cNvPr id="9" name="CasellaDiTesto 8">
            <a:extLst>
              <a:ext uri="{FF2B5EF4-FFF2-40B4-BE49-F238E27FC236}">
                <a16:creationId xmlns:a16="http://schemas.microsoft.com/office/drawing/2014/main" id="{136EE7BE-9230-379C-2DE8-6F5389840B39}"/>
              </a:ext>
            </a:extLst>
          </p:cNvPr>
          <p:cNvSpPr txBox="1"/>
          <p:nvPr/>
        </p:nvSpPr>
        <p:spPr>
          <a:xfrm>
            <a:off x="838201" y="4891427"/>
            <a:ext cx="11149361" cy="369332"/>
          </a:xfrm>
          <a:prstGeom prst="rect">
            <a:avLst/>
          </a:prstGeom>
          <a:noFill/>
        </p:spPr>
        <p:txBody>
          <a:bodyPr wrap="square">
            <a:spAutoFit/>
          </a:bodyPr>
          <a:lstStyle/>
          <a:p>
            <a:pPr marL="0" indent="0" algn="l">
              <a:buNone/>
            </a:pPr>
            <a:r>
              <a:rPr lang="en-US" sz="1800" b="1" i="0" u="none" strike="noStrike" baseline="0" dirty="0">
                <a:solidFill>
                  <a:srgbClr val="1B3C70"/>
                </a:solidFill>
              </a:rPr>
              <a:t>Deliverable 3.4</a:t>
            </a:r>
            <a:r>
              <a:rPr lang="en-US" sz="1800" b="1" i="0" u="none" strike="noStrike" baseline="0" dirty="0"/>
              <a:t> </a:t>
            </a:r>
            <a:r>
              <a:rPr lang="en-US" sz="1800" b="0" i="0" u="none" strike="noStrike" baseline="0" dirty="0"/>
              <a:t>4.5-K Cavity Report on 4.5-K Cavity performance &amp; tunability tests </a:t>
            </a:r>
            <a:r>
              <a:rPr lang="en-US" sz="1800" b="0" i="0" u="none" strike="noStrike" baseline="0" dirty="0">
                <a:solidFill>
                  <a:srgbClr val="A4C137"/>
                </a:solidFill>
              </a:rPr>
              <a:t>- INFN</a:t>
            </a:r>
            <a:r>
              <a:rPr lang="en-US" sz="1800" b="0" i="1" u="none" strike="noStrike" baseline="0" dirty="0">
                <a:solidFill>
                  <a:srgbClr val="A4C137"/>
                </a:solidFill>
              </a:rPr>
              <a:t> - Report </a:t>
            </a:r>
            <a:r>
              <a:rPr lang="en-US" sz="1800" b="0" i="1" u="none" strike="noStrike" baseline="0" dirty="0">
                <a:solidFill>
                  <a:srgbClr val="1B3C70"/>
                </a:solidFill>
              </a:rPr>
              <a:t>M46</a:t>
            </a:r>
          </a:p>
        </p:txBody>
      </p:sp>
      <p:sp>
        <p:nvSpPr>
          <p:cNvPr id="10" name="CasellaDiTesto 9">
            <a:extLst>
              <a:ext uri="{FF2B5EF4-FFF2-40B4-BE49-F238E27FC236}">
                <a16:creationId xmlns:a16="http://schemas.microsoft.com/office/drawing/2014/main" id="{8DDFC900-F0CF-B83E-6B2D-335912CD8869}"/>
              </a:ext>
            </a:extLst>
          </p:cNvPr>
          <p:cNvSpPr txBox="1"/>
          <p:nvPr/>
        </p:nvSpPr>
        <p:spPr>
          <a:xfrm>
            <a:off x="838200" y="5288687"/>
            <a:ext cx="10770222" cy="369332"/>
          </a:xfrm>
          <a:prstGeom prst="rect">
            <a:avLst/>
          </a:prstGeom>
          <a:noFill/>
        </p:spPr>
        <p:txBody>
          <a:bodyPr wrap="square">
            <a:spAutoFit/>
          </a:bodyPr>
          <a:lstStyle/>
          <a:p>
            <a:pPr marL="0" indent="0" algn="l">
              <a:buNone/>
            </a:pPr>
            <a:r>
              <a:rPr lang="en-US" sz="1800" b="1" i="0" u="none" strike="noStrike" baseline="0" dirty="0">
                <a:solidFill>
                  <a:srgbClr val="1B3C70"/>
                </a:solidFill>
              </a:rPr>
              <a:t>Milestone 3.4</a:t>
            </a:r>
            <a:r>
              <a:rPr lang="en-US" sz="1800" b="1" i="0" u="none" strike="noStrike" baseline="0" dirty="0"/>
              <a:t> </a:t>
            </a:r>
            <a:r>
              <a:rPr lang="en-US" sz="1800" b="0" i="0" u="none" strike="noStrike" baseline="0" dirty="0"/>
              <a:t>Characterization of Nb</a:t>
            </a:r>
            <a:r>
              <a:rPr lang="en-US" sz="1800" b="0" i="0" u="none" strike="noStrike" baseline="-25000" dirty="0"/>
              <a:t>3</a:t>
            </a:r>
            <a:r>
              <a:rPr lang="en-US" sz="1800" b="0" i="0" u="none" strike="noStrike" baseline="0" dirty="0"/>
              <a:t>Sn reference cavity </a:t>
            </a:r>
            <a:r>
              <a:rPr lang="en-US" sz="1800" b="0" i="0" u="none" strike="noStrike" baseline="0" dirty="0">
                <a:solidFill>
                  <a:srgbClr val="A4C137"/>
                </a:solidFill>
              </a:rPr>
              <a:t>- </a:t>
            </a:r>
            <a:r>
              <a:rPr lang="en-US" sz="1800" b="0" i="1" u="none" strike="noStrike" baseline="0" dirty="0">
                <a:solidFill>
                  <a:srgbClr val="A4C137"/>
                </a:solidFill>
              </a:rPr>
              <a:t>Test report </a:t>
            </a:r>
            <a:r>
              <a:rPr lang="en-US" sz="1800" b="0" i="1" u="none" strike="noStrike" baseline="0" dirty="0">
                <a:solidFill>
                  <a:srgbClr val="1B3C70"/>
                </a:solidFill>
              </a:rPr>
              <a:t>M34</a:t>
            </a:r>
          </a:p>
        </p:txBody>
      </p:sp>
      <p:sp>
        <p:nvSpPr>
          <p:cNvPr id="6" name="CasellaDiTesto 5">
            <a:extLst>
              <a:ext uri="{FF2B5EF4-FFF2-40B4-BE49-F238E27FC236}">
                <a16:creationId xmlns:a16="http://schemas.microsoft.com/office/drawing/2014/main" id="{6DCB21B9-6DAB-AEF7-E483-84E0F3E0603E}"/>
              </a:ext>
            </a:extLst>
          </p:cNvPr>
          <p:cNvSpPr txBox="1"/>
          <p:nvPr/>
        </p:nvSpPr>
        <p:spPr>
          <a:xfrm>
            <a:off x="7999221" y="5288687"/>
            <a:ext cx="2335403" cy="646331"/>
          </a:xfrm>
          <a:prstGeom prst="rect">
            <a:avLst/>
          </a:prstGeom>
          <a:noFill/>
          <a:ln w="57150">
            <a:solidFill>
              <a:srgbClr val="98C21F"/>
            </a:solidFill>
          </a:ln>
        </p:spPr>
        <p:txBody>
          <a:bodyPr wrap="square" rtlCol="0">
            <a:spAutoFit/>
          </a:bodyPr>
          <a:lstStyle/>
          <a:p>
            <a:pPr algn="ctr"/>
            <a:r>
              <a:rPr lang="it-IT" b="1" dirty="0">
                <a:solidFill>
                  <a:srgbClr val="98C21F"/>
                </a:solidFill>
              </a:rPr>
              <a:t>On track</a:t>
            </a:r>
            <a:br>
              <a:rPr lang="it-IT" b="1" dirty="0">
                <a:solidFill>
                  <a:srgbClr val="98C21F"/>
                </a:solidFill>
              </a:rPr>
            </a:br>
            <a:r>
              <a:rPr lang="it-IT" b="1" dirty="0" err="1">
                <a:solidFill>
                  <a:schemeClr val="accent2">
                    <a:lumMod val="75000"/>
                  </a:schemeClr>
                </a:solidFill>
              </a:rPr>
              <a:t>but</a:t>
            </a:r>
            <a:r>
              <a:rPr lang="it-IT" b="1" dirty="0">
                <a:solidFill>
                  <a:schemeClr val="accent2">
                    <a:lumMod val="75000"/>
                  </a:schemeClr>
                </a:solidFill>
              </a:rPr>
              <a:t> </a:t>
            </a:r>
            <a:r>
              <a:rPr lang="it-IT" b="1" dirty="0" err="1">
                <a:solidFill>
                  <a:schemeClr val="accent2">
                    <a:lumMod val="75000"/>
                  </a:schemeClr>
                </a:solidFill>
              </a:rPr>
              <a:t>discussion</a:t>
            </a:r>
            <a:r>
              <a:rPr lang="it-IT" b="1" dirty="0">
                <a:solidFill>
                  <a:schemeClr val="accent2">
                    <a:lumMod val="75000"/>
                  </a:schemeClr>
                </a:solidFill>
              </a:rPr>
              <a:t> </a:t>
            </a:r>
            <a:r>
              <a:rPr lang="it-IT" b="1" dirty="0" err="1">
                <a:solidFill>
                  <a:schemeClr val="accent2">
                    <a:lumMod val="75000"/>
                  </a:schemeClr>
                </a:solidFill>
              </a:rPr>
              <a:t>needed</a:t>
            </a:r>
            <a:endParaRPr lang="it-IT" b="1" dirty="0">
              <a:solidFill>
                <a:schemeClr val="accent2">
                  <a:lumMod val="75000"/>
                </a:schemeClr>
              </a:solidFill>
            </a:endParaRPr>
          </a:p>
        </p:txBody>
      </p:sp>
      <p:sp>
        <p:nvSpPr>
          <p:cNvPr id="7" name="CasellaDiTesto 6">
            <a:extLst>
              <a:ext uri="{FF2B5EF4-FFF2-40B4-BE49-F238E27FC236}">
                <a16:creationId xmlns:a16="http://schemas.microsoft.com/office/drawing/2014/main" id="{16D44A1B-7342-8AB7-DD57-491F5FCD6B87}"/>
              </a:ext>
            </a:extLst>
          </p:cNvPr>
          <p:cNvSpPr txBox="1"/>
          <p:nvPr/>
        </p:nvSpPr>
        <p:spPr>
          <a:xfrm>
            <a:off x="10515682" y="4891427"/>
            <a:ext cx="1092740" cy="369332"/>
          </a:xfrm>
          <a:prstGeom prst="rect">
            <a:avLst/>
          </a:prstGeom>
          <a:noFill/>
          <a:ln w="57150">
            <a:solidFill>
              <a:srgbClr val="98C21F"/>
            </a:solidFill>
          </a:ln>
        </p:spPr>
        <p:txBody>
          <a:bodyPr wrap="square" rtlCol="0">
            <a:spAutoFit/>
          </a:bodyPr>
          <a:lstStyle/>
          <a:p>
            <a:pPr algn="ctr"/>
            <a:r>
              <a:rPr lang="it-IT" b="1" dirty="0">
                <a:solidFill>
                  <a:srgbClr val="98C21F"/>
                </a:solidFill>
              </a:rPr>
              <a:t>On track</a:t>
            </a:r>
          </a:p>
        </p:txBody>
      </p:sp>
    </p:spTree>
    <p:extLst>
      <p:ext uri="{BB962C8B-B14F-4D97-AF65-F5344CB8AC3E}">
        <p14:creationId xmlns:p14="http://schemas.microsoft.com/office/powerpoint/2010/main" val="241696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Tabella 60">
            <a:extLst>
              <a:ext uri="{FF2B5EF4-FFF2-40B4-BE49-F238E27FC236}">
                <a16:creationId xmlns:a16="http://schemas.microsoft.com/office/drawing/2014/main" id="{64385A0A-F320-6B11-8752-56E25F03C59C}"/>
              </a:ext>
            </a:extLst>
          </p:cNvPr>
          <p:cNvGraphicFramePr>
            <a:graphicFrameLocks noGrp="1"/>
          </p:cNvGraphicFramePr>
          <p:nvPr>
            <p:extLst>
              <p:ext uri="{D42A27DB-BD31-4B8C-83A1-F6EECF244321}">
                <p14:modId xmlns:p14="http://schemas.microsoft.com/office/powerpoint/2010/main" val="552891356"/>
              </p:ext>
            </p:extLst>
          </p:nvPr>
        </p:nvGraphicFramePr>
        <p:xfrm>
          <a:off x="1023716" y="4607698"/>
          <a:ext cx="10144567" cy="243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127737075"/>
                    </a:ext>
                  </a:extLst>
                </a:gridCol>
                <a:gridCol w="213083">
                  <a:extLst>
                    <a:ext uri="{9D8B030D-6E8A-4147-A177-3AD203B41FA5}">
                      <a16:colId xmlns:a16="http://schemas.microsoft.com/office/drawing/2014/main" val="4161776673"/>
                    </a:ext>
                  </a:extLst>
                </a:gridCol>
                <a:gridCol w="211374">
                  <a:extLst>
                    <a:ext uri="{9D8B030D-6E8A-4147-A177-3AD203B41FA5}">
                      <a16:colId xmlns:a16="http://schemas.microsoft.com/office/drawing/2014/main" val="1238833884"/>
                    </a:ext>
                  </a:extLst>
                </a:gridCol>
                <a:gridCol w="211374">
                  <a:extLst>
                    <a:ext uri="{9D8B030D-6E8A-4147-A177-3AD203B41FA5}">
                      <a16:colId xmlns:a16="http://schemas.microsoft.com/office/drawing/2014/main" val="1397134624"/>
                    </a:ext>
                  </a:extLst>
                </a:gridCol>
                <a:gridCol w="211374">
                  <a:extLst>
                    <a:ext uri="{9D8B030D-6E8A-4147-A177-3AD203B41FA5}">
                      <a16:colId xmlns:a16="http://schemas.microsoft.com/office/drawing/2014/main" val="292881622"/>
                    </a:ext>
                  </a:extLst>
                </a:gridCol>
                <a:gridCol w="211374">
                  <a:extLst>
                    <a:ext uri="{9D8B030D-6E8A-4147-A177-3AD203B41FA5}">
                      <a16:colId xmlns:a16="http://schemas.microsoft.com/office/drawing/2014/main" val="1072287653"/>
                    </a:ext>
                  </a:extLst>
                </a:gridCol>
                <a:gridCol w="211374">
                  <a:extLst>
                    <a:ext uri="{9D8B030D-6E8A-4147-A177-3AD203B41FA5}">
                      <a16:colId xmlns:a16="http://schemas.microsoft.com/office/drawing/2014/main" val="275280520"/>
                    </a:ext>
                  </a:extLst>
                </a:gridCol>
                <a:gridCol w="211374">
                  <a:extLst>
                    <a:ext uri="{9D8B030D-6E8A-4147-A177-3AD203B41FA5}">
                      <a16:colId xmlns:a16="http://schemas.microsoft.com/office/drawing/2014/main" val="395280917"/>
                    </a:ext>
                  </a:extLst>
                </a:gridCol>
                <a:gridCol w="211374">
                  <a:extLst>
                    <a:ext uri="{9D8B030D-6E8A-4147-A177-3AD203B41FA5}">
                      <a16:colId xmlns:a16="http://schemas.microsoft.com/office/drawing/2014/main" val="6984623"/>
                    </a:ext>
                  </a:extLst>
                </a:gridCol>
                <a:gridCol w="211374">
                  <a:extLst>
                    <a:ext uri="{9D8B030D-6E8A-4147-A177-3AD203B41FA5}">
                      <a16:colId xmlns:a16="http://schemas.microsoft.com/office/drawing/2014/main" val="2853298345"/>
                    </a:ext>
                  </a:extLst>
                </a:gridCol>
                <a:gridCol w="211374">
                  <a:extLst>
                    <a:ext uri="{9D8B030D-6E8A-4147-A177-3AD203B41FA5}">
                      <a16:colId xmlns:a16="http://schemas.microsoft.com/office/drawing/2014/main" val="2468382863"/>
                    </a:ext>
                  </a:extLst>
                </a:gridCol>
                <a:gridCol w="211374">
                  <a:extLst>
                    <a:ext uri="{9D8B030D-6E8A-4147-A177-3AD203B41FA5}">
                      <a16:colId xmlns:a16="http://schemas.microsoft.com/office/drawing/2014/main" val="1348870091"/>
                    </a:ext>
                  </a:extLst>
                </a:gridCol>
                <a:gridCol w="211374">
                  <a:extLst>
                    <a:ext uri="{9D8B030D-6E8A-4147-A177-3AD203B41FA5}">
                      <a16:colId xmlns:a16="http://schemas.microsoft.com/office/drawing/2014/main" val="373942964"/>
                    </a:ext>
                  </a:extLst>
                </a:gridCol>
                <a:gridCol w="211374">
                  <a:extLst>
                    <a:ext uri="{9D8B030D-6E8A-4147-A177-3AD203B41FA5}">
                      <a16:colId xmlns:a16="http://schemas.microsoft.com/office/drawing/2014/main" val="1461893708"/>
                    </a:ext>
                  </a:extLst>
                </a:gridCol>
                <a:gridCol w="211374">
                  <a:extLst>
                    <a:ext uri="{9D8B030D-6E8A-4147-A177-3AD203B41FA5}">
                      <a16:colId xmlns:a16="http://schemas.microsoft.com/office/drawing/2014/main" val="3318930331"/>
                    </a:ext>
                  </a:extLst>
                </a:gridCol>
                <a:gridCol w="211374">
                  <a:extLst>
                    <a:ext uri="{9D8B030D-6E8A-4147-A177-3AD203B41FA5}">
                      <a16:colId xmlns:a16="http://schemas.microsoft.com/office/drawing/2014/main" val="1888750833"/>
                    </a:ext>
                  </a:extLst>
                </a:gridCol>
                <a:gridCol w="211374">
                  <a:extLst>
                    <a:ext uri="{9D8B030D-6E8A-4147-A177-3AD203B41FA5}">
                      <a16:colId xmlns:a16="http://schemas.microsoft.com/office/drawing/2014/main" val="3147895625"/>
                    </a:ext>
                  </a:extLst>
                </a:gridCol>
                <a:gridCol w="211374">
                  <a:extLst>
                    <a:ext uri="{9D8B030D-6E8A-4147-A177-3AD203B41FA5}">
                      <a16:colId xmlns:a16="http://schemas.microsoft.com/office/drawing/2014/main" val="2334967996"/>
                    </a:ext>
                  </a:extLst>
                </a:gridCol>
                <a:gridCol w="211374">
                  <a:extLst>
                    <a:ext uri="{9D8B030D-6E8A-4147-A177-3AD203B41FA5}">
                      <a16:colId xmlns:a16="http://schemas.microsoft.com/office/drawing/2014/main" val="2702433078"/>
                    </a:ext>
                  </a:extLst>
                </a:gridCol>
                <a:gridCol w="211374">
                  <a:extLst>
                    <a:ext uri="{9D8B030D-6E8A-4147-A177-3AD203B41FA5}">
                      <a16:colId xmlns:a16="http://schemas.microsoft.com/office/drawing/2014/main" val="1884559276"/>
                    </a:ext>
                  </a:extLst>
                </a:gridCol>
                <a:gridCol w="211374">
                  <a:extLst>
                    <a:ext uri="{9D8B030D-6E8A-4147-A177-3AD203B41FA5}">
                      <a16:colId xmlns:a16="http://schemas.microsoft.com/office/drawing/2014/main" val="659162378"/>
                    </a:ext>
                  </a:extLst>
                </a:gridCol>
                <a:gridCol w="214468">
                  <a:extLst>
                    <a:ext uri="{9D8B030D-6E8A-4147-A177-3AD203B41FA5}">
                      <a16:colId xmlns:a16="http://schemas.microsoft.com/office/drawing/2014/main" val="807086020"/>
                    </a:ext>
                  </a:extLst>
                </a:gridCol>
                <a:gridCol w="208280">
                  <a:extLst>
                    <a:ext uri="{9D8B030D-6E8A-4147-A177-3AD203B41FA5}">
                      <a16:colId xmlns:a16="http://schemas.microsoft.com/office/drawing/2014/main" val="2232838573"/>
                    </a:ext>
                  </a:extLst>
                </a:gridCol>
                <a:gridCol w="211374">
                  <a:extLst>
                    <a:ext uri="{9D8B030D-6E8A-4147-A177-3AD203B41FA5}">
                      <a16:colId xmlns:a16="http://schemas.microsoft.com/office/drawing/2014/main" val="1316518374"/>
                    </a:ext>
                  </a:extLst>
                </a:gridCol>
                <a:gridCol w="211374">
                  <a:extLst>
                    <a:ext uri="{9D8B030D-6E8A-4147-A177-3AD203B41FA5}">
                      <a16:colId xmlns:a16="http://schemas.microsoft.com/office/drawing/2014/main" val="3333202984"/>
                    </a:ext>
                  </a:extLst>
                </a:gridCol>
                <a:gridCol w="211374">
                  <a:extLst>
                    <a:ext uri="{9D8B030D-6E8A-4147-A177-3AD203B41FA5}">
                      <a16:colId xmlns:a16="http://schemas.microsoft.com/office/drawing/2014/main" val="2432360289"/>
                    </a:ext>
                  </a:extLst>
                </a:gridCol>
                <a:gridCol w="211374">
                  <a:extLst>
                    <a:ext uri="{9D8B030D-6E8A-4147-A177-3AD203B41FA5}">
                      <a16:colId xmlns:a16="http://schemas.microsoft.com/office/drawing/2014/main" val="2685496730"/>
                    </a:ext>
                  </a:extLst>
                </a:gridCol>
                <a:gridCol w="211374">
                  <a:extLst>
                    <a:ext uri="{9D8B030D-6E8A-4147-A177-3AD203B41FA5}">
                      <a16:colId xmlns:a16="http://schemas.microsoft.com/office/drawing/2014/main" val="1391367523"/>
                    </a:ext>
                  </a:extLst>
                </a:gridCol>
                <a:gridCol w="211374">
                  <a:extLst>
                    <a:ext uri="{9D8B030D-6E8A-4147-A177-3AD203B41FA5}">
                      <a16:colId xmlns:a16="http://schemas.microsoft.com/office/drawing/2014/main" val="2677081766"/>
                    </a:ext>
                  </a:extLst>
                </a:gridCol>
                <a:gridCol w="211374">
                  <a:extLst>
                    <a:ext uri="{9D8B030D-6E8A-4147-A177-3AD203B41FA5}">
                      <a16:colId xmlns:a16="http://schemas.microsoft.com/office/drawing/2014/main" val="3737600269"/>
                    </a:ext>
                  </a:extLst>
                </a:gridCol>
                <a:gridCol w="211374">
                  <a:extLst>
                    <a:ext uri="{9D8B030D-6E8A-4147-A177-3AD203B41FA5}">
                      <a16:colId xmlns:a16="http://schemas.microsoft.com/office/drawing/2014/main" val="3286070686"/>
                    </a:ext>
                  </a:extLst>
                </a:gridCol>
                <a:gridCol w="211374">
                  <a:extLst>
                    <a:ext uri="{9D8B030D-6E8A-4147-A177-3AD203B41FA5}">
                      <a16:colId xmlns:a16="http://schemas.microsoft.com/office/drawing/2014/main" val="180521835"/>
                    </a:ext>
                  </a:extLst>
                </a:gridCol>
                <a:gridCol w="211374">
                  <a:extLst>
                    <a:ext uri="{9D8B030D-6E8A-4147-A177-3AD203B41FA5}">
                      <a16:colId xmlns:a16="http://schemas.microsoft.com/office/drawing/2014/main" val="1088707127"/>
                    </a:ext>
                  </a:extLst>
                </a:gridCol>
                <a:gridCol w="211374">
                  <a:extLst>
                    <a:ext uri="{9D8B030D-6E8A-4147-A177-3AD203B41FA5}">
                      <a16:colId xmlns:a16="http://schemas.microsoft.com/office/drawing/2014/main" val="2362615869"/>
                    </a:ext>
                  </a:extLst>
                </a:gridCol>
                <a:gridCol w="211374">
                  <a:extLst>
                    <a:ext uri="{9D8B030D-6E8A-4147-A177-3AD203B41FA5}">
                      <a16:colId xmlns:a16="http://schemas.microsoft.com/office/drawing/2014/main" val="3147866620"/>
                    </a:ext>
                  </a:extLst>
                </a:gridCol>
                <a:gridCol w="211374">
                  <a:extLst>
                    <a:ext uri="{9D8B030D-6E8A-4147-A177-3AD203B41FA5}">
                      <a16:colId xmlns:a16="http://schemas.microsoft.com/office/drawing/2014/main" val="4225955558"/>
                    </a:ext>
                  </a:extLst>
                </a:gridCol>
                <a:gridCol w="211374">
                  <a:extLst>
                    <a:ext uri="{9D8B030D-6E8A-4147-A177-3AD203B41FA5}">
                      <a16:colId xmlns:a16="http://schemas.microsoft.com/office/drawing/2014/main" val="3566715495"/>
                    </a:ext>
                  </a:extLst>
                </a:gridCol>
                <a:gridCol w="211374">
                  <a:extLst>
                    <a:ext uri="{9D8B030D-6E8A-4147-A177-3AD203B41FA5}">
                      <a16:colId xmlns:a16="http://schemas.microsoft.com/office/drawing/2014/main" val="26773016"/>
                    </a:ext>
                  </a:extLst>
                </a:gridCol>
                <a:gridCol w="211374">
                  <a:extLst>
                    <a:ext uri="{9D8B030D-6E8A-4147-A177-3AD203B41FA5}">
                      <a16:colId xmlns:a16="http://schemas.microsoft.com/office/drawing/2014/main" val="705603878"/>
                    </a:ext>
                  </a:extLst>
                </a:gridCol>
                <a:gridCol w="211374">
                  <a:extLst>
                    <a:ext uri="{9D8B030D-6E8A-4147-A177-3AD203B41FA5}">
                      <a16:colId xmlns:a16="http://schemas.microsoft.com/office/drawing/2014/main" val="4241490437"/>
                    </a:ext>
                  </a:extLst>
                </a:gridCol>
                <a:gridCol w="211374">
                  <a:extLst>
                    <a:ext uri="{9D8B030D-6E8A-4147-A177-3AD203B41FA5}">
                      <a16:colId xmlns:a16="http://schemas.microsoft.com/office/drawing/2014/main" val="2210922331"/>
                    </a:ext>
                  </a:extLst>
                </a:gridCol>
                <a:gridCol w="211374">
                  <a:extLst>
                    <a:ext uri="{9D8B030D-6E8A-4147-A177-3AD203B41FA5}">
                      <a16:colId xmlns:a16="http://schemas.microsoft.com/office/drawing/2014/main" val="333266493"/>
                    </a:ext>
                  </a:extLst>
                </a:gridCol>
                <a:gridCol w="211374">
                  <a:extLst>
                    <a:ext uri="{9D8B030D-6E8A-4147-A177-3AD203B41FA5}">
                      <a16:colId xmlns:a16="http://schemas.microsoft.com/office/drawing/2014/main" val="3538804174"/>
                    </a:ext>
                  </a:extLst>
                </a:gridCol>
                <a:gridCol w="211374">
                  <a:extLst>
                    <a:ext uri="{9D8B030D-6E8A-4147-A177-3AD203B41FA5}">
                      <a16:colId xmlns:a16="http://schemas.microsoft.com/office/drawing/2014/main" val="3688054743"/>
                    </a:ext>
                  </a:extLst>
                </a:gridCol>
                <a:gridCol w="211374">
                  <a:extLst>
                    <a:ext uri="{9D8B030D-6E8A-4147-A177-3AD203B41FA5}">
                      <a16:colId xmlns:a16="http://schemas.microsoft.com/office/drawing/2014/main" val="368407997"/>
                    </a:ext>
                  </a:extLst>
                </a:gridCol>
                <a:gridCol w="211374">
                  <a:extLst>
                    <a:ext uri="{9D8B030D-6E8A-4147-A177-3AD203B41FA5}">
                      <a16:colId xmlns:a16="http://schemas.microsoft.com/office/drawing/2014/main" val="2171240615"/>
                    </a:ext>
                  </a:extLst>
                </a:gridCol>
                <a:gridCol w="211374">
                  <a:extLst>
                    <a:ext uri="{9D8B030D-6E8A-4147-A177-3AD203B41FA5}">
                      <a16:colId xmlns:a16="http://schemas.microsoft.com/office/drawing/2014/main" val="3356605908"/>
                    </a:ext>
                  </a:extLst>
                </a:gridCol>
                <a:gridCol w="211374">
                  <a:extLst>
                    <a:ext uri="{9D8B030D-6E8A-4147-A177-3AD203B41FA5}">
                      <a16:colId xmlns:a16="http://schemas.microsoft.com/office/drawing/2014/main" val="876914202"/>
                    </a:ext>
                  </a:extLst>
                </a:gridCol>
              </a:tblGrid>
              <a:tr h="193927">
                <a:tc>
                  <a:txBody>
                    <a:bodyPr/>
                    <a:lstStyle/>
                    <a:p>
                      <a:pPr marL="0" indent="0" algn="ctr"/>
                      <a:r>
                        <a:rPr lang="en-US" sz="1000" dirty="0">
                          <a:latin typeface="Montserrat" panose="00000500000000000000" pitchFamily="50" charset="0"/>
                        </a:rPr>
                        <a:t>M</a:t>
                      </a:r>
                    </a:p>
                  </a:txBody>
                  <a:tcPr anchor="ctr">
                    <a:solidFill>
                      <a:schemeClr val="accent5">
                        <a:lumMod val="40000"/>
                        <a:lumOff val="60000"/>
                      </a:schemeClr>
                    </a:solidFill>
                  </a:tcPr>
                </a:tc>
                <a:tc>
                  <a:txBody>
                    <a:bodyPr/>
                    <a:lstStyle/>
                    <a:p>
                      <a:pPr marL="0" indent="0" algn="ctr"/>
                      <a:r>
                        <a:rPr lang="en-US" sz="1000" dirty="0">
                          <a:latin typeface="Montserrat" panose="00000500000000000000" pitchFamily="50" charset="0"/>
                        </a:rPr>
                        <a:t>A</a:t>
                      </a:r>
                    </a:p>
                  </a:txBody>
                  <a:tcPr anchor="ctr">
                    <a:solidFill>
                      <a:schemeClr val="accent5">
                        <a:lumMod val="40000"/>
                        <a:lumOff val="60000"/>
                      </a:schemeClr>
                    </a:solidFill>
                  </a:tcPr>
                </a:tc>
                <a:tc>
                  <a:txBody>
                    <a:bodyPr/>
                    <a:lstStyle/>
                    <a:p>
                      <a:pPr algn="ctr"/>
                      <a:r>
                        <a:rPr lang="en-US" sz="1000" dirty="0">
                          <a:latin typeface="Montserrat" panose="00000500000000000000" pitchFamily="50" charset="0"/>
                        </a:rPr>
                        <a:t>M</a:t>
                      </a:r>
                    </a:p>
                  </a:txBody>
                  <a:tcPr anchor="ctr">
                    <a:solidFill>
                      <a:schemeClr val="accent5">
                        <a:lumMod val="40000"/>
                        <a:lumOff val="60000"/>
                      </a:schemeClr>
                    </a:solidFill>
                  </a:tcPr>
                </a:tc>
                <a:tc>
                  <a:txBody>
                    <a:bodyPr/>
                    <a:lstStyle/>
                    <a:p>
                      <a:pPr algn="ctr"/>
                      <a:r>
                        <a:rPr lang="en-US" sz="1000" dirty="0">
                          <a:latin typeface="Montserrat" panose="00000500000000000000" pitchFamily="50" charset="0"/>
                        </a:rPr>
                        <a:t>J</a:t>
                      </a:r>
                    </a:p>
                  </a:txBody>
                  <a:tcPr anchor="ctr">
                    <a:solidFill>
                      <a:schemeClr val="accent5">
                        <a:lumMod val="40000"/>
                        <a:lumOff val="60000"/>
                      </a:schemeClr>
                    </a:solidFill>
                  </a:tcPr>
                </a:tc>
                <a:tc>
                  <a:txBody>
                    <a:bodyPr/>
                    <a:lstStyle/>
                    <a:p>
                      <a:pPr algn="ctr"/>
                      <a:r>
                        <a:rPr lang="en-US" sz="1000" dirty="0">
                          <a:latin typeface="Montserrat" panose="00000500000000000000" pitchFamily="50" charset="0"/>
                        </a:rPr>
                        <a:t>J</a:t>
                      </a:r>
                    </a:p>
                  </a:txBody>
                  <a:tcPr anchor="ctr">
                    <a:solidFill>
                      <a:schemeClr val="accent5">
                        <a:lumMod val="40000"/>
                        <a:lumOff val="60000"/>
                      </a:schemeClr>
                    </a:solidFill>
                  </a:tcPr>
                </a:tc>
                <a:tc>
                  <a:txBody>
                    <a:bodyPr/>
                    <a:lstStyle/>
                    <a:p>
                      <a:pPr algn="ctr"/>
                      <a:r>
                        <a:rPr lang="en-US" sz="1000" dirty="0">
                          <a:latin typeface="Montserrat" panose="00000500000000000000" pitchFamily="50" charset="0"/>
                        </a:rPr>
                        <a:t>A</a:t>
                      </a:r>
                    </a:p>
                  </a:txBody>
                  <a:tcPr anchor="ctr">
                    <a:solidFill>
                      <a:schemeClr val="accent5">
                        <a:lumMod val="40000"/>
                        <a:lumOff val="60000"/>
                      </a:schemeClr>
                    </a:solidFill>
                  </a:tcPr>
                </a:tc>
                <a:tc>
                  <a:txBody>
                    <a:bodyPr/>
                    <a:lstStyle/>
                    <a:p>
                      <a:pPr algn="ctr"/>
                      <a:r>
                        <a:rPr lang="en-US" sz="1000" dirty="0">
                          <a:latin typeface="Montserrat" panose="00000500000000000000" pitchFamily="50" charset="0"/>
                        </a:rPr>
                        <a:t>S</a:t>
                      </a:r>
                    </a:p>
                  </a:txBody>
                  <a:tcPr anchor="ctr">
                    <a:solidFill>
                      <a:schemeClr val="accent5">
                        <a:lumMod val="40000"/>
                        <a:lumOff val="60000"/>
                      </a:schemeClr>
                    </a:solidFill>
                  </a:tcPr>
                </a:tc>
                <a:tc>
                  <a:txBody>
                    <a:bodyPr/>
                    <a:lstStyle/>
                    <a:p>
                      <a:pPr algn="ctr"/>
                      <a:r>
                        <a:rPr lang="en-US" sz="1000" dirty="0">
                          <a:latin typeface="Montserrat" panose="00000500000000000000" pitchFamily="50" charset="0"/>
                        </a:rPr>
                        <a:t>O</a:t>
                      </a:r>
                    </a:p>
                  </a:txBody>
                  <a:tcPr anchor="ctr">
                    <a:solidFill>
                      <a:schemeClr val="accent5">
                        <a:lumMod val="40000"/>
                        <a:lumOff val="60000"/>
                      </a:schemeClr>
                    </a:solidFill>
                  </a:tcPr>
                </a:tc>
                <a:tc>
                  <a:txBody>
                    <a:bodyPr/>
                    <a:lstStyle/>
                    <a:p>
                      <a:pPr algn="ctr"/>
                      <a:r>
                        <a:rPr lang="en-US" sz="1000" dirty="0">
                          <a:latin typeface="Montserrat" panose="00000500000000000000" pitchFamily="50" charset="0"/>
                        </a:rPr>
                        <a:t>N</a:t>
                      </a:r>
                    </a:p>
                  </a:txBody>
                  <a:tcPr anchor="ctr">
                    <a:solidFill>
                      <a:schemeClr val="accent5">
                        <a:lumMod val="40000"/>
                        <a:lumOff val="60000"/>
                      </a:schemeClr>
                    </a:solidFill>
                  </a:tcPr>
                </a:tc>
                <a:tc>
                  <a:txBody>
                    <a:bodyPr/>
                    <a:lstStyle/>
                    <a:p>
                      <a:pPr algn="ctr"/>
                      <a:r>
                        <a:rPr lang="en-US" sz="1000" dirty="0">
                          <a:latin typeface="Montserrat" panose="00000500000000000000" pitchFamily="50" charset="0"/>
                        </a:rPr>
                        <a:t>D</a:t>
                      </a:r>
                    </a:p>
                  </a:txBody>
                  <a:tcPr anchor="ctr">
                    <a:solidFill>
                      <a:schemeClr val="accent5">
                        <a:lumMod val="40000"/>
                        <a:lumOff val="60000"/>
                      </a:schemeClr>
                    </a:solidFill>
                  </a:tcPr>
                </a:tc>
                <a:tc>
                  <a:txBody>
                    <a:bodyPr/>
                    <a:lstStyle/>
                    <a:p>
                      <a:pPr algn="ctr"/>
                      <a:r>
                        <a:rPr lang="en-US" sz="1000" dirty="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dirty="0">
                          <a:latin typeface="Montserrat" panose="00000500000000000000" pitchFamily="50" charset="0"/>
                        </a:rPr>
                        <a:t>F</a:t>
                      </a:r>
                    </a:p>
                  </a:txBody>
                  <a:tcPr anchor="ctr">
                    <a:solidFill>
                      <a:schemeClr val="accent6">
                        <a:lumMod val="40000"/>
                        <a:lumOff val="60000"/>
                      </a:schemeClr>
                    </a:solidFill>
                  </a:tcPr>
                </a:tc>
                <a:tc>
                  <a:txBody>
                    <a:bodyPr/>
                    <a:lstStyle/>
                    <a:p>
                      <a:pPr algn="ctr"/>
                      <a:r>
                        <a:rPr lang="en-US" sz="1000" dirty="0">
                          <a:latin typeface="Montserrat" panose="00000500000000000000" pitchFamily="50" charset="0"/>
                        </a:rPr>
                        <a:t>M</a:t>
                      </a:r>
                    </a:p>
                  </a:txBody>
                  <a:tcPr anchor="ctr">
                    <a:solidFill>
                      <a:schemeClr val="accent6">
                        <a:lumMod val="40000"/>
                        <a:lumOff val="60000"/>
                      </a:schemeClr>
                    </a:solidFill>
                  </a:tcPr>
                </a:tc>
                <a:tc>
                  <a:txBody>
                    <a:bodyPr/>
                    <a:lstStyle/>
                    <a:p>
                      <a:pPr marL="0" indent="0" algn="ctr"/>
                      <a:r>
                        <a:rPr lang="en-US" sz="1000" dirty="0">
                          <a:latin typeface="Montserrat" panose="00000500000000000000" pitchFamily="50" charset="0"/>
                        </a:rPr>
                        <a:t>A</a:t>
                      </a:r>
                    </a:p>
                  </a:txBody>
                  <a:tcPr anchor="ctr">
                    <a:solidFill>
                      <a:schemeClr val="accent6">
                        <a:lumMod val="40000"/>
                        <a:lumOff val="60000"/>
                      </a:schemeClr>
                    </a:solidFill>
                  </a:tcPr>
                </a:tc>
                <a:tc>
                  <a:txBody>
                    <a:bodyPr/>
                    <a:lstStyle/>
                    <a:p>
                      <a:pPr algn="ctr"/>
                      <a:r>
                        <a:rPr lang="en-US" sz="1000" dirty="0">
                          <a:latin typeface="Montserrat" panose="00000500000000000000" pitchFamily="50" charset="0"/>
                        </a:rPr>
                        <a:t>M</a:t>
                      </a:r>
                    </a:p>
                  </a:txBody>
                  <a:tcPr anchor="ctr">
                    <a:solidFill>
                      <a:schemeClr val="accent6">
                        <a:lumMod val="40000"/>
                        <a:lumOff val="60000"/>
                      </a:schemeClr>
                    </a:solidFill>
                  </a:tcPr>
                </a:tc>
                <a:tc>
                  <a:txBody>
                    <a:bodyPr/>
                    <a:lstStyle/>
                    <a:p>
                      <a:pPr algn="ctr"/>
                      <a:r>
                        <a:rPr lang="en-US" sz="1000" dirty="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dirty="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dirty="0">
                          <a:latin typeface="Montserrat" panose="00000500000000000000" pitchFamily="50" charset="0"/>
                        </a:rPr>
                        <a:t>A</a:t>
                      </a:r>
                    </a:p>
                  </a:txBody>
                  <a:tcPr anchor="ctr">
                    <a:solidFill>
                      <a:schemeClr val="accent6">
                        <a:lumMod val="40000"/>
                        <a:lumOff val="60000"/>
                      </a:schemeClr>
                    </a:solidFill>
                  </a:tcPr>
                </a:tc>
                <a:tc>
                  <a:txBody>
                    <a:bodyPr/>
                    <a:lstStyle/>
                    <a:p>
                      <a:pPr algn="ctr"/>
                      <a:r>
                        <a:rPr lang="en-US" sz="1000" dirty="0">
                          <a:latin typeface="Montserrat" panose="00000500000000000000" pitchFamily="50" charset="0"/>
                        </a:rPr>
                        <a:t>S</a:t>
                      </a:r>
                    </a:p>
                  </a:txBody>
                  <a:tcPr anchor="ctr">
                    <a:solidFill>
                      <a:schemeClr val="accent6">
                        <a:lumMod val="40000"/>
                        <a:lumOff val="60000"/>
                      </a:schemeClr>
                    </a:solidFill>
                  </a:tcPr>
                </a:tc>
                <a:tc>
                  <a:txBody>
                    <a:bodyPr/>
                    <a:lstStyle/>
                    <a:p>
                      <a:pPr algn="ctr"/>
                      <a:r>
                        <a:rPr lang="en-US" sz="1000" dirty="0">
                          <a:latin typeface="Montserrat" panose="00000500000000000000" pitchFamily="50" charset="0"/>
                        </a:rPr>
                        <a:t>O</a:t>
                      </a:r>
                    </a:p>
                  </a:txBody>
                  <a:tcPr anchor="ctr">
                    <a:solidFill>
                      <a:schemeClr val="accent6">
                        <a:lumMod val="40000"/>
                        <a:lumOff val="60000"/>
                      </a:schemeClr>
                    </a:solidFill>
                  </a:tcPr>
                </a:tc>
                <a:tc>
                  <a:txBody>
                    <a:bodyPr/>
                    <a:lstStyle/>
                    <a:p>
                      <a:pPr algn="ctr"/>
                      <a:r>
                        <a:rPr lang="en-US" sz="1000" dirty="0">
                          <a:latin typeface="Montserrat" panose="00000500000000000000" pitchFamily="50" charset="0"/>
                        </a:rPr>
                        <a:t>N</a:t>
                      </a:r>
                    </a:p>
                  </a:txBody>
                  <a:tcPr anchor="ctr">
                    <a:solidFill>
                      <a:schemeClr val="accent6">
                        <a:lumMod val="40000"/>
                        <a:lumOff val="60000"/>
                      </a:schemeClr>
                    </a:solidFill>
                  </a:tcPr>
                </a:tc>
                <a:tc>
                  <a:txBody>
                    <a:bodyPr/>
                    <a:lstStyle/>
                    <a:p>
                      <a:pPr algn="ctr"/>
                      <a:r>
                        <a:rPr lang="en-US" sz="1000" dirty="0">
                          <a:latin typeface="Montserrat" panose="00000500000000000000" pitchFamily="50" charset="0"/>
                        </a:rPr>
                        <a:t>D</a:t>
                      </a:r>
                    </a:p>
                  </a:txBody>
                  <a:tcPr anchor="ctr">
                    <a:solidFill>
                      <a:schemeClr val="accent6">
                        <a:lumMod val="40000"/>
                        <a:lumOff val="60000"/>
                      </a:schemeClr>
                    </a:solidFill>
                  </a:tcPr>
                </a:tc>
                <a:tc>
                  <a:txBody>
                    <a:bodyPr/>
                    <a:lstStyle/>
                    <a:p>
                      <a:pPr algn="ctr"/>
                      <a:r>
                        <a:rPr lang="en-US" sz="1000" dirty="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dirty="0">
                          <a:latin typeface="Montserrat" panose="00000500000000000000" pitchFamily="50" charset="0"/>
                        </a:rPr>
                        <a:t>F</a:t>
                      </a:r>
                    </a:p>
                  </a:txBody>
                  <a:tcPr anchor="ctr">
                    <a:solidFill>
                      <a:schemeClr val="accent4">
                        <a:lumMod val="40000"/>
                        <a:lumOff val="60000"/>
                      </a:schemeClr>
                    </a:solidFill>
                  </a:tcPr>
                </a:tc>
                <a:tc>
                  <a:txBody>
                    <a:bodyPr/>
                    <a:lstStyle/>
                    <a:p>
                      <a:pPr algn="ctr"/>
                      <a:r>
                        <a:rPr lang="en-US" sz="1000" dirty="0">
                          <a:latin typeface="Montserrat" panose="00000500000000000000" pitchFamily="50" charset="0"/>
                        </a:rPr>
                        <a:t>M</a:t>
                      </a:r>
                    </a:p>
                  </a:txBody>
                  <a:tcPr anchor="ctr">
                    <a:solidFill>
                      <a:schemeClr val="accent4">
                        <a:lumMod val="40000"/>
                        <a:lumOff val="60000"/>
                      </a:schemeClr>
                    </a:solidFill>
                  </a:tcPr>
                </a:tc>
                <a:tc>
                  <a:txBody>
                    <a:bodyPr/>
                    <a:lstStyle/>
                    <a:p>
                      <a:pPr marL="0" indent="0" algn="ctr"/>
                      <a:r>
                        <a:rPr lang="en-US" sz="1000" dirty="0">
                          <a:latin typeface="Montserrat" panose="00000500000000000000" pitchFamily="50" charset="0"/>
                        </a:rPr>
                        <a:t>A</a:t>
                      </a:r>
                    </a:p>
                  </a:txBody>
                  <a:tcPr anchor="ctr">
                    <a:solidFill>
                      <a:schemeClr val="accent4">
                        <a:lumMod val="40000"/>
                        <a:lumOff val="60000"/>
                      </a:schemeClr>
                    </a:solidFill>
                  </a:tcPr>
                </a:tc>
                <a:tc>
                  <a:txBody>
                    <a:bodyPr/>
                    <a:lstStyle/>
                    <a:p>
                      <a:pPr algn="ctr"/>
                      <a:r>
                        <a:rPr lang="en-US" sz="1000" dirty="0">
                          <a:latin typeface="Montserrat" panose="00000500000000000000" pitchFamily="50" charset="0"/>
                        </a:rPr>
                        <a:t>M</a:t>
                      </a:r>
                    </a:p>
                  </a:txBody>
                  <a:tcPr anchor="ctr">
                    <a:solidFill>
                      <a:schemeClr val="accent4">
                        <a:lumMod val="40000"/>
                        <a:lumOff val="60000"/>
                      </a:schemeClr>
                    </a:solidFill>
                  </a:tcPr>
                </a:tc>
                <a:tc>
                  <a:txBody>
                    <a:bodyPr/>
                    <a:lstStyle/>
                    <a:p>
                      <a:pPr algn="ctr"/>
                      <a:r>
                        <a:rPr lang="en-US" sz="1000" dirty="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dirty="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dirty="0">
                          <a:latin typeface="Montserrat" panose="00000500000000000000" pitchFamily="50" charset="0"/>
                        </a:rPr>
                        <a:t>A</a:t>
                      </a:r>
                    </a:p>
                  </a:txBody>
                  <a:tcPr anchor="ctr">
                    <a:solidFill>
                      <a:schemeClr val="accent4">
                        <a:lumMod val="40000"/>
                        <a:lumOff val="60000"/>
                      </a:schemeClr>
                    </a:solidFill>
                  </a:tcPr>
                </a:tc>
                <a:tc>
                  <a:txBody>
                    <a:bodyPr/>
                    <a:lstStyle/>
                    <a:p>
                      <a:pPr algn="ctr"/>
                      <a:r>
                        <a:rPr lang="en-US" sz="1000" dirty="0">
                          <a:latin typeface="Montserrat" panose="00000500000000000000" pitchFamily="50" charset="0"/>
                        </a:rPr>
                        <a:t>S</a:t>
                      </a:r>
                    </a:p>
                  </a:txBody>
                  <a:tcPr anchor="ctr">
                    <a:solidFill>
                      <a:schemeClr val="accent4">
                        <a:lumMod val="40000"/>
                        <a:lumOff val="60000"/>
                      </a:schemeClr>
                    </a:solidFill>
                  </a:tcPr>
                </a:tc>
                <a:tc>
                  <a:txBody>
                    <a:bodyPr/>
                    <a:lstStyle/>
                    <a:p>
                      <a:pPr algn="ctr"/>
                      <a:r>
                        <a:rPr lang="en-US" sz="1000" dirty="0">
                          <a:latin typeface="Montserrat" panose="00000500000000000000" pitchFamily="50" charset="0"/>
                        </a:rPr>
                        <a:t>O</a:t>
                      </a:r>
                    </a:p>
                  </a:txBody>
                  <a:tcPr anchor="ctr">
                    <a:solidFill>
                      <a:schemeClr val="accent4">
                        <a:lumMod val="40000"/>
                        <a:lumOff val="60000"/>
                      </a:schemeClr>
                    </a:solidFill>
                  </a:tcPr>
                </a:tc>
                <a:tc>
                  <a:txBody>
                    <a:bodyPr/>
                    <a:lstStyle/>
                    <a:p>
                      <a:pPr algn="ctr"/>
                      <a:r>
                        <a:rPr lang="en-US" sz="1000" dirty="0">
                          <a:latin typeface="Montserrat" panose="00000500000000000000" pitchFamily="50" charset="0"/>
                        </a:rPr>
                        <a:t>N</a:t>
                      </a:r>
                    </a:p>
                  </a:txBody>
                  <a:tcPr anchor="ctr">
                    <a:solidFill>
                      <a:schemeClr val="accent4">
                        <a:lumMod val="40000"/>
                        <a:lumOff val="60000"/>
                      </a:schemeClr>
                    </a:solidFill>
                  </a:tcPr>
                </a:tc>
                <a:tc>
                  <a:txBody>
                    <a:bodyPr/>
                    <a:lstStyle/>
                    <a:p>
                      <a:pPr algn="ctr"/>
                      <a:r>
                        <a:rPr lang="en-US" sz="1000" dirty="0">
                          <a:latin typeface="Montserrat" panose="00000500000000000000" pitchFamily="50" charset="0"/>
                        </a:rPr>
                        <a:t>D</a:t>
                      </a:r>
                    </a:p>
                  </a:txBody>
                  <a:tcPr anchor="ctr">
                    <a:solidFill>
                      <a:schemeClr val="accent4">
                        <a:lumMod val="40000"/>
                        <a:lumOff val="60000"/>
                      </a:schemeClr>
                    </a:solidFill>
                  </a:tcPr>
                </a:tc>
                <a:tc>
                  <a:txBody>
                    <a:bodyPr/>
                    <a:lstStyle/>
                    <a:p>
                      <a:pPr algn="ctr"/>
                      <a:r>
                        <a:rPr lang="en-US" sz="1000" dirty="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dirty="0">
                          <a:latin typeface="Montserrat" panose="00000500000000000000" pitchFamily="50" charset="0"/>
                        </a:rPr>
                        <a:t>F</a:t>
                      </a:r>
                    </a:p>
                  </a:txBody>
                  <a:tcPr anchor="ctr">
                    <a:solidFill>
                      <a:schemeClr val="accent1">
                        <a:lumMod val="40000"/>
                        <a:lumOff val="60000"/>
                      </a:schemeClr>
                    </a:solidFill>
                  </a:tcPr>
                </a:tc>
                <a:tc>
                  <a:txBody>
                    <a:bodyPr/>
                    <a:lstStyle/>
                    <a:p>
                      <a:pPr algn="ctr"/>
                      <a:r>
                        <a:rPr lang="en-US" sz="1000" dirty="0">
                          <a:latin typeface="Montserrat" panose="00000500000000000000" pitchFamily="50" charset="0"/>
                        </a:rPr>
                        <a:t>M</a:t>
                      </a:r>
                    </a:p>
                  </a:txBody>
                  <a:tcPr anchor="ctr">
                    <a:solidFill>
                      <a:schemeClr val="accent1">
                        <a:lumMod val="40000"/>
                        <a:lumOff val="60000"/>
                      </a:schemeClr>
                    </a:solidFill>
                  </a:tcPr>
                </a:tc>
                <a:tc>
                  <a:txBody>
                    <a:bodyPr/>
                    <a:lstStyle/>
                    <a:p>
                      <a:pPr marL="0" indent="0" algn="ctr"/>
                      <a:r>
                        <a:rPr lang="en-US" sz="1000" dirty="0">
                          <a:latin typeface="Montserrat" panose="00000500000000000000" pitchFamily="50" charset="0"/>
                        </a:rPr>
                        <a:t>A</a:t>
                      </a:r>
                    </a:p>
                  </a:txBody>
                  <a:tcPr anchor="ctr">
                    <a:solidFill>
                      <a:schemeClr val="accent1">
                        <a:lumMod val="40000"/>
                        <a:lumOff val="60000"/>
                      </a:schemeClr>
                    </a:solidFill>
                  </a:tcPr>
                </a:tc>
                <a:tc>
                  <a:txBody>
                    <a:bodyPr/>
                    <a:lstStyle/>
                    <a:p>
                      <a:pPr algn="ctr"/>
                      <a:r>
                        <a:rPr lang="en-US" sz="1000" dirty="0">
                          <a:latin typeface="Montserrat" panose="00000500000000000000" pitchFamily="50" charset="0"/>
                        </a:rPr>
                        <a:t>M</a:t>
                      </a:r>
                    </a:p>
                  </a:txBody>
                  <a:tcPr anchor="ctr">
                    <a:solidFill>
                      <a:schemeClr val="accent1">
                        <a:lumMod val="40000"/>
                        <a:lumOff val="60000"/>
                      </a:schemeClr>
                    </a:solidFill>
                  </a:tcPr>
                </a:tc>
                <a:tc>
                  <a:txBody>
                    <a:bodyPr/>
                    <a:lstStyle/>
                    <a:p>
                      <a:pPr algn="ctr"/>
                      <a:r>
                        <a:rPr lang="en-US" sz="1000" dirty="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dirty="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dirty="0">
                          <a:latin typeface="Montserrat" panose="00000500000000000000" pitchFamily="50" charset="0"/>
                        </a:rPr>
                        <a:t>A</a:t>
                      </a:r>
                    </a:p>
                  </a:txBody>
                  <a:tcPr anchor="ctr">
                    <a:solidFill>
                      <a:schemeClr val="accent1">
                        <a:lumMod val="40000"/>
                        <a:lumOff val="60000"/>
                      </a:schemeClr>
                    </a:solidFill>
                  </a:tcPr>
                </a:tc>
                <a:tc>
                  <a:txBody>
                    <a:bodyPr/>
                    <a:lstStyle/>
                    <a:p>
                      <a:pPr algn="ctr"/>
                      <a:r>
                        <a:rPr lang="en-US" sz="1000" dirty="0">
                          <a:latin typeface="Montserrat" panose="00000500000000000000" pitchFamily="50" charset="0"/>
                        </a:rPr>
                        <a:t>S</a:t>
                      </a:r>
                    </a:p>
                  </a:txBody>
                  <a:tcPr anchor="ctr">
                    <a:solidFill>
                      <a:schemeClr val="accent1">
                        <a:lumMod val="40000"/>
                        <a:lumOff val="60000"/>
                      </a:schemeClr>
                    </a:solidFill>
                  </a:tcPr>
                </a:tc>
                <a:tc>
                  <a:txBody>
                    <a:bodyPr/>
                    <a:lstStyle/>
                    <a:p>
                      <a:pPr algn="ctr"/>
                      <a:r>
                        <a:rPr lang="en-US" sz="1000" dirty="0">
                          <a:latin typeface="Montserrat" panose="00000500000000000000" pitchFamily="50" charset="0"/>
                        </a:rPr>
                        <a:t>O</a:t>
                      </a:r>
                    </a:p>
                  </a:txBody>
                  <a:tcPr anchor="ctr">
                    <a:solidFill>
                      <a:schemeClr val="accent1">
                        <a:lumMod val="40000"/>
                        <a:lumOff val="60000"/>
                      </a:schemeClr>
                    </a:solidFill>
                  </a:tcPr>
                </a:tc>
                <a:tc>
                  <a:txBody>
                    <a:bodyPr/>
                    <a:lstStyle/>
                    <a:p>
                      <a:pPr algn="ctr"/>
                      <a:r>
                        <a:rPr lang="en-US" sz="1000" dirty="0">
                          <a:latin typeface="Montserrat" panose="00000500000000000000" pitchFamily="50" charset="0"/>
                        </a:rPr>
                        <a:t>N</a:t>
                      </a:r>
                    </a:p>
                  </a:txBody>
                  <a:tcPr anchor="ctr">
                    <a:solidFill>
                      <a:schemeClr val="accent1">
                        <a:lumMod val="40000"/>
                        <a:lumOff val="60000"/>
                      </a:schemeClr>
                    </a:solidFill>
                  </a:tcPr>
                </a:tc>
                <a:tc>
                  <a:txBody>
                    <a:bodyPr/>
                    <a:lstStyle/>
                    <a:p>
                      <a:pPr algn="ctr"/>
                      <a:r>
                        <a:rPr lang="en-US" sz="1000" dirty="0">
                          <a:latin typeface="Montserrat" panose="00000500000000000000" pitchFamily="50" charset="0"/>
                        </a:rPr>
                        <a:t>D</a:t>
                      </a:r>
                    </a:p>
                  </a:txBody>
                  <a:tcPr anchor="ctr">
                    <a:solidFill>
                      <a:schemeClr val="accent1">
                        <a:lumMod val="40000"/>
                        <a:lumOff val="60000"/>
                      </a:schemeClr>
                    </a:solidFill>
                  </a:tcPr>
                </a:tc>
                <a:tc>
                  <a:txBody>
                    <a:bodyPr/>
                    <a:lstStyle/>
                    <a:p>
                      <a:pPr algn="ctr"/>
                      <a:r>
                        <a:rPr lang="en-US" sz="1000" dirty="0">
                          <a:latin typeface="Montserrat" panose="00000500000000000000" pitchFamily="50" charset="0"/>
                        </a:rPr>
                        <a:t>J</a:t>
                      </a:r>
                    </a:p>
                  </a:txBody>
                  <a:tcPr anchor="ctr">
                    <a:solidFill>
                      <a:schemeClr val="accent2">
                        <a:lumMod val="40000"/>
                        <a:lumOff val="60000"/>
                      </a:schemeClr>
                    </a:solidFill>
                  </a:tcPr>
                </a:tc>
                <a:tc>
                  <a:txBody>
                    <a:bodyPr/>
                    <a:lstStyle/>
                    <a:p>
                      <a:pPr algn="ctr"/>
                      <a:r>
                        <a:rPr lang="en-US" sz="1000" dirty="0">
                          <a:latin typeface="Montserrat" panose="00000500000000000000" pitchFamily="50" charset="0"/>
                        </a:rPr>
                        <a:t>F</a:t>
                      </a:r>
                    </a:p>
                  </a:txBody>
                  <a:tcPr anchor="ctr">
                    <a:solidFill>
                      <a:schemeClr val="accent2">
                        <a:lumMod val="40000"/>
                        <a:lumOff val="60000"/>
                      </a:schemeClr>
                    </a:solidFill>
                  </a:tcPr>
                </a:tc>
                <a:extLst>
                  <a:ext uri="{0D108BD9-81ED-4DB2-BD59-A6C34878D82A}">
                    <a16:rowId xmlns:a16="http://schemas.microsoft.com/office/drawing/2014/main" val="1660874361"/>
                  </a:ext>
                </a:extLst>
              </a:tr>
            </a:tbl>
          </a:graphicData>
        </a:graphic>
      </p:graphicFrame>
      <p:graphicFrame>
        <p:nvGraphicFramePr>
          <p:cNvPr id="62" name="Tabella 61">
            <a:extLst>
              <a:ext uri="{FF2B5EF4-FFF2-40B4-BE49-F238E27FC236}">
                <a16:creationId xmlns:a16="http://schemas.microsoft.com/office/drawing/2014/main" id="{41C4C34D-9E18-5A0D-BE45-1057E42936DE}"/>
              </a:ext>
            </a:extLst>
          </p:cNvPr>
          <p:cNvGraphicFramePr>
            <a:graphicFrameLocks noGrp="1"/>
          </p:cNvGraphicFramePr>
          <p:nvPr>
            <p:extLst>
              <p:ext uri="{D42A27DB-BD31-4B8C-83A1-F6EECF244321}">
                <p14:modId xmlns:p14="http://schemas.microsoft.com/office/powerpoint/2010/main" val="2910784293"/>
              </p:ext>
            </p:extLst>
          </p:nvPr>
        </p:nvGraphicFramePr>
        <p:xfrm>
          <a:off x="1015079" y="4384686"/>
          <a:ext cx="10153203" cy="198120"/>
        </p:xfrm>
        <a:graphic>
          <a:graphicData uri="http://schemas.openxmlformats.org/drawingml/2006/table">
            <a:tbl>
              <a:tblPr firstRow="1" bandRow="1">
                <a:tableStyleId>{5C22544A-7EE6-4342-B048-85BDC9FD1C3A}</a:tableStyleId>
              </a:tblPr>
              <a:tblGrid>
                <a:gridCol w="2121387">
                  <a:extLst>
                    <a:ext uri="{9D8B030D-6E8A-4147-A177-3AD203B41FA5}">
                      <a16:colId xmlns:a16="http://schemas.microsoft.com/office/drawing/2014/main" val="1078140534"/>
                    </a:ext>
                  </a:extLst>
                </a:gridCol>
                <a:gridCol w="2531534">
                  <a:extLst>
                    <a:ext uri="{9D8B030D-6E8A-4147-A177-3AD203B41FA5}">
                      <a16:colId xmlns:a16="http://schemas.microsoft.com/office/drawing/2014/main" val="4127737075"/>
                    </a:ext>
                  </a:extLst>
                </a:gridCol>
                <a:gridCol w="2540000">
                  <a:extLst>
                    <a:ext uri="{9D8B030D-6E8A-4147-A177-3AD203B41FA5}">
                      <a16:colId xmlns:a16="http://schemas.microsoft.com/office/drawing/2014/main" val="4161776673"/>
                    </a:ext>
                  </a:extLst>
                </a:gridCol>
                <a:gridCol w="2523066">
                  <a:extLst>
                    <a:ext uri="{9D8B030D-6E8A-4147-A177-3AD203B41FA5}">
                      <a16:colId xmlns:a16="http://schemas.microsoft.com/office/drawing/2014/main" val="1238833884"/>
                    </a:ext>
                  </a:extLst>
                </a:gridCol>
                <a:gridCol w="437216">
                  <a:extLst>
                    <a:ext uri="{9D8B030D-6E8A-4147-A177-3AD203B41FA5}">
                      <a16:colId xmlns:a16="http://schemas.microsoft.com/office/drawing/2014/main" val="1397134624"/>
                    </a:ext>
                  </a:extLst>
                </a:gridCol>
              </a:tblGrid>
              <a:tr h="120576">
                <a:tc>
                  <a:txBody>
                    <a:bodyPr/>
                    <a:lstStyle/>
                    <a:p>
                      <a:pPr marL="0" indent="0" algn="ctr"/>
                      <a:r>
                        <a:rPr lang="en-US" sz="700" dirty="0">
                          <a:latin typeface="Montserrat" panose="00000500000000000000" pitchFamily="50" charset="0"/>
                        </a:rPr>
                        <a:t>2024</a:t>
                      </a:r>
                    </a:p>
                  </a:txBody>
                  <a:tcPr anchor="ctr">
                    <a:solidFill>
                      <a:schemeClr val="accent5">
                        <a:lumMod val="40000"/>
                        <a:lumOff val="60000"/>
                      </a:schemeClr>
                    </a:solidFill>
                  </a:tcPr>
                </a:tc>
                <a:tc>
                  <a:txBody>
                    <a:bodyPr/>
                    <a:lstStyle/>
                    <a:p>
                      <a:pPr marL="0" indent="0" algn="ctr"/>
                      <a:r>
                        <a:rPr lang="en-US" sz="700" dirty="0">
                          <a:latin typeface="Montserrat" panose="00000500000000000000" pitchFamily="50" charset="0"/>
                        </a:rPr>
                        <a:t>2025</a:t>
                      </a:r>
                    </a:p>
                  </a:txBody>
                  <a:tcPr anchor="ctr">
                    <a:solidFill>
                      <a:schemeClr val="accent6">
                        <a:lumMod val="40000"/>
                        <a:lumOff val="60000"/>
                      </a:schemeClr>
                    </a:solidFill>
                  </a:tcPr>
                </a:tc>
                <a:tc>
                  <a:txBody>
                    <a:bodyPr/>
                    <a:lstStyle/>
                    <a:p>
                      <a:pPr marL="0" indent="0" algn="ctr"/>
                      <a:r>
                        <a:rPr lang="en-US" sz="700" dirty="0">
                          <a:latin typeface="Montserrat" panose="00000500000000000000" pitchFamily="50" charset="0"/>
                        </a:rPr>
                        <a:t>2026</a:t>
                      </a:r>
                    </a:p>
                  </a:txBody>
                  <a:tcPr anchor="ctr">
                    <a:solidFill>
                      <a:schemeClr val="accent4">
                        <a:lumMod val="40000"/>
                        <a:lumOff val="60000"/>
                      </a:schemeClr>
                    </a:solidFill>
                  </a:tcPr>
                </a:tc>
                <a:tc>
                  <a:txBody>
                    <a:bodyPr/>
                    <a:lstStyle/>
                    <a:p>
                      <a:pPr algn="ctr"/>
                      <a:r>
                        <a:rPr lang="en-US" sz="700" dirty="0">
                          <a:latin typeface="Montserrat" panose="00000500000000000000" pitchFamily="50" charset="0"/>
                        </a:rPr>
                        <a:t>2027</a:t>
                      </a:r>
                    </a:p>
                  </a:txBody>
                  <a:tcPr anchor="ctr">
                    <a:solidFill>
                      <a:schemeClr val="accent1">
                        <a:lumMod val="40000"/>
                        <a:lumOff val="60000"/>
                      </a:schemeClr>
                    </a:solidFill>
                  </a:tcPr>
                </a:tc>
                <a:tc>
                  <a:txBody>
                    <a:bodyPr/>
                    <a:lstStyle/>
                    <a:p>
                      <a:pPr algn="ctr"/>
                      <a:r>
                        <a:rPr lang="en-US" sz="700" dirty="0">
                          <a:latin typeface="Montserrat" panose="00000500000000000000" pitchFamily="50" charset="0"/>
                        </a:rPr>
                        <a:t>2028</a:t>
                      </a:r>
                    </a:p>
                  </a:txBody>
                  <a:tcPr anchor="ctr">
                    <a:solidFill>
                      <a:schemeClr val="accent2">
                        <a:lumMod val="40000"/>
                        <a:lumOff val="60000"/>
                      </a:schemeClr>
                    </a:solidFill>
                  </a:tcPr>
                </a:tc>
                <a:extLst>
                  <a:ext uri="{0D108BD9-81ED-4DB2-BD59-A6C34878D82A}">
                    <a16:rowId xmlns:a16="http://schemas.microsoft.com/office/drawing/2014/main" val="1660874361"/>
                  </a:ext>
                </a:extLst>
              </a:tr>
            </a:tbl>
          </a:graphicData>
        </a:graphic>
      </p:graphicFrame>
      <p:sp>
        <p:nvSpPr>
          <p:cNvPr id="2" name="Titolo 1">
            <a:extLst>
              <a:ext uri="{FF2B5EF4-FFF2-40B4-BE49-F238E27FC236}">
                <a16:creationId xmlns:a16="http://schemas.microsoft.com/office/drawing/2014/main" id="{845F75D0-F1D9-2173-CD45-EAA764AF75D7}"/>
              </a:ext>
            </a:extLst>
          </p:cNvPr>
          <p:cNvSpPr>
            <a:spLocks noGrp="1"/>
          </p:cNvSpPr>
          <p:nvPr>
            <p:ph type="title"/>
          </p:nvPr>
        </p:nvSpPr>
        <p:spPr>
          <a:xfrm>
            <a:off x="793959" y="91906"/>
            <a:ext cx="10515600" cy="1085316"/>
          </a:xfrm>
        </p:spPr>
        <p:txBody>
          <a:bodyPr/>
          <a:lstStyle/>
          <a:p>
            <a:r>
              <a:rPr lang="en-US" sz="4400" dirty="0">
                <a:solidFill>
                  <a:srgbClr val="013A72"/>
                </a:solidFill>
              </a:rPr>
              <a:t>WP3</a:t>
            </a:r>
            <a:r>
              <a:rPr lang="en-US" sz="4400" dirty="0"/>
              <a:t> </a:t>
            </a:r>
            <a:r>
              <a:rPr lang="en-US" sz="4400" dirty="0">
                <a:solidFill>
                  <a:srgbClr val="98C21F"/>
                </a:solidFill>
              </a:rPr>
              <a:t>Timeline</a:t>
            </a:r>
          </a:p>
        </p:txBody>
      </p:sp>
      <p:sp>
        <p:nvSpPr>
          <p:cNvPr id="4" name="Segnaposto numero diapositiva 3">
            <a:extLst>
              <a:ext uri="{FF2B5EF4-FFF2-40B4-BE49-F238E27FC236}">
                <a16:creationId xmlns:a16="http://schemas.microsoft.com/office/drawing/2014/main" id="{1CA8A0CD-BB51-EB9C-DE16-A8CF3A67C35F}"/>
              </a:ext>
            </a:extLst>
          </p:cNvPr>
          <p:cNvSpPr>
            <a:spLocks noGrp="1"/>
          </p:cNvSpPr>
          <p:nvPr>
            <p:ph type="sldNum" sz="quarter" idx="12"/>
          </p:nvPr>
        </p:nvSpPr>
        <p:spPr/>
        <p:txBody>
          <a:bodyPr/>
          <a:lstStyle/>
          <a:p>
            <a:fld id="{FC7CF1D8-012F-4C4A-942F-460B411F49CB}" type="slidenum">
              <a:rPr lang="it-IT" smtClean="0"/>
              <a:pPr/>
              <a:t>19</a:t>
            </a:fld>
            <a:endParaRPr lang="it-IT" dirty="0"/>
          </a:p>
        </p:txBody>
      </p:sp>
      <p:sp>
        <p:nvSpPr>
          <p:cNvPr id="5" name="Segnaposto contenuto 2">
            <a:extLst>
              <a:ext uri="{FF2B5EF4-FFF2-40B4-BE49-F238E27FC236}">
                <a16:creationId xmlns:a16="http://schemas.microsoft.com/office/drawing/2014/main" id="{854DC45E-CEF3-4317-3D00-5706C53974D8}"/>
              </a:ext>
            </a:extLst>
          </p:cNvPr>
          <p:cNvSpPr>
            <a:spLocks noGrp="1"/>
          </p:cNvSpPr>
          <p:nvPr>
            <p:ph idx="1"/>
          </p:nvPr>
        </p:nvSpPr>
        <p:spPr>
          <a:xfrm>
            <a:off x="876325" y="2362662"/>
            <a:ext cx="10134877" cy="1017914"/>
          </a:xfrm>
        </p:spPr>
        <p:txBody>
          <a:bodyPr>
            <a:normAutofit/>
          </a:bodyPr>
          <a:lstStyle/>
          <a:p>
            <a:pPr marL="0" indent="0" algn="l">
              <a:lnSpc>
                <a:spcPts val="1000"/>
              </a:lnSpc>
              <a:buNone/>
            </a:pPr>
            <a:r>
              <a:rPr lang="en-US" sz="1500" b="1" i="0" u="none" strike="noStrike" baseline="0" dirty="0">
                <a:solidFill>
                  <a:srgbClr val="A4C137"/>
                </a:solidFill>
              </a:rPr>
              <a:t>D3.1</a:t>
            </a:r>
            <a:r>
              <a:rPr lang="en-US" sz="1500" b="1" i="0" u="none" strike="noStrike" baseline="0" dirty="0">
                <a:solidFill>
                  <a:srgbClr val="1B3C70"/>
                </a:solidFill>
              </a:rPr>
              <a:t> </a:t>
            </a:r>
            <a:r>
              <a:rPr lang="en-US" sz="1500" b="0" i="0" u="none" strike="noStrike" baseline="0" dirty="0">
                <a:solidFill>
                  <a:srgbClr val="1B3C70"/>
                </a:solidFill>
              </a:rPr>
              <a:t>Cavity tuning Report on implementation of cavity Q vs F tuning tool - </a:t>
            </a:r>
            <a:r>
              <a:rPr lang="en-US" sz="1500" b="0" i="1" u="none" strike="noStrike" baseline="0" dirty="0">
                <a:solidFill>
                  <a:srgbClr val="A4C137"/>
                </a:solidFill>
              </a:rPr>
              <a:t>Report M24 - HZB</a:t>
            </a:r>
          </a:p>
          <a:p>
            <a:pPr marL="0" indent="0" algn="l">
              <a:lnSpc>
                <a:spcPts val="1000"/>
              </a:lnSpc>
              <a:buNone/>
            </a:pPr>
            <a:r>
              <a:rPr lang="en-US" sz="1500" b="1" i="0" u="none" strike="noStrike" baseline="0" dirty="0">
                <a:solidFill>
                  <a:srgbClr val="A4C137"/>
                </a:solidFill>
              </a:rPr>
              <a:t>D3.2</a:t>
            </a:r>
            <a:r>
              <a:rPr lang="en-US" sz="1500" b="1" i="0" u="none" strike="noStrike" baseline="0" dirty="0">
                <a:solidFill>
                  <a:srgbClr val="1B3C70"/>
                </a:solidFill>
              </a:rPr>
              <a:t> </a:t>
            </a:r>
            <a:r>
              <a:rPr lang="en-US" sz="1500" b="0" i="0" u="none" strike="noStrike" baseline="0" dirty="0">
                <a:solidFill>
                  <a:srgbClr val="1B3C70"/>
                </a:solidFill>
              </a:rPr>
              <a:t>Flux trapping Report on flux dynamics study in Nb3Sn on Cu samples - </a:t>
            </a:r>
            <a:r>
              <a:rPr lang="en-US" sz="1500" b="0" i="1" u="none" strike="noStrike" baseline="0" dirty="0">
                <a:solidFill>
                  <a:srgbClr val="A4C137"/>
                </a:solidFill>
              </a:rPr>
              <a:t>Report M30 - HZB</a:t>
            </a:r>
          </a:p>
          <a:p>
            <a:pPr marL="0" indent="0" algn="l">
              <a:lnSpc>
                <a:spcPts val="1000"/>
              </a:lnSpc>
              <a:buNone/>
            </a:pPr>
            <a:r>
              <a:rPr lang="en-US" sz="1500" b="1" i="0" u="none" strike="noStrike" baseline="0" dirty="0">
                <a:solidFill>
                  <a:srgbClr val="A4C137"/>
                </a:solidFill>
              </a:rPr>
              <a:t>D3.3</a:t>
            </a:r>
            <a:r>
              <a:rPr lang="en-US" sz="1500" b="0" i="0" u="none" strike="noStrike" baseline="0" dirty="0">
                <a:solidFill>
                  <a:srgbClr val="1B3C70"/>
                </a:solidFill>
              </a:rPr>
              <a:t> Adapt. Layer Report on QPR study of Nb</a:t>
            </a:r>
            <a:r>
              <a:rPr lang="en-US" sz="1500" b="0" i="0" u="none" strike="noStrike" baseline="-25000" dirty="0">
                <a:solidFill>
                  <a:srgbClr val="1B3C70"/>
                </a:solidFill>
              </a:rPr>
              <a:t>3</a:t>
            </a:r>
            <a:r>
              <a:rPr lang="en-US" sz="1500" b="0" i="0" u="none" strike="noStrike" baseline="0" dirty="0">
                <a:solidFill>
                  <a:srgbClr val="1B3C70"/>
                </a:solidFill>
              </a:rPr>
              <a:t>Sn on Cu &amp; adaptive layers - </a:t>
            </a:r>
            <a:r>
              <a:rPr lang="en-US" sz="1500" b="0" i="1" u="none" strike="noStrike" baseline="0" dirty="0">
                <a:solidFill>
                  <a:srgbClr val="A4C137"/>
                </a:solidFill>
              </a:rPr>
              <a:t>Report M38 - </a:t>
            </a:r>
            <a:r>
              <a:rPr lang="en-US" sz="1500" b="0" i="1" u="none" strike="noStrike" baseline="0" dirty="0">
                <a:solidFill>
                  <a:srgbClr val="A4C137"/>
                </a:solidFill>
                <a:sym typeface="Wingdings" panose="05000000000000000000" pitchFamily="2" charset="2"/>
              </a:rPr>
              <a:t>CEA</a:t>
            </a:r>
            <a:endParaRPr lang="en-US" sz="1500" b="0" i="1" u="none" strike="noStrike" baseline="0" dirty="0">
              <a:solidFill>
                <a:srgbClr val="A4C137"/>
              </a:solidFill>
            </a:endParaRPr>
          </a:p>
          <a:p>
            <a:pPr marL="0" indent="0" algn="l">
              <a:lnSpc>
                <a:spcPts val="1000"/>
              </a:lnSpc>
              <a:buNone/>
            </a:pPr>
            <a:r>
              <a:rPr lang="en-US" sz="1500" b="1" i="0" u="none" strike="noStrike" baseline="0" dirty="0">
                <a:solidFill>
                  <a:srgbClr val="A4C137"/>
                </a:solidFill>
              </a:rPr>
              <a:t>D3.4</a:t>
            </a:r>
            <a:r>
              <a:rPr lang="en-US" sz="1500" b="0" i="0" u="none" strike="noStrike" baseline="0" dirty="0">
                <a:solidFill>
                  <a:srgbClr val="1B3C70"/>
                </a:solidFill>
              </a:rPr>
              <a:t> 4.5-K Cavity Report on 4.5-K Cavity performance &amp; tunability tests - </a:t>
            </a:r>
            <a:r>
              <a:rPr lang="en-US" sz="1500" b="0" i="1" u="none" strike="noStrike" baseline="0" dirty="0">
                <a:solidFill>
                  <a:srgbClr val="A4C137"/>
                </a:solidFill>
              </a:rPr>
              <a:t>Report M46 - INFN</a:t>
            </a:r>
          </a:p>
        </p:txBody>
      </p:sp>
      <p:grpSp>
        <p:nvGrpSpPr>
          <p:cNvPr id="60" name="Gruppo 59">
            <a:extLst>
              <a:ext uri="{FF2B5EF4-FFF2-40B4-BE49-F238E27FC236}">
                <a16:creationId xmlns:a16="http://schemas.microsoft.com/office/drawing/2014/main" id="{1F202764-3B44-9B43-AFCA-0810230FD48E}"/>
              </a:ext>
            </a:extLst>
          </p:cNvPr>
          <p:cNvGrpSpPr/>
          <p:nvPr/>
        </p:nvGrpSpPr>
        <p:grpSpPr>
          <a:xfrm>
            <a:off x="698066" y="3453345"/>
            <a:ext cx="10774360" cy="2918548"/>
            <a:chOff x="961493" y="3318203"/>
            <a:chExt cx="10348067" cy="2918548"/>
          </a:xfrm>
        </p:grpSpPr>
        <p:grpSp>
          <p:nvGrpSpPr>
            <p:cNvPr id="7" name="Group 15">
              <a:extLst>
                <a:ext uri="{FF2B5EF4-FFF2-40B4-BE49-F238E27FC236}">
                  <a16:creationId xmlns:a16="http://schemas.microsoft.com/office/drawing/2014/main" id="{EAD966F2-5CF6-8210-7AE7-DF46BEAF22C2}"/>
                </a:ext>
              </a:extLst>
            </p:cNvPr>
            <p:cNvGrpSpPr/>
            <p:nvPr/>
          </p:nvGrpSpPr>
          <p:grpSpPr>
            <a:xfrm>
              <a:off x="1277559" y="4146940"/>
              <a:ext cx="9720000" cy="2089811"/>
              <a:chOff x="1080000" y="5040000"/>
              <a:chExt cx="9720000" cy="1087082"/>
            </a:xfrm>
          </p:grpSpPr>
          <p:cxnSp>
            <p:nvCxnSpPr>
              <p:cNvPr id="51" name="Straight Connector 9">
                <a:extLst>
                  <a:ext uri="{FF2B5EF4-FFF2-40B4-BE49-F238E27FC236}">
                    <a16:creationId xmlns:a16="http://schemas.microsoft.com/office/drawing/2014/main" id="{B11A50CA-2FE5-1A2C-FB32-FA3F56C9DE0A}"/>
                  </a:ext>
                </a:extLst>
              </p:cNvPr>
              <p:cNvCxnSpPr>
                <a:cxnSpLocks/>
              </p:cNvCxnSpPr>
              <p:nvPr/>
            </p:nvCxnSpPr>
            <p:spPr>
              <a:xfrm>
                <a:off x="108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2" name="Straight Connector 10">
                <a:extLst>
                  <a:ext uri="{FF2B5EF4-FFF2-40B4-BE49-F238E27FC236}">
                    <a16:creationId xmlns:a16="http://schemas.microsoft.com/office/drawing/2014/main" id="{4AC03E4F-BE39-3B16-6F76-16AC0196922A}"/>
                  </a:ext>
                </a:extLst>
              </p:cNvPr>
              <p:cNvCxnSpPr>
                <a:cxnSpLocks/>
              </p:cNvCxnSpPr>
              <p:nvPr/>
            </p:nvCxnSpPr>
            <p:spPr>
              <a:xfrm flipH="1">
                <a:off x="5932560" y="5040000"/>
                <a:ext cx="8285"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3" name="Straight Connector 11">
                <a:extLst>
                  <a:ext uri="{FF2B5EF4-FFF2-40B4-BE49-F238E27FC236}">
                    <a16:creationId xmlns:a16="http://schemas.microsoft.com/office/drawing/2014/main" id="{88AEC454-438E-2B6D-C780-9F68DB09C4EE}"/>
                  </a:ext>
                </a:extLst>
              </p:cNvPr>
              <p:cNvCxnSpPr>
                <a:cxnSpLocks/>
              </p:cNvCxnSpPr>
              <p:nvPr/>
            </p:nvCxnSpPr>
            <p:spPr>
              <a:xfrm>
                <a:off x="1080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4" name="Straight Connector 12">
                <a:extLst>
                  <a:ext uri="{FF2B5EF4-FFF2-40B4-BE49-F238E27FC236}">
                    <a16:creationId xmlns:a16="http://schemas.microsoft.com/office/drawing/2014/main" id="{13DCDEC5-5E8C-083A-A5FB-5F3D0357F2B6}"/>
                  </a:ext>
                </a:extLst>
              </p:cNvPr>
              <p:cNvCxnSpPr>
                <a:cxnSpLocks/>
              </p:cNvCxnSpPr>
              <p:nvPr/>
            </p:nvCxnSpPr>
            <p:spPr>
              <a:xfrm flipH="1">
                <a:off x="3503610" y="5040000"/>
                <a:ext cx="10572"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5" name="Straight Connector 13">
                <a:extLst>
                  <a:ext uri="{FF2B5EF4-FFF2-40B4-BE49-F238E27FC236}">
                    <a16:creationId xmlns:a16="http://schemas.microsoft.com/office/drawing/2014/main" id="{A740AE37-9D3A-6118-1B3D-9D6AF5D448E1}"/>
                  </a:ext>
                </a:extLst>
              </p:cNvPr>
              <p:cNvCxnSpPr>
                <a:cxnSpLocks/>
              </p:cNvCxnSpPr>
              <p:nvPr/>
            </p:nvCxnSpPr>
            <p:spPr>
              <a:xfrm>
                <a:off x="837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8" name="TextBox 16">
              <a:extLst>
                <a:ext uri="{FF2B5EF4-FFF2-40B4-BE49-F238E27FC236}">
                  <a16:creationId xmlns:a16="http://schemas.microsoft.com/office/drawing/2014/main" id="{01FC4AE7-4FB2-E30F-9852-349D6027747D}"/>
                </a:ext>
              </a:extLst>
            </p:cNvPr>
            <p:cNvSpPr txBox="1"/>
            <p:nvPr/>
          </p:nvSpPr>
          <p:spPr>
            <a:xfrm>
              <a:off x="961493" y="3810562"/>
              <a:ext cx="628066" cy="338554"/>
            </a:xfrm>
            <a:prstGeom prst="rect">
              <a:avLst/>
            </a:prstGeom>
            <a:noFill/>
          </p:spPr>
          <p:txBody>
            <a:bodyPr wrap="square" rtlCol="0">
              <a:spAutoFit/>
            </a:bodyPr>
            <a:lstStyle/>
            <a:p>
              <a:pPr algn="ctr"/>
              <a:r>
                <a:rPr lang="en-GB" sz="1600" b="1" dirty="0">
                  <a:solidFill>
                    <a:srgbClr val="98C21F"/>
                  </a:solidFill>
                  <a:latin typeface="Montserrat" panose="00000500000000000000" pitchFamily="50" charset="0"/>
                </a:rPr>
                <a:t>Y0</a:t>
              </a:r>
            </a:p>
          </p:txBody>
        </p:sp>
        <p:sp>
          <p:nvSpPr>
            <p:cNvPr id="9" name="TextBox 17">
              <a:extLst>
                <a:ext uri="{FF2B5EF4-FFF2-40B4-BE49-F238E27FC236}">
                  <a16:creationId xmlns:a16="http://schemas.microsoft.com/office/drawing/2014/main" id="{062394D4-61C8-C0A0-7584-968975C291E6}"/>
                </a:ext>
              </a:extLst>
            </p:cNvPr>
            <p:cNvSpPr txBox="1"/>
            <p:nvPr/>
          </p:nvSpPr>
          <p:spPr>
            <a:xfrm>
              <a:off x="3382954" y="3834929"/>
              <a:ext cx="628066" cy="338554"/>
            </a:xfrm>
            <a:prstGeom prst="rect">
              <a:avLst/>
            </a:prstGeom>
            <a:noFill/>
          </p:spPr>
          <p:txBody>
            <a:bodyPr wrap="square" rtlCol="0">
              <a:spAutoFit/>
            </a:bodyPr>
            <a:lstStyle/>
            <a:p>
              <a:pPr algn="ctr"/>
              <a:r>
                <a:rPr lang="en-GB" sz="1600" b="1" dirty="0">
                  <a:solidFill>
                    <a:srgbClr val="98C21F"/>
                  </a:solidFill>
                  <a:latin typeface="Montserrat" panose="00000500000000000000" pitchFamily="50" charset="0"/>
                </a:rPr>
                <a:t>Y1</a:t>
              </a:r>
            </a:p>
          </p:txBody>
        </p:sp>
        <p:sp>
          <p:nvSpPr>
            <p:cNvPr id="10" name="TextBox 18">
              <a:extLst>
                <a:ext uri="{FF2B5EF4-FFF2-40B4-BE49-F238E27FC236}">
                  <a16:creationId xmlns:a16="http://schemas.microsoft.com/office/drawing/2014/main" id="{B726127D-760C-50AC-C962-A60327EF8667}"/>
                </a:ext>
              </a:extLst>
            </p:cNvPr>
            <p:cNvSpPr txBox="1"/>
            <p:nvPr/>
          </p:nvSpPr>
          <p:spPr>
            <a:xfrm>
              <a:off x="5807958" y="3843925"/>
              <a:ext cx="628066" cy="338554"/>
            </a:xfrm>
            <a:prstGeom prst="rect">
              <a:avLst/>
            </a:prstGeom>
            <a:noFill/>
          </p:spPr>
          <p:txBody>
            <a:bodyPr wrap="square" rtlCol="0">
              <a:spAutoFit/>
            </a:bodyPr>
            <a:lstStyle/>
            <a:p>
              <a:pPr algn="ctr"/>
              <a:r>
                <a:rPr lang="en-GB" sz="1600" b="1" dirty="0">
                  <a:solidFill>
                    <a:srgbClr val="98C21F"/>
                  </a:solidFill>
                  <a:latin typeface="Montserrat" panose="00000500000000000000" pitchFamily="50" charset="0"/>
                </a:rPr>
                <a:t>Y2</a:t>
              </a:r>
            </a:p>
          </p:txBody>
        </p:sp>
        <p:sp>
          <p:nvSpPr>
            <p:cNvPr id="11" name="TextBox 19">
              <a:extLst>
                <a:ext uri="{FF2B5EF4-FFF2-40B4-BE49-F238E27FC236}">
                  <a16:creationId xmlns:a16="http://schemas.microsoft.com/office/drawing/2014/main" id="{580CA2B7-2194-7821-EDF0-33C32AC012A8}"/>
                </a:ext>
              </a:extLst>
            </p:cNvPr>
            <p:cNvSpPr txBox="1"/>
            <p:nvPr/>
          </p:nvSpPr>
          <p:spPr>
            <a:xfrm>
              <a:off x="8231387" y="3838194"/>
              <a:ext cx="628066" cy="338554"/>
            </a:xfrm>
            <a:prstGeom prst="rect">
              <a:avLst/>
            </a:prstGeom>
            <a:noFill/>
          </p:spPr>
          <p:txBody>
            <a:bodyPr wrap="square" rtlCol="0">
              <a:spAutoFit/>
            </a:bodyPr>
            <a:lstStyle/>
            <a:p>
              <a:pPr algn="ctr"/>
              <a:r>
                <a:rPr lang="en-GB" sz="1600" b="1" dirty="0">
                  <a:solidFill>
                    <a:srgbClr val="98C21F"/>
                  </a:solidFill>
                  <a:latin typeface="Montserrat" panose="00000500000000000000" pitchFamily="50" charset="0"/>
                </a:rPr>
                <a:t>Y3</a:t>
              </a:r>
            </a:p>
          </p:txBody>
        </p:sp>
        <p:sp>
          <p:nvSpPr>
            <p:cNvPr id="12" name="TextBox 20">
              <a:extLst>
                <a:ext uri="{FF2B5EF4-FFF2-40B4-BE49-F238E27FC236}">
                  <a16:creationId xmlns:a16="http://schemas.microsoft.com/office/drawing/2014/main" id="{FA5BF063-819B-CB46-E9C6-0D0FC6D38D1D}"/>
                </a:ext>
              </a:extLst>
            </p:cNvPr>
            <p:cNvSpPr txBox="1"/>
            <p:nvPr/>
          </p:nvSpPr>
          <p:spPr>
            <a:xfrm>
              <a:off x="10681494" y="3822664"/>
              <a:ext cx="628066" cy="338554"/>
            </a:xfrm>
            <a:prstGeom prst="rect">
              <a:avLst/>
            </a:prstGeom>
            <a:noFill/>
          </p:spPr>
          <p:txBody>
            <a:bodyPr wrap="square" rtlCol="0">
              <a:spAutoFit/>
            </a:bodyPr>
            <a:lstStyle/>
            <a:p>
              <a:pPr algn="ctr"/>
              <a:r>
                <a:rPr lang="en-GB" sz="1600" b="1" dirty="0">
                  <a:solidFill>
                    <a:srgbClr val="98C21F"/>
                  </a:solidFill>
                  <a:latin typeface="Montserrat" panose="00000500000000000000" pitchFamily="50" charset="0"/>
                </a:rPr>
                <a:t>Y4</a:t>
              </a:r>
            </a:p>
          </p:txBody>
        </p:sp>
        <p:sp>
          <p:nvSpPr>
            <p:cNvPr id="13" name="Rectangle 1">
              <a:extLst>
                <a:ext uri="{FF2B5EF4-FFF2-40B4-BE49-F238E27FC236}">
                  <a16:creationId xmlns:a16="http://schemas.microsoft.com/office/drawing/2014/main" id="{BB2505D0-F60F-8C46-1B71-F465797FDE7C}"/>
                </a:ext>
              </a:extLst>
            </p:cNvPr>
            <p:cNvSpPr/>
            <p:nvPr/>
          </p:nvSpPr>
          <p:spPr>
            <a:xfrm>
              <a:off x="1277559" y="4784292"/>
              <a:ext cx="9720000" cy="179829"/>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Montserrat" panose="00000500000000000000" pitchFamily="50" charset="0"/>
                </a:rPr>
                <a:t>Task 3.1 - Coordination</a:t>
              </a:r>
            </a:p>
          </p:txBody>
        </p:sp>
        <p:sp>
          <p:nvSpPr>
            <p:cNvPr id="14" name="Rectangle 2">
              <a:extLst>
                <a:ext uri="{FF2B5EF4-FFF2-40B4-BE49-F238E27FC236}">
                  <a16:creationId xmlns:a16="http://schemas.microsoft.com/office/drawing/2014/main" id="{CB7DD7AD-E2B4-7671-78CF-7E92BF7776BE}"/>
                </a:ext>
              </a:extLst>
            </p:cNvPr>
            <p:cNvSpPr/>
            <p:nvPr/>
          </p:nvSpPr>
          <p:spPr>
            <a:xfrm>
              <a:off x="1275527" y="5053294"/>
              <a:ext cx="6501182" cy="193927"/>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Montserrat" panose="00000500000000000000" pitchFamily="50" charset="0"/>
                </a:rPr>
                <a:t>Task 3.2 – Flux Trapping</a:t>
              </a:r>
            </a:p>
          </p:txBody>
        </p:sp>
        <p:sp>
          <p:nvSpPr>
            <p:cNvPr id="15" name="Rectangle 6">
              <a:extLst>
                <a:ext uri="{FF2B5EF4-FFF2-40B4-BE49-F238E27FC236}">
                  <a16:creationId xmlns:a16="http://schemas.microsoft.com/office/drawing/2014/main" id="{C576AF48-C0AD-B7CE-A4D1-3A01299C9B48}"/>
                </a:ext>
              </a:extLst>
            </p:cNvPr>
            <p:cNvSpPr/>
            <p:nvPr/>
          </p:nvSpPr>
          <p:spPr>
            <a:xfrm>
              <a:off x="1280024" y="5341379"/>
              <a:ext cx="6501182" cy="189645"/>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Montserrat" panose="00000500000000000000" pitchFamily="50" charset="0"/>
                </a:rPr>
                <a:t>Task 3.3 – RF Tunability  </a:t>
              </a:r>
            </a:p>
          </p:txBody>
        </p:sp>
        <p:sp>
          <p:nvSpPr>
            <p:cNvPr id="16" name="Rectangle 8">
              <a:extLst>
                <a:ext uri="{FF2B5EF4-FFF2-40B4-BE49-F238E27FC236}">
                  <a16:creationId xmlns:a16="http://schemas.microsoft.com/office/drawing/2014/main" id="{BCB8DD03-EBCC-EAD3-B05F-653AD07F8CC4}"/>
                </a:ext>
              </a:extLst>
            </p:cNvPr>
            <p:cNvSpPr/>
            <p:nvPr/>
          </p:nvSpPr>
          <p:spPr>
            <a:xfrm>
              <a:off x="1277560" y="5622732"/>
              <a:ext cx="8072814" cy="193927"/>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Montserrat" panose="00000500000000000000" pitchFamily="50" charset="0"/>
                </a:rPr>
                <a:t>Task 3.4 – Adaptive Layers </a:t>
              </a:r>
            </a:p>
          </p:txBody>
        </p:sp>
        <p:sp>
          <p:nvSpPr>
            <p:cNvPr id="21" name="5-point Star 42">
              <a:extLst>
                <a:ext uri="{FF2B5EF4-FFF2-40B4-BE49-F238E27FC236}">
                  <a16:creationId xmlns:a16="http://schemas.microsoft.com/office/drawing/2014/main" id="{6503EFD3-C44D-E8D9-B092-BFF503F2D47E}"/>
                </a:ext>
              </a:extLst>
            </p:cNvPr>
            <p:cNvSpPr/>
            <p:nvPr/>
          </p:nvSpPr>
          <p:spPr>
            <a:xfrm>
              <a:off x="3421870" y="5006915"/>
              <a:ext cx="331804" cy="291181"/>
            </a:xfrm>
            <a:prstGeom prst="star5">
              <a:avLst/>
            </a:prstGeom>
            <a:solidFill>
              <a:srgbClr val="7030A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8">
              <a:extLst>
                <a:ext uri="{FF2B5EF4-FFF2-40B4-BE49-F238E27FC236}">
                  <a16:creationId xmlns:a16="http://schemas.microsoft.com/office/drawing/2014/main" id="{0C977786-895E-637E-3A81-1F35691C341A}"/>
                </a:ext>
              </a:extLst>
            </p:cNvPr>
            <p:cNvSpPr/>
            <p:nvPr/>
          </p:nvSpPr>
          <p:spPr>
            <a:xfrm>
              <a:off x="1273122" y="5913746"/>
              <a:ext cx="9712304" cy="174942"/>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Montserrat" panose="00000500000000000000" pitchFamily="50" charset="0"/>
                </a:rPr>
                <a:t>Task 3.5 – Working Cavity @4.2K</a:t>
              </a:r>
            </a:p>
          </p:txBody>
        </p:sp>
        <p:sp>
          <p:nvSpPr>
            <p:cNvPr id="25" name="5-point Star 42">
              <a:extLst>
                <a:ext uri="{FF2B5EF4-FFF2-40B4-BE49-F238E27FC236}">
                  <a16:creationId xmlns:a16="http://schemas.microsoft.com/office/drawing/2014/main" id="{A0FED419-A0CA-E06A-BD10-3932CB4EBEDF}"/>
                </a:ext>
              </a:extLst>
            </p:cNvPr>
            <p:cNvSpPr/>
            <p:nvPr/>
          </p:nvSpPr>
          <p:spPr>
            <a:xfrm>
              <a:off x="5949844" y="4702599"/>
              <a:ext cx="331804" cy="291181"/>
            </a:xfrm>
            <a:prstGeom prst="star5">
              <a:avLst/>
            </a:prstGeom>
            <a:solidFill>
              <a:srgbClr val="FFC00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5-point Star 42">
              <a:extLst>
                <a:ext uri="{FF2B5EF4-FFF2-40B4-BE49-F238E27FC236}">
                  <a16:creationId xmlns:a16="http://schemas.microsoft.com/office/drawing/2014/main" id="{8AE878EB-989C-6523-A4F1-35C8D40BE4DD}"/>
                </a:ext>
              </a:extLst>
            </p:cNvPr>
            <p:cNvSpPr/>
            <p:nvPr/>
          </p:nvSpPr>
          <p:spPr>
            <a:xfrm>
              <a:off x="7150999" y="5274545"/>
              <a:ext cx="331804" cy="291181"/>
            </a:xfrm>
            <a:prstGeom prst="star5">
              <a:avLst/>
            </a:prstGeom>
            <a:solidFill>
              <a:srgbClr val="7030A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5-point Star 42">
              <a:extLst>
                <a:ext uri="{FF2B5EF4-FFF2-40B4-BE49-F238E27FC236}">
                  <a16:creationId xmlns:a16="http://schemas.microsoft.com/office/drawing/2014/main" id="{CC62BA43-729B-57DF-EAE4-4924519DD557}"/>
                </a:ext>
              </a:extLst>
            </p:cNvPr>
            <p:cNvSpPr/>
            <p:nvPr/>
          </p:nvSpPr>
          <p:spPr>
            <a:xfrm>
              <a:off x="5795208" y="5514714"/>
              <a:ext cx="331804" cy="291181"/>
            </a:xfrm>
            <a:prstGeom prst="star5">
              <a:avLst/>
            </a:prstGeom>
            <a:solidFill>
              <a:srgbClr val="7030A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5-point Star 42">
              <a:extLst>
                <a:ext uri="{FF2B5EF4-FFF2-40B4-BE49-F238E27FC236}">
                  <a16:creationId xmlns:a16="http://schemas.microsoft.com/office/drawing/2014/main" id="{25DD34D5-08BC-27C3-CF3C-E8F6277126C6}"/>
                </a:ext>
              </a:extLst>
            </p:cNvPr>
            <p:cNvSpPr/>
            <p:nvPr/>
          </p:nvSpPr>
          <p:spPr>
            <a:xfrm>
              <a:off x="8693908" y="5554047"/>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5-point Star 42">
              <a:extLst>
                <a:ext uri="{FF2B5EF4-FFF2-40B4-BE49-F238E27FC236}">
                  <a16:creationId xmlns:a16="http://schemas.microsoft.com/office/drawing/2014/main" id="{CD663FBF-AFC4-CFA5-5E65-74834E07FC9F}"/>
                </a:ext>
              </a:extLst>
            </p:cNvPr>
            <p:cNvSpPr/>
            <p:nvPr/>
          </p:nvSpPr>
          <p:spPr>
            <a:xfrm>
              <a:off x="7866654" y="5845407"/>
              <a:ext cx="331804" cy="291181"/>
            </a:xfrm>
            <a:prstGeom prst="star5">
              <a:avLst/>
            </a:prstGeom>
            <a:solidFill>
              <a:srgbClr val="7030A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5-point Star 42">
              <a:extLst>
                <a:ext uri="{FF2B5EF4-FFF2-40B4-BE49-F238E27FC236}">
                  <a16:creationId xmlns:a16="http://schemas.microsoft.com/office/drawing/2014/main" id="{35B0F84E-8316-7B83-18B9-A4D1BDC6CD79}"/>
                </a:ext>
              </a:extLst>
            </p:cNvPr>
            <p:cNvSpPr/>
            <p:nvPr/>
          </p:nvSpPr>
          <p:spPr>
            <a:xfrm>
              <a:off x="10344630" y="5848529"/>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asellaDiTesto 32">
              <a:extLst>
                <a:ext uri="{FF2B5EF4-FFF2-40B4-BE49-F238E27FC236}">
                  <a16:creationId xmlns:a16="http://schemas.microsoft.com/office/drawing/2014/main" id="{B630903A-4A51-C88A-CDE1-845EFCFC0F79}"/>
                </a:ext>
              </a:extLst>
            </p:cNvPr>
            <p:cNvSpPr txBox="1"/>
            <p:nvPr/>
          </p:nvSpPr>
          <p:spPr>
            <a:xfrm>
              <a:off x="2688448" y="3551155"/>
              <a:ext cx="594463" cy="276999"/>
            </a:xfrm>
            <a:prstGeom prst="rect">
              <a:avLst/>
            </a:prstGeom>
            <a:solidFill>
              <a:srgbClr val="7030A0"/>
            </a:solidFill>
          </p:spPr>
          <p:txBody>
            <a:bodyPr wrap="square" rtlCol="0">
              <a:spAutoFit/>
            </a:bodyPr>
            <a:lstStyle/>
            <a:p>
              <a:r>
                <a:rPr lang="en-US" sz="1200">
                  <a:solidFill>
                    <a:schemeClr val="bg1"/>
                  </a:solidFill>
                </a:rPr>
                <a:t>M3.1</a:t>
              </a:r>
              <a:endParaRPr lang="en-US" sz="1200" dirty="0">
                <a:solidFill>
                  <a:schemeClr val="bg1"/>
                </a:solidFill>
              </a:endParaRPr>
            </a:p>
          </p:txBody>
        </p:sp>
        <p:cxnSp>
          <p:nvCxnSpPr>
            <p:cNvPr id="34" name="Connettore diritto 33">
              <a:extLst>
                <a:ext uri="{FF2B5EF4-FFF2-40B4-BE49-F238E27FC236}">
                  <a16:creationId xmlns:a16="http://schemas.microsoft.com/office/drawing/2014/main" id="{88D51DFB-328E-5B4B-35F8-3DC46D43861B}"/>
                </a:ext>
              </a:extLst>
            </p:cNvPr>
            <p:cNvCxnSpPr>
              <a:cxnSpLocks/>
              <a:endCxn id="21" idx="0"/>
            </p:cNvCxnSpPr>
            <p:nvPr/>
          </p:nvCxnSpPr>
          <p:spPr>
            <a:xfrm>
              <a:off x="3274240" y="3834667"/>
              <a:ext cx="313532" cy="1172248"/>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35" name="CasellaDiTesto 34">
              <a:extLst>
                <a:ext uri="{FF2B5EF4-FFF2-40B4-BE49-F238E27FC236}">
                  <a16:creationId xmlns:a16="http://schemas.microsoft.com/office/drawing/2014/main" id="{97869C81-FF46-D7AD-CF97-5852C73A516F}"/>
                </a:ext>
              </a:extLst>
            </p:cNvPr>
            <p:cNvSpPr txBox="1"/>
            <p:nvPr/>
          </p:nvSpPr>
          <p:spPr>
            <a:xfrm>
              <a:off x="5313967" y="3891535"/>
              <a:ext cx="594463" cy="276999"/>
            </a:xfrm>
            <a:prstGeom prst="rect">
              <a:avLst/>
            </a:prstGeom>
            <a:solidFill>
              <a:srgbClr val="A4C137"/>
            </a:solidFill>
          </p:spPr>
          <p:txBody>
            <a:bodyPr wrap="square" rtlCol="0">
              <a:spAutoFit/>
            </a:bodyPr>
            <a:lstStyle/>
            <a:p>
              <a:r>
                <a:rPr lang="en-US" sz="1200" dirty="0">
                  <a:solidFill>
                    <a:schemeClr val="bg1"/>
                  </a:solidFill>
                </a:rPr>
                <a:t>D3.1</a:t>
              </a:r>
            </a:p>
          </p:txBody>
        </p:sp>
        <p:cxnSp>
          <p:nvCxnSpPr>
            <p:cNvPr id="36" name="Connettore diritto 35">
              <a:extLst>
                <a:ext uri="{FF2B5EF4-FFF2-40B4-BE49-F238E27FC236}">
                  <a16:creationId xmlns:a16="http://schemas.microsoft.com/office/drawing/2014/main" id="{54020C5E-8289-5A53-ECCE-87998A3E4DD4}"/>
                </a:ext>
              </a:extLst>
            </p:cNvPr>
            <p:cNvCxnSpPr>
              <a:cxnSpLocks/>
              <a:endCxn id="28" idx="0"/>
            </p:cNvCxnSpPr>
            <p:nvPr/>
          </p:nvCxnSpPr>
          <p:spPr>
            <a:xfrm>
              <a:off x="5888016" y="4168534"/>
              <a:ext cx="61829" cy="1095663"/>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37" name="CasellaDiTesto 36">
              <a:extLst>
                <a:ext uri="{FF2B5EF4-FFF2-40B4-BE49-F238E27FC236}">
                  <a16:creationId xmlns:a16="http://schemas.microsoft.com/office/drawing/2014/main" id="{8E6BE87F-C423-D365-0911-37CD3E484AB4}"/>
                </a:ext>
              </a:extLst>
            </p:cNvPr>
            <p:cNvSpPr txBox="1"/>
            <p:nvPr/>
          </p:nvSpPr>
          <p:spPr>
            <a:xfrm>
              <a:off x="5355578" y="3597367"/>
              <a:ext cx="594463" cy="276999"/>
            </a:xfrm>
            <a:prstGeom prst="rect">
              <a:avLst/>
            </a:prstGeom>
            <a:solidFill>
              <a:srgbClr val="7030A0"/>
            </a:solidFill>
          </p:spPr>
          <p:txBody>
            <a:bodyPr wrap="square" rtlCol="0">
              <a:spAutoFit/>
            </a:bodyPr>
            <a:lstStyle/>
            <a:p>
              <a:r>
                <a:rPr lang="en-US" sz="1200" dirty="0">
                  <a:solidFill>
                    <a:schemeClr val="bg1"/>
                  </a:solidFill>
                </a:rPr>
                <a:t>M3.2</a:t>
              </a:r>
            </a:p>
          </p:txBody>
        </p:sp>
        <p:cxnSp>
          <p:nvCxnSpPr>
            <p:cNvPr id="38" name="Connettore diritto 37">
              <a:extLst>
                <a:ext uri="{FF2B5EF4-FFF2-40B4-BE49-F238E27FC236}">
                  <a16:creationId xmlns:a16="http://schemas.microsoft.com/office/drawing/2014/main" id="{6FAC0778-40B9-E1C3-858F-1B58C216F6AC}"/>
                </a:ext>
              </a:extLst>
            </p:cNvPr>
            <p:cNvCxnSpPr>
              <a:cxnSpLocks/>
            </p:cNvCxnSpPr>
            <p:nvPr/>
          </p:nvCxnSpPr>
          <p:spPr>
            <a:xfrm>
              <a:off x="5910894" y="3834731"/>
              <a:ext cx="88748" cy="1816379"/>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39" name="CasellaDiTesto 38">
              <a:extLst>
                <a:ext uri="{FF2B5EF4-FFF2-40B4-BE49-F238E27FC236}">
                  <a16:creationId xmlns:a16="http://schemas.microsoft.com/office/drawing/2014/main" id="{A9E9A2EA-A003-6B45-DF27-C93021581769}"/>
                </a:ext>
              </a:extLst>
            </p:cNvPr>
            <p:cNvSpPr txBox="1"/>
            <p:nvPr/>
          </p:nvSpPr>
          <p:spPr>
            <a:xfrm>
              <a:off x="6676641" y="3899584"/>
              <a:ext cx="594463" cy="276999"/>
            </a:xfrm>
            <a:prstGeom prst="rect">
              <a:avLst/>
            </a:prstGeom>
            <a:solidFill>
              <a:srgbClr val="A4C137"/>
            </a:solidFill>
          </p:spPr>
          <p:txBody>
            <a:bodyPr wrap="square" rtlCol="0">
              <a:spAutoFit/>
            </a:bodyPr>
            <a:lstStyle/>
            <a:p>
              <a:r>
                <a:rPr lang="en-US" sz="1200" dirty="0">
                  <a:solidFill>
                    <a:schemeClr val="bg1"/>
                  </a:solidFill>
                </a:rPr>
                <a:t>D3.2</a:t>
              </a:r>
            </a:p>
          </p:txBody>
        </p:sp>
        <p:cxnSp>
          <p:nvCxnSpPr>
            <p:cNvPr id="40" name="Connettore diritto 39">
              <a:extLst>
                <a:ext uri="{FF2B5EF4-FFF2-40B4-BE49-F238E27FC236}">
                  <a16:creationId xmlns:a16="http://schemas.microsoft.com/office/drawing/2014/main" id="{7D732C15-6B41-6BA5-69DA-554A0777821B}"/>
                </a:ext>
              </a:extLst>
            </p:cNvPr>
            <p:cNvCxnSpPr>
              <a:cxnSpLocks/>
              <a:stCxn id="39" idx="3"/>
              <a:endCxn id="26" idx="0"/>
            </p:cNvCxnSpPr>
            <p:nvPr/>
          </p:nvCxnSpPr>
          <p:spPr>
            <a:xfrm>
              <a:off x="7271104" y="4038084"/>
              <a:ext cx="37775" cy="958936"/>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41" name="CasellaDiTesto 40">
              <a:extLst>
                <a:ext uri="{FF2B5EF4-FFF2-40B4-BE49-F238E27FC236}">
                  <a16:creationId xmlns:a16="http://schemas.microsoft.com/office/drawing/2014/main" id="{125D5A19-D869-F3DD-ACFB-DB971F468403}"/>
                </a:ext>
              </a:extLst>
            </p:cNvPr>
            <p:cNvSpPr txBox="1"/>
            <p:nvPr/>
          </p:nvSpPr>
          <p:spPr>
            <a:xfrm>
              <a:off x="6719918" y="3603968"/>
              <a:ext cx="594463" cy="276999"/>
            </a:xfrm>
            <a:prstGeom prst="rect">
              <a:avLst/>
            </a:prstGeom>
            <a:solidFill>
              <a:srgbClr val="7030A0"/>
            </a:solidFill>
          </p:spPr>
          <p:txBody>
            <a:bodyPr wrap="square" rtlCol="0">
              <a:spAutoFit/>
            </a:bodyPr>
            <a:lstStyle/>
            <a:p>
              <a:r>
                <a:rPr lang="en-US" sz="1200" dirty="0">
                  <a:solidFill>
                    <a:schemeClr val="bg1"/>
                  </a:solidFill>
                </a:rPr>
                <a:t>M3.3</a:t>
              </a:r>
            </a:p>
          </p:txBody>
        </p:sp>
        <p:cxnSp>
          <p:nvCxnSpPr>
            <p:cNvPr id="42" name="Connettore diritto 41">
              <a:extLst>
                <a:ext uri="{FF2B5EF4-FFF2-40B4-BE49-F238E27FC236}">
                  <a16:creationId xmlns:a16="http://schemas.microsoft.com/office/drawing/2014/main" id="{8626319F-E11F-F859-4AC8-D3681AC33800}"/>
                </a:ext>
              </a:extLst>
            </p:cNvPr>
            <p:cNvCxnSpPr>
              <a:cxnSpLocks/>
              <a:stCxn id="41" idx="3"/>
              <a:endCxn id="27" idx="0"/>
            </p:cNvCxnSpPr>
            <p:nvPr/>
          </p:nvCxnSpPr>
          <p:spPr>
            <a:xfrm>
              <a:off x="7314381" y="3742468"/>
              <a:ext cx="2521" cy="1532077"/>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43" name="CasellaDiTesto 42">
              <a:extLst>
                <a:ext uri="{FF2B5EF4-FFF2-40B4-BE49-F238E27FC236}">
                  <a16:creationId xmlns:a16="http://schemas.microsoft.com/office/drawing/2014/main" id="{0769C874-462A-A252-1099-562188CDEC0B}"/>
                </a:ext>
              </a:extLst>
            </p:cNvPr>
            <p:cNvSpPr txBox="1"/>
            <p:nvPr/>
          </p:nvSpPr>
          <p:spPr>
            <a:xfrm>
              <a:off x="8859452" y="3552868"/>
              <a:ext cx="594463" cy="276999"/>
            </a:xfrm>
            <a:prstGeom prst="rect">
              <a:avLst/>
            </a:prstGeom>
            <a:solidFill>
              <a:srgbClr val="A4C137"/>
            </a:solidFill>
          </p:spPr>
          <p:txBody>
            <a:bodyPr wrap="square" rtlCol="0">
              <a:spAutoFit/>
            </a:bodyPr>
            <a:lstStyle/>
            <a:p>
              <a:r>
                <a:rPr lang="en-US" sz="1200" dirty="0">
                  <a:solidFill>
                    <a:schemeClr val="bg1"/>
                  </a:solidFill>
                </a:rPr>
                <a:t>D3.3</a:t>
              </a:r>
            </a:p>
          </p:txBody>
        </p:sp>
        <p:cxnSp>
          <p:nvCxnSpPr>
            <p:cNvPr id="44" name="Connettore diritto 43">
              <a:extLst>
                <a:ext uri="{FF2B5EF4-FFF2-40B4-BE49-F238E27FC236}">
                  <a16:creationId xmlns:a16="http://schemas.microsoft.com/office/drawing/2014/main" id="{CA804D0B-AEC0-D993-26B7-1748B08F55F7}"/>
                </a:ext>
              </a:extLst>
            </p:cNvPr>
            <p:cNvCxnSpPr>
              <a:cxnSpLocks/>
              <a:endCxn id="30" idx="0"/>
            </p:cNvCxnSpPr>
            <p:nvPr/>
          </p:nvCxnSpPr>
          <p:spPr>
            <a:xfrm flipH="1">
              <a:off x="8859810" y="3787172"/>
              <a:ext cx="28875" cy="1766875"/>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45" name="CasellaDiTesto 44">
              <a:extLst>
                <a:ext uri="{FF2B5EF4-FFF2-40B4-BE49-F238E27FC236}">
                  <a16:creationId xmlns:a16="http://schemas.microsoft.com/office/drawing/2014/main" id="{3C62E6AA-F489-3F46-14BB-7704F3CDC559}"/>
                </a:ext>
              </a:extLst>
            </p:cNvPr>
            <p:cNvSpPr txBox="1"/>
            <p:nvPr/>
          </p:nvSpPr>
          <p:spPr>
            <a:xfrm>
              <a:off x="7919274" y="3528296"/>
              <a:ext cx="594463" cy="276999"/>
            </a:xfrm>
            <a:prstGeom prst="rect">
              <a:avLst/>
            </a:prstGeom>
            <a:solidFill>
              <a:srgbClr val="7030A0"/>
            </a:solidFill>
          </p:spPr>
          <p:txBody>
            <a:bodyPr wrap="square" rtlCol="0">
              <a:spAutoFit/>
            </a:bodyPr>
            <a:lstStyle/>
            <a:p>
              <a:r>
                <a:rPr lang="en-US" sz="1200" dirty="0">
                  <a:solidFill>
                    <a:schemeClr val="bg1"/>
                  </a:solidFill>
                </a:rPr>
                <a:t>M3.4</a:t>
              </a:r>
            </a:p>
          </p:txBody>
        </p:sp>
        <p:cxnSp>
          <p:nvCxnSpPr>
            <p:cNvPr id="46" name="Connettore diritto 45">
              <a:extLst>
                <a:ext uri="{FF2B5EF4-FFF2-40B4-BE49-F238E27FC236}">
                  <a16:creationId xmlns:a16="http://schemas.microsoft.com/office/drawing/2014/main" id="{645ACD8D-59C4-7413-14B8-461020113BF8}"/>
                </a:ext>
              </a:extLst>
            </p:cNvPr>
            <p:cNvCxnSpPr>
              <a:cxnSpLocks/>
              <a:endCxn id="31" idx="0"/>
            </p:cNvCxnSpPr>
            <p:nvPr/>
          </p:nvCxnSpPr>
          <p:spPr>
            <a:xfrm flipH="1">
              <a:off x="8032556" y="3817075"/>
              <a:ext cx="18935" cy="2028332"/>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47" name="CasellaDiTesto 46">
              <a:extLst>
                <a:ext uri="{FF2B5EF4-FFF2-40B4-BE49-F238E27FC236}">
                  <a16:creationId xmlns:a16="http://schemas.microsoft.com/office/drawing/2014/main" id="{003B54F0-AA30-8661-A4A3-651457A21178}"/>
                </a:ext>
              </a:extLst>
            </p:cNvPr>
            <p:cNvSpPr txBox="1"/>
            <p:nvPr/>
          </p:nvSpPr>
          <p:spPr>
            <a:xfrm>
              <a:off x="9852520" y="3540076"/>
              <a:ext cx="594463" cy="276999"/>
            </a:xfrm>
            <a:prstGeom prst="rect">
              <a:avLst/>
            </a:prstGeom>
            <a:solidFill>
              <a:srgbClr val="A4C137"/>
            </a:solidFill>
          </p:spPr>
          <p:txBody>
            <a:bodyPr wrap="square" rtlCol="0">
              <a:spAutoFit/>
            </a:bodyPr>
            <a:lstStyle/>
            <a:p>
              <a:r>
                <a:rPr lang="en-US" sz="1200" dirty="0">
                  <a:solidFill>
                    <a:schemeClr val="bg1"/>
                  </a:solidFill>
                </a:rPr>
                <a:t>D3.4</a:t>
              </a:r>
            </a:p>
          </p:txBody>
        </p:sp>
        <p:cxnSp>
          <p:nvCxnSpPr>
            <p:cNvPr id="48" name="Connettore diritto 47">
              <a:extLst>
                <a:ext uri="{FF2B5EF4-FFF2-40B4-BE49-F238E27FC236}">
                  <a16:creationId xmlns:a16="http://schemas.microsoft.com/office/drawing/2014/main" id="{CB834E77-EA02-8620-0C42-594BC233EEAD}"/>
                </a:ext>
              </a:extLst>
            </p:cNvPr>
            <p:cNvCxnSpPr>
              <a:cxnSpLocks/>
              <a:stCxn id="47" idx="3"/>
              <a:endCxn id="32" idx="0"/>
            </p:cNvCxnSpPr>
            <p:nvPr/>
          </p:nvCxnSpPr>
          <p:spPr>
            <a:xfrm>
              <a:off x="10446983" y="3678576"/>
              <a:ext cx="63549" cy="2169953"/>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49" name="CasellaDiTesto 48">
              <a:extLst>
                <a:ext uri="{FF2B5EF4-FFF2-40B4-BE49-F238E27FC236}">
                  <a16:creationId xmlns:a16="http://schemas.microsoft.com/office/drawing/2014/main" id="{B5B55F06-6865-8677-137A-FA0A811EEBF9}"/>
                </a:ext>
              </a:extLst>
            </p:cNvPr>
            <p:cNvSpPr txBox="1"/>
            <p:nvPr/>
          </p:nvSpPr>
          <p:spPr>
            <a:xfrm>
              <a:off x="6078753" y="3318203"/>
              <a:ext cx="825815" cy="307777"/>
            </a:xfrm>
            <a:prstGeom prst="rect">
              <a:avLst/>
            </a:prstGeom>
            <a:noFill/>
          </p:spPr>
          <p:txBody>
            <a:bodyPr wrap="square" rtlCol="0">
              <a:spAutoFit/>
            </a:bodyPr>
            <a:lstStyle/>
            <a:p>
              <a:r>
                <a:rPr lang="en-US" sz="1400" b="1" dirty="0">
                  <a:solidFill>
                    <a:schemeClr val="accent2">
                      <a:lumMod val="75000"/>
                    </a:schemeClr>
                  </a:solidFill>
                </a:rPr>
                <a:t>TODAY</a:t>
              </a:r>
            </a:p>
          </p:txBody>
        </p:sp>
        <p:cxnSp>
          <p:nvCxnSpPr>
            <p:cNvPr id="50" name="Straight Arrow Connector 36">
              <a:extLst>
                <a:ext uri="{FF2B5EF4-FFF2-40B4-BE49-F238E27FC236}">
                  <a16:creationId xmlns:a16="http://schemas.microsoft.com/office/drawing/2014/main" id="{62A22881-1B97-9450-DC65-37D4A6934F9C}"/>
                </a:ext>
              </a:extLst>
            </p:cNvPr>
            <p:cNvCxnSpPr>
              <a:cxnSpLocks/>
            </p:cNvCxnSpPr>
            <p:nvPr/>
          </p:nvCxnSpPr>
          <p:spPr>
            <a:xfrm>
              <a:off x="6252763" y="3666795"/>
              <a:ext cx="0" cy="763222"/>
            </a:xfrm>
            <a:prstGeom prst="straightConnector1">
              <a:avLst/>
            </a:prstGeom>
            <a:ln w="50800">
              <a:solidFill>
                <a:schemeClr val="accent2">
                  <a:lumMod val="75000"/>
                </a:schemeClr>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sp>
          <p:nvSpPr>
            <p:cNvPr id="26" name="5-point Star 42">
              <a:extLst>
                <a:ext uri="{FF2B5EF4-FFF2-40B4-BE49-F238E27FC236}">
                  <a16:creationId xmlns:a16="http://schemas.microsoft.com/office/drawing/2014/main" id="{8A4E58F2-EE3A-305B-1CB8-D68B86E58FE0}"/>
                </a:ext>
              </a:extLst>
            </p:cNvPr>
            <p:cNvSpPr/>
            <p:nvPr/>
          </p:nvSpPr>
          <p:spPr>
            <a:xfrm>
              <a:off x="7142976" y="4997020"/>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5-point Star 42">
              <a:extLst>
                <a:ext uri="{FF2B5EF4-FFF2-40B4-BE49-F238E27FC236}">
                  <a16:creationId xmlns:a16="http://schemas.microsoft.com/office/drawing/2014/main" id="{86356B49-77FA-71EE-4E35-C763E0A9EED7}"/>
                </a:ext>
              </a:extLst>
            </p:cNvPr>
            <p:cNvSpPr/>
            <p:nvPr/>
          </p:nvSpPr>
          <p:spPr>
            <a:xfrm>
              <a:off x="5783942" y="5264197"/>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Segnaposto contenuto 2">
            <a:extLst>
              <a:ext uri="{FF2B5EF4-FFF2-40B4-BE49-F238E27FC236}">
                <a16:creationId xmlns:a16="http://schemas.microsoft.com/office/drawing/2014/main" id="{0A4E982F-DC99-9DF7-FA1A-6464F4DB977D}"/>
              </a:ext>
            </a:extLst>
          </p:cNvPr>
          <p:cNvSpPr txBox="1">
            <a:spLocks/>
          </p:cNvSpPr>
          <p:nvPr/>
        </p:nvSpPr>
        <p:spPr>
          <a:xfrm>
            <a:off x="3561612" y="1017158"/>
            <a:ext cx="8767598" cy="1588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00"/>
              </a:lnSpc>
              <a:buFont typeface="Arial" panose="020B0604020202020204" pitchFamily="34" charset="0"/>
              <a:buNone/>
            </a:pPr>
            <a:r>
              <a:rPr lang="en-US" sz="1500" b="1" dirty="0">
                <a:solidFill>
                  <a:srgbClr val="7030A0"/>
                </a:solidFill>
              </a:rPr>
              <a:t>M3.1 </a:t>
            </a:r>
            <a:r>
              <a:rPr lang="en-US" sz="1500" dirty="0"/>
              <a:t>Modification of choke cavity for flux trapping study - </a:t>
            </a:r>
            <a:r>
              <a:rPr lang="en-US" sz="1500" i="1" dirty="0">
                <a:solidFill>
                  <a:srgbClr val="7030A0"/>
                </a:solidFill>
              </a:rPr>
              <a:t>Engineering report M12</a:t>
            </a:r>
          </a:p>
          <a:p>
            <a:pPr marL="0" indent="0">
              <a:lnSpc>
                <a:spcPts val="1000"/>
              </a:lnSpc>
              <a:buFont typeface="Arial" panose="020B0604020202020204" pitchFamily="34" charset="0"/>
              <a:buNone/>
            </a:pPr>
            <a:r>
              <a:rPr lang="en-US" sz="1500" b="1" dirty="0">
                <a:solidFill>
                  <a:srgbClr val="7030A0"/>
                </a:solidFill>
              </a:rPr>
              <a:t>M3.2</a:t>
            </a:r>
            <a:r>
              <a:rPr lang="en-US" sz="1500" dirty="0">
                <a:solidFill>
                  <a:srgbClr val="1B3C70"/>
                </a:solidFill>
              </a:rPr>
              <a:t> </a:t>
            </a:r>
            <a:r>
              <a:rPr lang="en-US" sz="1500" dirty="0"/>
              <a:t>Developed ALD adaptive layers on Cu - </a:t>
            </a:r>
            <a:r>
              <a:rPr lang="en-US" sz="1500" i="1" dirty="0">
                <a:solidFill>
                  <a:srgbClr val="7030A0"/>
                </a:solidFill>
              </a:rPr>
              <a:t>Engineering report M24</a:t>
            </a:r>
          </a:p>
          <a:p>
            <a:pPr marL="0" indent="0">
              <a:lnSpc>
                <a:spcPts val="1000"/>
              </a:lnSpc>
              <a:buNone/>
            </a:pPr>
            <a:r>
              <a:rPr lang="en-US" sz="1500" b="1" dirty="0">
                <a:solidFill>
                  <a:srgbClr val="7030A0"/>
                </a:solidFill>
              </a:rPr>
              <a:t>M39</a:t>
            </a:r>
            <a:r>
              <a:rPr lang="en-US" sz="1500" dirty="0">
                <a:solidFill>
                  <a:srgbClr val="1B3C70"/>
                </a:solidFill>
              </a:rPr>
              <a:t> </a:t>
            </a:r>
            <a:r>
              <a:rPr lang="en-US" sz="1500" dirty="0"/>
              <a:t>Impact risk analysis WP3 – </a:t>
            </a:r>
            <a:r>
              <a:rPr lang="en-US" sz="1500" i="1" dirty="0">
                <a:solidFill>
                  <a:srgbClr val="7030A0"/>
                </a:solidFill>
              </a:rPr>
              <a:t>Presentation/report M24</a:t>
            </a:r>
          </a:p>
          <a:p>
            <a:pPr marL="0" indent="0">
              <a:lnSpc>
                <a:spcPts val="1000"/>
              </a:lnSpc>
              <a:buFont typeface="Arial" panose="020B0604020202020204" pitchFamily="34" charset="0"/>
              <a:buNone/>
            </a:pPr>
            <a:r>
              <a:rPr lang="en-US" sz="1500" b="1" dirty="0">
                <a:solidFill>
                  <a:srgbClr val="7030A0"/>
                </a:solidFill>
              </a:rPr>
              <a:t>M3.3 </a:t>
            </a:r>
            <a:r>
              <a:rPr lang="en-US" sz="1500" dirty="0"/>
              <a:t>Report on mechanical strength test of SC coatings - </a:t>
            </a:r>
            <a:r>
              <a:rPr lang="en-US" sz="1500" i="1" dirty="0">
                <a:solidFill>
                  <a:srgbClr val="7030A0"/>
                </a:solidFill>
              </a:rPr>
              <a:t>Test report M30</a:t>
            </a:r>
          </a:p>
          <a:p>
            <a:pPr marL="0" indent="0">
              <a:lnSpc>
                <a:spcPts val="1000"/>
              </a:lnSpc>
              <a:buFont typeface="Arial" panose="020B0604020202020204" pitchFamily="34" charset="0"/>
              <a:buNone/>
            </a:pPr>
            <a:r>
              <a:rPr lang="en-US" sz="1500" b="1" dirty="0">
                <a:solidFill>
                  <a:srgbClr val="7030A0"/>
                </a:solidFill>
              </a:rPr>
              <a:t>M3.4</a:t>
            </a:r>
            <a:r>
              <a:rPr lang="en-US" sz="1500" b="1" dirty="0">
                <a:solidFill>
                  <a:srgbClr val="1B3C70"/>
                </a:solidFill>
              </a:rPr>
              <a:t> </a:t>
            </a:r>
            <a:r>
              <a:rPr lang="en-US" sz="1500" dirty="0"/>
              <a:t>Characterization of Nb</a:t>
            </a:r>
            <a:r>
              <a:rPr lang="en-US" sz="1500" baseline="-25000" dirty="0"/>
              <a:t>3</a:t>
            </a:r>
            <a:r>
              <a:rPr lang="en-US" sz="1500" dirty="0"/>
              <a:t>Sn reference cavity - </a:t>
            </a:r>
            <a:r>
              <a:rPr lang="en-US" sz="1500" i="1" dirty="0">
                <a:solidFill>
                  <a:srgbClr val="7030A0"/>
                </a:solidFill>
              </a:rPr>
              <a:t>Test report M34</a:t>
            </a:r>
          </a:p>
        </p:txBody>
      </p:sp>
      <p:sp>
        <p:nvSpPr>
          <p:cNvPr id="74" name="CasellaDiTesto 73">
            <a:extLst>
              <a:ext uri="{FF2B5EF4-FFF2-40B4-BE49-F238E27FC236}">
                <a16:creationId xmlns:a16="http://schemas.microsoft.com/office/drawing/2014/main" id="{5CEE40F2-FC39-5E9A-3808-AEFEDA41491D}"/>
              </a:ext>
            </a:extLst>
          </p:cNvPr>
          <p:cNvSpPr txBox="1"/>
          <p:nvPr/>
        </p:nvSpPr>
        <p:spPr>
          <a:xfrm>
            <a:off x="5329637" y="3427876"/>
            <a:ext cx="618952" cy="276999"/>
          </a:xfrm>
          <a:prstGeom prst="rect">
            <a:avLst/>
          </a:prstGeom>
          <a:solidFill>
            <a:srgbClr val="7030A0"/>
          </a:solidFill>
        </p:spPr>
        <p:txBody>
          <a:bodyPr wrap="square" rtlCol="0">
            <a:spAutoFit/>
          </a:bodyPr>
          <a:lstStyle/>
          <a:p>
            <a:r>
              <a:rPr lang="en-US" sz="1200" dirty="0">
                <a:solidFill>
                  <a:schemeClr val="bg1"/>
                </a:solidFill>
              </a:rPr>
              <a:t>M39</a:t>
            </a:r>
          </a:p>
        </p:txBody>
      </p:sp>
      <p:sp>
        <p:nvSpPr>
          <p:cNvPr id="75" name="5-point Star 42">
            <a:extLst>
              <a:ext uri="{FF2B5EF4-FFF2-40B4-BE49-F238E27FC236}">
                <a16:creationId xmlns:a16="http://schemas.microsoft.com/office/drawing/2014/main" id="{3ABE6BA4-8D19-F7B4-874C-F0C2969DB6E2}"/>
              </a:ext>
            </a:extLst>
          </p:cNvPr>
          <p:cNvSpPr/>
          <p:nvPr/>
        </p:nvSpPr>
        <p:spPr>
          <a:xfrm>
            <a:off x="5721991" y="4850876"/>
            <a:ext cx="345473" cy="291181"/>
          </a:xfrm>
          <a:prstGeom prst="star5">
            <a:avLst/>
          </a:prstGeom>
          <a:solidFill>
            <a:srgbClr val="7030A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Connettore diritto 75">
            <a:extLst>
              <a:ext uri="{FF2B5EF4-FFF2-40B4-BE49-F238E27FC236}">
                <a16:creationId xmlns:a16="http://schemas.microsoft.com/office/drawing/2014/main" id="{A1D207BA-CF2C-E360-58F6-F2DAEF4CAD08}"/>
              </a:ext>
            </a:extLst>
          </p:cNvPr>
          <p:cNvCxnSpPr>
            <a:cxnSpLocks/>
            <a:stCxn id="74" idx="3"/>
          </p:cNvCxnSpPr>
          <p:nvPr/>
        </p:nvCxnSpPr>
        <p:spPr>
          <a:xfrm flipH="1">
            <a:off x="5910412" y="3566376"/>
            <a:ext cx="38177" cy="1419856"/>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85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FED1C6-3FA5-6D32-E9A4-ECAAAEF39B16}"/>
              </a:ext>
            </a:extLst>
          </p:cNvPr>
          <p:cNvSpPr>
            <a:spLocks noGrp="1"/>
          </p:cNvSpPr>
          <p:nvPr>
            <p:ph type="title"/>
          </p:nvPr>
        </p:nvSpPr>
        <p:spPr/>
        <p:txBody>
          <a:bodyPr/>
          <a:lstStyle/>
          <a:p>
            <a:r>
              <a:rPr lang="en-US" dirty="0"/>
              <a:t>Goal of </a:t>
            </a:r>
            <a:r>
              <a:rPr lang="en-US" dirty="0">
                <a:solidFill>
                  <a:srgbClr val="98C21F"/>
                </a:solidFill>
              </a:rPr>
              <a:t>WP3</a:t>
            </a:r>
          </a:p>
        </p:txBody>
      </p:sp>
      <p:sp>
        <p:nvSpPr>
          <p:cNvPr id="4" name="Segnaposto numero diapositiva 3">
            <a:extLst>
              <a:ext uri="{FF2B5EF4-FFF2-40B4-BE49-F238E27FC236}">
                <a16:creationId xmlns:a16="http://schemas.microsoft.com/office/drawing/2014/main" id="{94CDDC1F-EC03-336E-E537-A68504C9259A}"/>
              </a:ext>
            </a:extLst>
          </p:cNvPr>
          <p:cNvSpPr>
            <a:spLocks noGrp="1"/>
          </p:cNvSpPr>
          <p:nvPr>
            <p:ph type="sldNum" sz="quarter" idx="12"/>
          </p:nvPr>
        </p:nvSpPr>
        <p:spPr>
          <a:xfrm>
            <a:off x="9324295" y="6429375"/>
            <a:ext cx="2743200" cy="365125"/>
          </a:xfrm>
        </p:spPr>
        <p:txBody>
          <a:bodyPr/>
          <a:lstStyle/>
          <a:p>
            <a:fld id="{FC7CF1D8-012F-4C4A-942F-460B411F49CB}" type="slidenum">
              <a:rPr lang="it-IT" smtClean="0"/>
              <a:pPr/>
              <a:t>2</a:t>
            </a:fld>
            <a:endParaRPr lang="it-IT"/>
          </a:p>
        </p:txBody>
      </p:sp>
      <p:sp>
        <p:nvSpPr>
          <p:cNvPr id="5" name="Segnaposto contenuto 2">
            <a:extLst>
              <a:ext uri="{FF2B5EF4-FFF2-40B4-BE49-F238E27FC236}">
                <a16:creationId xmlns:a16="http://schemas.microsoft.com/office/drawing/2014/main" id="{C2F9D512-6438-4A5D-4936-714E509785FB}"/>
              </a:ext>
            </a:extLst>
          </p:cNvPr>
          <p:cNvSpPr>
            <a:spLocks noGrp="1"/>
          </p:cNvSpPr>
          <p:nvPr>
            <p:ph idx="1"/>
          </p:nvPr>
        </p:nvSpPr>
        <p:spPr>
          <a:xfrm>
            <a:off x="838199" y="1577626"/>
            <a:ext cx="10515600" cy="1085316"/>
          </a:xfrm>
        </p:spPr>
        <p:txBody>
          <a:bodyPr>
            <a:normAutofit/>
          </a:bodyPr>
          <a:lstStyle/>
          <a:p>
            <a:pPr marL="0" indent="0" algn="ctr">
              <a:lnSpc>
                <a:spcPct val="100000"/>
              </a:lnSpc>
              <a:buFont typeface="Arial"/>
              <a:buNone/>
            </a:pPr>
            <a:r>
              <a:rPr lang="en-US" sz="2400" b="1" i="1" dirty="0">
                <a:solidFill>
                  <a:srgbClr val="98C21F"/>
                </a:solidFill>
              </a:rPr>
              <a:t>Energy saving </a:t>
            </a:r>
            <a:r>
              <a:rPr lang="en-US" sz="2000" i="1" dirty="0">
                <a:solidFill>
                  <a:srgbClr val="013A72"/>
                </a:solidFill>
              </a:rPr>
              <a:t>is mandatory for the </a:t>
            </a:r>
            <a:r>
              <a:rPr lang="en-US" sz="2400" b="1" i="1" dirty="0">
                <a:solidFill>
                  <a:srgbClr val="013A72"/>
                </a:solidFill>
              </a:rPr>
              <a:t>next generation accelerators</a:t>
            </a:r>
            <a:r>
              <a:rPr lang="en-US" sz="2000" i="1" dirty="0">
                <a:solidFill>
                  <a:srgbClr val="013A72"/>
                </a:solidFill>
              </a:rPr>
              <a:t>…</a:t>
            </a:r>
          </a:p>
          <a:p>
            <a:pPr marL="0" indent="0" algn="ctr">
              <a:lnSpc>
                <a:spcPct val="100000"/>
              </a:lnSpc>
              <a:buFont typeface="Arial"/>
              <a:buNone/>
            </a:pPr>
            <a:r>
              <a:rPr lang="en-US" sz="2000" i="1" dirty="0">
                <a:solidFill>
                  <a:srgbClr val="013A72"/>
                </a:solidFill>
              </a:rPr>
              <a:t>…</a:t>
            </a:r>
            <a:r>
              <a:rPr lang="en-US" sz="2400" b="1" i="1" dirty="0">
                <a:solidFill>
                  <a:srgbClr val="013A72"/>
                </a:solidFill>
              </a:rPr>
              <a:t>cryogenics</a:t>
            </a:r>
            <a:r>
              <a:rPr lang="en-US" sz="2000" i="1" dirty="0">
                <a:solidFill>
                  <a:srgbClr val="013A72"/>
                </a:solidFill>
              </a:rPr>
              <a:t> is one of the </a:t>
            </a:r>
            <a:r>
              <a:rPr lang="en-US" sz="2400" b="1" i="1" dirty="0">
                <a:solidFill>
                  <a:srgbClr val="013A72"/>
                </a:solidFill>
              </a:rPr>
              <a:t>larger energy cost </a:t>
            </a:r>
            <a:r>
              <a:rPr lang="en-US" sz="2000" i="1" dirty="0">
                <a:solidFill>
                  <a:srgbClr val="013A72"/>
                </a:solidFill>
              </a:rPr>
              <a:t>in modern SRF accelerators</a:t>
            </a:r>
          </a:p>
        </p:txBody>
      </p:sp>
      <p:pic>
        <p:nvPicPr>
          <p:cNvPr id="6" name="Immagine 5">
            <a:extLst>
              <a:ext uri="{FF2B5EF4-FFF2-40B4-BE49-F238E27FC236}">
                <a16:creationId xmlns:a16="http://schemas.microsoft.com/office/drawing/2014/main" id="{1F5F15C2-845D-97B1-9776-553A70991895}"/>
              </a:ext>
            </a:extLst>
          </p:cNvPr>
          <p:cNvPicPr>
            <a:picLocks noChangeAspect="1"/>
          </p:cNvPicPr>
          <p:nvPr/>
        </p:nvPicPr>
        <p:blipFill>
          <a:blip r:embed="rId2"/>
          <a:stretch>
            <a:fillRect/>
          </a:stretch>
        </p:blipFill>
        <p:spPr>
          <a:xfrm>
            <a:off x="2700462" y="2597876"/>
            <a:ext cx="6791077" cy="2647961"/>
          </a:xfrm>
          <a:prstGeom prst="rect">
            <a:avLst/>
          </a:prstGeom>
        </p:spPr>
      </p:pic>
      <p:sp>
        <p:nvSpPr>
          <p:cNvPr id="7" name="Segnaposto contenuto 2">
            <a:extLst>
              <a:ext uri="{FF2B5EF4-FFF2-40B4-BE49-F238E27FC236}">
                <a16:creationId xmlns:a16="http://schemas.microsoft.com/office/drawing/2014/main" id="{BCBBC64E-E61C-A752-9D53-E40DCD81F2EA}"/>
              </a:ext>
            </a:extLst>
          </p:cNvPr>
          <p:cNvSpPr txBox="1">
            <a:spLocks/>
          </p:cNvSpPr>
          <p:nvPr/>
        </p:nvSpPr>
        <p:spPr>
          <a:xfrm>
            <a:off x="1056050" y="5245837"/>
            <a:ext cx="10079899" cy="1094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solidFill>
                  <a:srgbClr val="013A72"/>
                </a:solidFill>
              </a:rPr>
              <a:t>Move from bulk Nb @2K to Nb</a:t>
            </a:r>
            <a:r>
              <a:rPr lang="en-US" b="1" baseline="-25000" dirty="0">
                <a:solidFill>
                  <a:srgbClr val="013A72"/>
                </a:solidFill>
              </a:rPr>
              <a:t>3</a:t>
            </a:r>
            <a:r>
              <a:rPr lang="en-US" b="1" dirty="0">
                <a:solidFill>
                  <a:srgbClr val="013A72"/>
                </a:solidFill>
              </a:rPr>
              <a:t>Sn @4.5 K</a:t>
            </a:r>
          </a:p>
          <a:p>
            <a:pPr marL="0" indent="0" algn="ctr">
              <a:buNone/>
            </a:pPr>
            <a:r>
              <a:rPr lang="en-US" b="1" dirty="0">
                <a:solidFill>
                  <a:srgbClr val="98C21F"/>
                </a:solidFill>
              </a:rPr>
              <a:t>reduces cryogenic power by a factor of 3</a:t>
            </a:r>
          </a:p>
        </p:txBody>
      </p:sp>
    </p:spTree>
    <p:extLst>
      <p:ext uri="{BB962C8B-B14F-4D97-AF65-F5344CB8AC3E}">
        <p14:creationId xmlns:p14="http://schemas.microsoft.com/office/powerpoint/2010/main" val="1166710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0D4F3-7AEC-CFD4-7FE7-0E588B9EF0F2}"/>
            </a:ext>
          </a:extLst>
        </p:cNvPr>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AF6B9CB1-20B2-4D9C-9D40-B6EE23264DF6}"/>
              </a:ext>
            </a:extLst>
          </p:cNvPr>
          <p:cNvSpPr>
            <a:spLocks noGrp="1"/>
          </p:cNvSpPr>
          <p:nvPr>
            <p:ph idx="1"/>
          </p:nvPr>
        </p:nvSpPr>
        <p:spPr>
          <a:xfrm>
            <a:off x="543900" y="1319532"/>
            <a:ext cx="6488350" cy="901294"/>
          </a:xfrm>
        </p:spPr>
        <p:txBody>
          <a:bodyPr>
            <a:noAutofit/>
          </a:bodyPr>
          <a:lstStyle/>
          <a:p>
            <a:pPr marL="0" indent="0">
              <a:lnSpc>
                <a:spcPct val="100000"/>
              </a:lnSpc>
              <a:buNone/>
            </a:pPr>
            <a:r>
              <a:rPr lang="it-IT" sz="2400" b="1" dirty="0">
                <a:solidFill>
                  <a:srgbClr val="A4C137"/>
                </a:solidFill>
              </a:rPr>
              <a:t>Advanced </a:t>
            </a:r>
            <a:r>
              <a:rPr lang="it-IT" sz="2400" b="1" dirty="0" err="1">
                <a:solidFill>
                  <a:srgbClr val="A4C137"/>
                </a:solidFill>
              </a:rPr>
              <a:t>characterization</a:t>
            </a:r>
            <a:r>
              <a:rPr lang="it-IT" sz="2400" b="1" dirty="0">
                <a:solidFill>
                  <a:srgbClr val="A4C137"/>
                </a:solidFill>
              </a:rPr>
              <a:t> facilities</a:t>
            </a:r>
            <a:br>
              <a:rPr lang="it-IT" sz="2400" b="1" dirty="0">
                <a:solidFill>
                  <a:srgbClr val="A4C137"/>
                </a:solidFill>
              </a:rPr>
            </a:br>
            <a:r>
              <a:rPr lang="it-IT" sz="1600" dirty="0">
                <a:solidFill>
                  <a:srgbClr val="A4C137"/>
                </a:solidFill>
              </a:rPr>
              <a:t>(task 3.2 and 3.3)</a:t>
            </a:r>
            <a:endParaRPr lang="en-US" sz="4000" i="1" dirty="0">
              <a:solidFill>
                <a:srgbClr val="012556"/>
              </a:solidFill>
            </a:endParaRPr>
          </a:p>
        </p:txBody>
      </p:sp>
      <p:cxnSp>
        <p:nvCxnSpPr>
          <p:cNvPr id="37" name="Connettore diritto 36">
            <a:extLst>
              <a:ext uri="{FF2B5EF4-FFF2-40B4-BE49-F238E27FC236}">
                <a16:creationId xmlns:a16="http://schemas.microsoft.com/office/drawing/2014/main" id="{7AB3259C-74DE-C49D-5E6D-CCE02371CCA8}"/>
              </a:ext>
            </a:extLst>
          </p:cNvPr>
          <p:cNvCxnSpPr/>
          <p:nvPr/>
        </p:nvCxnSpPr>
        <p:spPr>
          <a:xfrm>
            <a:off x="6787056" y="1308050"/>
            <a:ext cx="0" cy="5112373"/>
          </a:xfrm>
          <a:prstGeom prst="line">
            <a:avLst/>
          </a:prstGeom>
          <a:ln w="38100">
            <a:solidFill>
              <a:srgbClr val="A4C137"/>
            </a:solidFill>
          </a:ln>
        </p:spPr>
        <p:style>
          <a:lnRef idx="2">
            <a:schemeClr val="accent1"/>
          </a:lnRef>
          <a:fillRef idx="0">
            <a:schemeClr val="accent1"/>
          </a:fillRef>
          <a:effectRef idx="1">
            <a:schemeClr val="accent1"/>
          </a:effectRef>
          <a:fontRef idx="minor">
            <a:schemeClr val="tx1"/>
          </a:fontRef>
        </p:style>
      </p:cxnSp>
      <p:sp>
        <p:nvSpPr>
          <p:cNvPr id="46" name="TextBox 28">
            <a:extLst>
              <a:ext uri="{FF2B5EF4-FFF2-40B4-BE49-F238E27FC236}">
                <a16:creationId xmlns:a16="http://schemas.microsoft.com/office/drawing/2014/main" id="{AB0ABA4B-7092-7D71-66CA-F671A08E4A01}"/>
              </a:ext>
            </a:extLst>
          </p:cNvPr>
          <p:cNvSpPr txBox="1"/>
          <p:nvPr/>
        </p:nvSpPr>
        <p:spPr>
          <a:xfrm>
            <a:off x="1142400" y="2182193"/>
            <a:ext cx="2442504" cy="402674"/>
          </a:xfrm>
          <a:prstGeom prst="rect">
            <a:avLst/>
          </a:prstGeom>
          <a:noFill/>
        </p:spPr>
        <p:txBody>
          <a:bodyPr wrap="square">
            <a:spAutoFit/>
          </a:bodyPr>
          <a:lstStyle/>
          <a:p>
            <a:pPr>
              <a:lnSpc>
                <a:spcPct val="107000"/>
              </a:lnSpc>
              <a:spcAft>
                <a:spcPts val="800"/>
              </a:spcAft>
              <a:buNone/>
            </a:pPr>
            <a:r>
              <a:rPr lang="en-GB" sz="2000" b="1" dirty="0">
                <a:solidFill>
                  <a:srgbClr val="002060"/>
                </a:solidFill>
                <a:effectLst/>
                <a:latin typeface="Montserrat" panose="00000500000000000000" pitchFamily="2" charset="0"/>
                <a:ea typeface="Times New Roman" panose="02020603050405020304" pitchFamily="18" charset="0"/>
                <a:cs typeface="Times New Roman" panose="02020603050405020304" pitchFamily="18" charset="0"/>
              </a:rPr>
              <a:t>Flux trapping</a:t>
            </a:r>
          </a:p>
        </p:txBody>
      </p:sp>
      <p:sp>
        <p:nvSpPr>
          <p:cNvPr id="47" name="TextBox 28">
            <a:extLst>
              <a:ext uri="{FF2B5EF4-FFF2-40B4-BE49-F238E27FC236}">
                <a16:creationId xmlns:a16="http://schemas.microsoft.com/office/drawing/2014/main" id="{3C80E414-01E4-E7D1-172A-D8F16019A2C1}"/>
              </a:ext>
            </a:extLst>
          </p:cNvPr>
          <p:cNvSpPr txBox="1"/>
          <p:nvPr/>
        </p:nvSpPr>
        <p:spPr>
          <a:xfrm>
            <a:off x="3685397" y="2176659"/>
            <a:ext cx="2442505" cy="402674"/>
          </a:xfrm>
          <a:prstGeom prst="rect">
            <a:avLst/>
          </a:prstGeom>
          <a:noFill/>
        </p:spPr>
        <p:txBody>
          <a:bodyPr wrap="square">
            <a:spAutoFit/>
          </a:bodyPr>
          <a:lstStyle/>
          <a:p>
            <a:pPr algn="ctr">
              <a:lnSpc>
                <a:spcPct val="107000"/>
              </a:lnSpc>
              <a:spcAft>
                <a:spcPts val="800"/>
              </a:spcAft>
              <a:buNone/>
            </a:pPr>
            <a:r>
              <a:rPr lang="en-GB" sz="2000" b="1" dirty="0">
                <a:solidFill>
                  <a:srgbClr val="002060"/>
                </a:solidFill>
                <a:latin typeface="Montserrat" panose="00000500000000000000" pitchFamily="2" charset="0"/>
                <a:ea typeface="Times New Roman" panose="02020603050405020304" pitchFamily="18" charset="0"/>
                <a:cs typeface="Times New Roman" panose="02020603050405020304" pitchFamily="18" charset="0"/>
              </a:rPr>
              <a:t>Tunability</a:t>
            </a:r>
          </a:p>
        </p:txBody>
      </p:sp>
      <p:sp>
        <p:nvSpPr>
          <p:cNvPr id="48" name="CasellaDiTesto 47">
            <a:extLst>
              <a:ext uri="{FF2B5EF4-FFF2-40B4-BE49-F238E27FC236}">
                <a16:creationId xmlns:a16="http://schemas.microsoft.com/office/drawing/2014/main" id="{78510BBE-A0E2-58AA-3850-7BB587F76253}"/>
              </a:ext>
            </a:extLst>
          </p:cNvPr>
          <p:cNvSpPr txBox="1"/>
          <p:nvPr/>
        </p:nvSpPr>
        <p:spPr>
          <a:xfrm>
            <a:off x="6943799" y="2176659"/>
            <a:ext cx="4668598" cy="1169551"/>
          </a:xfrm>
          <a:prstGeom prst="rect">
            <a:avLst/>
          </a:prstGeom>
          <a:noFill/>
        </p:spPr>
        <p:txBody>
          <a:bodyPr wrap="square" lIns="91440" tIns="45720" rIns="91440" bIns="45720" anchor="t">
            <a:spAutoFit/>
          </a:bodyPr>
          <a:lstStyle/>
          <a:p>
            <a:r>
              <a:rPr lang="it-IT" b="1" dirty="0">
                <a:solidFill>
                  <a:srgbClr val="1B3C70"/>
                </a:solidFill>
              </a:rPr>
              <a:t>Al</a:t>
            </a:r>
            <a:r>
              <a:rPr lang="it-IT" b="1" baseline="-25000" dirty="0">
                <a:solidFill>
                  <a:srgbClr val="1B3C70"/>
                </a:solidFill>
              </a:rPr>
              <a:t>2</a:t>
            </a:r>
            <a:r>
              <a:rPr lang="it-IT" b="1" dirty="0">
                <a:solidFill>
                  <a:srgbClr val="1B3C70"/>
                </a:solidFill>
              </a:rPr>
              <a:t>O</a:t>
            </a:r>
            <a:r>
              <a:rPr lang="it-IT" b="1" baseline="-25000" dirty="0">
                <a:solidFill>
                  <a:srgbClr val="1B3C70"/>
                </a:solidFill>
              </a:rPr>
              <a:t>3</a:t>
            </a:r>
            <a:r>
              <a:rPr lang="it-IT" b="1" dirty="0">
                <a:solidFill>
                  <a:srgbClr val="1B3C70"/>
                </a:solidFill>
              </a:rPr>
              <a:t>, ZrO</a:t>
            </a:r>
            <a:r>
              <a:rPr lang="it-IT" b="1" baseline="-25000" dirty="0">
                <a:solidFill>
                  <a:srgbClr val="1B3C70"/>
                </a:solidFill>
              </a:rPr>
              <a:t>2 </a:t>
            </a:r>
            <a:r>
              <a:rPr lang="it-IT" b="1" dirty="0">
                <a:solidFill>
                  <a:srgbClr val="1B3C70"/>
                </a:solidFill>
              </a:rPr>
              <a:t>and </a:t>
            </a:r>
            <a:r>
              <a:rPr lang="it-IT" b="1" dirty="0" err="1">
                <a:solidFill>
                  <a:srgbClr val="1B3C70"/>
                </a:solidFill>
              </a:rPr>
              <a:t>AlZrO</a:t>
            </a:r>
            <a:r>
              <a:rPr lang="it-IT" b="1" baseline="-25000" dirty="0" err="1">
                <a:solidFill>
                  <a:srgbClr val="1B3C70"/>
                </a:solidFill>
              </a:rPr>
              <a:t>x</a:t>
            </a:r>
            <a:r>
              <a:rPr lang="it-IT" b="1" dirty="0">
                <a:solidFill>
                  <a:srgbClr val="1B3C70"/>
                </a:solidFill>
              </a:rPr>
              <a:t> </a:t>
            </a:r>
            <a:r>
              <a:rPr lang="it-IT" b="1" dirty="0" err="1">
                <a:solidFill>
                  <a:srgbClr val="1B3C70"/>
                </a:solidFill>
              </a:rPr>
              <a:t>oxides</a:t>
            </a:r>
            <a:r>
              <a:rPr lang="it-IT" b="1" dirty="0">
                <a:solidFill>
                  <a:srgbClr val="1B3C70"/>
                </a:solidFill>
              </a:rPr>
              <a:t> </a:t>
            </a:r>
            <a:r>
              <a:rPr lang="it-IT" b="1" dirty="0" err="1">
                <a:solidFill>
                  <a:srgbClr val="1B3C70"/>
                </a:solidFill>
              </a:rPr>
              <a:t>successfully</a:t>
            </a:r>
            <a:r>
              <a:rPr lang="it-IT" b="1" dirty="0">
                <a:solidFill>
                  <a:srgbClr val="1B3C70"/>
                </a:solidFill>
              </a:rPr>
              <a:t> </a:t>
            </a:r>
            <a:r>
              <a:rPr lang="it-IT" b="1" dirty="0" err="1">
                <a:solidFill>
                  <a:srgbClr val="1B3C70"/>
                </a:solidFill>
              </a:rPr>
              <a:t>coated</a:t>
            </a:r>
            <a:r>
              <a:rPr lang="it-IT" b="1" dirty="0">
                <a:solidFill>
                  <a:srgbClr val="1B3C70"/>
                </a:solidFill>
              </a:rPr>
              <a:t> by ALD and </a:t>
            </a:r>
            <a:r>
              <a:rPr lang="it-IT" b="1" dirty="0" err="1">
                <a:solidFill>
                  <a:srgbClr val="1B3C70"/>
                </a:solidFill>
              </a:rPr>
              <a:t>stable</a:t>
            </a:r>
            <a:r>
              <a:rPr lang="it-IT" b="1" dirty="0">
                <a:solidFill>
                  <a:srgbClr val="1B3C70"/>
                </a:solidFill>
              </a:rPr>
              <a:t> up to 750 °C</a:t>
            </a:r>
          </a:p>
          <a:p>
            <a:endParaRPr lang="it-IT" b="1" dirty="0">
              <a:solidFill>
                <a:srgbClr val="1B3C70"/>
              </a:solidFill>
            </a:endParaRPr>
          </a:p>
          <a:p>
            <a:r>
              <a:rPr lang="en-US" sz="1600" dirty="0">
                <a:solidFill>
                  <a:srgbClr val="1B3C70"/>
                </a:solidFill>
              </a:rPr>
              <a:t>Mitigation of thermo-electric currents proved on Nb</a:t>
            </a:r>
            <a:endParaRPr lang="it-IT" sz="1600" dirty="0">
              <a:solidFill>
                <a:srgbClr val="1B3C70"/>
              </a:solidFill>
            </a:endParaRPr>
          </a:p>
        </p:txBody>
      </p:sp>
      <p:sp>
        <p:nvSpPr>
          <p:cNvPr id="49" name="Segnaposto contenuto 2">
            <a:extLst>
              <a:ext uri="{FF2B5EF4-FFF2-40B4-BE49-F238E27FC236}">
                <a16:creationId xmlns:a16="http://schemas.microsoft.com/office/drawing/2014/main" id="{53F04AC2-BBF6-0B17-A0EC-726EC9DCB06E}"/>
              </a:ext>
            </a:extLst>
          </p:cNvPr>
          <p:cNvSpPr txBox="1">
            <a:spLocks/>
          </p:cNvSpPr>
          <p:nvPr/>
        </p:nvSpPr>
        <p:spPr>
          <a:xfrm>
            <a:off x="6947180" y="1304833"/>
            <a:ext cx="4765748" cy="731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it-IT" sz="2400" b="1" dirty="0" err="1">
                <a:solidFill>
                  <a:srgbClr val="A4C137"/>
                </a:solidFill>
                <a:latin typeface="Montserrat" panose="00000500000000000000" pitchFamily="2" charset="0"/>
              </a:rPr>
              <a:t>Adaptive</a:t>
            </a:r>
            <a:r>
              <a:rPr lang="it-IT" sz="2400" b="1" dirty="0">
                <a:solidFill>
                  <a:srgbClr val="A4C137"/>
                </a:solidFill>
                <a:latin typeface="Montserrat" panose="00000500000000000000" pitchFamily="2" charset="0"/>
              </a:rPr>
              <a:t> </a:t>
            </a:r>
            <a:r>
              <a:rPr lang="it-IT" sz="2400" b="1" dirty="0" err="1">
                <a:solidFill>
                  <a:srgbClr val="A4C137"/>
                </a:solidFill>
                <a:latin typeface="Montserrat" panose="00000500000000000000" pitchFamily="2" charset="0"/>
              </a:rPr>
              <a:t>layers</a:t>
            </a:r>
            <a:br>
              <a:rPr lang="it-IT" b="1" dirty="0">
                <a:solidFill>
                  <a:srgbClr val="A4C137"/>
                </a:solidFill>
                <a:latin typeface="Montserrat" panose="00000500000000000000" pitchFamily="2" charset="0"/>
              </a:rPr>
            </a:br>
            <a:r>
              <a:rPr lang="it-IT" sz="1600" dirty="0">
                <a:solidFill>
                  <a:srgbClr val="A4C137"/>
                </a:solidFill>
                <a:latin typeface="Montserrat" panose="00000500000000000000" pitchFamily="2" charset="0"/>
              </a:rPr>
              <a:t>(task 3.4)</a:t>
            </a:r>
            <a:endParaRPr lang="en-US" i="1" dirty="0">
              <a:solidFill>
                <a:srgbClr val="012556"/>
              </a:solidFill>
              <a:latin typeface="Montserrat" panose="00000500000000000000" pitchFamily="2" charset="0"/>
            </a:endParaRPr>
          </a:p>
        </p:txBody>
      </p:sp>
      <p:sp>
        <p:nvSpPr>
          <p:cNvPr id="53" name="CasellaDiTesto 52">
            <a:extLst>
              <a:ext uri="{FF2B5EF4-FFF2-40B4-BE49-F238E27FC236}">
                <a16:creationId xmlns:a16="http://schemas.microsoft.com/office/drawing/2014/main" id="{24B32415-3A12-EB23-1A72-F662A3AA351A}"/>
              </a:ext>
            </a:extLst>
          </p:cNvPr>
          <p:cNvSpPr txBox="1"/>
          <p:nvPr/>
        </p:nvSpPr>
        <p:spPr>
          <a:xfrm>
            <a:off x="2393628" y="4520467"/>
            <a:ext cx="1416162" cy="770660"/>
          </a:xfrm>
          <a:prstGeom prst="rect">
            <a:avLst/>
          </a:prstGeom>
          <a:noFill/>
        </p:spPr>
        <p:txBody>
          <a:bodyPr wrap="square">
            <a:spAutoFit/>
          </a:bodyPr>
          <a:lstStyle/>
          <a:p>
            <a:pPr>
              <a:lnSpc>
                <a:spcPct val="107000"/>
              </a:lnSpc>
              <a:spcAft>
                <a:spcPts val="800"/>
              </a:spcAft>
              <a:buNone/>
            </a:pPr>
            <a:r>
              <a:rPr lang="en-GB" sz="1400" dirty="0" err="1">
                <a:solidFill>
                  <a:srgbClr val="002060"/>
                </a:solidFill>
                <a:ea typeface="Times New Roman" panose="02020603050405020304" pitchFamily="18" charset="0"/>
                <a:cs typeface="Times New Roman" panose="02020603050405020304" pitchFamily="18" charset="0"/>
              </a:rPr>
              <a:t>TraMaFlu</a:t>
            </a:r>
            <a:r>
              <a:rPr lang="en-GB" sz="1400" dirty="0">
                <a:solidFill>
                  <a:srgbClr val="002060"/>
                </a:solidFill>
                <a:ea typeface="Times New Roman" panose="02020603050405020304" pitchFamily="18" charset="0"/>
                <a:cs typeface="Times New Roman" panose="02020603050405020304" pitchFamily="18" charset="0"/>
              </a:rPr>
              <a:t> Facility built and tested</a:t>
            </a:r>
            <a:endParaRPr lang="en-US" sz="1400" b="1" dirty="0">
              <a:solidFill>
                <a:srgbClr val="002060"/>
              </a:solidFill>
              <a:effectLst/>
              <a:ea typeface="Times New Roman" panose="02020603050405020304" pitchFamily="18" charset="0"/>
              <a:cs typeface="Times New Roman" panose="02020603050405020304" pitchFamily="18" charset="0"/>
            </a:endParaRPr>
          </a:p>
        </p:txBody>
      </p:sp>
      <p:sp>
        <p:nvSpPr>
          <p:cNvPr id="55" name="CasellaDiTesto 54">
            <a:extLst>
              <a:ext uri="{FF2B5EF4-FFF2-40B4-BE49-F238E27FC236}">
                <a16:creationId xmlns:a16="http://schemas.microsoft.com/office/drawing/2014/main" id="{3ABF1FBE-2C75-C3DC-C6E7-1DB5E5FFE08D}"/>
              </a:ext>
            </a:extLst>
          </p:cNvPr>
          <p:cNvSpPr txBox="1"/>
          <p:nvPr/>
        </p:nvSpPr>
        <p:spPr>
          <a:xfrm>
            <a:off x="1864640" y="2757143"/>
            <a:ext cx="2072983" cy="776046"/>
          </a:xfrm>
          <a:prstGeom prst="rect">
            <a:avLst/>
          </a:prstGeom>
          <a:noFill/>
        </p:spPr>
        <p:txBody>
          <a:bodyPr wrap="square">
            <a:spAutoFit/>
          </a:bodyPr>
          <a:lstStyle/>
          <a:p>
            <a:pPr>
              <a:lnSpc>
                <a:spcPct val="107000"/>
              </a:lnSpc>
              <a:spcAft>
                <a:spcPts val="800"/>
              </a:spcAft>
              <a:buNone/>
            </a:pPr>
            <a:r>
              <a:rPr lang="en-GB" sz="1400" dirty="0">
                <a:solidFill>
                  <a:srgbClr val="002060"/>
                </a:solidFill>
                <a:ea typeface="Times New Roman" panose="02020603050405020304" pitchFamily="18" charset="0"/>
                <a:cs typeface="Times New Roman" panose="02020603050405020304" pitchFamily="18" charset="0"/>
              </a:rPr>
              <a:t>Choke cavity and field penetration facility upgrade done</a:t>
            </a:r>
            <a:endParaRPr lang="en-US" sz="1400" b="1" dirty="0">
              <a:solidFill>
                <a:srgbClr val="002060"/>
              </a:solidFill>
              <a:effectLst/>
              <a:ea typeface="Times New Roman" panose="02020603050405020304" pitchFamily="18" charset="0"/>
              <a:cs typeface="Times New Roman" panose="02020603050405020304" pitchFamily="18" charset="0"/>
            </a:endParaRPr>
          </a:p>
        </p:txBody>
      </p:sp>
      <p:pic>
        <p:nvPicPr>
          <p:cNvPr id="59" name="Picture 7">
            <a:extLst>
              <a:ext uri="{FF2B5EF4-FFF2-40B4-BE49-F238E27FC236}">
                <a16:creationId xmlns:a16="http://schemas.microsoft.com/office/drawing/2014/main" id="{1065049A-BB09-61FE-1986-3CDEBD1BD3E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98314" y="2778610"/>
            <a:ext cx="1197020" cy="1255826"/>
          </a:xfrm>
          <a:prstGeom prst="rect">
            <a:avLst/>
          </a:prstGeom>
        </p:spPr>
      </p:pic>
      <p:pic>
        <p:nvPicPr>
          <p:cNvPr id="60" name="Grafik 3">
            <a:extLst>
              <a:ext uri="{FF2B5EF4-FFF2-40B4-BE49-F238E27FC236}">
                <a16:creationId xmlns:a16="http://schemas.microsoft.com/office/drawing/2014/main" id="{D70B4FE1-2DFC-1A3A-FE0E-595A143605EB}"/>
              </a:ext>
            </a:extLst>
          </p:cNvPr>
          <p:cNvPicPr>
            <a:picLocks noChangeAspect="1"/>
          </p:cNvPicPr>
          <p:nvPr/>
        </p:nvPicPr>
        <p:blipFill>
          <a:blip r:embed="rId3"/>
          <a:stretch>
            <a:fillRect/>
          </a:stretch>
        </p:blipFill>
        <p:spPr>
          <a:xfrm>
            <a:off x="428491" y="4405423"/>
            <a:ext cx="1283254" cy="1771408"/>
          </a:xfrm>
          <a:prstGeom prst="rect">
            <a:avLst/>
          </a:prstGeom>
        </p:spPr>
      </p:pic>
      <p:pic>
        <p:nvPicPr>
          <p:cNvPr id="61" name="Picture 69" descr="A picture containing text&#10;&#10;Description automatically generated">
            <a:extLst>
              <a:ext uri="{FF2B5EF4-FFF2-40B4-BE49-F238E27FC236}">
                <a16:creationId xmlns:a16="http://schemas.microsoft.com/office/drawing/2014/main" id="{EDE267CE-D3C3-DF84-F10E-90D405443E3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91931" y="4535205"/>
            <a:ext cx="701811" cy="1641626"/>
          </a:xfrm>
          <a:prstGeom prst="rect">
            <a:avLst/>
          </a:prstGeom>
        </p:spPr>
      </p:pic>
      <p:pic>
        <p:nvPicPr>
          <p:cNvPr id="62" name="Immagine 61">
            <a:extLst>
              <a:ext uri="{FF2B5EF4-FFF2-40B4-BE49-F238E27FC236}">
                <a16:creationId xmlns:a16="http://schemas.microsoft.com/office/drawing/2014/main" id="{48507879-3F44-FEC9-2ABC-5FAA531F0A9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478886" y="5887441"/>
            <a:ext cx="684776" cy="226341"/>
          </a:xfrm>
          <a:prstGeom prst="rect">
            <a:avLst/>
          </a:prstGeom>
        </p:spPr>
      </p:pic>
      <p:pic>
        <p:nvPicPr>
          <p:cNvPr id="63" name="Picture 5">
            <a:extLst>
              <a:ext uri="{FF2B5EF4-FFF2-40B4-BE49-F238E27FC236}">
                <a16:creationId xmlns:a16="http://schemas.microsoft.com/office/drawing/2014/main" id="{C3750493-04AE-1129-FC00-BDB7785B34D0}"/>
              </a:ext>
            </a:extLst>
          </p:cNvPr>
          <p:cNvPicPr>
            <a:picLocks noChangeAspect="1"/>
          </p:cNvPicPr>
          <p:nvPr/>
        </p:nvPicPr>
        <p:blipFill>
          <a:blip r:embed="rId6" cstate="hqprint">
            <a:extLst>
              <a:ext uri="{28A0092B-C50C-407E-A947-70E740481C1C}">
                <a14:useLocalDpi xmlns:a14="http://schemas.microsoft.com/office/drawing/2010/main"/>
              </a:ext>
            </a:extLst>
          </a:blip>
          <a:srcRect l="-1" r="-2123" b="-14059"/>
          <a:stretch>
            <a:fillRect/>
          </a:stretch>
        </p:blipFill>
        <p:spPr>
          <a:xfrm>
            <a:off x="1949705" y="3794961"/>
            <a:ext cx="904958" cy="258383"/>
          </a:xfrm>
          <a:prstGeom prst="rect">
            <a:avLst/>
          </a:prstGeom>
        </p:spPr>
      </p:pic>
      <p:pic>
        <p:nvPicPr>
          <p:cNvPr id="66" name="Image 9">
            <a:extLst>
              <a:ext uri="{FF2B5EF4-FFF2-40B4-BE49-F238E27FC236}">
                <a16:creationId xmlns:a16="http://schemas.microsoft.com/office/drawing/2014/main" id="{F514696F-CF60-A1A4-F3A2-0434403D1497}"/>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7032250" y="3554742"/>
            <a:ext cx="1821388" cy="1965923"/>
          </a:xfrm>
          <a:prstGeom prst="rect">
            <a:avLst/>
          </a:prstGeom>
        </p:spPr>
      </p:pic>
      <p:grpSp>
        <p:nvGrpSpPr>
          <p:cNvPr id="70" name="Gruppo 69">
            <a:extLst>
              <a:ext uri="{FF2B5EF4-FFF2-40B4-BE49-F238E27FC236}">
                <a16:creationId xmlns:a16="http://schemas.microsoft.com/office/drawing/2014/main" id="{121ED60B-19DD-ECA0-D428-33ECBFFABC7A}"/>
              </a:ext>
            </a:extLst>
          </p:cNvPr>
          <p:cNvGrpSpPr/>
          <p:nvPr/>
        </p:nvGrpSpPr>
        <p:grpSpPr>
          <a:xfrm>
            <a:off x="8964557" y="3561128"/>
            <a:ext cx="2666594" cy="1965923"/>
            <a:chOff x="8964557" y="3624628"/>
            <a:chExt cx="2666594" cy="1965923"/>
          </a:xfrm>
        </p:grpSpPr>
        <p:pic>
          <p:nvPicPr>
            <p:cNvPr id="67" name="Image 18">
              <a:extLst>
                <a:ext uri="{FF2B5EF4-FFF2-40B4-BE49-F238E27FC236}">
                  <a16:creationId xmlns:a16="http://schemas.microsoft.com/office/drawing/2014/main" id="{66026241-1A4A-90DA-0EAC-15B74F06530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964557" y="3624628"/>
              <a:ext cx="2621230" cy="1965923"/>
            </a:xfrm>
            <a:prstGeom prst="rect">
              <a:avLst/>
            </a:prstGeom>
          </p:spPr>
        </p:pic>
        <p:sp>
          <p:nvSpPr>
            <p:cNvPr id="69" name="CasellaDiTesto 68">
              <a:extLst>
                <a:ext uri="{FF2B5EF4-FFF2-40B4-BE49-F238E27FC236}">
                  <a16:creationId xmlns:a16="http://schemas.microsoft.com/office/drawing/2014/main" id="{C382D8B8-91D8-F14E-651F-4A4D3641B30A}"/>
                </a:ext>
              </a:extLst>
            </p:cNvPr>
            <p:cNvSpPr txBox="1"/>
            <p:nvPr/>
          </p:nvSpPr>
          <p:spPr>
            <a:xfrm>
              <a:off x="9180682" y="3657705"/>
              <a:ext cx="2450469" cy="276999"/>
            </a:xfrm>
            <a:prstGeom prst="rect">
              <a:avLst/>
            </a:prstGeom>
            <a:noFill/>
          </p:spPr>
          <p:txBody>
            <a:bodyPr wrap="square">
              <a:spAutoFit/>
            </a:bodyPr>
            <a:lstStyle/>
            <a:p>
              <a:r>
                <a:rPr lang="en-US" sz="1200" dirty="0">
                  <a:solidFill>
                    <a:schemeClr val="bg1"/>
                  </a:solidFill>
                </a:rPr>
                <a:t>ZrO</a:t>
              </a:r>
              <a:r>
                <a:rPr lang="en-US" sz="1200" baseline="-25000" dirty="0">
                  <a:solidFill>
                    <a:schemeClr val="bg1"/>
                  </a:solidFill>
                </a:rPr>
                <a:t>2</a:t>
              </a:r>
              <a:r>
                <a:rPr lang="en-US" sz="1200" dirty="0">
                  <a:solidFill>
                    <a:schemeClr val="bg1"/>
                  </a:solidFill>
                </a:rPr>
                <a:t> (20 nm) / Al</a:t>
              </a:r>
              <a:r>
                <a:rPr lang="en-US" sz="1200" baseline="-25000" dirty="0">
                  <a:solidFill>
                    <a:schemeClr val="bg1"/>
                  </a:solidFill>
                </a:rPr>
                <a:t>2</a:t>
              </a:r>
              <a:r>
                <a:rPr lang="en-US" sz="1200" dirty="0">
                  <a:solidFill>
                    <a:schemeClr val="bg1"/>
                  </a:solidFill>
                </a:rPr>
                <a:t>O</a:t>
              </a:r>
              <a:r>
                <a:rPr lang="en-US" sz="1200" baseline="-25000" dirty="0">
                  <a:solidFill>
                    <a:schemeClr val="bg1"/>
                  </a:solidFill>
                </a:rPr>
                <a:t>3</a:t>
              </a:r>
              <a:r>
                <a:rPr lang="en-US" sz="1200" dirty="0">
                  <a:solidFill>
                    <a:schemeClr val="bg1"/>
                  </a:solidFill>
                </a:rPr>
                <a:t> (5 nm) / Cu</a:t>
              </a:r>
              <a:endParaRPr lang="en-US" sz="1200" i="1" dirty="0">
                <a:solidFill>
                  <a:schemeClr val="bg1"/>
                </a:solidFill>
              </a:endParaRPr>
            </a:p>
          </p:txBody>
        </p:sp>
      </p:grpSp>
      <p:sp>
        <p:nvSpPr>
          <p:cNvPr id="71" name="CasellaDiTesto 70">
            <a:extLst>
              <a:ext uri="{FF2B5EF4-FFF2-40B4-BE49-F238E27FC236}">
                <a16:creationId xmlns:a16="http://schemas.microsoft.com/office/drawing/2014/main" id="{95D422E6-6777-31F0-CF10-CA62FC96470C}"/>
              </a:ext>
            </a:extLst>
          </p:cNvPr>
          <p:cNvSpPr txBox="1"/>
          <p:nvPr/>
        </p:nvSpPr>
        <p:spPr>
          <a:xfrm>
            <a:off x="928045" y="4083198"/>
            <a:ext cx="1926618" cy="275332"/>
          </a:xfrm>
          <a:prstGeom prst="rect">
            <a:avLst/>
          </a:prstGeom>
          <a:noFill/>
        </p:spPr>
        <p:txBody>
          <a:bodyPr wrap="square">
            <a:spAutoFit/>
          </a:bodyPr>
          <a:lstStyle/>
          <a:p>
            <a:r>
              <a:rPr lang="en-US" sz="1200" b="1" dirty="0">
                <a:solidFill>
                  <a:srgbClr val="A4C137"/>
                </a:solidFill>
              </a:rPr>
              <a:t>Milestone 3.1 completed</a:t>
            </a:r>
            <a:endParaRPr lang="en-US" sz="1200" b="1" i="1" dirty="0">
              <a:solidFill>
                <a:srgbClr val="A4C137"/>
              </a:solidFill>
            </a:endParaRPr>
          </a:p>
        </p:txBody>
      </p:sp>
      <p:sp>
        <p:nvSpPr>
          <p:cNvPr id="72" name="CasellaDiTesto 71">
            <a:extLst>
              <a:ext uri="{FF2B5EF4-FFF2-40B4-BE49-F238E27FC236}">
                <a16:creationId xmlns:a16="http://schemas.microsoft.com/office/drawing/2014/main" id="{B7D17127-9B27-1004-30A3-B6A145BDCD0D}"/>
              </a:ext>
            </a:extLst>
          </p:cNvPr>
          <p:cNvSpPr txBox="1"/>
          <p:nvPr/>
        </p:nvSpPr>
        <p:spPr>
          <a:xfrm>
            <a:off x="8443509" y="5667262"/>
            <a:ext cx="1926618" cy="275332"/>
          </a:xfrm>
          <a:prstGeom prst="rect">
            <a:avLst/>
          </a:prstGeom>
          <a:noFill/>
        </p:spPr>
        <p:txBody>
          <a:bodyPr wrap="square">
            <a:spAutoFit/>
          </a:bodyPr>
          <a:lstStyle/>
          <a:p>
            <a:r>
              <a:rPr lang="en-US" sz="1200" b="1" dirty="0">
                <a:solidFill>
                  <a:srgbClr val="A4C137"/>
                </a:solidFill>
              </a:rPr>
              <a:t>Milestone 3.2 completed</a:t>
            </a:r>
            <a:endParaRPr lang="en-US" sz="1200" b="1" i="1" dirty="0">
              <a:solidFill>
                <a:srgbClr val="A4C137"/>
              </a:solidFill>
            </a:endParaRPr>
          </a:p>
        </p:txBody>
      </p:sp>
      <p:sp>
        <p:nvSpPr>
          <p:cNvPr id="3" name="Titolo 1">
            <a:extLst>
              <a:ext uri="{FF2B5EF4-FFF2-40B4-BE49-F238E27FC236}">
                <a16:creationId xmlns:a16="http://schemas.microsoft.com/office/drawing/2014/main" id="{A887C503-9378-70FE-1F4F-5B9CA84B562D}"/>
              </a:ext>
            </a:extLst>
          </p:cNvPr>
          <p:cNvSpPr>
            <a:spLocks noGrp="1"/>
          </p:cNvSpPr>
          <p:nvPr>
            <p:ph type="title"/>
          </p:nvPr>
        </p:nvSpPr>
        <p:spPr>
          <a:xfrm>
            <a:off x="793959" y="91906"/>
            <a:ext cx="10515600" cy="1085316"/>
          </a:xfrm>
        </p:spPr>
        <p:txBody>
          <a:bodyPr/>
          <a:lstStyle/>
          <a:p>
            <a:r>
              <a:rPr lang="en-US" sz="4400" dirty="0">
                <a:solidFill>
                  <a:srgbClr val="013A72"/>
                </a:solidFill>
              </a:rPr>
              <a:t>WP3</a:t>
            </a:r>
            <a:r>
              <a:rPr lang="en-US" sz="4400" dirty="0"/>
              <a:t> </a:t>
            </a:r>
            <a:r>
              <a:rPr lang="en-US" sz="4400" dirty="0">
                <a:solidFill>
                  <a:srgbClr val="98C21F"/>
                </a:solidFill>
              </a:rPr>
              <a:t>Key Outcomes (1)</a:t>
            </a:r>
          </a:p>
        </p:txBody>
      </p:sp>
      <p:pic>
        <p:nvPicPr>
          <p:cNvPr id="6" name="Immagine 5">
            <a:extLst>
              <a:ext uri="{FF2B5EF4-FFF2-40B4-BE49-F238E27FC236}">
                <a16:creationId xmlns:a16="http://schemas.microsoft.com/office/drawing/2014/main" id="{AB8A11D2-2A86-9595-2161-CEE16A58D9DE}"/>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852143" y="5375575"/>
            <a:ext cx="578912" cy="193497"/>
          </a:xfrm>
          <a:prstGeom prst="rect">
            <a:avLst/>
          </a:prstGeom>
        </p:spPr>
      </p:pic>
      <p:sp>
        <p:nvSpPr>
          <p:cNvPr id="7" name="CasellaDiTesto 6">
            <a:extLst>
              <a:ext uri="{FF2B5EF4-FFF2-40B4-BE49-F238E27FC236}">
                <a16:creationId xmlns:a16="http://schemas.microsoft.com/office/drawing/2014/main" id="{3FAF6BF1-5168-6F2F-AD82-3679D3552F20}"/>
              </a:ext>
            </a:extLst>
          </p:cNvPr>
          <p:cNvSpPr txBox="1"/>
          <p:nvPr/>
        </p:nvSpPr>
        <p:spPr>
          <a:xfrm>
            <a:off x="4243442" y="5209711"/>
            <a:ext cx="1608701" cy="545534"/>
          </a:xfrm>
          <a:prstGeom prst="rect">
            <a:avLst/>
          </a:prstGeom>
          <a:noFill/>
        </p:spPr>
        <p:txBody>
          <a:bodyPr wrap="square">
            <a:spAutoFit/>
          </a:bodyPr>
          <a:lstStyle/>
          <a:p>
            <a:pPr>
              <a:lnSpc>
                <a:spcPct val="107000"/>
              </a:lnSpc>
              <a:spcAft>
                <a:spcPts val="800"/>
              </a:spcAft>
              <a:buNone/>
            </a:pPr>
            <a:r>
              <a:rPr lang="en-GB" sz="1400" dirty="0">
                <a:solidFill>
                  <a:srgbClr val="002060"/>
                </a:solidFill>
                <a:ea typeface="Times New Roman" panose="02020603050405020304" pitchFamily="18" charset="0"/>
                <a:cs typeface="Times New Roman" panose="02020603050405020304" pitchFamily="18" charset="0"/>
              </a:rPr>
              <a:t>Blade Tuner built and tested</a:t>
            </a:r>
            <a:endParaRPr lang="en-US" sz="1400" dirty="0">
              <a:solidFill>
                <a:srgbClr val="002060"/>
              </a:solidFill>
              <a:effectLst/>
              <a:ea typeface="Times New Roman" panose="02020603050405020304" pitchFamily="18" charset="0"/>
              <a:cs typeface="Times New Roman" panose="02020603050405020304" pitchFamily="18" charset="0"/>
            </a:endParaRPr>
          </a:p>
        </p:txBody>
      </p:sp>
      <p:sp>
        <p:nvSpPr>
          <p:cNvPr id="8" name="CasellaDiTesto 7">
            <a:extLst>
              <a:ext uri="{FF2B5EF4-FFF2-40B4-BE49-F238E27FC236}">
                <a16:creationId xmlns:a16="http://schemas.microsoft.com/office/drawing/2014/main" id="{72D268C0-9ADF-2D26-9852-A49A90FE0566}"/>
              </a:ext>
            </a:extLst>
          </p:cNvPr>
          <p:cNvSpPr txBox="1"/>
          <p:nvPr/>
        </p:nvSpPr>
        <p:spPr>
          <a:xfrm>
            <a:off x="4462843" y="5835525"/>
            <a:ext cx="2186640" cy="276999"/>
          </a:xfrm>
          <a:prstGeom prst="rect">
            <a:avLst/>
          </a:prstGeom>
          <a:noFill/>
        </p:spPr>
        <p:txBody>
          <a:bodyPr wrap="square">
            <a:spAutoFit/>
          </a:bodyPr>
          <a:lstStyle/>
          <a:p>
            <a:r>
              <a:rPr lang="en-US" sz="1200" b="1" dirty="0">
                <a:solidFill>
                  <a:srgbClr val="A4C137"/>
                </a:solidFill>
              </a:rPr>
              <a:t>Deliverable 3.1 completed</a:t>
            </a:r>
            <a:endParaRPr lang="en-US" sz="1200" b="1" i="1" dirty="0">
              <a:solidFill>
                <a:srgbClr val="A4C137"/>
              </a:solidFill>
            </a:endParaRPr>
          </a:p>
        </p:txBody>
      </p:sp>
      <p:pic>
        <p:nvPicPr>
          <p:cNvPr id="9" name="Grafik 1">
            <a:extLst>
              <a:ext uri="{FF2B5EF4-FFF2-40B4-BE49-F238E27FC236}">
                <a16:creationId xmlns:a16="http://schemas.microsoft.com/office/drawing/2014/main" id="{4FA50FFE-D1F1-9014-DC72-3598F0ACB6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6532" y="2791585"/>
            <a:ext cx="2293194" cy="2414079"/>
          </a:xfrm>
          <a:prstGeom prst="rect">
            <a:avLst/>
          </a:prstGeom>
        </p:spPr>
      </p:pic>
    </p:spTree>
    <p:extLst>
      <p:ext uri="{BB962C8B-B14F-4D97-AF65-F5344CB8AC3E}">
        <p14:creationId xmlns:p14="http://schemas.microsoft.com/office/powerpoint/2010/main" val="107290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7E4EC-09DF-B43A-286F-7DA80A203C77}"/>
            </a:ext>
          </a:extLst>
        </p:cNvPr>
        <p:cNvGrpSpPr/>
        <p:nvPr/>
      </p:nvGrpSpPr>
      <p:grpSpPr>
        <a:xfrm>
          <a:off x="0" y="0"/>
          <a:ext cx="0" cy="0"/>
          <a:chOff x="0" y="0"/>
          <a:chExt cx="0" cy="0"/>
        </a:xfrm>
      </p:grpSpPr>
      <p:pic>
        <p:nvPicPr>
          <p:cNvPr id="45" name="Immagine 44">
            <a:extLst>
              <a:ext uri="{FF2B5EF4-FFF2-40B4-BE49-F238E27FC236}">
                <a16:creationId xmlns:a16="http://schemas.microsoft.com/office/drawing/2014/main" id="{A9C71FC3-6466-61F4-AB8C-172BD1FD8577}"/>
              </a:ext>
            </a:extLst>
          </p:cNvPr>
          <p:cNvPicPr>
            <a:picLocks noChangeAspect="1"/>
          </p:cNvPicPr>
          <p:nvPr/>
        </p:nvPicPr>
        <p:blipFill>
          <a:blip r:embed="rId2"/>
          <a:stretch>
            <a:fillRect/>
          </a:stretch>
        </p:blipFill>
        <p:spPr>
          <a:xfrm>
            <a:off x="325699" y="2803413"/>
            <a:ext cx="3207551" cy="3119829"/>
          </a:xfrm>
          <a:prstGeom prst="rect">
            <a:avLst/>
          </a:prstGeom>
        </p:spPr>
      </p:pic>
      <p:grpSp>
        <p:nvGrpSpPr>
          <p:cNvPr id="8" name="Gruppo 7">
            <a:extLst>
              <a:ext uri="{FF2B5EF4-FFF2-40B4-BE49-F238E27FC236}">
                <a16:creationId xmlns:a16="http://schemas.microsoft.com/office/drawing/2014/main" id="{6A7467B6-2CAF-35BF-1102-BC4E9ADBE000}"/>
              </a:ext>
            </a:extLst>
          </p:cNvPr>
          <p:cNvGrpSpPr/>
          <p:nvPr/>
        </p:nvGrpSpPr>
        <p:grpSpPr>
          <a:xfrm>
            <a:off x="4388209" y="2531467"/>
            <a:ext cx="1390370" cy="1473150"/>
            <a:chOff x="974507" y="4234784"/>
            <a:chExt cx="2131107" cy="2155855"/>
          </a:xfrm>
        </p:grpSpPr>
        <p:pic>
          <p:nvPicPr>
            <p:cNvPr id="9" name="Picture 35" descr="A purple circle with a hole in it&#10;&#10;AI-generated content may be incorrect.">
              <a:extLst>
                <a:ext uri="{FF2B5EF4-FFF2-40B4-BE49-F238E27FC236}">
                  <a16:creationId xmlns:a16="http://schemas.microsoft.com/office/drawing/2014/main" id="{D5F94084-2581-FE56-04A5-DBFC5DEC49F3}"/>
                </a:ext>
              </a:extLst>
            </p:cNvPr>
            <p:cNvPicPr>
              <a:picLocks noChangeAspect="1"/>
            </p:cNvPicPr>
            <p:nvPr/>
          </p:nvPicPr>
          <p:blipFill>
            <a:blip r:embed="rId3" cstate="hq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974507" y="4315769"/>
              <a:ext cx="2097947" cy="2074870"/>
            </a:xfrm>
            <a:prstGeom prst="rect">
              <a:avLst/>
            </a:prstGeom>
          </p:spPr>
        </p:pic>
        <p:sp>
          <p:nvSpPr>
            <p:cNvPr id="10" name="TextBox 37">
              <a:extLst>
                <a:ext uri="{FF2B5EF4-FFF2-40B4-BE49-F238E27FC236}">
                  <a16:creationId xmlns:a16="http://schemas.microsoft.com/office/drawing/2014/main" id="{F6BBF7CD-206C-239D-5780-8FAF680EB0F1}"/>
                </a:ext>
              </a:extLst>
            </p:cNvPr>
            <p:cNvSpPr txBox="1"/>
            <p:nvPr/>
          </p:nvSpPr>
          <p:spPr>
            <a:xfrm>
              <a:off x="1007667" y="4234784"/>
              <a:ext cx="2097947" cy="326515"/>
            </a:xfrm>
            <a:prstGeom prst="rect">
              <a:avLst/>
            </a:prstGeom>
            <a:noFill/>
          </p:spPr>
          <p:txBody>
            <a:bodyPr wrap="square">
              <a:spAutoFit/>
            </a:bodyPr>
            <a:lstStyle/>
            <a:p>
              <a:pPr algn="ctr">
                <a:lnSpc>
                  <a:spcPct val="107000"/>
                </a:lnSpc>
                <a:spcAft>
                  <a:spcPts val="800"/>
                </a:spcAft>
                <a:buNone/>
              </a:pPr>
              <a:r>
                <a:rPr lang="en-GB" sz="1000" b="1" i="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ignited plasma</a:t>
              </a:r>
              <a:endParaRPr lang="en-US" sz="1000" b="1" i="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p:txBody>
        </p:sp>
      </p:grpSp>
      <p:pic>
        <p:nvPicPr>
          <p:cNvPr id="11" name="Immagine 10">
            <a:extLst>
              <a:ext uri="{FF2B5EF4-FFF2-40B4-BE49-F238E27FC236}">
                <a16:creationId xmlns:a16="http://schemas.microsoft.com/office/drawing/2014/main" id="{F227275F-9923-6854-F657-47DE1A1E5912}"/>
              </a:ext>
            </a:extLst>
          </p:cNvPr>
          <p:cNvPicPr>
            <a:picLocks noChangeAspect="1"/>
          </p:cNvPicPr>
          <p:nvPr/>
        </p:nvPicPr>
        <p:blipFill>
          <a:blip r:embed="rId5" cstate="hqprint">
            <a:extLst>
              <a:ext uri="{28A0092B-C50C-407E-A947-70E740481C1C}">
                <a14:useLocalDpi xmlns:a14="http://schemas.microsoft.com/office/drawing/2010/main"/>
              </a:ext>
            </a:extLst>
          </a:blip>
          <a:srcRect l="46549" r="32160"/>
          <a:stretch>
            <a:fillRect/>
          </a:stretch>
        </p:blipFill>
        <p:spPr>
          <a:xfrm>
            <a:off x="5771428" y="2097763"/>
            <a:ext cx="2148640" cy="4237814"/>
          </a:xfrm>
          <a:prstGeom prst="rect">
            <a:avLst/>
          </a:prstGeom>
        </p:spPr>
      </p:pic>
      <p:pic>
        <p:nvPicPr>
          <p:cNvPr id="13" name="Picture 2" descr="A machine with a pipe&#10;&#10;AI-generated content may be incorrect.">
            <a:extLst>
              <a:ext uri="{FF2B5EF4-FFF2-40B4-BE49-F238E27FC236}">
                <a16:creationId xmlns:a16="http://schemas.microsoft.com/office/drawing/2014/main" id="{5131BA00-EC67-F493-B31D-A25CCF52183F}"/>
              </a:ext>
            </a:extLst>
          </p:cNvPr>
          <p:cNvPicPr>
            <a:picLocks noChangeAspect="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202305" y="3283596"/>
            <a:ext cx="2190725" cy="2709863"/>
          </a:xfrm>
          <a:prstGeom prst="rect">
            <a:avLst/>
          </a:prstGeom>
        </p:spPr>
      </p:pic>
      <p:pic>
        <p:nvPicPr>
          <p:cNvPr id="14" name="Picture 30">
            <a:extLst>
              <a:ext uri="{FF2B5EF4-FFF2-40B4-BE49-F238E27FC236}">
                <a16:creationId xmlns:a16="http://schemas.microsoft.com/office/drawing/2014/main" id="{B20E4344-70F1-45A7-F62E-9486AA912024}"/>
              </a:ext>
            </a:extLst>
          </p:cNvPr>
          <p:cNvPicPr>
            <a:picLocks noChangeAspect="1"/>
          </p:cNvPicPr>
          <p:nvPr/>
        </p:nvPicPr>
        <p:blipFill>
          <a:blip r:embed="rId7"/>
          <a:stretch>
            <a:fillRect/>
          </a:stretch>
        </p:blipFill>
        <p:spPr>
          <a:xfrm>
            <a:off x="8500245" y="2425185"/>
            <a:ext cx="2942708" cy="2188731"/>
          </a:xfrm>
          <a:prstGeom prst="rect">
            <a:avLst/>
          </a:prstGeom>
        </p:spPr>
      </p:pic>
      <p:grpSp>
        <p:nvGrpSpPr>
          <p:cNvPr id="15" name="Group 27">
            <a:extLst>
              <a:ext uri="{FF2B5EF4-FFF2-40B4-BE49-F238E27FC236}">
                <a16:creationId xmlns:a16="http://schemas.microsoft.com/office/drawing/2014/main" id="{E5F3E991-D236-4A12-FC27-BFB94529798E}"/>
              </a:ext>
            </a:extLst>
          </p:cNvPr>
          <p:cNvGrpSpPr/>
          <p:nvPr/>
        </p:nvGrpSpPr>
        <p:grpSpPr>
          <a:xfrm rot="16200000">
            <a:off x="8311691" y="4282084"/>
            <a:ext cx="1377896" cy="1786323"/>
            <a:chOff x="860280" y="3745548"/>
            <a:chExt cx="1884442" cy="2569530"/>
          </a:xfrm>
        </p:grpSpPr>
        <p:pic>
          <p:nvPicPr>
            <p:cNvPr id="16" name="Picture 2" descr="A close up of a metal object&#10;&#10;AI-generated content may be incorrect.">
              <a:extLst>
                <a:ext uri="{FF2B5EF4-FFF2-40B4-BE49-F238E27FC236}">
                  <a16:creationId xmlns:a16="http://schemas.microsoft.com/office/drawing/2014/main" id="{ED60BD36-774E-1B59-7D72-59448751F52C}"/>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60280" y="3926546"/>
              <a:ext cx="1787736" cy="2388532"/>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3">
              <a:extLst>
                <a:ext uri="{FF2B5EF4-FFF2-40B4-BE49-F238E27FC236}">
                  <a16:creationId xmlns:a16="http://schemas.microsoft.com/office/drawing/2014/main" id="{CC3C8127-BBFB-D9F8-D987-65FB2D3A20BA}"/>
                </a:ext>
              </a:extLst>
            </p:cNvPr>
            <p:cNvSpPr txBox="1">
              <a:spLocks/>
            </p:cNvSpPr>
            <p:nvPr/>
          </p:nvSpPr>
          <p:spPr>
            <a:xfrm rot="5400000">
              <a:off x="1433453" y="4661456"/>
              <a:ext cx="2227177" cy="395361"/>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accent5"/>
                  </a:solidFill>
                  <a:latin typeface="Montserrat" panose="000005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i="1" dirty="0">
                  <a:solidFill>
                    <a:schemeClr val="bg1"/>
                  </a:solidFill>
                </a:rPr>
                <a:t>before coating</a:t>
              </a:r>
            </a:p>
          </p:txBody>
        </p:sp>
      </p:grpSp>
      <p:grpSp>
        <p:nvGrpSpPr>
          <p:cNvPr id="18" name="Group 23">
            <a:extLst>
              <a:ext uri="{FF2B5EF4-FFF2-40B4-BE49-F238E27FC236}">
                <a16:creationId xmlns:a16="http://schemas.microsoft.com/office/drawing/2014/main" id="{C64358F0-1B32-6130-AF29-C7D0AC100F90}"/>
              </a:ext>
            </a:extLst>
          </p:cNvPr>
          <p:cNvGrpSpPr/>
          <p:nvPr/>
        </p:nvGrpSpPr>
        <p:grpSpPr>
          <a:xfrm rot="16200000">
            <a:off x="10018447" y="4230073"/>
            <a:ext cx="1393396" cy="1870413"/>
            <a:chOff x="2723745" y="3658520"/>
            <a:chExt cx="1925821" cy="2650206"/>
          </a:xfrm>
        </p:grpSpPr>
        <p:pic>
          <p:nvPicPr>
            <p:cNvPr id="19" name="Picture 3" descr="A close up of a circular object&#10;&#10;AI-generated content may be incorrect.">
              <a:extLst>
                <a:ext uri="{FF2B5EF4-FFF2-40B4-BE49-F238E27FC236}">
                  <a16:creationId xmlns:a16="http://schemas.microsoft.com/office/drawing/2014/main" id="{AB7A46DF-433F-DB35-CF49-99EB3A6BC40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723745" y="3920521"/>
              <a:ext cx="1789282" cy="2388205"/>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3">
              <a:extLst>
                <a:ext uri="{FF2B5EF4-FFF2-40B4-BE49-F238E27FC236}">
                  <a16:creationId xmlns:a16="http://schemas.microsoft.com/office/drawing/2014/main" id="{DF35E4BA-0A74-F169-2825-AAF3FAC4FEF5}"/>
                </a:ext>
              </a:extLst>
            </p:cNvPr>
            <p:cNvSpPr txBox="1">
              <a:spLocks/>
            </p:cNvSpPr>
            <p:nvPr/>
          </p:nvSpPr>
          <p:spPr>
            <a:xfrm rot="5400000">
              <a:off x="3266437" y="4582816"/>
              <a:ext cx="2307425" cy="458833"/>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accent5"/>
                  </a:solidFill>
                  <a:latin typeface="Montserrat" panose="000005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i="1" dirty="0">
                  <a:solidFill>
                    <a:schemeClr val="bg1"/>
                  </a:solidFill>
                </a:rPr>
                <a:t>after coating</a:t>
              </a:r>
            </a:p>
          </p:txBody>
        </p:sp>
      </p:grpSp>
      <p:pic>
        <p:nvPicPr>
          <p:cNvPr id="21" name="Picture 5">
            <a:extLst>
              <a:ext uri="{FF2B5EF4-FFF2-40B4-BE49-F238E27FC236}">
                <a16:creationId xmlns:a16="http://schemas.microsoft.com/office/drawing/2014/main" id="{66FA57D0-393D-C299-E7AE-075B19B13898}"/>
              </a:ext>
            </a:extLst>
          </p:cNvPr>
          <p:cNvPicPr>
            <a:picLocks noChangeAspect="1"/>
          </p:cNvPicPr>
          <p:nvPr/>
        </p:nvPicPr>
        <p:blipFill>
          <a:blip r:embed="rId10" cstate="hqprint">
            <a:extLst>
              <a:ext uri="{28A0092B-C50C-407E-A947-70E740481C1C}">
                <a14:useLocalDpi xmlns:a14="http://schemas.microsoft.com/office/drawing/2010/main"/>
              </a:ext>
            </a:extLst>
          </a:blip>
          <a:srcRect b="-11515"/>
          <a:stretch>
            <a:fillRect/>
          </a:stretch>
        </p:blipFill>
        <p:spPr>
          <a:xfrm>
            <a:off x="8273411" y="1903557"/>
            <a:ext cx="828452" cy="470647"/>
          </a:xfrm>
          <a:prstGeom prst="rect">
            <a:avLst/>
          </a:prstGeom>
        </p:spPr>
      </p:pic>
      <p:pic>
        <p:nvPicPr>
          <p:cNvPr id="22" name="Picture 18" descr="Logo&#10;&#10;Description automatically generated">
            <a:extLst>
              <a:ext uri="{FF2B5EF4-FFF2-40B4-BE49-F238E27FC236}">
                <a16:creationId xmlns:a16="http://schemas.microsoft.com/office/drawing/2014/main" id="{42771F67-C915-DC24-BA9F-F5C9BD65A898}"/>
              </a:ext>
            </a:extLst>
          </p:cNvPr>
          <p:cNvPicPr>
            <a:picLocks/>
          </p:cNvPicPr>
          <p:nvPr/>
        </p:nvPicPr>
        <p:blipFill>
          <a:blip r:embed="rId11" cstate="print">
            <a:extLst>
              <a:ext uri="{28A0092B-C50C-407E-A947-70E740481C1C}">
                <a14:useLocalDpi xmlns:a14="http://schemas.microsoft.com/office/drawing/2010/main"/>
              </a:ext>
            </a:extLst>
          </a:blip>
          <a:stretch>
            <a:fillRect/>
          </a:stretch>
        </p:blipFill>
        <p:spPr>
          <a:xfrm>
            <a:off x="4385805" y="1891513"/>
            <a:ext cx="812696" cy="462702"/>
          </a:xfrm>
          <a:prstGeom prst="rect">
            <a:avLst/>
          </a:prstGeom>
        </p:spPr>
      </p:pic>
      <p:sp>
        <p:nvSpPr>
          <p:cNvPr id="23" name="TextBox 28">
            <a:extLst>
              <a:ext uri="{FF2B5EF4-FFF2-40B4-BE49-F238E27FC236}">
                <a16:creationId xmlns:a16="http://schemas.microsoft.com/office/drawing/2014/main" id="{F6E3DBF2-603B-EC96-02AB-3F8352EBDF0E}"/>
              </a:ext>
            </a:extLst>
          </p:cNvPr>
          <p:cNvSpPr txBox="1"/>
          <p:nvPr/>
        </p:nvSpPr>
        <p:spPr>
          <a:xfrm>
            <a:off x="9074279" y="1890318"/>
            <a:ext cx="2667213" cy="476221"/>
          </a:xfrm>
          <a:prstGeom prst="rect">
            <a:avLst/>
          </a:prstGeom>
          <a:noFill/>
        </p:spPr>
        <p:txBody>
          <a:bodyPr wrap="square">
            <a:spAutoFit/>
          </a:bodyPr>
          <a:lstStyle/>
          <a:p>
            <a:pPr>
              <a:lnSpc>
                <a:spcPct val="107000"/>
              </a:lnSpc>
              <a:spcAft>
                <a:spcPts val="800"/>
              </a:spcAft>
              <a:buNone/>
            </a:pPr>
            <a:r>
              <a:rPr lang="en-GB" sz="1200" b="1" dirty="0">
                <a:solidFill>
                  <a:srgbClr val="A4C137"/>
                </a:solidFill>
                <a:latin typeface="Montserrat" panose="00000500000000000000" pitchFamily="2" charset="0"/>
                <a:ea typeface="Times New Roman" panose="02020603050405020304" pitchFamily="18" charset="0"/>
                <a:cs typeface="Times New Roman" panose="02020603050405020304" pitchFamily="18" charset="0"/>
              </a:rPr>
              <a:t>Double movable magnetrons</a:t>
            </a:r>
            <a:br>
              <a:rPr lang="en-GB" sz="1200" b="1" dirty="0">
                <a:solidFill>
                  <a:srgbClr val="A4C137"/>
                </a:solidFill>
                <a:latin typeface="Montserrat" panose="00000500000000000000" pitchFamily="2" charset="0"/>
                <a:ea typeface="Times New Roman" panose="02020603050405020304" pitchFamily="18" charset="0"/>
                <a:cs typeface="Times New Roman" panose="02020603050405020304" pitchFamily="18" charset="0"/>
              </a:rPr>
            </a:br>
            <a:r>
              <a:rPr lang="en-GB" sz="1200" b="1" dirty="0">
                <a:solidFill>
                  <a:srgbClr val="A4C137"/>
                </a:solidFill>
                <a:effectLst/>
                <a:latin typeface="Montserrat" panose="00000500000000000000" pitchFamily="2" charset="0"/>
                <a:ea typeface="Times New Roman" panose="02020603050405020304" pitchFamily="18" charset="0"/>
                <a:cs typeface="Times New Roman" panose="02020603050405020304" pitchFamily="18" charset="0"/>
              </a:rPr>
              <a:t>Fixed cavity</a:t>
            </a:r>
            <a:endParaRPr lang="en-US" sz="1200" b="1" dirty="0">
              <a:solidFill>
                <a:srgbClr val="A4C137"/>
              </a:solidFill>
              <a:effectLst/>
              <a:latin typeface="Montserrat" panose="00000500000000000000" pitchFamily="2" charset="0"/>
              <a:ea typeface="Times New Roman" panose="02020603050405020304" pitchFamily="18" charset="0"/>
              <a:cs typeface="Times New Roman" panose="02020603050405020304" pitchFamily="18" charset="0"/>
            </a:endParaRPr>
          </a:p>
        </p:txBody>
      </p:sp>
      <p:cxnSp>
        <p:nvCxnSpPr>
          <p:cNvPr id="24" name="Connettore 2 23">
            <a:extLst>
              <a:ext uri="{FF2B5EF4-FFF2-40B4-BE49-F238E27FC236}">
                <a16:creationId xmlns:a16="http://schemas.microsoft.com/office/drawing/2014/main" id="{D7475D30-1BE0-ABDF-F073-F47573031C38}"/>
              </a:ext>
            </a:extLst>
          </p:cNvPr>
          <p:cNvCxnSpPr>
            <a:cxnSpLocks/>
          </p:cNvCxnSpPr>
          <p:nvPr/>
        </p:nvCxnSpPr>
        <p:spPr>
          <a:xfrm>
            <a:off x="8455792" y="3231018"/>
            <a:ext cx="1107061" cy="0"/>
          </a:xfrm>
          <a:prstGeom prst="straightConnector1">
            <a:avLst/>
          </a:prstGeom>
          <a:ln w="76200">
            <a:solidFill>
              <a:srgbClr val="A4C13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25D6544C-85D1-C466-86D2-BC9C12228AC8}"/>
              </a:ext>
            </a:extLst>
          </p:cNvPr>
          <p:cNvCxnSpPr>
            <a:cxnSpLocks/>
          </p:cNvCxnSpPr>
          <p:nvPr/>
        </p:nvCxnSpPr>
        <p:spPr>
          <a:xfrm>
            <a:off x="10424045" y="3232493"/>
            <a:ext cx="1067898" cy="0"/>
          </a:xfrm>
          <a:prstGeom prst="straightConnector1">
            <a:avLst/>
          </a:prstGeom>
          <a:ln w="76200">
            <a:solidFill>
              <a:srgbClr val="A4C13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8">
            <a:extLst>
              <a:ext uri="{FF2B5EF4-FFF2-40B4-BE49-F238E27FC236}">
                <a16:creationId xmlns:a16="http://schemas.microsoft.com/office/drawing/2014/main" id="{029F28B2-5983-E12F-39CC-B4C55CFB0AF0}"/>
              </a:ext>
            </a:extLst>
          </p:cNvPr>
          <p:cNvSpPr txBox="1"/>
          <p:nvPr/>
        </p:nvSpPr>
        <p:spPr>
          <a:xfrm>
            <a:off x="5356775" y="1862440"/>
            <a:ext cx="2393722" cy="476221"/>
          </a:xfrm>
          <a:prstGeom prst="rect">
            <a:avLst/>
          </a:prstGeom>
          <a:noFill/>
        </p:spPr>
        <p:txBody>
          <a:bodyPr wrap="square">
            <a:spAutoFit/>
          </a:bodyPr>
          <a:lstStyle/>
          <a:p>
            <a:pPr>
              <a:lnSpc>
                <a:spcPct val="107000"/>
              </a:lnSpc>
              <a:spcAft>
                <a:spcPts val="800"/>
              </a:spcAft>
              <a:buNone/>
            </a:pPr>
            <a:r>
              <a:rPr lang="en-GB" sz="1200" b="1" dirty="0">
                <a:solidFill>
                  <a:srgbClr val="A4C137"/>
                </a:solidFill>
                <a:latin typeface="Montserrat" panose="00000500000000000000" pitchFamily="2" charset="0"/>
                <a:ea typeface="Times New Roman" panose="02020603050405020304" pitchFamily="18" charset="0"/>
                <a:cs typeface="Times New Roman" panose="02020603050405020304" pitchFamily="18" charset="0"/>
              </a:rPr>
              <a:t>Rectangular magnetron</a:t>
            </a:r>
            <a:br>
              <a:rPr lang="en-GB" sz="1200" b="1" dirty="0">
                <a:solidFill>
                  <a:srgbClr val="A4C137"/>
                </a:solidFill>
                <a:latin typeface="Montserrat" panose="00000500000000000000" pitchFamily="2" charset="0"/>
                <a:ea typeface="Times New Roman" panose="02020603050405020304" pitchFamily="18" charset="0"/>
                <a:cs typeface="Times New Roman" panose="02020603050405020304" pitchFamily="18" charset="0"/>
              </a:rPr>
            </a:br>
            <a:r>
              <a:rPr lang="en-GB" sz="1200" b="1" dirty="0">
                <a:solidFill>
                  <a:srgbClr val="A4C137"/>
                </a:solidFill>
                <a:effectLst/>
                <a:latin typeface="Montserrat" panose="00000500000000000000" pitchFamily="2" charset="0"/>
                <a:ea typeface="Times New Roman" panose="02020603050405020304" pitchFamily="18" charset="0"/>
                <a:cs typeface="Times New Roman" panose="02020603050405020304" pitchFamily="18" charset="0"/>
              </a:rPr>
              <a:t>Rotating Cavity</a:t>
            </a:r>
            <a:endParaRPr lang="en-US" sz="1200" b="1" dirty="0">
              <a:solidFill>
                <a:srgbClr val="A4C137"/>
              </a:solidFill>
              <a:effectLst/>
              <a:latin typeface="Montserrat" panose="00000500000000000000" pitchFamily="2" charset="0"/>
              <a:ea typeface="Times New Roman" panose="02020603050405020304" pitchFamily="18" charset="0"/>
              <a:cs typeface="Times New Roman" panose="02020603050405020304" pitchFamily="18" charset="0"/>
            </a:endParaRPr>
          </a:p>
        </p:txBody>
      </p:sp>
      <p:sp>
        <p:nvSpPr>
          <p:cNvPr id="27" name="Freccia circolare in su 26">
            <a:extLst>
              <a:ext uri="{FF2B5EF4-FFF2-40B4-BE49-F238E27FC236}">
                <a16:creationId xmlns:a16="http://schemas.microsoft.com/office/drawing/2014/main" id="{E2B05EE2-78EA-8899-5F99-B94ADDEA97D0}"/>
              </a:ext>
            </a:extLst>
          </p:cNvPr>
          <p:cNvSpPr/>
          <p:nvPr/>
        </p:nvSpPr>
        <p:spPr>
          <a:xfrm rot="5619857" flipH="1" flipV="1">
            <a:off x="6994284" y="4456830"/>
            <a:ext cx="1007158" cy="770806"/>
          </a:xfrm>
          <a:prstGeom prst="curvedUpArrow">
            <a:avLst>
              <a:gd name="adj1" fmla="val 22249"/>
              <a:gd name="adj2" fmla="val 50000"/>
              <a:gd name="adj3" fmla="val 25000"/>
            </a:avLst>
          </a:prstGeom>
          <a:solidFill>
            <a:srgbClr val="A4C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8" name="CasellaDiTesto 27">
            <a:extLst>
              <a:ext uri="{FF2B5EF4-FFF2-40B4-BE49-F238E27FC236}">
                <a16:creationId xmlns:a16="http://schemas.microsoft.com/office/drawing/2014/main" id="{C0B43165-B88F-33FD-7EAE-CC03DBF12378}"/>
              </a:ext>
            </a:extLst>
          </p:cNvPr>
          <p:cNvSpPr txBox="1"/>
          <p:nvPr/>
        </p:nvSpPr>
        <p:spPr>
          <a:xfrm>
            <a:off x="8367367" y="5986035"/>
            <a:ext cx="3374125" cy="415498"/>
          </a:xfrm>
          <a:prstGeom prst="rect">
            <a:avLst/>
          </a:prstGeom>
          <a:noFill/>
        </p:spPr>
        <p:txBody>
          <a:bodyPr wrap="square">
            <a:spAutoFit/>
          </a:bodyPr>
          <a:lstStyle/>
          <a:p>
            <a:pPr algn="l">
              <a:buNone/>
            </a:pPr>
            <a:r>
              <a:rPr lang="en-US" sz="700" b="0" i="0" dirty="0">
                <a:solidFill>
                  <a:srgbClr val="A4C137"/>
                </a:solidFill>
                <a:effectLst/>
                <a:latin typeface="Montserrat" panose="00000500000000000000" pitchFamily="2" charset="0"/>
                <a:hlinkClick r:id="rId12">
                  <a:extLst>
                    <a:ext uri="{A12FA001-AC4F-418D-AE19-62706E023703}">
                      <ahyp:hlinkClr xmlns:ahyp="http://schemas.microsoft.com/office/drawing/2018/hyperlinkcolor" val="tx"/>
                    </a:ext>
                  </a:extLst>
                </a:hlinkClick>
              </a:rPr>
              <a:t>N. Leicester et al., "Development of a 1.3 GHz longitudinally split RF research cavity for use in testing of superconducting thin films", in Proc. SRF2025, Tokyo, doi:10.18429/JACoW-SRF2025-TUP19</a:t>
            </a:r>
            <a:endParaRPr lang="en-US" sz="700" b="0" i="0" dirty="0">
              <a:solidFill>
                <a:srgbClr val="A4C137"/>
              </a:solidFill>
              <a:effectLst/>
              <a:latin typeface="Montserrat" panose="00000500000000000000" pitchFamily="2" charset="0"/>
            </a:endParaRPr>
          </a:p>
        </p:txBody>
      </p:sp>
      <p:sp>
        <p:nvSpPr>
          <p:cNvPr id="29" name="CasellaDiTesto 28">
            <a:extLst>
              <a:ext uri="{FF2B5EF4-FFF2-40B4-BE49-F238E27FC236}">
                <a16:creationId xmlns:a16="http://schemas.microsoft.com/office/drawing/2014/main" id="{F6BDCB96-E921-11AB-55D5-8DCBEFBDFC34}"/>
              </a:ext>
            </a:extLst>
          </p:cNvPr>
          <p:cNvSpPr txBox="1"/>
          <p:nvPr/>
        </p:nvSpPr>
        <p:spPr>
          <a:xfrm>
            <a:off x="4433319" y="6061430"/>
            <a:ext cx="3374125" cy="415498"/>
          </a:xfrm>
          <a:prstGeom prst="rect">
            <a:avLst/>
          </a:prstGeom>
          <a:noFill/>
        </p:spPr>
        <p:txBody>
          <a:bodyPr wrap="square">
            <a:spAutoFit/>
          </a:bodyPr>
          <a:lstStyle/>
          <a:p>
            <a:pPr algn="l">
              <a:buNone/>
            </a:pPr>
            <a:r>
              <a:rPr lang="it-IT" sz="700" b="0" i="0" dirty="0">
                <a:solidFill>
                  <a:srgbClr val="A4C137"/>
                </a:solidFill>
                <a:effectLst/>
                <a:latin typeface="Montserrat" panose="00000500000000000000" pitchFamily="2" charset="0"/>
                <a:hlinkClick r:id="rId13">
                  <a:extLst>
                    <a:ext uri="{A12FA001-AC4F-418D-AE19-62706E023703}">
                      <ahyp:hlinkClr xmlns:ahyp="http://schemas.microsoft.com/office/drawing/2018/hyperlinkcolor" val="tx"/>
                    </a:ext>
                  </a:extLst>
                </a:hlinkClick>
              </a:rPr>
              <a:t>M. Lazzari et al., "Development of a new system for </a:t>
            </a:r>
            <a:r>
              <a:rPr lang="it-IT" sz="700" b="0" i="0" dirty="0" err="1">
                <a:solidFill>
                  <a:srgbClr val="A4C137"/>
                </a:solidFill>
                <a:effectLst/>
                <a:latin typeface="Montserrat" panose="00000500000000000000" pitchFamily="2" charset="0"/>
                <a:hlinkClick r:id="rId13">
                  <a:extLst>
                    <a:ext uri="{A12FA001-AC4F-418D-AE19-62706E023703}">
                      <ahyp:hlinkClr xmlns:ahyp="http://schemas.microsoft.com/office/drawing/2018/hyperlinkcolor" val="tx"/>
                    </a:ext>
                  </a:extLst>
                </a:hlinkClick>
              </a:rPr>
              <a:t>Nb₃Sn</a:t>
            </a:r>
            <a:r>
              <a:rPr lang="it-IT" sz="700" b="0" i="0" dirty="0">
                <a:solidFill>
                  <a:srgbClr val="A4C137"/>
                </a:solidFill>
                <a:effectLst/>
                <a:latin typeface="Montserrat" panose="00000500000000000000" pitchFamily="2" charset="0"/>
                <a:hlinkClick r:id="rId13">
                  <a:extLst>
                    <a:ext uri="{A12FA001-AC4F-418D-AE19-62706E023703}">
                      <ahyp:hlinkClr xmlns:ahyp="http://schemas.microsoft.com/office/drawing/2018/hyperlinkcolor" val="tx"/>
                    </a:ext>
                  </a:extLst>
                </a:hlinkClick>
              </a:rPr>
              <a:t> </a:t>
            </a:r>
            <a:r>
              <a:rPr lang="it-IT" sz="700" b="0" i="0" dirty="0" err="1">
                <a:solidFill>
                  <a:srgbClr val="A4C137"/>
                </a:solidFill>
                <a:effectLst/>
                <a:latin typeface="Montserrat" panose="00000500000000000000" pitchFamily="2" charset="0"/>
                <a:hlinkClick r:id="rId13">
                  <a:extLst>
                    <a:ext uri="{A12FA001-AC4F-418D-AE19-62706E023703}">
                      <ahyp:hlinkClr xmlns:ahyp="http://schemas.microsoft.com/office/drawing/2018/hyperlinkcolor" val="tx"/>
                    </a:ext>
                  </a:extLst>
                </a:hlinkClick>
              </a:rPr>
              <a:t>thin</a:t>
            </a:r>
            <a:r>
              <a:rPr lang="it-IT" sz="700" b="0" i="0" dirty="0">
                <a:solidFill>
                  <a:srgbClr val="A4C137"/>
                </a:solidFill>
                <a:effectLst/>
                <a:latin typeface="Montserrat" panose="00000500000000000000" pitchFamily="2" charset="0"/>
                <a:hlinkClick r:id="rId13">
                  <a:extLst>
                    <a:ext uri="{A12FA001-AC4F-418D-AE19-62706E023703}">
                      <ahyp:hlinkClr xmlns:ahyp="http://schemas.microsoft.com/office/drawing/2018/hyperlinkcolor" val="tx"/>
                    </a:ext>
                  </a:extLst>
                </a:hlinkClick>
              </a:rPr>
              <a:t> film </a:t>
            </a:r>
            <a:r>
              <a:rPr lang="it-IT" sz="700" b="0" i="0" dirty="0" err="1">
                <a:solidFill>
                  <a:srgbClr val="A4C137"/>
                </a:solidFill>
                <a:effectLst/>
                <a:latin typeface="Montserrat" panose="00000500000000000000" pitchFamily="2" charset="0"/>
                <a:hlinkClick r:id="rId13">
                  <a:extLst>
                    <a:ext uri="{A12FA001-AC4F-418D-AE19-62706E023703}">
                      <ahyp:hlinkClr xmlns:ahyp="http://schemas.microsoft.com/office/drawing/2018/hyperlinkcolor" val="tx"/>
                    </a:ext>
                  </a:extLst>
                </a:hlinkClick>
              </a:rPr>
              <a:t>deposition</a:t>
            </a:r>
            <a:r>
              <a:rPr lang="it-IT" sz="700" b="0" i="0" dirty="0">
                <a:solidFill>
                  <a:srgbClr val="A4C137"/>
                </a:solidFill>
                <a:effectLst/>
                <a:latin typeface="Montserrat" panose="00000500000000000000" pitchFamily="2" charset="0"/>
                <a:hlinkClick r:id="rId13">
                  <a:extLst>
                    <a:ext uri="{A12FA001-AC4F-418D-AE19-62706E023703}">
                      <ahyp:hlinkClr xmlns:ahyp="http://schemas.microsoft.com/office/drawing/2018/hyperlinkcolor" val="tx"/>
                    </a:ext>
                  </a:extLst>
                </a:hlinkClick>
              </a:rPr>
              <a:t> on 1.3 GHz </a:t>
            </a:r>
            <a:r>
              <a:rPr lang="it-IT" sz="700" b="0" i="0" dirty="0" err="1">
                <a:solidFill>
                  <a:srgbClr val="A4C137"/>
                </a:solidFill>
                <a:effectLst/>
                <a:latin typeface="Montserrat" panose="00000500000000000000" pitchFamily="2" charset="0"/>
                <a:hlinkClick r:id="rId13">
                  <a:extLst>
                    <a:ext uri="{A12FA001-AC4F-418D-AE19-62706E023703}">
                      <ahyp:hlinkClr xmlns:ahyp="http://schemas.microsoft.com/office/drawing/2018/hyperlinkcolor" val="tx"/>
                    </a:ext>
                  </a:extLst>
                </a:hlinkClick>
              </a:rPr>
              <a:t>cavities</a:t>
            </a:r>
            <a:r>
              <a:rPr lang="it-IT" sz="700" b="0" i="0" dirty="0">
                <a:solidFill>
                  <a:srgbClr val="A4C137"/>
                </a:solidFill>
                <a:effectLst/>
                <a:latin typeface="Montserrat" panose="00000500000000000000" pitchFamily="2" charset="0"/>
                <a:hlinkClick r:id="rId13">
                  <a:extLst>
                    <a:ext uri="{A12FA001-AC4F-418D-AE19-62706E023703}">
                      <ahyp:hlinkClr xmlns:ahyp="http://schemas.microsoft.com/office/drawing/2018/hyperlinkcolor" val="tx"/>
                    </a:ext>
                  </a:extLst>
                </a:hlinkClick>
              </a:rPr>
              <a:t>", in Proc. SRF2025, Tokyo, doi:10.18429/JACoW-SRF2025-TUP31</a:t>
            </a:r>
            <a:endParaRPr lang="it-IT" sz="700" b="0" i="0" dirty="0">
              <a:solidFill>
                <a:srgbClr val="A4C137"/>
              </a:solidFill>
              <a:effectLst/>
              <a:latin typeface="Montserrat" panose="00000500000000000000" pitchFamily="2" charset="0"/>
            </a:endParaRPr>
          </a:p>
        </p:txBody>
      </p:sp>
      <p:sp>
        <p:nvSpPr>
          <p:cNvPr id="30" name="TextBox 28">
            <a:extLst>
              <a:ext uri="{FF2B5EF4-FFF2-40B4-BE49-F238E27FC236}">
                <a16:creationId xmlns:a16="http://schemas.microsoft.com/office/drawing/2014/main" id="{A0F5FB4C-1C63-509F-FD62-73631230B94B}"/>
              </a:ext>
            </a:extLst>
          </p:cNvPr>
          <p:cNvSpPr txBox="1"/>
          <p:nvPr/>
        </p:nvSpPr>
        <p:spPr>
          <a:xfrm>
            <a:off x="4202305" y="1386940"/>
            <a:ext cx="7663814" cy="402674"/>
          </a:xfrm>
          <a:prstGeom prst="rect">
            <a:avLst/>
          </a:prstGeom>
          <a:noFill/>
        </p:spPr>
        <p:txBody>
          <a:bodyPr wrap="square">
            <a:spAutoFit/>
          </a:bodyPr>
          <a:lstStyle/>
          <a:p>
            <a:pPr>
              <a:lnSpc>
                <a:spcPct val="107000"/>
              </a:lnSpc>
              <a:spcAft>
                <a:spcPts val="800"/>
              </a:spcAft>
              <a:buNone/>
            </a:pPr>
            <a:r>
              <a:rPr lang="en-GB" sz="2000" b="1" dirty="0">
                <a:solidFill>
                  <a:srgbClr val="002060"/>
                </a:solidFill>
                <a:latin typeface="Montserrat" panose="00000500000000000000" pitchFamily="2" charset="0"/>
                <a:ea typeface="Times New Roman" panose="02020603050405020304" pitchFamily="18" charset="0"/>
                <a:cs typeface="Times New Roman" panose="02020603050405020304" pitchFamily="18" charset="0"/>
              </a:rPr>
              <a:t>2 Different 1.3 GHz coating system ready (testing phase)</a:t>
            </a:r>
            <a:endParaRPr lang="en-US" sz="2000" b="1" dirty="0">
              <a:solidFill>
                <a:srgbClr val="002060"/>
              </a:solidFill>
              <a:effectLst/>
              <a:latin typeface="Montserrat" panose="00000500000000000000" pitchFamily="2" charset="0"/>
              <a:ea typeface="Times New Roman" panose="02020603050405020304" pitchFamily="18" charset="0"/>
              <a:cs typeface="Times New Roman" panose="02020603050405020304" pitchFamily="18" charset="0"/>
            </a:endParaRPr>
          </a:p>
        </p:txBody>
      </p:sp>
      <p:sp>
        <p:nvSpPr>
          <p:cNvPr id="31" name="TextBox 28">
            <a:extLst>
              <a:ext uri="{FF2B5EF4-FFF2-40B4-BE49-F238E27FC236}">
                <a16:creationId xmlns:a16="http://schemas.microsoft.com/office/drawing/2014/main" id="{30E520D0-2B59-29C5-B9D4-6B51E9E9B4A9}"/>
              </a:ext>
            </a:extLst>
          </p:cNvPr>
          <p:cNvSpPr txBox="1"/>
          <p:nvPr/>
        </p:nvSpPr>
        <p:spPr>
          <a:xfrm>
            <a:off x="497717" y="1386940"/>
            <a:ext cx="3499226" cy="968278"/>
          </a:xfrm>
          <a:prstGeom prst="rect">
            <a:avLst/>
          </a:prstGeom>
          <a:noFill/>
        </p:spPr>
        <p:txBody>
          <a:bodyPr wrap="square">
            <a:spAutoFit/>
          </a:bodyPr>
          <a:lstStyle/>
          <a:p>
            <a:pPr>
              <a:lnSpc>
                <a:spcPct val="107000"/>
              </a:lnSpc>
              <a:spcAft>
                <a:spcPts val="800"/>
              </a:spcAft>
              <a:buNone/>
            </a:pPr>
            <a:r>
              <a:rPr lang="en-GB" sz="2000" b="1" dirty="0">
                <a:solidFill>
                  <a:srgbClr val="002060"/>
                </a:solidFill>
                <a:latin typeface="Montserrat" panose="00000500000000000000" pitchFamily="2" charset="0"/>
                <a:ea typeface="Times New Roman" panose="02020603050405020304" pitchFamily="18" charset="0"/>
                <a:cs typeface="Times New Roman" panose="02020603050405020304" pitchFamily="18" charset="0"/>
              </a:rPr>
              <a:t>Coating recipe optimized and validated</a:t>
            </a:r>
            <a:br>
              <a:rPr lang="en-GB" sz="2000" b="1" dirty="0">
                <a:solidFill>
                  <a:srgbClr val="002060"/>
                </a:solidFill>
                <a:latin typeface="Montserrat" panose="00000500000000000000" pitchFamily="2" charset="0"/>
                <a:ea typeface="Times New Roman" panose="02020603050405020304" pitchFamily="18" charset="0"/>
                <a:cs typeface="Times New Roman" panose="02020603050405020304" pitchFamily="18" charset="0"/>
              </a:rPr>
            </a:br>
            <a:r>
              <a:rPr lang="en-GB" sz="1400" b="1" dirty="0">
                <a:solidFill>
                  <a:srgbClr val="002060"/>
                </a:solidFill>
                <a:latin typeface="Montserrat" panose="00000500000000000000" pitchFamily="2" charset="0"/>
                <a:ea typeface="Times New Roman" panose="02020603050405020304" pitchFamily="18" charset="0"/>
                <a:cs typeface="Times New Roman" panose="02020603050405020304" pitchFamily="18" charset="0"/>
              </a:rPr>
              <a:t>on small planar resonator (QPR)</a:t>
            </a:r>
            <a:endParaRPr lang="en-US" sz="2000" b="1" dirty="0">
              <a:solidFill>
                <a:srgbClr val="002060"/>
              </a:solidFill>
              <a:effectLst/>
              <a:latin typeface="Montserrat" panose="00000500000000000000" pitchFamily="2" charset="0"/>
              <a:ea typeface="Times New Roman" panose="02020603050405020304" pitchFamily="18" charset="0"/>
              <a:cs typeface="Times New Roman" panose="02020603050405020304" pitchFamily="18" charset="0"/>
            </a:endParaRPr>
          </a:p>
        </p:txBody>
      </p:sp>
      <p:sp>
        <p:nvSpPr>
          <p:cNvPr id="32" name="CasellaDiTesto 31">
            <a:extLst>
              <a:ext uri="{FF2B5EF4-FFF2-40B4-BE49-F238E27FC236}">
                <a16:creationId xmlns:a16="http://schemas.microsoft.com/office/drawing/2014/main" id="{F9BC73F2-A614-B9A5-4E69-0545A715458E}"/>
              </a:ext>
            </a:extLst>
          </p:cNvPr>
          <p:cNvSpPr txBox="1"/>
          <p:nvPr/>
        </p:nvSpPr>
        <p:spPr>
          <a:xfrm>
            <a:off x="497717" y="2333087"/>
            <a:ext cx="3403484" cy="400110"/>
          </a:xfrm>
          <a:prstGeom prst="rect">
            <a:avLst/>
          </a:prstGeom>
          <a:noFill/>
        </p:spPr>
        <p:txBody>
          <a:bodyPr wrap="square">
            <a:spAutoFit/>
          </a:bodyPr>
          <a:lstStyle/>
          <a:p>
            <a:pPr marL="0" indent="0" algn="l">
              <a:buNone/>
            </a:pPr>
            <a:r>
              <a:rPr lang="en-US" sz="2000" b="1" i="1" u="none" strike="noStrike" baseline="0" dirty="0">
                <a:solidFill>
                  <a:srgbClr val="A4C137"/>
                </a:solidFill>
              </a:rPr>
              <a:t>Q value 10 times &gt; LHC!</a:t>
            </a:r>
          </a:p>
        </p:txBody>
      </p:sp>
      <p:cxnSp>
        <p:nvCxnSpPr>
          <p:cNvPr id="37" name="Connettore diritto 36">
            <a:extLst>
              <a:ext uri="{FF2B5EF4-FFF2-40B4-BE49-F238E27FC236}">
                <a16:creationId xmlns:a16="http://schemas.microsoft.com/office/drawing/2014/main" id="{64F2CBF7-DDD2-B6CC-A46E-D422BB1FAC30}"/>
              </a:ext>
            </a:extLst>
          </p:cNvPr>
          <p:cNvCxnSpPr/>
          <p:nvPr/>
        </p:nvCxnSpPr>
        <p:spPr>
          <a:xfrm>
            <a:off x="4005661" y="1342751"/>
            <a:ext cx="0" cy="5112373"/>
          </a:xfrm>
          <a:prstGeom prst="line">
            <a:avLst/>
          </a:prstGeom>
          <a:ln w="38100">
            <a:solidFill>
              <a:srgbClr val="A4C137"/>
            </a:solidFill>
          </a:ln>
        </p:spPr>
        <p:style>
          <a:lnRef idx="2">
            <a:schemeClr val="accent1"/>
          </a:lnRef>
          <a:fillRef idx="0">
            <a:schemeClr val="accent1"/>
          </a:fillRef>
          <a:effectRef idx="1">
            <a:schemeClr val="accent1"/>
          </a:effectRef>
          <a:fontRef idx="minor">
            <a:schemeClr val="tx1"/>
          </a:fontRef>
        </p:style>
      </p:cxnSp>
      <p:sp>
        <p:nvSpPr>
          <p:cNvPr id="7" name="Segnaposto contenuto 2">
            <a:extLst>
              <a:ext uri="{FF2B5EF4-FFF2-40B4-BE49-F238E27FC236}">
                <a16:creationId xmlns:a16="http://schemas.microsoft.com/office/drawing/2014/main" id="{A857E6C4-C884-AB7F-5C1B-A624FDF2E87A}"/>
              </a:ext>
            </a:extLst>
          </p:cNvPr>
          <p:cNvSpPr txBox="1">
            <a:spLocks/>
          </p:cNvSpPr>
          <p:nvPr/>
        </p:nvSpPr>
        <p:spPr>
          <a:xfrm>
            <a:off x="6960637" y="898504"/>
            <a:ext cx="1312775" cy="3926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it-IT" sz="2000" dirty="0">
                <a:solidFill>
                  <a:srgbClr val="A4C137"/>
                </a:solidFill>
              </a:rPr>
              <a:t>(task 3.5)</a:t>
            </a:r>
            <a:endParaRPr lang="en-US" sz="4800" i="1" dirty="0">
              <a:solidFill>
                <a:srgbClr val="012556"/>
              </a:solidFill>
            </a:endParaRPr>
          </a:p>
        </p:txBody>
      </p:sp>
      <p:sp>
        <p:nvSpPr>
          <p:cNvPr id="2" name="Footer Placeholder 4">
            <a:extLst>
              <a:ext uri="{FF2B5EF4-FFF2-40B4-BE49-F238E27FC236}">
                <a16:creationId xmlns:a16="http://schemas.microsoft.com/office/drawing/2014/main" id="{EA003B1C-6B67-4803-9D7D-B8729192430E}"/>
              </a:ext>
            </a:extLst>
          </p:cNvPr>
          <p:cNvSpPr txBox="1">
            <a:spLocks/>
          </p:cNvSpPr>
          <p:nvPr/>
        </p:nvSpPr>
        <p:spPr>
          <a:xfrm>
            <a:off x="705115" y="5946627"/>
            <a:ext cx="3069560" cy="4285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A4C137"/>
                </a:solidFill>
                <a:latin typeface="Montserrat" panose="00000500000000000000" pitchFamily="2" charset="0"/>
                <a:hlinkClick r:id="rId14">
                  <a:extLst>
                    <a:ext uri="{A12FA001-AC4F-418D-AE19-62706E023703}">
                      <ahyp:hlinkClr xmlns:ahyp="http://schemas.microsoft.com/office/drawing/2018/hyperlinkcolor" val="tx"/>
                    </a:ext>
                  </a:extLst>
                </a:hlinkClick>
              </a:rPr>
              <a:t>D. </a:t>
            </a:r>
            <a:r>
              <a:rPr lang="en-US" sz="700" dirty="0" err="1">
                <a:solidFill>
                  <a:srgbClr val="A4C137"/>
                </a:solidFill>
                <a:latin typeface="Montserrat" panose="00000500000000000000" pitchFamily="2" charset="0"/>
                <a:hlinkClick r:id="rId14">
                  <a:extLst>
                    <a:ext uri="{A12FA001-AC4F-418D-AE19-62706E023703}">
                      <ahyp:hlinkClr xmlns:ahyp="http://schemas.microsoft.com/office/drawing/2018/hyperlinkcolor" val="tx"/>
                    </a:ext>
                  </a:extLst>
                </a:hlinkClick>
              </a:rPr>
              <a:t>Fonnesu</a:t>
            </a:r>
            <a:r>
              <a:rPr lang="en-US" sz="700" dirty="0">
                <a:solidFill>
                  <a:srgbClr val="A4C137"/>
                </a:solidFill>
                <a:latin typeface="Montserrat" panose="00000500000000000000" pitchFamily="2" charset="0"/>
                <a:hlinkClick r:id="rId14">
                  <a:extLst>
                    <a:ext uri="{A12FA001-AC4F-418D-AE19-62706E023703}">
                      <ahyp:hlinkClr xmlns:ahyp="http://schemas.microsoft.com/office/drawing/2018/hyperlinkcolor" val="tx"/>
                    </a:ext>
                  </a:extLst>
                </a:hlinkClick>
              </a:rPr>
              <a:t> et al.,  Recipe optimization and SRF test of Cu-compatible Nb3Sn films by DC magnetron sputtering from a stoichiometric target. Sci Rep 16, 3539 (2026)</a:t>
            </a:r>
            <a:endParaRPr lang="en-US" sz="700" dirty="0">
              <a:solidFill>
                <a:srgbClr val="A4C137"/>
              </a:solidFill>
              <a:latin typeface="Montserrat" panose="00000500000000000000" pitchFamily="2" charset="0"/>
            </a:endParaRPr>
          </a:p>
        </p:txBody>
      </p:sp>
      <p:sp>
        <p:nvSpPr>
          <p:cNvPr id="3" name="Titolo 1">
            <a:extLst>
              <a:ext uri="{FF2B5EF4-FFF2-40B4-BE49-F238E27FC236}">
                <a16:creationId xmlns:a16="http://schemas.microsoft.com/office/drawing/2014/main" id="{0C7015AE-2335-A1C7-0C17-3A41B756D17B}"/>
              </a:ext>
            </a:extLst>
          </p:cNvPr>
          <p:cNvSpPr>
            <a:spLocks noGrp="1"/>
          </p:cNvSpPr>
          <p:nvPr>
            <p:ph type="title"/>
          </p:nvPr>
        </p:nvSpPr>
        <p:spPr>
          <a:xfrm>
            <a:off x="793958" y="91906"/>
            <a:ext cx="11072161" cy="1085316"/>
          </a:xfrm>
        </p:spPr>
        <p:txBody>
          <a:bodyPr/>
          <a:lstStyle/>
          <a:p>
            <a:r>
              <a:rPr lang="en-US" sz="4000" dirty="0">
                <a:solidFill>
                  <a:srgbClr val="013A72"/>
                </a:solidFill>
              </a:rPr>
              <a:t>WP3</a:t>
            </a:r>
            <a:r>
              <a:rPr lang="en-US" sz="4000" dirty="0"/>
              <a:t> </a:t>
            </a:r>
            <a:r>
              <a:rPr lang="en-US" sz="3600" dirty="0">
                <a:solidFill>
                  <a:srgbClr val="98C21F"/>
                </a:solidFill>
              </a:rPr>
              <a:t>Key Outcomes (2) - </a:t>
            </a:r>
            <a:r>
              <a:rPr lang="it-IT" sz="3600" dirty="0">
                <a:solidFill>
                  <a:srgbClr val="A4C137"/>
                </a:solidFill>
              </a:rPr>
              <a:t>Nb</a:t>
            </a:r>
            <a:r>
              <a:rPr lang="it-IT" sz="3600" baseline="-25000" dirty="0">
                <a:solidFill>
                  <a:srgbClr val="A4C137"/>
                </a:solidFill>
              </a:rPr>
              <a:t>3</a:t>
            </a:r>
            <a:r>
              <a:rPr lang="it-IT" sz="3600" dirty="0">
                <a:solidFill>
                  <a:srgbClr val="A4C137"/>
                </a:solidFill>
              </a:rPr>
              <a:t>Sn coating R&amp;D</a:t>
            </a:r>
            <a:endParaRPr lang="en-US" sz="4000" dirty="0">
              <a:solidFill>
                <a:srgbClr val="98C21F"/>
              </a:solidFill>
            </a:endParaRPr>
          </a:p>
        </p:txBody>
      </p:sp>
    </p:spTree>
    <p:extLst>
      <p:ext uri="{BB962C8B-B14F-4D97-AF65-F5344CB8AC3E}">
        <p14:creationId xmlns:p14="http://schemas.microsoft.com/office/powerpoint/2010/main" val="4001320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28BEE-DA7A-D553-7D51-FF8F1A565D00}"/>
            </a:ext>
          </a:extLst>
        </p:cNvPr>
        <p:cNvGrpSpPr/>
        <p:nvPr/>
      </p:nvGrpSpPr>
      <p:grpSpPr>
        <a:xfrm>
          <a:off x="0" y="0"/>
          <a:ext cx="0" cy="0"/>
          <a:chOff x="0" y="0"/>
          <a:chExt cx="0" cy="0"/>
        </a:xfrm>
      </p:grpSpPr>
      <p:pic>
        <p:nvPicPr>
          <p:cNvPr id="18" name="Immagine 17" descr="The image depicts a simplified diagram of a hydraulic or pneumatic cylinder with an arrow indicating the direction of fluid flow.&#10;&#10;Il contenuto generato dall'IA potrebbe non essere corretto.">
            <a:extLst>
              <a:ext uri="{FF2B5EF4-FFF2-40B4-BE49-F238E27FC236}">
                <a16:creationId xmlns:a16="http://schemas.microsoft.com/office/drawing/2014/main" id="{60E35920-2100-58F1-33DA-38E20FC43C16}"/>
              </a:ext>
            </a:extLst>
          </p:cNvPr>
          <p:cNvPicPr>
            <a:picLocks noChangeAspect="1"/>
          </p:cNvPicPr>
          <p:nvPr/>
        </p:nvPicPr>
        <p:blipFill>
          <a:blip r:embed="rId2"/>
          <a:stretch>
            <a:fillRect/>
          </a:stretch>
        </p:blipFill>
        <p:spPr>
          <a:xfrm>
            <a:off x="10058400" y="1008578"/>
            <a:ext cx="679980" cy="1746381"/>
          </a:xfrm>
          <a:prstGeom prst="rect">
            <a:avLst/>
          </a:prstGeom>
        </p:spPr>
      </p:pic>
      <p:sp>
        <p:nvSpPr>
          <p:cNvPr id="3" name="Segnaposto contenuto 2">
            <a:extLst>
              <a:ext uri="{FF2B5EF4-FFF2-40B4-BE49-F238E27FC236}">
                <a16:creationId xmlns:a16="http://schemas.microsoft.com/office/drawing/2014/main" id="{014DAE24-83A2-5A37-EBB5-83CF01E3A4FA}"/>
              </a:ext>
            </a:extLst>
          </p:cNvPr>
          <p:cNvSpPr txBox="1">
            <a:spLocks/>
          </p:cNvSpPr>
          <p:nvPr/>
        </p:nvSpPr>
        <p:spPr>
          <a:xfrm>
            <a:off x="689950" y="1216906"/>
            <a:ext cx="3545500" cy="12476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it-IT" sz="2400" b="1" dirty="0" err="1">
                <a:solidFill>
                  <a:srgbClr val="1B3C70"/>
                </a:solidFill>
              </a:rPr>
              <a:t>Insert</a:t>
            </a:r>
            <a:r>
              <a:rPr lang="it-IT" sz="2400" b="1" dirty="0">
                <a:solidFill>
                  <a:srgbClr val="1B3C70"/>
                </a:solidFill>
              </a:rPr>
              <a:t> </a:t>
            </a:r>
            <a:r>
              <a:rPr lang="it-IT" sz="2400" b="1" dirty="0" err="1">
                <a:solidFill>
                  <a:srgbClr val="A4C137"/>
                </a:solidFill>
              </a:rPr>
              <a:t>Adaptive</a:t>
            </a:r>
            <a:r>
              <a:rPr lang="it-IT" sz="2400" b="1" dirty="0">
                <a:solidFill>
                  <a:srgbClr val="A4C137"/>
                </a:solidFill>
              </a:rPr>
              <a:t> Layer </a:t>
            </a:r>
            <a:r>
              <a:rPr lang="it-IT" sz="2400" b="1" dirty="0" err="1">
                <a:solidFill>
                  <a:srgbClr val="1B3C70"/>
                </a:solidFill>
              </a:rPr>
              <a:t>between</a:t>
            </a:r>
            <a:r>
              <a:rPr lang="it-IT" sz="2400" b="1" dirty="0">
                <a:solidFill>
                  <a:srgbClr val="1B3C70"/>
                </a:solidFill>
              </a:rPr>
              <a:t> </a:t>
            </a:r>
            <a:r>
              <a:rPr lang="it-IT" sz="2400" b="1" dirty="0">
                <a:solidFill>
                  <a:srgbClr val="A4C137"/>
                </a:solidFill>
              </a:rPr>
              <a:t>Nb</a:t>
            </a:r>
            <a:r>
              <a:rPr lang="it-IT" sz="2400" b="1" baseline="-25000" dirty="0">
                <a:solidFill>
                  <a:srgbClr val="A4C137"/>
                </a:solidFill>
              </a:rPr>
              <a:t>3</a:t>
            </a:r>
            <a:r>
              <a:rPr lang="it-IT" sz="2400" b="1" dirty="0">
                <a:solidFill>
                  <a:srgbClr val="A4C137"/>
                </a:solidFill>
              </a:rPr>
              <a:t>Sn</a:t>
            </a:r>
            <a:r>
              <a:rPr lang="it-IT" sz="2400" b="1" dirty="0">
                <a:solidFill>
                  <a:srgbClr val="1B3C70"/>
                </a:solidFill>
              </a:rPr>
              <a:t> coating and </a:t>
            </a:r>
            <a:r>
              <a:rPr lang="it-IT" sz="2400" b="1" dirty="0">
                <a:solidFill>
                  <a:srgbClr val="A4C137"/>
                </a:solidFill>
              </a:rPr>
              <a:t>Cu</a:t>
            </a:r>
            <a:r>
              <a:rPr lang="it-IT" sz="2400" b="1" dirty="0">
                <a:solidFill>
                  <a:srgbClr val="1B3C70"/>
                </a:solidFill>
              </a:rPr>
              <a:t> </a:t>
            </a:r>
            <a:r>
              <a:rPr lang="it-IT" sz="2400" b="1" dirty="0" err="1">
                <a:solidFill>
                  <a:srgbClr val="1B3C70"/>
                </a:solidFill>
              </a:rPr>
              <a:t>substrate</a:t>
            </a:r>
            <a:r>
              <a:rPr lang="it-IT" sz="2400" b="1" dirty="0">
                <a:solidFill>
                  <a:srgbClr val="1B3C70"/>
                </a:solidFill>
              </a:rPr>
              <a:t> </a:t>
            </a:r>
            <a:endParaRPr lang="en-US" sz="2400" i="1" dirty="0">
              <a:solidFill>
                <a:srgbClr val="1B3C70"/>
              </a:solidFill>
            </a:endParaRPr>
          </a:p>
        </p:txBody>
      </p:sp>
      <p:grpSp>
        <p:nvGrpSpPr>
          <p:cNvPr id="6" name="Gruppo 5">
            <a:extLst>
              <a:ext uri="{FF2B5EF4-FFF2-40B4-BE49-F238E27FC236}">
                <a16:creationId xmlns:a16="http://schemas.microsoft.com/office/drawing/2014/main" id="{5FD100F8-BB57-84F1-5D3F-ECD7294D1652}"/>
              </a:ext>
            </a:extLst>
          </p:cNvPr>
          <p:cNvGrpSpPr/>
          <p:nvPr/>
        </p:nvGrpSpPr>
        <p:grpSpPr>
          <a:xfrm>
            <a:off x="826718" y="2827172"/>
            <a:ext cx="2029619" cy="1232190"/>
            <a:chOff x="1233484" y="3238116"/>
            <a:chExt cx="2029619" cy="1232190"/>
          </a:xfrm>
        </p:grpSpPr>
        <p:sp>
          <p:nvSpPr>
            <p:cNvPr id="7" name="Cubo 6">
              <a:extLst>
                <a:ext uri="{FF2B5EF4-FFF2-40B4-BE49-F238E27FC236}">
                  <a16:creationId xmlns:a16="http://schemas.microsoft.com/office/drawing/2014/main" id="{941B32CC-D403-C26B-499F-9D6E2D9E21C6}"/>
                </a:ext>
              </a:extLst>
            </p:cNvPr>
            <p:cNvSpPr/>
            <p:nvPr/>
          </p:nvSpPr>
          <p:spPr>
            <a:xfrm>
              <a:off x="1307302" y="3699198"/>
              <a:ext cx="1727200" cy="739128"/>
            </a:xfrm>
            <a:prstGeom prst="cube">
              <a:avLst>
                <a:gd name="adj" fmla="val 50795"/>
              </a:avLst>
            </a:prstGeom>
            <a:solidFill>
              <a:schemeClr val="accent2">
                <a:lumMod val="75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Cubo 7">
              <a:extLst>
                <a:ext uri="{FF2B5EF4-FFF2-40B4-BE49-F238E27FC236}">
                  <a16:creationId xmlns:a16="http://schemas.microsoft.com/office/drawing/2014/main" id="{666CD40D-7BCB-1DD3-E4A5-3B558750B76A}"/>
                </a:ext>
              </a:extLst>
            </p:cNvPr>
            <p:cNvSpPr/>
            <p:nvPr/>
          </p:nvSpPr>
          <p:spPr>
            <a:xfrm>
              <a:off x="1302442" y="3581904"/>
              <a:ext cx="1960661" cy="368496"/>
            </a:xfrm>
            <a:prstGeom prst="cube">
              <a:avLst>
                <a:gd name="adj" fmla="val 93646"/>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Cubo 8">
              <a:extLst>
                <a:ext uri="{FF2B5EF4-FFF2-40B4-BE49-F238E27FC236}">
                  <a16:creationId xmlns:a16="http://schemas.microsoft.com/office/drawing/2014/main" id="{3A5B6218-B86B-E6DC-FC21-ACA6FF6CAA0F}"/>
                </a:ext>
              </a:extLst>
            </p:cNvPr>
            <p:cNvSpPr/>
            <p:nvPr/>
          </p:nvSpPr>
          <p:spPr>
            <a:xfrm>
              <a:off x="1307302" y="3238116"/>
              <a:ext cx="1701801" cy="540396"/>
            </a:xfrm>
            <a:prstGeom prst="cube">
              <a:avLst>
                <a:gd name="adj" fmla="val 67207"/>
              </a:avLst>
            </a:prstGeom>
            <a:solidFill>
              <a:schemeClr val="bg2">
                <a:lumMod val="5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CasellaDiTesto 9">
              <a:extLst>
                <a:ext uri="{FF2B5EF4-FFF2-40B4-BE49-F238E27FC236}">
                  <a16:creationId xmlns:a16="http://schemas.microsoft.com/office/drawing/2014/main" id="{53B45427-B0C1-3BBA-7E60-E4C699537FA5}"/>
                </a:ext>
              </a:extLst>
            </p:cNvPr>
            <p:cNvSpPr txBox="1"/>
            <p:nvPr/>
          </p:nvSpPr>
          <p:spPr>
            <a:xfrm>
              <a:off x="1233484" y="3596176"/>
              <a:ext cx="516736" cy="200055"/>
            </a:xfrm>
            <a:prstGeom prst="rect">
              <a:avLst/>
            </a:prstGeom>
            <a:noFill/>
          </p:spPr>
          <p:txBody>
            <a:bodyPr wrap="square">
              <a:spAutoFit/>
            </a:bodyPr>
            <a:lstStyle/>
            <a:p>
              <a:r>
                <a:rPr lang="en-US" sz="700" noProof="0">
                  <a:solidFill>
                    <a:schemeClr val="bg1"/>
                  </a:solidFill>
                  <a:latin typeface="Montserrat" panose="00000500000000000000" pitchFamily="50" charset="0"/>
                </a:rPr>
                <a:t>Nb</a:t>
              </a:r>
              <a:r>
                <a:rPr lang="en-US" sz="700" baseline="-25000" noProof="0">
                  <a:solidFill>
                    <a:schemeClr val="bg1"/>
                  </a:solidFill>
                  <a:latin typeface="Montserrat" panose="00000500000000000000" pitchFamily="50" charset="0"/>
                </a:rPr>
                <a:t>3</a:t>
              </a:r>
              <a:r>
                <a:rPr lang="en-US" sz="700" noProof="0">
                  <a:solidFill>
                    <a:schemeClr val="bg1"/>
                  </a:solidFill>
                  <a:latin typeface="Montserrat" panose="00000500000000000000" pitchFamily="50" charset="0"/>
                </a:rPr>
                <a:t>Sn</a:t>
              </a:r>
              <a:endParaRPr lang="en-US" sz="700" baseline="-25000" noProof="0">
                <a:solidFill>
                  <a:schemeClr val="bg1"/>
                </a:solidFill>
                <a:latin typeface="Montserrat" panose="00000500000000000000" pitchFamily="50" charset="0"/>
              </a:endParaRPr>
            </a:p>
          </p:txBody>
        </p:sp>
        <p:sp>
          <p:nvSpPr>
            <p:cNvPr id="11" name="CasellaDiTesto 10">
              <a:extLst>
                <a:ext uri="{FF2B5EF4-FFF2-40B4-BE49-F238E27FC236}">
                  <a16:creationId xmlns:a16="http://schemas.microsoft.com/office/drawing/2014/main" id="{42D9CD98-EC50-82EE-14B6-73674D211795}"/>
                </a:ext>
              </a:extLst>
            </p:cNvPr>
            <p:cNvSpPr txBox="1"/>
            <p:nvPr/>
          </p:nvSpPr>
          <p:spPr>
            <a:xfrm>
              <a:off x="1241817" y="4270251"/>
              <a:ext cx="516736" cy="200055"/>
            </a:xfrm>
            <a:prstGeom prst="rect">
              <a:avLst/>
            </a:prstGeom>
            <a:noFill/>
          </p:spPr>
          <p:txBody>
            <a:bodyPr wrap="square">
              <a:spAutoFit/>
            </a:bodyPr>
            <a:lstStyle/>
            <a:p>
              <a:r>
                <a:rPr lang="en-US" sz="700" noProof="0" dirty="0">
                  <a:solidFill>
                    <a:schemeClr val="bg1"/>
                  </a:solidFill>
                  <a:latin typeface="Montserrat" panose="00000500000000000000" pitchFamily="50" charset="0"/>
                </a:rPr>
                <a:t>Cu</a:t>
              </a:r>
              <a:endParaRPr lang="en-US" sz="700" baseline="-25000" noProof="0" dirty="0">
                <a:solidFill>
                  <a:schemeClr val="bg1"/>
                </a:solidFill>
                <a:latin typeface="Montserrat" panose="00000500000000000000" pitchFamily="50" charset="0"/>
              </a:endParaRPr>
            </a:p>
          </p:txBody>
        </p:sp>
        <p:sp>
          <p:nvSpPr>
            <p:cNvPr id="12" name="CasellaDiTesto 11">
              <a:extLst>
                <a:ext uri="{FF2B5EF4-FFF2-40B4-BE49-F238E27FC236}">
                  <a16:creationId xmlns:a16="http://schemas.microsoft.com/office/drawing/2014/main" id="{1523B698-083A-6D2F-6D7F-7182E1162A64}"/>
                </a:ext>
              </a:extLst>
            </p:cNvPr>
            <p:cNvSpPr txBox="1"/>
            <p:nvPr/>
          </p:nvSpPr>
          <p:spPr>
            <a:xfrm>
              <a:off x="2342788" y="3757979"/>
              <a:ext cx="516736" cy="200055"/>
            </a:xfrm>
            <a:prstGeom prst="rect">
              <a:avLst/>
            </a:prstGeom>
            <a:noFill/>
          </p:spPr>
          <p:txBody>
            <a:bodyPr wrap="square">
              <a:spAutoFit/>
            </a:bodyPr>
            <a:lstStyle/>
            <a:p>
              <a:r>
                <a:rPr lang="en-US" sz="700" b="1" noProof="0">
                  <a:solidFill>
                    <a:schemeClr val="bg1"/>
                  </a:solidFill>
                  <a:latin typeface="Montserrat" panose="00000500000000000000" pitchFamily="50" charset="0"/>
                </a:rPr>
                <a:t>Al</a:t>
              </a:r>
              <a:r>
                <a:rPr lang="en-US" sz="700" b="1" baseline="-25000" noProof="0">
                  <a:solidFill>
                    <a:schemeClr val="bg1"/>
                  </a:solidFill>
                  <a:latin typeface="Montserrat" panose="00000500000000000000" pitchFamily="50" charset="0"/>
                </a:rPr>
                <a:t>2</a:t>
              </a:r>
              <a:r>
                <a:rPr lang="en-US" sz="700" b="1" noProof="0">
                  <a:solidFill>
                    <a:schemeClr val="bg1"/>
                  </a:solidFill>
                  <a:latin typeface="Montserrat" panose="00000500000000000000" pitchFamily="50" charset="0"/>
                </a:rPr>
                <a:t>O</a:t>
              </a:r>
              <a:r>
                <a:rPr lang="en-US" sz="700" b="1" baseline="-25000" noProof="0">
                  <a:solidFill>
                    <a:schemeClr val="bg1"/>
                  </a:solidFill>
                  <a:latin typeface="Montserrat" panose="00000500000000000000" pitchFamily="50" charset="0"/>
                </a:rPr>
                <a:t>3</a:t>
              </a:r>
            </a:p>
          </p:txBody>
        </p:sp>
      </p:grpSp>
      <p:cxnSp>
        <p:nvCxnSpPr>
          <p:cNvPr id="13" name="Connettore 2 12">
            <a:extLst>
              <a:ext uri="{FF2B5EF4-FFF2-40B4-BE49-F238E27FC236}">
                <a16:creationId xmlns:a16="http://schemas.microsoft.com/office/drawing/2014/main" id="{CC0C0420-D5B7-0ACC-F754-BDF8CA35F162}"/>
              </a:ext>
            </a:extLst>
          </p:cNvPr>
          <p:cNvCxnSpPr>
            <a:cxnSpLocks/>
          </p:cNvCxnSpPr>
          <p:nvPr/>
        </p:nvCxnSpPr>
        <p:spPr>
          <a:xfrm flipV="1">
            <a:off x="2679719" y="2352976"/>
            <a:ext cx="0" cy="832256"/>
          </a:xfrm>
          <a:prstGeom prst="straightConnector1">
            <a:avLst/>
          </a:prstGeom>
          <a:ln w="38100">
            <a:solidFill>
              <a:srgbClr val="002060"/>
            </a:solidFill>
            <a:headEnd type="oval" w="lg" len="lg"/>
            <a:tailEnd type="none"/>
          </a:ln>
        </p:spPr>
        <p:style>
          <a:lnRef idx="1">
            <a:schemeClr val="accent1"/>
          </a:lnRef>
          <a:fillRef idx="0">
            <a:schemeClr val="accent1"/>
          </a:fillRef>
          <a:effectRef idx="0">
            <a:schemeClr val="accent1"/>
          </a:effectRef>
          <a:fontRef idx="minor">
            <a:schemeClr val="tx1"/>
          </a:fontRef>
        </p:style>
      </p:cxnSp>
      <p:sp>
        <p:nvSpPr>
          <p:cNvPr id="16" name="Segnaposto contenuto 2">
            <a:extLst>
              <a:ext uri="{FF2B5EF4-FFF2-40B4-BE49-F238E27FC236}">
                <a16:creationId xmlns:a16="http://schemas.microsoft.com/office/drawing/2014/main" id="{FA7B9A2A-B9AE-13C0-096C-830D1871741C}"/>
              </a:ext>
            </a:extLst>
          </p:cNvPr>
          <p:cNvSpPr txBox="1">
            <a:spLocks/>
          </p:cNvSpPr>
          <p:nvPr/>
        </p:nvSpPr>
        <p:spPr>
          <a:xfrm>
            <a:off x="5309298" y="1413972"/>
            <a:ext cx="4591050" cy="12476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it-IT" sz="2400" b="1" dirty="0">
                <a:solidFill>
                  <a:srgbClr val="1B3C70"/>
                </a:solidFill>
              </a:rPr>
              <a:t>Test </a:t>
            </a:r>
            <a:r>
              <a:rPr lang="it-IT" sz="2400" b="1" dirty="0" err="1">
                <a:solidFill>
                  <a:srgbClr val="A4C137"/>
                </a:solidFill>
              </a:rPr>
              <a:t>mechanical</a:t>
            </a:r>
            <a:r>
              <a:rPr lang="it-IT" sz="2400" b="1" dirty="0">
                <a:solidFill>
                  <a:srgbClr val="A4C137"/>
                </a:solidFill>
              </a:rPr>
              <a:t> </a:t>
            </a:r>
            <a:r>
              <a:rPr lang="it-IT" sz="2400" b="1" dirty="0" err="1">
                <a:solidFill>
                  <a:srgbClr val="A4C137"/>
                </a:solidFill>
              </a:rPr>
              <a:t>strenght</a:t>
            </a:r>
            <a:r>
              <a:rPr lang="it-IT" sz="2400" b="1" dirty="0">
                <a:solidFill>
                  <a:srgbClr val="A4C137"/>
                </a:solidFill>
              </a:rPr>
              <a:t> </a:t>
            </a:r>
            <a:r>
              <a:rPr lang="it-IT" sz="2400" b="1" dirty="0">
                <a:solidFill>
                  <a:srgbClr val="1B3C70"/>
                </a:solidFill>
              </a:rPr>
              <a:t>and </a:t>
            </a:r>
            <a:r>
              <a:rPr lang="it-IT" sz="2400" b="1" dirty="0" err="1">
                <a:solidFill>
                  <a:srgbClr val="A4C137"/>
                </a:solidFill>
              </a:rPr>
              <a:t>flux</a:t>
            </a:r>
            <a:r>
              <a:rPr lang="it-IT" sz="2400" b="1" dirty="0">
                <a:solidFill>
                  <a:srgbClr val="A4C137"/>
                </a:solidFill>
              </a:rPr>
              <a:t> trapping</a:t>
            </a:r>
            <a:r>
              <a:rPr lang="it-IT" sz="2400" b="1" dirty="0">
                <a:solidFill>
                  <a:srgbClr val="1B3C70"/>
                </a:solidFill>
              </a:rPr>
              <a:t> on planar samples</a:t>
            </a:r>
            <a:endParaRPr lang="en-US" sz="2400" i="1" dirty="0">
              <a:solidFill>
                <a:srgbClr val="1B3C70"/>
              </a:solidFill>
            </a:endParaRPr>
          </a:p>
        </p:txBody>
      </p:sp>
      <p:pic>
        <p:nvPicPr>
          <p:cNvPr id="1028" name="Picture 4" descr="Quantum Lock (flux pinning) is a phenomenon where magnetic flux lines  penetrate the superconductor in quantized tubes, becoming &quot;locked&quot; in place  at defects or impurities within the material. This is a much">
            <a:extLst>
              <a:ext uri="{FF2B5EF4-FFF2-40B4-BE49-F238E27FC236}">
                <a16:creationId xmlns:a16="http://schemas.microsoft.com/office/drawing/2014/main" id="{DBDFCB09-4CA8-14E4-E7F0-4FE4FA470699}"/>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10969879" y="1198275"/>
            <a:ext cx="620395" cy="1366985"/>
          </a:xfrm>
          <a:prstGeom prst="rect">
            <a:avLst/>
          </a:prstGeom>
          <a:noFill/>
          <a:extLst>
            <a:ext uri="{909E8E84-426E-40DD-AFC4-6F175D3DCCD1}">
              <a14:hiddenFill xmlns:a14="http://schemas.microsoft.com/office/drawing/2010/main">
                <a:solidFill>
                  <a:srgbClr val="FFFFFF"/>
                </a:solidFill>
              </a14:hiddenFill>
            </a:ext>
          </a:extLst>
        </p:spPr>
      </p:pic>
      <p:sp>
        <p:nvSpPr>
          <p:cNvPr id="20" name="Segnaposto contenuto 2">
            <a:extLst>
              <a:ext uri="{FF2B5EF4-FFF2-40B4-BE49-F238E27FC236}">
                <a16:creationId xmlns:a16="http://schemas.microsoft.com/office/drawing/2014/main" id="{A308057D-EEB8-AF5A-AF5C-EB54B20951CC}"/>
              </a:ext>
            </a:extLst>
          </p:cNvPr>
          <p:cNvSpPr txBox="1">
            <a:spLocks/>
          </p:cNvSpPr>
          <p:nvPr/>
        </p:nvSpPr>
        <p:spPr>
          <a:xfrm>
            <a:off x="7014273" y="3443267"/>
            <a:ext cx="3675254" cy="12476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it-IT" sz="2400" b="1" dirty="0" err="1">
                <a:solidFill>
                  <a:srgbClr val="1B3C70"/>
                </a:solidFill>
              </a:rPr>
              <a:t>Coat</a:t>
            </a:r>
            <a:r>
              <a:rPr lang="it-IT" sz="2400" b="1" dirty="0">
                <a:solidFill>
                  <a:srgbClr val="1B3C70"/>
                </a:solidFill>
              </a:rPr>
              <a:t> a </a:t>
            </a:r>
            <a:r>
              <a:rPr lang="it-IT" sz="2400" b="1" dirty="0">
                <a:solidFill>
                  <a:srgbClr val="A4C137"/>
                </a:solidFill>
              </a:rPr>
              <a:t>1.3 GHz </a:t>
            </a:r>
            <a:r>
              <a:rPr lang="it-IT" sz="2400" b="1" dirty="0" err="1">
                <a:solidFill>
                  <a:srgbClr val="A4C137"/>
                </a:solidFill>
              </a:rPr>
              <a:t>cavity</a:t>
            </a:r>
            <a:r>
              <a:rPr lang="it-IT" sz="2400" b="1" dirty="0">
                <a:solidFill>
                  <a:srgbClr val="A4C137"/>
                </a:solidFill>
              </a:rPr>
              <a:t> </a:t>
            </a:r>
            <a:r>
              <a:rPr lang="it-IT" sz="2400" b="1" dirty="0">
                <a:solidFill>
                  <a:srgbClr val="1B3C70"/>
                </a:solidFill>
              </a:rPr>
              <a:t>with  </a:t>
            </a:r>
            <a:r>
              <a:rPr lang="it-IT" sz="2400" b="1" dirty="0" err="1">
                <a:solidFill>
                  <a:srgbClr val="A4C137"/>
                </a:solidFill>
              </a:rPr>
              <a:t>optimized</a:t>
            </a:r>
            <a:r>
              <a:rPr lang="it-IT" sz="2400" b="1" dirty="0">
                <a:solidFill>
                  <a:srgbClr val="A4C137"/>
                </a:solidFill>
              </a:rPr>
              <a:t> recipe</a:t>
            </a:r>
            <a:endParaRPr lang="en-US" sz="2400" i="1" dirty="0">
              <a:solidFill>
                <a:srgbClr val="1B3C70"/>
              </a:solidFill>
            </a:endParaRPr>
          </a:p>
        </p:txBody>
      </p:sp>
      <p:pic>
        <p:nvPicPr>
          <p:cNvPr id="21" name="Immagine 20" descr="Immagine che contiene blu, luce&#10;&#10;Descrizione generata automaticamente">
            <a:extLst>
              <a:ext uri="{FF2B5EF4-FFF2-40B4-BE49-F238E27FC236}">
                <a16:creationId xmlns:a16="http://schemas.microsoft.com/office/drawing/2014/main" id="{20A24132-EA73-831E-5B7E-D6AB02BAC80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flipH="1">
            <a:off x="10220796" y="3050137"/>
            <a:ext cx="1004469" cy="2485207"/>
          </a:xfrm>
          <a:prstGeom prst="rect">
            <a:avLst/>
          </a:prstGeom>
        </p:spPr>
      </p:pic>
      <p:pic>
        <p:nvPicPr>
          <p:cNvPr id="22" name="Immagine 21" descr="Immagine che contiene tubo, cilindro&#10;&#10;Descrizione generata automaticamente">
            <a:extLst>
              <a:ext uri="{FF2B5EF4-FFF2-40B4-BE49-F238E27FC236}">
                <a16:creationId xmlns:a16="http://schemas.microsoft.com/office/drawing/2014/main" id="{E9F91EE3-6B6F-A5D4-CABE-53FC18F3B6AA}"/>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782276" y="3347035"/>
            <a:ext cx="1455115" cy="2877701"/>
          </a:xfrm>
          <a:prstGeom prst="rect">
            <a:avLst/>
          </a:prstGeom>
        </p:spPr>
      </p:pic>
      <p:sp>
        <p:nvSpPr>
          <p:cNvPr id="23" name="Segnaposto contenuto 2">
            <a:extLst>
              <a:ext uri="{FF2B5EF4-FFF2-40B4-BE49-F238E27FC236}">
                <a16:creationId xmlns:a16="http://schemas.microsoft.com/office/drawing/2014/main" id="{4BA35176-99C2-FA94-FACC-77DE504B0F40}"/>
              </a:ext>
            </a:extLst>
          </p:cNvPr>
          <p:cNvSpPr txBox="1">
            <a:spLocks/>
          </p:cNvSpPr>
          <p:nvPr/>
        </p:nvSpPr>
        <p:spPr>
          <a:xfrm>
            <a:off x="5086527" y="4855527"/>
            <a:ext cx="4361856" cy="12476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it-IT" sz="2400" b="1" dirty="0">
                <a:solidFill>
                  <a:srgbClr val="1B3C70"/>
                </a:solidFill>
              </a:rPr>
              <a:t>4.2 K SRF </a:t>
            </a:r>
            <a:r>
              <a:rPr lang="it-IT" sz="2400" b="1" dirty="0" err="1">
                <a:solidFill>
                  <a:srgbClr val="1B3C70"/>
                </a:solidFill>
              </a:rPr>
              <a:t>vertical</a:t>
            </a:r>
            <a:r>
              <a:rPr lang="it-IT" sz="2400" b="1" dirty="0">
                <a:solidFill>
                  <a:srgbClr val="1B3C70"/>
                </a:solidFill>
              </a:rPr>
              <a:t> test of </a:t>
            </a:r>
            <a:r>
              <a:rPr lang="it-IT" sz="2400" b="1" dirty="0">
                <a:solidFill>
                  <a:srgbClr val="A4C137"/>
                </a:solidFill>
              </a:rPr>
              <a:t>Nb</a:t>
            </a:r>
            <a:r>
              <a:rPr lang="it-IT" sz="2400" b="1" baseline="-25000" dirty="0">
                <a:solidFill>
                  <a:srgbClr val="A4C137"/>
                </a:solidFill>
              </a:rPr>
              <a:t>3</a:t>
            </a:r>
            <a:r>
              <a:rPr lang="it-IT" sz="2400" b="1" dirty="0">
                <a:solidFill>
                  <a:srgbClr val="A4C137"/>
                </a:solidFill>
              </a:rPr>
              <a:t>Sn on Cu </a:t>
            </a:r>
            <a:r>
              <a:rPr lang="it-IT" sz="2400" b="1" dirty="0" err="1">
                <a:solidFill>
                  <a:srgbClr val="1B3C70"/>
                </a:solidFill>
              </a:rPr>
              <a:t>optimized</a:t>
            </a:r>
            <a:r>
              <a:rPr lang="it-IT" sz="2400" b="1" dirty="0">
                <a:solidFill>
                  <a:srgbClr val="1B3C70"/>
                </a:solidFill>
              </a:rPr>
              <a:t> </a:t>
            </a:r>
            <a:r>
              <a:rPr lang="it-IT" sz="2400" b="1" dirty="0" err="1">
                <a:solidFill>
                  <a:srgbClr val="1B3C70"/>
                </a:solidFill>
              </a:rPr>
              <a:t>cavity</a:t>
            </a:r>
            <a:br>
              <a:rPr lang="it-IT" sz="2400" b="1" dirty="0">
                <a:solidFill>
                  <a:srgbClr val="1B3C70"/>
                </a:solidFill>
              </a:rPr>
            </a:br>
            <a:r>
              <a:rPr lang="it-IT" sz="2400" dirty="0">
                <a:solidFill>
                  <a:srgbClr val="1B3C70"/>
                </a:solidFill>
              </a:rPr>
              <a:t>(ISAS WP3 </a:t>
            </a:r>
            <a:r>
              <a:rPr lang="it-IT" sz="2400" dirty="0" err="1">
                <a:solidFill>
                  <a:srgbClr val="1B3C70"/>
                </a:solidFill>
              </a:rPr>
              <a:t>final</a:t>
            </a:r>
            <a:r>
              <a:rPr lang="it-IT" sz="2400" dirty="0">
                <a:solidFill>
                  <a:srgbClr val="1B3C70"/>
                </a:solidFill>
              </a:rPr>
              <a:t> goal)</a:t>
            </a:r>
            <a:endParaRPr lang="en-US" sz="2400" i="1" dirty="0">
              <a:solidFill>
                <a:srgbClr val="1B3C70"/>
              </a:solidFill>
            </a:endParaRPr>
          </a:p>
        </p:txBody>
      </p:sp>
      <p:sp>
        <p:nvSpPr>
          <p:cNvPr id="26" name="Freccia a destra 25">
            <a:extLst>
              <a:ext uri="{FF2B5EF4-FFF2-40B4-BE49-F238E27FC236}">
                <a16:creationId xmlns:a16="http://schemas.microsoft.com/office/drawing/2014/main" id="{06AED42F-3A9D-792F-4B0B-E6E01BF5D258}"/>
              </a:ext>
            </a:extLst>
          </p:cNvPr>
          <p:cNvSpPr/>
          <p:nvPr/>
        </p:nvSpPr>
        <p:spPr>
          <a:xfrm rot="5400000">
            <a:off x="8449891" y="2583638"/>
            <a:ext cx="980238" cy="584775"/>
          </a:xfrm>
          <a:prstGeom prst="rightArrow">
            <a:avLst/>
          </a:prstGeom>
          <a:solidFill>
            <a:srgbClr val="A4C137"/>
          </a:solidFill>
          <a:ln>
            <a:solidFill>
              <a:srgbClr val="A4C1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ccia a destra 28">
            <a:extLst>
              <a:ext uri="{FF2B5EF4-FFF2-40B4-BE49-F238E27FC236}">
                <a16:creationId xmlns:a16="http://schemas.microsoft.com/office/drawing/2014/main" id="{56C94D1A-690F-9816-7CCA-E00221EC71F1}"/>
              </a:ext>
            </a:extLst>
          </p:cNvPr>
          <p:cNvSpPr/>
          <p:nvPr/>
        </p:nvSpPr>
        <p:spPr>
          <a:xfrm>
            <a:off x="4332096" y="1548348"/>
            <a:ext cx="819150" cy="584775"/>
          </a:xfrm>
          <a:prstGeom prst="rightArrow">
            <a:avLst/>
          </a:prstGeom>
          <a:solidFill>
            <a:srgbClr val="A4C137"/>
          </a:solidFill>
          <a:ln>
            <a:solidFill>
              <a:srgbClr val="A4C1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ccia curva 30">
            <a:extLst>
              <a:ext uri="{FF2B5EF4-FFF2-40B4-BE49-F238E27FC236}">
                <a16:creationId xmlns:a16="http://schemas.microsoft.com/office/drawing/2014/main" id="{6E8DFB7A-04BA-87F7-E000-706A05D3E3BE}"/>
              </a:ext>
            </a:extLst>
          </p:cNvPr>
          <p:cNvSpPr/>
          <p:nvPr/>
        </p:nvSpPr>
        <p:spPr>
          <a:xfrm rot="5400000" flipV="1">
            <a:off x="5888364" y="3831257"/>
            <a:ext cx="1075678" cy="948299"/>
          </a:xfrm>
          <a:prstGeom prst="bentArrow">
            <a:avLst>
              <a:gd name="adj1" fmla="val 27442"/>
              <a:gd name="adj2" fmla="val 32325"/>
              <a:gd name="adj3" fmla="val 35580"/>
              <a:gd name="adj4" fmla="val 43750"/>
            </a:avLst>
          </a:prstGeom>
          <a:solidFill>
            <a:srgbClr val="A4C137"/>
          </a:solidFill>
          <a:ln>
            <a:solidFill>
              <a:srgbClr val="A4C1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34" name="Picture 2" descr="Measuring ruler tape for tool roulette">
            <a:extLst>
              <a:ext uri="{FF2B5EF4-FFF2-40B4-BE49-F238E27FC236}">
                <a16:creationId xmlns:a16="http://schemas.microsoft.com/office/drawing/2014/main" id="{94ECB1B9-7BF9-247B-E842-1CA16E977BB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400000">
            <a:off x="3573140" y="4616264"/>
            <a:ext cx="2627441" cy="651941"/>
          </a:xfrm>
          <a:prstGeom prst="rect">
            <a:avLst/>
          </a:prstGeom>
          <a:noFill/>
          <a:extLst>
            <a:ext uri="{909E8E84-426E-40DD-AFC4-6F175D3DCCD1}">
              <a14:hiddenFill xmlns:a14="http://schemas.microsoft.com/office/drawing/2010/main">
                <a:solidFill>
                  <a:srgbClr val="FFFFFF"/>
                </a:solidFill>
              </a14:hiddenFill>
            </a:ext>
          </a:extLst>
        </p:spPr>
      </p:pic>
      <p:pic>
        <p:nvPicPr>
          <p:cNvPr id="35" name="Immagine 34">
            <a:extLst>
              <a:ext uri="{FF2B5EF4-FFF2-40B4-BE49-F238E27FC236}">
                <a16:creationId xmlns:a16="http://schemas.microsoft.com/office/drawing/2014/main" id="{3312505C-868A-8D0C-7E38-6CBD565AFA57}"/>
              </a:ext>
            </a:extLst>
          </p:cNvPr>
          <p:cNvPicPr>
            <a:picLocks noChangeAspect="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431104">
            <a:off x="4154425" y="3667189"/>
            <a:ext cx="897100" cy="897100"/>
          </a:xfrm>
          <a:prstGeom prst="rect">
            <a:avLst/>
          </a:prstGeom>
        </p:spPr>
      </p:pic>
      <p:sp>
        <p:nvSpPr>
          <p:cNvPr id="14" name="Titolo 1">
            <a:extLst>
              <a:ext uri="{FF2B5EF4-FFF2-40B4-BE49-F238E27FC236}">
                <a16:creationId xmlns:a16="http://schemas.microsoft.com/office/drawing/2014/main" id="{6447A133-5A17-1E9D-2635-003D9ABF34C0}"/>
              </a:ext>
            </a:extLst>
          </p:cNvPr>
          <p:cNvSpPr>
            <a:spLocks noGrp="1"/>
          </p:cNvSpPr>
          <p:nvPr>
            <p:ph type="title"/>
          </p:nvPr>
        </p:nvSpPr>
        <p:spPr>
          <a:xfrm>
            <a:off x="793959" y="91906"/>
            <a:ext cx="7187992" cy="1085316"/>
          </a:xfrm>
        </p:spPr>
        <p:txBody>
          <a:bodyPr/>
          <a:lstStyle/>
          <a:p>
            <a:r>
              <a:rPr lang="en-US" sz="4800" dirty="0">
                <a:solidFill>
                  <a:srgbClr val="013A72"/>
                </a:solidFill>
              </a:rPr>
              <a:t>WP3</a:t>
            </a:r>
            <a:r>
              <a:rPr lang="en-US" sz="4800" dirty="0"/>
              <a:t> </a:t>
            </a:r>
            <a:r>
              <a:rPr lang="it-IT" sz="4400" dirty="0">
                <a:solidFill>
                  <a:srgbClr val="98C21F"/>
                </a:solidFill>
              </a:rPr>
              <a:t>Next Steps</a:t>
            </a:r>
            <a:endParaRPr lang="en-US" sz="4800" dirty="0">
              <a:solidFill>
                <a:srgbClr val="98C21F"/>
              </a:solidFill>
            </a:endParaRPr>
          </a:p>
        </p:txBody>
      </p:sp>
    </p:spTree>
    <p:extLst>
      <p:ext uri="{BB962C8B-B14F-4D97-AF65-F5344CB8AC3E}">
        <p14:creationId xmlns:p14="http://schemas.microsoft.com/office/powerpoint/2010/main" val="3840629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13A72"/>
        </a:solid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CF37C83-568F-430A-8752-E372F59DDA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7CF1D8-012F-4C4A-942F-460B411F49CB}" type="slidenum">
              <a:rPr kumimoji="0" lang="it-IT" sz="1400" b="0" i="0" u="none" strike="noStrike" kern="1200" cap="none" spc="0" normalizeH="0" baseline="0" noProof="0" smtClean="0">
                <a:ln>
                  <a:noFill/>
                </a:ln>
                <a:solidFill>
                  <a:srgbClr val="98C21F"/>
                </a:solidFill>
                <a:effectLst/>
                <a:uLnTx/>
                <a:uFillTx/>
                <a:latin typeface="Montserrat" panose="000005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it-IT" sz="1400" b="0" i="0" u="none" strike="noStrike" kern="1200" cap="none" spc="0" normalizeH="0" baseline="0" noProof="0" dirty="0">
              <a:ln>
                <a:noFill/>
              </a:ln>
              <a:solidFill>
                <a:srgbClr val="98C21F"/>
              </a:solidFill>
              <a:effectLst/>
              <a:uLnTx/>
              <a:uFillTx/>
              <a:latin typeface="Montserrat" panose="00000500000000000000" pitchFamily="2" charset="0"/>
              <a:ea typeface="+mn-ea"/>
              <a:cs typeface="+mn-cs"/>
            </a:endParaRPr>
          </a:p>
        </p:txBody>
      </p:sp>
      <p:sp>
        <p:nvSpPr>
          <p:cNvPr id="7" name="Titolo 1">
            <a:extLst>
              <a:ext uri="{FF2B5EF4-FFF2-40B4-BE49-F238E27FC236}">
                <a16:creationId xmlns:a16="http://schemas.microsoft.com/office/drawing/2014/main" id="{A3A06FFA-ADA9-CD77-BCAE-4292C2E4054D}"/>
              </a:ext>
            </a:extLst>
          </p:cNvPr>
          <p:cNvSpPr txBox="1">
            <a:spLocks/>
          </p:cNvSpPr>
          <p:nvPr/>
        </p:nvSpPr>
        <p:spPr>
          <a:xfrm>
            <a:off x="3237749" y="2944581"/>
            <a:ext cx="6274551" cy="1085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Montserrat ExtraBold" panose="00000900000000000000" pitchFamily="2" charset="0"/>
                <a:ea typeface="+mj-ea"/>
                <a:cs typeface="+mj-cs"/>
              </a:rPr>
              <a:t>Thank You!</a:t>
            </a:r>
          </a:p>
        </p:txBody>
      </p:sp>
      <p:sp>
        <p:nvSpPr>
          <p:cNvPr id="12" name="Rettangolo 11">
            <a:extLst>
              <a:ext uri="{FF2B5EF4-FFF2-40B4-BE49-F238E27FC236}">
                <a16:creationId xmlns:a16="http://schemas.microsoft.com/office/drawing/2014/main" id="{18B9E96E-496A-CDC4-6200-96C539C739A7}"/>
              </a:ext>
            </a:extLst>
          </p:cNvPr>
          <p:cNvSpPr/>
          <p:nvPr/>
        </p:nvSpPr>
        <p:spPr>
          <a:xfrm>
            <a:off x="918633" y="3327399"/>
            <a:ext cx="1549400" cy="296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magine 12">
            <a:extLst>
              <a:ext uri="{FF2B5EF4-FFF2-40B4-BE49-F238E27FC236}">
                <a16:creationId xmlns:a16="http://schemas.microsoft.com/office/drawing/2014/main" id="{438F822D-58EF-373B-EEA5-2BB54F4A3219}"/>
              </a:ext>
            </a:extLst>
          </p:cNvPr>
          <p:cNvPicPr>
            <a:picLocks noChangeAspect="1"/>
          </p:cNvPicPr>
          <p:nvPr/>
        </p:nvPicPr>
        <p:blipFill rotWithShape="1">
          <a:blip r:embed="rId3">
            <a:clrChange>
              <a:clrFrom>
                <a:srgbClr val="FFFFFF"/>
              </a:clrFrom>
              <a:clrTo>
                <a:srgbClr val="FFFFFF">
                  <a:alpha val="0"/>
                </a:srgbClr>
              </a:clrTo>
            </a:clrChange>
          </a:blip>
          <a:srcRect t="7628"/>
          <a:stretch/>
        </p:blipFill>
        <p:spPr>
          <a:xfrm>
            <a:off x="432075" y="3041856"/>
            <a:ext cx="2805674" cy="842941"/>
          </a:xfrm>
          <a:prstGeom prst="rect">
            <a:avLst/>
          </a:prstGeom>
        </p:spPr>
      </p:pic>
    </p:spTree>
    <p:extLst>
      <p:ext uri="{BB962C8B-B14F-4D97-AF65-F5344CB8AC3E}">
        <p14:creationId xmlns:p14="http://schemas.microsoft.com/office/powerpoint/2010/main" val="338728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2952D-9EEC-C44C-D325-E3ADFB6BB23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CC3AE1-CD06-CB5E-0C43-EA29391F3786}"/>
              </a:ext>
            </a:extLst>
          </p:cNvPr>
          <p:cNvSpPr>
            <a:spLocks noGrp="1"/>
          </p:cNvSpPr>
          <p:nvPr>
            <p:ph idx="1"/>
          </p:nvPr>
        </p:nvSpPr>
        <p:spPr>
          <a:xfrm>
            <a:off x="838200" y="2256924"/>
            <a:ext cx="10515600" cy="4026310"/>
          </a:xfrm>
        </p:spPr>
        <p:txBody>
          <a:bodyPr>
            <a:noAutofit/>
          </a:bodyPr>
          <a:lstStyle/>
          <a:p>
            <a:pPr marL="0" indent="0">
              <a:lnSpc>
                <a:spcPct val="100000"/>
              </a:lnSpc>
              <a:buNone/>
            </a:pPr>
            <a:r>
              <a:rPr lang="en-US" sz="2400" b="1" dirty="0">
                <a:solidFill>
                  <a:srgbClr val="012556"/>
                </a:solidFill>
                <a:latin typeface="Montserrat" panose="00000500000000000000" pitchFamily="50" charset="0"/>
              </a:rPr>
              <a:t>Description of work</a:t>
            </a:r>
          </a:p>
          <a:p>
            <a:pPr marL="0" indent="0">
              <a:lnSpc>
                <a:spcPct val="100000"/>
              </a:lnSpc>
              <a:buNone/>
            </a:pPr>
            <a:r>
              <a:rPr lang="en-US" sz="1800" dirty="0">
                <a:latin typeface="Montserrat" panose="00000500000000000000" pitchFamily="50" charset="0"/>
              </a:rPr>
              <a:t>This task aims to study how trapped magnetic flux may affect the superconducting properties of the thin film and its RF surface resistance. Initially, copper samples coated with A15 superconductors by PVD techniques will be provided by the INFN and UKRI. Three facilities will be used to characterize the samples: the choke cavity test facility at UKRI and the HZB </a:t>
            </a:r>
            <a:r>
              <a:rPr lang="en-US" sz="1800" dirty="0" err="1">
                <a:latin typeface="Montserrat" panose="00000500000000000000" pitchFamily="50" charset="0"/>
              </a:rPr>
              <a:t>QPR@SupraLab</a:t>
            </a:r>
            <a:r>
              <a:rPr lang="en-US" sz="1800" dirty="0">
                <a:latin typeface="Montserrat" panose="00000500000000000000" pitchFamily="50" charset="0"/>
              </a:rPr>
              <a:t> as well as the </a:t>
            </a:r>
            <a:r>
              <a:rPr lang="en-US" sz="1800" dirty="0" err="1">
                <a:latin typeface="Montserrat" panose="00000500000000000000" pitchFamily="50" charset="0"/>
              </a:rPr>
              <a:t>magnetometric</a:t>
            </a:r>
            <a:r>
              <a:rPr lang="en-US" sz="1800" dirty="0">
                <a:latin typeface="Montserrat" panose="00000500000000000000" pitchFamily="50" charset="0"/>
              </a:rPr>
              <a:t> mapping system at HZB. The facility at UKRI will be upgraded with a magnetic shield and Hall probes, allowing it to study magnetic flux trapping in 100-mm planar samples. At HZB the impact of flux trapping will first be investigated in the QPR equipped with an excitation coil and a fluxgate probe which allows one to correlate flux trapping with the RF performance of the SC film, as well as the study of flux viscosity. In a later step, the existing </a:t>
            </a:r>
            <a:r>
              <a:rPr lang="en-US" sz="1800" dirty="0" err="1">
                <a:latin typeface="Montserrat" panose="00000500000000000000" pitchFamily="50" charset="0"/>
              </a:rPr>
              <a:t>magnetometric</a:t>
            </a:r>
            <a:r>
              <a:rPr lang="en-US" sz="1800" dirty="0">
                <a:latin typeface="Montserrat" panose="00000500000000000000" pitchFamily="50" charset="0"/>
              </a:rPr>
              <a:t> mapping system for 1.3 GHz cavities at HZB will be used to investigate cavities from Task 3.5. The results will feed back on the cavity coating procedures.</a:t>
            </a:r>
          </a:p>
        </p:txBody>
      </p:sp>
      <p:sp>
        <p:nvSpPr>
          <p:cNvPr id="4" name="Segnaposto numero diapositiva 3">
            <a:extLst>
              <a:ext uri="{FF2B5EF4-FFF2-40B4-BE49-F238E27FC236}">
                <a16:creationId xmlns:a16="http://schemas.microsoft.com/office/drawing/2014/main" id="{2CA7B012-1413-1C59-57DF-0CE94F645747}"/>
              </a:ext>
            </a:extLst>
          </p:cNvPr>
          <p:cNvSpPr>
            <a:spLocks noGrp="1"/>
          </p:cNvSpPr>
          <p:nvPr>
            <p:ph type="sldNum" sz="quarter" idx="12"/>
          </p:nvPr>
        </p:nvSpPr>
        <p:spPr/>
        <p:txBody>
          <a:bodyPr/>
          <a:lstStyle/>
          <a:p>
            <a:fld id="{FC7CF1D8-012F-4C4A-942F-460B411F49CB}" type="slidenum">
              <a:rPr lang="it-IT" smtClean="0"/>
              <a:pPr/>
              <a:t>24</a:t>
            </a:fld>
            <a:endParaRPr lang="it-IT"/>
          </a:p>
        </p:txBody>
      </p:sp>
      <p:sp>
        <p:nvSpPr>
          <p:cNvPr id="7" name="Titolo 1">
            <a:extLst>
              <a:ext uri="{FF2B5EF4-FFF2-40B4-BE49-F238E27FC236}">
                <a16:creationId xmlns:a16="http://schemas.microsoft.com/office/drawing/2014/main" id="{2F6ED52B-8CB3-0B2C-7984-254F3CB3ECFF}"/>
              </a:ext>
            </a:extLst>
          </p:cNvPr>
          <p:cNvSpPr txBox="1">
            <a:spLocks/>
          </p:cNvSpPr>
          <p:nvPr/>
        </p:nvSpPr>
        <p:spPr>
          <a:xfrm>
            <a:off x="838200" y="220969"/>
            <a:ext cx="10515600" cy="1816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pPr>
              <a:lnSpc>
                <a:spcPct val="100000"/>
              </a:lnSpc>
            </a:pPr>
            <a:r>
              <a:rPr lang="en-US" sz="4000" dirty="0">
                <a:solidFill>
                  <a:srgbClr val="013A72"/>
                </a:solidFill>
              </a:rPr>
              <a:t>WP3 Tasks 3.2</a:t>
            </a:r>
            <a:br>
              <a:rPr lang="en-US" dirty="0">
                <a:solidFill>
                  <a:srgbClr val="013A72"/>
                </a:solidFill>
              </a:rPr>
            </a:br>
            <a:r>
              <a:rPr lang="en-US" sz="3200" dirty="0">
                <a:solidFill>
                  <a:srgbClr val="98C21F"/>
                </a:solidFill>
                <a:latin typeface="Montserrat" panose="00000500000000000000" pitchFamily="50" charset="0"/>
              </a:rPr>
              <a:t>Flux Trapping </a:t>
            </a:r>
            <a:r>
              <a:rPr lang="en-US" sz="3200" b="0" dirty="0">
                <a:solidFill>
                  <a:srgbClr val="012556"/>
                </a:solidFill>
                <a:latin typeface="Montserrat" panose="00000500000000000000" pitchFamily="50" charset="0"/>
              </a:rPr>
              <a:t>– </a:t>
            </a:r>
            <a:r>
              <a:rPr lang="en-US" sz="3200" b="0" i="1" dirty="0">
                <a:solidFill>
                  <a:srgbClr val="012556"/>
                </a:solidFill>
                <a:latin typeface="Montserrat" panose="00000500000000000000" pitchFamily="50" charset="0"/>
              </a:rPr>
              <a:t>M1-M32</a:t>
            </a:r>
            <a:br>
              <a:rPr lang="en-US" sz="3200" b="0" i="1" dirty="0">
                <a:solidFill>
                  <a:srgbClr val="012556"/>
                </a:solidFill>
                <a:latin typeface="Montserrat" panose="00000500000000000000" pitchFamily="50" charset="0"/>
              </a:rPr>
            </a:br>
            <a:r>
              <a:rPr lang="en-US" sz="2400" b="0" dirty="0">
                <a:solidFill>
                  <a:srgbClr val="012556"/>
                </a:solidFill>
                <a:latin typeface="Montserrat" panose="00000500000000000000" pitchFamily="50" charset="0"/>
              </a:rPr>
              <a:t>(INFN, CEA, HZB, </a:t>
            </a:r>
            <a:r>
              <a:rPr lang="en-US" sz="2400" dirty="0">
                <a:solidFill>
                  <a:srgbClr val="012556"/>
                </a:solidFill>
                <a:latin typeface="Montserrat" panose="00000500000000000000" pitchFamily="50" charset="0"/>
              </a:rPr>
              <a:t>UKRI</a:t>
            </a:r>
            <a:r>
              <a:rPr lang="en-US" sz="2400" b="0" dirty="0">
                <a:solidFill>
                  <a:srgbClr val="012556"/>
                </a:solidFill>
                <a:latin typeface="Montserrat" panose="00000500000000000000" pitchFamily="50" charset="0"/>
              </a:rPr>
              <a:t>) </a:t>
            </a:r>
            <a:r>
              <a:rPr lang="en-US" sz="2400" b="0" i="1" dirty="0">
                <a:solidFill>
                  <a:srgbClr val="012556"/>
                </a:solidFill>
                <a:latin typeface="Montserrat" panose="00000500000000000000" pitchFamily="50" charset="0"/>
              </a:rPr>
              <a:t>– Oleg Malyshev</a:t>
            </a:r>
            <a:endParaRPr lang="en-US" sz="4800" b="0" dirty="0">
              <a:solidFill>
                <a:srgbClr val="4399B6"/>
              </a:solidFill>
              <a:latin typeface="Montserrat" panose="00000500000000000000" pitchFamily="50" charset="0"/>
            </a:endParaRPr>
          </a:p>
        </p:txBody>
      </p:sp>
    </p:spTree>
    <p:extLst>
      <p:ext uri="{BB962C8B-B14F-4D97-AF65-F5344CB8AC3E}">
        <p14:creationId xmlns:p14="http://schemas.microsoft.com/office/powerpoint/2010/main" val="1016656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A0719-F0BB-445F-95FD-3C577BB9A3DA}"/>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A66117F-355E-5ACB-6326-FA7A17FCF823}"/>
              </a:ext>
            </a:extLst>
          </p:cNvPr>
          <p:cNvSpPr>
            <a:spLocks noGrp="1"/>
          </p:cNvSpPr>
          <p:nvPr>
            <p:ph idx="1"/>
          </p:nvPr>
        </p:nvSpPr>
        <p:spPr>
          <a:xfrm>
            <a:off x="838200" y="2272937"/>
            <a:ext cx="10515600" cy="3775166"/>
          </a:xfrm>
        </p:spPr>
        <p:txBody>
          <a:bodyPr>
            <a:noAutofit/>
          </a:bodyPr>
          <a:lstStyle/>
          <a:p>
            <a:pPr marL="0" indent="0">
              <a:lnSpc>
                <a:spcPct val="100000"/>
              </a:lnSpc>
              <a:buNone/>
            </a:pPr>
            <a:r>
              <a:rPr lang="en-US" sz="2400" b="1" dirty="0">
                <a:solidFill>
                  <a:srgbClr val="012556"/>
                </a:solidFill>
                <a:latin typeface="Montserrat" panose="00000500000000000000" pitchFamily="50" charset="0"/>
              </a:rPr>
              <a:t>Description of work</a:t>
            </a:r>
          </a:p>
          <a:p>
            <a:pPr marL="0" indent="0">
              <a:lnSpc>
                <a:spcPct val="100000"/>
              </a:lnSpc>
              <a:buNone/>
            </a:pPr>
            <a:r>
              <a:rPr lang="en-US" sz="1800" dirty="0">
                <a:latin typeface="Montserrat" panose="00000500000000000000" pitchFamily="50" charset="0"/>
              </a:rPr>
              <a:t>This task aims to study and improve mechanical properties of SC thin films to assess the impact of future cavity tuning during normal 4.2 K operation. Initially, the study concentrates on small planar strips coated at INFN and UKRI and tested at CEA. Elongation and compression tests will be carried out at room temperature and at cryogenic temperature by applying a deformation typically incurred during cavity tuning. In parallel, HZB will design and build a cavity tuner system for vertical RF tests in </a:t>
            </a:r>
            <a:r>
              <a:rPr lang="en-US" sz="1800" dirty="0" err="1">
                <a:latin typeface="Montserrat" panose="00000500000000000000" pitchFamily="50" charset="0"/>
              </a:rPr>
              <a:t>SupraLab</a:t>
            </a:r>
            <a:r>
              <a:rPr lang="en-US" sz="1800" dirty="0">
                <a:latin typeface="Montserrat" panose="00000500000000000000" pitchFamily="50" charset="0"/>
              </a:rPr>
              <a:t> with coated 1.3-GHz cavities. The device should be capable of reproducing both of slow and fast tuning conditions, as needed for microphonics compensation. Length changes in the </a:t>
            </a:r>
            <a:r>
              <a:rPr lang="en-US" sz="1800" dirty="0" err="1">
                <a:latin typeface="Montserrat" panose="00000500000000000000" pitchFamily="50" charset="0"/>
              </a:rPr>
              <a:t>μm</a:t>
            </a:r>
            <a:r>
              <a:rPr lang="en-US" sz="1800" dirty="0">
                <a:latin typeface="Montserrat" panose="00000500000000000000" pitchFamily="50" charset="0"/>
              </a:rPr>
              <a:t> and sub-</a:t>
            </a:r>
            <a:r>
              <a:rPr lang="en-US" sz="1800" dirty="0" err="1">
                <a:latin typeface="Montserrat" panose="00000500000000000000" pitchFamily="50" charset="0"/>
              </a:rPr>
              <a:t>μm</a:t>
            </a:r>
            <a:r>
              <a:rPr lang="en-US" sz="1800" dirty="0">
                <a:latin typeface="Montserrat" panose="00000500000000000000" pitchFamily="50" charset="0"/>
              </a:rPr>
              <a:t> ranges, equivalent to frequency spans in the MHz and kHz ranges, respectively will be studied. Combined with the findings in Task 1.1 regarding the FE-FRT, a tuning scheme for Nb3Sn cavities will be devised.</a:t>
            </a:r>
          </a:p>
        </p:txBody>
      </p:sp>
      <p:sp>
        <p:nvSpPr>
          <p:cNvPr id="4" name="Segnaposto numero diapositiva 3">
            <a:extLst>
              <a:ext uri="{FF2B5EF4-FFF2-40B4-BE49-F238E27FC236}">
                <a16:creationId xmlns:a16="http://schemas.microsoft.com/office/drawing/2014/main" id="{4F8BB34E-3FA5-E72C-D4E1-D9997F9595D3}"/>
              </a:ext>
            </a:extLst>
          </p:cNvPr>
          <p:cNvSpPr>
            <a:spLocks noGrp="1"/>
          </p:cNvSpPr>
          <p:nvPr>
            <p:ph type="sldNum" sz="quarter" idx="12"/>
          </p:nvPr>
        </p:nvSpPr>
        <p:spPr/>
        <p:txBody>
          <a:bodyPr/>
          <a:lstStyle/>
          <a:p>
            <a:fld id="{FC7CF1D8-012F-4C4A-942F-460B411F49CB}" type="slidenum">
              <a:rPr lang="it-IT" smtClean="0"/>
              <a:pPr/>
              <a:t>25</a:t>
            </a:fld>
            <a:endParaRPr lang="it-IT"/>
          </a:p>
        </p:txBody>
      </p:sp>
      <p:sp>
        <p:nvSpPr>
          <p:cNvPr id="7" name="Titolo 1">
            <a:extLst>
              <a:ext uri="{FF2B5EF4-FFF2-40B4-BE49-F238E27FC236}">
                <a16:creationId xmlns:a16="http://schemas.microsoft.com/office/drawing/2014/main" id="{CFE08343-1F14-C9E5-F57B-D201CBDDE6A8}"/>
              </a:ext>
            </a:extLst>
          </p:cNvPr>
          <p:cNvSpPr txBox="1">
            <a:spLocks/>
          </p:cNvSpPr>
          <p:nvPr/>
        </p:nvSpPr>
        <p:spPr>
          <a:xfrm>
            <a:off x="838200" y="220969"/>
            <a:ext cx="10515600" cy="1816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pPr>
              <a:lnSpc>
                <a:spcPct val="100000"/>
              </a:lnSpc>
            </a:pPr>
            <a:r>
              <a:rPr lang="en-US" sz="4000" dirty="0">
                <a:solidFill>
                  <a:srgbClr val="013A72"/>
                </a:solidFill>
              </a:rPr>
              <a:t>WP3 Tasks 3.3</a:t>
            </a:r>
            <a:br>
              <a:rPr lang="en-US" dirty="0">
                <a:solidFill>
                  <a:srgbClr val="013A72"/>
                </a:solidFill>
              </a:rPr>
            </a:br>
            <a:r>
              <a:rPr lang="en-US" sz="3200" dirty="0">
                <a:solidFill>
                  <a:srgbClr val="98C21F"/>
                </a:solidFill>
                <a:latin typeface="Montserrat" panose="00000500000000000000" pitchFamily="50" charset="0"/>
              </a:rPr>
              <a:t>Tunability </a:t>
            </a:r>
            <a:r>
              <a:rPr lang="en-US" sz="3200" b="0" dirty="0">
                <a:solidFill>
                  <a:srgbClr val="012556"/>
                </a:solidFill>
                <a:latin typeface="Montserrat" panose="00000500000000000000" pitchFamily="50" charset="0"/>
              </a:rPr>
              <a:t>– </a:t>
            </a:r>
            <a:r>
              <a:rPr lang="en-US" sz="3200" b="0" i="1" dirty="0">
                <a:solidFill>
                  <a:srgbClr val="012556"/>
                </a:solidFill>
                <a:latin typeface="Montserrat" panose="00000500000000000000" pitchFamily="50" charset="0"/>
              </a:rPr>
              <a:t>M1-M32</a:t>
            </a:r>
            <a:br>
              <a:rPr lang="en-US" sz="3200" b="0" i="1" dirty="0">
                <a:solidFill>
                  <a:srgbClr val="012556"/>
                </a:solidFill>
                <a:latin typeface="Montserrat" panose="00000500000000000000" pitchFamily="50" charset="0"/>
              </a:rPr>
            </a:br>
            <a:r>
              <a:rPr lang="en-US" sz="2400" b="0" dirty="0">
                <a:solidFill>
                  <a:srgbClr val="012556"/>
                </a:solidFill>
                <a:latin typeface="Montserrat" panose="00000500000000000000" pitchFamily="50" charset="0"/>
              </a:rPr>
              <a:t>(INFN, CEA, </a:t>
            </a:r>
            <a:r>
              <a:rPr lang="en-US" sz="2400" dirty="0">
                <a:solidFill>
                  <a:srgbClr val="012556"/>
                </a:solidFill>
                <a:latin typeface="Montserrat" panose="00000500000000000000" pitchFamily="50" charset="0"/>
              </a:rPr>
              <a:t>HZB</a:t>
            </a:r>
            <a:r>
              <a:rPr lang="en-US" sz="2400" b="0" dirty="0">
                <a:solidFill>
                  <a:srgbClr val="012556"/>
                </a:solidFill>
                <a:latin typeface="Montserrat" panose="00000500000000000000" pitchFamily="50" charset="0"/>
              </a:rPr>
              <a:t>, UKRI) </a:t>
            </a:r>
            <a:r>
              <a:rPr lang="en-US" sz="2400" b="0" i="1" dirty="0">
                <a:solidFill>
                  <a:srgbClr val="012556"/>
                </a:solidFill>
                <a:latin typeface="Montserrat" panose="00000500000000000000" pitchFamily="50" charset="0"/>
              </a:rPr>
              <a:t>– Oliver </a:t>
            </a:r>
            <a:r>
              <a:rPr lang="en-US" sz="2400" b="0" i="1" dirty="0" err="1">
                <a:solidFill>
                  <a:srgbClr val="012556"/>
                </a:solidFill>
                <a:latin typeface="Montserrat" panose="00000500000000000000" pitchFamily="50" charset="0"/>
              </a:rPr>
              <a:t>Kugeler</a:t>
            </a:r>
            <a:endParaRPr lang="en-US" sz="4800" b="0" dirty="0">
              <a:solidFill>
                <a:srgbClr val="4399B6"/>
              </a:solidFill>
              <a:latin typeface="Montserrat" panose="00000500000000000000" pitchFamily="50" charset="0"/>
            </a:endParaRPr>
          </a:p>
        </p:txBody>
      </p:sp>
    </p:spTree>
    <p:extLst>
      <p:ext uri="{BB962C8B-B14F-4D97-AF65-F5344CB8AC3E}">
        <p14:creationId xmlns:p14="http://schemas.microsoft.com/office/powerpoint/2010/main" val="3568970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3D43-5464-4FE6-54EA-9EAA7F3CBB3F}"/>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D039FA-D278-C9B1-7AB8-1741BF23E510}"/>
              </a:ext>
            </a:extLst>
          </p:cNvPr>
          <p:cNvSpPr>
            <a:spLocks noGrp="1"/>
          </p:cNvSpPr>
          <p:nvPr>
            <p:ph idx="1"/>
          </p:nvPr>
        </p:nvSpPr>
        <p:spPr>
          <a:xfrm>
            <a:off x="838200" y="2338251"/>
            <a:ext cx="10515600" cy="3709852"/>
          </a:xfrm>
        </p:spPr>
        <p:txBody>
          <a:bodyPr>
            <a:noAutofit/>
          </a:bodyPr>
          <a:lstStyle/>
          <a:p>
            <a:pPr marL="0" indent="0">
              <a:lnSpc>
                <a:spcPct val="100000"/>
              </a:lnSpc>
              <a:buNone/>
            </a:pPr>
            <a:r>
              <a:rPr lang="en-US" sz="2400" b="1" dirty="0">
                <a:solidFill>
                  <a:srgbClr val="012556"/>
                </a:solidFill>
                <a:latin typeface="Montserrat" panose="00000500000000000000" pitchFamily="50" charset="0"/>
              </a:rPr>
              <a:t>Description of work</a:t>
            </a:r>
          </a:p>
          <a:p>
            <a:pPr marL="0" indent="0">
              <a:lnSpc>
                <a:spcPct val="100000"/>
              </a:lnSpc>
              <a:buNone/>
            </a:pPr>
            <a:r>
              <a:rPr lang="en-US" sz="1800" dirty="0">
                <a:latin typeface="Montserrat" panose="00000500000000000000" pitchFamily="50" charset="0"/>
              </a:rPr>
              <a:t>This task aims at developing suitable adaptative layers synthesized by ALD on Cu for subsequent Nb</a:t>
            </a:r>
            <a:r>
              <a:rPr lang="en-US" sz="1800" baseline="-25000" dirty="0">
                <a:latin typeface="Montserrat" panose="00000500000000000000" pitchFamily="50" charset="0"/>
              </a:rPr>
              <a:t>3</a:t>
            </a:r>
            <a:r>
              <a:rPr lang="en-US" sz="1800" dirty="0">
                <a:latin typeface="Montserrat" panose="00000500000000000000" pitchFamily="50" charset="0"/>
              </a:rPr>
              <a:t>Sn deposition by PVD to reduce the detrimental effect of mechanical deformation on the superconducting properties of Nb</a:t>
            </a:r>
            <a:r>
              <a:rPr lang="en-US" sz="1800" baseline="-25000" dirty="0">
                <a:latin typeface="Montserrat" panose="00000500000000000000" pitchFamily="50" charset="0"/>
              </a:rPr>
              <a:t>3</a:t>
            </a:r>
            <a:r>
              <a:rPr lang="en-US" sz="1800" dirty="0">
                <a:latin typeface="Montserrat" panose="00000500000000000000" pitchFamily="50" charset="0"/>
              </a:rPr>
              <a:t>Sn. In addition, these layers can also be used as diffusion barriers for Sn diffusion into Cu. The first step will be to find the layer composition and structure to make them stable on Cu up 650 °C. The second step will be to ensure no detrimental cross contamination between the layers and the Nb</a:t>
            </a:r>
            <a:r>
              <a:rPr lang="en-US" sz="1800" baseline="-25000" dirty="0">
                <a:latin typeface="Montserrat" panose="00000500000000000000" pitchFamily="50" charset="0"/>
              </a:rPr>
              <a:t>3</a:t>
            </a:r>
            <a:r>
              <a:rPr lang="en-US" sz="1800" dirty="0">
                <a:latin typeface="Montserrat" panose="00000500000000000000" pitchFamily="50" charset="0"/>
              </a:rPr>
              <a:t>Sn occurs. Initially, we will conduct experiments on flat Cu coupons to optimize the first two steps prior to scaling up to QPR samples. A comparative study of Nb</a:t>
            </a:r>
            <a:r>
              <a:rPr lang="en-US" sz="1800" baseline="-25000" dirty="0">
                <a:latin typeface="Montserrat" panose="00000500000000000000" pitchFamily="50" charset="0"/>
              </a:rPr>
              <a:t>3</a:t>
            </a:r>
            <a:r>
              <a:rPr lang="en-US" sz="1800" dirty="0">
                <a:latin typeface="Montserrat" panose="00000500000000000000" pitchFamily="50" charset="0"/>
              </a:rPr>
              <a:t>Sn on Cu with and without adaptive layers will be carried out systematically. The results of this task will be then applied for coating a 1.3 GHz cavity for Task 3.5.</a:t>
            </a:r>
          </a:p>
        </p:txBody>
      </p:sp>
      <p:sp>
        <p:nvSpPr>
          <p:cNvPr id="4" name="Segnaposto numero diapositiva 3">
            <a:extLst>
              <a:ext uri="{FF2B5EF4-FFF2-40B4-BE49-F238E27FC236}">
                <a16:creationId xmlns:a16="http://schemas.microsoft.com/office/drawing/2014/main" id="{5ED9F3D5-4366-8802-EAE9-8B0924D81E83}"/>
              </a:ext>
            </a:extLst>
          </p:cNvPr>
          <p:cNvSpPr>
            <a:spLocks noGrp="1"/>
          </p:cNvSpPr>
          <p:nvPr>
            <p:ph type="sldNum" sz="quarter" idx="12"/>
          </p:nvPr>
        </p:nvSpPr>
        <p:spPr/>
        <p:txBody>
          <a:bodyPr/>
          <a:lstStyle/>
          <a:p>
            <a:fld id="{FC7CF1D8-012F-4C4A-942F-460B411F49CB}" type="slidenum">
              <a:rPr lang="it-IT" smtClean="0"/>
              <a:pPr/>
              <a:t>26</a:t>
            </a:fld>
            <a:endParaRPr lang="it-IT"/>
          </a:p>
        </p:txBody>
      </p:sp>
      <p:sp>
        <p:nvSpPr>
          <p:cNvPr id="7" name="Titolo 1">
            <a:extLst>
              <a:ext uri="{FF2B5EF4-FFF2-40B4-BE49-F238E27FC236}">
                <a16:creationId xmlns:a16="http://schemas.microsoft.com/office/drawing/2014/main" id="{7F687B77-0376-B438-EE15-0F34CBC00ECC}"/>
              </a:ext>
            </a:extLst>
          </p:cNvPr>
          <p:cNvSpPr txBox="1">
            <a:spLocks/>
          </p:cNvSpPr>
          <p:nvPr/>
        </p:nvSpPr>
        <p:spPr>
          <a:xfrm>
            <a:off x="838200" y="220969"/>
            <a:ext cx="10515600" cy="1816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pPr>
              <a:lnSpc>
                <a:spcPct val="100000"/>
              </a:lnSpc>
            </a:pPr>
            <a:r>
              <a:rPr lang="en-US" sz="4000" dirty="0">
                <a:solidFill>
                  <a:srgbClr val="013A72"/>
                </a:solidFill>
              </a:rPr>
              <a:t>WP3 Tasks 3.4</a:t>
            </a:r>
            <a:br>
              <a:rPr lang="en-US" dirty="0">
                <a:solidFill>
                  <a:srgbClr val="013A72"/>
                </a:solidFill>
              </a:rPr>
            </a:br>
            <a:r>
              <a:rPr lang="en-US" sz="3200" dirty="0">
                <a:solidFill>
                  <a:srgbClr val="98C21F"/>
                </a:solidFill>
                <a:latin typeface="Montserrat" panose="00000500000000000000" pitchFamily="50" charset="0"/>
              </a:rPr>
              <a:t>Adaptive Layers </a:t>
            </a:r>
            <a:r>
              <a:rPr lang="en-US" sz="3200" b="0" dirty="0">
                <a:solidFill>
                  <a:srgbClr val="012556"/>
                </a:solidFill>
                <a:latin typeface="Montserrat" panose="00000500000000000000" pitchFamily="50" charset="0"/>
              </a:rPr>
              <a:t>– </a:t>
            </a:r>
            <a:r>
              <a:rPr lang="en-US" sz="3200" b="0" i="1" dirty="0">
                <a:solidFill>
                  <a:srgbClr val="012556"/>
                </a:solidFill>
                <a:latin typeface="Montserrat" panose="00000500000000000000" pitchFamily="50" charset="0"/>
              </a:rPr>
              <a:t>M1-M40</a:t>
            </a:r>
            <a:br>
              <a:rPr lang="en-US" sz="3200" b="0" i="1" dirty="0">
                <a:solidFill>
                  <a:srgbClr val="012556"/>
                </a:solidFill>
                <a:latin typeface="Montserrat" panose="00000500000000000000" pitchFamily="50" charset="0"/>
              </a:rPr>
            </a:br>
            <a:r>
              <a:rPr lang="en-US" sz="2400" b="0" dirty="0">
                <a:solidFill>
                  <a:srgbClr val="012556"/>
                </a:solidFill>
                <a:latin typeface="Montserrat" panose="00000500000000000000" pitchFamily="50" charset="0"/>
              </a:rPr>
              <a:t>(INFN, </a:t>
            </a:r>
            <a:r>
              <a:rPr lang="en-US" sz="2400" dirty="0">
                <a:solidFill>
                  <a:srgbClr val="012556"/>
                </a:solidFill>
                <a:latin typeface="Montserrat" panose="00000500000000000000" pitchFamily="50" charset="0"/>
              </a:rPr>
              <a:t>CEA</a:t>
            </a:r>
            <a:r>
              <a:rPr lang="en-US" sz="2400" b="0" dirty="0">
                <a:solidFill>
                  <a:srgbClr val="012556"/>
                </a:solidFill>
                <a:latin typeface="Montserrat" panose="00000500000000000000" pitchFamily="50" charset="0"/>
              </a:rPr>
              <a:t>, HZB, UKRI) </a:t>
            </a:r>
            <a:r>
              <a:rPr lang="en-US" sz="2400" b="0" i="1" dirty="0">
                <a:solidFill>
                  <a:srgbClr val="012556"/>
                </a:solidFill>
                <a:latin typeface="Montserrat" panose="00000500000000000000" pitchFamily="50" charset="0"/>
              </a:rPr>
              <a:t>– Thomas </a:t>
            </a:r>
            <a:r>
              <a:rPr lang="en-US" sz="2400" b="0" i="1" dirty="0" err="1">
                <a:solidFill>
                  <a:srgbClr val="012556"/>
                </a:solidFill>
                <a:latin typeface="Montserrat" panose="00000500000000000000" pitchFamily="50" charset="0"/>
              </a:rPr>
              <a:t>Proslier</a:t>
            </a:r>
            <a:endParaRPr lang="en-US" sz="4800" b="0" dirty="0">
              <a:solidFill>
                <a:srgbClr val="4399B6"/>
              </a:solidFill>
              <a:latin typeface="Montserrat" panose="00000500000000000000" pitchFamily="50" charset="0"/>
            </a:endParaRPr>
          </a:p>
        </p:txBody>
      </p:sp>
    </p:spTree>
    <p:extLst>
      <p:ext uri="{BB962C8B-B14F-4D97-AF65-F5344CB8AC3E}">
        <p14:creationId xmlns:p14="http://schemas.microsoft.com/office/powerpoint/2010/main" val="630055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32631-5912-CE84-01AF-3661290EA3BB}"/>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05F48AA-F001-FF20-C484-CCC4C7915FC2}"/>
              </a:ext>
            </a:extLst>
          </p:cNvPr>
          <p:cNvSpPr>
            <a:spLocks noGrp="1"/>
          </p:cNvSpPr>
          <p:nvPr>
            <p:ph idx="1"/>
          </p:nvPr>
        </p:nvSpPr>
        <p:spPr>
          <a:xfrm>
            <a:off x="838200" y="2364377"/>
            <a:ext cx="10515600" cy="4060234"/>
          </a:xfrm>
        </p:spPr>
        <p:txBody>
          <a:bodyPr>
            <a:noAutofit/>
          </a:bodyPr>
          <a:lstStyle/>
          <a:p>
            <a:pPr marL="0" indent="0">
              <a:lnSpc>
                <a:spcPct val="100000"/>
              </a:lnSpc>
              <a:buNone/>
            </a:pPr>
            <a:r>
              <a:rPr lang="en-US" sz="2400" b="1" dirty="0">
                <a:solidFill>
                  <a:srgbClr val="012556"/>
                </a:solidFill>
                <a:latin typeface="Montserrat" panose="00000500000000000000" pitchFamily="50" charset="0"/>
              </a:rPr>
              <a:t>Description of work</a:t>
            </a:r>
          </a:p>
          <a:p>
            <a:pPr marL="0" indent="0">
              <a:lnSpc>
                <a:spcPct val="100000"/>
              </a:lnSpc>
              <a:buNone/>
            </a:pPr>
            <a:r>
              <a:rPr lang="en-US" sz="1800" dirty="0">
                <a:latin typeface="Montserrat" panose="00000500000000000000" pitchFamily="50" charset="0"/>
              </a:rPr>
              <a:t>This task comprises the main deliverable of the WP3: optimize the SC coating procedure of 1.3 GHz cavities and demonstrate suitability for 4.2 K operation. Substrate preparation will be done at INFN on Cu cavities originally produced for I.FAST. CEA will grow an adaptive layer via ALD according to the results obtained in Task 3.4. SC coating R&amp;D and cavity deposition will be carried out in different PVD facilities at INFN and UKRI in order to test multiple deposition parameters, employing experience and knowledge from Tasks 3.2-3.4. Coated cavities will be shipped to HZB for a full characterization at 4.2 K (Q vs E, Q vs tuning, and flux trapping) on the new vertical stand system developed in Task 3.3. A complete characterization of the prototype cavity coated in I.FAST will be performed for reference.</a:t>
            </a:r>
          </a:p>
        </p:txBody>
      </p:sp>
      <p:sp>
        <p:nvSpPr>
          <p:cNvPr id="4" name="Segnaposto numero diapositiva 3">
            <a:extLst>
              <a:ext uri="{FF2B5EF4-FFF2-40B4-BE49-F238E27FC236}">
                <a16:creationId xmlns:a16="http://schemas.microsoft.com/office/drawing/2014/main" id="{52D15167-E0F5-79B8-842D-0FCCFD562A6B}"/>
              </a:ext>
            </a:extLst>
          </p:cNvPr>
          <p:cNvSpPr>
            <a:spLocks noGrp="1"/>
          </p:cNvSpPr>
          <p:nvPr>
            <p:ph type="sldNum" sz="quarter" idx="12"/>
          </p:nvPr>
        </p:nvSpPr>
        <p:spPr/>
        <p:txBody>
          <a:bodyPr/>
          <a:lstStyle/>
          <a:p>
            <a:fld id="{FC7CF1D8-012F-4C4A-942F-460B411F49CB}" type="slidenum">
              <a:rPr lang="it-IT" smtClean="0"/>
              <a:pPr/>
              <a:t>27</a:t>
            </a:fld>
            <a:endParaRPr lang="it-IT"/>
          </a:p>
        </p:txBody>
      </p:sp>
      <p:sp>
        <p:nvSpPr>
          <p:cNvPr id="7" name="Titolo 1">
            <a:extLst>
              <a:ext uri="{FF2B5EF4-FFF2-40B4-BE49-F238E27FC236}">
                <a16:creationId xmlns:a16="http://schemas.microsoft.com/office/drawing/2014/main" id="{1DDF7601-3229-BF0D-3184-9086F96AE2C0}"/>
              </a:ext>
            </a:extLst>
          </p:cNvPr>
          <p:cNvSpPr txBox="1">
            <a:spLocks/>
          </p:cNvSpPr>
          <p:nvPr/>
        </p:nvSpPr>
        <p:spPr>
          <a:xfrm>
            <a:off x="838200" y="220969"/>
            <a:ext cx="10515600" cy="1816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pPr>
              <a:lnSpc>
                <a:spcPct val="100000"/>
              </a:lnSpc>
            </a:pPr>
            <a:r>
              <a:rPr lang="en-US" sz="4000" dirty="0">
                <a:solidFill>
                  <a:srgbClr val="013A72"/>
                </a:solidFill>
              </a:rPr>
              <a:t>WP3 Tasks 3.5</a:t>
            </a:r>
            <a:br>
              <a:rPr lang="en-US" dirty="0">
                <a:solidFill>
                  <a:srgbClr val="013A72"/>
                </a:solidFill>
              </a:rPr>
            </a:br>
            <a:r>
              <a:rPr lang="en-US" sz="3200" dirty="0">
                <a:solidFill>
                  <a:srgbClr val="98C21F"/>
                </a:solidFill>
                <a:latin typeface="Montserrat" panose="00000500000000000000" pitchFamily="50" charset="0"/>
              </a:rPr>
              <a:t>Working Cavity </a:t>
            </a:r>
            <a:r>
              <a:rPr lang="en-US" sz="3200" b="0" dirty="0">
                <a:solidFill>
                  <a:srgbClr val="012556"/>
                </a:solidFill>
                <a:latin typeface="Montserrat" panose="00000500000000000000" pitchFamily="50" charset="0"/>
              </a:rPr>
              <a:t>– </a:t>
            </a:r>
            <a:r>
              <a:rPr lang="en-US" sz="3200" b="0" i="1" dirty="0">
                <a:solidFill>
                  <a:srgbClr val="012556"/>
                </a:solidFill>
                <a:latin typeface="Montserrat" panose="00000500000000000000" pitchFamily="50" charset="0"/>
              </a:rPr>
              <a:t>M1-M48</a:t>
            </a:r>
            <a:br>
              <a:rPr lang="en-US" sz="3200" b="0" i="1" dirty="0">
                <a:solidFill>
                  <a:srgbClr val="012556"/>
                </a:solidFill>
                <a:latin typeface="Montserrat" panose="00000500000000000000" pitchFamily="50" charset="0"/>
              </a:rPr>
            </a:br>
            <a:r>
              <a:rPr lang="en-US" sz="2400" b="0" dirty="0">
                <a:solidFill>
                  <a:srgbClr val="012556"/>
                </a:solidFill>
                <a:latin typeface="Montserrat" panose="00000500000000000000" pitchFamily="50" charset="0"/>
              </a:rPr>
              <a:t>(INFN, CEA, HZB, </a:t>
            </a:r>
            <a:r>
              <a:rPr lang="en-US" sz="2400" dirty="0">
                <a:solidFill>
                  <a:srgbClr val="012556"/>
                </a:solidFill>
                <a:latin typeface="Montserrat" panose="00000500000000000000" pitchFamily="50" charset="0"/>
              </a:rPr>
              <a:t>UKRI</a:t>
            </a:r>
            <a:r>
              <a:rPr lang="en-US" sz="2400" b="0" dirty="0">
                <a:solidFill>
                  <a:srgbClr val="012556"/>
                </a:solidFill>
                <a:latin typeface="Montserrat" panose="00000500000000000000" pitchFamily="50" charset="0"/>
              </a:rPr>
              <a:t>) </a:t>
            </a:r>
            <a:r>
              <a:rPr lang="en-US" sz="2400" b="0" i="1" dirty="0">
                <a:solidFill>
                  <a:srgbClr val="012556"/>
                </a:solidFill>
                <a:latin typeface="Montserrat" panose="00000500000000000000" pitchFamily="50" charset="0"/>
              </a:rPr>
              <a:t>– Reza </a:t>
            </a:r>
            <a:r>
              <a:rPr lang="en-US" sz="2400" b="0" i="1" dirty="0" err="1">
                <a:solidFill>
                  <a:srgbClr val="012556"/>
                </a:solidFill>
                <a:latin typeface="Montserrat" panose="00000500000000000000" pitchFamily="50" charset="0"/>
              </a:rPr>
              <a:t>Valizadeh</a:t>
            </a:r>
            <a:endParaRPr lang="en-US" sz="4800" b="0" dirty="0">
              <a:solidFill>
                <a:srgbClr val="4399B6"/>
              </a:solidFill>
              <a:latin typeface="Montserrat" panose="00000500000000000000" pitchFamily="50" charset="0"/>
            </a:endParaRPr>
          </a:p>
        </p:txBody>
      </p:sp>
    </p:spTree>
    <p:extLst>
      <p:ext uri="{BB962C8B-B14F-4D97-AF65-F5344CB8AC3E}">
        <p14:creationId xmlns:p14="http://schemas.microsoft.com/office/powerpoint/2010/main" val="401197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FFD91E-579C-9523-0E25-5781C79EED36}"/>
              </a:ext>
            </a:extLst>
          </p:cNvPr>
          <p:cNvSpPr>
            <a:spLocks noGrp="1"/>
          </p:cNvSpPr>
          <p:nvPr>
            <p:ph type="title"/>
          </p:nvPr>
        </p:nvSpPr>
        <p:spPr/>
        <p:txBody>
          <a:bodyPr/>
          <a:lstStyle/>
          <a:p>
            <a:r>
              <a:rPr lang="en-US" dirty="0">
                <a:solidFill>
                  <a:srgbClr val="98C21F"/>
                </a:solidFill>
              </a:rPr>
              <a:t>Nb</a:t>
            </a:r>
            <a:r>
              <a:rPr lang="en-US" baseline="-25000" dirty="0">
                <a:solidFill>
                  <a:srgbClr val="98C21F"/>
                </a:solidFill>
              </a:rPr>
              <a:t>3</a:t>
            </a:r>
            <a:r>
              <a:rPr lang="en-US" dirty="0">
                <a:solidFill>
                  <a:srgbClr val="98C21F"/>
                </a:solidFill>
              </a:rPr>
              <a:t>Sn</a:t>
            </a:r>
            <a:r>
              <a:rPr lang="en-US" dirty="0"/>
              <a:t> state of the art</a:t>
            </a:r>
          </a:p>
        </p:txBody>
      </p:sp>
      <p:sp>
        <p:nvSpPr>
          <p:cNvPr id="5" name="Segnaposto numero diapositiva 4">
            <a:extLst>
              <a:ext uri="{FF2B5EF4-FFF2-40B4-BE49-F238E27FC236}">
                <a16:creationId xmlns:a16="http://schemas.microsoft.com/office/drawing/2014/main" id="{347A4300-3542-BD31-F716-E3B5550E0594}"/>
              </a:ext>
            </a:extLst>
          </p:cNvPr>
          <p:cNvSpPr>
            <a:spLocks noGrp="1"/>
          </p:cNvSpPr>
          <p:nvPr>
            <p:ph type="sldNum" sz="quarter" idx="12"/>
          </p:nvPr>
        </p:nvSpPr>
        <p:spPr/>
        <p:txBody>
          <a:bodyPr/>
          <a:lstStyle/>
          <a:p>
            <a:fld id="{F7A1A58B-7BA1-7E42-8231-6D1CB1C760B1}" type="slidenum">
              <a:rPr lang="en-US" smtClean="0"/>
              <a:pPr/>
              <a:t>3</a:t>
            </a:fld>
            <a:endParaRPr lang="en-US"/>
          </a:p>
        </p:txBody>
      </p:sp>
      <p:pic>
        <p:nvPicPr>
          <p:cNvPr id="6" name="Immagine 5">
            <a:extLst>
              <a:ext uri="{FF2B5EF4-FFF2-40B4-BE49-F238E27FC236}">
                <a16:creationId xmlns:a16="http://schemas.microsoft.com/office/drawing/2014/main" id="{3E0D2092-8A7D-43B5-BBC8-028F46338980}"/>
              </a:ext>
            </a:extLst>
          </p:cNvPr>
          <p:cNvPicPr>
            <a:picLocks noChangeAspect="1"/>
          </p:cNvPicPr>
          <p:nvPr/>
        </p:nvPicPr>
        <p:blipFill>
          <a:blip r:embed="rId3"/>
          <a:stretch>
            <a:fillRect/>
          </a:stretch>
        </p:blipFill>
        <p:spPr>
          <a:xfrm>
            <a:off x="798810" y="2449730"/>
            <a:ext cx="3918979" cy="2168717"/>
          </a:xfrm>
          <a:prstGeom prst="rect">
            <a:avLst/>
          </a:prstGeom>
        </p:spPr>
      </p:pic>
      <p:grpSp>
        <p:nvGrpSpPr>
          <p:cNvPr id="24" name="Gruppo 23">
            <a:extLst>
              <a:ext uri="{FF2B5EF4-FFF2-40B4-BE49-F238E27FC236}">
                <a16:creationId xmlns:a16="http://schemas.microsoft.com/office/drawing/2014/main" id="{9C72609D-6778-9D85-6C36-1CEDF3E7DAE2}"/>
              </a:ext>
            </a:extLst>
          </p:cNvPr>
          <p:cNvGrpSpPr/>
          <p:nvPr/>
        </p:nvGrpSpPr>
        <p:grpSpPr>
          <a:xfrm>
            <a:off x="7009689" y="1581653"/>
            <a:ext cx="4839769" cy="4174113"/>
            <a:chOff x="6828972" y="1332760"/>
            <a:chExt cx="4839769" cy="4174113"/>
          </a:xfrm>
        </p:grpSpPr>
        <p:cxnSp>
          <p:nvCxnSpPr>
            <p:cNvPr id="7" name="Connettore diritto 6">
              <a:extLst>
                <a:ext uri="{FF2B5EF4-FFF2-40B4-BE49-F238E27FC236}">
                  <a16:creationId xmlns:a16="http://schemas.microsoft.com/office/drawing/2014/main" id="{A9629657-A1C8-E343-8CD9-5BDE211809B3}"/>
                </a:ext>
              </a:extLst>
            </p:cNvPr>
            <p:cNvCxnSpPr>
              <a:cxnSpLocks/>
            </p:cNvCxnSpPr>
            <p:nvPr/>
          </p:nvCxnSpPr>
          <p:spPr>
            <a:xfrm>
              <a:off x="7909671" y="2527838"/>
              <a:ext cx="3429000" cy="1778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39D0B26C-721F-716B-A4E6-4568C8C6CE6E}"/>
                </a:ext>
              </a:extLst>
            </p:cNvPr>
            <p:cNvGrpSpPr/>
            <p:nvPr/>
          </p:nvGrpSpPr>
          <p:grpSpPr>
            <a:xfrm>
              <a:off x="6828972" y="1332760"/>
              <a:ext cx="4839769" cy="3865048"/>
              <a:chOff x="6957861" y="1189978"/>
              <a:chExt cx="4839771" cy="4285767"/>
            </a:xfrm>
          </p:grpSpPr>
          <p:grpSp>
            <p:nvGrpSpPr>
              <p:cNvPr id="9" name="Gruppo 8">
                <a:extLst>
                  <a:ext uri="{FF2B5EF4-FFF2-40B4-BE49-F238E27FC236}">
                    <a16:creationId xmlns:a16="http://schemas.microsoft.com/office/drawing/2014/main" id="{E642C4E0-348B-5614-9E26-70A6BB3891A1}"/>
                  </a:ext>
                </a:extLst>
              </p:cNvPr>
              <p:cNvGrpSpPr/>
              <p:nvPr/>
            </p:nvGrpSpPr>
            <p:grpSpPr>
              <a:xfrm>
                <a:off x="7297339" y="4840881"/>
                <a:ext cx="4387730" cy="634864"/>
                <a:chOff x="7084394" y="5326196"/>
                <a:chExt cx="4753908" cy="634864"/>
              </a:xfrm>
            </p:grpSpPr>
            <p:pic>
              <p:nvPicPr>
                <p:cNvPr id="11" name="Immagine 10">
                  <a:extLst>
                    <a:ext uri="{FF2B5EF4-FFF2-40B4-BE49-F238E27FC236}">
                      <a16:creationId xmlns:a16="http://schemas.microsoft.com/office/drawing/2014/main" id="{6AA4D9A7-A873-B65C-E659-4C31787BF008}"/>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t="84367" b="1"/>
                <a:stretch/>
              </p:blipFill>
              <p:spPr>
                <a:xfrm>
                  <a:off x="7084394" y="5388205"/>
                  <a:ext cx="4753908" cy="572855"/>
                </a:xfrm>
                <a:prstGeom prst="rect">
                  <a:avLst/>
                </a:prstGeom>
              </p:spPr>
            </p:pic>
            <p:sp>
              <p:nvSpPr>
                <p:cNvPr id="12" name="Rettangolo 11">
                  <a:extLst>
                    <a:ext uri="{FF2B5EF4-FFF2-40B4-BE49-F238E27FC236}">
                      <a16:creationId xmlns:a16="http://schemas.microsoft.com/office/drawing/2014/main" id="{ABB6041E-CFF7-0F20-AB0B-B158054675B7}"/>
                    </a:ext>
                  </a:extLst>
                </p:cNvPr>
                <p:cNvSpPr/>
                <p:nvPr/>
              </p:nvSpPr>
              <p:spPr>
                <a:xfrm>
                  <a:off x="9299883" y="5326196"/>
                  <a:ext cx="350520" cy="98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Immagine 9">
                <a:extLst>
                  <a:ext uri="{FF2B5EF4-FFF2-40B4-BE49-F238E27FC236}">
                    <a16:creationId xmlns:a16="http://schemas.microsoft.com/office/drawing/2014/main" id="{690A7255-DC72-2653-CD16-64C3B3B3207F}"/>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57861" y="1189978"/>
                <a:ext cx="4839771" cy="3892439"/>
              </a:xfrm>
              <a:prstGeom prst="rect">
                <a:avLst/>
              </a:prstGeom>
            </p:spPr>
          </p:pic>
        </p:grpSp>
        <p:sp>
          <p:nvSpPr>
            <p:cNvPr id="13" name="CasellaDiTesto 12">
              <a:extLst>
                <a:ext uri="{FF2B5EF4-FFF2-40B4-BE49-F238E27FC236}">
                  <a16:creationId xmlns:a16="http://schemas.microsoft.com/office/drawing/2014/main" id="{914703DD-5E0B-3DC2-CADE-58F140A30D1C}"/>
                </a:ext>
              </a:extLst>
            </p:cNvPr>
            <p:cNvSpPr txBox="1"/>
            <p:nvPr/>
          </p:nvSpPr>
          <p:spPr>
            <a:xfrm>
              <a:off x="8195683" y="5260652"/>
              <a:ext cx="2682246" cy="246221"/>
            </a:xfrm>
            <a:prstGeom prst="rect">
              <a:avLst/>
            </a:prstGeom>
            <a:noFill/>
          </p:spPr>
          <p:txBody>
            <a:bodyPr wrap="square">
              <a:spAutoFit/>
            </a:bodyPr>
            <a:lstStyle/>
            <a:p>
              <a:pPr algn="just"/>
              <a:r>
                <a:rPr lang="it-IT" sz="1000" b="0" i="0" u="none" strike="noStrike" baseline="0">
                  <a:latin typeface="Calibri" panose="020F0502020204030204" pitchFamily="34" charset="0"/>
                </a:rPr>
                <a:t>S. </a:t>
              </a:r>
              <a:r>
                <a:rPr lang="it-IT" sz="1000" b="0" i="0" u="none" strike="noStrike" baseline="0" err="1">
                  <a:latin typeface="Calibri" panose="020F0502020204030204" pitchFamily="34" charset="0"/>
                </a:rPr>
                <a:t>Posen</a:t>
              </a:r>
              <a:r>
                <a:rPr lang="it-IT" sz="1000">
                  <a:latin typeface="Calibri" panose="020F0502020204030204" pitchFamily="34" charset="0"/>
                </a:rPr>
                <a:t>, SRF 2019 </a:t>
              </a:r>
              <a:r>
                <a:rPr lang="it-IT" sz="1000" err="1">
                  <a:latin typeface="Calibri" panose="020F0502020204030204" pitchFamily="34" charset="0"/>
                </a:rPr>
                <a:t>proceedings</a:t>
              </a:r>
              <a:r>
                <a:rPr lang="it-IT" sz="1000">
                  <a:latin typeface="Calibri" panose="020F0502020204030204" pitchFamily="34" charset="0"/>
                </a:rPr>
                <a:t> (</a:t>
              </a:r>
              <a:r>
                <a:rPr lang="it-IT" sz="1000" err="1">
                  <a:latin typeface="Calibri" panose="020F0502020204030204" pitchFamily="34" charset="0"/>
                </a:rPr>
                <a:t>elaborated</a:t>
              </a:r>
              <a:r>
                <a:rPr lang="it-IT" sz="1000">
                  <a:latin typeface="Calibri" panose="020F0502020204030204" pitchFamily="34" charset="0"/>
                </a:rPr>
                <a:t>)</a:t>
              </a:r>
              <a:endParaRPr lang="it-IT" sz="1000"/>
            </a:p>
          </p:txBody>
        </p:sp>
        <p:sp>
          <p:nvSpPr>
            <p:cNvPr id="14" name="Segnaposto contenuto 2">
              <a:extLst>
                <a:ext uri="{FF2B5EF4-FFF2-40B4-BE49-F238E27FC236}">
                  <a16:creationId xmlns:a16="http://schemas.microsoft.com/office/drawing/2014/main" id="{B7A93B7D-247A-9565-36F4-3BFE1AB9FBCA}"/>
                </a:ext>
              </a:extLst>
            </p:cNvPr>
            <p:cNvSpPr txBox="1">
              <a:spLocks/>
            </p:cNvSpPr>
            <p:nvPr/>
          </p:nvSpPr>
          <p:spPr>
            <a:xfrm rot="311055">
              <a:off x="7894160" y="2635054"/>
              <a:ext cx="1558980" cy="28505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a:solidFill>
                    <a:schemeClr val="bg2">
                      <a:lumMod val="50000"/>
                    </a:schemeClr>
                  </a:solidFill>
                </a:rPr>
                <a:t>Nb bulk 2 K</a:t>
              </a:r>
              <a:endParaRPr lang="en-US" sz="1400" b="1">
                <a:solidFill>
                  <a:schemeClr val="bg2">
                    <a:lumMod val="50000"/>
                  </a:schemeClr>
                </a:solidFill>
                <a:latin typeface="Montserrat ExtraBold" panose="00000900000000000000" pitchFamily="2" charset="0"/>
              </a:endParaRPr>
            </a:p>
            <a:p>
              <a:pPr marL="0" indent="0">
                <a:buFont typeface="Arial" panose="020B0604020202020204" pitchFamily="34" charset="0"/>
                <a:buNone/>
              </a:pPr>
              <a:endParaRPr lang="en-US" sz="1400" b="1">
                <a:solidFill>
                  <a:schemeClr val="bg2">
                    <a:lumMod val="50000"/>
                  </a:schemeClr>
                </a:solidFill>
              </a:endParaRPr>
            </a:p>
          </p:txBody>
        </p:sp>
        <p:sp>
          <p:nvSpPr>
            <p:cNvPr id="15" name="Segnaposto contenuto 2">
              <a:extLst>
                <a:ext uri="{FF2B5EF4-FFF2-40B4-BE49-F238E27FC236}">
                  <a16:creationId xmlns:a16="http://schemas.microsoft.com/office/drawing/2014/main" id="{8FF8055F-0C70-2AB8-8DD6-9573CEA23E48}"/>
                </a:ext>
              </a:extLst>
            </p:cNvPr>
            <p:cNvSpPr txBox="1">
              <a:spLocks/>
            </p:cNvSpPr>
            <p:nvPr/>
          </p:nvSpPr>
          <p:spPr>
            <a:xfrm rot="430143">
              <a:off x="7815424" y="2121233"/>
              <a:ext cx="1558980" cy="28505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a:solidFill>
                    <a:srgbClr val="C00000"/>
                  </a:solidFill>
                </a:rPr>
                <a:t>Nb</a:t>
              </a:r>
              <a:r>
                <a:rPr lang="en-US" sz="1400" b="1" baseline="-25000">
                  <a:solidFill>
                    <a:srgbClr val="C00000"/>
                  </a:solidFill>
                </a:rPr>
                <a:t>3</a:t>
              </a:r>
              <a:r>
                <a:rPr lang="en-US" sz="1400" b="1">
                  <a:solidFill>
                    <a:srgbClr val="C00000"/>
                  </a:solidFill>
                </a:rPr>
                <a:t>Sn 4.4 K</a:t>
              </a:r>
              <a:endParaRPr lang="en-US" sz="1400" b="1">
                <a:solidFill>
                  <a:srgbClr val="C00000"/>
                </a:solidFill>
                <a:latin typeface="Montserrat ExtraBold" panose="00000900000000000000" pitchFamily="2" charset="0"/>
              </a:endParaRPr>
            </a:p>
            <a:p>
              <a:pPr marL="0" indent="0">
                <a:buFont typeface="Arial" panose="020B0604020202020204" pitchFamily="34" charset="0"/>
                <a:buNone/>
              </a:pPr>
              <a:endParaRPr lang="en-US" sz="1400" b="1">
                <a:solidFill>
                  <a:srgbClr val="C00000"/>
                </a:solidFill>
              </a:endParaRPr>
            </a:p>
          </p:txBody>
        </p:sp>
        <p:sp>
          <p:nvSpPr>
            <p:cNvPr id="16" name="Segnaposto contenuto 2">
              <a:extLst>
                <a:ext uri="{FF2B5EF4-FFF2-40B4-BE49-F238E27FC236}">
                  <a16:creationId xmlns:a16="http://schemas.microsoft.com/office/drawing/2014/main" id="{76D4203A-706F-8E78-D577-96B129754128}"/>
                </a:ext>
              </a:extLst>
            </p:cNvPr>
            <p:cNvSpPr txBox="1">
              <a:spLocks/>
            </p:cNvSpPr>
            <p:nvPr/>
          </p:nvSpPr>
          <p:spPr>
            <a:xfrm>
              <a:off x="10637460" y="1774595"/>
              <a:ext cx="779490" cy="224811"/>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a:t>1.3 GHz</a:t>
              </a:r>
              <a:endParaRPr lang="en-US" sz="1400" b="1">
                <a:latin typeface="Montserrat ExtraBold" panose="00000900000000000000" pitchFamily="2" charset="0"/>
              </a:endParaRPr>
            </a:p>
            <a:p>
              <a:pPr marL="0" indent="0">
                <a:buFont typeface="Arial" panose="020B0604020202020204" pitchFamily="34" charset="0"/>
                <a:buNone/>
              </a:pPr>
              <a:endParaRPr lang="en-US" sz="1400" b="1"/>
            </a:p>
          </p:txBody>
        </p:sp>
        <p:cxnSp>
          <p:nvCxnSpPr>
            <p:cNvPr id="17" name="Connettore diritto 16">
              <a:extLst>
                <a:ext uri="{FF2B5EF4-FFF2-40B4-BE49-F238E27FC236}">
                  <a16:creationId xmlns:a16="http://schemas.microsoft.com/office/drawing/2014/main" id="{FBF72627-7482-1286-31DE-D1732705A7A6}"/>
                </a:ext>
              </a:extLst>
            </p:cNvPr>
            <p:cNvCxnSpPr>
              <a:cxnSpLocks/>
            </p:cNvCxnSpPr>
            <p:nvPr/>
          </p:nvCxnSpPr>
          <p:spPr>
            <a:xfrm>
              <a:off x="7909671" y="2544074"/>
              <a:ext cx="1714500" cy="69253"/>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Segnaposto contenuto 2">
              <a:extLst>
                <a:ext uri="{FF2B5EF4-FFF2-40B4-BE49-F238E27FC236}">
                  <a16:creationId xmlns:a16="http://schemas.microsoft.com/office/drawing/2014/main" id="{A8AD730D-570C-067D-1886-76C0BE9A0C04}"/>
                </a:ext>
              </a:extLst>
            </p:cNvPr>
            <p:cNvSpPr txBox="1">
              <a:spLocks/>
            </p:cNvSpPr>
            <p:nvPr/>
          </p:nvSpPr>
          <p:spPr>
            <a:xfrm rot="1037229">
              <a:off x="9393238" y="2016749"/>
              <a:ext cx="1558980" cy="28505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a:solidFill>
                    <a:srgbClr val="0033CC"/>
                  </a:solidFill>
                </a:rPr>
                <a:t>Nb</a:t>
              </a:r>
              <a:r>
                <a:rPr lang="en-US" sz="1400" b="1" baseline="-25000">
                  <a:solidFill>
                    <a:srgbClr val="0033CC"/>
                  </a:solidFill>
                </a:rPr>
                <a:t>3</a:t>
              </a:r>
              <a:r>
                <a:rPr lang="en-US" sz="1400" b="1">
                  <a:solidFill>
                    <a:srgbClr val="0033CC"/>
                  </a:solidFill>
                </a:rPr>
                <a:t>Sn 2 K</a:t>
              </a:r>
              <a:endParaRPr lang="en-US" sz="1400" b="1">
                <a:solidFill>
                  <a:srgbClr val="0033CC"/>
                </a:solidFill>
                <a:latin typeface="Montserrat ExtraBold" panose="00000900000000000000" pitchFamily="2" charset="0"/>
              </a:endParaRPr>
            </a:p>
            <a:p>
              <a:pPr marL="0" indent="0">
                <a:buFont typeface="Arial" panose="020B0604020202020204" pitchFamily="34" charset="0"/>
                <a:buNone/>
              </a:pPr>
              <a:endParaRPr lang="en-US" sz="1400" b="1">
                <a:solidFill>
                  <a:srgbClr val="0033CC"/>
                </a:solidFill>
              </a:endParaRPr>
            </a:p>
          </p:txBody>
        </p:sp>
        <p:sp>
          <p:nvSpPr>
            <p:cNvPr id="19" name="Segnaposto contenuto 2">
              <a:extLst>
                <a:ext uri="{FF2B5EF4-FFF2-40B4-BE49-F238E27FC236}">
                  <a16:creationId xmlns:a16="http://schemas.microsoft.com/office/drawing/2014/main" id="{A7AF52DC-3EC6-C847-1D35-5AA896193A4A}"/>
                </a:ext>
              </a:extLst>
            </p:cNvPr>
            <p:cNvSpPr txBox="1">
              <a:spLocks/>
            </p:cNvSpPr>
            <p:nvPr/>
          </p:nvSpPr>
          <p:spPr>
            <a:xfrm>
              <a:off x="7909671" y="3856906"/>
              <a:ext cx="2490072" cy="424753"/>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bg2">
                      <a:lumMod val="50000"/>
                    </a:schemeClr>
                  </a:solidFill>
                </a:rPr>
                <a:t>Nb bulk 4.4 K (Q ∼ 2 * 10</a:t>
              </a:r>
              <a:r>
                <a:rPr lang="en-US" sz="1400" b="1" baseline="30000" dirty="0">
                  <a:solidFill>
                    <a:schemeClr val="bg2">
                      <a:lumMod val="50000"/>
                    </a:schemeClr>
                  </a:solidFill>
                </a:rPr>
                <a:t>8</a:t>
              </a:r>
              <a:r>
                <a:rPr lang="en-US" sz="1400" b="1" dirty="0">
                  <a:solidFill>
                    <a:schemeClr val="bg2">
                      <a:lumMod val="50000"/>
                    </a:schemeClr>
                  </a:solidFill>
                </a:rPr>
                <a:t>)</a:t>
              </a:r>
            </a:p>
            <a:p>
              <a:pPr marL="0" indent="0">
                <a:buFont typeface="Arial" panose="020B0604020202020204" pitchFamily="34" charset="0"/>
                <a:buNone/>
              </a:pPr>
              <a:endParaRPr lang="en-US" sz="1400" b="1" dirty="0">
                <a:solidFill>
                  <a:schemeClr val="bg2">
                    <a:lumMod val="50000"/>
                  </a:schemeClr>
                </a:solidFill>
              </a:endParaRPr>
            </a:p>
          </p:txBody>
        </p:sp>
        <p:cxnSp>
          <p:nvCxnSpPr>
            <p:cNvPr id="20" name="Connettore 2 19">
              <a:extLst>
                <a:ext uri="{FF2B5EF4-FFF2-40B4-BE49-F238E27FC236}">
                  <a16:creationId xmlns:a16="http://schemas.microsoft.com/office/drawing/2014/main" id="{D7EB7448-1378-9651-B519-461CBB3370C6}"/>
                </a:ext>
              </a:extLst>
            </p:cNvPr>
            <p:cNvCxnSpPr>
              <a:cxnSpLocks/>
            </p:cNvCxnSpPr>
            <p:nvPr/>
          </p:nvCxnSpPr>
          <p:spPr>
            <a:xfrm>
              <a:off x="7922971" y="3856906"/>
              <a:ext cx="0" cy="296736"/>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22" name="Immagine 21">
            <a:extLst>
              <a:ext uri="{FF2B5EF4-FFF2-40B4-BE49-F238E27FC236}">
                <a16:creationId xmlns:a16="http://schemas.microsoft.com/office/drawing/2014/main" id="{D852C8A8-1793-E753-64B6-C7859C902E14}"/>
              </a:ext>
            </a:extLst>
          </p:cNvPr>
          <p:cNvPicPr>
            <a:picLocks noChangeAspect="1"/>
          </p:cNvPicPr>
          <p:nvPr/>
        </p:nvPicPr>
        <p:blipFill>
          <a:blip r:embed="rId6"/>
          <a:stretch>
            <a:fillRect/>
          </a:stretch>
        </p:blipFill>
        <p:spPr>
          <a:xfrm>
            <a:off x="4731089" y="2578700"/>
            <a:ext cx="2255904" cy="1852325"/>
          </a:xfrm>
          <a:prstGeom prst="rect">
            <a:avLst/>
          </a:prstGeom>
        </p:spPr>
      </p:pic>
      <p:sp>
        <p:nvSpPr>
          <p:cNvPr id="26" name="Segnaposto contenuto 2">
            <a:extLst>
              <a:ext uri="{FF2B5EF4-FFF2-40B4-BE49-F238E27FC236}">
                <a16:creationId xmlns:a16="http://schemas.microsoft.com/office/drawing/2014/main" id="{7E40B48A-CB2C-CA62-BA26-B17F5B6B4F7E}"/>
              </a:ext>
            </a:extLst>
          </p:cNvPr>
          <p:cNvSpPr>
            <a:spLocks noGrp="1"/>
          </p:cNvSpPr>
          <p:nvPr>
            <p:ph idx="1"/>
          </p:nvPr>
        </p:nvSpPr>
        <p:spPr>
          <a:xfrm>
            <a:off x="934068" y="1396485"/>
            <a:ext cx="6075620" cy="1182215"/>
          </a:xfrm>
        </p:spPr>
        <p:txBody>
          <a:bodyPr>
            <a:normAutofit fontScale="92500"/>
          </a:bodyPr>
          <a:lstStyle/>
          <a:p>
            <a:pPr marL="0" indent="0">
              <a:buNone/>
            </a:pPr>
            <a:r>
              <a:rPr lang="en-US" b="1" dirty="0">
                <a:solidFill>
                  <a:srgbClr val="98C21F"/>
                </a:solidFill>
              </a:rPr>
              <a:t>Vapor Tin Diffusion</a:t>
            </a:r>
          </a:p>
          <a:p>
            <a:pPr marL="0" indent="0">
              <a:buNone/>
            </a:pPr>
            <a:r>
              <a:rPr lang="en-US" dirty="0"/>
              <a:t>Cornell, Fermilab, </a:t>
            </a:r>
            <a:r>
              <a:rPr lang="en-US" dirty="0" err="1"/>
              <a:t>JLab</a:t>
            </a:r>
            <a:r>
              <a:rPr lang="en-US" dirty="0"/>
              <a:t>, KEK, IHEP</a:t>
            </a:r>
          </a:p>
        </p:txBody>
      </p:sp>
      <p:sp>
        <p:nvSpPr>
          <p:cNvPr id="21" name="Segnaposto contenuto 2">
            <a:extLst>
              <a:ext uri="{FF2B5EF4-FFF2-40B4-BE49-F238E27FC236}">
                <a16:creationId xmlns:a16="http://schemas.microsoft.com/office/drawing/2014/main" id="{335363ED-650C-56C4-28A7-BBAF2BADE044}"/>
              </a:ext>
            </a:extLst>
          </p:cNvPr>
          <p:cNvSpPr txBox="1">
            <a:spLocks/>
          </p:cNvSpPr>
          <p:nvPr/>
        </p:nvSpPr>
        <p:spPr>
          <a:xfrm>
            <a:off x="850207" y="4646854"/>
            <a:ext cx="8534400" cy="1707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200" b="1" dirty="0">
                <a:solidFill>
                  <a:srgbClr val="98C21F"/>
                </a:solidFill>
              </a:rPr>
              <a:t>Technology limitation:</a:t>
            </a:r>
            <a:endParaRPr lang="en-US" sz="1050" b="1" dirty="0">
              <a:solidFill>
                <a:srgbClr val="98C21F"/>
              </a:solidFill>
            </a:endParaRPr>
          </a:p>
          <a:p>
            <a:pPr marL="352425" indent="-352425">
              <a:lnSpc>
                <a:spcPct val="120000"/>
              </a:lnSpc>
              <a:buFont typeface="Montserrat" panose="00000500000000000000" pitchFamily="50" charset="0"/>
              <a:buChar char="▶"/>
            </a:pPr>
            <a:r>
              <a:rPr lang="en-US" sz="2000" b="1" dirty="0">
                <a:solidFill>
                  <a:srgbClr val="013A72"/>
                </a:solidFill>
              </a:rPr>
              <a:t>Reproducibility</a:t>
            </a:r>
          </a:p>
          <a:p>
            <a:pPr marL="352425" indent="-352425">
              <a:lnSpc>
                <a:spcPct val="120000"/>
              </a:lnSpc>
              <a:buFont typeface="Montserrat" panose="00000500000000000000" pitchFamily="50" charset="0"/>
              <a:buChar char="▶"/>
            </a:pPr>
            <a:r>
              <a:rPr lang="en-US" sz="2000" b="1" dirty="0">
                <a:solidFill>
                  <a:srgbClr val="013A72"/>
                </a:solidFill>
              </a:rPr>
              <a:t>Substrate cost</a:t>
            </a:r>
          </a:p>
        </p:txBody>
      </p:sp>
    </p:spTree>
    <p:extLst>
      <p:ext uri="{BB962C8B-B14F-4D97-AF65-F5344CB8AC3E}">
        <p14:creationId xmlns:p14="http://schemas.microsoft.com/office/powerpoint/2010/main" val="153494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CB23A-BA09-C945-E71B-A888852E687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2535552-75FA-29CC-6C6B-B2D7E9779A77}"/>
              </a:ext>
            </a:extLst>
          </p:cNvPr>
          <p:cNvSpPr>
            <a:spLocks noGrp="1"/>
          </p:cNvSpPr>
          <p:nvPr>
            <p:ph type="title"/>
          </p:nvPr>
        </p:nvSpPr>
        <p:spPr>
          <a:xfrm>
            <a:off x="838200" y="523366"/>
            <a:ext cx="10515600" cy="1085316"/>
          </a:xfrm>
        </p:spPr>
        <p:txBody>
          <a:bodyPr/>
          <a:lstStyle/>
          <a:p>
            <a:r>
              <a:rPr lang="en-US" dirty="0"/>
              <a:t>A different approach:</a:t>
            </a:r>
            <a:br>
              <a:rPr lang="en-US" dirty="0"/>
            </a:br>
            <a:r>
              <a:rPr lang="en-US" dirty="0">
                <a:solidFill>
                  <a:srgbClr val="98C21F"/>
                </a:solidFill>
              </a:rPr>
              <a:t>Nb</a:t>
            </a:r>
            <a:r>
              <a:rPr lang="en-US" baseline="-25000" dirty="0">
                <a:solidFill>
                  <a:srgbClr val="98C21F"/>
                </a:solidFill>
              </a:rPr>
              <a:t>3</a:t>
            </a:r>
            <a:r>
              <a:rPr lang="en-US" dirty="0">
                <a:solidFill>
                  <a:srgbClr val="98C21F"/>
                </a:solidFill>
              </a:rPr>
              <a:t>Sn on Cu</a:t>
            </a:r>
          </a:p>
        </p:txBody>
      </p:sp>
      <p:sp>
        <p:nvSpPr>
          <p:cNvPr id="3" name="Segnaposto contenuto 2">
            <a:extLst>
              <a:ext uri="{FF2B5EF4-FFF2-40B4-BE49-F238E27FC236}">
                <a16:creationId xmlns:a16="http://schemas.microsoft.com/office/drawing/2014/main" id="{4C4114D8-53D5-299A-7CC5-21FD659F8ECF}"/>
              </a:ext>
            </a:extLst>
          </p:cNvPr>
          <p:cNvSpPr>
            <a:spLocks noGrp="1"/>
          </p:cNvSpPr>
          <p:nvPr>
            <p:ph idx="1"/>
          </p:nvPr>
        </p:nvSpPr>
        <p:spPr>
          <a:xfrm>
            <a:off x="838200" y="2291419"/>
            <a:ext cx="8534400" cy="3807778"/>
          </a:xfrm>
        </p:spPr>
        <p:txBody>
          <a:bodyPr>
            <a:normAutofit fontScale="70000" lnSpcReduction="20000"/>
          </a:bodyPr>
          <a:lstStyle/>
          <a:p>
            <a:pPr marL="0" indent="0">
              <a:lnSpc>
                <a:spcPct val="120000"/>
              </a:lnSpc>
              <a:buNone/>
            </a:pPr>
            <a:r>
              <a:rPr lang="en-US" sz="4100" b="1" dirty="0">
                <a:solidFill>
                  <a:srgbClr val="98C21F"/>
                </a:solidFill>
              </a:rPr>
              <a:t>Cu substrate </a:t>
            </a:r>
            <a:r>
              <a:rPr lang="en-US" sz="4100" b="1" dirty="0">
                <a:solidFill>
                  <a:srgbClr val="012556"/>
                </a:solidFill>
              </a:rPr>
              <a:t>as several advantages:</a:t>
            </a:r>
          </a:p>
          <a:p>
            <a:pPr marL="0" indent="0">
              <a:lnSpc>
                <a:spcPct val="120000"/>
              </a:lnSpc>
              <a:buNone/>
            </a:pPr>
            <a:endParaRPr lang="en-US" sz="1300" b="1" dirty="0"/>
          </a:p>
          <a:p>
            <a:pPr marL="352425" indent="-352425">
              <a:lnSpc>
                <a:spcPct val="120000"/>
              </a:lnSpc>
              <a:buFont typeface="Montserrat" panose="00000500000000000000" pitchFamily="50" charset="0"/>
              <a:buChar char="▶"/>
            </a:pPr>
            <a:r>
              <a:rPr lang="en-US" b="1" dirty="0"/>
              <a:t>Cheaper</a:t>
            </a:r>
            <a:r>
              <a:rPr lang="en-US" dirty="0"/>
              <a:t> than Nb</a:t>
            </a:r>
          </a:p>
          <a:p>
            <a:pPr marL="352425" indent="-352425">
              <a:lnSpc>
                <a:spcPct val="120000"/>
              </a:lnSpc>
              <a:buFont typeface="Montserrat" panose="00000500000000000000" pitchFamily="50" charset="0"/>
              <a:buChar char="▶"/>
            </a:pPr>
            <a:r>
              <a:rPr lang="en-US" dirty="0"/>
              <a:t>Higher </a:t>
            </a:r>
            <a:r>
              <a:rPr lang="en-US" b="1" dirty="0"/>
              <a:t>thermal conductivity</a:t>
            </a:r>
          </a:p>
          <a:p>
            <a:pPr marL="352425" indent="-352425">
              <a:lnSpc>
                <a:spcPct val="120000"/>
              </a:lnSpc>
              <a:buFont typeface="Montserrat" panose="00000500000000000000" pitchFamily="50" charset="0"/>
              <a:buChar char="▶"/>
            </a:pPr>
            <a:r>
              <a:rPr lang="en-US" dirty="0"/>
              <a:t>Higher </a:t>
            </a:r>
            <a:r>
              <a:rPr lang="en-US" b="1" dirty="0"/>
              <a:t>mechanical stability</a:t>
            </a:r>
          </a:p>
          <a:p>
            <a:pPr marL="352425" indent="-352425">
              <a:lnSpc>
                <a:spcPct val="120000"/>
              </a:lnSpc>
              <a:buFont typeface="Montserrat" panose="00000500000000000000" pitchFamily="50" charset="0"/>
              <a:buChar char="▶"/>
            </a:pPr>
            <a:r>
              <a:rPr lang="en-US" b="1" dirty="0"/>
              <a:t>PVD technology </a:t>
            </a:r>
            <a:r>
              <a:rPr lang="en-US" dirty="0"/>
              <a:t>(Nb on Cu) already used for</a:t>
            </a:r>
            <a:br>
              <a:rPr lang="en-US" dirty="0"/>
            </a:br>
            <a:r>
              <a:rPr lang="en-US" dirty="0"/>
              <a:t>LEP, LHC, HIE-ISOLDE @ CERN</a:t>
            </a:r>
            <a:br>
              <a:rPr lang="en-US" dirty="0"/>
            </a:br>
            <a:r>
              <a:rPr lang="en-US" dirty="0"/>
              <a:t>ALPI @ INFN LNL</a:t>
            </a:r>
          </a:p>
          <a:p>
            <a:pPr marL="352425" indent="-352425">
              <a:lnSpc>
                <a:spcPct val="120000"/>
              </a:lnSpc>
              <a:buFont typeface="Montserrat" panose="00000500000000000000" pitchFamily="50" charset="0"/>
              <a:buChar char="▶"/>
            </a:pPr>
            <a:r>
              <a:rPr lang="en-US" b="1" dirty="0"/>
              <a:t>Interlayer</a:t>
            </a:r>
            <a:r>
              <a:rPr lang="en-US" dirty="0"/>
              <a:t> can be added to engineering the surface </a:t>
            </a:r>
          </a:p>
        </p:txBody>
      </p:sp>
      <p:sp>
        <p:nvSpPr>
          <p:cNvPr id="5" name="Segnaposto numero diapositiva 4">
            <a:extLst>
              <a:ext uri="{FF2B5EF4-FFF2-40B4-BE49-F238E27FC236}">
                <a16:creationId xmlns:a16="http://schemas.microsoft.com/office/drawing/2014/main" id="{533E5993-9776-D1E6-C46C-9FCD990EC75D}"/>
              </a:ext>
            </a:extLst>
          </p:cNvPr>
          <p:cNvSpPr>
            <a:spLocks noGrp="1"/>
          </p:cNvSpPr>
          <p:nvPr>
            <p:ph type="sldNum" sz="quarter" idx="12"/>
          </p:nvPr>
        </p:nvSpPr>
        <p:spPr/>
        <p:txBody>
          <a:bodyPr/>
          <a:lstStyle/>
          <a:p>
            <a:fld id="{F7A1A58B-7BA1-7E42-8231-6D1CB1C760B1}" type="slidenum">
              <a:rPr lang="en-US" smtClean="0"/>
              <a:pPr/>
              <a:t>4</a:t>
            </a:fld>
            <a:endParaRPr lang="en-US"/>
          </a:p>
        </p:txBody>
      </p:sp>
      <p:pic>
        <p:nvPicPr>
          <p:cNvPr id="6" name="Immagine 5">
            <a:extLst>
              <a:ext uri="{FF2B5EF4-FFF2-40B4-BE49-F238E27FC236}">
                <a16:creationId xmlns:a16="http://schemas.microsoft.com/office/drawing/2014/main" id="{1BD43CB6-38FD-A787-F384-A828F58CB8B9}"/>
              </a:ext>
            </a:extLst>
          </p:cNvPr>
          <p:cNvPicPr>
            <a:picLocks noChangeAspect="1"/>
          </p:cNvPicPr>
          <p:nvPr/>
        </p:nvPicPr>
        <p:blipFill>
          <a:blip r:embed="rId3"/>
          <a:stretch>
            <a:fillRect/>
          </a:stretch>
        </p:blipFill>
        <p:spPr>
          <a:xfrm flipH="1">
            <a:off x="9076510" y="2121046"/>
            <a:ext cx="2277290" cy="3791200"/>
          </a:xfrm>
          <a:prstGeom prst="rect">
            <a:avLst/>
          </a:prstGeom>
          <a:effectLst>
            <a:softEdge rad="127000"/>
          </a:effectLst>
        </p:spPr>
      </p:pic>
    </p:spTree>
    <p:extLst>
      <p:ext uri="{BB962C8B-B14F-4D97-AF65-F5344CB8AC3E}">
        <p14:creationId xmlns:p14="http://schemas.microsoft.com/office/powerpoint/2010/main" val="224296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magine 38" descr="Immagine che contiene neve, aria aperta, avventura, Alpinista&#10;&#10;Descrizione generata automaticamente">
            <a:extLst>
              <a:ext uri="{FF2B5EF4-FFF2-40B4-BE49-F238E27FC236}">
                <a16:creationId xmlns:a16="http://schemas.microsoft.com/office/drawing/2014/main" id="{2F9603FA-EC0A-7142-16DE-106FA7E63D60}"/>
              </a:ext>
            </a:extLst>
          </p:cNvPr>
          <p:cNvPicPr>
            <a:picLocks noChangeAspect="1"/>
          </p:cNvPicPr>
          <p:nvPr/>
        </p:nvPicPr>
        <p:blipFill>
          <a:blip r:embed="rId3"/>
          <a:stretch>
            <a:fillRect/>
          </a:stretch>
        </p:blipFill>
        <p:spPr>
          <a:xfrm>
            <a:off x="6870700" y="1536700"/>
            <a:ext cx="5321300" cy="5321300"/>
          </a:xfrm>
          <a:prstGeom prst="rect">
            <a:avLst/>
          </a:prstGeom>
        </p:spPr>
      </p:pic>
      <p:sp>
        <p:nvSpPr>
          <p:cNvPr id="4" name="Segnaposto numero diapositiva 3">
            <a:extLst>
              <a:ext uri="{FF2B5EF4-FFF2-40B4-BE49-F238E27FC236}">
                <a16:creationId xmlns:a16="http://schemas.microsoft.com/office/drawing/2014/main" id="{1ED79654-1935-ED1B-D091-66CDBA6B7094}"/>
              </a:ext>
            </a:extLst>
          </p:cNvPr>
          <p:cNvSpPr>
            <a:spLocks noGrp="1"/>
          </p:cNvSpPr>
          <p:nvPr>
            <p:ph type="sldNum" sz="quarter" idx="12"/>
          </p:nvPr>
        </p:nvSpPr>
        <p:spPr/>
        <p:txBody>
          <a:bodyPr/>
          <a:lstStyle/>
          <a:p>
            <a:fld id="{F7A1A58B-7BA1-7E42-8231-6D1CB1C760B1}" type="slidenum">
              <a:rPr lang="en-US" smtClean="0"/>
              <a:pPr/>
              <a:t>5</a:t>
            </a:fld>
            <a:endParaRPr lang="en-US" dirty="0"/>
          </a:p>
        </p:txBody>
      </p:sp>
      <p:sp>
        <p:nvSpPr>
          <p:cNvPr id="35" name="Segnaposto contenuto 2">
            <a:extLst>
              <a:ext uri="{FF2B5EF4-FFF2-40B4-BE49-F238E27FC236}">
                <a16:creationId xmlns:a16="http://schemas.microsoft.com/office/drawing/2014/main" id="{DAF1BE31-BBE5-9D69-6638-3A93DDEFABB8}"/>
              </a:ext>
            </a:extLst>
          </p:cNvPr>
          <p:cNvSpPr txBox="1">
            <a:spLocks/>
          </p:cNvSpPr>
          <p:nvPr/>
        </p:nvSpPr>
        <p:spPr>
          <a:xfrm>
            <a:off x="1535793" y="1864275"/>
            <a:ext cx="5609589" cy="411562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buClr>
                <a:schemeClr val="tx1"/>
              </a:buClr>
              <a:buFont typeface="Montserrat" panose="00000500000000000000" pitchFamily="50" charset="0"/>
              <a:buChar char="▶"/>
            </a:pPr>
            <a:r>
              <a:rPr lang="en-US" sz="2400" dirty="0"/>
              <a:t>A15 are Brittle materials</a:t>
            </a:r>
          </a:p>
          <a:p>
            <a:pPr>
              <a:lnSpc>
                <a:spcPct val="110000"/>
              </a:lnSpc>
              <a:buClr>
                <a:schemeClr val="tx1"/>
              </a:buClr>
              <a:buFont typeface="Montserrat" panose="00000500000000000000" pitchFamily="50" charset="0"/>
              <a:buChar char="▶"/>
            </a:pPr>
            <a:r>
              <a:rPr lang="en-US" sz="2400" dirty="0"/>
              <a:t>Complicate Phase Diagram</a:t>
            </a:r>
          </a:p>
          <a:p>
            <a:pPr>
              <a:lnSpc>
                <a:spcPct val="110000"/>
              </a:lnSpc>
              <a:buClr>
                <a:schemeClr val="tx1"/>
              </a:buClr>
              <a:buFont typeface="Montserrat" panose="00000500000000000000" pitchFamily="50" charset="0"/>
              <a:buChar char="▶"/>
            </a:pPr>
            <a:r>
              <a:rPr lang="en-US" sz="2400" dirty="0"/>
              <a:t>Low melting point substrate</a:t>
            </a:r>
          </a:p>
          <a:p>
            <a:pPr>
              <a:lnSpc>
                <a:spcPct val="110000"/>
              </a:lnSpc>
              <a:buClr>
                <a:schemeClr val="tx1"/>
              </a:buClr>
              <a:buFont typeface="Montserrat" panose="00000500000000000000" pitchFamily="50" charset="0"/>
              <a:buChar char="▶"/>
            </a:pPr>
            <a:r>
              <a:rPr lang="en-US" sz="2400" dirty="0"/>
              <a:t>Substrate preparation</a:t>
            </a:r>
          </a:p>
          <a:p>
            <a:pPr>
              <a:lnSpc>
                <a:spcPct val="110000"/>
              </a:lnSpc>
              <a:buClr>
                <a:schemeClr val="tx1"/>
              </a:buClr>
              <a:buFont typeface="Montserrat" panose="00000500000000000000" pitchFamily="50" charset="0"/>
              <a:buChar char="▶"/>
            </a:pPr>
            <a:r>
              <a:rPr lang="en-US" sz="2400" dirty="0"/>
              <a:t>Interface diffusion</a:t>
            </a:r>
          </a:p>
          <a:p>
            <a:pPr>
              <a:lnSpc>
                <a:spcPct val="110000"/>
              </a:lnSpc>
              <a:buClr>
                <a:schemeClr val="tx1"/>
              </a:buClr>
              <a:buFont typeface="Montserrat" panose="00000500000000000000" pitchFamily="50" charset="0"/>
              <a:buChar char="▶"/>
            </a:pPr>
            <a:r>
              <a:rPr lang="en-US" sz="2400" dirty="0"/>
              <a:t>Target Production</a:t>
            </a:r>
          </a:p>
          <a:p>
            <a:pPr>
              <a:lnSpc>
                <a:spcPct val="110000"/>
              </a:lnSpc>
              <a:buClr>
                <a:schemeClr val="tx1"/>
              </a:buClr>
              <a:buFont typeface="Montserrat" panose="00000500000000000000" pitchFamily="50" charset="0"/>
              <a:buChar char="▶"/>
            </a:pPr>
            <a:r>
              <a:rPr lang="en-US" sz="2400" dirty="0"/>
              <a:t>Coating Parameters</a:t>
            </a:r>
          </a:p>
          <a:p>
            <a:pPr>
              <a:lnSpc>
                <a:spcPct val="110000"/>
              </a:lnSpc>
              <a:buClr>
                <a:schemeClr val="tx1"/>
              </a:buClr>
              <a:buFont typeface="Montserrat" panose="00000500000000000000" pitchFamily="50" charset="0"/>
              <a:buChar char="▶"/>
            </a:pPr>
            <a:r>
              <a:rPr lang="en-US" sz="2400" dirty="0"/>
              <a:t>Trapped Flux</a:t>
            </a:r>
          </a:p>
          <a:p>
            <a:pPr>
              <a:lnSpc>
                <a:spcPct val="110000"/>
              </a:lnSpc>
              <a:buClr>
                <a:schemeClr val="tx1"/>
              </a:buClr>
              <a:buFont typeface="Montserrat" panose="00000500000000000000" pitchFamily="50" charset="0"/>
              <a:buChar char="▶"/>
            </a:pPr>
            <a:r>
              <a:rPr lang="en-US" sz="2400" dirty="0"/>
              <a:t>Tuning</a:t>
            </a:r>
          </a:p>
          <a:p>
            <a:pPr marL="0" indent="0">
              <a:lnSpc>
                <a:spcPct val="110000"/>
              </a:lnSpc>
              <a:buFont typeface="Arial"/>
              <a:buNone/>
            </a:pPr>
            <a:endParaRPr lang="en-US" sz="2400" dirty="0"/>
          </a:p>
        </p:txBody>
      </p:sp>
      <p:sp>
        <p:nvSpPr>
          <p:cNvPr id="8" name="Titolo 1">
            <a:extLst>
              <a:ext uri="{FF2B5EF4-FFF2-40B4-BE49-F238E27FC236}">
                <a16:creationId xmlns:a16="http://schemas.microsoft.com/office/drawing/2014/main" id="{5E6126D3-5F04-B2C0-8A75-9C1F11CF2581}"/>
              </a:ext>
            </a:extLst>
          </p:cNvPr>
          <p:cNvSpPr txBox="1">
            <a:spLocks/>
          </p:cNvSpPr>
          <p:nvPr/>
        </p:nvSpPr>
        <p:spPr>
          <a:xfrm>
            <a:off x="838199" y="266701"/>
            <a:ext cx="10515600" cy="1085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r>
              <a:rPr lang="en-US" sz="4400" dirty="0">
                <a:solidFill>
                  <a:srgbClr val="012556"/>
                </a:solidFill>
              </a:rPr>
              <a:t>Nb</a:t>
            </a:r>
            <a:r>
              <a:rPr lang="en-US" sz="4400" baseline="-25000" dirty="0">
                <a:solidFill>
                  <a:srgbClr val="012556"/>
                </a:solidFill>
              </a:rPr>
              <a:t>3</a:t>
            </a:r>
            <a:r>
              <a:rPr lang="en-US" sz="4400" dirty="0">
                <a:solidFill>
                  <a:srgbClr val="012556"/>
                </a:solidFill>
              </a:rPr>
              <a:t>Sn on Cu: </a:t>
            </a:r>
            <a:r>
              <a:rPr lang="en-US" sz="4400" dirty="0">
                <a:solidFill>
                  <a:srgbClr val="98C21F"/>
                </a:solidFill>
              </a:rPr>
              <a:t>Multiple challenges</a:t>
            </a:r>
          </a:p>
        </p:txBody>
      </p:sp>
    </p:spTree>
    <p:extLst>
      <p:ext uri="{BB962C8B-B14F-4D97-AF65-F5344CB8AC3E}">
        <p14:creationId xmlns:p14="http://schemas.microsoft.com/office/powerpoint/2010/main" val="228038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magine 38" descr="Immagine che contiene neve, aria aperta, avventura, Alpinista&#10;&#10;Descrizione generata automaticamente">
            <a:extLst>
              <a:ext uri="{FF2B5EF4-FFF2-40B4-BE49-F238E27FC236}">
                <a16:creationId xmlns:a16="http://schemas.microsoft.com/office/drawing/2014/main" id="{2F9603FA-EC0A-7142-16DE-106FA7E63D60}"/>
              </a:ext>
            </a:extLst>
          </p:cNvPr>
          <p:cNvPicPr>
            <a:picLocks noChangeAspect="1"/>
          </p:cNvPicPr>
          <p:nvPr/>
        </p:nvPicPr>
        <p:blipFill>
          <a:blip r:embed="rId3"/>
          <a:stretch>
            <a:fillRect/>
          </a:stretch>
        </p:blipFill>
        <p:spPr>
          <a:xfrm>
            <a:off x="6870700" y="1536700"/>
            <a:ext cx="5321300" cy="5321300"/>
          </a:xfrm>
          <a:prstGeom prst="rect">
            <a:avLst/>
          </a:prstGeom>
        </p:spPr>
      </p:pic>
      <p:sp>
        <p:nvSpPr>
          <p:cNvPr id="4" name="Segnaposto numero diapositiva 3">
            <a:extLst>
              <a:ext uri="{FF2B5EF4-FFF2-40B4-BE49-F238E27FC236}">
                <a16:creationId xmlns:a16="http://schemas.microsoft.com/office/drawing/2014/main" id="{1ED79654-1935-ED1B-D091-66CDBA6B7094}"/>
              </a:ext>
            </a:extLst>
          </p:cNvPr>
          <p:cNvSpPr>
            <a:spLocks noGrp="1"/>
          </p:cNvSpPr>
          <p:nvPr>
            <p:ph type="sldNum" sz="quarter" idx="12"/>
          </p:nvPr>
        </p:nvSpPr>
        <p:spPr/>
        <p:txBody>
          <a:bodyPr/>
          <a:lstStyle/>
          <a:p>
            <a:fld id="{F7A1A58B-7BA1-7E42-8231-6D1CB1C760B1}" type="slidenum">
              <a:rPr lang="en-US" smtClean="0"/>
              <a:pPr/>
              <a:t>6</a:t>
            </a:fld>
            <a:endParaRPr lang="en-US" dirty="0"/>
          </a:p>
        </p:txBody>
      </p:sp>
      <p:sp>
        <p:nvSpPr>
          <p:cNvPr id="35" name="Segnaposto contenuto 2">
            <a:extLst>
              <a:ext uri="{FF2B5EF4-FFF2-40B4-BE49-F238E27FC236}">
                <a16:creationId xmlns:a16="http://schemas.microsoft.com/office/drawing/2014/main" id="{DAF1BE31-BBE5-9D69-6638-3A93DDEFABB8}"/>
              </a:ext>
            </a:extLst>
          </p:cNvPr>
          <p:cNvSpPr txBox="1">
            <a:spLocks/>
          </p:cNvSpPr>
          <p:nvPr/>
        </p:nvSpPr>
        <p:spPr>
          <a:xfrm>
            <a:off x="1535792" y="1864275"/>
            <a:ext cx="5609589" cy="411562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buClr>
                <a:schemeClr val="tx1"/>
              </a:buClr>
              <a:buFont typeface="Montserrat" panose="00000500000000000000" pitchFamily="50" charset="0"/>
              <a:buChar char="▶"/>
            </a:pPr>
            <a:r>
              <a:rPr lang="en-US" sz="2400" dirty="0"/>
              <a:t>A15 are Brittle materials</a:t>
            </a:r>
          </a:p>
          <a:p>
            <a:pPr>
              <a:lnSpc>
                <a:spcPct val="110000"/>
              </a:lnSpc>
              <a:buClr>
                <a:schemeClr val="tx1"/>
              </a:buClr>
              <a:buFont typeface="Montserrat" panose="00000500000000000000" pitchFamily="50" charset="0"/>
              <a:buChar char="▶"/>
            </a:pPr>
            <a:r>
              <a:rPr lang="en-US" sz="2400" dirty="0"/>
              <a:t>Complicate Phase Diagram</a:t>
            </a:r>
          </a:p>
          <a:p>
            <a:pPr>
              <a:lnSpc>
                <a:spcPct val="110000"/>
              </a:lnSpc>
              <a:buClr>
                <a:schemeClr val="tx1"/>
              </a:buClr>
              <a:buFont typeface="Montserrat" panose="00000500000000000000" pitchFamily="50" charset="0"/>
              <a:buChar char="▶"/>
            </a:pPr>
            <a:r>
              <a:rPr lang="en-US" sz="2400" dirty="0"/>
              <a:t>Low melting point substrate</a:t>
            </a:r>
          </a:p>
          <a:p>
            <a:pPr>
              <a:lnSpc>
                <a:spcPct val="110000"/>
              </a:lnSpc>
              <a:buClr>
                <a:schemeClr val="tx1"/>
              </a:buClr>
              <a:buFont typeface="Montserrat" panose="00000500000000000000" pitchFamily="50" charset="0"/>
              <a:buChar char="▶"/>
            </a:pPr>
            <a:r>
              <a:rPr lang="en-US" sz="2400" b="1" dirty="0">
                <a:solidFill>
                  <a:srgbClr val="7030A0"/>
                </a:solidFill>
              </a:rPr>
              <a:t>Substrate preparation</a:t>
            </a:r>
          </a:p>
          <a:p>
            <a:pPr>
              <a:lnSpc>
                <a:spcPct val="110000"/>
              </a:lnSpc>
              <a:buClr>
                <a:schemeClr val="tx1"/>
              </a:buClr>
              <a:buFont typeface="Montserrat" panose="00000500000000000000" pitchFamily="50" charset="0"/>
              <a:buChar char="▶"/>
            </a:pPr>
            <a:r>
              <a:rPr lang="en-US" sz="2400" b="1" dirty="0">
                <a:solidFill>
                  <a:srgbClr val="7030A0"/>
                </a:solidFill>
              </a:rPr>
              <a:t>Interface diffusion</a:t>
            </a:r>
          </a:p>
          <a:p>
            <a:pPr>
              <a:lnSpc>
                <a:spcPct val="110000"/>
              </a:lnSpc>
              <a:buClr>
                <a:schemeClr val="tx1"/>
              </a:buClr>
              <a:buFont typeface="Montserrat" panose="00000500000000000000" pitchFamily="50" charset="0"/>
              <a:buChar char="▶"/>
            </a:pPr>
            <a:r>
              <a:rPr lang="en-US" sz="2400" b="1" dirty="0">
                <a:solidFill>
                  <a:srgbClr val="7030A0"/>
                </a:solidFill>
              </a:rPr>
              <a:t>Target Production</a:t>
            </a:r>
          </a:p>
          <a:p>
            <a:pPr>
              <a:lnSpc>
                <a:spcPct val="110000"/>
              </a:lnSpc>
              <a:buClr>
                <a:schemeClr val="tx1"/>
              </a:buClr>
              <a:buFont typeface="Montserrat" panose="00000500000000000000" pitchFamily="50" charset="0"/>
              <a:buChar char="▶"/>
            </a:pPr>
            <a:r>
              <a:rPr lang="en-US" sz="2400" b="1" dirty="0">
                <a:solidFill>
                  <a:srgbClr val="7030A0"/>
                </a:solidFill>
              </a:rPr>
              <a:t>Coating Parameters</a:t>
            </a:r>
          </a:p>
          <a:p>
            <a:pPr>
              <a:lnSpc>
                <a:spcPct val="110000"/>
              </a:lnSpc>
              <a:buClr>
                <a:schemeClr val="tx1"/>
              </a:buClr>
              <a:buFont typeface="Montserrat" panose="00000500000000000000" pitchFamily="50" charset="0"/>
              <a:buChar char="▶"/>
            </a:pPr>
            <a:r>
              <a:rPr lang="en-US" sz="2400" b="1" dirty="0">
                <a:solidFill>
                  <a:srgbClr val="98C21F"/>
                </a:solidFill>
              </a:rPr>
              <a:t>Trapped Flux</a:t>
            </a:r>
          </a:p>
          <a:p>
            <a:pPr>
              <a:lnSpc>
                <a:spcPct val="110000"/>
              </a:lnSpc>
              <a:buClr>
                <a:schemeClr val="tx1"/>
              </a:buClr>
              <a:buFont typeface="Montserrat" panose="00000500000000000000" pitchFamily="50" charset="0"/>
              <a:buChar char="▶"/>
            </a:pPr>
            <a:r>
              <a:rPr lang="en-US" sz="2400" b="1" dirty="0">
                <a:solidFill>
                  <a:srgbClr val="98C21F"/>
                </a:solidFill>
              </a:rPr>
              <a:t>Tuning</a:t>
            </a:r>
          </a:p>
          <a:p>
            <a:pPr marL="0" indent="0">
              <a:lnSpc>
                <a:spcPct val="110000"/>
              </a:lnSpc>
              <a:buFont typeface="Arial"/>
              <a:buNone/>
            </a:pPr>
            <a:endParaRPr lang="en-US" sz="2400" dirty="0"/>
          </a:p>
        </p:txBody>
      </p:sp>
      <p:sp>
        <p:nvSpPr>
          <p:cNvPr id="8" name="Titolo 1">
            <a:extLst>
              <a:ext uri="{FF2B5EF4-FFF2-40B4-BE49-F238E27FC236}">
                <a16:creationId xmlns:a16="http://schemas.microsoft.com/office/drawing/2014/main" id="{5E6126D3-5F04-B2C0-8A75-9C1F11CF2581}"/>
              </a:ext>
            </a:extLst>
          </p:cNvPr>
          <p:cNvSpPr txBox="1">
            <a:spLocks/>
          </p:cNvSpPr>
          <p:nvPr/>
        </p:nvSpPr>
        <p:spPr>
          <a:xfrm>
            <a:off x="838199" y="266701"/>
            <a:ext cx="10515600" cy="1085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002060"/>
                </a:solidFill>
                <a:latin typeface="Montserrat ExtraBold" panose="00000900000000000000" pitchFamily="2" charset="0"/>
                <a:ea typeface="+mj-ea"/>
                <a:cs typeface="+mj-cs"/>
              </a:defRPr>
            </a:lvl1pPr>
          </a:lstStyle>
          <a:p>
            <a:r>
              <a:rPr lang="en-US" sz="4400" dirty="0">
                <a:solidFill>
                  <a:srgbClr val="012556"/>
                </a:solidFill>
              </a:rPr>
              <a:t>Nb</a:t>
            </a:r>
            <a:r>
              <a:rPr lang="en-US" sz="4400" baseline="-25000" dirty="0">
                <a:solidFill>
                  <a:srgbClr val="012556"/>
                </a:solidFill>
              </a:rPr>
              <a:t>3</a:t>
            </a:r>
            <a:r>
              <a:rPr lang="en-US" sz="4400" dirty="0">
                <a:solidFill>
                  <a:srgbClr val="012556"/>
                </a:solidFill>
              </a:rPr>
              <a:t>Sn on Cu: </a:t>
            </a:r>
            <a:r>
              <a:rPr lang="en-US" sz="4400" dirty="0">
                <a:solidFill>
                  <a:srgbClr val="98C21F"/>
                </a:solidFill>
              </a:rPr>
              <a:t>Multiple challenges</a:t>
            </a:r>
          </a:p>
        </p:txBody>
      </p:sp>
      <p:pic>
        <p:nvPicPr>
          <p:cNvPr id="2" name="Immagine 1">
            <a:extLst>
              <a:ext uri="{FF2B5EF4-FFF2-40B4-BE49-F238E27FC236}">
                <a16:creationId xmlns:a16="http://schemas.microsoft.com/office/drawing/2014/main" id="{7970AAC8-E540-F37E-D4CC-923208745E6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98003" y="4939709"/>
            <a:ext cx="2276608" cy="740472"/>
          </a:xfrm>
          <a:prstGeom prst="rect">
            <a:avLst/>
          </a:prstGeom>
        </p:spPr>
      </p:pic>
      <p:pic>
        <p:nvPicPr>
          <p:cNvPr id="3" name="Immagine 2">
            <a:extLst>
              <a:ext uri="{FF2B5EF4-FFF2-40B4-BE49-F238E27FC236}">
                <a16:creationId xmlns:a16="http://schemas.microsoft.com/office/drawing/2014/main" id="{0DC196E4-D8F8-ED69-2AE6-A2BB7D1758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999404" y="3578163"/>
            <a:ext cx="1704940" cy="966895"/>
          </a:xfrm>
          <a:prstGeom prst="rect">
            <a:avLst/>
          </a:prstGeom>
        </p:spPr>
      </p:pic>
    </p:spTree>
    <p:extLst>
      <p:ext uri="{BB962C8B-B14F-4D97-AF65-F5344CB8AC3E}">
        <p14:creationId xmlns:p14="http://schemas.microsoft.com/office/powerpoint/2010/main" val="209486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ccia in giù 10">
            <a:extLst>
              <a:ext uri="{FF2B5EF4-FFF2-40B4-BE49-F238E27FC236}">
                <a16:creationId xmlns:a16="http://schemas.microsoft.com/office/drawing/2014/main" id="{E7EE89CE-9AB7-E678-3B3E-EB9EFC9A115C}"/>
              </a:ext>
            </a:extLst>
          </p:cNvPr>
          <p:cNvSpPr/>
          <p:nvPr/>
        </p:nvSpPr>
        <p:spPr>
          <a:xfrm rot="10800000" flipV="1">
            <a:off x="5311073" y="3866017"/>
            <a:ext cx="645026" cy="617099"/>
          </a:xfrm>
          <a:prstGeom prst="downArrow">
            <a:avLst/>
          </a:prstGeom>
          <a:solidFill>
            <a:srgbClr val="E0C3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Segnaposto contenuto 6" descr="Immagine che contiene testo, schermata, design&#10;&#10;Descrizione generata automaticamente">
            <a:extLst>
              <a:ext uri="{FF2B5EF4-FFF2-40B4-BE49-F238E27FC236}">
                <a16:creationId xmlns:a16="http://schemas.microsoft.com/office/drawing/2014/main" id="{C8592F8C-A675-2F9D-B95C-7036BA72F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608" y="1027886"/>
            <a:ext cx="6738566" cy="3891522"/>
          </a:xfrm>
          <a:prstGeom prst="rect">
            <a:avLst/>
          </a:prstGeom>
        </p:spPr>
      </p:pic>
      <p:sp>
        <p:nvSpPr>
          <p:cNvPr id="2" name="Titolo 1">
            <a:extLst>
              <a:ext uri="{FF2B5EF4-FFF2-40B4-BE49-F238E27FC236}">
                <a16:creationId xmlns:a16="http://schemas.microsoft.com/office/drawing/2014/main" id="{CF924C57-2375-4A78-5C0F-5D0CC50A1657}"/>
              </a:ext>
            </a:extLst>
          </p:cNvPr>
          <p:cNvSpPr>
            <a:spLocks noGrp="1"/>
          </p:cNvSpPr>
          <p:nvPr>
            <p:ph type="title"/>
          </p:nvPr>
        </p:nvSpPr>
        <p:spPr/>
        <p:txBody>
          <a:bodyPr/>
          <a:lstStyle/>
          <a:p>
            <a:r>
              <a:rPr lang="en-US" dirty="0">
                <a:solidFill>
                  <a:srgbClr val="98C21F"/>
                </a:solidFill>
              </a:rPr>
              <a:t>I.FAST </a:t>
            </a:r>
            <a:r>
              <a:rPr lang="en-US" dirty="0"/>
              <a:t>Sinergy</a:t>
            </a:r>
          </a:p>
        </p:txBody>
      </p:sp>
      <p:sp>
        <p:nvSpPr>
          <p:cNvPr id="4" name="Segnaposto numero diapositiva 3">
            <a:extLst>
              <a:ext uri="{FF2B5EF4-FFF2-40B4-BE49-F238E27FC236}">
                <a16:creationId xmlns:a16="http://schemas.microsoft.com/office/drawing/2014/main" id="{72E72789-2CE3-E8DE-74E9-3720C6012061}"/>
              </a:ext>
            </a:extLst>
          </p:cNvPr>
          <p:cNvSpPr>
            <a:spLocks noGrp="1"/>
          </p:cNvSpPr>
          <p:nvPr>
            <p:ph type="sldNum" sz="quarter" idx="12"/>
          </p:nvPr>
        </p:nvSpPr>
        <p:spPr>
          <a:xfrm>
            <a:off x="9353624" y="6492875"/>
            <a:ext cx="2743200" cy="365125"/>
          </a:xfrm>
        </p:spPr>
        <p:txBody>
          <a:bodyPr/>
          <a:lstStyle/>
          <a:p>
            <a:fld id="{FC7CF1D8-012F-4C4A-942F-460B411F49CB}" type="slidenum">
              <a:rPr lang="it-IT" smtClean="0"/>
              <a:pPr/>
              <a:t>7</a:t>
            </a:fld>
            <a:endParaRPr lang="it-IT" dirty="0"/>
          </a:p>
        </p:txBody>
      </p:sp>
      <p:sp>
        <p:nvSpPr>
          <p:cNvPr id="3" name="Segnaposto contenuto 2">
            <a:extLst>
              <a:ext uri="{FF2B5EF4-FFF2-40B4-BE49-F238E27FC236}">
                <a16:creationId xmlns:a16="http://schemas.microsoft.com/office/drawing/2014/main" id="{4FC1F003-AEEB-55D4-4840-7F5E73A9CCB1}"/>
              </a:ext>
            </a:extLst>
          </p:cNvPr>
          <p:cNvSpPr>
            <a:spLocks noGrp="1"/>
          </p:cNvSpPr>
          <p:nvPr>
            <p:ph idx="1"/>
          </p:nvPr>
        </p:nvSpPr>
        <p:spPr>
          <a:xfrm>
            <a:off x="296398" y="1418161"/>
            <a:ext cx="4276816" cy="1387621"/>
          </a:xfrm>
        </p:spPr>
        <p:txBody>
          <a:bodyPr>
            <a:normAutofit/>
          </a:bodyPr>
          <a:lstStyle/>
          <a:p>
            <a:pPr marL="0" indent="0" algn="r">
              <a:buNone/>
            </a:pPr>
            <a:r>
              <a:rPr lang="en-US" sz="1800" dirty="0"/>
              <a:t>MAIN GOAL (2025): Realize a prototype of high performance 1.3 GHz thin film SRF elliptical cavity</a:t>
            </a:r>
            <a:br>
              <a:rPr lang="en-US" sz="1800" dirty="0"/>
            </a:br>
            <a:r>
              <a:rPr lang="en-US" sz="1800" dirty="0"/>
              <a:t>Q &gt; 1</a:t>
            </a:r>
            <a:r>
              <a:rPr lang="en-US" sz="1800" dirty="0">
                <a:latin typeface="Cambria Math" panose="02040503050406030204" pitchFamily="18" charset="0"/>
                <a:ea typeface="Cambria Math" panose="02040503050406030204" pitchFamily="18" charset="0"/>
              </a:rPr>
              <a:t>·</a:t>
            </a:r>
            <a:r>
              <a:rPr lang="en-US" sz="1800" dirty="0"/>
              <a:t> 10</a:t>
            </a:r>
            <a:r>
              <a:rPr lang="en-US" sz="1800" baseline="30000" dirty="0"/>
              <a:t>10</a:t>
            </a:r>
            <a:r>
              <a:rPr lang="en-US" sz="1800" dirty="0"/>
              <a:t> @ 4.5 K </a:t>
            </a:r>
          </a:p>
        </p:txBody>
      </p:sp>
      <p:sp>
        <p:nvSpPr>
          <p:cNvPr id="9" name="Freccia in giù 8">
            <a:extLst>
              <a:ext uri="{FF2B5EF4-FFF2-40B4-BE49-F238E27FC236}">
                <a16:creationId xmlns:a16="http://schemas.microsoft.com/office/drawing/2014/main" id="{3D6D2E30-D5C2-8A41-E605-76A025E04756}"/>
              </a:ext>
            </a:extLst>
          </p:cNvPr>
          <p:cNvSpPr/>
          <p:nvPr/>
        </p:nvSpPr>
        <p:spPr>
          <a:xfrm flipV="1">
            <a:off x="4988560" y="2188683"/>
            <a:ext cx="645026" cy="617099"/>
          </a:xfrm>
          <a:prstGeom prst="downArrow">
            <a:avLst/>
          </a:prstGeom>
          <a:solidFill>
            <a:srgbClr val="F8BD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a:extLst>
              <a:ext uri="{FF2B5EF4-FFF2-40B4-BE49-F238E27FC236}">
                <a16:creationId xmlns:a16="http://schemas.microsoft.com/office/drawing/2014/main" id="{ABF77396-8751-79DE-7B8A-3C785148D41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05715" y="1498309"/>
            <a:ext cx="1305685" cy="740472"/>
          </a:xfrm>
          <a:prstGeom prst="rect">
            <a:avLst/>
          </a:prstGeom>
        </p:spPr>
      </p:pic>
      <p:sp>
        <p:nvSpPr>
          <p:cNvPr id="12" name="Segnaposto contenuto 2">
            <a:extLst>
              <a:ext uri="{FF2B5EF4-FFF2-40B4-BE49-F238E27FC236}">
                <a16:creationId xmlns:a16="http://schemas.microsoft.com/office/drawing/2014/main" id="{2A16160D-A307-E65A-1B7C-B66F7943C1BB}"/>
              </a:ext>
            </a:extLst>
          </p:cNvPr>
          <p:cNvSpPr txBox="1">
            <a:spLocks/>
          </p:cNvSpPr>
          <p:nvPr/>
        </p:nvSpPr>
        <p:spPr>
          <a:xfrm>
            <a:off x="6849822" y="4365581"/>
            <a:ext cx="5341946" cy="20234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98C21F"/>
                </a:solidFill>
              </a:rPr>
              <a:t>A</a:t>
            </a:r>
            <a:r>
              <a:rPr lang="en-US" sz="2400" b="1" i="1" dirty="0">
                <a:solidFill>
                  <a:srgbClr val="98C21F"/>
                </a:solidFill>
              </a:rPr>
              <a:t> </a:t>
            </a:r>
            <a:r>
              <a:rPr lang="en-US" sz="2400" b="1" dirty="0">
                <a:solidFill>
                  <a:srgbClr val="98C21F"/>
                </a:solidFill>
              </a:rPr>
              <a:t>step forward in TRL</a:t>
            </a:r>
          </a:p>
          <a:p>
            <a:pPr marL="0" indent="0">
              <a:buFont typeface="Arial" panose="020B0604020202020204" pitchFamily="34" charset="0"/>
              <a:buNone/>
            </a:pPr>
            <a:r>
              <a:rPr lang="en-US" sz="1800" i="1" dirty="0"/>
              <a:t>Focus on:</a:t>
            </a:r>
          </a:p>
          <a:p>
            <a:r>
              <a:rPr lang="en-US" sz="1800" dirty="0">
                <a:solidFill>
                  <a:srgbClr val="013A72"/>
                </a:solidFill>
              </a:rPr>
              <a:t>minimizing </a:t>
            </a:r>
            <a:r>
              <a:rPr lang="en-US" sz="1800" b="1" dirty="0">
                <a:solidFill>
                  <a:srgbClr val="013A72"/>
                </a:solidFill>
              </a:rPr>
              <a:t>trapped flux</a:t>
            </a:r>
          </a:p>
          <a:p>
            <a:r>
              <a:rPr lang="en-US" sz="1800" dirty="0">
                <a:solidFill>
                  <a:srgbClr val="013A72"/>
                </a:solidFill>
              </a:rPr>
              <a:t>increasing coating mechanical strength</a:t>
            </a:r>
            <a:br>
              <a:rPr lang="en-US" sz="1800" dirty="0">
                <a:solidFill>
                  <a:srgbClr val="013A72"/>
                </a:solidFill>
              </a:rPr>
            </a:br>
            <a:r>
              <a:rPr lang="en-US" sz="1800" dirty="0">
                <a:solidFill>
                  <a:srgbClr val="013A72"/>
                </a:solidFill>
              </a:rPr>
              <a:t>(to allow </a:t>
            </a:r>
            <a:r>
              <a:rPr lang="en-US" sz="1800" b="1" dirty="0">
                <a:solidFill>
                  <a:srgbClr val="013A72"/>
                </a:solidFill>
              </a:rPr>
              <a:t>cavity tunability</a:t>
            </a:r>
            <a:r>
              <a:rPr lang="en-US" sz="1800" dirty="0">
                <a:solidFill>
                  <a:srgbClr val="013A72"/>
                </a:solidFill>
              </a:rPr>
              <a:t>)</a:t>
            </a:r>
          </a:p>
        </p:txBody>
      </p:sp>
      <p:pic>
        <p:nvPicPr>
          <p:cNvPr id="13" name="Immagine 12">
            <a:extLst>
              <a:ext uri="{FF2B5EF4-FFF2-40B4-BE49-F238E27FC236}">
                <a16:creationId xmlns:a16="http://schemas.microsoft.com/office/drawing/2014/main" id="{B19904F8-F275-3952-8A41-500F11184B8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73214" y="4338817"/>
            <a:ext cx="2276608" cy="740472"/>
          </a:xfrm>
          <a:prstGeom prst="rect">
            <a:avLst/>
          </a:prstGeom>
        </p:spPr>
      </p:pic>
    </p:spTree>
    <p:extLst>
      <p:ext uri="{BB962C8B-B14F-4D97-AF65-F5344CB8AC3E}">
        <p14:creationId xmlns:p14="http://schemas.microsoft.com/office/powerpoint/2010/main" val="40651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CCCEFE-E037-A0B2-70D5-0EB5A61922C1}"/>
              </a:ext>
            </a:extLst>
          </p:cNvPr>
          <p:cNvSpPr>
            <a:spLocks noGrp="1"/>
          </p:cNvSpPr>
          <p:nvPr>
            <p:ph type="title"/>
          </p:nvPr>
        </p:nvSpPr>
        <p:spPr/>
        <p:txBody>
          <a:bodyPr/>
          <a:lstStyle/>
          <a:p>
            <a:r>
              <a:rPr lang="en-US" dirty="0">
                <a:solidFill>
                  <a:srgbClr val="98C21F"/>
                </a:solidFill>
              </a:rPr>
              <a:t>Trapped</a:t>
            </a:r>
            <a:r>
              <a:rPr lang="en-US" dirty="0"/>
              <a:t> </a:t>
            </a:r>
            <a:r>
              <a:rPr lang="en-US" dirty="0">
                <a:solidFill>
                  <a:srgbClr val="013A72"/>
                </a:solidFill>
              </a:rPr>
              <a:t>Flux</a:t>
            </a:r>
          </a:p>
        </p:txBody>
      </p:sp>
      <p:sp>
        <p:nvSpPr>
          <p:cNvPr id="3" name="Segnaposto contenuto 2">
            <a:extLst>
              <a:ext uri="{FF2B5EF4-FFF2-40B4-BE49-F238E27FC236}">
                <a16:creationId xmlns:a16="http://schemas.microsoft.com/office/drawing/2014/main" id="{147B25EB-1B90-0825-0879-06F9FF781F3C}"/>
              </a:ext>
            </a:extLst>
          </p:cNvPr>
          <p:cNvSpPr>
            <a:spLocks noGrp="1"/>
          </p:cNvSpPr>
          <p:nvPr>
            <p:ph idx="1"/>
          </p:nvPr>
        </p:nvSpPr>
        <p:spPr>
          <a:xfrm>
            <a:off x="7115331" y="1021888"/>
            <a:ext cx="3857469" cy="1189039"/>
          </a:xfrm>
        </p:spPr>
        <p:txBody>
          <a:bodyPr>
            <a:normAutofit/>
          </a:bodyPr>
          <a:lstStyle/>
          <a:p>
            <a:pPr marL="0" indent="0">
              <a:buNone/>
            </a:pPr>
            <a:r>
              <a:rPr lang="en-US" b="1" dirty="0">
                <a:solidFill>
                  <a:srgbClr val="013A72"/>
                </a:solidFill>
              </a:rPr>
              <a:t>First ISAS Results:</a:t>
            </a:r>
          </a:p>
          <a:p>
            <a:pPr marL="0" indent="0">
              <a:buNone/>
            </a:pPr>
            <a:endParaRPr lang="en-US" dirty="0"/>
          </a:p>
        </p:txBody>
      </p:sp>
      <p:sp>
        <p:nvSpPr>
          <p:cNvPr id="4" name="Segnaposto numero diapositiva 3">
            <a:extLst>
              <a:ext uri="{FF2B5EF4-FFF2-40B4-BE49-F238E27FC236}">
                <a16:creationId xmlns:a16="http://schemas.microsoft.com/office/drawing/2014/main" id="{1A70D948-D34E-BE93-C36D-5F1AD777FC8D}"/>
              </a:ext>
            </a:extLst>
          </p:cNvPr>
          <p:cNvSpPr>
            <a:spLocks noGrp="1"/>
          </p:cNvSpPr>
          <p:nvPr>
            <p:ph type="sldNum" sz="quarter" idx="12"/>
          </p:nvPr>
        </p:nvSpPr>
        <p:spPr/>
        <p:txBody>
          <a:bodyPr/>
          <a:lstStyle/>
          <a:p>
            <a:fld id="{FC7CF1D8-012F-4C4A-942F-460B411F49CB}" type="slidenum">
              <a:rPr lang="it-IT" smtClean="0"/>
              <a:pPr/>
              <a:t>8</a:t>
            </a:fld>
            <a:endParaRPr lang="it-IT"/>
          </a:p>
        </p:txBody>
      </p:sp>
      <mc:AlternateContent xmlns:mc="http://schemas.openxmlformats.org/markup-compatibility/2006" xmlns:a14="http://schemas.microsoft.com/office/drawing/2010/main">
        <mc:Choice Requires="a14">
          <p:sp>
            <p:nvSpPr>
              <p:cNvPr id="8" name="TextBox 1">
                <a:extLst>
                  <a:ext uri="{FF2B5EF4-FFF2-40B4-BE49-F238E27FC236}">
                    <a16:creationId xmlns:a16="http://schemas.microsoft.com/office/drawing/2014/main" id="{15775D65-AC29-BA9E-2DF7-154EB32EA8E4}"/>
                  </a:ext>
                </a:extLst>
              </p:cNvPr>
              <p:cNvSpPr txBox="1"/>
              <p:nvPr/>
            </p:nvSpPr>
            <p:spPr>
              <a:xfrm>
                <a:off x="882136" y="1616408"/>
                <a:ext cx="4761123" cy="756682"/>
              </a:xfrm>
              <a:custGeom>
                <a:avLst/>
                <a:gdLst>
                  <a:gd name="csX0" fmla="*/ 0 w 4761123"/>
                  <a:gd name="csY0" fmla="*/ 0 h 756682"/>
                  <a:gd name="csX1" fmla="*/ 690363 w 4761123"/>
                  <a:gd name="csY1" fmla="*/ 0 h 756682"/>
                  <a:gd name="csX2" fmla="*/ 1142670 w 4761123"/>
                  <a:gd name="csY2" fmla="*/ 0 h 756682"/>
                  <a:gd name="csX3" fmla="*/ 1785421 w 4761123"/>
                  <a:gd name="csY3" fmla="*/ 0 h 756682"/>
                  <a:gd name="csX4" fmla="*/ 2475784 w 4761123"/>
                  <a:gd name="csY4" fmla="*/ 0 h 756682"/>
                  <a:gd name="csX5" fmla="*/ 2928091 w 4761123"/>
                  <a:gd name="csY5" fmla="*/ 0 h 756682"/>
                  <a:gd name="csX6" fmla="*/ 3428009 w 4761123"/>
                  <a:gd name="csY6" fmla="*/ 0 h 756682"/>
                  <a:gd name="csX7" fmla="*/ 4070760 w 4761123"/>
                  <a:gd name="csY7" fmla="*/ 0 h 756682"/>
                  <a:gd name="csX8" fmla="*/ 4761123 w 4761123"/>
                  <a:gd name="csY8" fmla="*/ 0 h 756682"/>
                  <a:gd name="csX9" fmla="*/ 4761123 w 4761123"/>
                  <a:gd name="csY9" fmla="*/ 378341 h 756682"/>
                  <a:gd name="csX10" fmla="*/ 4761123 w 4761123"/>
                  <a:gd name="csY10" fmla="*/ 756682 h 756682"/>
                  <a:gd name="csX11" fmla="*/ 4070760 w 4761123"/>
                  <a:gd name="csY11" fmla="*/ 756682 h 756682"/>
                  <a:gd name="csX12" fmla="*/ 3618453 w 4761123"/>
                  <a:gd name="csY12" fmla="*/ 756682 h 756682"/>
                  <a:gd name="csX13" fmla="*/ 3023313 w 4761123"/>
                  <a:gd name="csY13" fmla="*/ 756682 h 756682"/>
                  <a:gd name="csX14" fmla="*/ 2332950 w 4761123"/>
                  <a:gd name="csY14" fmla="*/ 756682 h 756682"/>
                  <a:gd name="csX15" fmla="*/ 1785421 w 4761123"/>
                  <a:gd name="csY15" fmla="*/ 756682 h 756682"/>
                  <a:gd name="csX16" fmla="*/ 1237892 w 4761123"/>
                  <a:gd name="csY16" fmla="*/ 756682 h 756682"/>
                  <a:gd name="csX17" fmla="*/ 595140 w 4761123"/>
                  <a:gd name="csY17" fmla="*/ 756682 h 756682"/>
                  <a:gd name="csX18" fmla="*/ 0 w 4761123"/>
                  <a:gd name="csY18" fmla="*/ 756682 h 756682"/>
                  <a:gd name="csX19" fmla="*/ 0 w 4761123"/>
                  <a:gd name="csY19" fmla="*/ 370774 h 756682"/>
                  <a:gd name="csX20" fmla="*/ 0 w 4761123"/>
                  <a:gd name="csY20" fmla="*/ 0 h 7566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761123" h="756682" extrusionOk="0">
                    <a:moveTo>
                      <a:pt x="0" y="0"/>
                    </a:moveTo>
                    <a:cubicBezTo>
                      <a:pt x="333420" y="-73805"/>
                      <a:pt x="378819" y="294"/>
                      <a:pt x="690363" y="0"/>
                    </a:cubicBezTo>
                    <a:cubicBezTo>
                      <a:pt x="1001907" y="-294"/>
                      <a:pt x="963783" y="21949"/>
                      <a:pt x="1142670" y="0"/>
                    </a:cubicBezTo>
                    <a:cubicBezTo>
                      <a:pt x="1321557" y="-21949"/>
                      <a:pt x="1511898" y="9516"/>
                      <a:pt x="1785421" y="0"/>
                    </a:cubicBezTo>
                    <a:cubicBezTo>
                      <a:pt x="2058944" y="-9516"/>
                      <a:pt x="2214332" y="43615"/>
                      <a:pt x="2475784" y="0"/>
                    </a:cubicBezTo>
                    <a:cubicBezTo>
                      <a:pt x="2737236" y="-43615"/>
                      <a:pt x="2724902" y="5912"/>
                      <a:pt x="2928091" y="0"/>
                    </a:cubicBezTo>
                    <a:cubicBezTo>
                      <a:pt x="3131280" y="-5912"/>
                      <a:pt x="3297412" y="30782"/>
                      <a:pt x="3428009" y="0"/>
                    </a:cubicBezTo>
                    <a:cubicBezTo>
                      <a:pt x="3558606" y="-30782"/>
                      <a:pt x="3883772" y="71880"/>
                      <a:pt x="4070760" y="0"/>
                    </a:cubicBezTo>
                    <a:cubicBezTo>
                      <a:pt x="4257748" y="-71880"/>
                      <a:pt x="4470057" y="45111"/>
                      <a:pt x="4761123" y="0"/>
                    </a:cubicBezTo>
                    <a:cubicBezTo>
                      <a:pt x="4782323" y="145906"/>
                      <a:pt x="4753206" y="212613"/>
                      <a:pt x="4761123" y="378341"/>
                    </a:cubicBezTo>
                    <a:cubicBezTo>
                      <a:pt x="4769040" y="544069"/>
                      <a:pt x="4740484" y="590884"/>
                      <a:pt x="4761123" y="756682"/>
                    </a:cubicBezTo>
                    <a:cubicBezTo>
                      <a:pt x="4497600" y="767732"/>
                      <a:pt x="4300684" y="734462"/>
                      <a:pt x="4070760" y="756682"/>
                    </a:cubicBezTo>
                    <a:cubicBezTo>
                      <a:pt x="3840836" y="778902"/>
                      <a:pt x="3774504" y="736766"/>
                      <a:pt x="3618453" y="756682"/>
                    </a:cubicBezTo>
                    <a:cubicBezTo>
                      <a:pt x="3462402" y="776598"/>
                      <a:pt x="3222166" y="732888"/>
                      <a:pt x="3023313" y="756682"/>
                    </a:cubicBezTo>
                    <a:cubicBezTo>
                      <a:pt x="2824460" y="780476"/>
                      <a:pt x="2512554" y="712653"/>
                      <a:pt x="2332950" y="756682"/>
                    </a:cubicBezTo>
                    <a:cubicBezTo>
                      <a:pt x="2153346" y="800711"/>
                      <a:pt x="2025307" y="737959"/>
                      <a:pt x="1785421" y="756682"/>
                    </a:cubicBezTo>
                    <a:cubicBezTo>
                      <a:pt x="1545535" y="775405"/>
                      <a:pt x="1399916" y="752473"/>
                      <a:pt x="1237892" y="756682"/>
                    </a:cubicBezTo>
                    <a:cubicBezTo>
                      <a:pt x="1075868" y="760891"/>
                      <a:pt x="901829" y="707525"/>
                      <a:pt x="595140" y="756682"/>
                    </a:cubicBezTo>
                    <a:cubicBezTo>
                      <a:pt x="288451" y="805839"/>
                      <a:pt x="154977" y="745067"/>
                      <a:pt x="0" y="756682"/>
                    </a:cubicBezTo>
                    <a:cubicBezTo>
                      <a:pt x="-16288" y="629990"/>
                      <a:pt x="17058" y="545763"/>
                      <a:pt x="0" y="370774"/>
                    </a:cubicBezTo>
                    <a:cubicBezTo>
                      <a:pt x="-17058" y="195785"/>
                      <a:pt x="5700" y="151093"/>
                      <a:pt x="0" y="0"/>
                    </a:cubicBezTo>
                    <a:close/>
                  </a:path>
                </a:pathLst>
              </a:custGeom>
              <a:noFill/>
              <a:ln>
                <a:noFill/>
                <a:extLst>
                  <a:ext uri="{C807C97D-BFC1-408E-A445-0C87EB9F89A2}">
                    <ask:lineSketchStyleProps xmlns:ask="http://schemas.microsoft.com/office/drawing/2018/sketchyshapes" sd="1231081863">
                      <a:prstGeom prst="rect">
                        <a:avLst/>
                      </a:prstGeom>
                      <ask:type>
                        <ask:lineSketchScribble/>
                      </ask:type>
                    </ask:lineSketchStyleProps>
                  </a:ext>
                </a:extLst>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𝑸</m:t>
                          </m:r>
                        </m:e>
                        <m:sub>
                          <m:r>
                            <a:rPr lang="it-IT" sz="2400" b="1" i="1" smtClean="0">
                              <a:latin typeface="Cambria Math" panose="02040503050406030204" pitchFamily="18" charset="0"/>
                            </a:rPr>
                            <m:t>𝟎</m:t>
                          </m:r>
                        </m:sub>
                      </m:sSub>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1</m:t>
                          </m:r>
                        </m:num>
                        <m:den>
                          <m:sSub>
                            <m:sSubPr>
                              <m:ctrlPr>
                                <a:rPr lang="it-IT" sz="2400" i="1">
                                  <a:latin typeface="Cambria Math" panose="02040503050406030204" pitchFamily="18" charset="0"/>
                                </a:rPr>
                              </m:ctrlPr>
                            </m:sSubPr>
                            <m:e>
                              <m:r>
                                <a:rPr lang="it-IT" sz="2400" i="1">
                                  <a:latin typeface="Cambria Math" panose="02040503050406030204" pitchFamily="18" charset="0"/>
                                </a:rPr>
                                <m:t>𝑅</m:t>
                              </m:r>
                            </m:e>
                            <m:sub>
                              <m:r>
                                <a:rPr lang="it-IT" sz="2400" i="1">
                                  <a:latin typeface="Cambria Math" panose="02040503050406030204" pitchFamily="18" charset="0"/>
                                </a:rPr>
                                <m:t>𝐵𝐶𝑆</m:t>
                              </m:r>
                            </m:sub>
                          </m:sSub>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𝑅</m:t>
                              </m:r>
                            </m:e>
                            <m:sub>
                              <m:r>
                                <a:rPr lang="it-IT" sz="2400" i="1">
                                  <a:latin typeface="Cambria Math" panose="02040503050406030204" pitchFamily="18" charset="0"/>
                                </a:rPr>
                                <m:t>𝑟𝑒𝑠</m:t>
                              </m:r>
                            </m:sub>
                          </m:sSub>
                          <m:r>
                            <a:rPr lang="it-IT" sz="2400" b="0" i="1" smtClean="0">
                              <a:latin typeface="Cambria Math" panose="02040503050406030204" pitchFamily="18" charset="0"/>
                            </a:rPr>
                            <m:t>+</m:t>
                          </m:r>
                          <m:r>
                            <a:rPr lang="it-IT" sz="2400" b="1" i="1" smtClean="0">
                              <a:solidFill>
                                <a:srgbClr val="98C21F"/>
                              </a:solidFill>
                              <a:latin typeface="Cambria Math" panose="02040503050406030204" pitchFamily="18" charset="0"/>
                            </a:rPr>
                            <m:t>𝜼</m:t>
                          </m:r>
                          <m:r>
                            <a:rPr lang="it-IT" sz="2400" b="1" i="1" smtClean="0">
                              <a:solidFill>
                                <a:srgbClr val="98C21F"/>
                              </a:solidFill>
                              <a:latin typeface="Cambria Math" panose="02040503050406030204" pitchFamily="18" charset="0"/>
                            </a:rPr>
                            <m:t> </m:t>
                          </m:r>
                          <m:r>
                            <a:rPr lang="it-IT" sz="2400" b="1" i="1">
                              <a:solidFill>
                                <a:srgbClr val="98C21F"/>
                              </a:solidFill>
                              <a:latin typeface="Cambria Math" panose="02040503050406030204" pitchFamily="18" charset="0"/>
                            </a:rPr>
                            <m:t>𝑺</m:t>
                          </m:r>
                          <m:r>
                            <a:rPr lang="it-IT" sz="2400" b="1" i="1">
                              <a:solidFill>
                                <a:srgbClr val="98C21F"/>
                              </a:solidFill>
                              <a:latin typeface="Cambria Math" panose="02040503050406030204" pitchFamily="18" charset="0"/>
                            </a:rPr>
                            <m:t> </m:t>
                          </m:r>
                          <m:r>
                            <a:rPr lang="it-IT" sz="2400" b="1" i="1">
                              <a:solidFill>
                                <a:srgbClr val="98C21F"/>
                              </a:solidFill>
                              <a:latin typeface="Cambria Math" panose="02040503050406030204" pitchFamily="18" charset="0"/>
                            </a:rPr>
                            <m:t>𝑩</m:t>
                          </m:r>
                        </m:den>
                      </m:f>
                    </m:oMath>
                  </m:oMathPara>
                </a14:m>
                <a:endParaRPr lang="en-US" sz="2400" dirty="0">
                  <a:latin typeface="Montserrat" panose="00000500000000000000" pitchFamily="50" charset="0"/>
                </a:endParaRPr>
              </a:p>
            </p:txBody>
          </p:sp>
        </mc:Choice>
        <mc:Fallback xmlns="">
          <p:sp>
            <p:nvSpPr>
              <p:cNvPr id="8" name="TextBox 1">
                <a:extLst>
                  <a:ext uri="{FF2B5EF4-FFF2-40B4-BE49-F238E27FC236}">
                    <a16:creationId xmlns:a16="http://schemas.microsoft.com/office/drawing/2014/main" id="{15775D65-AC29-BA9E-2DF7-154EB32EA8E4}"/>
                  </a:ext>
                </a:extLst>
              </p:cNvPr>
              <p:cNvSpPr txBox="1">
                <a:spLocks noRot="1" noChangeAspect="1" noMove="1" noResize="1" noEditPoints="1" noAdjustHandles="1" noChangeArrowheads="1" noChangeShapeType="1" noTextEdit="1"/>
              </p:cNvSpPr>
              <p:nvPr/>
            </p:nvSpPr>
            <p:spPr>
              <a:xfrm>
                <a:off x="882136" y="1616408"/>
                <a:ext cx="4761123" cy="756682"/>
              </a:xfrm>
              <a:prstGeom prst="rect">
                <a:avLst/>
              </a:prstGeom>
              <a:blipFill>
                <a:blip r:embed="rId2"/>
                <a:stretch>
                  <a:fillRect/>
                </a:stretch>
              </a:blipFill>
              <a:ln>
                <a:noFill/>
                <a:extLst>
                  <a:ext uri="{C807C97D-BFC1-408E-A445-0C87EB9F89A2}">
                    <ask:lineSketchStyleProps xmlns:ask="http://schemas.microsoft.com/office/drawing/2018/sketchyshapes" sd="1231081863">
                      <a:custGeom>
                        <a:avLst/>
                        <a:gdLst>
                          <a:gd name="connsiteX0" fmla="*/ 0 w 4761123"/>
                          <a:gd name="connsiteY0" fmla="*/ 0 h 756682"/>
                          <a:gd name="connsiteX1" fmla="*/ 690363 w 4761123"/>
                          <a:gd name="connsiteY1" fmla="*/ 0 h 756682"/>
                          <a:gd name="connsiteX2" fmla="*/ 1142670 w 4761123"/>
                          <a:gd name="connsiteY2" fmla="*/ 0 h 756682"/>
                          <a:gd name="connsiteX3" fmla="*/ 1785421 w 4761123"/>
                          <a:gd name="connsiteY3" fmla="*/ 0 h 756682"/>
                          <a:gd name="connsiteX4" fmla="*/ 2475784 w 4761123"/>
                          <a:gd name="connsiteY4" fmla="*/ 0 h 756682"/>
                          <a:gd name="connsiteX5" fmla="*/ 2928091 w 4761123"/>
                          <a:gd name="connsiteY5" fmla="*/ 0 h 756682"/>
                          <a:gd name="connsiteX6" fmla="*/ 3428009 w 4761123"/>
                          <a:gd name="connsiteY6" fmla="*/ 0 h 756682"/>
                          <a:gd name="connsiteX7" fmla="*/ 4070760 w 4761123"/>
                          <a:gd name="connsiteY7" fmla="*/ 0 h 756682"/>
                          <a:gd name="connsiteX8" fmla="*/ 4761123 w 4761123"/>
                          <a:gd name="connsiteY8" fmla="*/ 0 h 756682"/>
                          <a:gd name="connsiteX9" fmla="*/ 4761123 w 4761123"/>
                          <a:gd name="connsiteY9" fmla="*/ 378341 h 756682"/>
                          <a:gd name="connsiteX10" fmla="*/ 4761123 w 4761123"/>
                          <a:gd name="connsiteY10" fmla="*/ 756682 h 756682"/>
                          <a:gd name="connsiteX11" fmla="*/ 4070760 w 4761123"/>
                          <a:gd name="connsiteY11" fmla="*/ 756682 h 756682"/>
                          <a:gd name="connsiteX12" fmla="*/ 3618453 w 4761123"/>
                          <a:gd name="connsiteY12" fmla="*/ 756682 h 756682"/>
                          <a:gd name="connsiteX13" fmla="*/ 3023313 w 4761123"/>
                          <a:gd name="connsiteY13" fmla="*/ 756682 h 756682"/>
                          <a:gd name="connsiteX14" fmla="*/ 2332950 w 4761123"/>
                          <a:gd name="connsiteY14" fmla="*/ 756682 h 756682"/>
                          <a:gd name="connsiteX15" fmla="*/ 1785421 w 4761123"/>
                          <a:gd name="connsiteY15" fmla="*/ 756682 h 756682"/>
                          <a:gd name="connsiteX16" fmla="*/ 1237892 w 4761123"/>
                          <a:gd name="connsiteY16" fmla="*/ 756682 h 756682"/>
                          <a:gd name="connsiteX17" fmla="*/ 595140 w 4761123"/>
                          <a:gd name="connsiteY17" fmla="*/ 756682 h 756682"/>
                          <a:gd name="connsiteX18" fmla="*/ 0 w 4761123"/>
                          <a:gd name="connsiteY18" fmla="*/ 756682 h 756682"/>
                          <a:gd name="connsiteX19" fmla="*/ 0 w 4761123"/>
                          <a:gd name="connsiteY19" fmla="*/ 370774 h 756682"/>
                          <a:gd name="connsiteX20" fmla="*/ 0 w 4761123"/>
                          <a:gd name="connsiteY20" fmla="*/ 0 h 75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1123" h="756682" extrusionOk="0">
                            <a:moveTo>
                              <a:pt x="0" y="0"/>
                            </a:moveTo>
                            <a:cubicBezTo>
                              <a:pt x="333420" y="-73805"/>
                              <a:pt x="378819" y="294"/>
                              <a:pt x="690363" y="0"/>
                            </a:cubicBezTo>
                            <a:cubicBezTo>
                              <a:pt x="1001907" y="-294"/>
                              <a:pt x="963783" y="21949"/>
                              <a:pt x="1142670" y="0"/>
                            </a:cubicBezTo>
                            <a:cubicBezTo>
                              <a:pt x="1321557" y="-21949"/>
                              <a:pt x="1511898" y="9516"/>
                              <a:pt x="1785421" y="0"/>
                            </a:cubicBezTo>
                            <a:cubicBezTo>
                              <a:pt x="2058944" y="-9516"/>
                              <a:pt x="2214332" y="43615"/>
                              <a:pt x="2475784" y="0"/>
                            </a:cubicBezTo>
                            <a:cubicBezTo>
                              <a:pt x="2737236" y="-43615"/>
                              <a:pt x="2724902" y="5912"/>
                              <a:pt x="2928091" y="0"/>
                            </a:cubicBezTo>
                            <a:cubicBezTo>
                              <a:pt x="3131280" y="-5912"/>
                              <a:pt x="3297412" y="30782"/>
                              <a:pt x="3428009" y="0"/>
                            </a:cubicBezTo>
                            <a:cubicBezTo>
                              <a:pt x="3558606" y="-30782"/>
                              <a:pt x="3883772" y="71880"/>
                              <a:pt x="4070760" y="0"/>
                            </a:cubicBezTo>
                            <a:cubicBezTo>
                              <a:pt x="4257748" y="-71880"/>
                              <a:pt x="4470057" y="45111"/>
                              <a:pt x="4761123" y="0"/>
                            </a:cubicBezTo>
                            <a:cubicBezTo>
                              <a:pt x="4782323" y="145906"/>
                              <a:pt x="4753206" y="212613"/>
                              <a:pt x="4761123" y="378341"/>
                            </a:cubicBezTo>
                            <a:cubicBezTo>
                              <a:pt x="4769040" y="544069"/>
                              <a:pt x="4740484" y="590884"/>
                              <a:pt x="4761123" y="756682"/>
                            </a:cubicBezTo>
                            <a:cubicBezTo>
                              <a:pt x="4497600" y="767732"/>
                              <a:pt x="4300684" y="734462"/>
                              <a:pt x="4070760" y="756682"/>
                            </a:cubicBezTo>
                            <a:cubicBezTo>
                              <a:pt x="3840836" y="778902"/>
                              <a:pt x="3774504" y="736766"/>
                              <a:pt x="3618453" y="756682"/>
                            </a:cubicBezTo>
                            <a:cubicBezTo>
                              <a:pt x="3462402" y="776598"/>
                              <a:pt x="3222166" y="732888"/>
                              <a:pt x="3023313" y="756682"/>
                            </a:cubicBezTo>
                            <a:cubicBezTo>
                              <a:pt x="2824460" y="780476"/>
                              <a:pt x="2512554" y="712653"/>
                              <a:pt x="2332950" y="756682"/>
                            </a:cubicBezTo>
                            <a:cubicBezTo>
                              <a:pt x="2153346" y="800711"/>
                              <a:pt x="2025307" y="737959"/>
                              <a:pt x="1785421" y="756682"/>
                            </a:cubicBezTo>
                            <a:cubicBezTo>
                              <a:pt x="1545535" y="775405"/>
                              <a:pt x="1399916" y="752473"/>
                              <a:pt x="1237892" y="756682"/>
                            </a:cubicBezTo>
                            <a:cubicBezTo>
                              <a:pt x="1075868" y="760891"/>
                              <a:pt x="901829" y="707525"/>
                              <a:pt x="595140" y="756682"/>
                            </a:cubicBezTo>
                            <a:cubicBezTo>
                              <a:pt x="288451" y="805839"/>
                              <a:pt x="154977" y="745067"/>
                              <a:pt x="0" y="756682"/>
                            </a:cubicBezTo>
                            <a:cubicBezTo>
                              <a:pt x="-16288" y="629990"/>
                              <a:pt x="17058" y="545763"/>
                              <a:pt x="0" y="370774"/>
                            </a:cubicBezTo>
                            <a:cubicBezTo>
                              <a:pt x="-17058" y="195785"/>
                              <a:pt x="5700" y="151093"/>
                              <a:pt x="0" y="0"/>
                            </a:cubicBezTo>
                            <a:close/>
                          </a:path>
                        </a:pathLst>
                      </a:custGeom>
                      <ask:type>
                        <ask:lineSketchScribble/>
                      </ask:type>
                    </ask:lineSketchStyleProps>
                  </a:ext>
                </a:extLst>
              </a:ln>
            </p:spPr>
            <p:txBody>
              <a:bodyPr/>
              <a:lstStyle/>
              <a:p>
                <a:r>
                  <a:rPr lang="en-US">
                    <a:noFill/>
                  </a:rPr>
                  <a:t> </a:t>
                </a:r>
              </a:p>
            </p:txBody>
          </p:sp>
        </mc:Fallback>
      </mc:AlternateContent>
      <p:sp>
        <p:nvSpPr>
          <p:cNvPr id="13" name="Rectangle 14">
            <a:extLst>
              <a:ext uri="{FF2B5EF4-FFF2-40B4-BE49-F238E27FC236}">
                <a16:creationId xmlns:a16="http://schemas.microsoft.com/office/drawing/2014/main" id="{9D5D4170-42DC-0B47-AAD1-4584549CB176}"/>
              </a:ext>
            </a:extLst>
          </p:cNvPr>
          <p:cNvSpPr/>
          <p:nvPr/>
        </p:nvSpPr>
        <p:spPr>
          <a:xfrm>
            <a:off x="898722" y="6035527"/>
            <a:ext cx="4953583" cy="230832"/>
          </a:xfrm>
          <a:prstGeom prst="rect">
            <a:avLst/>
          </a:prstGeom>
        </p:spPr>
        <p:txBody>
          <a:bodyPr wrap="square">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fontAlgn="base">
              <a:spcBef>
                <a:spcPct val="0"/>
              </a:spcBef>
              <a:spcAft>
                <a:spcPct val="0"/>
              </a:spcAft>
            </a:pPr>
            <a:r>
              <a:rPr lang="en-US" sz="900" i="1" dirty="0">
                <a:solidFill>
                  <a:srgbClr val="000000"/>
                </a:solidFill>
              </a:rPr>
              <a:t>A. Romanenko, A. </a:t>
            </a:r>
            <a:r>
              <a:rPr lang="en-US" sz="900" i="1" dirty="0" err="1">
                <a:solidFill>
                  <a:srgbClr val="000000"/>
                </a:solidFill>
              </a:rPr>
              <a:t>Grassellino</a:t>
            </a:r>
            <a:r>
              <a:rPr lang="en-US" sz="900" i="1" dirty="0">
                <a:solidFill>
                  <a:srgbClr val="000000"/>
                </a:solidFill>
              </a:rPr>
              <a:t>, O. </a:t>
            </a:r>
            <a:r>
              <a:rPr lang="en-US" sz="900" i="1" dirty="0" err="1">
                <a:solidFill>
                  <a:srgbClr val="000000"/>
                </a:solidFill>
              </a:rPr>
              <a:t>Melnychuk</a:t>
            </a:r>
            <a:r>
              <a:rPr lang="en-US" sz="900" i="1" dirty="0">
                <a:solidFill>
                  <a:srgbClr val="000000"/>
                </a:solidFill>
              </a:rPr>
              <a:t>, D. A. </a:t>
            </a:r>
            <a:r>
              <a:rPr lang="en-US" sz="900" i="1" dirty="0" err="1">
                <a:solidFill>
                  <a:srgbClr val="000000"/>
                </a:solidFill>
              </a:rPr>
              <a:t>Sergatskov</a:t>
            </a:r>
            <a:r>
              <a:rPr lang="en-US" sz="900" i="1" dirty="0">
                <a:solidFill>
                  <a:srgbClr val="000000"/>
                </a:solidFill>
              </a:rPr>
              <a:t>, </a:t>
            </a:r>
            <a:r>
              <a:rPr lang="hu-HU" sz="900" i="1" dirty="0">
                <a:solidFill>
                  <a:srgbClr val="000000"/>
                </a:solidFill>
              </a:rPr>
              <a:t>J. Appl. Phys. 115, 184903 (2014) </a:t>
            </a:r>
          </a:p>
        </p:txBody>
      </p:sp>
      <p:pic>
        <p:nvPicPr>
          <p:cNvPr id="14" name="Immagine 13">
            <a:extLst>
              <a:ext uri="{FF2B5EF4-FFF2-40B4-BE49-F238E27FC236}">
                <a16:creationId xmlns:a16="http://schemas.microsoft.com/office/drawing/2014/main" id="{79B9193D-0093-23A9-BBC6-6333A77B0ED8}"/>
              </a:ext>
            </a:extLst>
          </p:cNvPr>
          <p:cNvPicPr>
            <a:picLocks noChangeAspect="1"/>
          </p:cNvPicPr>
          <p:nvPr/>
        </p:nvPicPr>
        <p:blipFill>
          <a:blip r:embed="rId3"/>
          <a:stretch>
            <a:fillRect/>
          </a:stretch>
        </p:blipFill>
        <p:spPr>
          <a:xfrm>
            <a:off x="838199" y="2703403"/>
            <a:ext cx="4295346" cy="3332124"/>
          </a:xfrm>
          <a:prstGeom prst="rect">
            <a:avLst/>
          </a:prstGeom>
        </p:spPr>
      </p:pic>
      <p:pic>
        <p:nvPicPr>
          <p:cNvPr id="15" name="Immagine 14">
            <a:extLst>
              <a:ext uri="{FF2B5EF4-FFF2-40B4-BE49-F238E27FC236}">
                <a16:creationId xmlns:a16="http://schemas.microsoft.com/office/drawing/2014/main" id="{53EB25A1-B806-263E-7F8B-3A768729927F}"/>
              </a:ext>
            </a:extLst>
          </p:cNvPr>
          <p:cNvPicPr>
            <a:picLocks noChangeAspect="1"/>
          </p:cNvPicPr>
          <p:nvPr/>
        </p:nvPicPr>
        <p:blipFill>
          <a:blip r:embed="rId4"/>
          <a:stretch>
            <a:fillRect/>
          </a:stretch>
        </p:blipFill>
        <p:spPr>
          <a:xfrm>
            <a:off x="4714465" y="4088674"/>
            <a:ext cx="928794" cy="1524886"/>
          </a:xfrm>
          <a:prstGeom prst="rect">
            <a:avLst/>
          </a:prstGeom>
        </p:spPr>
      </p:pic>
      <p:pic>
        <p:nvPicPr>
          <p:cNvPr id="16" name="Picture 4" descr="File:EfektMeisnera.svg">
            <a:hlinkClick r:id="rId5"/>
            <a:extLst>
              <a:ext uri="{FF2B5EF4-FFF2-40B4-BE49-F238E27FC236}">
                <a16:creationId xmlns:a16="http://schemas.microsoft.com/office/drawing/2014/main" id="{3C574F9C-F395-8515-79B6-8D4A25866A84}"/>
              </a:ext>
            </a:extLst>
          </p:cNvPr>
          <p:cNvPicPr>
            <a:picLocks noChangeAspect="1" noChangeArrowheads="1"/>
          </p:cNvPicPr>
          <p:nvPr/>
        </p:nvPicPr>
        <p:blipFill rotWithShape="1">
          <a:blip r:embed="rId6" cstate="print"/>
          <a:srcRect l="44832" t="12185" b="12950"/>
          <a:stretch/>
        </p:blipFill>
        <p:spPr bwMode="auto">
          <a:xfrm>
            <a:off x="4773786" y="2769326"/>
            <a:ext cx="982290" cy="1332995"/>
          </a:xfrm>
          <a:prstGeom prst="rect">
            <a:avLst/>
          </a:prstGeom>
          <a:noFill/>
        </p:spPr>
      </p:pic>
      <p:grpSp>
        <p:nvGrpSpPr>
          <p:cNvPr id="20" name="Gruppo 19">
            <a:extLst>
              <a:ext uri="{FF2B5EF4-FFF2-40B4-BE49-F238E27FC236}">
                <a16:creationId xmlns:a16="http://schemas.microsoft.com/office/drawing/2014/main" id="{27710E33-0F20-E450-6714-752E2CE38758}"/>
              </a:ext>
            </a:extLst>
          </p:cNvPr>
          <p:cNvGrpSpPr/>
          <p:nvPr/>
        </p:nvGrpSpPr>
        <p:grpSpPr>
          <a:xfrm>
            <a:off x="6688570" y="1469730"/>
            <a:ext cx="4761123" cy="3932186"/>
            <a:chOff x="6836374" y="2497941"/>
            <a:chExt cx="4761123" cy="3932186"/>
          </a:xfrm>
        </p:grpSpPr>
        <p:pic>
          <p:nvPicPr>
            <p:cNvPr id="11" name="Immagine 10">
              <a:extLst>
                <a:ext uri="{FF2B5EF4-FFF2-40B4-BE49-F238E27FC236}">
                  <a16:creationId xmlns:a16="http://schemas.microsoft.com/office/drawing/2014/main" id="{1CA35951-53F0-96E4-7F66-80BA9CA6DF68}"/>
                </a:ext>
              </a:extLst>
            </p:cNvPr>
            <p:cNvPicPr>
              <a:picLocks noChangeAspect="1"/>
            </p:cNvPicPr>
            <p:nvPr/>
          </p:nvPicPr>
          <p:blipFill rotWithShape="1">
            <a:blip r:embed="rId7"/>
            <a:srcRect l="18195" t="19192" r="60755" b="63148"/>
            <a:stretch/>
          </p:blipFill>
          <p:spPr>
            <a:xfrm>
              <a:off x="6836374" y="2497941"/>
              <a:ext cx="4761123" cy="3932186"/>
            </a:xfrm>
            <a:prstGeom prst="rect">
              <a:avLst/>
            </a:prstGeom>
          </p:spPr>
        </p:pic>
        <p:sp>
          <p:nvSpPr>
            <p:cNvPr id="17" name="CasellaDiTesto 16">
              <a:extLst>
                <a:ext uri="{FF2B5EF4-FFF2-40B4-BE49-F238E27FC236}">
                  <a16:creationId xmlns:a16="http://schemas.microsoft.com/office/drawing/2014/main" id="{40562914-84A6-C43D-3228-43FBCD0914F0}"/>
                </a:ext>
              </a:extLst>
            </p:cNvPr>
            <p:cNvSpPr txBox="1"/>
            <p:nvPr/>
          </p:nvSpPr>
          <p:spPr>
            <a:xfrm rot="20505524">
              <a:off x="8927564" y="5153330"/>
              <a:ext cx="1880580" cy="338554"/>
            </a:xfrm>
            <a:prstGeom prst="rect">
              <a:avLst/>
            </a:prstGeom>
            <a:noFill/>
          </p:spPr>
          <p:txBody>
            <a:bodyPr wrap="square">
              <a:spAutoFit/>
            </a:bodyPr>
            <a:lstStyle/>
            <a:p>
              <a:r>
                <a:rPr lang="en-US" sz="1600" b="1" dirty="0">
                  <a:solidFill>
                    <a:srgbClr val="7030A0"/>
                  </a:solidFill>
                  <a:latin typeface="Montserrat" panose="00000500000000000000" pitchFamily="50" charset="0"/>
                </a:rPr>
                <a:t>Fast cooldown</a:t>
              </a:r>
            </a:p>
          </p:txBody>
        </p:sp>
        <p:sp>
          <p:nvSpPr>
            <p:cNvPr id="18" name="CasellaDiTesto 17">
              <a:extLst>
                <a:ext uri="{FF2B5EF4-FFF2-40B4-BE49-F238E27FC236}">
                  <a16:creationId xmlns:a16="http://schemas.microsoft.com/office/drawing/2014/main" id="{F702B5E2-E491-110C-9324-946153D4799F}"/>
                </a:ext>
              </a:extLst>
            </p:cNvPr>
            <p:cNvSpPr txBox="1"/>
            <p:nvPr/>
          </p:nvSpPr>
          <p:spPr>
            <a:xfrm rot="19996465">
              <a:off x="7373882" y="4206575"/>
              <a:ext cx="1880580" cy="338554"/>
            </a:xfrm>
            <a:prstGeom prst="rect">
              <a:avLst/>
            </a:prstGeom>
            <a:noFill/>
          </p:spPr>
          <p:txBody>
            <a:bodyPr wrap="square">
              <a:spAutoFit/>
            </a:bodyPr>
            <a:lstStyle/>
            <a:p>
              <a:r>
                <a:rPr lang="en-US" sz="1600" b="1" dirty="0">
                  <a:solidFill>
                    <a:srgbClr val="FF0000"/>
                  </a:solidFill>
                  <a:latin typeface="Montserrat" panose="00000500000000000000" pitchFamily="50" charset="0"/>
                </a:rPr>
                <a:t>Slow cooldown</a:t>
              </a:r>
            </a:p>
          </p:txBody>
        </p:sp>
      </p:grpSp>
      <p:sp>
        <p:nvSpPr>
          <p:cNvPr id="19" name="Segnaposto contenuto 2">
            <a:extLst>
              <a:ext uri="{FF2B5EF4-FFF2-40B4-BE49-F238E27FC236}">
                <a16:creationId xmlns:a16="http://schemas.microsoft.com/office/drawing/2014/main" id="{52BDC7AB-2A4D-0E07-4F65-899AB4DD59F9}"/>
              </a:ext>
            </a:extLst>
          </p:cNvPr>
          <p:cNvSpPr txBox="1">
            <a:spLocks/>
          </p:cNvSpPr>
          <p:nvPr/>
        </p:nvSpPr>
        <p:spPr>
          <a:xfrm>
            <a:off x="6472008" y="5401916"/>
            <a:ext cx="5075605" cy="1146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buClr>
                <a:schemeClr val="tx1"/>
              </a:buClr>
              <a:buFont typeface="Montserrat" panose="00000500000000000000" pitchFamily="50" charset="0"/>
              <a:buChar char="▶"/>
            </a:pPr>
            <a:r>
              <a:rPr lang="en-US" sz="2000" b="1" dirty="0">
                <a:solidFill>
                  <a:srgbClr val="013A72"/>
                </a:solidFill>
              </a:rPr>
              <a:t>Nb</a:t>
            </a:r>
            <a:r>
              <a:rPr lang="en-US" sz="2000" b="1" baseline="-25000" dirty="0">
                <a:solidFill>
                  <a:srgbClr val="013A72"/>
                </a:solidFill>
              </a:rPr>
              <a:t>3</a:t>
            </a:r>
            <a:r>
              <a:rPr lang="en-US" sz="2000" b="1" dirty="0">
                <a:solidFill>
                  <a:srgbClr val="013A72"/>
                </a:solidFill>
              </a:rPr>
              <a:t>Sn coating suffer flux trapping</a:t>
            </a:r>
          </a:p>
          <a:p>
            <a:pPr>
              <a:lnSpc>
                <a:spcPct val="110000"/>
              </a:lnSpc>
              <a:buClr>
                <a:schemeClr val="tx1"/>
              </a:buClr>
              <a:buFont typeface="Montserrat" panose="00000500000000000000" pitchFamily="50" charset="0"/>
              <a:buChar char="▶"/>
            </a:pPr>
            <a:r>
              <a:rPr lang="en-US" sz="2000" b="1" dirty="0">
                <a:solidFill>
                  <a:srgbClr val="98C21F"/>
                </a:solidFill>
              </a:rPr>
              <a:t>Cooldown procedure influence Rs</a:t>
            </a:r>
          </a:p>
        </p:txBody>
      </p:sp>
    </p:spTree>
    <p:extLst>
      <p:ext uri="{BB962C8B-B14F-4D97-AF65-F5344CB8AC3E}">
        <p14:creationId xmlns:p14="http://schemas.microsoft.com/office/powerpoint/2010/main" val="189488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CCCEFE-E037-A0B2-70D5-0EB5A61922C1}"/>
              </a:ext>
            </a:extLst>
          </p:cNvPr>
          <p:cNvSpPr>
            <a:spLocks noGrp="1"/>
          </p:cNvSpPr>
          <p:nvPr>
            <p:ph type="title"/>
          </p:nvPr>
        </p:nvSpPr>
        <p:spPr/>
        <p:txBody>
          <a:bodyPr/>
          <a:lstStyle/>
          <a:p>
            <a:r>
              <a:rPr lang="en-US" dirty="0">
                <a:solidFill>
                  <a:srgbClr val="013A72"/>
                </a:solidFill>
              </a:rPr>
              <a:t>Cavity</a:t>
            </a:r>
            <a:r>
              <a:rPr lang="en-US" dirty="0"/>
              <a:t> </a:t>
            </a:r>
            <a:r>
              <a:rPr lang="en-US" dirty="0">
                <a:solidFill>
                  <a:srgbClr val="98C21F"/>
                </a:solidFill>
              </a:rPr>
              <a:t>Tunability</a:t>
            </a:r>
          </a:p>
        </p:txBody>
      </p:sp>
      <p:sp>
        <p:nvSpPr>
          <p:cNvPr id="4" name="Segnaposto numero diapositiva 3">
            <a:extLst>
              <a:ext uri="{FF2B5EF4-FFF2-40B4-BE49-F238E27FC236}">
                <a16:creationId xmlns:a16="http://schemas.microsoft.com/office/drawing/2014/main" id="{1A70D948-D34E-BE93-C36D-5F1AD777FC8D}"/>
              </a:ext>
            </a:extLst>
          </p:cNvPr>
          <p:cNvSpPr>
            <a:spLocks noGrp="1"/>
          </p:cNvSpPr>
          <p:nvPr>
            <p:ph type="sldNum" sz="quarter" idx="12"/>
          </p:nvPr>
        </p:nvSpPr>
        <p:spPr/>
        <p:txBody>
          <a:bodyPr/>
          <a:lstStyle/>
          <a:p>
            <a:fld id="{FC7CF1D8-012F-4C4A-942F-460B411F49CB}" type="slidenum">
              <a:rPr lang="it-IT" smtClean="0"/>
              <a:pPr/>
              <a:t>9</a:t>
            </a:fld>
            <a:endParaRPr lang="it-IT"/>
          </a:p>
        </p:txBody>
      </p:sp>
      <p:sp>
        <p:nvSpPr>
          <p:cNvPr id="19" name="Segnaposto contenuto 2">
            <a:extLst>
              <a:ext uri="{FF2B5EF4-FFF2-40B4-BE49-F238E27FC236}">
                <a16:creationId xmlns:a16="http://schemas.microsoft.com/office/drawing/2014/main" id="{52BDC7AB-2A4D-0E07-4F65-899AB4DD59F9}"/>
              </a:ext>
            </a:extLst>
          </p:cNvPr>
          <p:cNvSpPr txBox="1">
            <a:spLocks/>
          </p:cNvSpPr>
          <p:nvPr/>
        </p:nvSpPr>
        <p:spPr>
          <a:xfrm>
            <a:off x="976447" y="4863328"/>
            <a:ext cx="10377351" cy="159434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chemeClr val="accent1"/>
              </a:buClr>
              <a:buFont typeface="Arial"/>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buClr>
                <a:schemeClr val="tx1"/>
              </a:buClr>
              <a:buFont typeface="Montserrat" panose="00000500000000000000" pitchFamily="50" charset="0"/>
              <a:buChar char="▶"/>
            </a:pPr>
            <a:r>
              <a:rPr lang="en-US" sz="2000" b="1" dirty="0">
                <a:solidFill>
                  <a:srgbClr val="013A72"/>
                </a:solidFill>
              </a:rPr>
              <a:t>Vapor Tin Diffusion Nb</a:t>
            </a:r>
            <a:r>
              <a:rPr lang="en-US" sz="2000" b="1" baseline="-25000" dirty="0">
                <a:solidFill>
                  <a:srgbClr val="013A72"/>
                </a:solidFill>
              </a:rPr>
              <a:t>3</a:t>
            </a:r>
            <a:r>
              <a:rPr lang="en-US" sz="2000" b="1" dirty="0">
                <a:solidFill>
                  <a:srgbClr val="013A72"/>
                </a:solidFill>
              </a:rPr>
              <a:t>Sn on Nb cavities can be </a:t>
            </a:r>
            <a:r>
              <a:rPr lang="en-US" sz="2200" b="1" dirty="0">
                <a:solidFill>
                  <a:srgbClr val="013A72"/>
                </a:solidFill>
              </a:rPr>
              <a:t>tuned only at cryogenic T</a:t>
            </a:r>
          </a:p>
          <a:p>
            <a:pPr>
              <a:lnSpc>
                <a:spcPct val="110000"/>
              </a:lnSpc>
              <a:buClr>
                <a:schemeClr val="tx1"/>
              </a:buClr>
              <a:buFont typeface="Montserrat" panose="00000500000000000000" pitchFamily="50" charset="0"/>
              <a:buChar char="▶"/>
            </a:pPr>
            <a:r>
              <a:rPr lang="en-US" sz="2000" b="1" dirty="0">
                <a:solidFill>
                  <a:srgbClr val="98C21F"/>
                </a:solidFill>
              </a:rPr>
              <a:t> </a:t>
            </a:r>
            <a:r>
              <a:rPr lang="en-US" sz="2400" b="1" dirty="0">
                <a:solidFill>
                  <a:srgbClr val="98C21F"/>
                </a:solidFill>
              </a:rPr>
              <a:t>An interlayer in Nb</a:t>
            </a:r>
            <a:r>
              <a:rPr lang="en-US" sz="2400" b="1" baseline="-25000" dirty="0">
                <a:solidFill>
                  <a:srgbClr val="98C21F"/>
                </a:solidFill>
              </a:rPr>
              <a:t>3</a:t>
            </a:r>
            <a:r>
              <a:rPr lang="en-US" sz="2400" b="1" dirty="0">
                <a:solidFill>
                  <a:srgbClr val="98C21F"/>
                </a:solidFill>
              </a:rPr>
              <a:t>Sn on Cu coatings can be added to enhance film mechanical stability and tunability</a:t>
            </a:r>
          </a:p>
          <a:p>
            <a:pPr>
              <a:lnSpc>
                <a:spcPct val="110000"/>
              </a:lnSpc>
              <a:buClr>
                <a:schemeClr val="tx1"/>
              </a:buClr>
              <a:buFont typeface="Montserrat" panose="00000500000000000000" pitchFamily="50" charset="0"/>
              <a:buChar char="▶"/>
            </a:pPr>
            <a:endParaRPr lang="en-US" sz="2000" dirty="0"/>
          </a:p>
        </p:txBody>
      </p:sp>
      <p:sp>
        <p:nvSpPr>
          <p:cNvPr id="6" name="CasellaDiTesto 5">
            <a:extLst>
              <a:ext uri="{FF2B5EF4-FFF2-40B4-BE49-F238E27FC236}">
                <a16:creationId xmlns:a16="http://schemas.microsoft.com/office/drawing/2014/main" id="{31B531DF-A3A4-72E8-00E9-74CF90537876}"/>
              </a:ext>
            </a:extLst>
          </p:cNvPr>
          <p:cNvSpPr txBox="1"/>
          <p:nvPr/>
        </p:nvSpPr>
        <p:spPr>
          <a:xfrm>
            <a:off x="7523491" y="3156352"/>
            <a:ext cx="3185102" cy="507831"/>
          </a:xfrm>
          <a:prstGeom prst="rect">
            <a:avLst/>
          </a:prstGeom>
          <a:noFill/>
        </p:spPr>
        <p:txBody>
          <a:bodyPr wrap="square">
            <a:spAutoFit/>
          </a:bodyPr>
          <a:lstStyle/>
          <a:p>
            <a:r>
              <a:rPr lang="en-US" sz="900" i="1" dirty="0" err="1"/>
              <a:t>Eremeev</a:t>
            </a:r>
            <a:r>
              <a:rPr lang="en-US" sz="900" i="1" dirty="0"/>
              <a:t>, G. (2023). Tunability/robustness of Nb3Sn (No. FERMILAB-SLIDES-23-402-TD). Fermi National Accelerator Laboratory (FNAL), Batavia, IL (United States).</a:t>
            </a:r>
          </a:p>
        </p:txBody>
      </p:sp>
      <p:sp>
        <p:nvSpPr>
          <p:cNvPr id="12" name="CasellaDiTesto 11">
            <a:extLst>
              <a:ext uri="{FF2B5EF4-FFF2-40B4-BE49-F238E27FC236}">
                <a16:creationId xmlns:a16="http://schemas.microsoft.com/office/drawing/2014/main" id="{E73AD723-4C80-83B8-C409-B80D0219D049}"/>
              </a:ext>
            </a:extLst>
          </p:cNvPr>
          <p:cNvSpPr txBox="1"/>
          <p:nvPr/>
        </p:nvSpPr>
        <p:spPr>
          <a:xfrm>
            <a:off x="838199" y="4004557"/>
            <a:ext cx="3352132" cy="646331"/>
          </a:xfrm>
          <a:prstGeom prst="rect">
            <a:avLst/>
          </a:prstGeom>
          <a:noFill/>
        </p:spPr>
        <p:txBody>
          <a:bodyPr wrap="square">
            <a:spAutoFit/>
          </a:bodyPr>
          <a:lstStyle/>
          <a:p>
            <a:endParaRPr lang="en-US" sz="1200" u="none" strike="noStrike" baseline="0" dirty="0">
              <a:solidFill>
                <a:srgbClr val="98C21F"/>
              </a:solidFill>
              <a:latin typeface="Montserrat" panose="00000500000000000000" pitchFamily="50" charset="0"/>
            </a:endParaRPr>
          </a:p>
          <a:p>
            <a:pPr marR="74110"/>
            <a:r>
              <a:rPr lang="en-US" sz="1200" b="1" u="none" strike="noStrike" baseline="0" dirty="0">
                <a:solidFill>
                  <a:srgbClr val="98C21F"/>
                </a:solidFill>
                <a:latin typeface="Montserrat" panose="00000500000000000000" pitchFamily="50" charset="0"/>
              </a:rPr>
              <a:t>Strong performance degradation </a:t>
            </a:r>
            <a:r>
              <a:rPr lang="en-US" sz="1200" u="none" strike="noStrike" baseline="0" dirty="0">
                <a:latin typeface="Montserrat" panose="00000500000000000000" pitchFamily="50" charset="0"/>
              </a:rPr>
              <a:t>after</a:t>
            </a:r>
            <a:r>
              <a:rPr lang="en-US" sz="1200" b="1" u="none" strike="noStrike" baseline="0" dirty="0">
                <a:latin typeface="Montserrat" panose="00000500000000000000" pitchFamily="50" charset="0"/>
              </a:rPr>
              <a:t> </a:t>
            </a:r>
            <a:r>
              <a:rPr lang="en-US" sz="1200" b="1" u="none" strike="noStrike" baseline="0" dirty="0">
                <a:solidFill>
                  <a:srgbClr val="98C21F"/>
                </a:solidFill>
                <a:latin typeface="Montserrat" panose="00000500000000000000" pitchFamily="50" charset="0"/>
              </a:rPr>
              <a:t>room temperature </a:t>
            </a:r>
            <a:r>
              <a:rPr lang="en-US" sz="1200" u="none" strike="noStrike" baseline="0" dirty="0">
                <a:latin typeface="Montserrat" panose="00000500000000000000" pitchFamily="50" charset="0"/>
              </a:rPr>
              <a:t>tuning for 200 kHz</a:t>
            </a:r>
            <a:endParaRPr lang="en-US" sz="1200" dirty="0">
              <a:latin typeface="Montserrat" panose="00000500000000000000" pitchFamily="50" charset="0"/>
            </a:endParaRPr>
          </a:p>
        </p:txBody>
      </p:sp>
      <p:pic>
        <p:nvPicPr>
          <p:cNvPr id="25" name="Immagine 24">
            <a:extLst>
              <a:ext uri="{FF2B5EF4-FFF2-40B4-BE49-F238E27FC236}">
                <a16:creationId xmlns:a16="http://schemas.microsoft.com/office/drawing/2014/main" id="{46853C41-62F0-E122-6F3A-DFD7F90851E3}"/>
              </a:ext>
            </a:extLst>
          </p:cNvPr>
          <p:cNvPicPr>
            <a:picLocks noChangeAspect="1"/>
          </p:cNvPicPr>
          <p:nvPr/>
        </p:nvPicPr>
        <p:blipFill rotWithShape="1">
          <a:blip r:embed="rId2"/>
          <a:srcRect l="53021" t="34703" r="8732" b="12922"/>
          <a:stretch/>
        </p:blipFill>
        <p:spPr>
          <a:xfrm>
            <a:off x="3868601" y="1337185"/>
            <a:ext cx="3626143" cy="2793223"/>
          </a:xfrm>
          <a:prstGeom prst="rect">
            <a:avLst/>
          </a:prstGeom>
        </p:spPr>
      </p:pic>
      <p:sp>
        <p:nvSpPr>
          <p:cNvPr id="29" name="CasellaDiTesto 28">
            <a:extLst>
              <a:ext uri="{FF2B5EF4-FFF2-40B4-BE49-F238E27FC236}">
                <a16:creationId xmlns:a16="http://schemas.microsoft.com/office/drawing/2014/main" id="{3E43163A-07F3-BEC4-624C-0A40D9D6886F}"/>
              </a:ext>
            </a:extLst>
          </p:cNvPr>
          <p:cNvSpPr txBox="1"/>
          <p:nvPr/>
        </p:nvSpPr>
        <p:spPr>
          <a:xfrm>
            <a:off x="7523491" y="1420058"/>
            <a:ext cx="3983669" cy="1136721"/>
          </a:xfrm>
          <a:prstGeom prst="rect">
            <a:avLst/>
          </a:prstGeom>
          <a:noFill/>
        </p:spPr>
        <p:txBody>
          <a:bodyPr wrap="square">
            <a:spAutoFit/>
          </a:bodyPr>
          <a:lstStyle/>
          <a:p>
            <a:pPr>
              <a:lnSpc>
                <a:spcPct val="110000"/>
              </a:lnSpc>
              <a:buClr>
                <a:schemeClr val="tx1"/>
              </a:buClr>
            </a:pPr>
            <a:r>
              <a:rPr lang="en-US" sz="3200" b="1" dirty="0">
                <a:solidFill>
                  <a:srgbClr val="013A72"/>
                </a:solidFill>
                <a:latin typeface="Montserrat" panose="00000500000000000000" pitchFamily="50" charset="0"/>
              </a:rPr>
              <a:t>Nb</a:t>
            </a:r>
            <a:r>
              <a:rPr lang="en-US" sz="3200" b="1" baseline="-25000" dirty="0">
                <a:solidFill>
                  <a:srgbClr val="013A72"/>
                </a:solidFill>
                <a:latin typeface="Montserrat" panose="00000500000000000000" pitchFamily="50" charset="0"/>
              </a:rPr>
              <a:t>3</a:t>
            </a:r>
            <a:r>
              <a:rPr lang="en-US" sz="3200" b="1" dirty="0">
                <a:solidFill>
                  <a:srgbClr val="013A72"/>
                </a:solidFill>
                <a:latin typeface="Montserrat" panose="00000500000000000000" pitchFamily="50" charset="0"/>
              </a:rPr>
              <a:t>Sn is extremally brittle</a:t>
            </a:r>
          </a:p>
        </p:txBody>
      </p:sp>
      <p:sp>
        <p:nvSpPr>
          <p:cNvPr id="31" name="CasellaDiTesto 30">
            <a:extLst>
              <a:ext uri="{FF2B5EF4-FFF2-40B4-BE49-F238E27FC236}">
                <a16:creationId xmlns:a16="http://schemas.microsoft.com/office/drawing/2014/main" id="{81DBD862-E0F9-20DD-B937-753B7AFB8955}"/>
              </a:ext>
            </a:extLst>
          </p:cNvPr>
          <p:cNvSpPr txBox="1"/>
          <p:nvPr/>
        </p:nvSpPr>
        <p:spPr>
          <a:xfrm>
            <a:off x="4282927" y="4041550"/>
            <a:ext cx="3626144" cy="646331"/>
          </a:xfrm>
          <a:prstGeom prst="rect">
            <a:avLst/>
          </a:prstGeom>
          <a:noFill/>
        </p:spPr>
        <p:txBody>
          <a:bodyPr wrap="square">
            <a:spAutoFit/>
          </a:bodyPr>
          <a:lstStyle/>
          <a:p>
            <a:pPr marR="5400" algn="l"/>
            <a:r>
              <a:rPr lang="en-US" sz="1200" b="1" i="0" u="none" strike="noStrike" baseline="0" dirty="0">
                <a:solidFill>
                  <a:srgbClr val="013A72"/>
                </a:solidFill>
                <a:latin typeface="Montserrat" panose="00000500000000000000" pitchFamily="50" charset="0"/>
              </a:rPr>
              <a:t>Little change</a:t>
            </a:r>
            <a:r>
              <a:rPr lang="en-US" sz="1200" i="0" u="none" strike="noStrike" baseline="0" dirty="0">
                <a:solidFill>
                  <a:srgbClr val="013A72"/>
                </a:solidFill>
                <a:latin typeface="Montserrat" panose="00000500000000000000" pitchFamily="50" charset="0"/>
              </a:rPr>
              <a:t> </a:t>
            </a:r>
            <a:r>
              <a:rPr lang="en-US" sz="1200" i="0" u="none" strike="noStrike" baseline="0" dirty="0">
                <a:latin typeface="Montserrat" panose="00000500000000000000" pitchFamily="50" charset="0"/>
              </a:rPr>
              <a:t>in the coated cavity performance after tuning up to 1400 kHz at</a:t>
            </a:r>
            <a:r>
              <a:rPr lang="en-US" sz="1200" b="1" i="0" u="none" strike="noStrike" baseline="0" dirty="0">
                <a:latin typeface="Montserrat" panose="00000500000000000000" pitchFamily="50" charset="0"/>
              </a:rPr>
              <a:t> </a:t>
            </a:r>
            <a:r>
              <a:rPr lang="en-US" sz="1200" b="1" i="0" u="none" strike="noStrike" baseline="0" dirty="0">
                <a:solidFill>
                  <a:srgbClr val="013A72"/>
                </a:solidFill>
                <a:latin typeface="Montserrat" panose="00000500000000000000" pitchFamily="50" charset="0"/>
              </a:rPr>
              <a:t>cryogenic temperatures </a:t>
            </a:r>
            <a:endParaRPr lang="en-US" sz="1200" b="1" dirty="0">
              <a:solidFill>
                <a:srgbClr val="013A72"/>
              </a:solidFill>
              <a:latin typeface="Montserrat" panose="00000500000000000000" pitchFamily="50" charset="0"/>
            </a:endParaRPr>
          </a:p>
        </p:txBody>
      </p:sp>
      <p:pic>
        <p:nvPicPr>
          <p:cNvPr id="24" name="Immagine 23">
            <a:extLst>
              <a:ext uri="{FF2B5EF4-FFF2-40B4-BE49-F238E27FC236}">
                <a16:creationId xmlns:a16="http://schemas.microsoft.com/office/drawing/2014/main" id="{5D2EC14D-9F52-F865-F235-C74774A4D987}"/>
              </a:ext>
            </a:extLst>
          </p:cNvPr>
          <p:cNvPicPr>
            <a:picLocks noChangeAspect="1"/>
          </p:cNvPicPr>
          <p:nvPr/>
        </p:nvPicPr>
        <p:blipFill rotWithShape="1">
          <a:blip r:embed="rId2"/>
          <a:srcRect l="10071" t="34946" r="53929" b="14901"/>
          <a:stretch/>
        </p:blipFill>
        <p:spPr>
          <a:xfrm>
            <a:off x="524465" y="1411946"/>
            <a:ext cx="3355595" cy="2629604"/>
          </a:xfrm>
          <a:prstGeom prst="rect">
            <a:avLst/>
          </a:prstGeom>
        </p:spPr>
      </p:pic>
    </p:spTree>
    <p:extLst>
      <p:ext uri="{BB962C8B-B14F-4D97-AF65-F5344CB8AC3E}">
        <p14:creationId xmlns:p14="http://schemas.microsoft.com/office/powerpoint/2010/main" val="235297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2115D08E677248BDCA1802405EB194" ma:contentTypeVersion="13" ma:contentTypeDescription="Create a new document." ma:contentTypeScope="" ma:versionID="34f245b5fc5545921cad9db836a822b3">
  <xsd:schema xmlns:xsd="http://www.w3.org/2001/XMLSchema" xmlns:xs="http://www.w3.org/2001/XMLSchema" xmlns:p="http://schemas.microsoft.com/office/2006/metadata/properties" xmlns:ns3="e47f35ae-fbd5-4fcb-aa0e-162c0b89555d" xmlns:ns4="adf77701-ae93-4853-aa7d-9da7e7fa76b3" targetNamespace="http://schemas.microsoft.com/office/2006/metadata/properties" ma:root="true" ma:fieldsID="e0215bf63018cd1dfcff03b3f59b35eb" ns3:_="" ns4:_="">
    <xsd:import namespace="e47f35ae-fbd5-4fcb-aa0e-162c0b89555d"/>
    <xsd:import namespace="adf77701-ae93-4853-aa7d-9da7e7fa76b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7f35ae-fbd5-4fcb-aa0e-162c0b895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f77701-ae93-4853-aa7d-9da7e7fa76b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DABFD3-5CD2-4EC4-8BC7-B345F47FA5A0}">
  <ds:schemaRefs>
    <ds:schemaRef ds:uri="http://www.w3.org/XML/1998/namespace"/>
    <ds:schemaRef ds:uri="http://schemas.microsoft.com/office/infopath/2007/PartnerControls"/>
    <ds:schemaRef ds:uri="http://purl.org/dc/terms/"/>
    <ds:schemaRef ds:uri="http://schemas.microsoft.com/office/2006/metadata/properties"/>
    <ds:schemaRef ds:uri="adf77701-ae93-4853-aa7d-9da7e7fa76b3"/>
    <ds:schemaRef ds:uri="http://purl.org/dc/elements/1.1/"/>
    <ds:schemaRef ds:uri="http://schemas.openxmlformats.org/package/2006/metadata/core-properties"/>
    <ds:schemaRef ds:uri="http://purl.org/dc/dcmitype/"/>
    <ds:schemaRef ds:uri="http://schemas.microsoft.com/office/2006/documentManagement/types"/>
    <ds:schemaRef ds:uri="e47f35ae-fbd5-4fcb-aa0e-162c0b89555d"/>
  </ds:schemaRefs>
</ds:datastoreItem>
</file>

<file path=customXml/itemProps2.xml><?xml version="1.0" encoding="utf-8"?>
<ds:datastoreItem xmlns:ds="http://schemas.openxmlformats.org/officeDocument/2006/customXml" ds:itemID="{8D69BB90-969A-42B1-AA6B-EC92BDB5F1C9}">
  <ds:schemaRefs>
    <ds:schemaRef ds:uri="adf77701-ae93-4853-aa7d-9da7e7fa76b3"/>
    <ds:schemaRef ds:uri="e47f35ae-fbd5-4fcb-aa0e-162c0b8955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1C0144-3303-4E68-BCA4-A5E233B183CA}">
  <ds:schemaRefs>
    <ds:schemaRef ds:uri="http://schemas.microsoft.com/sharepoint/v3/contenttype/forms"/>
  </ds:schemaRefs>
</ds:datastoreItem>
</file>

<file path=docMetadata/LabelInfo.xml><?xml version="1.0" encoding="utf-8"?>
<clbl:labelList xmlns:clbl="http://schemas.microsoft.com/office/2020/mipLabelMetadata">
  <clbl:label id="{2e10e44d-c7b9-43e3-b020-1292482e504a}" enabled="0" method="" siteId="{2e10e44d-c7b9-43e3-b020-1292482e504a}" removed="1"/>
</clbl:labelList>
</file>

<file path=docProps/app.xml><?xml version="1.0" encoding="utf-8"?>
<Properties xmlns="http://schemas.openxmlformats.org/officeDocument/2006/extended-properties" xmlns:vt="http://schemas.openxmlformats.org/officeDocument/2006/docPropsVTypes">
  <Template/>
  <TotalTime>4738</TotalTime>
  <Words>2406</Words>
  <Application>Microsoft Office PowerPoint</Application>
  <PresentationFormat>Widescreen</PresentationFormat>
  <Paragraphs>292</Paragraphs>
  <Slides>27</Slides>
  <Notes>8</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27</vt:i4>
      </vt:variant>
    </vt:vector>
  </HeadingPairs>
  <TitlesOfParts>
    <vt:vector size="38" baseType="lpstr">
      <vt:lpstr>Calibri</vt:lpstr>
      <vt:lpstr>Times New Roman</vt:lpstr>
      <vt:lpstr>Arial</vt:lpstr>
      <vt:lpstr>Montserrat</vt:lpstr>
      <vt:lpstr>Montserrat ExtraBold</vt:lpstr>
      <vt:lpstr>Cambria Math</vt:lpstr>
      <vt:lpstr>Oswald</vt:lpstr>
      <vt:lpstr>Franklin Gothic Book</vt:lpstr>
      <vt:lpstr>Wingdings</vt:lpstr>
      <vt:lpstr>Tema di Office</vt:lpstr>
      <vt:lpstr>1_Tema di Office</vt:lpstr>
      <vt:lpstr>Presentazione standard di PowerPoint</vt:lpstr>
      <vt:lpstr>Goal of WP3</vt:lpstr>
      <vt:lpstr>Nb3Sn state of the art</vt:lpstr>
      <vt:lpstr>A different approach: Nb3Sn on Cu</vt:lpstr>
      <vt:lpstr>Presentazione standard di PowerPoint</vt:lpstr>
      <vt:lpstr>Presentazione standard di PowerPoint</vt:lpstr>
      <vt:lpstr>I.FAST Sinergy</vt:lpstr>
      <vt:lpstr>Trapped Flux</vt:lpstr>
      <vt:lpstr>Cavity Tunability</vt:lpstr>
      <vt:lpstr>Presentazione standard di PowerPoint</vt:lpstr>
      <vt:lpstr>Main activities in ISAS</vt:lpstr>
      <vt:lpstr>Presentazione standard di PowerPoint</vt:lpstr>
      <vt:lpstr>WP3 Structure</vt:lpstr>
      <vt:lpstr>Presentazione standard di PowerPoint</vt:lpstr>
      <vt:lpstr>WP3 Tasks 3.2 Flux Trapping – M1-M32 (INFN, CEA, HZB, UKRI) – Oleg Malyshev</vt:lpstr>
      <vt:lpstr>WP3 Tasks 3.3 RF Tunability – M1-M32 (INFN, CEA, HZB, UKRI) – Oliver Kugeler</vt:lpstr>
      <vt:lpstr>Presentazione standard di PowerPoint</vt:lpstr>
      <vt:lpstr>Presentazione standard di PowerPoint</vt:lpstr>
      <vt:lpstr>WP3 Timeline</vt:lpstr>
      <vt:lpstr>WP3 Key Outcomes (1)</vt:lpstr>
      <vt:lpstr>WP3 Key Outcomes (2) - Nb3Sn coating R&amp;D</vt:lpstr>
      <vt:lpstr>WP3 Next Steps</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Cristian</dc:creator>
  <cp:lastModifiedBy>Cristian Pira</cp:lastModifiedBy>
  <cp:revision>12</cp:revision>
  <dcterms:created xsi:type="dcterms:W3CDTF">2017-03-06T09:45:26Z</dcterms:created>
  <dcterms:modified xsi:type="dcterms:W3CDTF">2026-03-19T10:34:42Z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0x010100BC2115D08E677248BDCA1802405EB194</vt:lpwstr>
  </property>
</Properties>
</file>