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4"/>
    <p:sldMasterId id="2147483686" r:id="rId5"/>
  </p:sldMasterIdLst>
  <p:notesMasterIdLst>
    <p:notesMasterId r:id="rId25"/>
  </p:notesMasterIdLst>
  <p:handoutMasterIdLst>
    <p:handoutMasterId r:id="rId26"/>
  </p:handoutMasterIdLst>
  <p:sldIdLst>
    <p:sldId id="2780" r:id="rId6"/>
    <p:sldId id="2835" r:id="rId7"/>
    <p:sldId id="2837" r:id="rId8"/>
    <p:sldId id="2836" r:id="rId9"/>
    <p:sldId id="3295" r:id="rId10"/>
    <p:sldId id="3284" r:id="rId11"/>
    <p:sldId id="3251" r:id="rId12"/>
    <p:sldId id="3253" r:id="rId13"/>
    <p:sldId id="3289" r:id="rId14"/>
    <p:sldId id="3290" r:id="rId15"/>
    <p:sldId id="3291" r:id="rId16"/>
    <p:sldId id="3270" r:id="rId17"/>
    <p:sldId id="3293" r:id="rId18"/>
    <p:sldId id="3292" r:id="rId19"/>
    <p:sldId id="3264" r:id="rId20"/>
    <p:sldId id="3296" r:id="rId21"/>
    <p:sldId id="3298" r:id="rId22"/>
    <p:sldId id="3299" r:id="rId23"/>
    <p:sldId id="2832" r:id="rId24"/>
  </p:sldIdLst>
  <p:sldSz cx="12192000" cy="6858000"/>
  <p:notesSz cx="6858000" cy="9144000"/>
  <p:embeddedFontLs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Montserrat ExtraBold" panose="00000900000000000000" pitchFamily="2" charset="0"/>
      <p:bold r:id="rId31"/>
      <p:boldItalic r:id="rId32"/>
    </p:embeddedFont>
    <p:embeddedFont>
      <p:font typeface="Oswald" panose="00000500000000000000" pitchFamily="2" charset="0"/>
      <p:regular r:id="rId33"/>
      <p:bold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E9662C4D-EC58-4F22-9C69-4A9F0A937AC2}">
          <p14:sldIdLst>
            <p14:sldId id="2780"/>
            <p14:sldId id="2835"/>
            <p14:sldId id="2837"/>
            <p14:sldId id="2836"/>
            <p14:sldId id="3295"/>
            <p14:sldId id="3284"/>
            <p14:sldId id="3251"/>
            <p14:sldId id="3253"/>
            <p14:sldId id="3289"/>
            <p14:sldId id="3290"/>
            <p14:sldId id="3291"/>
            <p14:sldId id="3270"/>
            <p14:sldId id="3293"/>
            <p14:sldId id="3292"/>
            <p14:sldId id="3264"/>
            <p14:sldId id="3296"/>
            <p14:sldId id="3298"/>
            <p14:sldId id="3299"/>
            <p14:sldId id="283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istian Pira" initials="CP" lastIdx="13" clrIdx="0">
    <p:extLst>
      <p:ext uri="{19B8F6BF-5375-455C-9EA6-DF929625EA0E}">
        <p15:presenceInfo xmlns:p15="http://schemas.microsoft.com/office/powerpoint/2012/main" userId="Cristian Pira" providerId="None"/>
      </p:ext>
    </p:extLst>
  </p:cmAuthor>
  <p:cmAuthor id="2" name="Eduard Chyhyrynets" initials="EC" lastIdx="11" clrIdx="1">
    <p:extLst>
      <p:ext uri="{19B8F6BF-5375-455C-9EA6-DF929625EA0E}">
        <p15:presenceInfo xmlns:p15="http://schemas.microsoft.com/office/powerpoint/2012/main" userId="S::chyhyryn@infn.it::91559de2-2ebb-451e-a702-d0e5344da124" providerId="AD"/>
      </p:ext>
    </p:extLst>
  </p:cmAuthor>
  <p:cmAuthor id="3" name="Vanessa Andreina Garcia Diaz" initials="VAGD" lastIdx="2" clrIdx="2">
    <p:extLst>
      <p:ext uri="{19B8F6BF-5375-455C-9EA6-DF929625EA0E}">
        <p15:presenceInfo xmlns:p15="http://schemas.microsoft.com/office/powerpoint/2012/main" userId="Vanessa Andreina Garcia Diaz" providerId="None"/>
      </p:ext>
    </p:extLst>
  </p:cmAuthor>
  <p:cmAuthor id="4" name="Eduard Chyhyrynets" initials="EC [2]" lastIdx="1" clrIdx="3">
    <p:extLst>
      <p:ext uri="{19B8F6BF-5375-455C-9EA6-DF929625EA0E}">
        <p15:presenceInfo xmlns:p15="http://schemas.microsoft.com/office/powerpoint/2012/main" userId="Eduard Chyhyrynet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21F"/>
    <a:srgbClr val="013A72"/>
    <a:srgbClr val="4297B4"/>
    <a:srgbClr val="8DC1D2"/>
    <a:srgbClr val="FF00FF"/>
    <a:srgbClr val="E0C338"/>
    <a:srgbClr val="C6C13D"/>
    <a:srgbClr val="F8BD32"/>
    <a:srgbClr val="FFFFFF"/>
    <a:srgbClr val="E2E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71BC4D-74A6-464E-A48E-B427E5AB46AC}" v="103" dt="2026-03-19T18:28:05.5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25" autoAdjust="0"/>
    <p:restoredTop sz="81933" autoAdjust="0"/>
  </p:normalViewPr>
  <p:slideViewPr>
    <p:cSldViewPr snapToGrid="0">
      <p:cViewPr>
        <p:scale>
          <a:sx n="75" d="100"/>
          <a:sy n="75" d="100"/>
        </p:scale>
        <p:origin x="2994" y="121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159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ian Pira" userId="7124120c-9f6d-49e9-b601-7d0d6e76e5f5" providerId="ADAL" clId="{3F526F1B-D3FA-444A-9276-C482BDF41BDE}"/>
    <pc:docChg chg="undo custSel addSld delSld modSld sldOrd modSection">
      <pc:chgData name="Cristian Pira" userId="7124120c-9f6d-49e9-b601-7d0d6e76e5f5" providerId="ADAL" clId="{3F526F1B-D3FA-444A-9276-C482BDF41BDE}" dt="2026-03-19T18:30:18.157" v="3069" actId="47"/>
      <pc:docMkLst>
        <pc:docMk/>
      </pc:docMkLst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1072905190" sldId="268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4001320483" sldId="275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3840629035" sldId="276"/>
        </pc:sldMkLst>
      </pc:sldChg>
      <pc:sldChg chg="addSp delSp modSp mod">
        <pc:chgData name="Cristian Pira" userId="7124120c-9f6d-49e9-b601-7d0d6e76e5f5" providerId="ADAL" clId="{3F526F1B-D3FA-444A-9276-C482BDF41BDE}" dt="2026-03-19T16:00:37.652" v="56" actId="1076"/>
        <pc:sldMkLst>
          <pc:docMk/>
          <pc:sldMk cId="1121008591" sldId="2780"/>
        </pc:sldMkLst>
        <pc:spChg chg="del">
          <ac:chgData name="Cristian Pira" userId="7124120c-9f6d-49e9-b601-7d0d6e76e5f5" providerId="ADAL" clId="{3F526F1B-D3FA-444A-9276-C482BDF41BDE}" dt="2026-03-19T15:57:38.522" v="6" actId="478"/>
          <ac:spMkLst>
            <pc:docMk/>
            <pc:sldMk cId="1121008591" sldId="2780"/>
            <ac:spMk id="6" creationId="{8E43B279-D2E1-2CBA-8607-A3F7523CC4C7}"/>
          </ac:spMkLst>
        </pc:spChg>
        <pc:spChg chg="mod">
          <ac:chgData name="Cristian Pira" userId="7124120c-9f6d-49e9-b601-7d0d6e76e5f5" providerId="ADAL" clId="{3F526F1B-D3FA-444A-9276-C482BDF41BDE}" dt="2026-03-19T15:59:46.300" v="36" actId="1076"/>
          <ac:spMkLst>
            <pc:docMk/>
            <pc:sldMk cId="1121008591" sldId="2780"/>
            <ac:spMk id="7" creationId="{FA4E89F5-0FD3-F521-F557-C47350DD81CE}"/>
          </ac:spMkLst>
        </pc:spChg>
        <pc:spChg chg="mod">
          <ac:chgData name="Cristian Pira" userId="7124120c-9f6d-49e9-b601-7d0d6e76e5f5" providerId="ADAL" clId="{3F526F1B-D3FA-444A-9276-C482BDF41BDE}" dt="2026-03-19T15:59:28.707" v="32" actId="1076"/>
          <ac:spMkLst>
            <pc:docMk/>
            <pc:sldMk cId="1121008591" sldId="2780"/>
            <ac:spMk id="8" creationId="{AF175F13-8E2D-4520-CB90-FF8ECFED1643}"/>
          </ac:spMkLst>
        </pc:spChg>
        <pc:spChg chg="del">
          <ac:chgData name="Cristian Pira" userId="7124120c-9f6d-49e9-b601-7d0d6e76e5f5" providerId="ADAL" clId="{3F526F1B-D3FA-444A-9276-C482BDF41BDE}" dt="2026-03-19T15:57:41.090" v="8" actId="478"/>
          <ac:spMkLst>
            <pc:docMk/>
            <pc:sldMk cId="1121008591" sldId="2780"/>
            <ac:spMk id="9" creationId="{61AC7D85-BF6D-0611-121E-E143E35A5DE8}"/>
          </ac:spMkLst>
        </pc:spChg>
        <pc:spChg chg="add mod">
          <ac:chgData name="Cristian Pira" userId="7124120c-9f6d-49e9-b601-7d0d6e76e5f5" providerId="ADAL" clId="{3F526F1B-D3FA-444A-9276-C482BDF41BDE}" dt="2026-03-19T16:00:37.652" v="56" actId="1076"/>
          <ac:spMkLst>
            <pc:docMk/>
            <pc:sldMk cId="1121008591" sldId="2780"/>
            <ac:spMk id="10" creationId="{CAF83C77-B818-8CD5-A413-7DE320877D34}"/>
          </ac:spMkLst>
        </pc:spChg>
        <pc:spChg chg="mod">
          <ac:chgData name="Cristian Pira" userId="7124120c-9f6d-49e9-b601-7d0d6e76e5f5" providerId="ADAL" clId="{3F526F1B-D3FA-444A-9276-C482BDF41BDE}" dt="2026-03-19T15:59:14.237" v="29" actId="207"/>
          <ac:spMkLst>
            <pc:docMk/>
            <pc:sldMk cId="1121008591" sldId="2780"/>
            <ac:spMk id="21" creationId="{B41C4EA6-CE5B-45DD-99CF-4E6C4E3FBD27}"/>
          </ac:spMkLst>
        </pc:spChg>
        <pc:spChg chg="mod">
          <ac:chgData name="Cristian Pira" userId="7124120c-9f6d-49e9-b601-7d0d6e76e5f5" providerId="ADAL" clId="{3F526F1B-D3FA-444A-9276-C482BDF41BDE}" dt="2026-03-19T15:59:28.707" v="32" actId="1076"/>
          <ac:spMkLst>
            <pc:docMk/>
            <pc:sldMk cId="1121008591" sldId="2780"/>
            <ac:spMk id="23" creationId="{D9D2AF66-F158-4DC8-A2EC-9EAC36E662F8}"/>
          </ac:spMkLst>
        </pc:spChg>
        <pc:spChg chg="mod">
          <ac:chgData name="Cristian Pira" userId="7124120c-9f6d-49e9-b601-7d0d6e76e5f5" providerId="ADAL" clId="{3F526F1B-D3FA-444A-9276-C482BDF41BDE}" dt="2026-03-19T16:00:15.462" v="39" actId="14100"/>
          <ac:spMkLst>
            <pc:docMk/>
            <pc:sldMk cId="1121008591" sldId="2780"/>
            <ac:spMk id="25" creationId="{2CC09327-CBBD-4369-A91B-D114EB7A52E4}"/>
          </ac:spMkLst>
        </pc:spChg>
        <pc:picChg chg="del">
          <ac:chgData name="Cristian Pira" userId="7124120c-9f6d-49e9-b601-7d0d6e76e5f5" providerId="ADAL" clId="{3F526F1B-D3FA-444A-9276-C482BDF41BDE}" dt="2026-03-19T15:57:37.338" v="5" actId="478"/>
          <ac:picMkLst>
            <pc:docMk/>
            <pc:sldMk cId="1121008591" sldId="2780"/>
            <ac:picMk id="2" creationId="{14FEE232-DAFF-43A8-5F23-A3A3A62BCB9D}"/>
          </ac:picMkLst>
        </pc:picChg>
        <pc:picChg chg="mod">
          <ac:chgData name="Cristian Pira" userId="7124120c-9f6d-49e9-b601-7d0d6e76e5f5" providerId="ADAL" clId="{3F526F1B-D3FA-444A-9276-C482BDF41BDE}" dt="2026-03-19T15:59:42.950" v="35" actId="1076"/>
          <ac:picMkLst>
            <pc:docMk/>
            <pc:sldMk cId="1121008591" sldId="2780"/>
            <ac:picMk id="4" creationId="{E3CFD43A-415C-7697-E3BB-2404C69C36D1}"/>
          </ac:picMkLst>
        </pc:picChg>
        <pc:picChg chg="del">
          <ac:chgData name="Cristian Pira" userId="7124120c-9f6d-49e9-b601-7d0d6e76e5f5" providerId="ADAL" clId="{3F526F1B-D3FA-444A-9276-C482BDF41BDE}" dt="2026-03-19T15:57:39.673" v="7" actId="478"/>
          <ac:picMkLst>
            <pc:docMk/>
            <pc:sldMk cId="1121008591" sldId="2780"/>
            <ac:picMk id="5" creationId="{207E01FF-05D2-8064-0609-2E794E03AB49}"/>
          </ac:picMkLst>
        </pc:picChg>
        <pc:picChg chg="mod">
          <ac:chgData name="Cristian Pira" userId="7124120c-9f6d-49e9-b601-7d0d6e76e5f5" providerId="ADAL" clId="{3F526F1B-D3FA-444A-9276-C482BDF41BDE}" dt="2026-03-19T15:57:46.184" v="10" actId="1076"/>
          <ac:picMkLst>
            <pc:docMk/>
            <pc:sldMk cId="1121008591" sldId="2780"/>
            <ac:picMk id="11" creationId="{F3C321C7-3C37-40EC-BC2D-A73548E91B22}"/>
          </ac:picMkLst>
        </pc:picChg>
        <pc:picChg chg="del">
          <ac:chgData name="Cristian Pira" userId="7124120c-9f6d-49e9-b601-7d0d6e76e5f5" providerId="ADAL" clId="{3F526F1B-D3FA-444A-9276-C482BDF41BDE}" dt="2026-03-19T15:57:35.874" v="3" actId="478"/>
          <ac:picMkLst>
            <pc:docMk/>
            <pc:sldMk cId="1121008591" sldId="2780"/>
            <ac:picMk id="1026" creationId="{2AF65C3F-8401-FEB8-7F5A-596F8D67EEEE}"/>
          </ac:picMkLst>
        </pc:picChg>
        <pc:picChg chg="del">
          <ac:chgData name="Cristian Pira" userId="7124120c-9f6d-49e9-b601-7d0d6e76e5f5" providerId="ADAL" clId="{3F526F1B-D3FA-444A-9276-C482BDF41BDE}" dt="2026-03-19T15:57:36.882" v="4" actId="478"/>
          <ac:picMkLst>
            <pc:docMk/>
            <pc:sldMk cId="1121008591" sldId="2780"/>
            <ac:picMk id="1028" creationId="{67DDFF16-6297-88F6-6B5A-AC85236AB7B8}"/>
          </ac:picMkLst>
        </pc:picChg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4282320856" sldId="2784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1757646951" sldId="2786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1975582828" sldId="2787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1844210536" sldId="2788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2416962397" sldId="2789"/>
        </pc:sldMkLst>
      </pc:sldChg>
      <pc:sldChg chg="del">
        <pc:chgData name="Cristian Pira" userId="7124120c-9f6d-49e9-b601-7d0d6e76e5f5" providerId="ADAL" clId="{3F526F1B-D3FA-444A-9276-C482BDF41BDE}" dt="2026-03-19T17:03:50.278" v="1008" actId="47"/>
        <pc:sldMkLst>
          <pc:docMk/>
          <pc:sldMk cId="1016656293" sldId="2790"/>
        </pc:sldMkLst>
      </pc:sldChg>
      <pc:sldChg chg="del">
        <pc:chgData name="Cristian Pira" userId="7124120c-9f6d-49e9-b601-7d0d6e76e5f5" providerId="ADAL" clId="{3F526F1B-D3FA-444A-9276-C482BDF41BDE}" dt="2026-03-19T17:03:50.278" v="1008" actId="47"/>
        <pc:sldMkLst>
          <pc:docMk/>
          <pc:sldMk cId="3568970475" sldId="2791"/>
        </pc:sldMkLst>
      </pc:sldChg>
      <pc:sldChg chg="del">
        <pc:chgData name="Cristian Pira" userId="7124120c-9f6d-49e9-b601-7d0d6e76e5f5" providerId="ADAL" clId="{3F526F1B-D3FA-444A-9276-C482BDF41BDE}" dt="2026-03-19T17:03:50.278" v="1008" actId="47"/>
        <pc:sldMkLst>
          <pc:docMk/>
          <pc:sldMk cId="630055437" sldId="2792"/>
        </pc:sldMkLst>
      </pc:sldChg>
      <pc:sldChg chg="del">
        <pc:chgData name="Cristian Pira" userId="7124120c-9f6d-49e9-b601-7d0d6e76e5f5" providerId="ADAL" clId="{3F526F1B-D3FA-444A-9276-C482BDF41BDE}" dt="2026-03-19T17:03:50.278" v="1008" actId="47"/>
        <pc:sldMkLst>
          <pc:docMk/>
          <pc:sldMk cId="4011977432" sldId="2794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2519232712" sldId="2796"/>
        </pc:sldMkLst>
      </pc:sldChg>
      <pc:sldChg chg="del">
        <pc:chgData name="Cristian Pira" userId="7124120c-9f6d-49e9-b601-7d0d6e76e5f5" providerId="ADAL" clId="{3F526F1B-D3FA-444A-9276-C482BDF41BDE}" dt="2026-03-19T18:30:18.157" v="3069" actId="47"/>
        <pc:sldMkLst>
          <pc:docMk/>
          <pc:sldMk cId="1166710329" sldId="2810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1534943081" sldId="2811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2242960929" sldId="2812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2280381311" sldId="2813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1894881344" sldId="2816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2094863368" sldId="2817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406517662" sldId="2818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3592557984" sldId="2819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2352976010" sldId="2820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3388857609" sldId="2821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669800476" sldId="2824"/>
        </pc:sldMkLst>
      </pc:sldChg>
      <pc:sldChg chg="del">
        <pc:chgData name="Cristian Pira" userId="7124120c-9f6d-49e9-b601-7d0d6e76e5f5" providerId="ADAL" clId="{3F526F1B-D3FA-444A-9276-C482BDF41BDE}" dt="2026-03-19T17:03:45.093" v="1007" actId="47"/>
        <pc:sldMkLst>
          <pc:docMk/>
          <pc:sldMk cId="3538920382" sldId="2834"/>
        </pc:sldMkLst>
      </pc:sldChg>
      <pc:sldChg chg="addSp modSp new mod">
        <pc:chgData name="Cristian Pira" userId="7124120c-9f6d-49e9-b601-7d0d6e76e5f5" providerId="ADAL" clId="{3F526F1B-D3FA-444A-9276-C482BDF41BDE}" dt="2026-03-19T16:57:38.889" v="982" actId="1076"/>
        <pc:sldMkLst>
          <pc:docMk/>
          <pc:sldMk cId="1463180828" sldId="2835"/>
        </pc:sldMkLst>
        <pc:spChg chg="mod">
          <ac:chgData name="Cristian Pira" userId="7124120c-9f6d-49e9-b601-7d0d6e76e5f5" providerId="ADAL" clId="{3F526F1B-D3FA-444A-9276-C482BDF41BDE}" dt="2026-03-19T16:56:07.383" v="970" actId="207"/>
          <ac:spMkLst>
            <pc:docMk/>
            <pc:sldMk cId="1463180828" sldId="2835"/>
            <ac:spMk id="2" creationId="{BA028D57-A9A2-3648-7AC8-844C2D731BAC}"/>
          </ac:spMkLst>
        </pc:spChg>
        <pc:spChg chg="mod">
          <ac:chgData name="Cristian Pira" userId="7124120c-9f6d-49e9-b601-7d0d6e76e5f5" providerId="ADAL" clId="{3F526F1B-D3FA-444A-9276-C482BDF41BDE}" dt="2026-03-19T16:55:51.865" v="969" actId="947"/>
          <ac:spMkLst>
            <pc:docMk/>
            <pc:sldMk cId="1463180828" sldId="2835"/>
            <ac:spMk id="3" creationId="{FC2D7B8D-1455-85F9-5D98-8318C1D800A4}"/>
          </ac:spMkLst>
        </pc:spChg>
        <pc:picChg chg="add mod">
          <ac:chgData name="Cristian Pira" userId="7124120c-9f6d-49e9-b601-7d0d6e76e5f5" providerId="ADAL" clId="{3F526F1B-D3FA-444A-9276-C482BDF41BDE}" dt="2026-03-19T16:55:06.258" v="968" actId="1076"/>
          <ac:picMkLst>
            <pc:docMk/>
            <pc:sldMk cId="1463180828" sldId="2835"/>
            <ac:picMk id="5" creationId="{EA2325DB-DE9C-24EE-5160-65E4AE68C196}"/>
          </ac:picMkLst>
        </pc:picChg>
        <pc:picChg chg="add mod">
          <ac:chgData name="Cristian Pira" userId="7124120c-9f6d-49e9-b601-7d0d6e76e5f5" providerId="ADAL" clId="{3F526F1B-D3FA-444A-9276-C482BDF41BDE}" dt="2026-03-19T16:55:06.258" v="968" actId="1076"/>
          <ac:picMkLst>
            <pc:docMk/>
            <pc:sldMk cId="1463180828" sldId="2835"/>
            <ac:picMk id="6" creationId="{F3C34C00-3B17-BE3A-8028-D186FD82C74C}"/>
          </ac:picMkLst>
        </pc:picChg>
        <pc:picChg chg="add mod modCrop">
          <ac:chgData name="Cristian Pira" userId="7124120c-9f6d-49e9-b601-7d0d6e76e5f5" providerId="ADAL" clId="{3F526F1B-D3FA-444A-9276-C482BDF41BDE}" dt="2026-03-19T16:57:38.889" v="982" actId="1076"/>
          <ac:picMkLst>
            <pc:docMk/>
            <pc:sldMk cId="1463180828" sldId="2835"/>
            <ac:picMk id="19" creationId="{19BA786A-420A-11FC-CEF8-02E78EC5B06B}"/>
          </ac:picMkLst>
        </pc:picChg>
      </pc:sldChg>
      <pc:sldChg chg="addSp delSp modSp add mod">
        <pc:chgData name="Cristian Pira" userId="7124120c-9f6d-49e9-b601-7d0d6e76e5f5" providerId="ADAL" clId="{3F526F1B-D3FA-444A-9276-C482BDF41BDE}" dt="2026-03-19T17:34:15.258" v="1587" actId="1076"/>
        <pc:sldMkLst>
          <pc:docMk/>
          <pc:sldMk cId="558958298" sldId="2836"/>
        </pc:sldMkLst>
        <pc:spChg chg="mod">
          <ac:chgData name="Cristian Pira" userId="7124120c-9f6d-49e9-b601-7d0d6e76e5f5" providerId="ADAL" clId="{3F526F1B-D3FA-444A-9276-C482BDF41BDE}" dt="2026-03-19T17:29:55.271" v="1528" actId="20577"/>
          <ac:spMkLst>
            <pc:docMk/>
            <pc:sldMk cId="558958298" sldId="2836"/>
            <ac:spMk id="2" creationId="{F38C2CD9-3DBF-777D-0ADC-BBFD8CD42C55}"/>
          </ac:spMkLst>
        </pc:spChg>
        <pc:spChg chg="del mod">
          <ac:chgData name="Cristian Pira" userId="7124120c-9f6d-49e9-b601-7d0d6e76e5f5" providerId="ADAL" clId="{3F526F1B-D3FA-444A-9276-C482BDF41BDE}" dt="2026-03-19T17:09:45.097" v="1072" actId="478"/>
          <ac:spMkLst>
            <pc:docMk/>
            <pc:sldMk cId="558958298" sldId="2836"/>
            <ac:spMk id="3" creationId="{EE294F88-7E1A-0886-23AA-230388459AE0}"/>
          </ac:spMkLst>
        </pc:spChg>
        <pc:spChg chg="add mod">
          <ac:chgData name="Cristian Pira" userId="7124120c-9f6d-49e9-b601-7d0d6e76e5f5" providerId="ADAL" clId="{3F526F1B-D3FA-444A-9276-C482BDF41BDE}" dt="2026-03-19T17:09:59.131" v="1078" actId="1076"/>
          <ac:spMkLst>
            <pc:docMk/>
            <pc:sldMk cId="558958298" sldId="2836"/>
            <ac:spMk id="7" creationId="{00909E14-7DB7-3B29-710C-C305B0C6183F}"/>
          </ac:spMkLst>
        </pc:spChg>
        <pc:spChg chg="mod">
          <ac:chgData name="Cristian Pira" userId="7124120c-9f6d-49e9-b601-7d0d6e76e5f5" providerId="ADAL" clId="{3F526F1B-D3FA-444A-9276-C482BDF41BDE}" dt="2026-03-19T17:17:05.303" v="1175"/>
          <ac:spMkLst>
            <pc:docMk/>
            <pc:sldMk cId="558958298" sldId="2836"/>
            <ac:spMk id="9" creationId="{32D59BDD-E5F9-D328-6E4F-140BDF3B7561}"/>
          </ac:spMkLst>
        </pc:spChg>
        <pc:spChg chg="mod">
          <ac:chgData name="Cristian Pira" userId="7124120c-9f6d-49e9-b601-7d0d6e76e5f5" providerId="ADAL" clId="{3F526F1B-D3FA-444A-9276-C482BDF41BDE}" dt="2026-03-19T17:17:05.303" v="1175"/>
          <ac:spMkLst>
            <pc:docMk/>
            <pc:sldMk cId="558958298" sldId="2836"/>
            <ac:spMk id="10" creationId="{31AA54B5-B7DF-C648-F952-420B4CACDDA6}"/>
          </ac:spMkLst>
        </pc:spChg>
        <pc:spChg chg="mod">
          <ac:chgData name="Cristian Pira" userId="7124120c-9f6d-49e9-b601-7d0d6e76e5f5" providerId="ADAL" clId="{3F526F1B-D3FA-444A-9276-C482BDF41BDE}" dt="2026-03-19T17:17:05.303" v="1175"/>
          <ac:spMkLst>
            <pc:docMk/>
            <pc:sldMk cId="558958298" sldId="2836"/>
            <ac:spMk id="11" creationId="{C7E4CA69-A7CD-867F-44FD-9CEBAE2C60D0}"/>
          </ac:spMkLst>
        </pc:spChg>
        <pc:spChg chg="mod">
          <ac:chgData name="Cristian Pira" userId="7124120c-9f6d-49e9-b601-7d0d6e76e5f5" providerId="ADAL" clId="{3F526F1B-D3FA-444A-9276-C482BDF41BDE}" dt="2026-03-19T17:17:24.332" v="1179" actId="403"/>
          <ac:spMkLst>
            <pc:docMk/>
            <pc:sldMk cId="558958298" sldId="2836"/>
            <ac:spMk id="12" creationId="{09032B5C-DB3F-7B0E-94DB-05160E470733}"/>
          </ac:spMkLst>
        </pc:spChg>
        <pc:spChg chg="mod">
          <ac:chgData name="Cristian Pira" userId="7124120c-9f6d-49e9-b601-7d0d6e76e5f5" providerId="ADAL" clId="{3F526F1B-D3FA-444A-9276-C482BDF41BDE}" dt="2026-03-19T17:17:05.303" v="1175"/>
          <ac:spMkLst>
            <pc:docMk/>
            <pc:sldMk cId="558958298" sldId="2836"/>
            <ac:spMk id="13" creationId="{F3865910-A744-6343-D913-44D624036F94}"/>
          </ac:spMkLst>
        </pc:spChg>
        <pc:spChg chg="mod">
          <ac:chgData name="Cristian Pira" userId="7124120c-9f6d-49e9-b601-7d0d6e76e5f5" providerId="ADAL" clId="{3F526F1B-D3FA-444A-9276-C482BDF41BDE}" dt="2026-03-19T17:17:05.303" v="1175"/>
          <ac:spMkLst>
            <pc:docMk/>
            <pc:sldMk cId="558958298" sldId="2836"/>
            <ac:spMk id="14" creationId="{60B586CE-13FA-5A6D-E999-1223B9B2D21F}"/>
          </ac:spMkLst>
        </pc:spChg>
        <pc:spChg chg="add mod">
          <ac:chgData name="Cristian Pira" userId="7124120c-9f6d-49e9-b601-7d0d6e76e5f5" providerId="ADAL" clId="{3F526F1B-D3FA-444A-9276-C482BDF41BDE}" dt="2026-03-19T17:21:34.068" v="1235" actId="1076"/>
          <ac:spMkLst>
            <pc:docMk/>
            <pc:sldMk cId="558958298" sldId="2836"/>
            <ac:spMk id="15" creationId="{518DA8E7-38C9-62EA-34D0-102577A7BB4F}"/>
          </ac:spMkLst>
        </pc:spChg>
        <pc:spChg chg="add mod">
          <ac:chgData name="Cristian Pira" userId="7124120c-9f6d-49e9-b601-7d0d6e76e5f5" providerId="ADAL" clId="{3F526F1B-D3FA-444A-9276-C482BDF41BDE}" dt="2026-03-19T17:21:34.068" v="1235" actId="1076"/>
          <ac:spMkLst>
            <pc:docMk/>
            <pc:sldMk cId="558958298" sldId="2836"/>
            <ac:spMk id="16" creationId="{1012E3F4-93C6-FF3B-5B52-E9AFDC1AF714}"/>
          </ac:spMkLst>
        </pc:spChg>
        <pc:spChg chg="add del mod">
          <ac:chgData name="Cristian Pira" userId="7124120c-9f6d-49e9-b601-7d0d6e76e5f5" providerId="ADAL" clId="{3F526F1B-D3FA-444A-9276-C482BDF41BDE}" dt="2026-03-19T17:10:04.005" v="1079" actId="478"/>
          <ac:spMkLst>
            <pc:docMk/>
            <pc:sldMk cId="558958298" sldId="2836"/>
            <ac:spMk id="21" creationId="{8BAFD232-CADD-9065-649E-6F70C93C2445}"/>
          </ac:spMkLst>
        </pc:spChg>
        <pc:spChg chg="add mod">
          <ac:chgData name="Cristian Pira" userId="7124120c-9f6d-49e9-b601-7d0d6e76e5f5" providerId="ADAL" clId="{3F526F1B-D3FA-444A-9276-C482BDF41BDE}" dt="2026-03-19T17:33:32.523" v="1585" actId="1076"/>
          <ac:spMkLst>
            <pc:docMk/>
            <pc:sldMk cId="558958298" sldId="2836"/>
            <ac:spMk id="24" creationId="{B1420C9C-D794-8CB2-6F24-66C20A64DD1D}"/>
          </ac:spMkLst>
        </pc:spChg>
        <pc:grpChg chg="add mod">
          <ac:chgData name="Cristian Pira" userId="7124120c-9f6d-49e9-b601-7d0d6e76e5f5" providerId="ADAL" clId="{3F526F1B-D3FA-444A-9276-C482BDF41BDE}" dt="2026-03-19T17:21:34.068" v="1235" actId="1076"/>
          <ac:grpSpMkLst>
            <pc:docMk/>
            <pc:sldMk cId="558958298" sldId="2836"/>
            <ac:grpSpMk id="8" creationId="{71D30E97-F36A-85DC-2A7C-AAF4047542E8}"/>
          </ac:grpSpMkLst>
        </pc:grpChg>
        <pc:graphicFrameChg chg="add mod modGraphic">
          <ac:chgData name="Cristian Pira" userId="7124120c-9f6d-49e9-b601-7d0d6e76e5f5" providerId="ADAL" clId="{3F526F1B-D3FA-444A-9276-C482BDF41BDE}" dt="2026-03-19T17:34:15.258" v="1587" actId="1076"/>
          <ac:graphicFrameMkLst>
            <pc:docMk/>
            <pc:sldMk cId="558958298" sldId="2836"/>
            <ac:graphicFrameMk id="22" creationId="{95000A2A-FA5D-ED0C-27C9-0A81A28BAA4C}"/>
          </ac:graphicFrameMkLst>
        </pc:graphicFrameChg>
        <pc:picChg chg="del">
          <ac:chgData name="Cristian Pira" userId="7124120c-9f6d-49e9-b601-7d0d6e76e5f5" providerId="ADAL" clId="{3F526F1B-D3FA-444A-9276-C482BDF41BDE}" dt="2026-03-19T16:32:37.192" v="201" actId="478"/>
          <ac:picMkLst>
            <pc:docMk/>
            <pc:sldMk cId="558958298" sldId="2836"/>
            <ac:picMk id="5" creationId="{EACC58B6-4196-DD4E-2D59-613E7B1B8602}"/>
          </ac:picMkLst>
        </pc:picChg>
        <pc:picChg chg="add mod">
          <ac:chgData name="Cristian Pira" userId="7124120c-9f6d-49e9-b601-7d0d6e76e5f5" providerId="ADAL" clId="{3F526F1B-D3FA-444A-9276-C482BDF41BDE}" dt="2026-03-19T17:33:36.610" v="1586" actId="1076"/>
          <ac:picMkLst>
            <pc:docMk/>
            <pc:sldMk cId="558958298" sldId="2836"/>
            <ac:picMk id="6" creationId="{BD28D625-787D-AB12-EBDE-3676681D83B1}"/>
          </ac:picMkLst>
        </pc:picChg>
        <pc:picChg chg="add del mod">
          <ac:chgData name="Cristian Pira" userId="7124120c-9f6d-49e9-b601-7d0d6e76e5f5" providerId="ADAL" clId="{3F526F1B-D3FA-444A-9276-C482BDF41BDE}" dt="2026-03-19T16:57:07.161" v="974" actId="21"/>
          <ac:picMkLst>
            <pc:docMk/>
            <pc:sldMk cId="558958298" sldId="2836"/>
            <ac:picMk id="19" creationId="{19BA786A-420A-11FC-CEF8-02E78EC5B06B}"/>
          </ac:picMkLst>
        </pc:picChg>
        <pc:cxnChg chg="add del mod">
          <ac:chgData name="Cristian Pira" userId="7124120c-9f6d-49e9-b601-7d0d6e76e5f5" providerId="ADAL" clId="{3F526F1B-D3FA-444A-9276-C482BDF41BDE}" dt="2026-03-19T17:21:36.795" v="1236" actId="478"/>
          <ac:cxnSpMkLst>
            <pc:docMk/>
            <pc:sldMk cId="558958298" sldId="2836"/>
            <ac:cxnSpMk id="17" creationId="{CAB9FB91-445A-854B-81E6-962EF047C83A}"/>
          </ac:cxnSpMkLst>
        </pc:cxnChg>
      </pc:sldChg>
      <pc:sldChg chg="addSp delSp modSp add mod">
        <pc:chgData name="Cristian Pira" userId="7124120c-9f6d-49e9-b601-7d0d6e76e5f5" providerId="ADAL" clId="{3F526F1B-D3FA-444A-9276-C482BDF41BDE}" dt="2026-03-19T17:35:29.557" v="1614" actId="1076"/>
        <pc:sldMkLst>
          <pc:docMk/>
          <pc:sldMk cId="1855645166" sldId="2837"/>
        </pc:sldMkLst>
        <pc:spChg chg="mod">
          <ac:chgData name="Cristian Pira" userId="7124120c-9f6d-49e9-b601-7d0d6e76e5f5" providerId="ADAL" clId="{3F526F1B-D3FA-444A-9276-C482BDF41BDE}" dt="2026-03-19T16:52:15.559" v="850" actId="207"/>
          <ac:spMkLst>
            <pc:docMk/>
            <pc:sldMk cId="1855645166" sldId="2837"/>
            <ac:spMk id="2" creationId="{D68D1FDC-2032-B5FD-3D46-A6F05C90F14A}"/>
          </ac:spMkLst>
        </pc:spChg>
        <pc:spChg chg="mod">
          <ac:chgData name="Cristian Pira" userId="7124120c-9f6d-49e9-b601-7d0d6e76e5f5" providerId="ADAL" clId="{3F526F1B-D3FA-444A-9276-C482BDF41BDE}" dt="2026-03-19T17:35:29.557" v="1614" actId="1076"/>
          <ac:spMkLst>
            <pc:docMk/>
            <pc:sldMk cId="1855645166" sldId="2837"/>
            <ac:spMk id="3" creationId="{6CC22C11-2F01-B4D7-0632-8A458081A318}"/>
          </ac:spMkLst>
        </pc:spChg>
        <pc:spChg chg="mod">
          <ac:chgData name="Cristian Pira" userId="7124120c-9f6d-49e9-b601-7d0d6e76e5f5" providerId="ADAL" clId="{3F526F1B-D3FA-444A-9276-C482BDF41BDE}" dt="2026-03-19T16:43:47.839" v="347"/>
          <ac:spMkLst>
            <pc:docMk/>
            <pc:sldMk cId="1855645166" sldId="2837"/>
            <ac:spMk id="9" creationId="{8B3185A1-B689-AA07-226D-126744D11BFC}"/>
          </ac:spMkLst>
        </pc:spChg>
        <pc:spChg chg="mod">
          <ac:chgData name="Cristian Pira" userId="7124120c-9f6d-49e9-b601-7d0d6e76e5f5" providerId="ADAL" clId="{3F526F1B-D3FA-444A-9276-C482BDF41BDE}" dt="2026-03-19T16:43:47.839" v="347"/>
          <ac:spMkLst>
            <pc:docMk/>
            <pc:sldMk cId="1855645166" sldId="2837"/>
            <ac:spMk id="10" creationId="{C50D08B7-7791-E597-F49D-53E623ED332A}"/>
          </ac:spMkLst>
        </pc:spChg>
        <pc:spChg chg="mod">
          <ac:chgData name="Cristian Pira" userId="7124120c-9f6d-49e9-b601-7d0d6e76e5f5" providerId="ADAL" clId="{3F526F1B-D3FA-444A-9276-C482BDF41BDE}" dt="2026-03-19T16:43:47.839" v="347"/>
          <ac:spMkLst>
            <pc:docMk/>
            <pc:sldMk cId="1855645166" sldId="2837"/>
            <ac:spMk id="11" creationId="{5639C612-019D-4C86-DF83-CCE6A918EFC2}"/>
          </ac:spMkLst>
        </pc:spChg>
        <pc:spChg chg="mod">
          <ac:chgData name="Cristian Pira" userId="7124120c-9f6d-49e9-b601-7d0d6e76e5f5" providerId="ADAL" clId="{3F526F1B-D3FA-444A-9276-C482BDF41BDE}" dt="2026-03-19T16:43:47.839" v="347"/>
          <ac:spMkLst>
            <pc:docMk/>
            <pc:sldMk cId="1855645166" sldId="2837"/>
            <ac:spMk id="12" creationId="{AB2B06DB-2D4B-0B68-2E24-1B8575C57130}"/>
          </ac:spMkLst>
        </pc:spChg>
        <pc:grpChg chg="add del mod">
          <ac:chgData name="Cristian Pira" userId="7124120c-9f6d-49e9-b601-7d0d6e76e5f5" providerId="ADAL" clId="{3F526F1B-D3FA-444A-9276-C482BDF41BDE}" dt="2026-03-19T16:44:24.707" v="357" actId="478"/>
          <ac:grpSpMkLst>
            <pc:docMk/>
            <pc:sldMk cId="1855645166" sldId="2837"/>
            <ac:grpSpMk id="7" creationId="{736F8D6B-5A50-DD10-E29A-7A5200F0295A}"/>
          </ac:grpSpMkLst>
        </pc:grpChg>
        <pc:picChg chg="del">
          <ac:chgData name="Cristian Pira" userId="7124120c-9f6d-49e9-b601-7d0d6e76e5f5" providerId="ADAL" clId="{3F526F1B-D3FA-444A-9276-C482BDF41BDE}" dt="2026-03-19T16:38:48.602" v="345" actId="478"/>
          <ac:picMkLst>
            <pc:docMk/>
            <pc:sldMk cId="1855645166" sldId="2837"/>
            <ac:picMk id="5" creationId="{B59B558C-045D-4413-C6B1-5192474A85BA}"/>
          </ac:picMkLst>
        </pc:picChg>
        <pc:picChg chg="add mod">
          <ac:chgData name="Cristian Pira" userId="7124120c-9f6d-49e9-b601-7d0d6e76e5f5" providerId="ADAL" clId="{3F526F1B-D3FA-444A-9276-C482BDF41BDE}" dt="2026-03-19T17:35:23.899" v="1612" actId="1076"/>
          <ac:picMkLst>
            <pc:docMk/>
            <pc:sldMk cId="1855645166" sldId="2837"/>
            <ac:picMk id="6" creationId="{FFCCD1F1-34F8-53A3-1E1D-445966C7D4FF}"/>
          </ac:picMkLst>
        </pc:picChg>
        <pc:picChg chg="del mod">
          <ac:chgData name="Cristian Pira" userId="7124120c-9f6d-49e9-b601-7d0d6e76e5f5" providerId="ADAL" clId="{3F526F1B-D3FA-444A-9276-C482BDF41BDE}" dt="2026-03-19T16:44:22.927" v="356" actId="21"/>
          <ac:picMkLst>
            <pc:docMk/>
            <pc:sldMk cId="1855645166" sldId="2837"/>
            <ac:picMk id="8" creationId="{5FDF7AF8-79D7-8EB7-E9EF-A51D8C4EFDE7}"/>
          </ac:picMkLst>
        </pc:picChg>
        <pc:picChg chg="add mod modCrop">
          <ac:chgData name="Cristian Pira" userId="7124120c-9f6d-49e9-b601-7d0d6e76e5f5" providerId="ADAL" clId="{3F526F1B-D3FA-444A-9276-C482BDF41BDE}" dt="2026-03-19T17:35:23.899" v="1612" actId="1076"/>
          <ac:picMkLst>
            <pc:docMk/>
            <pc:sldMk cId="1855645166" sldId="2837"/>
            <ac:picMk id="13" creationId="{5FDF7AF8-79D7-8EB7-E9EF-A51D8C4EFDE7}"/>
          </ac:picMkLst>
        </pc:picChg>
        <pc:picChg chg="add mod">
          <ac:chgData name="Cristian Pira" userId="7124120c-9f6d-49e9-b601-7d0d6e76e5f5" providerId="ADAL" clId="{3F526F1B-D3FA-444A-9276-C482BDF41BDE}" dt="2026-03-19T17:35:27.053" v="1613" actId="1076"/>
          <ac:picMkLst>
            <pc:docMk/>
            <pc:sldMk cId="1855645166" sldId="2837"/>
            <ac:picMk id="17" creationId="{E7749E30-6F15-8F6A-6E60-1D7CF5991CE6}"/>
          </ac:picMkLst>
        </pc:picChg>
        <pc:cxnChg chg="add mod">
          <ac:chgData name="Cristian Pira" userId="7124120c-9f6d-49e9-b601-7d0d6e76e5f5" providerId="ADAL" clId="{3F526F1B-D3FA-444A-9276-C482BDF41BDE}" dt="2026-03-19T17:35:23.899" v="1612" actId="1076"/>
          <ac:cxnSpMkLst>
            <pc:docMk/>
            <pc:sldMk cId="1855645166" sldId="2837"/>
            <ac:cxnSpMk id="14" creationId="{72E0648F-E9AE-EA1A-1EE6-E3667DB88E58}"/>
          </ac:cxnSpMkLst>
        </pc:cxnChg>
      </pc:sldChg>
      <pc:sldChg chg="new del">
        <pc:chgData name="Cristian Pira" userId="7124120c-9f6d-49e9-b601-7d0d6e76e5f5" providerId="ADAL" clId="{3F526F1B-D3FA-444A-9276-C482BDF41BDE}" dt="2026-03-19T18:03:49.217" v="2782" actId="47"/>
        <pc:sldMkLst>
          <pc:docMk/>
          <pc:sldMk cId="363897194" sldId="2838"/>
        </pc:sldMkLst>
      </pc:sldChg>
      <pc:sldChg chg="add">
        <pc:chgData name="Cristian Pira" userId="7124120c-9f6d-49e9-b601-7d0d6e76e5f5" providerId="ADAL" clId="{3F526F1B-D3FA-444A-9276-C482BDF41BDE}" dt="2026-03-19T17:00:10.609" v="983"/>
        <pc:sldMkLst>
          <pc:docMk/>
          <pc:sldMk cId="1154147048" sldId="3251"/>
        </pc:sldMkLst>
      </pc:sldChg>
      <pc:sldChg chg="add">
        <pc:chgData name="Cristian Pira" userId="7124120c-9f6d-49e9-b601-7d0d6e76e5f5" providerId="ADAL" clId="{3F526F1B-D3FA-444A-9276-C482BDF41BDE}" dt="2026-03-19T17:00:10.609" v="983"/>
        <pc:sldMkLst>
          <pc:docMk/>
          <pc:sldMk cId="1452242945" sldId="3253"/>
        </pc:sldMkLst>
      </pc:sldChg>
      <pc:sldChg chg="addSp modSp add mod">
        <pc:chgData name="Cristian Pira" userId="7124120c-9f6d-49e9-b601-7d0d6e76e5f5" providerId="ADAL" clId="{3F526F1B-D3FA-444A-9276-C482BDF41BDE}" dt="2026-03-19T18:29:34.384" v="3066" actId="207"/>
        <pc:sldMkLst>
          <pc:docMk/>
          <pc:sldMk cId="277413242" sldId="3264"/>
        </pc:sldMkLst>
        <pc:spChg chg="mod">
          <ac:chgData name="Cristian Pira" userId="7124120c-9f6d-49e9-b601-7d0d6e76e5f5" providerId="ADAL" clId="{3F526F1B-D3FA-444A-9276-C482BDF41BDE}" dt="2026-03-19T18:28:45.891" v="3060" actId="20577"/>
          <ac:spMkLst>
            <pc:docMk/>
            <pc:sldMk cId="277413242" sldId="3264"/>
            <ac:spMk id="2" creationId="{407AD2CF-B185-A671-A3D8-A31E0C7BA13B}"/>
          </ac:spMkLst>
        </pc:spChg>
        <pc:spChg chg="mod">
          <ac:chgData name="Cristian Pira" userId="7124120c-9f6d-49e9-b601-7d0d6e76e5f5" providerId="ADAL" clId="{3F526F1B-D3FA-444A-9276-C482BDF41BDE}" dt="2026-03-19T18:28:15.365" v="3049" actId="1076"/>
          <ac:spMkLst>
            <pc:docMk/>
            <pc:sldMk cId="277413242" sldId="3264"/>
            <ac:spMk id="4" creationId="{569BB53F-40B8-C5D5-4AD4-51C048C47452}"/>
          </ac:spMkLst>
        </pc:spChg>
        <pc:spChg chg="mod">
          <ac:chgData name="Cristian Pira" userId="7124120c-9f6d-49e9-b601-7d0d6e76e5f5" providerId="ADAL" clId="{3F526F1B-D3FA-444A-9276-C482BDF41BDE}" dt="2026-03-19T18:29:22.254" v="3065" actId="207"/>
          <ac:spMkLst>
            <pc:docMk/>
            <pc:sldMk cId="277413242" sldId="3264"/>
            <ac:spMk id="5" creationId="{F8C47DCE-0BCF-6DD3-4761-1892D2F5D903}"/>
          </ac:spMkLst>
        </pc:spChg>
        <pc:spChg chg="mod">
          <ac:chgData name="Cristian Pira" userId="7124120c-9f6d-49e9-b601-7d0d6e76e5f5" providerId="ADAL" clId="{3F526F1B-D3FA-444A-9276-C482BDF41BDE}" dt="2026-03-19T18:29:34.384" v="3066" actId="207"/>
          <ac:spMkLst>
            <pc:docMk/>
            <pc:sldMk cId="277413242" sldId="3264"/>
            <ac:spMk id="6" creationId="{C0FDA0A6-0773-544E-9A73-7A417208D0E0}"/>
          </ac:spMkLst>
        </pc:spChg>
        <pc:spChg chg="add mod">
          <ac:chgData name="Cristian Pira" userId="7124120c-9f6d-49e9-b601-7d0d6e76e5f5" providerId="ADAL" clId="{3F526F1B-D3FA-444A-9276-C482BDF41BDE}" dt="2026-03-19T18:27:52.927" v="3029" actId="1076"/>
          <ac:spMkLst>
            <pc:docMk/>
            <pc:sldMk cId="277413242" sldId="3264"/>
            <ac:spMk id="8" creationId="{3E03F94B-7E9F-0D96-0D11-3FFA4A61A0D9}"/>
          </ac:spMkLst>
        </pc:spChg>
        <pc:grpChg chg="mod">
          <ac:chgData name="Cristian Pira" userId="7124120c-9f6d-49e9-b601-7d0d6e76e5f5" providerId="ADAL" clId="{3F526F1B-D3FA-444A-9276-C482BDF41BDE}" dt="2026-03-19T18:28:21.722" v="3050" actId="1076"/>
          <ac:grpSpMkLst>
            <pc:docMk/>
            <pc:sldMk cId="277413242" sldId="3264"/>
            <ac:grpSpMk id="7" creationId="{E6A602BB-64BB-3A0B-A59B-5400F7611B48}"/>
          </ac:grpSpMkLst>
        </pc:grpChg>
        <pc:picChg chg="mod">
          <ac:chgData name="Cristian Pira" userId="7124120c-9f6d-49e9-b601-7d0d6e76e5f5" providerId="ADAL" clId="{3F526F1B-D3FA-444A-9276-C482BDF41BDE}" dt="2026-03-19T18:28:23.571" v="3051" actId="1076"/>
          <ac:picMkLst>
            <pc:docMk/>
            <pc:sldMk cId="277413242" sldId="3264"/>
            <ac:picMk id="3" creationId="{957569BA-1A8F-76F1-102E-EE2F56A2BD55}"/>
          </ac:picMkLst>
        </pc:picChg>
        <pc:picChg chg="add mod">
          <ac:chgData name="Cristian Pira" userId="7124120c-9f6d-49e9-b601-7d0d6e76e5f5" providerId="ADAL" clId="{3F526F1B-D3FA-444A-9276-C482BDF41BDE}" dt="2026-03-19T18:28:33.804" v="3054" actId="1076"/>
          <ac:picMkLst>
            <pc:docMk/>
            <pc:sldMk cId="277413242" sldId="3264"/>
            <ac:picMk id="13" creationId="{782932A7-41CE-4547-9D82-19F1821E9941}"/>
          </ac:picMkLst>
        </pc:picChg>
        <pc:picChg chg="mod modCrop">
          <ac:chgData name="Cristian Pira" userId="7124120c-9f6d-49e9-b601-7d0d6e76e5f5" providerId="ADAL" clId="{3F526F1B-D3FA-444A-9276-C482BDF41BDE}" dt="2026-03-19T18:29:03.965" v="3062" actId="732"/>
          <ac:picMkLst>
            <pc:docMk/>
            <pc:sldMk cId="277413242" sldId="3264"/>
            <ac:picMk id="19" creationId="{89AE8A7E-2F95-DB1A-418E-58409EDBC325}"/>
          </ac:picMkLst>
        </pc:picChg>
      </pc:sldChg>
      <pc:sldChg chg="modSp add">
        <pc:chgData name="Cristian Pira" userId="7124120c-9f6d-49e9-b601-7d0d6e76e5f5" providerId="ADAL" clId="{3F526F1B-D3FA-444A-9276-C482BDF41BDE}" dt="2026-03-19T17:03:02.632" v="1002"/>
        <pc:sldMkLst>
          <pc:docMk/>
          <pc:sldMk cId="2638320799" sldId="3270"/>
        </pc:sldMkLst>
        <pc:picChg chg="mod">
          <ac:chgData name="Cristian Pira" userId="7124120c-9f6d-49e9-b601-7d0d6e76e5f5" providerId="ADAL" clId="{3F526F1B-D3FA-444A-9276-C482BDF41BDE}" dt="2026-03-19T17:03:02.632" v="1002"/>
          <ac:picMkLst>
            <pc:docMk/>
            <pc:sldMk cId="2638320799" sldId="3270"/>
            <ac:picMk id="16" creationId="{8F42622D-2901-1EC0-AADB-E05E27F20EA3}"/>
          </ac:picMkLst>
        </pc:picChg>
      </pc:sldChg>
      <pc:sldChg chg="modSp add mod">
        <pc:chgData name="Cristian Pira" userId="7124120c-9f6d-49e9-b601-7d0d6e76e5f5" providerId="ADAL" clId="{3F526F1B-D3FA-444A-9276-C482BDF41BDE}" dt="2026-03-19T18:22:53.152" v="2996" actId="207"/>
        <pc:sldMkLst>
          <pc:docMk/>
          <pc:sldMk cId="3592066069" sldId="3284"/>
        </pc:sldMkLst>
        <pc:spChg chg="mod">
          <ac:chgData name="Cristian Pira" userId="7124120c-9f6d-49e9-b601-7d0d6e76e5f5" providerId="ADAL" clId="{3F526F1B-D3FA-444A-9276-C482BDF41BDE}" dt="2026-03-19T18:22:30.405" v="2991" actId="1076"/>
          <ac:spMkLst>
            <pc:docMk/>
            <pc:sldMk cId="3592066069" sldId="3284"/>
            <ac:spMk id="3" creationId="{43F56501-762C-E1E5-9986-4EAA726D7047}"/>
          </ac:spMkLst>
        </pc:spChg>
        <pc:spChg chg="mod">
          <ac:chgData name="Cristian Pira" userId="7124120c-9f6d-49e9-b601-7d0d6e76e5f5" providerId="ADAL" clId="{3F526F1B-D3FA-444A-9276-C482BDF41BDE}" dt="2026-03-19T18:22:36.141" v="2992" actId="1076"/>
          <ac:spMkLst>
            <pc:docMk/>
            <pc:sldMk cId="3592066069" sldId="3284"/>
            <ac:spMk id="8" creationId="{B7E5B6C6-AB66-8314-C7F7-834661D5D729}"/>
          </ac:spMkLst>
        </pc:spChg>
        <pc:spChg chg="mod">
          <ac:chgData name="Cristian Pira" userId="7124120c-9f6d-49e9-b601-7d0d6e76e5f5" providerId="ADAL" clId="{3F526F1B-D3FA-444A-9276-C482BDF41BDE}" dt="2026-03-19T18:22:41.582" v="2993" actId="207"/>
          <ac:spMkLst>
            <pc:docMk/>
            <pc:sldMk cId="3592066069" sldId="3284"/>
            <ac:spMk id="9" creationId="{A01A73C3-448E-8EC5-F9E0-30A0F1357680}"/>
          </ac:spMkLst>
        </pc:spChg>
        <pc:spChg chg="mod">
          <ac:chgData name="Cristian Pira" userId="7124120c-9f6d-49e9-b601-7d0d6e76e5f5" providerId="ADAL" clId="{3F526F1B-D3FA-444A-9276-C482BDF41BDE}" dt="2026-03-19T18:22:30.405" v="2991" actId="1076"/>
          <ac:spMkLst>
            <pc:docMk/>
            <pc:sldMk cId="3592066069" sldId="3284"/>
            <ac:spMk id="14" creationId="{E30A893D-ACEC-6DF3-43C2-E63E0E73676E}"/>
          </ac:spMkLst>
        </pc:spChg>
        <pc:spChg chg="mod">
          <ac:chgData name="Cristian Pira" userId="7124120c-9f6d-49e9-b601-7d0d6e76e5f5" providerId="ADAL" clId="{3F526F1B-D3FA-444A-9276-C482BDF41BDE}" dt="2026-03-19T18:22:53.152" v="2996" actId="207"/>
          <ac:spMkLst>
            <pc:docMk/>
            <pc:sldMk cId="3592066069" sldId="3284"/>
            <ac:spMk id="15" creationId="{10E25301-17B8-FA49-6799-450C710F53E4}"/>
          </ac:spMkLst>
        </pc:spChg>
        <pc:spChg chg="mod">
          <ac:chgData name="Cristian Pira" userId="7124120c-9f6d-49e9-b601-7d0d6e76e5f5" providerId="ADAL" clId="{3F526F1B-D3FA-444A-9276-C482BDF41BDE}" dt="2026-03-19T18:22:47.858" v="2995" actId="207"/>
          <ac:spMkLst>
            <pc:docMk/>
            <pc:sldMk cId="3592066069" sldId="3284"/>
            <ac:spMk id="49" creationId="{EC068A49-1C71-51EA-EFD3-85272BB0A0B2}"/>
          </ac:spMkLst>
        </pc:spChg>
        <pc:picChg chg="mod">
          <ac:chgData name="Cristian Pira" userId="7124120c-9f6d-49e9-b601-7d0d6e76e5f5" providerId="ADAL" clId="{3F526F1B-D3FA-444A-9276-C482BDF41BDE}" dt="2026-03-19T18:22:30.405" v="2991" actId="1076"/>
          <ac:picMkLst>
            <pc:docMk/>
            <pc:sldMk cId="3592066069" sldId="3284"/>
            <ac:picMk id="16" creationId="{6FF69962-9E73-9CCA-FCA8-BA54F35DFD3A}"/>
          </ac:picMkLst>
        </pc:picChg>
        <pc:cxnChg chg="mod">
          <ac:chgData name="Cristian Pira" userId="7124120c-9f6d-49e9-b601-7d0d6e76e5f5" providerId="ADAL" clId="{3F526F1B-D3FA-444A-9276-C482BDF41BDE}" dt="2026-03-19T18:22:30.405" v="2991" actId="1076"/>
          <ac:cxnSpMkLst>
            <pc:docMk/>
            <pc:sldMk cId="3592066069" sldId="3284"/>
            <ac:cxnSpMk id="13" creationId="{D01D2237-7A6B-405B-D3F4-2E5BDBEADD2A}"/>
          </ac:cxnSpMkLst>
        </pc:cxnChg>
      </pc:sldChg>
      <pc:sldChg chg="add">
        <pc:chgData name="Cristian Pira" userId="7124120c-9f6d-49e9-b601-7d0d6e76e5f5" providerId="ADAL" clId="{3F526F1B-D3FA-444A-9276-C482BDF41BDE}" dt="2026-03-19T17:00:10.609" v="983"/>
        <pc:sldMkLst>
          <pc:docMk/>
          <pc:sldMk cId="2555168039" sldId="3289"/>
        </pc:sldMkLst>
      </pc:sldChg>
      <pc:sldChg chg="add">
        <pc:chgData name="Cristian Pira" userId="7124120c-9f6d-49e9-b601-7d0d6e76e5f5" providerId="ADAL" clId="{3F526F1B-D3FA-444A-9276-C482BDF41BDE}" dt="2026-03-19T17:00:10.609" v="983"/>
        <pc:sldMkLst>
          <pc:docMk/>
          <pc:sldMk cId="3340277002" sldId="3290"/>
        </pc:sldMkLst>
      </pc:sldChg>
      <pc:sldChg chg="add">
        <pc:chgData name="Cristian Pira" userId="7124120c-9f6d-49e9-b601-7d0d6e76e5f5" providerId="ADAL" clId="{3F526F1B-D3FA-444A-9276-C482BDF41BDE}" dt="2026-03-19T17:00:10.609" v="983"/>
        <pc:sldMkLst>
          <pc:docMk/>
          <pc:sldMk cId="746840533" sldId="3291"/>
        </pc:sldMkLst>
      </pc:sldChg>
      <pc:sldChg chg="addSp delSp modSp add mod ord">
        <pc:chgData name="Cristian Pira" userId="7124120c-9f6d-49e9-b601-7d0d6e76e5f5" providerId="ADAL" clId="{3F526F1B-D3FA-444A-9276-C482BDF41BDE}" dt="2026-03-19T18:29:56.583" v="3068"/>
        <pc:sldMkLst>
          <pc:docMk/>
          <pc:sldMk cId="539696199" sldId="3292"/>
        </pc:sldMkLst>
        <pc:spChg chg="add del mod">
          <ac:chgData name="Cristian Pira" userId="7124120c-9f6d-49e9-b601-7d0d6e76e5f5" providerId="ADAL" clId="{3F526F1B-D3FA-444A-9276-C482BDF41BDE}" dt="2026-03-19T17:03:14.474" v="1005" actId="478"/>
          <ac:spMkLst>
            <pc:docMk/>
            <pc:sldMk cId="539696199" sldId="3292"/>
            <ac:spMk id="11" creationId="{C3E9FEDD-0FE5-6F5D-EAB9-2BF169FC2B0D}"/>
          </ac:spMkLst>
        </pc:spChg>
        <pc:picChg chg="add mod ord">
          <ac:chgData name="Cristian Pira" userId="7124120c-9f6d-49e9-b601-7d0d6e76e5f5" providerId="ADAL" clId="{3F526F1B-D3FA-444A-9276-C482BDF41BDE}" dt="2026-03-19T17:03:17.312" v="1006" actId="167"/>
          <ac:picMkLst>
            <pc:docMk/>
            <pc:sldMk cId="539696199" sldId="3292"/>
            <ac:picMk id="13" creationId="{5526EDA6-C6C4-E85F-5A6D-A7C0AD0646F1}"/>
          </ac:picMkLst>
        </pc:picChg>
        <pc:picChg chg="del">
          <ac:chgData name="Cristian Pira" userId="7124120c-9f6d-49e9-b601-7d0d6e76e5f5" providerId="ADAL" clId="{3F526F1B-D3FA-444A-9276-C482BDF41BDE}" dt="2026-03-19T17:03:11.179" v="1003" actId="478"/>
          <ac:picMkLst>
            <pc:docMk/>
            <pc:sldMk cId="539696199" sldId="3292"/>
            <ac:picMk id="16" creationId="{AEF6FD7E-5006-FC55-B787-A48367592171}"/>
          </ac:picMkLst>
        </pc:picChg>
      </pc:sldChg>
      <pc:sldChg chg="add">
        <pc:chgData name="Cristian Pira" userId="7124120c-9f6d-49e9-b601-7d0d6e76e5f5" providerId="ADAL" clId="{3F526F1B-D3FA-444A-9276-C482BDF41BDE}" dt="2026-03-19T17:00:10.609" v="983"/>
        <pc:sldMkLst>
          <pc:docMk/>
          <pc:sldMk cId="376375343" sldId="3293"/>
        </pc:sldMkLst>
      </pc:sldChg>
      <pc:sldChg chg="addSp delSp modSp new del mod">
        <pc:chgData name="Cristian Pira" userId="7124120c-9f6d-49e9-b601-7d0d6e76e5f5" providerId="ADAL" clId="{3F526F1B-D3FA-444A-9276-C482BDF41BDE}" dt="2026-03-19T17:02:22.902" v="1001" actId="47"/>
        <pc:sldMkLst>
          <pc:docMk/>
          <pc:sldMk cId="90457030" sldId="3294"/>
        </pc:sldMkLst>
        <pc:spChg chg="del">
          <ac:chgData name="Cristian Pira" userId="7124120c-9f6d-49e9-b601-7d0d6e76e5f5" providerId="ADAL" clId="{3F526F1B-D3FA-444A-9276-C482BDF41BDE}" dt="2026-03-19T17:00:43.621" v="986"/>
          <ac:spMkLst>
            <pc:docMk/>
            <pc:sldMk cId="90457030" sldId="3294"/>
            <ac:spMk id="2" creationId="{2C0A4006-6476-D138-5E1F-2C4A6B9DDCAA}"/>
          </ac:spMkLst>
        </pc:spChg>
        <pc:spChg chg="add mod">
          <ac:chgData name="Cristian Pira" userId="7124120c-9f6d-49e9-b601-7d0d6e76e5f5" providerId="ADAL" clId="{3F526F1B-D3FA-444A-9276-C482BDF41BDE}" dt="2026-03-19T17:00:46.026" v="987" actId="20577"/>
          <ac:spMkLst>
            <pc:docMk/>
            <pc:sldMk cId="90457030" sldId="3294"/>
            <ac:spMk id="5" creationId="{0C371253-4798-D3A9-D0CC-E7C55C57788F}"/>
          </ac:spMkLst>
        </pc:spChg>
      </pc:sldChg>
      <pc:sldChg chg="delSp modSp add mod">
        <pc:chgData name="Cristian Pira" userId="7124120c-9f6d-49e9-b601-7d0d6e76e5f5" providerId="ADAL" clId="{3F526F1B-D3FA-444A-9276-C482BDF41BDE}" dt="2026-03-19T17:02:20.959" v="1000" actId="20577"/>
        <pc:sldMkLst>
          <pc:docMk/>
          <pc:sldMk cId="2971575553" sldId="3295"/>
        </pc:sldMkLst>
        <pc:spChg chg="mod">
          <ac:chgData name="Cristian Pira" userId="7124120c-9f6d-49e9-b601-7d0d6e76e5f5" providerId="ADAL" clId="{3F526F1B-D3FA-444A-9276-C482BDF41BDE}" dt="2026-03-19T17:02:20.959" v="1000" actId="20577"/>
          <ac:spMkLst>
            <pc:docMk/>
            <pc:sldMk cId="2971575553" sldId="3295"/>
            <ac:spMk id="5" creationId="{3A3BB3E0-1662-4061-3D70-14160A4735BC}"/>
          </ac:spMkLst>
        </pc:spChg>
        <pc:spChg chg="del">
          <ac:chgData name="Cristian Pira" userId="7124120c-9f6d-49e9-b601-7d0d6e76e5f5" providerId="ADAL" clId="{3F526F1B-D3FA-444A-9276-C482BDF41BDE}" dt="2026-03-19T17:01:58.325" v="990" actId="478"/>
          <ac:spMkLst>
            <pc:docMk/>
            <pc:sldMk cId="2971575553" sldId="3295"/>
            <ac:spMk id="6" creationId="{0BC2FBB8-39B9-5059-69D6-9E60C7C8A538}"/>
          </ac:spMkLst>
        </pc:spChg>
        <pc:spChg chg="del">
          <ac:chgData name="Cristian Pira" userId="7124120c-9f6d-49e9-b601-7d0d6e76e5f5" providerId="ADAL" clId="{3F526F1B-D3FA-444A-9276-C482BDF41BDE}" dt="2026-03-19T17:01:56.286" v="989" actId="478"/>
          <ac:spMkLst>
            <pc:docMk/>
            <pc:sldMk cId="2971575553" sldId="3295"/>
            <ac:spMk id="7" creationId="{E4258836-50B5-C8AE-CAA9-B513FC6F8551}"/>
          </ac:spMkLst>
        </pc:spChg>
      </pc:sldChg>
      <pc:sldChg chg="addSp delSp modSp add mod">
        <pc:chgData name="Cristian Pira" userId="7124120c-9f6d-49e9-b601-7d0d6e76e5f5" providerId="ADAL" clId="{3F526F1B-D3FA-444A-9276-C482BDF41BDE}" dt="2026-03-19T18:27:53.783" v="3045" actId="121"/>
        <pc:sldMkLst>
          <pc:docMk/>
          <pc:sldMk cId="12153457" sldId="3296"/>
        </pc:sldMkLst>
        <pc:spChg chg="mod">
          <ac:chgData name="Cristian Pira" userId="7124120c-9f6d-49e9-b601-7d0d6e76e5f5" providerId="ADAL" clId="{3F526F1B-D3FA-444A-9276-C482BDF41BDE}" dt="2026-03-19T18:25:57.765" v="3008" actId="1076"/>
          <ac:spMkLst>
            <pc:docMk/>
            <pc:sldMk cId="12153457" sldId="3296"/>
            <ac:spMk id="2" creationId="{3B9C0AC6-EDE1-6BCB-FBC0-78666EF89AEA}"/>
          </ac:spMkLst>
        </pc:spChg>
        <pc:spChg chg="mod">
          <ac:chgData name="Cristian Pira" userId="7124120c-9f6d-49e9-b601-7d0d6e76e5f5" providerId="ADAL" clId="{3F526F1B-D3FA-444A-9276-C482BDF41BDE}" dt="2026-03-19T18:25:57.765" v="3008" actId="1076"/>
          <ac:spMkLst>
            <pc:docMk/>
            <pc:sldMk cId="12153457" sldId="3296"/>
            <ac:spMk id="5" creationId="{B6D3BBFE-4CAD-F32B-BE0D-A32BED3236A0}"/>
          </ac:spMkLst>
        </pc:spChg>
        <pc:spChg chg="mod">
          <ac:chgData name="Cristian Pira" userId="7124120c-9f6d-49e9-b601-7d0d6e76e5f5" providerId="ADAL" clId="{3F526F1B-D3FA-444A-9276-C482BDF41BDE}" dt="2026-03-19T18:27:53.783" v="3045" actId="121"/>
          <ac:spMkLst>
            <pc:docMk/>
            <pc:sldMk cId="12153457" sldId="3296"/>
            <ac:spMk id="6" creationId="{9BFEA8B1-F16D-E4E2-87BB-358EC5C46063}"/>
          </ac:spMkLst>
        </pc:spChg>
        <pc:spChg chg="del topLvl">
          <ac:chgData name="Cristian Pira" userId="7124120c-9f6d-49e9-b601-7d0d6e76e5f5" providerId="ADAL" clId="{3F526F1B-D3FA-444A-9276-C482BDF41BDE}" dt="2026-03-19T17:37:02.711" v="1661" actId="478"/>
          <ac:spMkLst>
            <pc:docMk/>
            <pc:sldMk cId="12153457" sldId="3296"/>
            <ac:spMk id="17" creationId="{2ADACA86-58F8-D8A4-DC54-3B115652B2E3}"/>
          </ac:spMkLst>
        </pc:spChg>
        <pc:grpChg chg="del">
          <ac:chgData name="Cristian Pira" userId="7124120c-9f6d-49e9-b601-7d0d6e76e5f5" providerId="ADAL" clId="{3F526F1B-D3FA-444A-9276-C482BDF41BDE}" dt="2026-03-19T17:36:56.943" v="1655" actId="478"/>
          <ac:grpSpMkLst>
            <pc:docMk/>
            <pc:sldMk cId="12153457" sldId="3296"/>
            <ac:grpSpMk id="7" creationId="{EB4A2872-9524-99C1-EA26-D429501B4183}"/>
          </ac:grpSpMkLst>
        </pc:grpChg>
        <pc:grpChg chg="del">
          <ac:chgData name="Cristian Pira" userId="7124120c-9f6d-49e9-b601-7d0d6e76e5f5" providerId="ADAL" clId="{3F526F1B-D3FA-444A-9276-C482BDF41BDE}" dt="2026-03-19T17:37:00.727" v="1660" actId="478"/>
          <ac:grpSpMkLst>
            <pc:docMk/>
            <pc:sldMk cId="12153457" sldId="3296"/>
            <ac:grpSpMk id="24" creationId="{F7BFE8B9-D51A-AB62-1251-40673AE09714}"/>
          </ac:grpSpMkLst>
        </pc:grpChg>
        <pc:picChg chg="del">
          <ac:chgData name="Cristian Pira" userId="7124120c-9f6d-49e9-b601-7d0d6e76e5f5" providerId="ADAL" clId="{3F526F1B-D3FA-444A-9276-C482BDF41BDE}" dt="2026-03-19T17:36:57.750" v="1656" actId="478"/>
          <ac:picMkLst>
            <pc:docMk/>
            <pc:sldMk cId="12153457" sldId="3296"/>
            <ac:picMk id="3" creationId="{24837447-7CD6-F3A7-402D-E21A29DB8BEB}"/>
          </ac:picMkLst>
        </pc:picChg>
        <pc:picChg chg="add mod">
          <ac:chgData name="Cristian Pira" userId="7124120c-9f6d-49e9-b601-7d0d6e76e5f5" providerId="ADAL" clId="{3F526F1B-D3FA-444A-9276-C482BDF41BDE}" dt="2026-03-19T18:27:53.753" v="3044" actId="1076"/>
          <ac:picMkLst>
            <pc:docMk/>
            <pc:sldMk cId="12153457" sldId="3296"/>
            <ac:picMk id="8" creationId="{0C9C883E-CF63-7D41-33E9-6EC24CEE41FE}"/>
          </ac:picMkLst>
        </pc:picChg>
        <pc:picChg chg="add mod">
          <ac:chgData name="Cristian Pira" userId="7124120c-9f6d-49e9-b601-7d0d6e76e5f5" providerId="ADAL" clId="{3F526F1B-D3FA-444A-9276-C482BDF41BDE}" dt="2026-03-19T18:27:53.722" v="3043" actId="1076"/>
          <ac:picMkLst>
            <pc:docMk/>
            <pc:sldMk cId="12153457" sldId="3296"/>
            <ac:picMk id="13" creationId="{C56C849C-91D8-5EEC-EA09-C63642F07ED1}"/>
          </ac:picMkLst>
        </pc:picChg>
        <pc:picChg chg="del">
          <ac:chgData name="Cristian Pira" userId="7124120c-9f6d-49e9-b601-7d0d6e76e5f5" providerId="ADAL" clId="{3F526F1B-D3FA-444A-9276-C482BDF41BDE}" dt="2026-03-19T17:36:58.750" v="1659" actId="478"/>
          <ac:picMkLst>
            <pc:docMk/>
            <pc:sldMk cId="12153457" sldId="3296"/>
            <ac:picMk id="14" creationId="{675E6339-A7DC-214E-379E-36690D1599DB}"/>
          </ac:picMkLst>
        </pc:picChg>
        <pc:picChg chg="del topLvl">
          <ac:chgData name="Cristian Pira" userId="7124120c-9f6d-49e9-b601-7d0d6e76e5f5" providerId="ADAL" clId="{3F526F1B-D3FA-444A-9276-C482BDF41BDE}" dt="2026-03-19T17:37:00.727" v="1660" actId="478"/>
          <ac:picMkLst>
            <pc:docMk/>
            <pc:sldMk cId="12153457" sldId="3296"/>
            <ac:picMk id="15" creationId="{F2780F33-FE82-6A3B-8035-E7E3A4EB0756}"/>
          </ac:picMkLst>
        </pc:picChg>
        <pc:picChg chg="del mod">
          <ac:chgData name="Cristian Pira" userId="7124120c-9f6d-49e9-b601-7d0d6e76e5f5" providerId="ADAL" clId="{3F526F1B-D3FA-444A-9276-C482BDF41BDE}" dt="2026-03-19T17:36:54.366" v="1654" actId="478"/>
          <ac:picMkLst>
            <pc:docMk/>
            <pc:sldMk cId="12153457" sldId="3296"/>
            <ac:picMk id="19" creationId="{34E4F52C-BF04-F1C4-6327-CE49F8117F28}"/>
          </ac:picMkLst>
        </pc:picChg>
        <pc:picChg chg="del mod">
          <ac:chgData name="Cristian Pira" userId="7124120c-9f6d-49e9-b601-7d0d6e76e5f5" providerId="ADAL" clId="{3F526F1B-D3FA-444A-9276-C482BDF41BDE}" dt="2026-03-19T17:36:58.263" v="1658" actId="478"/>
          <ac:picMkLst>
            <pc:docMk/>
            <pc:sldMk cId="12153457" sldId="3296"/>
            <ac:picMk id="23" creationId="{1BD26CEB-3F4B-AD37-EC8F-E20464195572}"/>
          </ac:picMkLst>
        </pc:picChg>
      </pc:sldChg>
      <pc:sldChg chg="addSp delSp modSp add del mod">
        <pc:chgData name="Cristian Pira" userId="7124120c-9f6d-49e9-b601-7d0d6e76e5f5" providerId="ADAL" clId="{3F526F1B-D3FA-444A-9276-C482BDF41BDE}" dt="2026-03-19T18:07:01.022" v="2821" actId="47"/>
        <pc:sldMkLst>
          <pc:docMk/>
          <pc:sldMk cId="2019347155" sldId="3297"/>
        </pc:sldMkLst>
        <pc:spChg chg="mod">
          <ac:chgData name="Cristian Pira" userId="7124120c-9f6d-49e9-b601-7d0d6e76e5f5" providerId="ADAL" clId="{3F526F1B-D3FA-444A-9276-C482BDF41BDE}" dt="2026-03-19T18:05:56.641" v="2807" actId="20577"/>
          <ac:spMkLst>
            <pc:docMk/>
            <pc:sldMk cId="2019347155" sldId="3297"/>
            <ac:spMk id="2" creationId="{BF341D12-5301-613D-65F5-F92ECA000029}"/>
          </ac:spMkLst>
        </pc:spChg>
        <pc:spChg chg="mod">
          <ac:chgData name="Cristian Pira" userId="7124120c-9f6d-49e9-b601-7d0d6e76e5f5" providerId="ADAL" clId="{3F526F1B-D3FA-444A-9276-C482BDF41BDE}" dt="2026-03-19T18:05:58.994" v="2808" actId="207"/>
          <ac:spMkLst>
            <pc:docMk/>
            <pc:sldMk cId="2019347155" sldId="3297"/>
            <ac:spMk id="5" creationId="{CDBBD52F-919F-FA16-5DCB-CA806580BE92}"/>
          </ac:spMkLst>
        </pc:spChg>
        <pc:spChg chg="mod">
          <ac:chgData name="Cristian Pira" userId="7124120c-9f6d-49e9-b601-7d0d6e76e5f5" providerId="ADAL" clId="{3F526F1B-D3FA-444A-9276-C482BDF41BDE}" dt="2026-03-19T17:57:19.571" v="2767" actId="20577"/>
          <ac:spMkLst>
            <pc:docMk/>
            <pc:sldMk cId="2019347155" sldId="3297"/>
            <ac:spMk id="6" creationId="{EC846658-A7D7-3A0F-DE6C-4B8BDCCA029A}"/>
          </ac:spMkLst>
        </pc:spChg>
        <pc:picChg chg="add del mod">
          <ac:chgData name="Cristian Pira" userId="7124120c-9f6d-49e9-b601-7d0d6e76e5f5" providerId="ADAL" clId="{3F526F1B-D3FA-444A-9276-C482BDF41BDE}" dt="2026-03-19T17:51:12.910" v="2533" actId="478"/>
          <ac:picMkLst>
            <pc:docMk/>
            <pc:sldMk cId="2019347155" sldId="3297"/>
            <ac:picMk id="3" creationId="{970EA87A-3D9F-D8EB-142D-484EBE03A4C4}"/>
          </ac:picMkLst>
        </pc:picChg>
        <pc:picChg chg="add mod">
          <ac:chgData name="Cristian Pira" userId="7124120c-9f6d-49e9-b601-7d0d6e76e5f5" providerId="ADAL" clId="{3F526F1B-D3FA-444A-9276-C482BDF41BDE}" dt="2026-03-19T17:51:30.980" v="2537" actId="1076"/>
          <ac:picMkLst>
            <pc:docMk/>
            <pc:sldMk cId="2019347155" sldId="3297"/>
            <ac:picMk id="7" creationId="{1DD995DD-C86A-D86A-8ED2-6C8589791C34}"/>
          </ac:picMkLst>
        </pc:picChg>
        <pc:picChg chg="del">
          <ac:chgData name="Cristian Pira" userId="7124120c-9f6d-49e9-b601-7d0d6e76e5f5" providerId="ADAL" clId="{3F526F1B-D3FA-444A-9276-C482BDF41BDE}" dt="2026-03-19T17:46:01.760" v="2298" actId="478"/>
          <ac:picMkLst>
            <pc:docMk/>
            <pc:sldMk cId="2019347155" sldId="3297"/>
            <ac:picMk id="8" creationId="{3979587E-A124-8F2A-169F-5908F41063BC}"/>
          </ac:picMkLst>
        </pc:picChg>
      </pc:sldChg>
      <pc:sldChg chg="addSp delSp modSp add mod">
        <pc:chgData name="Cristian Pira" userId="7124120c-9f6d-49e9-b601-7d0d6e76e5f5" providerId="ADAL" clId="{3F526F1B-D3FA-444A-9276-C482BDF41BDE}" dt="2026-03-19T18:24:14.371" v="2997" actId="1076"/>
        <pc:sldMkLst>
          <pc:docMk/>
          <pc:sldMk cId="2531697937" sldId="3298"/>
        </pc:sldMkLst>
        <pc:spChg chg="mod">
          <ac:chgData name="Cristian Pira" userId="7124120c-9f6d-49e9-b601-7d0d6e76e5f5" providerId="ADAL" clId="{3F526F1B-D3FA-444A-9276-C482BDF41BDE}" dt="2026-03-19T18:05:36.686" v="2805" actId="20577"/>
          <ac:spMkLst>
            <pc:docMk/>
            <pc:sldMk cId="2531697937" sldId="3298"/>
            <ac:spMk id="2" creationId="{054EA8DE-DE3E-6BDC-4331-05CA40859BB7}"/>
          </ac:spMkLst>
        </pc:spChg>
        <pc:spChg chg="mod">
          <ac:chgData name="Cristian Pira" userId="7124120c-9f6d-49e9-b601-7d0d6e76e5f5" providerId="ADAL" clId="{3F526F1B-D3FA-444A-9276-C482BDF41BDE}" dt="2026-03-19T18:18:19.295" v="2939" actId="1076"/>
          <ac:spMkLst>
            <pc:docMk/>
            <pc:sldMk cId="2531697937" sldId="3298"/>
            <ac:spMk id="4" creationId="{F04830A9-8446-968A-787F-FC064A4FEDF2}"/>
          </ac:spMkLst>
        </pc:spChg>
        <pc:spChg chg="mod">
          <ac:chgData name="Cristian Pira" userId="7124120c-9f6d-49e9-b601-7d0d6e76e5f5" providerId="ADAL" clId="{3F526F1B-D3FA-444A-9276-C482BDF41BDE}" dt="2026-03-19T18:05:40.498" v="2806" actId="207"/>
          <ac:spMkLst>
            <pc:docMk/>
            <pc:sldMk cId="2531697937" sldId="3298"/>
            <ac:spMk id="5" creationId="{5658D2E4-1115-E271-1EE1-7D6D85A3C62D}"/>
          </ac:spMkLst>
        </pc:spChg>
        <pc:spChg chg="mod">
          <ac:chgData name="Cristian Pira" userId="7124120c-9f6d-49e9-b601-7d0d6e76e5f5" providerId="ADAL" clId="{3F526F1B-D3FA-444A-9276-C482BDF41BDE}" dt="2026-03-19T18:20:42.106" v="2988" actId="1076"/>
          <ac:spMkLst>
            <pc:docMk/>
            <pc:sldMk cId="2531697937" sldId="3298"/>
            <ac:spMk id="6" creationId="{6D12FA2A-DDC6-9543-8B5F-C52B9C10338C}"/>
          </ac:spMkLst>
        </pc:spChg>
        <pc:spChg chg="del mod topLvl">
          <ac:chgData name="Cristian Pira" userId="7124120c-9f6d-49e9-b601-7d0d6e76e5f5" providerId="ADAL" clId="{3F526F1B-D3FA-444A-9276-C482BDF41BDE}" dt="2026-03-19T18:19:01.011" v="2956" actId="478"/>
          <ac:spMkLst>
            <pc:docMk/>
            <pc:sldMk cId="2531697937" sldId="3298"/>
            <ac:spMk id="10" creationId="{369AC605-9D70-58D8-A09C-24480CB3545F}"/>
          </ac:spMkLst>
        </pc:spChg>
        <pc:spChg chg="mod">
          <ac:chgData name="Cristian Pira" userId="7124120c-9f6d-49e9-b601-7d0d6e76e5f5" providerId="ADAL" clId="{3F526F1B-D3FA-444A-9276-C482BDF41BDE}" dt="2026-03-19T18:17:56.874" v="2929"/>
          <ac:spMkLst>
            <pc:docMk/>
            <pc:sldMk cId="2531697937" sldId="3298"/>
            <ac:spMk id="13" creationId="{1F196D4A-C5DC-E0E2-1E20-7E9E20E9A03D}"/>
          </ac:spMkLst>
        </pc:spChg>
        <pc:grpChg chg="add del mod">
          <ac:chgData name="Cristian Pira" userId="7124120c-9f6d-49e9-b601-7d0d6e76e5f5" providerId="ADAL" clId="{3F526F1B-D3FA-444A-9276-C482BDF41BDE}" dt="2026-03-19T18:19:01.011" v="2956" actId="478"/>
          <ac:grpSpMkLst>
            <pc:docMk/>
            <pc:sldMk cId="2531697937" sldId="3298"/>
            <ac:grpSpMk id="8" creationId="{39EA11A4-A59B-938F-C42E-94B34707111C}"/>
          </ac:grpSpMkLst>
        </pc:grpChg>
        <pc:grpChg chg="add del mod">
          <ac:chgData name="Cristian Pira" userId="7124120c-9f6d-49e9-b601-7d0d6e76e5f5" providerId="ADAL" clId="{3F526F1B-D3FA-444A-9276-C482BDF41BDE}" dt="2026-03-19T18:17:58.421" v="2930" actId="478"/>
          <ac:grpSpMkLst>
            <pc:docMk/>
            <pc:sldMk cId="2531697937" sldId="3298"/>
            <ac:grpSpMk id="11" creationId="{0F7A2DAA-F6DF-B45C-0142-6CAFD494935C}"/>
          </ac:grpSpMkLst>
        </pc:grpChg>
        <pc:picChg chg="add mod">
          <ac:chgData name="Cristian Pira" userId="7124120c-9f6d-49e9-b601-7d0d6e76e5f5" providerId="ADAL" clId="{3F526F1B-D3FA-444A-9276-C482BDF41BDE}" dt="2026-03-19T18:19:30.913" v="2966" actId="1076"/>
          <ac:picMkLst>
            <pc:docMk/>
            <pc:sldMk cId="2531697937" sldId="3298"/>
            <ac:picMk id="3" creationId="{ED65D86C-09FD-F79F-1D6E-A5C50C0CC270}"/>
          </ac:picMkLst>
        </pc:picChg>
        <pc:picChg chg="mod modCrop">
          <ac:chgData name="Cristian Pira" userId="7124120c-9f6d-49e9-b601-7d0d6e76e5f5" providerId="ADAL" clId="{3F526F1B-D3FA-444A-9276-C482BDF41BDE}" dt="2026-03-19T18:19:21.225" v="2961" actId="1076"/>
          <ac:picMkLst>
            <pc:docMk/>
            <pc:sldMk cId="2531697937" sldId="3298"/>
            <ac:picMk id="7" creationId="{AC4C3D94-8193-4D47-00AC-4608AF00774A}"/>
          </ac:picMkLst>
        </pc:picChg>
        <pc:picChg chg="mod topLvl">
          <ac:chgData name="Cristian Pira" userId="7124120c-9f6d-49e9-b601-7d0d6e76e5f5" providerId="ADAL" clId="{3F526F1B-D3FA-444A-9276-C482BDF41BDE}" dt="2026-03-19T18:19:23.341" v="2962" actId="1076"/>
          <ac:picMkLst>
            <pc:docMk/>
            <pc:sldMk cId="2531697937" sldId="3298"/>
            <ac:picMk id="9" creationId="{53B2A571-025A-FC84-7DB3-36A26F4CFC9D}"/>
          </ac:picMkLst>
        </pc:picChg>
        <pc:picChg chg="mod">
          <ac:chgData name="Cristian Pira" userId="7124120c-9f6d-49e9-b601-7d0d6e76e5f5" providerId="ADAL" clId="{3F526F1B-D3FA-444A-9276-C482BDF41BDE}" dt="2026-03-19T18:17:56.874" v="2929"/>
          <ac:picMkLst>
            <pc:docMk/>
            <pc:sldMk cId="2531697937" sldId="3298"/>
            <ac:picMk id="12" creationId="{B82B0EC7-2476-8D41-E229-1C4F52C1E80E}"/>
          </ac:picMkLst>
        </pc:picChg>
        <pc:picChg chg="add">
          <ac:chgData name="Cristian Pira" userId="7124120c-9f6d-49e9-b601-7d0d6e76e5f5" providerId="ADAL" clId="{3F526F1B-D3FA-444A-9276-C482BDF41BDE}" dt="2026-03-19T18:18:01.766" v="2931"/>
          <ac:picMkLst>
            <pc:docMk/>
            <pc:sldMk cId="2531697937" sldId="3298"/>
            <ac:picMk id="14" creationId="{D4586F27-2D24-12E2-100F-CDB06C5241C0}"/>
          </ac:picMkLst>
        </pc:picChg>
        <pc:picChg chg="add mod ord">
          <ac:chgData name="Cristian Pira" userId="7124120c-9f6d-49e9-b601-7d0d6e76e5f5" providerId="ADAL" clId="{3F526F1B-D3FA-444A-9276-C482BDF41BDE}" dt="2026-03-19T18:24:14.371" v="2997" actId="1076"/>
          <ac:picMkLst>
            <pc:docMk/>
            <pc:sldMk cId="2531697937" sldId="3298"/>
            <ac:picMk id="16" creationId="{0EF4364A-902C-9612-069A-764BEFBCD1B1}"/>
          </ac:picMkLst>
        </pc:picChg>
      </pc:sldChg>
      <pc:sldChg chg="delSp modSp add mod ord">
        <pc:chgData name="Cristian Pira" userId="7124120c-9f6d-49e9-b601-7d0d6e76e5f5" providerId="ADAL" clId="{3F526F1B-D3FA-444A-9276-C482BDF41BDE}" dt="2026-03-19T18:05:31.007" v="2802" actId="20577"/>
        <pc:sldMkLst>
          <pc:docMk/>
          <pc:sldMk cId="126221639" sldId="3299"/>
        </pc:sldMkLst>
        <pc:spChg chg="mod">
          <ac:chgData name="Cristian Pira" userId="7124120c-9f6d-49e9-b601-7d0d6e76e5f5" providerId="ADAL" clId="{3F526F1B-D3FA-444A-9276-C482BDF41BDE}" dt="2026-03-19T18:05:31.007" v="2802" actId="20577"/>
          <ac:spMkLst>
            <pc:docMk/>
            <pc:sldMk cId="126221639" sldId="3299"/>
            <ac:spMk id="2" creationId="{54B5E56A-A819-3FAE-B859-779F25CAEA7B}"/>
          </ac:spMkLst>
        </pc:spChg>
        <pc:spChg chg="del">
          <ac:chgData name="Cristian Pira" userId="7124120c-9f6d-49e9-b601-7d0d6e76e5f5" providerId="ADAL" clId="{3F526F1B-D3FA-444A-9276-C482BDF41BDE}" dt="2026-03-19T18:05:10.277" v="2791" actId="478"/>
          <ac:spMkLst>
            <pc:docMk/>
            <pc:sldMk cId="126221639" sldId="3299"/>
            <ac:spMk id="5" creationId="{2C0C0F6E-B2FB-0883-9EB8-19916C7278AE}"/>
          </ac:spMkLst>
        </pc:spChg>
        <pc:spChg chg="mod">
          <ac:chgData name="Cristian Pira" userId="7124120c-9f6d-49e9-b601-7d0d6e76e5f5" providerId="ADAL" clId="{3F526F1B-D3FA-444A-9276-C482BDF41BDE}" dt="2026-03-19T18:05:24.242" v="2798" actId="14100"/>
          <ac:spMkLst>
            <pc:docMk/>
            <pc:sldMk cId="126221639" sldId="3299"/>
            <ac:spMk id="6" creationId="{DACDF591-77E0-E6C9-DF67-98FE722AA5F9}"/>
          </ac:spMkLst>
        </pc:spChg>
        <pc:picChg chg="del">
          <ac:chgData name="Cristian Pira" userId="7124120c-9f6d-49e9-b601-7d0d6e76e5f5" providerId="ADAL" clId="{3F526F1B-D3FA-444A-9276-C482BDF41BDE}" dt="2026-03-19T18:05:05.398" v="2789" actId="478"/>
          <ac:picMkLst>
            <pc:docMk/>
            <pc:sldMk cId="126221639" sldId="3299"/>
            <ac:picMk id="8" creationId="{1B9C2F35-44A4-C46F-E506-16CAFB38183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F756D-5132-43A8-9880-E5AB74F784FB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E6220-00E8-4D42-818F-211C4DE62E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16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8460D-043A-48B1-9FBB-2BADD19295DE}" type="datetimeFigureOut">
              <a:rPr lang="it-IT" smtClean="0"/>
              <a:t>19/03/2026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63A8D-3216-4EB9-8921-08BDB36F61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30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40F507-DF3B-42E2-ACCC-BE556BD928BE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456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63A8D-3216-4EB9-8921-08BDB36F614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48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63A8D-3216-4EB9-8921-08BDB36F6145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610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8CEB-7381-4A40-83C6-E3D4596041BE}" type="datetime1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807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193-18A8-4E26-8BEE-5487F43D09EC}" type="datetime1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0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3091-EBCF-46F7-B63E-BB91BEBA4B7B}" type="datetime1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207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97F8BC-F28E-46C6-8252-96C956458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DA691-023E-4A5C-909F-FD281AEBD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500" y="1228725"/>
            <a:ext cx="9525000" cy="440055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BE24E1-0CF8-477E-9E80-D534243D8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532"/>
            <a:ext cx="866602" cy="40037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36C9D60-027C-41D8-B587-A6CA85C2C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92" y="6444082"/>
            <a:ext cx="1476111" cy="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51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38CEB-7381-4A40-83C6-E3D4596041BE}" type="datetime1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892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0AF346-4822-4A7E-B8A0-A3DBC92096D0}"/>
              </a:ext>
            </a:extLst>
          </p:cNvPr>
          <p:cNvSpPr/>
          <p:nvPr userDrawn="1"/>
        </p:nvSpPr>
        <p:spPr>
          <a:xfrm>
            <a:off x="0" y="6374610"/>
            <a:ext cx="12192000" cy="506591"/>
          </a:xfrm>
          <a:prstGeom prst="rect">
            <a:avLst/>
          </a:prstGeom>
          <a:solidFill>
            <a:srgbClr val="4399B6"/>
          </a:solidFill>
          <a:ln>
            <a:solidFill>
              <a:srgbClr val="4399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>
            <a:noAutofit/>
          </a:bodyPr>
          <a:lstStyle>
            <a:lvl1pPr algn="l">
              <a:defRPr sz="5000" b="1">
                <a:solidFill>
                  <a:srgbClr val="002060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1pPr>
            <a:lvl2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2pPr>
            <a:lvl3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3pPr>
            <a:lvl4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4pPr>
            <a:lvl5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29056" y="69885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6993" y="6424611"/>
            <a:ext cx="27432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fld id="{FC7CF1D8-012F-4C4A-942F-460B411F49C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3398022" y="6474016"/>
            <a:ext cx="10311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i="1" baseline="0" dirty="0" err="1">
                <a:solidFill>
                  <a:schemeClr val="bg1"/>
                </a:solidFill>
                <a:latin typeface="Montserrat" panose="00000500000000000000" pitchFamily="2" charset="0"/>
              </a:rPr>
              <a:t>iSAS</a:t>
            </a:r>
            <a:r>
              <a:rPr lang="en-US" sz="1400" b="0" i="1" baseline="0" dirty="0">
                <a:solidFill>
                  <a:schemeClr val="bg1"/>
                </a:solidFill>
                <a:latin typeface="Montserrat" panose="00000500000000000000" pitchFamily="2" charset="0"/>
              </a:rPr>
              <a:t> WP3  - High-Temp SRF		</a:t>
            </a:r>
            <a:r>
              <a:rPr lang="it-IT" sz="1400" b="0" i="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		</a:t>
            </a:r>
            <a:r>
              <a:rPr lang="en-US" sz="1400" b="0" i="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  </a:t>
            </a:r>
            <a:r>
              <a:rPr lang="en-US" sz="1400" b="0" i="0" dirty="0">
                <a:solidFill>
                  <a:schemeClr val="bg1"/>
                </a:solidFill>
                <a:latin typeface="Montserrat" panose="00000500000000000000" pitchFamily="2" charset="0"/>
              </a:rPr>
              <a:t>cristian.pira@lnl.infn.it</a:t>
            </a:r>
          </a:p>
        </p:txBody>
      </p:sp>
      <p:pic>
        <p:nvPicPr>
          <p:cNvPr id="9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AC9E64-7CC3-4818-A4B9-CF3E31FA1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7" y="6381755"/>
            <a:ext cx="977902" cy="45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54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AE80-699E-4376-9731-855D7B67396F}" type="datetime1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81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4980-7111-469D-A5D2-3F6AA752CE6D}" type="datetime1">
              <a:rPr lang="it-IT" smtClean="0"/>
              <a:t>19/03/2026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852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8790-2AC2-4551-9011-361C6FE34094}" type="datetime1">
              <a:rPr lang="it-IT" smtClean="0"/>
              <a:t>19/03/2026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913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7116E-166B-4348-B29F-E2E4CFFC9F3A}" type="datetime1">
              <a:rPr lang="it-IT" smtClean="0"/>
              <a:t>19/03/2026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26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6FCA-F3F5-4257-BF6D-701C857B888C}" type="datetime1">
              <a:rPr lang="it-IT" smtClean="0"/>
              <a:t>19/03/2026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018BEE96-CF1B-4753-579E-1EF95C985853}"/>
              </a:ext>
            </a:extLst>
          </p:cNvPr>
          <p:cNvSpPr/>
          <p:nvPr userDrawn="1"/>
        </p:nvSpPr>
        <p:spPr>
          <a:xfrm>
            <a:off x="0" y="6424611"/>
            <a:ext cx="4225491" cy="424384"/>
          </a:xfrm>
          <a:prstGeom prst="rect">
            <a:avLst/>
          </a:prstGeom>
          <a:gradFill flip="none" rotWithShape="1">
            <a:gsLst>
              <a:gs pos="75000">
                <a:srgbClr val="E2E8EE"/>
              </a:gs>
              <a:gs pos="21000">
                <a:srgbClr val="013A72"/>
              </a:gs>
              <a:gs pos="0">
                <a:srgbClr val="013A72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>
            <a:noAutofit/>
          </a:bodyPr>
          <a:lstStyle>
            <a:lvl1pPr algn="l">
              <a:defRPr sz="5000" b="1">
                <a:solidFill>
                  <a:srgbClr val="013A72"/>
                </a:solidFill>
                <a:latin typeface="Montserrat ExtraBold" panose="00000900000000000000" pitchFamily="2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1757698"/>
            <a:ext cx="10515600" cy="4351338"/>
          </a:xfrm>
        </p:spPr>
        <p:txBody>
          <a:bodyPr/>
          <a:lstStyle>
            <a:lvl1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1pPr>
            <a:lvl2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2pPr>
            <a:lvl3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3pPr>
            <a:lvl4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4pPr>
            <a:lvl5pPr>
              <a:defRPr>
                <a:latin typeface="Montserrat" panose="00000500000000000000" pitchFamily="2" charset="0"/>
                <a:ea typeface="Yu Gothic" panose="020B0400000000000000" pitchFamily="34" charset="-128"/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29056" y="69885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36993" y="6424611"/>
            <a:ext cx="2743200" cy="365125"/>
          </a:xfrm>
        </p:spPr>
        <p:txBody>
          <a:bodyPr/>
          <a:lstStyle>
            <a:lvl1pPr>
              <a:defRPr sz="1400">
                <a:solidFill>
                  <a:srgbClr val="4399B6"/>
                </a:solidFill>
                <a:latin typeface="Montserrat" panose="00000500000000000000" pitchFamily="2" charset="0"/>
              </a:defRPr>
            </a:lvl1pPr>
          </a:lstStyle>
          <a:p>
            <a:fld id="{FC7CF1D8-012F-4C4A-942F-460B411F49CB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 userDrawn="1"/>
        </p:nvSpPr>
        <p:spPr>
          <a:xfrm>
            <a:off x="5111015" y="6514717"/>
            <a:ext cx="103110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i="0" baseline="0" dirty="0">
                <a:solidFill>
                  <a:srgbClr val="98C21F"/>
                </a:solidFill>
                <a:latin typeface="Montserrat ExtraBold" panose="00000900000000000000" pitchFamily="2" charset="0"/>
              </a:rPr>
              <a:t>WP3</a:t>
            </a:r>
            <a:r>
              <a:rPr lang="it-IT" sz="1400" b="0" i="0" baseline="0" dirty="0">
                <a:solidFill>
                  <a:srgbClr val="98C21F"/>
                </a:solidFill>
                <a:latin typeface="Montserrat" panose="00000500000000000000" pitchFamily="2" charset="0"/>
              </a:rPr>
              <a:t>	 Meeting 08			</a:t>
            </a:r>
            <a:r>
              <a:rPr lang="it-IT" sz="1400" b="0" i="0" baseline="0" dirty="0">
                <a:solidFill>
                  <a:srgbClr val="013A72"/>
                </a:solidFill>
                <a:latin typeface="Montserrat" panose="00000500000000000000" pitchFamily="2" charset="0"/>
              </a:rPr>
              <a:t>20 March 2026 </a:t>
            </a:r>
            <a:r>
              <a:rPr lang="en-US" sz="1200" b="0" i="0" baseline="0" dirty="0">
                <a:solidFill>
                  <a:srgbClr val="013A72"/>
                </a:solidFill>
                <a:latin typeface="Montserrat" panose="00000500000000000000" pitchFamily="2" charset="0"/>
              </a:rPr>
              <a:t>	</a:t>
            </a:r>
            <a:r>
              <a:rPr lang="en-US" sz="1400" b="0" i="0" baseline="0" dirty="0">
                <a:solidFill>
                  <a:srgbClr val="98C21F"/>
                </a:solidFill>
                <a:latin typeface="Montserrat" panose="00000500000000000000" pitchFamily="2" charset="0"/>
              </a:rPr>
              <a:t>	</a:t>
            </a:r>
            <a:endParaRPr lang="en-US" sz="1400" b="0" i="0" dirty="0">
              <a:solidFill>
                <a:srgbClr val="98C21F"/>
              </a:solidFill>
              <a:latin typeface="Montserrat" panose="00000500000000000000" pitchFamily="2" charset="0"/>
            </a:endParaRPr>
          </a:p>
        </p:txBody>
      </p:sp>
      <p:pic>
        <p:nvPicPr>
          <p:cNvPr id="9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9AC9E64-7CC3-4818-A4B9-CF3E31FA13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42" y="6459926"/>
            <a:ext cx="885140" cy="408935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3C8E7CF-4E0C-E0E1-1627-2E67A540AE40}"/>
              </a:ext>
            </a:extLst>
          </p:cNvPr>
          <p:cNvSpPr txBox="1">
            <a:spLocks/>
          </p:cNvSpPr>
          <p:nvPr userDrawn="1"/>
        </p:nvSpPr>
        <p:spPr>
          <a:xfrm>
            <a:off x="-640209" y="6452201"/>
            <a:ext cx="4114800" cy="4243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457200" rtl="0" eaLnBrk="1" latinLnBrk="0" hangingPunct="1">
              <a:defRPr sz="1200" kern="1200">
                <a:solidFill>
                  <a:schemeClr val="accent5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			cristian.pira@lnl.infn.it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8876287-DD8B-0D22-D0C6-E8A78CB598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628"/>
          <a:stretch/>
        </p:blipFill>
        <p:spPr>
          <a:xfrm>
            <a:off x="3853655" y="6463471"/>
            <a:ext cx="1361832" cy="40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19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9CC-38F6-495E-A903-567279F1DB6C}" type="datetime1">
              <a:rPr lang="it-IT" smtClean="0"/>
              <a:t>19/03/2026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016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35F8-DBFB-4EF7-8D24-4FF07800E08F}" type="datetime1">
              <a:rPr lang="it-IT" smtClean="0"/>
              <a:t>19/03/2026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527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00193-18A8-4E26-8BEE-5487F43D09EC}" type="datetime1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58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63091-EBCF-46F7-B63E-BB91BEBA4B7B}" type="datetime1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943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97F8BC-F28E-46C6-8252-96C956458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0DA691-023E-4A5C-909F-FD281AEBD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3500" y="1228725"/>
            <a:ext cx="9525000" cy="440055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BE24E1-0CF8-477E-9E80-D534243D89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532"/>
            <a:ext cx="866602" cy="40037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C36C9D60-027C-41D8-B587-A6CA85C2CA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92" y="6444082"/>
            <a:ext cx="1476111" cy="40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9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AAE80-699E-4376-9731-855D7B67396F}" type="datetime1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926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A4980-7111-469D-A5D2-3F6AA752CE6D}" type="datetime1">
              <a:rPr lang="it-IT" smtClean="0"/>
              <a:t>19/03/2026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782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68790-2AC2-4551-9011-361C6FE34094}" type="datetime1">
              <a:rPr lang="it-IT" smtClean="0"/>
              <a:t>19/03/2026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853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7116E-166B-4348-B29F-E2E4CFFC9F3A}" type="datetime1">
              <a:rPr lang="it-IT" smtClean="0"/>
              <a:t>19/03/2026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4485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E6FCA-F3F5-4257-BF6D-701C857B888C}" type="datetime1">
              <a:rPr lang="it-IT" smtClean="0"/>
              <a:t>19/03/2026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93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9CC-38F6-495E-A903-567279F1DB6C}" type="datetime1">
              <a:rPr lang="it-IT" smtClean="0"/>
              <a:t>19/03/2026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64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335F8-DBFB-4EF7-8D24-4FF07800E08F}" type="datetime1">
              <a:rPr lang="it-IT" smtClean="0"/>
              <a:t>19/03/2026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194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A8733-E814-4F1D-8A2F-E3D6EAA4C592}" type="datetime1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980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A8733-E814-4F1D-8A2F-E3D6EAA4C592}" type="datetime1">
              <a:rPr lang="it-IT" smtClean="0"/>
              <a:t>19/03/2026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F1D8-012F-4C4A-942F-460B411F49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12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swald" panose="02000503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4.wdp"/><Relationship Id="rId7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5.wdp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hyperlink" Target="https://www.nature.com/articles/s41598-025-33547-w#citea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408515/contributions/6514112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pscience.iop.org/article/10.1088/1361-6668/ab119e" TargetMode="Externa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pscience.iop.org/article/10.1088/1361-6668/ab119e" TargetMode="Externa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DA97F5A-9B82-45B3-9DF1-3CBC3FC765E1}"/>
              </a:ext>
            </a:extLst>
          </p:cNvPr>
          <p:cNvSpPr/>
          <p:nvPr/>
        </p:nvSpPr>
        <p:spPr>
          <a:xfrm>
            <a:off x="165754" y="646545"/>
            <a:ext cx="843827" cy="5061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B41C4EA6-CE5B-45DD-99CF-4E6C4E3FBD27}"/>
              </a:ext>
            </a:extLst>
          </p:cNvPr>
          <p:cNvSpPr txBox="1">
            <a:spLocks/>
          </p:cNvSpPr>
          <p:nvPr/>
        </p:nvSpPr>
        <p:spPr>
          <a:xfrm>
            <a:off x="2712547" y="728528"/>
            <a:ext cx="5582581" cy="673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4297B4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Cristian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4399B6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  <a:cs typeface="+mj-cs"/>
              </a:rPr>
              <a:t>Pira</a:t>
            </a:r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D9D2AF66-F158-4DC8-A2EC-9EAC36E662F8}"/>
              </a:ext>
            </a:extLst>
          </p:cNvPr>
          <p:cNvSpPr txBox="1">
            <a:spLocks/>
          </p:cNvSpPr>
          <p:nvPr/>
        </p:nvSpPr>
        <p:spPr>
          <a:xfrm>
            <a:off x="2500975" y="5396423"/>
            <a:ext cx="6379027" cy="1267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Nb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3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Sn on Cu films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for 4.2K cavity operation</a:t>
            </a:r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id="{2CC09327-CBBD-4369-A91B-D114EB7A52E4}"/>
              </a:ext>
            </a:extLst>
          </p:cNvPr>
          <p:cNvSpPr txBox="1">
            <a:spLocks/>
          </p:cNvSpPr>
          <p:nvPr/>
        </p:nvSpPr>
        <p:spPr>
          <a:xfrm>
            <a:off x="8388298" y="5673821"/>
            <a:ext cx="2983994" cy="673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2060"/>
                </a:solidFill>
                <a:latin typeface="Oswald" panose="02000503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12556"/>
                </a:solidFill>
                <a:latin typeface="Montserrat" panose="00000500000000000000" pitchFamily="2" charset="0"/>
              </a:rPr>
              <a:t>WP3 Meeting 08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12556"/>
                </a:solidFill>
                <a:effectLst/>
                <a:uLnTx/>
                <a:uFillTx/>
                <a:latin typeface="Montserrat" panose="00000500000000000000" pitchFamily="2" charset="0"/>
              </a:rPr>
              <a:t>20 March 2026</a:t>
            </a:r>
          </a:p>
        </p:txBody>
      </p:sp>
      <p:pic>
        <p:nvPicPr>
          <p:cNvPr id="11" name="Picture 3" descr="Logo&#10;&#10;Description automatically generated">
            <a:extLst>
              <a:ext uri="{FF2B5EF4-FFF2-40B4-BE49-F238E27FC236}">
                <a16:creationId xmlns:a16="http://schemas.microsoft.com/office/drawing/2014/main" id="{F3C321C7-3C37-40EC-BC2D-A73548E91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38" y="550784"/>
            <a:ext cx="1935024" cy="1116717"/>
          </a:xfrm>
          <a:prstGeom prst="rect">
            <a:avLst/>
          </a:prstGeom>
        </p:spPr>
      </p:pic>
      <p:sp>
        <p:nvSpPr>
          <p:cNvPr id="12" name="Titolo 1">
            <a:extLst>
              <a:ext uri="{FF2B5EF4-FFF2-40B4-BE49-F238E27FC236}">
                <a16:creationId xmlns:a16="http://schemas.microsoft.com/office/drawing/2014/main" id="{6DB63E4D-EF9F-4D58-AA13-89323270F9E9}"/>
              </a:ext>
            </a:extLst>
          </p:cNvPr>
          <p:cNvSpPr txBox="1">
            <a:spLocks/>
          </p:cNvSpPr>
          <p:nvPr/>
        </p:nvSpPr>
        <p:spPr>
          <a:xfrm>
            <a:off x="777523" y="1072073"/>
            <a:ext cx="5582581" cy="10719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AC9D0B6C-F672-F48C-8B57-83E3072FA8DD}"/>
              </a:ext>
            </a:extLst>
          </p:cNvPr>
          <p:cNvSpPr txBox="1">
            <a:spLocks/>
          </p:cNvSpPr>
          <p:nvPr/>
        </p:nvSpPr>
        <p:spPr>
          <a:xfrm>
            <a:off x="8795177" y="5521824"/>
            <a:ext cx="2534702" cy="508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13A72"/>
              </a:solidFill>
              <a:effectLst/>
              <a:uLnTx/>
              <a:uFillTx/>
              <a:latin typeface="Montserrat ExtraBold" panose="00000900000000000000" pitchFamily="2" charset="0"/>
              <a:ea typeface="Yu Gothic Medium" panose="020B0500000000000000" pitchFamily="34" charset="-128"/>
              <a:cs typeface="+mj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3CFD43A-415C-7697-E3BB-2404C69C36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628"/>
          <a:stretch/>
        </p:blipFill>
        <p:spPr>
          <a:xfrm>
            <a:off x="515507" y="4336210"/>
            <a:ext cx="3420010" cy="1027513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FA4E89F5-0FD3-F521-F557-C47350DD81CE}"/>
              </a:ext>
            </a:extLst>
          </p:cNvPr>
          <p:cNvSpPr txBox="1">
            <a:spLocks/>
          </p:cNvSpPr>
          <p:nvPr/>
        </p:nvSpPr>
        <p:spPr>
          <a:xfrm>
            <a:off x="3826266" y="4254613"/>
            <a:ext cx="2668380" cy="12672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3A72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nnovate for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3A72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ustainable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3A72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ccelerating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0C919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3A72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ystems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AF175F13-8E2D-4520-CB90-FF8ECFED1643}"/>
              </a:ext>
            </a:extLst>
          </p:cNvPr>
          <p:cNvSpPr txBox="1">
            <a:spLocks/>
          </p:cNvSpPr>
          <p:nvPr/>
        </p:nvSpPr>
        <p:spPr>
          <a:xfrm>
            <a:off x="762408" y="5410504"/>
            <a:ext cx="2775574" cy="12531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13A72"/>
                </a:solidFill>
                <a:effectLst/>
                <a:uLnTx/>
                <a:uFillTx/>
                <a:latin typeface="Montserrat ExtraBold" panose="00000900000000000000" pitchFamily="2" charset="0"/>
                <a:ea typeface="Yu Gothic Medium" panose="020B0500000000000000" pitchFamily="34" charset="-128"/>
                <a:cs typeface="+mj-cs"/>
              </a:rPr>
              <a:t>WP3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CAF83C77-B818-8CD5-A413-7DE320877D34}"/>
              </a:ext>
            </a:extLst>
          </p:cNvPr>
          <p:cNvSpPr txBox="1">
            <a:spLocks/>
          </p:cNvSpPr>
          <p:nvPr/>
        </p:nvSpPr>
        <p:spPr>
          <a:xfrm>
            <a:off x="653838" y="2543347"/>
            <a:ext cx="5582581" cy="673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dirty="0">
                <a:solidFill>
                  <a:srgbClr val="002060"/>
                </a:solidFill>
                <a:latin typeface="Montserrat" panose="00000500000000000000" pitchFamily="2" charset="0"/>
              </a:rPr>
              <a:t>LNL Status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 panose="0000050000000000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21008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74000-AF8C-22F4-EC4E-5A4E756BA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65940A-1D7C-4659-1A8C-E85625D86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resistance </a:t>
            </a:r>
            <a:r>
              <a:rPr lang="en-GB" dirty="0">
                <a:solidFill>
                  <a:srgbClr val="F634AF"/>
                </a:solidFill>
              </a:rPr>
              <a:t>#2</a:t>
            </a:r>
            <a:endParaRPr lang="it-IT" dirty="0">
              <a:solidFill>
                <a:srgbClr val="F634AF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69AA88-C998-C2F4-8030-ADA497B73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71236C65-F64E-72DB-0706-A845235509A6}"/>
              </a:ext>
            </a:extLst>
          </p:cNvPr>
          <p:cNvSpPr txBox="1"/>
          <p:nvPr/>
        </p:nvSpPr>
        <p:spPr>
          <a:xfrm>
            <a:off x="4324355" y="1031214"/>
            <a:ext cx="5631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297B4"/>
                </a:solidFill>
                <a:latin typeface="Montserrat" panose="00000500000000000000" pitchFamily="2" charset="0"/>
              </a:rPr>
              <a:t>Bulk Nb QPR sample </a:t>
            </a: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coated with </a:t>
            </a:r>
            <a:r>
              <a:rPr lang="en-US" b="1" dirty="0">
                <a:solidFill>
                  <a:srgbClr val="4297B4"/>
                </a:solidFill>
                <a:latin typeface="Montserrat" panose="00000500000000000000" pitchFamily="2" charset="0"/>
              </a:rPr>
              <a:t>Nb</a:t>
            </a:r>
            <a:r>
              <a:rPr lang="en-US" b="1" baseline="-25000" dirty="0">
                <a:solidFill>
                  <a:srgbClr val="4297B4"/>
                </a:solidFill>
                <a:latin typeface="Montserrat" panose="00000500000000000000" pitchFamily="2" charset="0"/>
              </a:rPr>
              <a:t>3</a:t>
            </a:r>
            <a:r>
              <a:rPr lang="en-US" b="1" dirty="0">
                <a:solidFill>
                  <a:srgbClr val="4297B4"/>
                </a:solidFill>
                <a:latin typeface="Montserrat" panose="00000500000000000000" pitchFamily="2" charset="0"/>
              </a:rPr>
              <a:t>Sn</a:t>
            </a:r>
            <a:r>
              <a:rPr lang="en-US" b="1" dirty="0">
                <a:solidFill>
                  <a:srgbClr val="002060"/>
                </a:solidFill>
                <a:latin typeface="Montserrat" panose="00000500000000000000" pitchFamily="2" charset="0"/>
              </a:rPr>
              <a:t> </a:t>
            </a: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film</a:t>
            </a:r>
            <a:endParaRPr lang="en-US" dirty="0">
              <a:solidFill>
                <a:srgbClr val="092049"/>
              </a:solidFill>
            </a:endParaRPr>
          </a:p>
        </p:txBody>
      </p:sp>
      <p:grpSp>
        <p:nvGrpSpPr>
          <p:cNvPr id="6" name="Group 29">
            <a:extLst>
              <a:ext uri="{FF2B5EF4-FFF2-40B4-BE49-F238E27FC236}">
                <a16:creationId xmlns:a16="http://schemas.microsoft.com/office/drawing/2014/main" id="{61C3405D-AE0C-DE95-1A72-836FDDDB3A2D}"/>
              </a:ext>
            </a:extLst>
          </p:cNvPr>
          <p:cNvGrpSpPr/>
          <p:nvPr/>
        </p:nvGrpSpPr>
        <p:grpSpPr>
          <a:xfrm>
            <a:off x="-256144" y="3580210"/>
            <a:ext cx="2815556" cy="2898980"/>
            <a:chOff x="3177936" y="3580210"/>
            <a:chExt cx="2815556" cy="2898980"/>
          </a:xfrm>
        </p:grpSpPr>
        <p:pic>
          <p:nvPicPr>
            <p:cNvPr id="7" name="Picture 26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C5744C3D-00D6-47D6-359A-4E360EEB6BF4}"/>
                </a:ext>
              </a:extLst>
            </p:cNvPr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313" b="98813" l="8917" r="93250">
                          <a14:foregroundMark x1="30417" y1="30062" x2="45583" y2="29625"/>
                          <a14:foregroundMark x1="45583" y1="29625" x2="74667" y2="35375"/>
                          <a14:foregroundMark x1="74667" y1="35375" x2="86333" y2="42375"/>
                          <a14:foregroundMark x1="86333" y1="42375" x2="88417" y2="46750"/>
                          <a14:foregroundMark x1="49667" y1="26313" x2="73000" y2="30375"/>
                          <a14:foregroundMark x1="73000" y1="30375" x2="86417" y2="38625"/>
                          <a14:foregroundMark x1="86417" y1="38625" x2="89417" y2="43938"/>
                          <a14:foregroundMark x1="74750" y1="30188" x2="79167" y2="31750"/>
                          <a14:foregroundMark x1="72917" y1="29188" x2="74333" y2="29625"/>
                          <a14:foregroundMark x1="63500" y1="62250" x2="90750" y2="52625"/>
                          <a14:foregroundMark x1="90750" y1="52625" x2="88833" y2="52063"/>
                          <a14:foregroundMark x1="91583" y1="43750" x2="90833" y2="49000"/>
                          <a14:foregroundMark x1="91583" y1="43438" x2="91833" y2="45563"/>
                          <a14:foregroundMark x1="21192" y1="75299" x2="25583" y2="92875"/>
                          <a14:foregroundMark x1="20899" y1="74128" x2="21186" y2="75276"/>
                          <a14:foregroundMark x1="16167" y1="55188" x2="20861" y2="73976"/>
                          <a14:foregroundMark x1="25583" y1="92875" x2="37333" y2="98813"/>
                          <a14:foregroundMark x1="37333" y1="98813" x2="55417" y2="98688"/>
                          <a14:foregroundMark x1="55417" y1="98688" x2="71500" y2="95313"/>
                          <a14:foregroundMark x1="71500" y1="95313" x2="81333" y2="75750"/>
                          <a14:foregroundMark x1="81333" y1="75750" x2="83667" y2="61687"/>
                          <a14:foregroundMark x1="83667" y1="61687" x2="85167" y2="58938"/>
                          <a14:foregroundMark x1="21167" y1="77188" x2="18583" y2="84313"/>
                          <a14:foregroundMark x1="18583" y1="84313" x2="18750" y2="84813"/>
                          <a14:foregroundMark x1="21000" y1="88625" x2="25583" y2="95063"/>
                          <a14:foregroundMark x1="25583" y1="95063" x2="36500" y2="98813"/>
                          <a14:foregroundMark x1="36500" y1="98813" x2="37250" y2="98813"/>
                          <a14:foregroundMark x1="83000" y1="81813" x2="71750" y2="97000"/>
                          <a14:foregroundMark x1="81750" y1="85875" x2="76083" y2="95750"/>
                          <a14:foregroundMark x1="76083" y1="95750" x2="73750" y2="97188"/>
                          <a14:foregroundMark x1="82750" y1="83188" x2="80167" y2="91000"/>
                          <a14:foregroundMark x1="83167" y1="84375" x2="80000" y2="91313"/>
                          <a14:foregroundMark x1="75167" y1="97313" x2="69333" y2="98813"/>
                          <a14:foregroundMark x1="77000" y1="96750" x2="79750" y2="91938"/>
                          <a14:foregroundMark x1="79333" y1="94188" x2="80000" y2="91625"/>
                          <a14:foregroundMark x1="81000" y1="92813" x2="83167" y2="88625"/>
                          <a14:foregroundMark x1="83583" y1="84813" x2="83417" y2="87563"/>
                          <a14:foregroundMark x1="84000" y1="83313" x2="84000" y2="85438"/>
                          <a14:foregroundMark x1="83167" y1="80000" x2="84167" y2="83063"/>
                          <a14:foregroundMark x1="82417" y1="75813" x2="83583" y2="78688"/>
                          <a14:foregroundMark x1="83750" y1="79563" x2="84000" y2="81688"/>
                          <a14:foregroundMark x1="83417" y1="78813" x2="83417" y2="81063"/>
                          <a14:foregroundMark x1="83750" y1="79125" x2="84167" y2="81500"/>
                          <a14:foregroundMark x1="83750" y1="78688" x2="83750" y2="80750"/>
                          <a14:foregroundMark x1="80167" y1="92688" x2="80167" y2="92688"/>
                          <a14:foregroundMark x1="81000" y1="92938" x2="80167" y2="94750"/>
                          <a14:foregroundMark x1="83750" y1="66000" x2="83000" y2="67688"/>
                          <a14:foregroundMark x1="88167" y1="53813" x2="87833" y2="54875"/>
                          <a14:foregroundMark x1="89167" y1="55625" x2="89167" y2="54313"/>
                          <a14:foregroundMark x1="92000" y1="49188" x2="91417" y2="50688"/>
                          <a14:foregroundMark x1="89583" y1="38625" x2="91000" y2="43000"/>
                          <a14:foregroundMark x1="20000" y1="85125" x2="22417" y2="90125"/>
                          <a14:foregroundMark x1="19167" y1="86500" x2="20750" y2="91000"/>
                          <a14:foregroundMark x1="19000" y1="85313" x2="20167" y2="87875"/>
                          <a14:foregroundMark x1="19000" y1="86813" x2="19000" y2="85125"/>
                          <a14:foregroundMark x1="18750" y1="84813" x2="18750" y2="87125"/>
                          <a14:foregroundMark x1="19743" y1="77217" x2="19583" y2="85313"/>
                          <a14:foregroundMark x1="22833" y1="87688" x2="22833" y2="87688"/>
                          <a14:foregroundMark x1="18583" y1="84250" x2="19417" y2="78188"/>
                          <a14:foregroundMark x1="80167" y1="31750" x2="82000" y2="32500"/>
                          <a14:foregroundMark x1="81417" y1="31750" x2="83000" y2="32313"/>
                          <a14:foregroundMark x1="91583" y1="41938" x2="93250" y2="45438"/>
                          <a14:foregroundMark x1="72333" y1="28563" x2="75333" y2="29313"/>
                          <a14:foregroundMark x1="90583" y1="39375" x2="91417" y2="42875"/>
                          <a14:foregroundMark x1="92417" y1="46313" x2="91417" y2="49938"/>
                          <a14:foregroundMark x1="92417" y1="47500" x2="91583" y2="49500"/>
                          <a14:foregroundMark x1="90417" y1="51500" x2="89333" y2="54563"/>
                          <a14:foregroundMark x1="90750" y1="52312" x2="90917" y2="51125"/>
                          <a14:foregroundMark x1="10000" y1="44188" x2="11250" y2="52063"/>
                          <a14:foregroundMark x1="12833" y1="54875" x2="10917" y2="50875"/>
                          <a14:foregroundMark x1="12333" y1="53750" x2="9667" y2="46563"/>
                          <a14:foregroundMark x1="9667" y1="46563" x2="11917" y2="40250"/>
                          <a14:foregroundMark x1="11917" y1="40250" x2="12083" y2="40188"/>
                          <a14:backgroundMark x1="13167" y1="36375" x2="15167" y2="34563"/>
                          <a14:backgroundMark x1="21583" y1="30375" x2="24000" y2="29438"/>
                          <a14:backgroundMark x1="86000" y1="70063" x2="90583" y2="79125"/>
                          <a14:backgroundMark x1="21167" y1="31250" x2="22583" y2="30688"/>
                          <a14:backgroundMark x1="23417" y1="29938" x2="24000" y2="29750"/>
                          <a14:backgroundMark x1="16000" y1="34125" x2="15583" y2="34875"/>
                          <a14:backgroundMark x1="69500" y1="26875" x2="72333" y2="27938"/>
                          <a14:backgroundMark x1="23167" y1="97625" x2="26167" y2="99750"/>
                          <a14:backgroundMark x1="26000" y1="99313" x2="26583" y2="99625"/>
                          <a14:backgroundMark x1="26167" y1="98938" x2="27583" y2="99875"/>
                          <a14:backgroundMark x1="19667" y1="74625" x2="17417" y2="77250"/>
                          <a14:backgroundMark x1="18083" y1="76750" x2="17917" y2="77125"/>
                          <a14:backgroundMark x1="20750" y1="73813" x2="16500" y2="64188"/>
                          <a14:backgroundMark x1="23167" y1="30312" x2="24250" y2="29938"/>
                          <a14:backgroundMark x1="24583" y1="29688" x2="24583" y2="29688"/>
                          <a14:backgroundMark x1="80500" y1="95125" x2="79583" y2="96188"/>
                          <a14:backgroundMark x1="93250" y1="45813" x2="92667" y2="43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78"/>
            <a:stretch/>
          </p:blipFill>
          <p:spPr>
            <a:xfrm>
              <a:off x="3177936" y="3580210"/>
              <a:ext cx="2815556" cy="2898980"/>
            </a:xfrm>
            <a:prstGeom prst="rect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8" name="Straight Connector 24">
              <a:extLst>
                <a:ext uri="{FF2B5EF4-FFF2-40B4-BE49-F238E27FC236}">
                  <a16:creationId xmlns:a16="http://schemas.microsoft.com/office/drawing/2014/main" id="{25D8CC40-34EA-42FB-2D90-0B7EFA567AA7}"/>
                </a:ext>
              </a:extLst>
            </p:cNvPr>
            <p:cNvCxnSpPr/>
            <p:nvPr/>
          </p:nvCxnSpPr>
          <p:spPr>
            <a:xfrm flipH="1">
              <a:off x="3478274" y="4392365"/>
              <a:ext cx="22555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5">
              <a:extLst>
                <a:ext uri="{FF2B5EF4-FFF2-40B4-BE49-F238E27FC236}">
                  <a16:creationId xmlns:a16="http://schemas.microsoft.com/office/drawing/2014/main" id="{30D1A73C-4B93-F249-F454-719BB2B9EE76}"/>
                </a:ext>
              </a:extLst>
            </p:cNvPr>
            <p:cNvSpPr txBox="1"/>
            <p:nvPr/>
          </p:nvSpPr>
          <p:spPr>
            <a:xfrm>
              <a:off x="4145384" y="4373682"/>
              <a:ext cx="93233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Montserrat" panose="00000500000000000000" pitchFamily="2" charset="0"/>
                </a:rPr>
                <a:t>10 cm</a:t>
              </a:r>
              <a:endParaRPr lang="en-US" sz="1600" dirty="0"/>
            </a:p>
          </p:txBody>
        </p:sp>
      </p:grpSp>
      <p:sp>
        <p:nvSpPr>
          <p:cNvPr id="11" name="CasellaDiTesto 46">
            <a:extLst>
              <a:ext uri="{FF2B5EF4-FFF2-40B4-BE49-F238E27FC236}">
                <a16:creationId xmlns:a16="http://schemas.microsoft.com/office/drawing/2014/main" id="{CF65AB08-0751-B52E-E7A1-1E6667BD44E4}"/>
              </a:ext>
            </a:extLst>
          </p:cNvPr>
          <p:cNvSpPr txBox="1">
            <a:spLocks/>
          </p:cNvSpPr>
          <p:nvPr/>
        </p:nvSpPr>
        <p:spPr>
          <a:xfrm>
            <a:off x="838199" y="1510104"/>
            <a:ext cx="5479755" cy="1707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i="1" noProof="0" dirty="0">
                <a:solidFill>
                  <a:srgbClr val="092049"/>
                </a:solidFill>
                <a:latin typeface="Montserrat" panose="00000500000000000000" pitchFamily="2" charset="0"/>
              </a:rPr>
              <a:t>T</a:t>
            </a:r>
            <a:r>
              <a:rPr lang="en-GB" b="1" baseline="-25000" noProof="0" dirty="0">
                <a:solidFill>
                  <a:srgbClr val="092049"/>
                </a:solidFill>
                <a:latin typeface="Montserrat" panose="00000500000000000000" pitchFamily="2" charset="0"/>
              </a:rPr>
              <a:t>c</a:t>
            </a:r>
            <a:r>
              <a:rPr lang="en-GB" b="1" noProof="0" dirty="0">
                <a:solidFill>
                  <a:srgbClr val="092049"/>
                </a:solidFill>
                <a:latin typeface="Montserrat" panose="00000500000000000000" pitchFamily="2" charset="0"/>
              </a:rPr>
              <a:t> = </a:t>
            </a:r>
            <a:r>
              <a:rPr lang="en-GB" b="1" noProof="0" dirty="0">
                <a:solidFill>
                  <a:srgbClr val="F634AF"/>
                </a:solidFill>
                <a:latin typeface="Montserrat" panose="00000500000000000000" pitchFamily="2" charset="0"/>
              </a:rPr>
              <a:t>17.45 K</a:t>
            </a:r>
            <a:endParaRPr lang="en-GB" noProof="0" dirty="0">
              <a:solidFill>
                <a:srgbClr val="F634AF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</a:rPr>
              <a:t>Quench </a:t>
            </a:r>
            <a:r>
              <a:rPr lang="en-GB" b="1" dirty="0">
                <a:solidFill>
                  <a:srgbClr val="F634AF"/>
                </a:solidFill>
                <a:latin typeface="Montserrat" panose="00000500000000000000" pitchFamily="2" charset="0"/>
              </a:rPr>
              <a:t>&gt; 85 mT </a:t>
            </a:r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</a:rPr>
              <a:t>extrapolated @ 0 K</a:t>
            </a:r>
            <a:endParaRPr lang="en-GB" noProof="0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i="1" noProof="0" dirty="0">
                <a:solidFill>
                  <a:srgbClr val="F634AF"/>
                </a:solidFill>
                <a:latin typeface="Montserrat" panose="00000500000000000000" pitchFamily="2" charset="0"/>
              </a:rPr>
              <a:t>R</a:t>
            </a:r>
            <a:r>
              <a:rPr lang="en-GB" b="1" baseline="-25000" noProof="0" dirty="0">
                <a:solidFill>
                  <a:srgbClr val="F634AF"/>
                </a:solidFill>
                <a:latin typeface="Montserrat" panose="00000500000000000000" pitchFamily="2" charset="0"/>
              </a:rPr>
              <a:t>s</a:t>
            </a:r>
            <a:r>
              <a:rPr lang="en-GB" b="1" noProof="0" dirty="0">
                <a:solidFill>
                  <a:srgbClr val="F634AF"/>
                </a:solidFill>
                <a:latin typeface="Montserrat" panose="00000500000000000000" pitchFamily="2" charset="0"/>
              </a:rPr>
              <a:t> </a:t>
            </a:r>
            <a:r>
              <a:rPr lang="en-GB" b="1" dirty="0">
                <a:solidFill>
                  <a:srgbClr val="F634AF"/>
                </a:solidFill>
                <a:latin typeface="Montserrat" panose="00000500000000000000" pitchFamily="2" charset="0"/>
              </a:rPr>
              <a:t>&lt; 9</a:t>
            </a:r>
            <a:r>
              <a:rPr lang="en-GB" b="1" noProof="0" dirty="0">
                <a:solidFill>
                  <a:srgbClr val="F634AF"/>
                </a:solidFill>
                <a:latin typeface="Montserrat" panose="00000500000000000000" pitchFamily="2" charset="0"/>
              </a:rPr>
              <a:t> </a:t>
            </a:r>
            <a:r>
              <a:rPr lang="en-GB" b="1" noProof="0" dirty="0" err="1">
                <a:solidFill>
                  <a:srgbClr val="F634AF"/>
                </a:solidFill>
                <a:latin typeface="Montserrat" panose="00000500000000000000" pitchFamily="2" charset="0"/>
              </a:rPr>
              <a:t>n</a:t>
            </a:r>
            <a:r>
              <a:rPr lang="en-GB" b="1" noProof="0" dirty="0" err="1">
                <a:solidFill>
                  <a:srgbClr val="F634A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Ω</a:t>
            </a:r>
            <a:r>
              <a:rPr lang="en-GB" b="1" noProof="0" dirty="0">
                <a:solidFill>
                  <a:srgbClr val="F634A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GB" noProof="0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@ 4 K, 20 mT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Better than VTD sample </a:t>
            </a:r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up to </a:t>
            </a:r>
            <a:r>
              <a:rPr lang="en-GB" b="1" dirty="0">
                <a:solidFill>
                  <a:srgbClr val="F634A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50 mT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48F64569-B917-BD8E-A454-0236F5E10A35}"/>
              </a:ext>
            </a:extLst>
          </p:cNvPr>
          <p:cNvSpPr txBox="1"/>
          <p:nvPr/>
        </p:nvSpPr>
        <p:spPr>
          <a:xfrm>
            <a:off x="3578076" y="5567012"/>
            <a:ext cx="3150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F634A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Substrate matters! 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AA6CA30E-8CAA-FF3F-19D5-57ABEF2F4505}"/>
              </a:ext>
            </a:extLst>
          </p:cNvPr>
          <p:cNvSpPr txBox="1">
            <a:spLocks/>
          </p:cNvSpPr>
          <p:nvPr/>
        </p:nvSpPr>
        <p:spPr>
          <a:xfrm>
            <a:off x="2512303" y="4119267"/>
            <a:ext cx="4708538" cy="1015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Low field </a:t>
            </a:r>
            <a:r>
              <a:rPr lang="en-GB" b="1" i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R</a:t>
            </a:r>
            <a:r>
              <a:rPr lang="en-GB" b="1" baseline="-25000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</a:t>
            </a: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improved</a:t>
            </a:r>
            <a:b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</a:br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by more than a </a:t>
            </a: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factor 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High field rise mitigated</a:t>
            </a:r>
          </a:p>
        </p:txBody>
      </p:sp>
      <p:pic>
        <p:nvPicPr>
          <p:cNvPr id="98" name="Immagine 97">
            <a:extLst>
              <a:ext uri="{FF2B5EF4-FFF2-40B4-BE49-F238E27FC236}">
                <a16:creationId xmlns:a16="http://schemas.microsoft.com/office/drawing/2014/main" id="{67FDA279-6567-4B58-461B-0114301AA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195" y="2623558"/>
            <a:ext cx="5127180" cy="38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77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39694-0961-B6EA-2D02-7D145AB7A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D9A93D-1BE7-703F-A76B-9FDFC3E28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resistance </a:t>
            </a:r>
            <a:r>
              <a:rPr lang="en-GB" dirty="0">
                <a:solidFill>
                  <a:srgbClr val="F634AF"/>
                </a:solidFill>
              </a:rPr>
              <a:t>#2</a:t>
            </a:r>
            <a:endParaRPr lang="it-IT" dirty="0">
              <a:solidFill>
                <a:srgbClr val="F634AF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4B1B60-4105-4915-1C81-C9DD8A60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150A1F42-C004-C4D7-E5A6-4838CD034469}"/>
              </a:ext>
            </a:extLst>
          </p:cNvPr>
          <p:cNvSpPr txBox="1"/>
          <p:nvPr/>
        </p:nvSpPr>
        <p:spPr>
          <a:xfrm>
            <a:off x="4324355" y="1031214"/>
            <a:ext cx="5631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297B4"/>
                </a:solidFill>
                <a:latin typeface="Montserrat" panose="00000500000000000000" pitchFamily="2" charset="0"/>
              </a:rPr>
              <a:t>Bulk Nb QPR sample </a:t>
            </a: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coated with </a:t>
            </a:r>
            <a:r>
              <a:rPr lang="en-US" b="1" dirty="0">
                <a:solidFill>
                  <a:srgbClr val="4297B4"/>
                </a:solidFill>
                <a:latin typeface="Montserrat" panose="00000500000000000000" pitchFamily="2" charset="0"/>
              </a:rPr>
              <a:t>Nb</a:t>
            </a:r>
            <a:r>
              <a:rPr lang="en-US" b="1" baseline="-25000" dirty="0">
                <a:solidFill>
                  <a:srgbClr val="4297B4"/>
                </a:solidFill>
                <a:latin typeface="Montserrat" panose="00000500000000000000" pitchFamily="2" charset="0"/>
              </a:rPr>
              <a:t>3</a:t>
            </a:r>
            <a:r>
              <a:rPr lang="en-US" b="1" dirty="0">
                <a:solidFill>
                  <a:srgbClr val="4297B4"/>
                </a:solidFill>
                <a:latin typeface="Montserrat" panose="00000500000000000000" pitchFamily="2" charset="0"/>
              </a:rPr>
              <a:t>Sn</a:t>
            </a:r>
            <a:r>
              <a:rPr lang="en-US" b="1" dirty="0">
                <a:solidFill>
                  <a:srgbClr val="002060"/>
                </a:solidFill>
                <a:latin typeface="Montserrat" panose="00000500000000000000" pitchFamily="2" charset="0"/>
              </a:rPr>
              <a:t> </a:t>
            </a: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film</a:t>
            </a:r>
            <a:endParaRPr lang="en-US" dirty="0">
              <a:solidFill>
                <a:srgbClr val="092049"/>
              </a:solidFill>
            </a:endParaRPr>
          </a:p>
        </p:txBody>
      </p:sp>
      <p:grpSp>
        <p:nvGrpSpPr>
          <p:cNvPr id="6" name="Group 29">
            <a:extLst>
              <a:ext uri="{FF2B5EF4-FFF2-40B4-BE49-F238E27FC236}">
                <a16:creationId xmlns:a16="http://schemas.microsoft.com/office/drawing/2014/main" id="{C1E0F378-59C4-E019-3A32-C18A148FA319}"/>
              </a:ext>
            </a:extLst>
          </p:cNvPr>
          <p:cNvGrpSpPr/>
          <p:nvPr/>
        </p:nvGrpSpPr>
        <p:grpSpPr>
          <a:xfrm>
            <a:off x="-256144" y="3580210"/>
            <a:ext cx="2815556" cy="2898980"/>
            <a:chOff x="3177936" y="3580210"/>
            <a:chExt cx="2815556" cy="2898980"/>
          </a:xfrm>
        </p:grpSpPr>
        <p:pic>
          <p:nvPicPr>
            <p:cNvPr id="7" name="Picture 26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1926C2FF-42E9-6CA8-CC9D-3B600EB43D65}"/>
                </a:ext>
              </a:extLst>
            </p:cNvPr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313" b="98813" l="8917" r="93250">
                          <a14:foregroundMark x1="30417" y1="30062" x2="45583" y2="29625"/>
                          <a14:foregroundMark x1="45583" y1="29625" x2="74667" y2="35375"/>
                          <a14:foregroundMark x1="74667" y1="35375" x2="86333" y2="42375"/>
                          <a14:foregroundMark x1="86333" y1="42375" x2="88417" y2="46750"/>
                          <a14:foregroundMark x1="49667" y1="26313" x2="73000" y2="30375"/>
                          <a14:foregroundMark x1="73000" y1="30375" x2="86417" y2="38625"/>
                          <a14:foregroundMark x1="86417" y1="38625" x2="89417" y2="43938"/>
                          <a14:foregroundMark x1="74750" y1="30188" x2="79167" y2="31750"/>
                          <a14:foregroundMark x1="72917" y1="29188" x2="74333" y2="29625"/>
                          <a14:foregroundMark x1="63500" y1="62250" x2="90750" y2="52625"/>
                          <a14:foregroundMark x1="90750" y1="52625" x2="88833" y2="52063"/>
                          <a14:foregroundMark x1="91583" y1="43750" x2="90833" y2="49000"/>
                          <a14:foregroundMark x1="91583" y1="43438" x2="91833" y2="45563"/>
                          <a14:foregroundMark x1="21192" y1="75299" x2="25583" y2="92875"/>
                          <a14:foregroundMark x1="20899" y1="74128" x2="21186" y2="75276"/>
                          <a14:foregroundMark x1="16167" y1="55188" x2="20861" y2="73976"/>
                          <a14:foregroundMark x1="25583" y1="92875" x2="37333" y2="98813"/>
                          <a14:foregroundMark x1="37333" y1="98813" x2="55417" y2="98688"/>
                          <a14:foregroundMark x1="55417" y1="98688" x2="71500" y2="95313"/>
                          <a14:foregroundMark x1="71500" y1="95313" x2="81333" y2="75750"/>
                          <a14:foregroundMark x1="81333" y1="75750" x2="83667" y2="61687"/>
                          <a14:foregroundMark x1="83667" y1="61687" x2="85167" y2="58938"/>
                          <a14:foregroundMark x1="21167" y1="77188" x2="18583" y2="84313"/>
                          <a14:foregroundMark x1="18583" y1="84313" x2="18750" y2="84813"/>
                          <a14:foregroundMark x1="21000" y1="88625" x2="25583" y2="95063"/>
                          <a14:foregroundMark x1="25583" y1="95063" x2="36500" y2="98813"/>
                          <a14:foregroundMark x1="36500" y1="98813" x2="37250" y2="98813"/>
                          <a14:foregroundMark x1="83000" y1="81813" x2="71750" y2="97000"/>
                          <a14:foregroundMark x1="81750" y1="85875" x2="76083" y2="95750"/>
                          <a14:foregroundMark x1="76083" y1="95750" x2="73750" y2="97188"/>
                          <a14:foregroundMark x1="82750" y1="83188" x2="80167" y2="91000"/>
                          <a14:foregroundMark x1="83167" y1="84375" x2="80000" y2="91313"/>
                          <a14:foregroundMark x1="75167" y1="97313" x2="69333" y2="98813"/>
                          <a14:foregroundMark x1="77000" y1="96750" x2="79750" y2="91938"/>
                          <a14:foregroundMark x1="79333" y1="94188" x2="80000" y2="91625"/>
                          <a14:foregroundMark x1="81000" y1="92813" x2="83167" y2="88625"/>
                          <a14:foregroundMark x1="83583" y1="84813" x2="83417" y2="87563"/>
                          <a14:foregroundMark x1="84000" y1="83313" x2="84000" y2="85438"/>
                          <a14:foregroundMark x1="83167" y1="80000" x2="84167" y2="83063"/>
                          <a14:foregroundMark x1="82417" y1="75813" x2="83583" y2="78688"/>
                          <a14:foregroundMark x1="83750" y1="79563" x2="84000" y2="81688"/>
                          <a14:foregroundMark x1="83417" y1="78813" x2="83417" y2="81063"/>
                          <a14:foregroundMark x1="83750" y1="79125" x2="84167" y2="81500"/>
                          <a14:foregroundMark x1="83750" y1="78688" x2="83750" y2="80750"/>
                          <a14:foregroundMark x1="80167" y1="92688" x2="80167" y2="92688"/>
                          <a14:foregroundMark x1="81000" y1="92938" x2="80167" y2="94750"/>
                          <a14:foregroundMark x1="83750" y1="66000" x2="83000" y2="67688"/>
                          <a14:foregroundMark x1="88167" y1="53813" x2="87833" y2="54875"/>
                          <a14:foregroundMark x1="89167" y1="55625" x2="89167" y2="54313"/>
                          <a14:foregroundMark x1="92000" y1="49188" x2="91417" y2="50688"/>
                          <a14:foregroundMark x1="89583" y1="38625" x2="91000" y2="43000"/>
                          <a14:foregroundMark x1="20000" y1="85125" x2="22417" y2="90125"/>
                          <a14:foregroundMark x1="19167" y1="86500" x2="20750" y2="91000"/>
                          <a14:foregroundMark x1="19000" y1="85313" x2="20167" y2="87875"/>
                          <a14:foregroundMark x1="19000" y1="86813" x2="19000" y2="85125"/>
                          <a14:foregroundMark x1="18750" y1="84813" x2="18750" y2="87125"/>
                          <a14:foregroundMark x1="19743" y1="77217" x2="19583" y2="85313"/>
                          <a14:foregroundMark x1="22833" y1="87688" x2="22833" y2="87688"/>
                          <a14:foregroundMark x1="18583" y1="84250" x2="19417" y2="78188"/>
                          <a14:foregroundMark x1="80167" y1="31750" x2="82000" y2="32500"/>
                          <a14:foregroundMark x1="81417" y1="31750" x2="83000" y2="32313"/>
                          <a14:foregroundMark x1="91583" y1="41938" x2="93250" y2="45438"/>
                          <a14:foregroundMark x1="72333" y1="28563" x2="75333" y2="29313"/>
                          <a14:foregroundMark x1="90583" y1="39375" x2="91417" y2="42875"/>
                          <a14:foregroundMark x1="92417" y1="46313" x2="91417" y2="49938"/>
                          <a14:foregroundMark x1="92417" y1="47500" x2="91583" y2="49500"/>
                          <a14:foregroundMark x1="90417" y1="51500" x2="89333" y2="54563"/>
                          <a14:foregroundMark x1="90750" y1="52312" x2="90917" y2="51125"/>
                          <a14:foregroundMark x1="10000" y1="44188" x2="11250" y2="52063"/>
                          <a14:foregroundMark x1="12833" y1="54875" x2="10917" y2="50875"/>
                          <a14:foregroundMark x1="12333" y1="53750" x2="9667" y2="46563"/>
                          <a14:foregroundMark x1="9667" y1="46563" x2="11917" y2="40250"/>
                          <a14:foregroundMark x1="11917" y1="40250" x2="12083" y2="40188"/>
                          <a14:backgroundMark x1="13167" y1="36375" x2="15167" y2="34563"/>
                          <a14:backgroundMark x1="21583" y1="30375" x2="24000" y2="29438"/>
                          <a14:backgroundMark x1="86000" y1="70063" x2="90583" y2="79125"/>
                          <a14:backgroundMark x1="21167" y1="31250" x2="22583" y2="30688"/>
                          <a14:backgroundMark x1="23417" y1="29938" x2="24000" y2="29750"/>
                          <a14:backgroundMark x1="16000" y1="34125" x2="15583" y2="34875"/>
                          <a14:backgroundMark x1="69500" y1="26875" x2="72333" y2="27938"/>
                          <a14:backgroundMark x1="23167" y1="97625" x2="26167" y2="99750"/>
                          <a14:backgroundMark x1="26000" y1="99313" x2="26583" y2="99625"/>
                          <a14:backgroundMark x1="26167" y1="98938" x2="27583" y2="99875"/>
                          <a14:backgroundMark x1="19667" y1="74625" x2="17417" y2="77250"/>
                          <a14:backgroundMark x1="18083" y1="76750" x2="17917" y2="77125"/>
                          <a14:backgroundMark x1="20750" y1="73813" x2="16500" y2="64188"/>
                          <a14:backgroundMark x1="23167" y1="30312" x2="24250" y2="29938"/>
                          <a14:backgroundMark x1="24583" y1="29688" x2="24583" y2="29688"/>
                          <a14:backgroundMark x1="80500" y1="95125" x2="79583" y2="96188"/>
                          <a14:backgroundMark x1="93250" y1="45813" x2="92667" y2="43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78"/>
            <a:stretch/>
          </p:blipFill>
          <p:spPr>
            <a:xfrm>
              <a:off x="3177936" y="3580210"/>
              <a:ext cx="2815556" cy="2898980"/>
            </a:xfrm>
            <a:prstGeom prst="rect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8" name="Straight Connector 24">
              <a:extLst>
                <a:ext uri="{FF2B5EF4-FFF2-40B4-BE49-F238E27FC236}">
                  <a16:creationId xmlns:a16="http://schemas.microsoft.com/office/drawing/2014/main" id="{FA375A91-F27E-AB9A-21F1-4941EAD8528B}"/>
                </a:ext>
              </a:extLst>
            </p:cNvPr>
            <p:cNvCxnSpPr/>
            <p:nvPr/>
          </p:nvCxnSpPr>
          <p:spPr>
            <a:xfrm flipH="1">
              <a:off x="3478274" y="4392365"/>
              <a:ext cx="22555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5">
              <a:extLst>
                <a:ext uri="{FF2B5EF4-FFF2-40B4-BE49-F238E27FC236}">
                  <a16:creationId xmlns:a16="http://schemas.microsoft.com/office/drawing/2014/main" id="{66AADCED-ED3A-FBC2-440D-0BBFF575F3F4}"/>
                </a:ext>
              </a:extLst>
            </p:cNvPr>
            <p:cNvSpPr txBox="1"/>
            <p:nvPr/>
          </p:nvSpPr>
          <p:spPr>
            <a:xfrm>
              <a:off x="4145384" y="4373682"/>
              <a:ext cx="93233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Montserrat" panose="00000500000000000000" pitchFamily="2" charset="0"/>
                </a:rPr>
                <a:t>10 cm</a:t>
              </a:r>
              <a:endParaRPr lang="en-US" sz="1600" dirty="0"/>
            </a:p>
          </p:txBody>
        </p:sp>
      </p:grpSp>
      <p:sp>
        <p:nvSpPr>
          <p:cNvPr id="11" name="CasellaDiTesto 46">
            <a:extLst>
              <a:ext uri="{FF2B5EF4-FFF2-40B4-BE49-F238E27FC236}">
                <a16:creationId xmlns:a16="http://schemas.microsoft.com/office/drawing/2014/main" id="{AE5C7A14-FAE5-030B-F889-0C83DF52F3A5}"/>
              </a:ext>
            </a:extLst>
          </p:cNvPr>
          <p:cNvSpPr txBox="1">
            <a:spLocks/>
          </p:cNvSpPr>
          <p:nvPr/>
        </p:nvSpPr>
        <p:spPr>
          <a:xfrm>
            <a:off x="838199" y="1510104"/>
            <a:ext cx="5479755" cy="1707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i="1" noProof="0" dirty="0">
                <a:solidFill>
                  <a:srgbClr val="092049"/>
                </a:solidFill>
                <a:latin typeface="Montserrat" panose="00000500000000000000" pitchFamily="2" charset="0"/>
              </a:rPr>
              <a:t>T</a:t>
            </a:r>
            <a:r>
              <a:rPr lang="en-GB" b="1" baseline="-25000" noProof="0" dirty="0">
                <a:solidFill>
                  <a:srgbClr val="092049"/>
                </a:solidFill>
                <a:latin typeface="Montserrat" panose="00000500000000000000" pitchFamily="2" charset="0"/>
              </a:rPr>
              <a:t>c</a:t>
            </a:r>
            <a:r>
              <a:rPr lang="en-GB" b="1" noProof="0" dirty="0">
                <a:solidFill>
                  <a:srgbClr val="092049"/>
                </a:solidFill>
                <a:latin typeface="Montserrat" panose="00000500000000000000" pitchFamily="2" charset="0"/>
              </a:rPr>
              <a:t> = </a:t>
            </a:r>
            <a:r>
              <a:rPr lang="en-GB" b="1" noProof="0" dirty="0">
                <a:solidFill>
                  <a:srgbClr val="F634AF"/>
                </a:solidFill>
                <a:latin typeface="Montserrat" panose="00000500000000000000" pitchFamily="2" charset="0"/>
              </a:rPr>
              <a:t>17.45 K</a:t>
            </a:r>
            <a:endParaRPr lang="en-GB" noProof="0" dirty="0">
              <a:solidFill>
                <a:srgbClr val="F634AF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</a:rPr>
              <a:t>Quench </a:t>
            </a:r>
            <a:r>
              <a:rPr lang="en-GB" b="1" dirty="0">
                <a:solidFill>
                  <a:srgbClr val="F634AF"/>
                </a:solidFill>
                <a:latin typeface="Montserrat" panose="00000500000000000000" pitchFamily="2" charset="0"/>
              </a:rPr>
              <a:t>&gt; 85 mT </a:t>
            </a:r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</a:rPr>
              <a:t>extrapolated @ 0 K</a:t>
            </a:r>
            <a:endParaRPr lang="en-GB" noProof="0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i="1" noProof="0" dirty="0">
                <a:solidFill>
                  <a:srgbClr val="F634AF"/>
                </a:solidFill>
                <a:latin typeface="Montserrat" panose="00000500000000000000" pitchFamily="2" charset="0"/>
              </a:rPr>
              <a:t>R</a:t>
            </a:r>
            <a:r>
              <a:rPr lang="en-GB" b="1" baseline="-25000" noProof="0" dirty="0">
                <a:solidFill>
                  <a:srgbClr val="F634AF"/>
                </a:solidFill>
                <a:latin typeface="Montserrat" panose="00000500000000000000" pitchFamily="2" charset="0"/>
              </a:rPr>
              <a:t>s</a:t>
            </a:r>
            <a:r>
              <a:rPr lang="en-GB" b="1" noProof="0" dirty="0">
                <a:solidFill>
                  <a:srgbClr val="F634AF"/>
                </a:solidFill>
                <a:latin typeface="Montserrat" panose="00000500000000000000" pitchFamily="2" charset="0"/>
              </a:rPr>
              <a:t> </a:t>
            </a:r>
            <a:r>
              <a:rPr lang="en-GB" b="1" dirty="0">
                <a:solidFill>
                  <a:srgbClr val="F634AF"/>
                </a:solidFill>
                <a:latin typeface="Montserrat" panose="00000500000000000000" pitchFamily="2" charset="0"/>
              </a:rPr>
              <a:t>&lt; 9</a:t>
            </a:r>
            <a:r>
              <a:rPr lang="en-GB" b="1" noProof="0" dirty="0">
                <a:solidFill>
                  <a:srgbClr val="F634AF"/>
                </a:solidFill>
                <a:latin typeface="Montserrat" panose="00000500000000000000" pitchFamily="2" charset="0"/>
              </a:rPr>
              <a:t> </a:t>
            </a:r>
            <a:r>
              <a:rPr lang="en-GB" b="1" noProof="0" dirty="0" err="1">
                <a:solidFill>
                  <a:srgbClr val="F634AF"/>
                </a:solidFill>
                <a:latin typeface="Montserrat" panose="00000500000000000000" pitchFamily="2" charset="0"/>
              </a:rPr>
              <a:t>n</a:t>
            </a:r>
            <a:r>
              <a:rPr lang="en-GB" b="1" noProof="0" dirty="0" err="1">
                <a:solidFill>
                  <a:srgbClr val="F634A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Ω</a:t>
            </a:r>
            <a:r>
              <a:rPr lang="en-GB" b="1" noProof="0" dirty="0">
                <a:solidFill>
                  <a:srgbClr val="F634A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GB" noProof="0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@ 4 K, 20 mT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Better than VTD sample </a:t>
            </a:r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up to </a:t>
            </a:r>
            <a:r>
              <a:rPr lang="en-GB" b="1" dirty="0">
                <a:solidFill>
                  <a:srgbClr val="F634A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50 mT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D198FB6-959F-811C-3B66-BEDC2D4DC70F}"/>
              </a:ext>
            </a:extLst>
          </p:cNvPr>
          <p:cNvSpPr txBox="1"/>
          <p:nvPr/>
        </p:nvSpPr>
        <p:spPr>
          <a:xfrm>
            <a:off x="3578076" y="5567012"/>
            <a:ext cx="3150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F634A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Substrate matters! 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E506FB0C-2980-0A7D-A8E0-9E5B98366493}"/>
              </a:ext>
            </a:extLst>
          </p:cNvPr>
          <p:cNvSpPr txBox="1">
            <a:spLocks/>
          </p:cNvSpPr>
          <p:nvPr/>
        </p:nvSpPr>
        <p:spPr>
          <a:xfrm>
            <a:off x="2512303" y="4119267"/>
            <a:ext cx="4708538" cy="1015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Low field </a:t>
            </a:r>
            <a:r>
              <a:rPr lang="en-GB" b="1" i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R</a:t>
            </a:r>
            <a:r>
              <a:rPr lang="en-GB" b="1" baseline="-25000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</a:t>
            </a: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improved</a:t>
            </a:r>
            <a:b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</a:br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by more than a </a:t>
            </a: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factor 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High field rise mitigated</a:t>
            </a:r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868756B7-9F59-F1F1-AF27-12DA6C527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316" y="1486180"/>
            <a:ext cx="5127180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40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76BA158-B4CB-3449-6F64-94C28BD1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360E2D00-7863-9870-13C0-46CBAE41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/>
          <a:lstStyle/>
          <a:p>
            <a:r>
              <a:rPr lang="en-GB" dirty="0"/>
              <a:t>Surface resistance </a:t>
            </a:r>
            <a:r>
              <a:rPr lang="en-GB" dirty="0">
                <a:solidFill>
                  <a:srgbClr val="7030A0"/>
                </a:solidFill>
              </a:rPr>
              <a:t>#3</a:t>
            </a:r>
            <a:endParaRPr lang="it-IT" dirty="0">
              <a:solidFill>
                <a:srgbClr val="7030A0"/>
              </a:solidFill>
            </a:endParaRP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8BBEFECA-D032-BA00-4E51-5641D650E5C7}"/>
              </a:ext>
            </a:extLst>
          </p:cNvPr>
          <p:cNvSpPr txBox="1"/>
          <p:nvPr/>
        </p:nvSpPr>
        <p:spPr>
          <a:xfrm>
            <a:off x="3822705" y="1029037"/>
            <a:ext cx="5631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Montserrat" panose="00000500000000000000" pitchFamily="2" charset="0"/>
              </a:rPr>
              <a:t>Full Cu QPR sample </a:t>
            </a:r>
            <a:r>
              <a:rPr lang="en-US" b="1" dirty="0">
                <a:solidFill>
                  <a:srgbClr val="4297B4"/>
                </a:solidFill>
                <a:latin typeface="Montserrat" panose="00000500000000000000" pitchFamily="2" charset="0"/>
              </a:rPr>
              <a:t>/ NbBL30/</a:t>
            </a: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Montserrat" panose="00000500000000000000" pitchFamily="2" charset="0"/>
              </a:rPr>
              <a:t>Nb</a:t>
            </a:r>
            <a:r>
              <a:rPr lang="en-US" b="1" baseline="-25000" dirty="0">
                <a:solidFill>
                  <a:srgbClr val="002060"/>
                </a:solidFill>
                <a:latin typeface="Montserrat" panose="00000500000000000000" pitchFamily="2" charset="0"/>
              </a:rPr>
              <a:t>3</a:t>
            </a:r>
            <a:r>
              <a:rPr lang="en-US" b="1" dirty="0">
                <a:solidFill>
                  <a:srgbClr val="002060"/>
                </a:solidFill>
                <a:latin typeface="Montserrat" panose="00000500000000000000" pitchFamily="2" charset="0"/>
              </a:rPr>
              <a:t>Sn film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6" name="Segnaposto contenuto 15" descr="Immagine che contiene argento, acciaio, stoviglie&#10;&#10;Il contenuto generato dall'IA potrebbe non essere corretto.">
            <a:extLst>
              <a:ext uri="{FF2B5EF4-FFF2-40B4-BE49-F238E27FC236}">
                <a16:creationId xmlns:a16="http://schemas.microsoft.com/office/drawing/2014/main" id="{8F42622D-2901-1EC0-AADB-E05E27F20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61" y="2696005"/>
            <a:ext cx="3700610" cy="3728606"/>
          </a:xfrm>
        </p:spPr>
      </p:pic>
      <p:pic>
        <p:nvPicPr>
          <p:cNvPr id="18" name="Immagine 17" descr="Immagine che contiene bibita analcolica, tazza, vetro, argento&#10;&#10;Il contenuto generato dall'IA potrebbe non essere corretto.">
            <a:extLst>
              <a:ext uri="{FF2B5EF4-FFF2-40B4-BE49-F238E27FC236}">
                <a16:creationId xmlns:a16="http://schemas.microsoft.com/office/drawing/2014/main" id="{0CD6C81B-0BAB-B96D-4C4B-D2803B15D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20" y="2116530"/>
            <a:ext cx="3178143" cy="4237524"/>
          </a:xfrm>
          <a:prstGeom prst="rect">
            <a:avLst/>
          </a:prstGeom>
        </p:spPr>
      </p:pic>
      <p:pic>
        <p:nvPicPr>
          <p:cNvPr id="20" name="Immagine 19" descr="Immagine che contiene argento, stoviglie&#10;&#10;Il contenuto generato dall'IA potrebbe non essere corretto.">
            <a:extLst>
              <a:ext uri="{FF2B5EF4-FFF2-40B4-BE49-F238E27FC236}">
                <a16:creationId xmlns:a16="http://schemas.microsoft.com/office/drawing/2014/main" id="{F9E46B85-2AF4-4754-0DAA-3E922CDA8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0"/>
          <a:stretch>
            <a:fillRect/>
          </a:stretch>
        </p:blipFill>
        <p:spPr>
          <a:xfrm>
            <a:off x="4150012" y="2035276"/>
            <a:ext cx="3392282" cy="4414523"/>
          </a:xfrm>
          <a:prstGeom prst="rect">
            <a:avLst/>
          </a:prstGeom>
        </p:spPr>
      </p:pic>
      <p:sp>
        <p:nvSpPr>
          <p:cNvPr id="21" name="Freccia curva 20">
            <a:extLst>
              <a:ext uri="{FF2B5EF4-FFF2-40B4-BE49-F238E27FC236}">
                <a16:creationId xmlns:a16="http://schemas.microsoft.com/office/drawing/2014/main" id="{4BC680AA-F64D-722B-6E71-E5C542FA6F43}"/>
              </a:ext>
            </a:extLst>
          </p:cNvPr>
          <p:cNvSpPr/>
          <p:nvPr/>
        </p:nvSpPr>
        <p:spPr>
          <a:xfrm rot="1386405">
            <a:off x="3150258" y="2566219"/>
            <a:ext cx="1179871" cy="955696"/>
          </a:xfrm>
          <a:prstGeom prst="bentArrow">
            <a:avLst>
              <a:gd name="adj1" fmla="val 18519"/>
              <a:gd name="adj2" fmla="val 20988"/>
              <a:gd name="adj3" fmla="val 25000"/>
              <a:gd name="adj4" fmla="val 87500"/>
            </a:avLst>
          </a:prstGeom>
          <a:solidFill>
            <a:srgbClr val="4399B6"/>
          </a:solidFill>
          <a:ln>
            <a:solidFill>
              <a:srgbClr val="4399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Freccia curva 21">
            <a:extLst>
              <a:ext uri="{FF2B5EF4-FFF2-40B4-BE49-F238E27FC236}">
                <a16:creationId xmlns:a16="http://schemas.microsoft.com/office/drawing/2014/main" id="{6584AAD2-0289-F945-7EDF-857587A5F843}"/>
              </a:ext>
            </a:extLst>
          </p:cNvPr>
          <p:cNvSpPr/>
          <p:nvPr/>
        </p:nvSpPr>
        <p:spPr>
          <a:xfrm rot="3363106">
            <a:off x="7265384" y="2566218"/>
            <a:ext cx="1179871" cy="955696"/>
          </a:xfrm>
          <a:prstGeom prst="bentArrow">
            <a:avLst>
              <a:gd name="adj1" fmla="val 18519"/>
              <a:gd name="adj2" fmla="val 21564"/>
              <a:gd name="adj3" fmla="val 25000"/>
              <a:gd name="adj4" fmla="val 88272"/>
            </a:avLst>
          </a:prstGeom>
          <a:solidFill>
            <a:srgbClr val="4399B6"/>
          </a:solidFill>
          <a:ln>
            <a:solidFill>
              <a:srgbClr val="4399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80920F5-4D58-0904-9A33-1D2FFC956EE8}"/>
              </a:ext>
            </a:extLst>
          </p:cNvPr>
          <p:cNvSpPr txBox="1"/>
          <p:nvPr/>
        </p:nvSpPr>
        <p:spPr>
          <a:xfrm>
            <a:off x="1812171" y="2859400"/>
            <a:ext cx="10082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4399B6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Cu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02990BB-20C3-E8E0-8F1F-B1F9E44CF5DA}"/>
              </a:ext>
            </a:extLst>
          </p:cNvPr>
          <p:cNvSpPr txBox="1"/>
          <p:nvPr/>
        </p:nvSpPr>
        <p:spPr>
          <a:xfrm>
            <a:off x="4937263" y="1885697"/>
            <a:ext cx="1622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4399B6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Nb-BL30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D64680A1-5477-1CE3-C2C6-69A2A47A815B}"/>
              </a:ext>
            </a:extLst>
          </p:cNvPr>
          <p:cNvSpPr txBox="1"/>
          <p:nvPr/>
        </p:nvSpPr>
        <p:spPr>
          <a:xfrm>
            <a:off x="8930733" y="2786267"/>
            <a:ext cx="1622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4399B6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Nb</a:t>
            </a:r>
            <a:r>
              <a:rPr lang="en-GB" sz="2400" b="1" baseline="-25000" dirty="0">
                <a:solidFill>
                  <a:srgbClr val="4399B6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3</a:t>
            </a:r>
            <a:r>
              <a:rPr lang="en-GB" sz="2400" b="1" dirty="0">
                <a:solidFill>
                  <a:srgbClr val="4399B6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Sn</a:t>
            </a:r>
          </a:p>
        </p:txBody>
      </p:sp>
    </p:spTree>
    <p:extLst>
      <p:ext uri="{BB962C8B-B14F-4D97-AF65-F5344CB8AC3E}">
        <p14:creationId xmlns:p14="http://schemas.microsoft.com/office/powerpoint/2010/main" val="2638320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37438-97E5-3A1E-2BBF-07BFE19D3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magine 38">
            <a:extLst>
              <a:ext uri="{FF2B5EF4-FFF2-40B4-BE49-F238E27FC236}">
                <a16:creationId xmlns:a16="http://schemas.microsoft.com/office/drawing/2014/main" id="{C3598584-3C4A-906C-0FBC-1E0CDAED0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7569" y="1480559"/>
            <a:ext cx="5127180" cy="498696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06803E-5FD6-2715-69F8-7522C665C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B2000D00-3A6E-CE18-197F-39F16BD8F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/>
          <a:lstStyle/>
          <a:p>
            <a:r>
              <a:rPr lang="en-GB" dirty="0"/>
              <a:t>Surface resistance </a:t>
            </a:r>
            <a:r>
              <a:rPr lang="en-GB" dirty="0">
                <a:solidFill>
                  <a:srgbClr val="7030A0"/>
                </a:solidFill>
              </a:rPr>
              <a:t>#3</a:t>
            </a:r>
            <a:endParaRPr lang="it-IT" dirty="0">
              <a:solidFill>
                <a:srgbClr val="7030A0"/>
              </a:solidFill>
            </a:endParaRP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BCCD7787-D368-6E78-BD3E-16EFF081EE80}"/>
              </a:ext>
            </a:extLst>
          </p:cNvPr>
          <p:cNvSpPr txBox="1"/>
          <p:nvPr/>
        </p:nvSpPr>
        <p:spPr>
          <a:xfrm>
            <a:off x="3822705" y="1029037"/>
            <a:ext cx="5631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Montserrat" panose="00000500000000000000" pitchFamily="2" charset="0"/>
              </a:rPr>
              <a:t>Full Cu QPR sample </a:t>
            </a:r>
            <a:r>
              <a:rPr lang="en-US" b="1" dirty="0">
                <a:solidFill>
                  <a:srgbClr val="4297B4"/>
                </a:solidFill>
                <a:latin typeface="Montserrat" panose="00000500000000000000" pitchFamily="2" charset="0"/>
              </a:rPr>
              <a:t>/ NbBL30/</a:t>
            </a: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Montserrat" panose="00000500000000000000" pitchFamily="2" charset="0"/>
              </a:rPr>
              <a:t>Nb</a:t>
            </a:r>
            <a:r>
              <a:rPr lang="en-US" b="1" baseline="-25000" dirty="0">
                <a:solidFill>
                  <a:srgbClr val="002060"/>
                </a:solidFill>
                <a:latin typeface="Montserrat" panose="00000500000000000000" pitchFamily="2" charset="0"/>
              </a:rPr>
              <a:t>3</a:t>
            </a:r>
            <a:r>
              <a:rPr lang="en-US" b="1" dirty="0">
                <a:solidFill>
                  <a:srgbClr val="002060"/>
                </a:solidFill>
                <a:latin typeface="Montserrat" panose="00000500000000000000" pitchFamily="2" charset="0"/>
              </a:rPr>
              <a:t>Sn film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5" name="TextBox 17">
            <a:extLst>
              <a:ext uri="{FF2B5EF4-FFF2-40B4-BE49-F238E27FC236}">
                <a16:creationId xmlns:a16="http://schemas.microsoft.com/office/drawing/2014/main" id="{152AD993-C59D-4799-AE98-AB844535CBAF}"/>
              </a:ext>
            </a:extLst>
          </p:cNvPr>
          <p:cNvSpPr txBox="1">
            <a:spLocks/>
          </p:cNvSpPr>
          <p:nvPr/>
        </p:nvSpPr>
        <p:spPr>
          <a:xfrm>
            <a:off x="7064958" y="5459631"/>
            <a:ext cx="2595582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VERY PRELIMINARY</a:t>
            </a:r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26F593EF-4B33-C6A2-0479-3871B8C7E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53" y="1484094"/>
            <a:ext cx="5480779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5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0A8EA-6406-7911-3D72-71BF64213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15" descr="Immagine che contiene argento, acciaio, stoviglie&#10;&#10;Il contenuto generato dall'IA potrebbe non essere corretto.">
            <a:extLst>
              <a:ext uri="{FF2B5EF4-FFF2-40B4-BE49-F238E27FC236}">
                <a16:creationId xmlns:a16="http://schemas.microsoft.com/office/drawing/2014/main" id="{5526EDA6-C6C4-E85F-5A6D-A7C0AD064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61" y="2696005"/>
            <a:ext cx="3700610" cy="3728606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7220DB3-C52A-E12A-E820-7CE87FBD5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9CA6B93-D699-E6DD-9D58-FD95CDFD5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701"/>
            <a:ext cx="10515600" cy="1085316"/>
          </a:xfrm>
        </p:spPr>
        <p:txBody>
          <a:bodyPr/>
          <a:lstStyle/>
          <a:p>
            <a:r>
              <a:rPr lang="en-GB" dirty="0"/>
              <a:t>Surface resistance </a:t>
            </a:r>
            <a:r>
              <a:rPr lang="en-GB" dirty="0">
                <a:solidFill>
                  <a:srgbClr val="7030A0"/>
                </a:solidFill>
              </a:rPr>
              <a:t>#3</a:t>
            </a:r>
            <a:endParaRPr lang="it-IT" dirty="0">
              <a:solidFill>
                <a:srgbClr val="7030A0"/>
              </a:solidFill>
            </a:endParaRP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FF349E28-ACEC-8418-3F1B-C291460DAD6B}"/>
              </a:ext>
            </a:extLst>
          </p:cNvPr>
          <p:cNvSpPr txBox="1"/>
          <p:nvPr/>
        </p:nvSpPr>
        <p:spPr>
          <a:xfrm>
            <a:off x="3822705" y="1029037"/>
            <a:ext cx="5631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Montserrat" panose="00000500000000000000" pitchFamily="2" charset="0"/>
              </a:rPr>
              <a:t>Full Cu QPR sample </a:t>
            </a:r>
            <a:r>
              <a:rPr lang="en-US" b="1" dirty="0">
                <a:solidFill>
                  <a:srgbClr val="4297B4"/>
                </a:solidFill>
                <a:latin typeface="Montserrat" panose="00000500000000000000" pitchFamily="2" charset="0"/>
              </a:rPr>
              <a:t>/ NbBL30/</a:t>
            </a: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Montserrat" panose="00000500000000000000" pitchFamily="2" charset="0"/>
              </a:rPr>
              <a:t>Nb</a:t>
            </a:r>
            <a:r>
              <a:rPr lang="en-US" b="1" baseline="-25000" dirty="0">
                <a:solidFill>
                  <a:srgbClr val="002060"/>
                </a:solidFill>
                <a:latin typeface="Montserrat" panose="00000500000000000000" pitchFamily="2" charset="0"/>
              </a:rPr>
              <a:t>3</a:t>
            </a:r>
            <a:r>
              <a:rPr lang="en-US" b="1" dirty="0">
                <a:solidFill>
                  <a:srgbClr val="002060"/>
                </a:solidFill>
                <a:latin typeface="Montserrat" panose="00000500000000000000" pitchFamily="2" charset="0"/>
              </a:rPr>
              <a:t>Sn film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8" name="Immagine 17" descr="Immagine che contiene bibita analcolica, tazza, vetro, argento&#10;&#10;Il contenuto generato dall'IA potrebbe non essere corretto.">
            <a:extLst>
              <a:ext uri="{FF2B5EF4-FFF2-40B4-BE49-F238E27FC236}">
                <a16:creationId xmlns:a16="http://schemas.microsoft.com/office/drawing/2014/main" id="{5FBFDDBB-94BB-43C0-FE2E-36B4BE1225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20" y="2116530"/>
            <a:ext cx="3178143" cy="4237524"/>
          </a:xfrm>
          <a:prstGeom prst="rect">
            <a:avLst/>
          </a:prstGeom>
        </p:spPr>
      </p:pic>
      <p:pic>
        <p:nvPicPr>
          <p:cNvPr id="20" name="Immagine 19" descr="Immagine che contiene argento, stoviglie&#10;&#10;Il contenuto generato dall'IA potrebbe non essere corretto.">
            <a:extLst>
              <a:ext uri="{FF2B5EF4-FFF2-40B4-BE49-F238E27FC236}">
                <a16:creationId xmlns:a16="http://schemas.microsoft.com/office/drawing/2014/main" id="{707341C8-C11C-9D9B-9916-6DB69FA3F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0"/>
          <a:stretch>
            <a:fillRect/>
          </a:stretch>
        </p:blipFill>
        <p:spPr>
          <a:xfrm>
            <a:off x="4150012" y="2035276"/>
            <a:ext cx="3392282" cy="4414523"/>
          </a:xfrm>
          <a:prstGeom prst="rect">
            <a:avLst/>
          </a:prstGeom>
        </p:spPr>
      </p:pic>
      <p:sp>
        <p:nvSpPr>
          <p:cNvPr id="21" name="Freccia curva 20">
            <a:extLst>
              <a:ext uri="{FF2B5EF4-FFF2-40B4-BE49-F238E27FC236}">
                <a16:creationId xmlns:a16="http://schemas.microsoft.com/office/drawing/2014/main" id="{64DDBD1F-BBC6-9120-2850-E397ED34A6DC}"/>
              </a:ext>
            </a:extLst>
          </p:cNvPr>
          <p:cNvSpPr/>
          <p:nvPr/>
        </p:nvSpPr>
        <p:spPr>
          <a:xfrm rot="1386405">
            <a:off x="3150258" y="2566219"/>
            <a:ext cx="1179871" cy="955696"/>
          </a:xfrm>
          <a:prstGeom prst="bentArrow">
            <a:avLst>
              <a:gd name="adj1" fmla="val 18519"/>
              <a:gd name="adj2" fmla="val 20988"/>
              <a:gd name="adj3" fmla="val 25000"/>
              <a:gd name="adj4" fmla="val 87500"/>
            </a:avLst>
          </a:prstGeom>
          <a:solidFill>
            <a:srgbClr val="4399B6"/>
          </a:solidFill>
          <a:ln>
            <a:solidFill>
              <a:srgbClr val="4399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2" name="Freccia curva 21">
            <a:extLst>
              <a:ext uri="{FF2B5EF4-FFF2-40B4-BE49-F238E27FC236}">
                <a16:creationId xmlns:a16="http://schemas.microsoft.com/office/drawing/2014/main" id="{2801004E-859F-7536-F259-08AD7383ADF6}"/>
              </a:ext>
            </a:extLst>
          </p:cNvPr>
          <p:cNvSpPr/>
          <p:nvPr/>
        </p:nvSpPr>
        <p:spPr>
          <a:xfrm rot="3363106">
            <a:off x="7265384" y="2566218"/>
            <a:ext cx="1179871" cy="955696"/>
          </a:xfrm>
          <a:prstGeom prst="bentArrow">
            <a:avLst>
              <a:gd name="adj1" fmla="val 18519"/>
              <a:gd name="adj2" fmla="val 21564"/>
              <a:gd name="adj3" fmla="val 25000"/>
              <a:gd name="adj4" fmla="val 88272"/>
            </a:avLst>
          </a:prstGeom>
          <a:solidFill>
            <a:srgbClr val="4399B6"/>
          </a:solidFill>
          <a:ln>
            <a:solidFill>
              <a:srgbClr val="4399B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D1BBC8C-1CC2-785E-A305-F9071F90FC9D}"/>
              </a:ext>
            </a:extLst>
          </p:cNvPr>
          <p:cNvSpPr txBox="1"/>
          <p:nvPr/>
        </p:nvSpPr>
        <p:spPr>
          <a:xfrm>
            <a:off x="1812171" y="2859400"/>
            <a:ext cx="10082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4399B6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Cu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57C1273-433D-EFC0-7BA2-01659B5BC4EE}"/>
              </a:ext>
            </a:extLst>
          </p:cNvPr>
          <p:cNvSpPr txBox="1"/>
          <p:nvPr/>
        </p:nvSpPr>
        <p:spPr>
          <a:xfrm>
            <a:off x="4937263" y="1885697"/>
            <a:ext cx="1622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4399B6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Nb-BL30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669A92C-B371-8B88-5DF9-FD4EE4F564D4}"/>
              </a:ext>
            </a:extLst>
          </p:cNvPr>
          <p:cNvSpPr txBox="1"/>
          <p:nvPr/>
        </p:nvSpPr>
        <p:spPr>
          <a:xfrm>
            <a:off x="8930733" y="2786267"/>
            <a:ext cx="1622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4399B6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Nb</a:t>
            </a:r>
            <a:r>
              <a:rPr lang="en-GB" sz="2400" b="1" baseline="-25000" dirty="0">
                <a:solidFill>
                  <a:srgbClr val="4399B6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3</a:t>
            </a:r>
            <a:r>
              <a:rPr lang="en-GB" sz="2400" b="1" dirty="0">
                <a:solidFill>
                  <a:srgbClr val="4399B6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Sn</a:t>
            </a: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F8C4969B-A9B8-916F-8E60-980B0F9F70F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rcRect l="14030" t="13217" r="16838" b="4230"/>
          <a:stretch>
            <a:fillRect/>
          </a:stretch>
        </p:blipFill>
        <p:spPr>
          <a:xfrm>
            <a:off x="9285862" y="-723934"/>
            <a:ext cx="3598288" cy="3204329"/>
          </a:xfrm>
          <a:prstGeom prst="ellipse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C71AD83C-0016-F918-E3AB-75E3BB79BADE}"/>
              </a:ext>
            </a:extLst>
          </p:cNvPr>
          <p:cNvSpPr txBox="1"/>
          <p:nvPr/>
        </p:nvSpPr>
        <p:spPr>
          <a:xfrm>
            <a:off x="7744056" y="1784363"/>
            <a:ext cx="1710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634A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“</a:t>
            </a:r>
            <a:r>
              <a:rPr lang="en-GB" b="1" dirty="0" err="1">
                <a:solidFill>
                  <a:srgbClr val="F634A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Pinkles</a:t>
            </a:r>
            <a:r>
              <a:rPr lang="en-GB" dirty="0">
                <a:solidFill>
                  <a:srgbClr val="F634A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” on the surface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5402821A-DB67-4480-E36A-6CA104EC4304}"/>
              </a:ext>
            </a:extLst>
          </p:cNvPr>
          <p:cNvSpPr/>
          <p:nvPr/>
        </p:nvSpPr>
        <p:spPr>
          <a:xfrm>
            <a:off x="9683751" y="863601"/>
            <a:ext cx="387350" cy="369332"/>
          </a:xfrm>
          <a:prstGeom prst="ellipse">
            <a:avLst/>
          </a:prstGeom>
          <a:noFill/>
          <a:ln w="28575">
            <a:solidFill>
              <a:srgbClr val="F634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F3C308DD-12B4-3827-233E-21EC6B869B0D}"/>
              </a:ext>
            </a:extLst>
          </p:cNvPr>
          <p:cNvSpPr/>
          <p:nvPr/>
        </p:nvSpPr>
        <p:spPr>
          <a:xfrm>
            <a:off x="9336993" y="278593"/>
            <a:ext cx="387350" cy="369332"/>
          </a:xfrm>
          <a:prstGeom prst="ellipse">
            <a:avLst/>
          </a:prstGeom>
          <a:noFill/>
          <a:ln w="28575">
            <a:solidFill>
              <a:srgbClr val="F634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344A6E42-0E86-512A-EFDA-EFA69B98297C}"/>
              </a:ext>
            </a:extLst>
          </p:cNvPr>
          <p:cNvSpPr/>
          <p:nvPr/>
        </p:nvSpPr>
        <p:spPr>
          <a:xfrm>
            <a:off x="9336993" y="665634"/>
            <a:ext cx="387350" cy="369332"/>
          </a:xfrm>
          <a:prstGeom prst="ellipse">
            <a:avLst/>
          </a:prstGeom>
          <a:noFill/>
          <a:ln w="28575">
            <a:solidFill>
              <a:srgbClr val="F634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951C19BC-11B7-C5AB-38DC-32B75742A069}"/>
              </a:ext>
            </a:extLst>
          </p:cNvPr>
          <p:cNvCxnSpPr>
            <a:endCxn id="5" idx="3"/>
          </p:cNvCxnSpPr>
          <p:nvPr/>
        </p:nvCxnSpPr>
        <p:spPr>
          <a:xfrm flipV="1">
            <a:off x="9093200" y="980879"/>
            <a:ext cx="300519" cy="803484"/>
          </a:xfrm>
          <a:prstGeom prst="line">
            <a:avLst/>
          </a:prstGeom>
          <a:ln w="28575">
            <a:solidFill>
              <a:srgbClr val="F634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6B925427-A840-F06C-1BBE-49CE024F6313}"/>
              </a:ext>
            </a:extLst>
          </p:cNvPr>
          <p:cNvCxnSpPr>
            <a:cxnSpLocks/>
            <a:endCxn id="2" idx="3"/>
          </p:cNvCxnSpPr>
          <p:nvPr/>
        </p:nvCxnSpPr>
        <p:spPr>
          <a:xfrm flipV="1">
            <a:off x="9084100" y="1178846"/>
            <a:ext cx="656377" cy="619125"/>
          </a:xfrm>
          <a:prstGeom prst="line">
            <a:avLst/>
          </a:prstGeom>
          <a:ln w="28575">
            <a:solidFill>
              <a:srgbClr val="F634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9B699F79-FB2A-619B-F9F3-CD7158B33B8E}"/>
              </a:ext>
            </a:extLst>
          </p:cNvPr>
          <p:cNvCxnSpPr>
            <a:cxnSpLocks/>
            <a:endCxn id="3" idx="2"/>
          </p:cNvCxnSpPr>
          <p:nvPr/>
        </p:nvCxnSpPr>
        <p:spPr>
          <a:xfrm flipV="1">
            <a:off x="9084100" y="463259"/>
            <a:ext cx="252893" cy="1274752"/>
          </a:xfrm>
          <a:prstGeom prst="line">
            <a:avLst/>
          </a:prstGeom>
          <a:ln w="28575">
            <a:solidFill>
              <a:srgbClr val="F634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696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8320E-B4DA-5270-875D-97099E45F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7AD2CF-B185-A671-A3D8-A31E0C7BA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1.3 GHz coating system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69BB53F-40B8-C5D5-4AD4-51C048C47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F8C47DCE-0BCF-6DD3-4761-1892D2F5D903}"/>
              </a:ext>
            </a:extLst>
          </p:cNvPr>
          <p:cNvSpPr txBox="1"/>
          <p:nvPr/>
        </p:nvSpPr>
        <p:spPr>
          <a:xfrm>
            <a:off x="2739601" y="1070686"/>
            <a:ext cx="926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Custom fixed rectangular planar magnetron with </a:t>
            </a:r>
            <a:r>
              <a:rPr lang="en-GB" b="1" dirty="0">
                <a:solidFill>
                  <a:srgbClr val="98C21F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rotating cavity system</a:t>
            </a: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C0FDA0A6-0773-544E-9A73-7A417208D0E0}"/>
              </a:ext>
            </a:extLst>
          </p:cNvPr>
          <p:cNvSpPr txBox="1"/>
          <p:nvPr/>
        </p:nvSpPr>
        <p:spPr>
          <a:xfrm>
            <a:off x="804434" y="1572766"/>
            <a:ext cx="6729412" cy="2312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Current Status: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8C21F"/>
                </a:solidFill>
                <a:latin typeface="Montserrat" panose="00000500000000000000" pitchFamily="2" charset="0"/>
              </a:rPr>
              <a:t>vacuum system </a:t>
            </a:r>
            <a:r>
              <a:rPr lang="en-US" sz="1600" b="1" dirty="0">
                <a:solidFill>
                  <a:srgbClr val="092049"/>
                </a:solidFill>
                <a:latin typeface="Montserrat" panose="00000500000000000000" pitchFamily="2" charset="0"/>
              </a:rPr>
              <a:t>assembled and tested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8C21F"/>
                </a:solidFill>
                <a:latin typeface="Montserrat" panose="00000500000000000000" pitchFamily="2" charset="0"/>
              </a:rPr>
              <a:t>heating system </a:t>
            </a:r>
            <a:r>
              <a:rPr lang="en-US" sz="1600" b="1" dirty="0">
                <a:solidFill>
                  <a:srgbClr val="092049"/>
                </a:solidFill>
                <a:latin typeface="Montserrat" panose="00000500000000000000" pitchFamily="2" charset="0"/>
              </a:rPr>
              <a:t>completed and tested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8C21F"/>
                </a:solidFill>
                <a:latin typeface="Montserrat" panose="00000500000000000000" pitchFamily="2" charset="0"/>
              </a:rPr>
              <a:t>magnetron test </a:t>
            </a:r>
            <a:r>
              <a:rPr lang="en-US" sz="1600" b="1" dirty="0">
                <a:solidFill>
                  <a:srgbClr val="092049"/>
                </a:solidFill>
                <a:latin typeface="Montserrat" panose="00000500000000000000" pitchFamily="2" charset="0"/>
              </a:rPr>
              <a:t>with first Nb target ignition completed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8C21F"/>
                </a:solidFill>
                <a:latin typeface="Montserrat" panose="00000500000000000000" pitchFamily="2" charset="0"/>
              </a:rPr>
              <a:t>first Nb cavity coating </a:t>
            </a:r>
            <a:r>
              <a:rPr lang="en-US" sz="1600" b="1" dirty="0">
                <a:solidFill>
                  <a:srgbClr val="092049"/>
                </a:solidFill>
                <a:latin typeface="Montserrat" panose="00000500000000000000" pitchFamily="2" charset="0"/>
              </a:rPr>
              <a:t>planned for 2026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98C21F"/>
                </a:solidFill>
                <a:latin typeface="Montserrat" panose="00000500000000000000" pitchFamily="2" charset="0"/>
              </a:rPr>
              <a:t>Coating on Cu cavity </a:t>
            </a:r>
            <a:r>
              <a:rPr lang="en-US" sz="1600" b="1" dirty="0">
                <a:solidFill>
                  <a:srgbClr val="092049"/>
                </a:solidFill>
                <a:latin typeface="Montserrat" panose="00000500000000000000" pitchFamily="2" charset="0"/>
              </a:rPr>
              <a:t>planned for 2027</a:t>
            </a:r>
          </a:p>
        </p:txBody>
      </p:sp>
      <p:pic>
        <p:nvPicPr>
          <p:cNvPr id="14" name="Picture 34" descr="A copper machine in a factory&#10;&#10;AI-generated content may be incorrect.">
            <a:extLst>
              <a:ext uri="{FF2B5EF4-FFF2-40B4-BE49-F238E27FC236}">
                <a16:creationId xmlns:a16="http://schemas.microsoft.com/office/drawing/2014/main" id="{A03549FC-BAB4-B560-224D-C3763C9AF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2501" t="20346" r="24055" b="5903"/>
          <a:stretch>
            <a:fillRect/>
          </a:stretch>
        </p:blipFill>
        <p:spPr>
          <a:xfrm>
            <a:off x="3106478" y="4151034"/>
            <a:ext cx="1127682" cy="2074870"/>
          </a:xfrm>
          <a:prstGeom prst="rect">
            <a:avLst/>
          </a:prstGeom>
          <a:effectLst/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D9C1F42F-A9EF-59AD-6AA0-DF5503961A03}"/>
              </a:ext>
            </a:extLst>
          </p:cNvPr>
          <p:cNvGrpSpPr/>
          <p:nvPr/>
        </p:nvGrpSpPr>
        <p:grpSpPr>
          <a:xfrm>
            <a:off x="951427" y="4151034"/>
            <a:ext cx="2097947" cy="2074870"/>
            <a:chOff x="974507" y="4315769"/>
            <a:chExt cx="2097947" cy="2074870"/>
          </a:xfrm>
        </p:grpSpPr>
        <p:pic>
          <p:nvPicPr>
            <p:cNvPr id="15" name="Picture 35" descr="A purple circle with a hole in it&#10;&#10;AI-generated content may be incorrect.">
              <a:extLst>
                <a:ext uri="{FF2B5EF4-FFF2-40B4-BE49-F238E27FC236}">
                  <a16:creationId xmlns:a16="http://schemas.microsoft.com/office/drawing/2014/main" id="{66B11B56-8ADF-6B41-0639-ADF5C575B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36" t="12265" r="3139" b="19178"/>
            <a:stretch>
              <a:fillRect/>
            </a:stretch>
          </p:blipFill>
          <p:spPr>
            <a:xfrm>
              <a:off x="974507" y="4315769"/>
              <a:ext cx="2097947" cy="2074870"/>
            </a:xfrm>
            <a:prstGeom prst="rect">
              <a:avLst/>
            </a:prstGeom>
          </p:spPr>
        </p:pic>
        <p:sp>
          <p:nvSpPr>
            <p:cNvPr id="17" name="TextBox 37">
              <a:extLst>
                <a:ext uri="{FF2B5EF4-FFF2-40B4-BE49-F238E27FC236}">
                  <a16:creationId xmlns:a16="http://schemas.microsoft.com/office/drawing/2014/main" id="{AC55C999-B754-02B6-BE61-B9391B533486}"/>
                </a:ext>
              </a:extLst>
            </p:cNvPr>
            <p:cNvSpPr txBox="1"/>
            <p:nvPr/>
          </p:nvSpPr>
          <p:spPr>
            <a:xfrm>
              <a:off x="1248823" y="6127618"/>
              <a:ext cx="1658470" cy="2630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GB" sz="1100" b="1" i="1" dirty="0">
                  <a:solidFill>
                    <a:schemeClr val="bg1"/>
                  </a:solidFill>
                  <a:latin typeface="Montserrat" panose="000005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ignited plasma</a:t>
              </a:r>
              <a:endParaRPr lang="en-US" sz="1100" b="1" i="1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89AE8A7E-2F95-DB1A-418E-58409EDBC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9" t="8131" r="32160"/>
          <a:stretch>
            <a:fillRect/>
          </a:stretch>
        </p:blipFill>
        <p:spPr>
          <a:xfrm>
            <a:off x="8803111" y="1371325"/>
            <a:ext cx="3044628" cy="5516750"/>
          </a:xfrm>
          <a:prstGeom prst="rect">
            <a:avLst/>
          </a:prstGeom>
        </p:spPr>
      </p:pic>
      <p:grpSp>
        <p:nvGrpSpPr>
          <p:cNvPr id="7" name="Group 32">
            <a:extLst>
              <a:ext uri="{FF2B5EF4-FFF2-40B4-BE49-F238E27FC236}">
                <a16:creationId xmlns:a16="http://schemas.microsoft.com/office/drawing/2014/main" id="{E6A602BB-64BB-3A0B-A59B-5400F7611B48}"/>
              </a:ext>
            </a:extLst>
          </p:cNvPr>
          <p:cNvGrpSpPr/>
          <p:nvPr/>
        </p:nvGrpSpPr>
        <p:grpSpPr>
          <a:xfrm>
            <a:off x="8049767" y="2233689"/>
            <a:ext cx="2255113" cy="2564169"/>
            <a:chOff x="9045430" y="3162704"/>
            <a:chExt cx="2236615" cy="2564169"/>
          </a:xfrm>
        </p:grpSpPr>
        <p:sp>
          <p:nvSpPr>
            <p:cNvPr id="10" name="TextBox 29">
              <a:extLst>
                <a:ext uri="{FF2B5EF4-FFF2-40B4-BE49-F238E27FC236}">
                  <a16:creationId xmlns:a16="http://schemas.microsoft.com/office/drawing/2014/main" id="{A0C08364-A1D8-F31F-C51E-DBD6D450D892}"/>
                </a:ext>
              </a:extLst>
            </p:cNvPr>
            <p:cNvSpPr txBox="1"/>
            <p:nvPr/>
          </p:nvSpPr>
          <p:spPr>
            <a:xfrm>
              <a:off x="9080801" y="4859328"/>
              <a:ext cx="1906534" cy="867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GB" sz="1600" b="1" dirty="0">
                  <a:latin typeface="Montserrat" panose="000005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fixed rectangular magnetron</a:t>
              </a:r>
              <a:endParaRPr lang="en-US" sz="1600" b="1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Arrow Connector 30">
              <a:extLst>
                <a:ext uri="{FF2B5EF4-FFF2-40B4-BE49-F238E27FC236}">
                  <a16:creationId xmlns:a16="http://schemas.microsoft.com/office/drawing/2014/main" id="{2890BC5A-3679-1FB2-F25B-AE6510A38D39}"/>
                </a:ext>
              </a:extLst>
            </p:cNvPr>
            <p:cNvCxnSpPr/>
            <p:nvPr/>
          </p:nvCxnSpPr>
          <p:spPr>
            <a:xfrm flipV="1">
              <a:off x="10519833" y="5090735"/>
              <a:ext cx="762212" cy="2095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31">
              <a:extLst>
                <a:ext uri="{FF2B5EF4-FFF2-40B4-BE49-F238E27FC236}">
                  <a16:creationId xmlns:a16="http://schemas.microsoft.com/office/drawing/2014/main" id="{A51EEFA1-148F-EDEC-E8BB-270B9FB158FB}"/>
                </a:ext>
              </a:extLst>
            </p:cNvPr>
            <p:cNvCxnSpPr>
              <a:cxnSpLocks/>
            </p:cNvCxnSpPr>
            <p:nvPr/>
          </p:nvCxnSpPr>
          <p:spPr>
            <a:xfrm>
              <a:off x="10051063" y="3620730"/>
              <a:ext cx="635965" cy="1460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8">
              <a:extLst>
                <a:ext uri="{FF2B5EF4-FFF2-40B4-BE49-F238E27FC236}">
                  <a16:creationId xmlns:a16="http://schemas.microsoft.com/office/drawing/2014/main" id="{A52B7ADE-585D-BF65-A75A-A645D7B3DEE6}"/>
                </a:ext>
              </a:extLst>
            </p:cNvPr>
            <p:cNvSpPr txBox="1"/>
            <p:nvPr/>
          </p:nvSpPr>
          <p:spPr>
            <a:xfrm>
              <a:off x="9045430" y="3162704"/>
              <a:ext cx="1253542" cy="867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GB" sz="1600" b="1" dirty="0">
                  <a:latin typeface="Montserrat" panose="00000500000000000000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1.3 GHz rotating cavity</a:t>
              </a:r>
              <a:endParaRPr lang="en-US" sz="1600" b="1" dirty="0">
                <a:effectLst/>
                <a:latin typeface="Montserrat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10">
            <a:extLst>
              <a:ext uri="{FF2B5EF4-FFF2-40B4-BE49-F238E27FC236}">
                <a16:creationId xmlns:a16="http://schemas.microsoft.com/office/drawing/2014/main" id="{29DFEFD3-AC59-86C5-A55D-1DE7174BE0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21" t="35444" r="3557" b="2126"/>
          <a:stretch/>
        </p:blipFill>
        <p:spPr>
          <a:xfrm>
            <a:off x="4291265" y="4154536"/>
            <a:ext cx="2109536" cy="2067766"/>
          </a:xfrm>
          <a:prstGeom prst="rect">
            <a:avLst/>
          </a:prstGeom>
        </p:spPr>
      </p:pic>
      <p:pic>
        <p:nvPicPr>
          <p:cNvPr id="3" name="Picture 2" descr="A machine with a pipe&#10;&#10;AI-generated content may be incorrect.">
            <a:extLst>
              <a:ext uri="{FF2B5EF4-FFF2-40B4-BE49-F238E27FC236}">
                <a16:creationId xmlns:a16="http://schemas.microsoft.com/office/drawing/2014/main" id="{957569BA-1A8F-76F1-102E-EE2F56A2BD5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" b="24092"/>
          <a:stretch>
            <a:fillRect/>
          </a:stretch>
        </p:blipFill>
        <p:spPr>
          <a:xfrm>
            <a:off x="6012873" y="2905765"/>
            <a:ext cx="2681176" cy="331653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82932A7-41CE-4547-9D82-19F1821E99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6710" y="4019048"/>
            <a:ext cx="810838" cy="146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3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9E76C-58C4-8C7F-ABB7-33053ECF5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9C0AC6-EDE1-6BCB-FBC0-78666EF89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1.3 GHz coating system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574865-B816-FAA5-4E02-56F09B81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6D3BBFE-4CAD-F32B-BE0D-A32BED3236A0}"/>
              </a:ext>
            </a:extLst>
          </p:cNvPr>
          <p:cNvSpPr txBox="1"/>
          <p:nvPr/>
        </p:nvSpPr>
        <p:spPr>
          <a:xfrm>
            <a:off x="7735935" y="1070214"/>
            <a:ext cx="409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98C21F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Status and ongoing activity</a:t>
            </a: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9BFEA8B1-F16D-E4E2-87BB-358EC5C46063}"/>
              </a:ext>
            </a:extLst>
          </p:cNvPr>
          <p:cNvSpPr txBox="1"/>
          <p:nvPr/>
        </p:nvSpPr>
        <p:spPr>
          <a:xfrm>
            <a:off x="3239527" y="2037645"/>
            <a:ext cx="7428474" cy="3369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Vacuum System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All metal system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New Turbo Pump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Ultimate Vacuum: 5*10</a:t>
            </a:r>
            <a:r>
              <a:rPr lang="en-US" baseline="30000" dirty="0">
                <a:solidFill>
                  <a:srgbClr val="092049"/>
                </a:solidFill>
                <a:latin typeface="Montserrat" panose="00000500000000000000" pitchFamily="2" charset="0"/>
              </a:rPr>
              <a:t>-9</a:t>
            </a: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 mbar, leak rate &lt;10</a:t>
            </a:r>
            <a:r>
              <a:rPr lang="en-US" baseline="30000" dirty="0">
                <a:solidFill>
                  <a:srgbClr val="092049"/>
                </a:solidFill>
                <a:latin typeface="Montserrat" panose="00000500000000000000" pitchFamily="2" charset="0"/>
              </a:rPr>
              <a:t>-12</a:t>
            </a: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 mbar*L/s</a:t>
            </a:r>
            <a:endParaRPr lang="en-US" b="1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Mock up cavity designed and </a:t>
            </a:r>
            <a:r>
              <a:rPr lang="en-US" b="1" dirty="0" err="1">
                <a:solidFill>
                  <a:srgbClr val="092049"/>
                </a:solidFill>
                <a:latin typeface="Montserrat" panose="00000500000000000000" pitchFamily="2" charset="0"/>
              </a:rPr>
              <a:t>commisioned</a:t>
            </a:r>
            <a:endParaRPr lang="en-US" b="1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092049"/>
                </a:solidFill>
                <a:latin typeface="Montserrat" panose="00000500000000000000" pitchFamily="2" charset="0"/>
              </a:rPr>
              <a:t>7 window (3 samples each for a total of 21 samples for each run) to monitor morphology, deposition rate, Tc, composition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C9C883E-CF63-7D41-33E9-6EC24CEE41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663293" y="2005794"/>
            <a:ext cx="2887525" cy="433128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56C849C-91D8-5EEC-EA09-C63642F07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2037645"/>
            <a:ext cx="2527135" cy="336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7849C-7DD5-6D47-7E9D-5031EBA59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0EF4364A-902C-9612-069A-764BEFBCD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372" y="1445508"/>
            <a:ext cx="4189912" cy="32069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54EA8DE-DE3E-6BDC-4331-05CA40859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1.3 GHz coating system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04830A9-8446-968A-787F-FC064A4F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658D2E4-1115-E271-1EE1-7D6D85A3C62D}"/>
              </a:ext>
            </a:extLst>
          </p:cNvPr>
          <p:cNvSpPr txBox="1"/>
          <p:nvPr/>
        </p:nvSpPr>
        <p:spPr>
          <a:xfrm>
            <a:off x="7735935" y="1070214"/>
            <a:ext cx="409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98C21F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Status and ongoing activity</a:t>
            </a: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6D12FA2A-DDC6-9543-8B5F-C52B9C10338C}"/>
              </a:ext>
            </a:extLst>
          </p:cNvPr>
          <p:cNvSpPr txBox="1"/>
          <p:nvPr/>
        </p:nvSpPr>
        <p:spPr>
          <a:xfrm>
            <a:off x="2121781" y="2003863"/>
            <a:ext cx="5437660" cy="4208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b="1" dirty="0">
                <a:solidFill>
                  <a:srgbClr val="092049"/>
                </a:solidFill>
                <a:latin typeface="Montserrat" panose="00000500000000000000" pitchFamily="2" charset="0"/>
              </a:rPr>
              <a:t>Rectangular Magnetron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92049"/>
                </a:solidFill>
                <a:latin typeface="Montserrat" panose="00000500000000000000" pitchFamily="2" charset="0"/>
              </a:rPr>
              <a:t>3 sets of magnets to be tested (</a:t>
            </a:r>
            <a:r>
              <a:rPr lang="fr-FR" sz="1500" dirty="0">
                <a:solidFill>
                  <a:srgbClr val="092049"/>
                </a:solidFill>
                <a:latin typeface="Montserrat" panose="00000500000000000000" pitchFamily="2" charset="0"/>
              </a:rPr>
              <a:t>0.68 T, 0.92 T,  1.02 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92049"/>
                </a:solidFill>
                <a:latin typeface="Montserrat" panose="00000500000000000000" pitchFamily="2" charset="0"/>
              </a:rPr>
              <a:t>Tested 0,92T configuration up to 1 A</a:t>
            </a:r>
            <a:br>
              <a:rPr lang="en-US" sz="1500" dirty="0">
                <a:solidFill>
                  <a:srgbClr val="092049"/>
                </a:solidFill>
                <a:latin typeface="Montserrat" panose="00000500000000000000" pitchFamily="2" charset="0"/>
              </a:rPr>
            </a:br>
            <a:r>
              <a:rPr lang="en-US" sz="1500" dirty="0">
                <a:solidFill>
                  <a:srgbClr val="092049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en-US" sz="1500" dirty="0">
                <a:solidFill>
                  <a:srgbClr val="092049"/>
                </a:solidFill>
                <a:latin typeface="Montserrat" panose="00000500000000000000" pitchFamily="2" charset="0"/>
              </a:rPr>
              <a:t>classical power law obtained;</a:t>
            </a:r>
            <a:endParaRPr lang="fr-FR" sz="1500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500" dirty="0">
                <a:solidFill>
                  <a:srgbClr val="092049"/>
                </a:solidFill>
                <a:latin typeface="Montserrat" panose="00000500000000000000" pitchFamily="2" charset="0"/>
              </a:rPr>
              <a:t>The race </a:t>
            </a:r>
            <a:r>
              <a:rPr lang="fr-FR" sz="1500" dirty="0" err="1">
                <a:solidFill>
                  <a:srgbClr val="092049"/>
                </a:solidFill>
                <a:latin typeface="Montserrat" panose="00000500000000000000" pitchFamily="2" charset="0"/>
              </a:rPr>
              <a:t>track</a:t>
            </a:r>
            <a:r>
              <a:rPr lang="fr-FR" sz="1500" dirty="0">
                <a:solidFill>
                  <a:srgbClr val="092049"/>
                </a:solidFill>
                <a:latin typeface="Montserrat" panose="00000500000000000000" pitchFamily="2" charset="0"/>
              </a:rPr>
              <a:t> </a:t>
            </a:r>
            <a:r>
              <a:rPr lang="fr-FR" sz="1500" dirty="0" err="1">
                <a:solidFill>
                  <a:srgbClr val="092049"/>
                </a:solidFill>
                <a:latin typeface="Montserrat" panose="00000500000000000000" pitchFamily="2" charset="0"/>
              </a:rPr>
              <a:t>seems</a:t>
            </a:r>
            <a:r>
              <a:rPr lang="fr-FR" sz="1500" dirty="0">
                <a:solidFill>
                  <a:srgbClr val="092049"/>
                </a:solidFill>
                <a:latin typeface="Montserrat" panose="00000500000000000000" pitchFamily="2" charset="0"/>
              </a:rPr>
              <a:t> open at the </a:t>
            </a:r>
            <a:r>
              <a:rPr lang="fr-FR" sz="1500" dirty="0" err="1">
                <a:solidFill>
                  <a:srgbClr val="092049"/>
                </a:solidFill>
                <a:latin typeface="Montserrat" panose="00000500000000000000" pitchFamily="2" charset="0"/>
              </a:rPr>
              <a:t>bottom</a:t>
            </a:r>
            <a:endParaRPr lang="fr-FR" sz="1500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500" dirty="0" err="1">
                <a:solidFill>
                  <a:srgbClr val="092049"/>
                </a:solidFill>
                <a:latin typeface="Montserrat" panose="00000500000000000000" pitchFamily="2" charset="0"/>
              </a:rPr>
              <a:t>Shortcut</a:t>
            </a:r>
            <a:r>
              <a:rPr lang="fr-FR" sz="1500" dirty="0">
                <a:solidFill>
                  <a:srgbClr val="092049"/>
                </a:solidFill>
                <a:latin typeface="Montserrat" panose="00000500000000000000" pitchFamily="2" charset="0"/>
              </a:rPr>
              <a:t> at T&gt;200 °C due to expansion of </a:t>
            </a:r>
            <a:r>
              <a:rPr lang="fr-FR" sz="1500" dirty="0" err="1">
                <a:solidFill>
                  <a:srgbClr val="092049"/>
                </a:solidFill>
                <a:latin typeface="Montserrat" panose="00000500000000000000" pitchFamily="2" charset="0"/>
              </a:rPr>
              <a:t>ground</a:t>
            </a:r>
            <a:r>
              <a:rPr lang="fr-FR" sz="1500" dirty="0">
                <a:solidFill>
                  <a:srgbClr val="092049"/>
                </a:solidFill>
                <a:latin typeface="Montserrat" panose="00000500000000000000" pitchFamily="2" charset="0"/>
              </a:rPr>
              <a:t> screen (</a:t>
            </a:r>
            <a:r>
              <a:rPr lang="fr-FR" sz="1500" dirty="0" err="1">
                <a:solidFill>
                  <a:srgbClr val="092049"/>
                </a:solidFill>
                <a:latin typeface="Montserrat" panose="00000500000000000000" pitchFamily="2" charset="0"/>
              </a:rPr>
              <a:t>solved</a:t>
            </a:r>
            <a:r>
              <a:rPr lang="fr-FR" sz="1500" dirty="0">
                <a:solidFill>
                  <a:srgbClr val="092049"/>
                </a:solidFill>
                <a:latin typeface="Montserrat" panose="00000500000000000000" pitchFamily="2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500" dirty="0" err="1">
                <a:solidFill>
                  <a:srgbClr val="092049"/>
                </a:solidFill>
                <a:latin typeface="Montserrat" panose="00000500000000000000" pitchFamily="2" charset="0"/>
              </a:rPr>
              <a:t>Deposition</a:t>
            </a:r>
            <a:r>
              <a:rPr lang="fr-FR" sz="1500" dirty="0">
                <a:solidFill>
                  <a:srgbClr val="092049"/>
                </a:solidFill>
                <a:latin typeface="Montserrat" panose="00000500000000000000" pitchFamily="2" charset="0"/>
              </a:rPr>
              <a:t> rate Cut-off = 10 x </a:t>
            </a:r>
            <a:r>
              <a:rPr lang="fr-FR" sz="1500" dirty="0" err="1">
                <a:solidFill>
                  <a:srgbClr val="092049"/>
                </a:solidFill>
                <a:latin typeface="Montserrat" panose="00000500000000000000" pitchFamily="2" charset="0"/>
              </a:rPr>
              <a:t>Deposition</a:t>
            </a:r>
            <a:r>
              <a:rPr lang="fr-FR" sz="1500" dirty="0">
                <a:solidFill>
                  <a:srgbClr val="092049"/>
                </a:solidFill>
                <a:latin typeface="Montserrat" panose="00000500000000000000" pitchFamily="2" charset="0"/>
              </a:rPr>
              <a:t> rate at </a:t>
            </a:r>
            <a:r>
              <a:rPr lang="fr-FR" sz="1500" dirty="0" err="1">
                <a:solidFill>
                  <a:srgbClr val="092049"/>
                </a:solidFill>
                <a:latin typeface="Montserrat" panose="00000500000000000000" pitchFamily="2" charset="0"/>
              </a:rPr>
              <a:t>Equator</a:t>
            </a:r>
            <a:r>
              <a:rPr lang="fr-FR" sz="1500" dirty="0">
                <a:solidFill>
                  <a:srgbClr val="092049"/>
                </a:solidFill>
                <a:latin typeface="Montserrat" panose="00000500000000000000" pitchFamily="2" charset="0"/>
              </a:rPr>
              <a:t>/Iris position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500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500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n-US" sz="1500" dirty="0">
              <a:solidFill>
                <a:srgbClr val="092049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C4C3D94-8193-4D47-00AC-4608AF007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7"/>
          <a:stretch>
            <a:fillRect/>
          </a:stretch>
        </p:blipFill>
        <p:spPr>
          <a:xfrm>
            <a:off x="7919677" y="4645605"/>
            <a:ext cx="1645381" cy="170181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D65D86C-09FD-F79F-1D6E-A5C50C0CC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80" b="89974" l="9961" r="89941">
                        <a14:foregroundMark x1="56543" y1="76107" x2="57910" y2="76953"/>
                        <a14:foregroundMark x1="56641" y1="75065" x2="56934" y2="72656"/>
                        <a14:foregroundMark x1="51855" y1="11654" x2="43652" y2="9180"/>
                        <a14:foregroundMark x1="43652" y1="9180" x2="58496" y2="9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88635" y="1070214"/>
            <a:ext cx="3567845" cy="5351767"/>
          </a:xfrm>
          <a:prstGeom prst="rect">
            <a:avLst/>
          </a:prstGeom>
        </p:spPr>
      </p:pic>
      <p:pic>
        <p:nvPicPr>
          <p:cNvPr id="9" name="Picture 35" descr="A purple circle with a hole in it&#10;&#10;AI-generated content may be incorrect.">
            <a:extLst>
              <a:ext uri="{FF2B5EF4-FFF2-40B4-BE49-F238E27FC236}">
                <a16:creationId xmlns:a16="http://schemas.microsoft.com/office/drawing/2014/main" id="{53B2A571-025A-FC84-7DB3-36A26F4CFC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36" t="12265" r="3139" b="19178"/>
          <a:stretch>
            <a:fillRect/>
          </a:stretch>
        </p:blipFill>
        <p:spPr>
          <a:xfrm>
            <a:off x="9925294" y="4635268"/>
            <a:ext cx="1566598" cy="17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97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0DB68-5BDC-D00D-304C-88BD9F766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5E56A-A819-3FAE-B859-779F25CAE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1.3 GHz coating system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AF3BB0-3EC2-FD76-AA27-2B5BF55A8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DACDF591-77E0-E6C9-DF67-98FE722AA5F9}"/>
              </a:ext>
            </a:extLst>
          </p:cNvPr>
          <p:cNvSpPr txBox="1"/>
          <p:nvPr/>
        </p:nvSpPr>
        <p:spPr>
          <a:xfrm>
            <a:off x="1088464" y="1981516"/>
            <a:ext cx="10160107" cy="289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98C21F"/>
                </a:solidFill>
                <a:latin typeface="Montserrat" panose="00000500000000000000" pitchFamily="2" charset="0"/>
              </a:rPr>
              <a:t>Activity Plan: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92049"/>
                </a:solidFill>
                <a:latin typeface="Montserrat" panose="00000500000000000000" pitchFamily="2" charset="0"/>
              </a:rPr>
              <a:t>Optimize magnetron magnetic configuration (~ 2 weeks)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92049"/>
                </a:solidFill>
                <a:latin typeface="Montserrat" panose="00000500000000000000" pitchFamily="2" charset="0"/>
              </a:rPr>
              <a:t>Optimize coating parameters in static position (~ 1 month)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92049"/>
                </a:solidFill>
                <a:latin typeface="Montserrat" panose="00000500000000000000" pitchFamily="2" charset="0"/>
              </a:rPr>
              <a:t>Optimize coating parameters with rotating cavity (~ 2 months)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>
                <a:solidFill>
                  <a:srgbClr val="092049"/>
                </a:solidFill>
                <a:latin typeface="Montserrat" panose="00000500000000000000" pitchFamily="2" charset="0"/>
              </a:rPr>
              <a:t>Coat the first Nb cavity (second half of 2026)</a:t>
            </a:r>
          </a:p>
        </p:txBody>
      </p:sp>
    </p:spTree>
    <p:extLst>
      <p:ext uri="{BB962C8B-B14F-4D97-AF65-F5344CB8AC3E}">
        <p14:creationId xmlns:p14="http://schemas.microsoft.com/office/powerpoint/2010/main" val="126221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13A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F37C83-568F-430A-8752-E372F59DD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CF1D8-012F-4C4A-942F-460B411F49CB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98C21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98C21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A3A06FFA-ADA9-CD77-BCAE-4292C2E4054D}"/>
              </a:ext>
            </a:extLst>
          </p:cNvPr>
          <p:cNvSpPr txBox="1">
            <a:spLocks/>
          </p:cNvSpPr>
          <p:nvPr/>
        </p:nvSpPr>
        <p:spPr>
          <a:xfrm>
            <a:off x="3237749" y="2944581"/>
            <a:ext cx="6274551" cy="10853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002060"/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ExtraBold" panose="00000900000000000000" pitchFamily="2" charset="0"/>
                <a:ea typeface="+mj-ea"/>
                <a:cs typeface="+mj-cs"/>
              </a:rPr>
              <a:t>Thank You!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8B9E96E-496A-CDC4-6200-96C539C739A7}"/>
              </a:ext>
            </a:extLst>
          </p:cNvPr>
          <p:cNvSpPr/>
          <p:nvPr/>
        </p:nvSpPr>
        <p:spPr>
          <a:xfrm>
            <a:off x="918633" y="3327399"/>
            <a:ext cx="1549400" cy="296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38F822D-58EF-373B-EEA5-2BB54F4A32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628"/>
          <a:stretch/>
        </p:blipFill>
        <p:spPr>
          <a:xfrm>
            <a:off x="432075" y="3041856"/>
            <a:ext cx="2805674" cy="84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86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028D57-A9A2-3648-7AC8-844C2D731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Task 3.2 </a:t>
            </a:r>
            <a:r>
              <a:rPr lang="it-IT" dirty="0" err="1">
                <a:solidFill>
                  <a:srgbClr val="98C21F"/>
                </a:solidFill>
              </a:rPr>
              <a:t>Flux</a:t>
            </a:r>
            <a:r>
              <a:rPr lang="it-IT" dirty="0">
                <a:solidFill>
                  <a:srgbClr val="98C21F"/>
                </a:solidFill>
              </a:rPr>
              <a:t> Trapping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2D7B8D-1455-85F9-5D98-8318C1D80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34646"/>
            <a:ext cx="6546157" cy="26068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2400" b="1" dirty="0">
                <a:solidFill>
                  <a:srgbClr val="98C21F"/>
                </a:solidFill>
              </a:rPr>
              <a:t>Nb</a:t>
            </a:r>
            <a:r>
              <a:rPr lang="it-IT" sz="2400" b="1" baseline="-25000" dirty="0">
                <a:solidFill>
                  <a:srgbClr val="98C21F"/>
                </a:solidFill>
              </a:rPr>
              <a:t>3</a:t>
            </a:r>
            <a:r>
              <a:rPr lang="it-IT" sz="2400" b="1" dirty="0">
                <a:solidFill>
                  <a:srgbClr val="98C21F"/>
                </a:solidFill>
              </a:rPr>
              <a:t>Sn Coating for large Cu </a:t>
            </a:r>
            <a:r>
              <a:rPr lang="it-IT" sz="2400" b="1" dirty="0" err="1">
                <a:solidFill>
                  <a:srgbClr val="98C21F"/>
                </a:solidFill>
              </a:rPr>
              <a:t>slab</a:t>
            </a:r>
            <a:r>
              <a:rPr lang="it-IT" sz="2400" b="1" dirty="0">
                <a:solidFill>
                  <a:srgbClr val="98C21F"/>
                </a:solidFill>
              </a:rPr>
              <a:t> for </a:t>
            </a:r>
            <a:r>
              <a:rPr lang="it-IT" sz="2400" b="1" dirty="0" err="1">
                <a:solidFill>
                  <a:srgbClr val="98C21F"/>
                </a:solidFill>
              </a:rPr>
              <a:t>trapped</a:t>
            </a:r>
            <a:r>
              <a:rPr lang="it-IT" sz="2400" b="1" dirty="0">
                <a:solidFill>
                  <a:srgbClr val="98C21F"/>
                </a:solidFill>
              </a:rPr>
              <a:t> </a:t>
            </a:r>
            <a:r>
              <a:rPr lang="it-IT" sz="2400" b="1" dirty="0" err="1">
                <a:solidFill>
                  <a:srgbClr val="98C21F"/>
                </a:solidFill>
              </a:rPr>
              <a:t>flux</a:t>
            </a:r>
            <a:r>
              <a:rPr lang="it-IT" sz="2400" b="1" dirty="0">
                <a:solidFill>
                  <a:srgbClr val="98C21F"/>
                </a:solidFill>
              </a:rPr>
              <a:t> </a:t>
            </a:r>
            <a:r>
              <a:rPr lang="it-IT" sz="2400" b="1" dirty="0" err="1">
                <a:solidFill>
                  <a:srgbClr val="98C21F"/>
                </a:solidFill>
              </a:rPr>
              <a:t>measurements</a:t>
            </a:r>
            <a:r>
              <a:rPr lang="it-IT" sz="2400" b="1" dirty="0">
                <a:solidFill>
                  <a:srgbClr val="98C21F"/>
                </a:solidFill>
              </a:rPr>
              <a:t> </a:t>
            </a:r>
            <a:r>
              <a:rPr lang="it-IT" sz="2400" b="1" dirty="0" err="1">
                <a:solidFill>
                  <a:srgbClr val="98C21F"/>
                </a:solidFill>
              </a:rPr>
              <a:t>at</a:t>
            </a:r>
            <a:r>
              <a:rPr lang="it-IT" sz="2400" b="1" dirty="0">
                <a:solidFill>
                  <a:srgbClr val="98C21F"/>
                </a:solidFill>
              </a:rPr>
              <a:t> HZB</a:t>
            </a:r>
          </a:p>
          <a:p>
            <a:endParaRPr lang="it-IT" sz="2400" dirty="0"/>
          </a:p>
          <a:p>
            <a:r>
              <a:rPr lang="it-IT" sz="2400" dirty="0"/>
              <a:t>Strong </a:t>
            </a:r>
            <a:r>
              <a:rPr lang="it-IT" sz="2400" dirty="0" err="1"/>
              <a:t>flux</a:t>
            </a:r>
            <a:r>
              <a:rPr lang="it-IT" sz="2400" dirty="0"/>
              <a:t> trapping, low Tc </a:t>
            </a:r>
            <a:r>
              <a:rPr lang="it-IT" sz="2400" dirty="0">
                <a:sym typeface="Wingdings" panose="05000000000000000000" pitchFamily="2" charset="2"/>
              </a:rPr>
              <a:t> </a:t>
            </a:r>
            <a:r>
              <a:rPr lang="it-IT" sz="2400" dirty="0" err="1">
                <a:sym typeface="Wingdings" panose="05000000000000000000" pitchFamily="2" charset="2"/>
              </a:rPr>
              <a:t>poor</a:t>
            </a:r>
            <a:r>
              <a:rPr lang="it-IT" sz="2400" dirty="0">
                <a:sym typeface="Wingdings" panose="05000000000000000000" pitchFamily="2" charset="2"/>
              </a:rPr>
              <a:t> dense film</a:t>
            </a:r>
          </a:p>
          <a:p>
            <a:endParaRPr lang="it-IT" sz="2400" dirty="0"/>
          </a:p>
          <a:p>
            <a:r>
              <a:rPr lang="it-IT" sz="2400" dirty="0" err="1"/>
              <a:t>Reasons</a:t>
            </a:r>
            <a:r>
              <a:rPr lang="it-IT" sz="2400" dirty="0"/>
              <a:t>?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F801A7-5991-3268-5DD2-9F03A6810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A2325DB-DE9C-24EE-5160-65E4AE68C1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029" y="3557095"/>
            <a:ext cx="3384676" cy="2538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 descr="Immagine che contiene schermata, lastra dei raggi X, bianco e nero, Fotografia monocromatica&#10;&#10;Il contenuto generato dall'IA potrebbe non essere corretto.">
            <a:extLst>
              <a:ext uri="{FF2B5EF4-FFF2-40B4-BE49-F238E27FC236}">
                <a16:creationId xmlns:a16="http://schemas.microsoft.com/office/drawing/2014/main" id="{F3C34C00-3B17-BE3A-8028-D186FD82C7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356" y="3557096"/>
            <a:ext cx="3384676" cy="2538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19BA786A-420A-11FC-CEF8-02E78EC5B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9" t="29468" r="25326" b="25938"/>
          <a:stretch>
            <a:fillRect/>
          </a:stretch>
        </p:blipFill>
        <p:spPr>
          <a:xfrm>
            <a:off x="8030070" y="1306383"/>
            <a:ext cx="2678523" cy="208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80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174DC-D653-799B-C9DC-C060A9BC1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8D1FDC-2032-B5FD-3D46-A6F05C90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Task 3.3 </a:t>
            </a:r>
            <a:r>
              <a:rPr lang="it-IT" dirty="0">
                <a:solidFill>
                  <a:srgbClr val="98C21F"/>
                </a:solidFill>
              </a:rPr>
              <a:t>RF </a:t>
            </a:r>
            <a:r>
              <a:rPr lang="it-IT" dirty="0" err="1">
                <a:solidFill>
                  <a:srgbClr val="98C21F"/>
                </a:solidFill>
              </a:rPr>
              <a:t>Tunability</a:t>
            </a:r>
            <a:endParaRPr lang="it-IT" dirty="0">
              <a:solidFill>
                <a:srgbClr val="98C21F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C22C11-2F01-B4D7-0632-8A458081A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37728"/>
            <a:ext cx="7960019" cy="2599148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/>
              <a:t>Developed a </a:t>
            </a:r>
            <a:r>
              <a:rPr lang="en-US" sz="3000" b="1" dirty="0">
                <a:solidFill>
                  <a:srgbClr val="98C21F"/>
                </a:solidFill>
              </a:rPr>
              <a:t>new fully seamless design</a:t>
            </a:r>
            <a:br>
              <a:rPr lang="en-US" sz="2400" dirty="0"/>
            </a:br>
            <a:r>
              <a:rPr lang="en-US" sz="2400" dirty="0"/>
              <a:t>for 1.3 GHz elliptical cavities</a:t>
            </a:r>
          </a:p>
          <a:p>
            <a:endParaRPr lang="en-US" sz="700" dirty="0"/>
          </a:p>
          <a:p>
            <a:r>
              <a:rPr lang="en-US" sz="2400" dirty="0"/>
              <a:t>Cavity sent to HZB for testing the new Tuning System (Milestone 3.1)</a:t>
            </a:r>
          </a:p>
          <a:p>
            <a:endParaRPr lang="en-US" sz="700" dirty="0"/>
          </a:p>
          <a:p>
            <a:r>
              <a:rPr lang="en-US" sz="2400" dirty="0"/>
              <a:t>Leak of 10-10 mbar*L/s on one of the two flanges.</a:t>
            </a:r>
            <a:br>
              <a:rPr lang="en-US" sz="2400" dirty="0"/>
            </a:br>
            <a:r>
              <a:rPr lang="en-US" sz="2400" dirty="0">
                <a:sym typeface="Wingdings" panose="05000000000000000000" pitchFamily="2" charset="2"/>
              </a:rPr>
              <a:t> Heat treatment necessary to release cold working</a:t>
            </a:r>
          </a:p>
          <a:p>
            <a:endParaRPr lang="en-US" sz="700" dirty="0">
              <a:sym typeface="Wingdings" panose="05000000000000000000" pitchFamily="2" charset="2"/>
            </a:endParaRPr>
          </a:p>
          <a:p>
            <a:r>
              <a:rPr lang="en-US" sz="2400" dirty="0"/>
              <a:t>Further analysis required</a:t>
            </a:r>
          </a:p>
          <a:p>
            <a:pPr marL="0" indent="268288">
              <a:buNone/>
            </a:pPr>
            <a:r>
              <a:rPr lang="en-US" sz="2400" dirty="0">
                <a:sym typeface="Wingdings" panose="05000000000000000000" pitchFamily="2" charset="2"/>
              </a:rPr>
              <a:t></a:t>
            </a:r>
            <a:r>
              <a:rPr lang="en-US" sz="2400" dirty="0"/>
              <a:t>Master Student thesis project will start on April</a:t>
            </a:r>
          </a:p>
          <a:p>
            <a:endParaRPr lang="it-IT" sz="24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4DE77F-1985-C675-D892-60EB210DD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FCCD1F1-34F8-53A3-1E1D-445966C7D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312115">
            <a:off x="7419492" y="798185"/>
            <a:ext cx="3936609" cy="5248812"/>
          </a:xfrm>
          <a:prstGeom prst="rect">
            <a:avLst/>
          </a:prstGeom>
        </p:spPr>
      </p:pic>
      <p:pic>
        <p:nvPicPr>
          <p:cNvPr id="13" name="Picture 18" descr="A close up of a copper tube&#10;&#10;Description automatically generated">
            <a:extLst>
              <a:ext uri="{FF2B5EF4-FFF2-40B4-BE49-F238E27FC236}">
                <a16:creationId xmlns:a16="http://schemas.microsoft.com/office/drawing/2014/main" id="{5FDF7AF8-79D7-8EB7-E9EF-A51D8C4EFD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736" t="8835" r="4556" b="5365"/>
          <a:stretch>
            <a:fillRect/>
          </a:stretch>
        </p:blipFill>
        <p:spPr>
          <a:xfrm>
            <a:off x="9971611" y="4796128"/>
            <a:ext cx="1171150" cy="1570887"/>
          </a:xfrm>
          <a:prstGeom prst="rect">
            <a:avLst/>
          </a:prstGeom>
        </p:spPr>
      </p:pic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72E0648F-E9AE-EA1A-1EE6-E3667DB88E58}"/>
              </a:ext>
            </a:extLst>
          </p:cNvPr>
          <p:cNvCxnSpPr>
            <a:cxnSpLocks/>
          </p:cNvCxnSpPr>
          <p:nvPr/>
        </p:nvCxnSpPr>
        <p:spPr>
          <a:xfrm flipH="1" flipV="1">
            <a:off x="9006811" y="5057834"/>
            <a:ext cx="1121593" cy="659635"/>
          </a:xfrm>
          <a:prstGeom prst="straightConnector1">
            <a:avLst/>
          </a:prstGeom>
          <a:ln w="38100">
            <a:solidFill>
              <a:srgbClr val="98C21F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E7749E30-6F15-8F6A-6E60-1D7CF5991C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19427" y="3838822"/>
            <a:ext cx="3940768" cy="301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45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8CC86-801F-0A10-7AE0-2F6C7DD04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8C2CD9-3DBF-777D-0ADC-BBFD8CD42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Task 3.4 </a:t>
            </a:r>
            <a:r>
              <a:rPr lang="it-IT" dirty="0" err="1">
                <a:solidFill>
                  <a:srgbClr val="98C21F"/>
                </a:solidFill>
              </a:rPr>
              <a:t>Adaptive</a:t>
            </a:r>
            <a:r>
              <a:rPr lang="it-IT" dirty="0">
                <a:solidFill>
                  <a:srgbClr val="98C21F"/>
                </a:solidFill>
              </a:rPr>
              <a:t> Layer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6ECCDCA-3ECC-8F29-5A9F-899EE40B0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D28D625-787D-AB12-EBDE-3676681D83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032420" y="1788610"/>
            <a:ext cx="3605013" cy="3694176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00909E14-7DB7-3B29-710C-C305B0C6183F}"/>
              </a:ext>
            </a:extLst>
          </p:cNvPr>
          <p:cNvSpPr txBox="1">
            <a:spLocks/>
          </p:cNvSpPr>
          <p:nvPr/>
        </p:nvSpPr>
        <p:spPr>
          <a:xfrm>
            <a:off x="999624" y="1406689"/>
            <a:ext cx="3545500" cy="1247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it-IT" sz="2400" b="1" dirty="0">
                <a:solidFill>
                  <a:srgbClr val="1B3C70"/>
                </a:solidFill>
              </a:rPr>
              <a:t>Test CEA </a:t>
            </a:r>
            <a:r>
              <a:rPr lang="it-IT" sz="2400" b="1" dirty="0" err="1">
                <a:solidFill>
                  <a:srgbClr val="A4C137"/>
                </a:solidFill>
              </a:rPr>
              <a:t>Adaptive</a:t>
            </a:r>
            <a:r>
              <a:rPr lang="it-IT" sz="2400" b="1" dirty="0">
                <a:solidFill>
                  <a:srgbClr val="A4C137"/>
                </a:solidFill>
              </a:rPr>
              <a:t> Layer </a:t>
            </a:r>
            <a:r>
              <a:rPr lang="it-IT" sz="2400" b="1" dirty="0" err="1">
                <a:solidFill>
                  <a:srgbClr val="1B3C70"/>
                </a:solidFill>
              </a:rPr>
              <a:t>between</a:t>
            </a:r>
            <a:r>
              <a:rPr lang="it-IT" sz="2400" b="1" dirty="0">
                <a:solidFill>
                  <a:srgbClr val="1B3C70"/>
                </a:solidFill>
              </a:rPr>
              <a:t> </a:t>
            </a:r>
            <a:r>
              <a:rPr lang="it-IT" sz="2400" b="1" dirty="0">
                <a:solidFill>
                  <a:srgbClr val="A4C137"/>
                </a:solidFill>
              </a:rPr>
              <a:t>Nb buffer </a:t>
            </a:r>
            <a:r>
              <a:rPr lang="it-IT" sz="2400" b="1" dirty="0" err="1">
                <a:solidFill>
                  <a:srgbClr val="A4C137"/>
                </a:solidFill>
              </a:rPr>
              <a:t>layer</a:t>
            </a:r>
            <a:r>
              <a:rPr lang="it-IT" sz="2400" b="1" dirty="0">
                <a:solidFill>
                  <a:srgbClr val="1B3C70"/>
                </a:solidFill>
              </a:rPr>
              <a:t> and </a:t>
            </a:r>
            <a:r>
              <a:rPr lang="it-IT" sz="2400" b="1" dirty="0">
                <a:solidFill>
                  <a:srgbClr val="A4C137"/>
                </a:solidFill>
              </a:rPr>
              <a:t>Cu</a:t>
            </a:r>
            <a:r>
              <a:rPr lang="it-IT" sz="2400" b="1" dirty="0">
                <a:solidFill>
                  <a:srgbClr val="1B3C70"/>
                </a:solidFill>
              </a:rPr>
              <a:t> </a:t>
            </a:r>
            <a:r>
              <a:rPr lang="it-IT" sz="2400" b="1" dirty="0" err="1">
                <a:solidFill>
                  <a:srgbClr val="1B3C70"/>
                </a:solidFill>
              </a:rPr>
              <a:t>substrate</a:t>
            </a:r>
            <a:r>
              <a:rPr lang="it-IT" sz="2400" b="1" dirty="0">
                <a:solidFill>
                  <a:srgbClr val="1B3C70"/>
                </a:solidFill>
              </a:rPr>
              <a:t> </a:t>
            </a:r>
            <a:endParaRPr lang="en-US" sz="2400" i="1" dirty="0">
              <a:solidFill>
                <a:srgbClr val="1B3C70"/>
              </a:solidFill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1D30E97-F36A-85DC-2A7C-AAF4047542E8}"/>
              </a:ext>
            </a:extLst>
          </p:cNvPr>
          <p:cNvGrpSpPr/>
          <p:nvPr/>
        </p:nvGrpSpPr>
        <p:grpSpPr>
          <a:xfrm>
            <a:off x="4845073" y="1581706"/>
            <a:ext cx="2021286" cy="1187990"/>
            <a:chOff x="1241817" y="3282316"/>
            <a:chExt cx="2021286" cy="1187990"/>
          </a:xfrm>
        </p:grpSpPr>
        <p:sp>
          <p:nvSpPr>
            <p:cNvPr id="9" name="Cubo 8">
              <a:extLst>
                <a:ext uri="{FF2B5EF4-FFF2-40B4-BE49-F238E27FC236}">
                  <a16:creationId xmlns:a16="http://schemas.microsoft.com/office/drawing/2014/main" id="{32D59BDD-E5F9-D328-6E4F-140BDF3B7561}"/>
                </a:ext>
              </a:extLst>
            </p:cNvPr>
            <p:cNvSpPr/>
            <p:nvPr/>
          </p:nvSpPr>
          <p:spPr>
            <a:xfrm>
              <a:off x="1307302" y="3699198"/>
              <a:ext cx="1727200" cy="739128"/>
            </a:xfrm>
            <a:prstGeom prst="cube">
              <a:avLst>
                <a:gd name="adj" fmla="val 50795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0" name="Cubo 9">
              <a:extLst>
                <a:ext uri="{FF2B5EF4-FFF2-40B4-BE49-F238E27FC236}">
                  <a16:creationId xmlns:a16="http://schemas.microsoft.com/office/drawing/2014/main" id="{31AA54B5-B7DF-C648-F952-420B4CACDDA6}"/>
                </a:ext>
              </a:extLst>
            </p:cNvPr>
            <p:cNvSpPr/>
            <p:nvPr/>
          </p:nvSpPr>
          <p:spPr>
            <a:xfrm>
              <a:off x="1302442" y="3581904"/>
              <a:ext cx="1960661" cy="368496"/>
            </a:xfrm>
            <a:prstGeom prst="cube">
              <a:avLst>
                <a:gd name="adj" fmla="val 9364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1" name="Cubo 10">
              <a:extLst>
                <a:ext uri="{FF2B5EF4-FFF2-40B4-BE49-F238E27FC236}">
                  <a16:creationId xmlns:a16="http://schemas.microsoft.com/office/drawing/2014/main" id="{C7E4CA69-A7CD-867F-44FD-9CEBAE2C60D0}"/>
                </a:ext>
              </a:extLst>
            </p:cNvPr>
            <p:cNvSpPr/>
            <p:nvPr/>
          </p:nvSpPr>
          <p:spPr>
            <a:xfrm>
              <a:off x="1307302" y="3282316"/>
              <a:ext cx="1701801" cy="540396"/>
            </a:xfrm>
            <a:prstGeom prst="cube">
              <a:avLst>
                <a:gd name="adj" fmla="val 58982"/>
              </a:avLst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09032B5C-DB3F-7B0E-94DB-05160E470733}"/>
                </a:ext>
              </a:extLst>
            </p:cNvPr>
            <p:cNvSpPr txBox="1"/>
            <p:nvPr/>
          </p:nvSpPr>
          <p:spPr>
            <a:xfrm>
              <a:off x="1241817" y="3603692"/>
              <a:ext cx="74821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noProof="0" dirty="0">
                  <a:solidFill>
                    <a:schemeClr val="bg1"/>
                  </a:solidFill>
                  <a:latin typeface="Montserrat" panose="00000500000000000000" pitchFamily="50" charset="0"/>
                </a:rPr>
                <a:t>Nb</a:t>
              </a:r>
              <a:r>
                <a:rPr lang="en-US" sz="700" dirty="0">
                  <a:solidFill>
                    <a:schemeClr val="bg1"/>
                  </a:solidFill>
                  <a:latin typeface="Montserrat" panose="00000500000000000000" pitchFamily="50" charset="0"/>
                </a:rPr>
                <a:t> (30 </a:t>
              </a:r>
              <a:r>
                <a:rPr lang="el-GR" sz="800" dirty="0">
                  <a:solidFill>
                    <a:schemeClr val="bg1"/>
                  </a:solidFill>
                  <a:latin typeface="Calibri" panose="020F0502020204030204" pitchFamily="34" charset="0"/>
                </a:rPr>
                <a:t>μ</a:t>
              </a:r>
              <a:r>
                <a:rPr lang="en-US" sz="700" dirty="0">
                  <a:solidFill>
                    <a:schemeClr val="bg1"/>
                  </a:solidFill>
                  <a:latin typeface="Montserrat" panose="00000500000000000000" pitchFamily="50" charset="0"/>
                </a:rPr>
                <a:t>m)</a:t>
              </a:r>
              <a:endParaRPr lang="en-US" sz="700" baseline="-25000" noProof="0" dirty="0">
                <a:solidFill>
                  <a:schemeClr val="bg1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F3865910-A744-6343-D913-44D624036F94}"/>
                </a:ext>
              </a:extLst>
            </p:cNvPr>
            <p:cNvSpPr txBox="1"/>
            <p:nvPr/>
          </p:nvSpPr>
          <p:spPr>
            <a:xfrm>
              <a:off x="1241817" y="4270251"/>
              <a:ext cx="516736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noProof="0" dirty="0">
                  <a:solidFill>
                    <a:schemeClr val="bg1"/>
                  </a:solidFill>
                  <a:latin typeface="Montserrat" panose="00000500000000000000" pitchFamily="50" charset="0"/>
                </a:rPr>
                <a:t>Cu</a:t>
              </a:r>
              <a:endParaRPr lang="en-US" sz="700" baseline="-25000" noProof="0" dirty="0">
                <a:solidFill>
                  <a:schemeClr val="bg1"/>
                </a:solidFill>
                <a:latin typeface="Montserrat" panose="00000500000000000000" pitchFamily="50" charset="0"/>
              </a:endParaRPr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60B586CE-13FA-5A6D-E999-1223B9B2D21F}"/>
                </a:ext>
              </a:extLst>
            </p:cNvPr>
            <p:cNvSpPr txBox="1"/>
            <p:nvPr/>
          </p:nvSpPr>
          <p:spPr>
            <a:xfrm>
              <a:off x="2619660" y="3758640"/>
              <a:ext cx="516736" cy="2000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700" b="1" noProof="0" dirty="0">
                  <a:solidFill>
                    <a:schemeClr val="bg1"/>
                  </a:solidFill>
                  <a:latin typeface="Montserrat" panose="00000500000000000000" pitchFamily="50" charset="0"/>
                </a:rPr>
                <a:t>ALD</a:t>
              </a:r>
              <a:endParaRPr lang="en-US" sz="700" b="1" baseline="-25000" noProof="0" dirty="0">
                <a:solidFill>
                  <a:schemeClr val="bg1"/>
                </a:solidFill>
                <a:latin typeface="Montserrat" panose="00000500000000000000" pitchFamily="50" charset="0"/>
              </a:endParaRPr>
            </a:p>
          </p:txBody>
        </p:sp>
      </p:grpSp>
      <p:sp>
        <p:nvSpPr>
          <p:cNvPr id="15" name="Cubo 14">
            <a:extLst>
              <a:ext uri="{FF2B5EF4-FFF2-40B4-BE49-F238E27FC236}">
                <a16:creationId xmlns:a16="http://schemas.microsoft.com/office/drawing/2014/main" id="{518DA8E7-38C9-62EA-34D0-102577A7BB4F}"/>
              </a:ext>
            </a:extLst>
          </p:cNvPr>
          <p:cNvSpPr/>
          <p:nvPr/>
        </p:nvSpPr>
        <p:spPr>
          <a:xfrm>
            <a:off x="4935958" y="1454018"/>
            <a:ext cx="1676402" cy="357819"/>
          </a:xfrm>
          <a:prstGeom prst="cube">
            <a:avLst>
              <a:gd name="adj" fmla="val 84833"/>
            </a:avLst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012E3F4-93C6-FF3B-5B52-E9AFDC1AF714}"/>
              </a:ext>
            </a:extLst>
          </p:cNvPr>
          <p:cNvSpPr txBox="1"/>
          <p:nvPr/>
        </p:nvSpPr>
        <p:spPr>
          <a:xfrm>
            <a:off x="4935958" y="1573166"/>
            <a:ext cx="104704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noProof="0" dirty="0">
                <a:solidFill>
                  <a:schemeClr val="bg1"/>
                </a:solidFill>
                <a:latin typeface="Montserrat" panose="00000500000000000000" pitchFamily="50" charset="0"/>
              </a:rPr>
              <a:t>Nb</a:t>
            </a:r>
            <a:r>
              <a:rPr lang="en-US" sz="700" baseline="-25000" noProof="0" dirty="0">
                <a:solidFill>
                  <a:schemeClr val="bg1"/>
                </a:solidFill>
                <a:latin typeface="Montserrat" panose="00000500000000000000" pitchFamily="50" charset="0"/>
              </a:rPr>
              <a:t>3</a:t>
            </a:r>
            <a:r>
              <a:rPr lang="en-US" sz="700" noProof="0" dirty="0">
                <a:solidFill>
                  <a:schemeClr val="bg1"/>
                </a:solidFill>
                <a:latin typeface="Montserrat" panose="00000500000000000000" pitchFamily="50" charset="0"/>
              </a:rPr>
              <a:t>Sn (1 </a:t>
            </a:r>
            <a:r>
              <a:rPr lang="el-GR" sz="800" dirty="0">
                <a:solidFill>
                  <a:schemeClr val="bg1"/>
                </a:solidFill>
                <a:latin typeface="Calibri" panose="020F0502020204030204" pitchFamily="34" charset="0"/>
              </a:rPr>
              <a:t>μ</a:t>
            </a:r>
            <a:r>
              <a:rPr lang="en-US" sz="700" noProof="0" dirty="0">
                <a:solidFill>
                  <a:schemeClr val="bg1"/>
                </a:solidFill>
                <a:latin typeface="Montserrat" panose="00000500000000000000" pitchFamily="50" charset="0"/>
              </a:rPr>
              <a:t>m)</a:t>
            </a:r>
            <a:endParaRPr lang="en-US" sz="700" baseline="-25000" noProof="0" dirty="0">
              <a:solidFill>
                <a:schemeClr val="bg1"/>
              </a:solidFill>
              <a:latin typeface="Montserrat" panose="00000500000000000000" pitchFamily="50" charset="0"/>
            </a:endParaRPr>
          </a:p>
        </p:txBody>
      </p:sp>
      <p:graphicFrame>
        <p:nvGraphicFramePr>
          <p:cNvPr id="22" name="Tabella 21">
            <a:extLst>
              <a:ext uri="{FF2B5EF4-FFF2-40B4-BE49-F238E27FC236}">
                <a16:creationId xmlns:a16="http://schemas.microsoft.com/office/drawing/2014/main" id="{95000A2A-FA5D-ED0C-27C9-0A81A28BAA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346117"/>
              </p:ext>
            </p:extLst>
          </p:nvPr>
        </p:nvGraphicFramePr>
        <p:xfrm>
          <a:off x="999624" y="2974201"/>
          <a:ext cx="6780856" cy="21222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20026">
                  <a:extLst>
                    <a:ext uri="{9D8B030D-6E8A-4147-A177-3AD203B41FA5}">
                      <a16:colId xmlns:a16="http://schemas.microsoft.com/office/drawing/2014/main" val="39284733"/>
                    </a:ext>
                  </a:extLst>
                </a:gridCol>
                <a:gridCol w="1307598">
                  <a:extLst>
                    <a:ext uri="{9D8B030D-6E8A-4147-A177-3AD203B41FA5}">
                      <a16:colId xmlns:a16="http://schemas.microsoft.com/office/drawing/2014/main" val="3748903363"/>
                    </a:ext>
                  </a:extLst>
                </a:gridCol>
                <a:gridCol w="1653232">
                  <a:extLst>
                    <a:ext uri="{9D8B030D-6E8A-4147-A177-3AD203B41FA5}">
                      <a16:colId xmlns:a16="http://schemas.microsoft.com/office/drawing/2014/main" val="3945978061"/>
                    </a:ext>
                  </a:extLst>
                </a:gridCol>
              </a:tblGrid>
              <a:tr h="24832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Buffer Layer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3A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</a:t>
                      </a:r>
                      <a:r>
                        <a:rPr lang="it-IT" sz="15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3A7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it-IT" sz="15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T</a:t>
                      </a:r>
                      <a:r>
                        <a:rPr lang="it-IT" sz="15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Montserrat" panose="00000500000000000000" pitchFamily="2" charset="0"/>
                        </a:rPr>
                        <a:t>c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3A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01575"/>
                  </a:ext>
                </a:extLst>
              </a:tr>
              <a:tr h="31232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No buffer </a:t>
                      </a:r>
                      <a:r>
                        <a:rPr lang="it-IT" sz="15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layer</a:t>
                      </a:r>
                      <a:endParaRPr lang="es-ES" sz="15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13.8 K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0.3 K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667880"/>
                  </a:ext>
                </a:extLst>
              </a:tr>
              <a:tr h="31232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16</a:t>
                      </a:r>
                      <a:r>
                        <a:rPr lang="el-G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μ</a:t>
                      </a:r>
                      <a:r>
                        <a:rPr lang="it-IT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m Nb </a:t>
                      </a:r>
                      <a:endParaRPr lang="es-ES" sz="15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16.5 K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0.6 K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5487631"/>
                  </a:ext>
                </a:extLst>
              </a:tr>
              <a:tr h="31232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30</a:t>
                      </a:r>
                      <a:r>
                        <a:rPr lang="el-GR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μ</a:t>
                      </a:r>
                      <a:r>
                        <a:rPr lang="it-IT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m Nb </a:t>
                      </a:r>
                      <a:endParaRPr lang="es-ES" sz="15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16.7 K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0.5 K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302307"/>
                  </a:ext>
                </a:extLst>
              </a:tr>
              <a:tr h="31232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30</a:t>
                      </a:r>
                      <a:r>
                        <a:rPr lang="el-GR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μ</a:t>
                      </a:r>
                      <a:r>
                        <a:rPr lang="it-IT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m Nb + 18 nm Al</a:t>
                      </a:r>
                      <a:r>
                        <a:rPr lang="it-IT" sz="15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it-IT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O</a:t>
                      </a:r>
                      <a:r>
                        <a:rPr lang="it-IT" sz="15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16.3 K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0.5 K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0530129"/>
                  </a:ext>
                </a:extLst>
              </a:tr>
              <a:tr h="31232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30</a:t>
                      </a:r>
                      <a:r>
                        <a:rPr lang="el-GR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μ</a:t>
                      </a:r>
                      <a:r>
                        <a:rPr lang="it-IT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m Nb + 25 nm </a:t>
                      </a:r>
                      <a:r>
                        <a:rPr lang="it-IT" sz="15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AlZrO</a:t>
                      </a:r>
                      <a:r>
                        <a:rPr lang="it-IT" sz="1500" b="1" i="0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x</a:t>
                      </a:r>
                      <a:endParaRPr lang="it-IT" sz="1500" b="1" i="0" u="none" strike="noStrike" dirty="0">
                        <a:solidFill>
                          <a:schemeClr val="tx1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16.9 K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0.2 K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2294453"/>
                  </a:ext>
                </a:extLst>
              </a:tr>
              <a:tr h="31232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30</a:t>
                      </a:r>
                      <a:r>
                        <a:rPr lang="el-GR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μ</a:t>
                      </a:r>
                      <a:r>
                        <a:rPr lang="it-IT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m Nb + 5 nm Al</a:t>
                      </a:r>
                      <a:r>
                        <a:rPr lang="it-IT" sz="15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r>
                        <a:rPr lang="it-IT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O</a:t>
                      </a:r>
                      <a:r>
                        <a:rPr lang="it-IT" sz="15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3</a:t>
                      </a:r>
                      <a:r>
                        <a:rPr lang="it-IT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 + 22 nm ZrO</a:t>
                      </a:r>
                      <a:r>
                        <a:rPr lang="it-IT" sz="1500" b="1" i="0" u="none" strike="noStrike" baseline="-25000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16.8 K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it-IT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Montserrat" panose="00000500000000000000" pitchFamily="2" charset="0"/>
                        </a:rPr>
                        <a:t>0.2 K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13A7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678699"/>
                  </a:ext>
                </a:extLst>
              </a:tr>
            </a:tbl>
          </a:graphicData>
        </a:graphic>
      </p:graphicFrame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1420C9C-D794-8CB2-6F24-66C20A64DD1D}"/>
              </a:ext>
            </a:extLst>
          </p:cNvPr>
          <p:cNvSpPr txBox="1"/>
          <p:nvPr/>
        </p:nvSpPr>
        <p:spPr>
          <a:xfrm>
            <a:off x="921171" y="5284834"/>
            <a:ext cx="80295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98C21F"/>
                </a:solidFill>
                <a:latin typeface="Montserrat" panose="00000500000000000000" pitchFamily="2" charset="0"/>
              </a:rPr>
              <a:t>Slightly enhancement of Tc</a:t>
            </a:r>
          </a:p>
          <a:p>
            <a:r>
              <a:rPr lang="en-US" sz="1800" dirty="0">
                <a:latin typeface="Montserrat" panose="00000500000000000000" pitchFamily="2" charset="0"/>
              </a:rPr>
              <a:t>Further analysis required</a:t>
            </a:r>
          </a:p>
          <a:p>
            <a:pPr marL="0" indent="268288">
              <a:buNone/>
            </a:pPr>
            <a:r>
              <a:rPr lang="en-US" sz="1800" dirty="0">
                <a:latin typeface="Montserrat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latin typeface="Montserrat" panose="00000500000000000000" pitchFamily="2" charset="0"/>
              </a:rPr>
              <a:t>Master Student thesis project will start on April</a:t>
            </a:r>
          </a:p>
        </p:txBody>
      </p:sp>
    </p:spTree>
    <p:extLst>
      <p:ext uri="{BB962C8B-B14F-4D97-AF65-F5344CB8AC3E}">
        <p14:creationId xmlns:p14="http://schemas.microsoft.com/office/powerpoint/2010/main" val="558958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1BC7C-E978-A771-77D7-48E242F3F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4694AE-5E3A-7820-D329-525E08FB9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3383"/>
            <a:ext cx="10515600" cy="2246813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000" b="1" i="0" u="none" strike="noStrike" baseline="0" dirty="0">
                <a:solidFill>
                  <a:srgbClr val="012556"/>
                </a:solidFill>
                <a:latin typeface="Montserrat" panose="00000500000000000000" pitchFamily="50" charset="0"/>
              </a:rPr>
              <a:t>Objectives</a:t>
            </a:r>
            <a:endParaRPr lang="en-US" b="0" i="1" u="none" strike="noStrike" baseline="0" dirty="0">
              <a:solidFill>
                <a:srgbClr val="012556"/>
              </a:solidFill>
              <a:latin typeface="Montserrat" panose="00000500000000000000" pitchFamily="50" charset="0"/>
            </a:endParaRPr>
          </a:p>
          <a:p>
            <a:pPr>
              <a:lnSpc>
                <a:spcPct val="100000"/>
              </a:lnSpc>
              <a:buFont typeface="Montserrat" panose="00000500000000000000" pitchFamily="50" charset="0"/>
              <a:buChar char="▶"/>
            </a:pPr>
            <a:r>
              <a:rPr lang="en-US" sz="1800" dirty="0">
                <a:latin typeface="Montserrat" panose="00000500000000000000" pitchFamily="50" charset="0"/>
              </a:rPr>
              <a:t>Improve I.FAST 1.3-GHz superconducting coating recipe based on Tasks 3.2-3.4 results.</a:t>
            </a:r>
          </a:p>
          <a:p>
            <a:pPr>
              <a:lnSpc>
                <a:spcPct val="100000"/>
              </a:lnSpc>
              <a:buFont typeface="Montserrat" panose="00000500000000000000" pitchFamily="50" charset="0"/>
              <a:buChar char="▶"/>
            </a:pPr>
            <a:r>
              <a:rPr lang="en-US" sz="1800" dirty="0">
                <a:latin typeface="Montserrat" panose="00000500000000000000" pitchFamily="50" charset="0"/>
              </a:rPr>
              <a:t>Prepare 1.3-GHz thin film cavities with an optimized coating recipe.</a:t>
            </a:r>
          </a:p>
          <a:p>
            <a:pPr>
              <a:lnSpc>
                <a:spcPct val="100000"/>
              </a:lnSpc>
              <a:buFont typeface="Montserrat" panose="00000500000000000000" pitchFamily="50" charset="0"/>
              <a:buChar char="▶"/>
            </a:pPr>
            <a:r>
              <a:rPr lang="en-US" sz="1800" dirty="0">
                <a:latin typeface="Montserrat" panose="00000500000000000000" pitchFamily="50" charset="0"/>
              </a:rPr>
              <a:t>Perform full cavity characterization @4.2 K (Q vs E, Q vs F, and flux trapping in the </a:t>
            </a:r>
            <a:r>
              <a:rPr lang="en-US" sz="1800" dirty="0" err="1">
                <a:latin typeface="Montserrat" panose="00000500000000000000" pitchFamily="50" charset="0"/>
              </a:rPr>
              <a:t>VTS@SupraLab</a:t>
            </a:r>
            <a:r>
              <a:rPr lang="en-US" sz="1800" dirty="0">
                <a:latin typeface="Montserrat" panose="00000500000000000000" pitchFamily="50" charset="0"/>
              </a:rPr>
              <a:t> vertical test stand).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A45181-4003-4301-8E26-54C94BA6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3A3BB3E0-1662-4061-3D70-14160A4735BC}"/>
              </a:ext>
            </a:extLst>
          </p:cNvPr>
          <p:cNvSpPr txBox="1">
            <a:spLocks/>
          </p:cNvSpPr>
          <p:nvPr/>
        </p:nvSpPr>
        <p:spPr>
          <a:xfrm>
            <a:off x="838200" y="373251"/>
            <a:ext cx="10515600" cy="1816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1" kern="1200">
                <a:solidFill>
                  <a:srgbClr val="002060"/>
                </a:solidFill>
                <a:latin typeface="Montserrat ExtraBold" panose="00000900000000000000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solidFill>
                  <a:srgbClr val="013A72"/>
                </a:solidFill>
              </a:rPr>
              <a:t>Tasks 3.5</a:t>
            </a:r>
            <a:br>
              <a:rPr lang="en-US" sz="6000" dirty="0">
                <a:solidFill>
                  <a:srgbClr val="013A72"/>
                </a:solidFill>
              </a:rPr>
            </a:br>
            <a:r>
              <a:rPr lang="en-US" sz="4000" dirty="0">
                <a:solidFill>
                  <a:srgbClr val="98C21F"/>
                </a:solidFill>
                <a:latin typeface="Montserrat" panose="00000500000000000000" pitchFamily="50" charset="0"/>
              </a:rPr>
              <a:t>Working Cavity</a:t>
            </a:r>
            <a:endParaRPr lang="en-US" sz="6000" b="0" dirty="0">
              <a:solidFill>
                <a:srgbClr val="013A72"/>
              </a:solidFill>
              <a:latin typeface="Montserrat" panose="00000500000000000000" pitchFamily="50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E2D6858-EC43-37EE-1859-02AB09BD2E0A}"/>
              </a:ext>
            </a:extLst>
          </p:cNvPr>
          <p:cNvSpPr txBox="1"/>
          <p:nvPr/>
        </p:nvSpPr>
        <p:spPr>
          <a:xfrm>
            <a:off x="838201" y="4891427"/>
            <a:ext cx="111493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1800" b="1" i="0" u="none" strike="noStrike" baseline="0" dirty="0">
                <a:solidFill>
                  <a:srgbClr val="1B3C70"/>
                </a:solidFill>
              </a:rPr>
              <a:t>Deliverable 3.4</a:t>
            </a:r>
            <a:r>
              <a:rPr lang="en-US" sz="1800" b="1" i="0" u="none" strike="noStrike" baseline="0" dirty="0"/>
              <a:t> </a:t>
            </a:r>
            <a:r>
              <a:rPr lang="en-US" sz="1800" b="0" i="0" u="none" strike="noStrike" baseline="0" dirty="0"/>
              <a:t>4.5-K Cavity Report on 4.5-K Cavity performance &amp; tunability tests </a:t>
            </a:r>
            <a:r>
              <a:rPr lang="en-US" sz="1800" b="0" i="0" u="none" strike="noStrike" baseline="0" dirty="0">
                <a:solidFill>
                  <a:srgbClr val="A4C137"/>
                </a:solidFill>
              </a:rPr>
              <a:t>- INFN</a:t>
            </a:r>
            <a:r>
              <a:rPr lang="en-US" sz="1800" b="0" i="1" u="none" strike="noStrike" baseline="0" dirty="0">
                <a:solidFill>
                  <a:srgbClr val="A4C137"/>
                </a:solidFill>
              </a:rPr>
              <a:t> - Report </a:t>
            </a:r>
            <a:r>
              <a:rPr lang="en-US" sz="1800" b="0" i="1" u="none" strike="noStrike" baseline="0" dirty="0">
                <a:solidFill>
                  <a:srgbClr val="1B3C70"/>
                </a:solidFill>
              </a:rPr>
              <a:t>M46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0ED53B3-CA8A-9D95-93E4-EA2E0F396961}"/>
              </a:ext>
            </a:extLst>
          </p:cNvPr>
          <p:cNvSpPr txBox="1"/>
          <p:nvPr/>
        </p:nvSpPr>
        <p:spPr>
          <a:xfrm>
            <a:off x="838200" y="5288687"/>
            <a:ext cx="10770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1800" b="1" i="0" u="none" strike="noStrike" baseline="0" dirty="0">
                <a:solidFill>
                  <a:srgbClr val="1B3C70"/>
                </a:solidFill>
              </a:rPr>
              <a:t>Milestone 3.4</a:t>
            </a:r>
            <a:r>
              <a:rPr lang="en-US" sz="1800" b="1" i="0" u="none" strike="noStrike" baseline="0" dirty="0"/>
              <a:t> </a:t>
            </a:r>
            <a:r>
              <a:rPr lang="en-US" sz="1800" b="0" i="0" u="none" strike="noStrike" baseline="0" dirty="0"/>
              <a:t>Characterization of Nb</a:t>
            </a:r>
            <a:r>
              <a:rPr lang="en-US" sz="1800" b="0" i="0" u="none" strike="noStrike" baseline="-25000" dirty="0"/>
              <a:t>3</a:t>
            </a:r>
            <a:r>
              <a:rPr lang="en-US" sz="1800" b="0" i="0" u="none" strike="noStrike" baseline="0" dirty="0"/>
              <a:t>Sn reference cavity </a:t>
            </a:r>
            <a:r>
              <a:rPr lang="en-US" sz="1800" b="0" i="0" u="none" strike="noStrike" baseline="0" dirty="0">
                <a:solidFill>
                  <a:srgbClr val="A4C137"/>
                </a:solidFill>
              </a:rPr>
              <a:t>- </a:t>
            </a:r>
            <a:r>
              <a:rPr lang="en-US" sz="1800" b="0" i="1" u="none" strike="noStrike" baseline="0" dirty="0">
                <a:solidFill>
                  <a:srgbClr val="A4C137"/>
                </a:solidFill>
              </a:rPr>
              <a:t>Test report </a:t>
            </a:r>
            <a:r>
              <a:rPr lang="en-US" sz="1800" b="0" i="1" u="none" strike="noStrike" baseline="0" dirty="0">
                <a:solidFill>
                  <a:srgbClr val="1B3C70"/>
                </a:solidFill>
              </a:rPr>
              <a:t>M34</a:t>
            </a:r>
          </a:p>
        </p:txBody>
      </p:sp>
    </p:spTree>
    <p:extLst>
      <p:ext uri="{BB962C8B-B14F-4D97-AF65-F5344CB8AC3E}">
        <p14:creationId xmlns:p14="http://schemas.microsoft.com/office/powerpoint/2010/main" val="2971575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D82070-1C45-15CA-81A4-3DEE2C290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Immagine che contiene testo, diagramma, linea, Piano&#10;&#10;Il contenuto generato dall'IA potrebbe non essere corretto.">
            <a:extLst>
              <a:ext uri="{FF2B5EF4-FFF2-40B4-BE49-F238E27FC236}">
                <a16:creationId xmlns:a16="http://schemas.microsoft.com/office/drawing/2014/main" id="{6FF69962-9E73-9CCA-FCA8-BA54F35DF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6" b="8124"/>
          <a:stretch>
            <a:fillRect/>
          </a:stretch>
        </p:blipFill>
        <p:spPr>
          <a:xfrm>
            <a:off x="393144" y="2412923"/>
            <a:ext cx="3934321" cy="328768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E0446D6-4627-A91A-999F-C18A62D35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6701"/>
            <a:ext cx="10715172" cy="1085316"/>
          </a:xfrm>
        </p:spPr>
        <p:txBody>
          <a:bodyPr/>
          <a:lstStyle/>
          <a:p>
            <a:r>
              <a:rPr lang="it-IT" dirty="0" err="1">
                <a:solidFill>
                  <a:srgbClr val="4399B6"/>
                </a:solidFill>
              </a:rPr>
              <a:t>Optimized</a:t>
            </a:r>
            <a:r>
              <a:rPr lang="it-IT" dirty="0"/>
              <a:t> coating </a:t>
            </a:r>
            <a:r>
              <a:rPr lang="it-IT" dirty="0" err="1"/>
              <a:t>parameters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3FECE9A-81A1-DB56-E3CD-AB33036D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E5B6C6-AB66-8314-C7F7-834661D5D729}"/>
              </a:ext>
            </a:extLst>
          </p:cNvPr>
          <p:cNvSpPr txBox="1">
            <a:spLocks/>
          </p:cNvSpPr>
          <p:nvPr/>
        </p:nvSpPr>
        <p:spPr>
          <a:xfrm>
            <a:off x="3365881" y="1416971"/>
            <a:ext cx="5589673" cy="3902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800" noProof="0" dirty="0">
                <a:solidFill>
                  <a:srgbClr val="002060"/>
                </a:solidFill>
              </a:rPr>
              <a:t>1. Low cathode Power</a:t>
            </a:r>
            <a:br>
              <a:rPr lang="en-GB" sz="2800" noProof="0" dirty="0">
                <a:solidFill>
                  <a:srgbClr val="002060"/>
                </a:solidFill>
              </a:rPr>
            </a:br>
            <a:r>
              <a:rPr lang="en-GB" sz="2800" noProof="0" dirty="0">
                <a:solidFill>
                  <a:srgbClr val="002060"/>
                </a:solidFill>
              </a:rPr>
              <a:t>≤ 250 </a:t>
            </a:r>
            <a:r>
              <a:rPr lang="en-GB" sz="2800" noProof="0" dirty="0" err="1">
                <a:solidFill>
                  <a:srgbClr val="002060"/>
                </a:solidFill>
              </a:rPr>
              <a:t>mW</a:t>
            </a:r>
            <a:r>
              <a:rPr lang="en-GB" sz="2800" noProof="0" dirty="0">
                <a:solidFill>
                  <a:srgbClr val="002060"/>
                </a:solidFill>
              </a:rPr>
              <a:t>/cm</a:t>
            </a:r>
            <a:r>
              <a:rPr lang="en-GB" sz="2800" baseline="30000" noProof="0" dirty="0">
                <a:solidFill>
                  <a:srgbClr val="002060"/>
                </a:solidFill>
              </a:rPr>
              <a:t>2</a:t>
            </a:r>
            <a:br>
              <a:rPr lang="en-GB" sz="2800" baseline="30000" noProof="0" dirty="0">
                <a:solidFill>
                  <a:srgbClr val="002060"/>
                </a:solidFill>
              </a:rPr>
            </a:br>
            <a:r>
              <a:rPr lang="en-GB" sz="2900" dirty="0">
                <a:solidFill>
                  <a:srgbClr val="002060"/>
                </a:solidFill>
              </a:rPr>
              <a:t>+</a:t>
            </a:r>
          </a:p>
          <a:p>
            <a:pPr marL="0" lvl="1" indent="0" algn="ctr">
              <a:lnSpc>
                <a:spcPct val="120000"/>
              </a:lnSpc>
              <a:buNone/>
            </a:pPr>
            <a:r>
              <a:rPr lang="en-GB" sz="2800" noProof="0" dirty="0">
                <a:solidFill>
                  <a:srgbClr val="002060"/>
                </a:solidFill>
              </a:rPr>
              <a:t>2. High </a:t>
            </a:r>
            <a:r>
              <a:rPr lang="en-GB" sz="2800" dirty="0">
                <a:solidFill>
                  <a:srgbClr val="002060"/>
                </a:solidFill>
              </a:rPr>
              <a:t>d</a:t>
            </a:r>
            <a:r>
              <a:rPr lang="en-GB" sz="2800" noProof="0" dirty="0" err="1">
                <a:solidFill>
                  <a:srgbClr val="002060"/>
                </a:solidFill>
              </a:rPr>
              <a:t>eposition</a:t>
            </a:r>
            <a:r>
              <a:rPr lang="en-GB" sz="2800" noProof="0" dirty="0">
                <a:solidFill>
                  <a:srgbClr val="002060"/>
                </a:solidFill>
              </a:rPr>
              <a:t> Pressure:</a:t>
            </a:r>
            <a:br>
              <a:rPr lang="en-GB" sz="2800" noProof="0" dirty="0">
                <a:solidFill>
                  <a:srgbClr val="002060"/>
                </a:solidFill>
              </a:rPr>
            </a:br>
            <a:r>
              <a:rPr lang="en-GB" sz="2800" noProof="0" dirty="0">
                <a:solidFill>
                  <a:srgbClr val="002060"/>
                </a:solidFill>
              </a:rPr>
              <a:t>2 x 10</a:t>
            </a:r>
            <a:r>
              <a:rPr lang="en-GB" sz="2800" baseline="30000" noProof="0" dirty="0">
                <a:solidFill>
                  <a:srgbClr val="002060"/>
                </a:solidFill>
              </a:rPr>
              <a:t>-2</a:t>
            </a:r>
            <a:r>
              <a:rPr lang="en-GB" sz="2800" noProof="0" dirty="0">
                <a:solidFill>
                  <a:srgbClr val="002060"/>
                </a:solidFill>
              </a:rPr>
              <a:t> mbar</a:t>
            </a:r>
            <a:br>
              <a:rPr lang="en-GB" sz="2800" noProof="0" dirty="0">
                <a:solidFill>
                  <a:srgbClr val="002060"/>
                </a:solidFill>
              </a:rPr>
            </a:br>
            <a:r>
              <a:rPr lang="en-GB" sz="2800" dirty="0">
                <a:solidFill>
                  <a:srgbClr val="002060"/>
                </a:solidFill>
              </a:rPr>
              <a:t>+</a:t>
            </a:r>
            <a:endParaRPr lang="en-GB" sz="2800" noProof="0" dirty="0">
              <a:solidFill>
                <a:srgbClr val="002060"/>
              </a:solidFill>
            </a:endParaRPr>
          </a:p>
          <a:p>
            <a:pPr marL="0" lvl="1" indent="0" algn="ctr">
              <a:lnSpc>
                <a:spcPct val="120000"/>
              </a:lnSpc>
              <a:buNone/>
            </a:pPr>
            <a:r>
              <a:rPr lang="en-GB" sz="2800" noProof="0" dirty="0">
                <a:solidFill>
                  <a:srgbClr val="002060"/>
                </a:solidFill>
              </a:rPr>
              <a:t>3. Deposition Temperature:</a:t>
            </a:r>
            <a:br>
              <a:rPr lang="en-GB" sz="2800" noProof="0" dirty="0">
                <a:solidFill>
                  <a:srgbClr val="002060"/>
                </a:solidFill>
              </a:rPr>
            </a:br>
            <a:r>
              <a:rPr lang="en-GB" sz="2800" noProof="0" dirty="0">
                <a:solidFill>
                  <a:srgbClr val="002060"/>
                </a:solidFill>
              </a:rPr>
              <a:t>600 ºC – 650 ºC</a:t>
            </a:r>
            <a:br>
              <a:rPr lang="en-GB" sz="2800" noProof="0" dirty="0">
                <a:solidFill>
                  <a:srgbClr val="002060"/>
                </a:solidFill>
              </a:rPr>
            </a:br>
            <a:r>
              <a:rPr lang="en-GB" sz="2800" dirty="0">
                <a:solidFill>
                  <a:srgbClr val="002060"/>
                </a:solidFill>
              </a:rPr>
              <a:t>+</a:t>
            </a:r>
            <a:endParaRPr lang="en-GB" sz="2800" noProof="0" dirty="0">
              <a:solidFill>
                <a:srgbClr val="002060"/>
              </a:solidFill>
            </a:endParaRPr>
          </a:p>
          <a:p>
            <a:pPr marL="0" lvl="1" indent="0" algn="ctr">
              <a:lnSpc>
                <a:spcPct val="120000"/>
              </a:lnSpc>
              <a:buNone/>
            </a:pPr>
            <a:r>
              <a:rPr lang="en-GB" sz="2800" noProof="0" dirty="0">
                <a:solidFill>
                  <a:srgbClr val="002060"/>
                </a:solidFill>
              </a:rPr>
              <a:t>4. No post Annealing</a:t>
            </a:r>
            <a:br>
              <a:rPr lang="en-GB" sz="2800" noProof="0" dirty="0">
                <a:solidFill>
                  <a:srgbClr val="002060"/>
                </a:solidFill>
              </a:rPr>
            </a:br>
            <a:r>
              <a:rPr lang="en-GB" sz="2800" dirty="0">
                <a:solidFill>
                  <a:srgbClr val="002060"/>
                </a:solidFill>
              </a:rPr>
              <a:t>+</a:t>
            </a:r>
            <a:endParaRPr lang="en-GB" sz="2800" noProof="0" dirty="0">
              <a:solidFill>
                <a:srgbClr val="002060"/>
              </a:solidFill>
            </a:endParaRPr>
          </a:p>
          <a:p>
            <a:pPr marL="0" lvl="1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sz="2800" b="1" noProof="0" dirty="0">
                <a:solidFill>
                  <a:srgbClr val="002060"/>
                </a:solidFill>
              </a:rPr>
              <a:t>5. Nb buffer layer ≥ 30 µm</a:t>
            </a:r>
          </a:p>
          <a:p>
            <a:pPr marL="0" lvl="1" indent="0" algn="ctr">
              <a:lnSpc>
                <a:spcPct val="120000"/>
              </a:lnSpc>
              <a:buFont typeface="Arial" panose="020B0604020202020204" pitchFamily="34" charset="0"/>
              <a:buNone/>
            </a:pPr>
            <a:endParaRPr lang="en-GB" sz="2800" noProof="0" dirty="0">
              <a:solidFill>
                <a:srgbClr val="002060"/>
              </a:solidFill>
            </a:endParaRPr>
          </a:p>
          <a:p>
            <a:pPr marL="0" lvl="1" indent="0" algn="ctr">
              <a:lnSpc>
                <a:spcPct val="120000"/>
              </a:lnSpc>
              <a:buFont typeface="Arial" panose="020B0604020202020204" pitchFamily="34" charset="0"/>
              <a:buNone/>
            </a:pPr>
            <a:endParaRPr lang="en-GB" sz="2800" noProof="0" dirty="0">
              <a:solidFill>
                <a:srgbClr val="002060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1A73C3-448E-8EC5-F9E0-30A0F1357680}"/>
              </a:ext>
            </a:extLst>
          </p:cNvPr>
          <p:cNvSpPr txBox="1">
            <a:spLocks/>
          </p:cNvSpPr>
          <p:nvPr/>
        </p:nvSpPr>
        <p:spPr>
          <a:xfrm>
            <a:off x="4992593" y="5580858"/>
            <a:ext cx="2406384" cy="843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Yu Gothic" panose="020B0400000000000000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50000"/>
              </a:lnSpc>
              <a:buNone/>
            </a:pPr>
            <a:r>
              <a:rPr lang="en-GB" sz="3200" b="1" noProof="0" dirty="0">
                <a:solidFill>
                  <a:srgbClr val="98C21F"/>
                </a:solidFill>
              </a:rPr>
              <a:t>Tc &gt; 17 K</a:t>
            </a:r>
          </a:p>
        </p:txBody>
      </p:sp>
      <p:sp>
        <p:nvSpPr>
          <p:cNvPr id="49" name="Freccia in giù 48">
            <a:extLst>
              <a:ext uri="{FF2B5EF4-FFF2-40B4-BE49-F238E27FC236}">
                <a16:creationId xmlns:a16="http://schemas.microsoft.com/office/drawing/2014/main" id="{EC068A49-1C71-51EA-EFD3-85272BB0A0B2}"/>
              </a:ext>
            </a:extLst>
          </p:cNvPr>
          <p:cNvSpPr/>
          <p:nvPr/>
        </p:nvSpPr>
        <p:spPr>
          <a:xfrm>
            <a:off x="5749311" y="5243411"/>
            <a:ext cx="774700" cy="457200"/>
          </a:xfrm>
          <a:prstGeom prst="downArrow">
            <a:avLst/>
          </a:prstGeom>
          <a:solidFill>
            <a:srgbClr val="98C21F"/>
          </a:solidFill>
          <a:ln>
            <a:solidFill>
              <a:srgbClr val="98C2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id="{E426BDF3-26D2-B42E-0EAC-2B75851BD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5537" y="2081806"/>
            <a:ext cx="3547818" cy="2839444"/>
          </a:xfrm>
          <a:prstGeom prst="rect">
            <a:avLst/>
          </a:prstGeom>
        </p:spPr>
      </p:pic>
      <p:sp>
        <p:nvSpPr>
          <p:cNvPr id="6" name="TextBox 24">
            <a:extLst>
              <a:ext uri="{FF2B5EF4-FFF2-40B4-BE49-F238E27FC236}">
                <a16:creationId xmlns:a16="http://schemas.microsoft.com/office/drawing/2014/main" id="{7BB87D5B-6049-C32E-3F8D-BAF0A7951E51}"/>
              </a:ext>
            </a:extLst>
          </p:cNvPr>
          <p:cNvSpPr txBox="1"/>
          <p:nvPr/>
        </p:nvSpPr>
        <p:spPr>
          <a:xfrm rot="16547507">
            <a:off x="8993846" y="3245695"/>
            <a:ext cx="22083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CH" b="1" dirty="0">
                <a:solidFill>
                  <a:schemeClr val="accent2"/>
                </a:solidFill>
                <a:latin typeface="Montserrat" panose="00000500000000000000" pitchFamily="2" charset="0"/>
              </a:rPr>
              <a:t>Nb</a:t>
            </a:r>
            <a:r>
              <a:rPr lang="fr-CH" b="1" baseline="-25000" dirty="0">
                <a:solidFill>
                  <a:schemeClr val="accent2"/>
                </a:solidFill>
                <a:latin typeface="Montserrat" panose="00000500000000000000" pitchFamily="2" charset="0"/>
              </a:rPr>
              <a:t>3</a:t>
            </a:r>
            <a:r>
              <a:rPr lang="fr-CH" b="1" dirty="0">
                <a:solidFill>
                  <a:schemeClr val="accent2"/>
                </a:solidFill>
                <a:latin typeface="Montserrat" panose="00000500000000000000" pitchFamily="2" charset="0"/>
              </a:rPr>
              <a:t>Sn on Cu</a:t>
            </a:r>
            <a:endParaRPr lang="en-GB" b="1" dirty="0">
              <a:solidFill>
                <a:schemeClr val="accent2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59D5BAE6-DE6D-87F5-4DB1-4D56C97B2EB6}"/>
              </a:ext>
            </a:extLst>
          </p:cNvPr>
          <p:cNvSpPr txBox="1"/>
          <p:nvPr/>
        </p:nvSpPr>
        <p:spPr>
          <a:xfrm rot="16473742">
            <a:off x="9905552" y="3169641"/>
            <a:ext cx="22083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CH" b="1" dirty="0">
                <a:solidFill>
                  <a:srgbClr val="0070C0"/>
                </a:solidFill>
                <a:latin typeface="Montserrat" panose="00000500000000000000" pitchFamily="2" charset="0"/>
              </a:rPr>
              <a:t>Cu </a:t>
            </a:r>
            <a:r>
              <a:rPr lang="fr-CH" b="1" dirty="0" err="1">
                <a:solidFill>
                  <a:srgbClr val="0070C0"/>
                </a:solidFill>
                <a:latin typeface="Montserrat" panose="00000500000000000000" pitchFamily="2" charset="0"/>
              </a:rPr>
              <a:t>dissolved</a:t>
            </a:r>
            <a:endParaRPr lang="en-GB" b="1" dirty="0">
              <a:solidFill>
                <a:srgbClr val="0070C0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EAD44D6-5129-5EE7-8EE2-82510601BD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8384" y="2523297"/>
            <a:ext cx="326183" cy="313919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57D2F67-F371-0A57-E398-023FFFB8CC80}"/>
              </a:ext>
            </a:extLst>
          </p:cNvPr>
          <p:cNvSpPr txBox="1">
            <a:spLocks/>
          </p:cNvSpPr>
          <p:nvPr/>
        </p:nvSpPr>
        <p:spPr>
          <a:xfrm>
            <a:off x="8997078" y="1774007"/>
            <a:ext cx="231215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latin typeface="Montserrat" panose="00000500000000000000" pitchFamily="2" charset="0"/>
                <a:hlinkClick r:id="rId6"/>
              </a:rPr>
              <a:t>G. </a:t>
            </a:r>
            <a:r>
              <a:rPr lang="en-US" sz="1050" dirty="0" err="1">
                <a:latin typeface="Montserrat" panose="00000500000000000000" pitchFamily="2" charset="0"/>
                <a:hlinkClick r:id="rId6"/>
              </a:rPr>
              <a:t>Rosaz</a:t>
            </a:r>
            <a:r>
              <a:rPr lang="en-US" sz="1050" dirty="0">
                <a:latin typeface="Montserrat" panose="00000500000000000000" pitchFamily="2" charset="0"/>
                <a:hlinkClick r:id="rId6"/>
              </a:rPr>
              <a:t>, FCC week 2025</a:t>
            </a:r>
            <a:endParaRPr lang="en-US" sz="1050" dirty="0">
              <a:latin typeface="Montserrat" panose="00000500000000000000" pitchFamily="2" charset="0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01D2237-7A6B-405B-D3F4-2E5BDBEADD2A}"/>
              </a:ext>
            </a:extLst>
          </p:cNvPr>
          <p:cNvCxnSpPr>
            <a:cxnSpLocks/>
          </p:cNvCxnSpPr>
          <p:nvPr/>
        </p:nvCxnSpPr>
        <p:spPr>
          <a:xfrm flipH="1">
            <a:off x="4208826" y="4839849"/>
            <a:ext cx="223756" cy="0"/>
          </a:xfrm>
          <a:prstGeom prst="straightConnector1">
            <a:avLst/>
          </a:prstGeom>
          <a:ln w="38100">
            <a:solidFill>
              <a:srgbClr val="4399B6"/>
            </a:solidFill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E30A893D-ACEC-6DF3-43C2-E63E0E736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592" y="1542375"/>
            <a:ext cx="4126912" cy="6259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sz="1400" b="1" dirty="0" err="1">
                <a:solidFill>
                  <a:srgbClr val="4399B6"/>
                </a:solidFill>
              </a:rPr>
              <a:t>Barrier</a:t>
            </a:r>
            <a:r>
              <a:rPr lang="it-IT" sz="1400" b="1" dirty="0">
                <a:solidFill>
                  <a:srgbClr val="4399B6"/>
                </a:solidFill>
              </a:rPr>
              <a:t> Layer </a:t>
            </a:r>
            <a:r>
              <a:rPr lang="it-IT" sz="1400" b="1" dirty="0" err="1">
                <a:solidFill>
                  <a:srgbClr val="4399B6"/>
                </a:solidFill>
              </a:rPr>
              <a:t>against</a:t>
            </a:r>
            <a:r>
              <a:rPr lang="it-IT" sz="1400" b="1" dirty="0">
                <a:solidFill>
                  <a:srgbClr val="4399B6"/>
                </a:solidFill>
              </a:rPr>
              <a:t> Sn and Cu </a:t>
            </a:r>
            <a:r>
              <a:rPr lang="it-IT" sz="1400" b="1" dirty="0" err="1">
                <a:solidFill>
                  <a:srgbClr val="4399B6"/>
                </a:solidFill>
              </a:rPr>
              <a:t>diffusion</a:t>
            </a:r>
            <a:endParaRPr lang="it-IT" sz="1400" b="1" dirty="0">
              <a:solidFill>
                <a:srgbClr val="4399B6"/>
              </a:solidFill>
            </a:endParaRPr>
          </a:p>
          <a:p>
            <a:pPr marL="0" indent="0">
              <a:buNone/>
            </a:pPr>
            <a:r>
              <a:rPr lang="it-IT" sz="1400" b="1" dirty="0" err="1">
                <a:solidFill>
                  <a:srgbClr val="002060"/>
                </a:solidFill>
              </a:rPr>
              <a:t>Accomodation</a:t>
            </a:r>
            <a:r>
              <a:rPr lang="it-IT" sz="1400" b="1" dirty="0">
                <a:solidFill>
                  <a:srgbClr val="002060"/>
                </a:solidFill>
              </a:rPr>
              <a:t> </a:t>
            </a:r>
            <a:r>
              <a:rPr lang="it-IT" sz="1400" b="1" dirty="0" err="1">
                <a:solidFill>
                  <a:srgbClr val="002060"/>
                </a:solidFill>
              </a:rPr>
              <a:t>layer</a:t>
            </a:r>
            <a:r>
              <a:rPr lang="it-IT" sz="1400" b="1" dirty="0">
                <a:solidFill>
                  <a:srgbClr val="002060"/>
                </a:solidFill>
              </a:rPr>
              <a:t> (release </a:t>
            </a:r>
            <a:r>
              <a:rPr lang="it-IT" sz="1400" b="1" dirty="0" err="1">
                <a:solidFill>
                  <a:srgbClr val="002060"/>
                </a:solidFill>
              </a:rPr>
              <a:t>thermal</a:t>
            </a:r>
            <a:r>
              <a:rPr lang="it-IT" sz="1400" b="1" dirty="0">
                <a:solidFill>
                  <a:srgbClr val="002060"/>
                </a:solidFill>
              </a:rPr>
              <a:t> stress)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0E25301-17B8-FA49-6799-450C710F53E4}"/>
              </a:ext>
            </a:extLst>
          </p:cNvPr>
          <p:cNvSpPr txBox="1"/>
          <p:nvPr/>
        </p:nvSpPr>
        <p:spPr>
          <a:xfrm>
            <a:off x="8136645" y="5058194"/>
            <a:ext cx="3595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b="1" dirty="0" err="1">
                <a:solidFill>
                  <a:srgbClr val="013A72"/>
                </a:solidFill>
                <a:latin typeface="Montserrat" panose="00000500000000000000" pitchFamily="2" charset="0"/>
              </a:rPr>
              <a:t>Substrate’s</a:t>
            </a:r>
            <a:r>
              <a:rPr lang="fr-CH" sz="1200" b="1" dirty="0">
                <a:solidFill>
                  <a:srgbClr val="013A72"/>
                </a:solidFill>
                <a:latin typeface="Montserrat" panose="00000500000000000000" pitchFamily="2" charset="0"/>
              </a:rPr>
              <a:t> Thermal Expansion coefficient drives the </a:t>
            </a:r>
            <a:r>
              <a:rPr lang="fr-CH" sz="1200" b="1" dirty="0" err="1">
                <a:solidFill>
                  <a:srgbClr val="013A72"/>
                </a:solidFill>
                <a:latin typeface="Montserrat" panose="00000500000000000000" pitchFamily="2" charset="0"/>
              </a:rPr>
              <a:t>residual</a:t>
            </a:r>
            <a:r>
              <a:rPr lang="fr-CH" sz="1200" b="1" dirty="0">
                <a:solidFill>
                  <a:srgbClr val="013A72"/>
                </a:solidFill>
                <a:latin typeface="Montserrat" panose="00000500000000000000" pitchFamily="2" charset="0"/>
              </a:rPr>
              <a:t> </a:t>
            </a:r>
            <a:r>
              <a:rPr lang="fr-CH" sz="1200" b="1" dirty="0">
                <a:solidFill>
                  <a:srgbClr val="013A72"/>
                </a:solidFill>
                <a:latin typeface="Montserrat" panose="00000500000000000000" pitchFamily="2" charset="0"/>
                <a:sym typeface="Wingdings" panose="05000000000000000000" pitchFamily="2" charset="2"/>
              </a:rPr>
              <a:t>stress  Tc</a:t>
            </a:r>
            <a:endParaRPr lang="en-GB" sz="1200" b="1" dirty="0">
              <a:solidFill>
                <a:srgbClr val="013A72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3F56501-762C-E1E5-9986-4EAA726D7047}"/>
              </a:ext>
            </a:extLst>
          </p:cNvPr>
          <p:cNvSpPr txBox="1">
            <a:spLocks/>
          </p:cNvSpPr>
          <p:nvPr/>
        </p:nvSpPr>
        <p:spPr>
          <a:xfrm>
            <a:off x="730236" y="5832564"/>
            <a:ext cx="3934320" cy="4285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rgbClr val="224C79"/>
                </a:solidFill>
                <a:latin typeface="Montserrat" panose="000005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D. </a:t>
            </a:r>
            <a:r>
              <a:rPr lang="en-US" sz="900" dirty="0" err="1">
                <a:solidFill>
                  <a:srgbClr val="224C79"/>
                </a:solidFill>
                <a:latin typeface="Montserrat" panose="000005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Fonnesu</a:t>
            </a:r>
            <a:r>
              <a:rPr lang="en-US" sz="900" dirty="0">
                <a:solidFill>
                  <a:srgbClr val="224C79"/>
                </a:solidFill>
                <a:latin typeface="Montserrat" panose="00000500000000000000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et al.,  Recipe optimization and SRF test of Cu-compatible Nb3Sn films by DC magnetron sputtering from a stoichiometric target. Sci Rep 16, 3539 (2026)</a:t>
            </a:r>
            <a:endParaRPr lang="en-US" sz="900" dirty="0">
              <a:solidFill>
                <a:srgbClr val="224C79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066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67D278-8EBB-4BEA-85D6-F7CFB5E1F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QPR sample comparison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4F14748-B900-5187-7A77-9B64C3861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7</a:t>
            </a:fld>
            <a:endParaRPr lang="it-IT"/>
          </a:p>
        </p:txBody>
      </p:sp>
      <p:grpSp>
        <p:nvGrpSpPr>
          <p:cNvPr id="9" name="Group 24">
            <a:extLst>
              <a:ext uri="{FF2B5EF4-FFF2-40B4-BE49-F238E27FC236}">
                <a16:creationId xmlns:a16="http://schemas.microsoft.com/office/drawing/2014/main" id="{F843260F-CF46-6E6B-B457-9DBA608BE657}"/>
              </a:ext>
            </a:extLst>
          </p:cNvPr>
          <p:cNvGrpSpPr/>
          <p:nvPr/>
        </p:nvGrpSpPr>
        <p:grpSpPr>
          <a:xfrm>
            <a:off x="2448912" y="1753981"/>
            <a:ext cx="3333351" cy="3623198"/>
            <a:chOff x="2331949" y="1710801"/>
            <a:chExt cx="3333351" cy="3623198"/>
          </a:xfrm>
        </p:grpSpPr>
        <p:pic>
          <p:nvPicPr>
            <p:cNvPr id="10" name="Immagine 4" descr="Immagine che contiene lavandino, persona, argento, interno&#10;&#10;Il contenuto generato dall'IA potrebbe non essere corretto.">
              <a:extLst>
                <a:ext uri="{FF2B5EF4-FFF2-40B4-BE49-F238E27FC236}">
                  <a16:creationId xmlns:a16="http://schemas.microsoft.com/office/drawing/2014/main" id="{013D725E-642E-6720-6820-56341D961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2" t="23923" r="11309" b="19430"/>
            <a:stretch>
              <a:fillRect/>
            </a:stretch>
          </p:blipFill>
          <p:spPr>
            <a:xfrm>
              <a:off x="2453957" y="2391526"/>
              <a:ext cx="3089334" cy="2942473"/>
            </a:xfrm>
            <a:prstGeom prst="ellipse">
              <a:avLst/>
            </a:prstGeom>
          </p:spPr>
        </p:pic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94EB0B7E-1FC6-AC1B-3A83-9A746587C615}"/>
                </a:ext>
              </a:extLst>
            </p:cNvPr>
            <p:cNvSpPr txBox="1"/>
            <p:nvPr/>
          </p:nvSpPr>
          <p:spPr>
            <a:xfrm>
              <a:off x="2331949" y="1710801"/>
              <a:ext cx="33333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4297B4"/>
                  </a:solidFill>
                  <a:latin typeface="Montserrat" panose="00000500000000000000" pitchFamily="2" charset="0"/>
                </a:rPr>
                <a:t>Nb</a:t>
              </a:r>
              <a:r>
                <a:rPr lang="en-GB" b="1" baseline="-25000" dirty="0">
                  <a:solidFill>
                    <a:srgbClr val="4297B4"/>
                  </a:solidFill>
                  <a:latin typeface="Montserrat" panose="00000500000000000000" pitchFamily="2" charset="0"/>
                </a:rPr>
                <a:t>3</a:t>
              </a:r>
              <a:r>
                <a:rPr lang="en-GB" b="1" dirty="0">
                  <a:solidFill>
                    <a:srgbClr val="4297B4"/>
                  </a:solidFill>
                  <a:latin typeface="Montserrat" panose="00000500000000000000" pitchFamily="2" charset="0"/>
                </a:rPr>
                <a:t>Sn/bulk Nb</a:t>
              </a:r>
            </a:p>
            <a:p>
              <a:pPr algn="ctr"/>
              <a:r>
                <a:rPr lang="en-GB" b="1" dirty="0">
                  <a:solidFill>
                    <a:srgbClr val="092049"/>
                  </a:solidFill>
                  <a:latin typeface="Montserrat" panose="00000500000000000000" pitchFamily="2" charset="0"/>
                </a:rPr>
                <a:t>Sample #1 </a:t>
              </a:r>
              <a:r>
                <a:rPr lang="en-GB" dirty="0">
                  <a:solidFill>
                    <a:srgbClr val="092049"/>
                  </a:solidFill>
                  <a:latin typeface="Montserrat" panose="00000500000000000000" pitchFamily="2" charset="0"/>
                </a:rPr>
                <a:t>(just seen)</a:t>
              </a:r>
              <a:endParaRPr lang="en-US" dirty="0">
                <a:solidFill>
                  <a:srgbClr val="092049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F7B3E289-FF47-F644-F990-AE57CD216145}"/>
              </a:ext>
            </a:extLst>
          </p:cNvPr>
          <p:cNvGrpSpPr/>
          <p:nvPr/>
        </p:nvGrpSpPr>
        <p:grpSpPr>
          <a:xfrm>
            <a:off x="6315586" y="1753981"/>
            <a:ext cx="3333351" cy="3623198"/>
            <a:chOff x="6390016" y="1710801"/>
            <a:chExt cx="3333351" cy="3623198"/>
          </a:xfrm>
        </p:grpSpPr>
        <p:pic>
          <p:nvPicPr>
            <p:cNvPr id="13" name="Immagine 6" descr="Immagine che contiene interno, lavandino, sfera, muro&#10;&#10;Il contenuto generato dall'IA potrebbe non essere corretto.">
              <a:extLst>
                <a:ext uri="{FF2B5EF4-FFF2-40B4-BE49-F238E27FC236}">
                  <a16:creationId xmlns:a16="http://schemas.microsoft.com/office/drawing/2014/main" id="{D21C7CC6-4EC5-C5BB-5DF4-8BBC17DF7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5" t="31082" r="25165" b="30625"/>
            <a:stretch>
              <a:fillRect/>
            </a:stretch>
          </p:blipFill>
          <p:spPr>
            <a:xfrm>
              <a:off x="6579651" y="2391526"/>
              <a:ext cx="2954080" cy="2942473"/>
            </a:xfrm>
            <a:prstGeom prst="ellipse">
              <a:avLst/>
            </a:prstGeom>
          </p:spPr>
        </p:pic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A881A7BE-B05F-3245-C724-D0C33F2BB656}"/>
                </a:ext>
              </a:extLst>
            </p:cNvPr>
            <p:cNvSpPr txBox="1"/>
            <p:nvPr/>
          </p:nvSpPr>
          <p:spPr>
            <a:xfrm>
              <a:off x="6390016" y="1710801"/>
              <a:ext cx="33333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4297B4"/>
                  </a:solidFill>
                  <a:latin typeface="Montserrat" panose="00000500000000000000" pitchFamily="2" charset="0"/>
                </a:rPr>
                <a:t>Nb</a:t>
              </a:r>
              <a:r>
                <a:rPr lang="en-GB" b="1" baseline="-25000" dirty="0">
                  <a:solidFill>
                    <a:srgbClr val="4297B4"/>
                  </a:solidFill>
                  <a:latin typeface="Montserrat" panose="00000500000000000000" pitchFamily="2" charset="0"/>
                </a:rPr>
                <a:t>3</a:t>
              </a:r>
              <a:r>
                <a:rPr lang="en-GB" b="1" dirty="0">
                  <a:solidFill>
                    <a:srgbClr val="4297B4"/>
                  </a:solidFill>
                  <a:latin typeface="Montserrat" panose="00000500000000000000" pitchFamily="2" charset="0"/>
                </a:rPr>
                <a:t>Sn/bulk Nb</a:t>
              </a:r>
            </a:p>
            <a:p>
              <a:pPr algn="ctr"/>
              <a:r>
                <a:rPr lang="en-GB" b="1" dirty="0">
                  <a:solidFill>
                    <a:srgbClr val="F634AF"/>
                  </a:solidFill>
                  <a:latin typeface="Montserrat" panose="00000500000000000000" pitchFamily="2" charset="0"/>
                </a:rPr>
                <a:t>Sample #2</a:t>
              </a:r>
              <a:endParaRPr lang="en-US" b="1" dirty="0">
                <a:solidFill>
                  <a:srgbClr val="F634AF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5" name="TextBox 28">
            <a:extLst>
              <a:ext uri="{FF2B5EF4-FFF2-40B4-BE49-F238E27FC236}">
                <a16:creationId xmlns:a16="http://schemas.microsoft.com/office/drawing/2014/main" id="{10797844-50C8-54A5-87E3-C11F338FFDF6}"/>
              </a:ext>
            </a:extLst>
          </p:cNvPr>
          <p:cNvSpPr txBox="1"/>
          <p:nvPr/>
        </p:nvSpPr>
        <p:spPr>
          <a:xfrm>
            <a:off x="558801" y="3197818"/>
            <a:ext cx="17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</a:rPr>
              <a:t>Surface preparation:</a:t>
            </a:r>
          </a:p>
          <a:p>
            <a:pPr algn="ctr"/>
            <a:endParaRPr lang="en-GB" b="1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 algn="ctr"/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</a:rPr>
              <a:t>BCP</a:t>
            </a:r>
            <a:endParaRPr lang="en-US" b="1" dirty="0">
              <a:solidFill>
                <a:srgbClr val="092049"/>
              </a:solidFill>
              <a:latin typeface="Montserrat" panose="00000500000000000000" pitchFamily="2" charset="0"/>
            </a:endParaRPr>
          </a:p>
        </p:txBody>
      </p:sp>
      <p:sp>
        <p:nvSpPr>
          <p:cNvPr id="16" name="TextBox 29">
            <a:extLst>
              <a:ext uri="{FF2B5EF4-FFF2-40B4-BE49-F238E27FC236}">
                <a16:creationId xmlns:a16="http://schemas.microsoft.com/office/drawing/2014/main" id="{89B18BFE-629E-DF69-87D0-5E360191851B}"/>
              </a:ext>
            </a:extLst>
          </p:cNvPr>
          <p:cNvSpPr txBox="1"/>
          <p:nvPr/>
        </p:nvSpPr>
        <p:spPr>
          <a:xfrm>
            <a:off x="9682974" y="2877571"/>
            <a:ext cx="20288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</a:rPr>
              <a:t>Surface preparation:</a:t>
            </a:r>
          </a:p>
          <a:p>
            <a:pPr algn="ctr"/>
            <a:b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</a:b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Metallographic polishing</a:t>
            </a:r>
            <a:b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</a:b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+</a:t>
            </a:r>
            <a:b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</a:b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EP</a:t>
            </a:r>
            <a:endParaRPr lang="en-GB" b="1" dirty="0">
              <a:solidFill>
                <a:srgbClr val="092049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465D3EE-E74F-F9FD-0276-591E7AE6AFFA}"/>
              </a:ext>
            </a:extLst>
          </p:cNvPr>
          <p:cNvSpPr txBox="1"/>
          <p:nvPr/>
        </p:nvSpPr>
        <p:spPr>
          <a:xfrm>
            <a:off x="3232937" y="5511284"/>
            <a:ext cx="1765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latin typeface="Montserrat" panose="00000500000000000000" pitchFamily="2" charset="0"/>
              </a:rPr>
              <a:t>Rz</a:t>
            </a:r>
            <a:r>
              <a:rPr lang="it-IT" dirty="0">
                <a:latin typeface="Montserrat" panose="00000500000000000000" pitchFamily="2" charset="0"/>
              </a:rPr>
              <a:t> &gt; 6µm</a:t>
            </a:r>
          </a:p>
        </p:txBody>
      </p:sp>
    </p:spTree>
    <p:extLst>
      <p:ext uri="{BB962C8B-B14F-4D97-AF65-F5344CB8AC3E}">
        <p14:creationId xmlns:p14="http://schemas.microsoft.com/office/powerpoint/2010/main" val="1154147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A5C89-558F-8074-68C0-4FDAC3B9C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024E78-A9E4-6683-367B-E0BC80C84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resistance </a:t>
            </a:r>
            <a:r>
              <a:rPr lang="en-GB" dirty="0">
                <a:solidFill>
                  <a:srgbClr val="4399B6"/>
                </a:solidFill>
              </a:rPr>
              <a:t>#1</a:t>
            </a:r>
            <a:endParaRPr lang="it-IT" dirty="0">
              <a:solidFill>
                <a:srgbClr val="4399B6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A329A2-CB15-2372-700B-84F8044F0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DB3A59FC-5751-F31B-7843-A60E00DE7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7843" y="1418403"/>
            <a:ext cx="5479756" cy="4566463"/>
          </a:xfrm>
          <a:prstGeom prst="rect">
            <a:avLst/>
          </a:prstGeom>
        </p:spPr>
      </p:pic>
      <p:sp>
        <p:nvSpPr>
          <p:cNvPr id="5" name="TextBox 23">
            <a:extLst>
              <a:ext uri="{FF2B5EF4-FFF2-40B4-BE49-F238E27FC236}">
                <a16:creationId xmlns:a16="http://schemas.microsoft.com/office/drawing/2014/main" id="{E8C1C8B3-B175-6ED4-84B3-057E32343D45}"/>
              </a:ext>
            </a:extLst>
          </p:cNvPr>
          <p:cNvSpPr txBox="1"/>
          <p:nvPr/>
        </p:nvSpPr>
        <p:spPr>
          <a:xfrm>
            <a:off x="4324355" y="1031214"/>
            <a:ext cx="5631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297B4"/>
                </a:solidFill>
                <a:latin typeface="Montserrat" panose="00000500000000000000" pitchFamily="2" charset="0"/>
              </a:rPr>
              <a:t>Bulk Nb QPR sample </a:t>
            </a: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coated with </a:t>
            </a:r>
            <a:r>
              <a:rPr lang="en-US" b="1" dirty="0">
                <a:solidFill>
                  <a:srgbClr val="4297B4"/>
                </a:solidFill>
                <a:latin typeface="Montserrat" panose="00000500000000000000" pitchFamily="2" charset="0"/>
              </a:rPr>
              <a:t>Nb</a:t>
            </a:r>
            <a:r>
              <a:rPr lang="en-US" b="1" baseline="-25000" dirty="0">
                <a:solidFill>
                  <a:srgbClr val="4297B4"/>
                </a:solidFill>
                <a:latin typeface="Montserrat" panose="00000500000000000000" pitchFamily="2" charset="0"/>
              </a:rPr>
              <a:t>3</a:t>
            </a:r>
            <a:r>
              <a:rPr lang="en-US" b="1" dirty="0">
                <a:solidFill>
                  <a:srgbClr val="4297B4"/>
                </a:solidFill>
                <a:latin typeface="Montserrat" panose="00000500000000000000" pitchFamily="2" charset="0"/>
              </a:rPr>
              <a:t>Sn</a:t>
            </a:r>
            <a:r>
              <a:rPr lang="en-US" b="1" dirty="0">
                <a:solidFill>
                  <a:srgbClr val="002060"/>
                </a:solidFill>
                <a:latin typeface="Montserrat" panose="00000500000000000000" pitchFamily="2" charset="0"/>
              </a:rPr>
              <a:t> </a:t>
            </a: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film</a:t>
            </a:r>
            <a:endParaRPr lang="en-US" dirty="0">
              <a:solidFill>
                <a:srgbClr val="092049"/>
              </a:solidFill>
            </a:endParaRPr>
          </a:p>
        </p:txBody>
      </p:sp>
      <p:grpSp>
        <p:nvGrpSpPr>
          <p:cNvPr id="6" name="Group 29">
            <a:extLst>
              <a:ext uri="{FF2B5EF4-FFF2-40B4-BE49-F238E27FC236}">
                <a16:creationId xmlns:a16="http://schemas.microsoft.com/office/drawing/2014/main" id="{B06C2E60-771C-565C-D14D-1A7197A598D5}"/>
              </a:ext>
            </a:extLst>
          </p:cNvPr>
          <p:cNvGrpSpPr/>
          <p:nvPr/>
        </p:nvGrpSpPr>
        <p:grpSpPr>
          <a:xfrm>
            <a:off x="-256144" y="3580210"/>
            <a:ext cx="2815556" cy="2898980"/>
            <a:chOff x="3177936" y="3580210"/>
            <a:chExt cx="2815556" cy="2898980"/>
          </a:xfrm>
        </p:grpSpPr>
        <p:pic>
          <p:nvPicPr>
            <p:cNvPr id="7" name="Picture 26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CC202E36-7298-AAF3-7E41-9E053BF869CE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313" b="98813" l="8917" r="93250">
                          <a14:foregroundMark x1="30417" y1="30062" x2="45583" y2="29625"/>
                          <a14:foregroundMark x1="45583" y1="29625" x2="74667" y2="35375"/>
                          <a14:foregroundMark x1="74667" y1="35375" x2="86333" y2="42375"/>
                          <a14:foregroundMark x1="86333" y1="42375" x2="88417" y2="46750"/>
                          <a14:foregroundMark x1="49667" y1="26313" x2="73000" y2="30375"/>
                          <a14:foregroundMark x1="73000" y1="30375" x2="86417" y2="38625"/>
                          <a14:foregroundMark x1="86417" y1="38625" x2="89417" y2="43938"/>
                          <a14:foregroundMark x1="74750" y1="30188" x2="79167" y2="31750"/>
                          <a14:foregroundMark x1="72917" y1="29188" x2="74333" y2="29625"/>
                          <a14:foregroundMark x1="63500" y1="62250" x2="90750" y2="52625"/>
                          <a14:foregroundMark x1="90750" y1="52625" x2="88833" y2="52063"/>
                          <a14:foregroundMark x1="91583" y1="43750" x2="90833" y2="49000"/>
                          <a14:foregroundMark x1="91583" y1="43438" x2="91833" y2="45563"/>
                          <a14:foregroundMark x1="21192" y1="75299" x2="25583" y2="92875"/>
                          <a14:foregroundMark x1="20899" y1="74128" x2="21186" y2="75276"/>
                          <a14:foregroundMark x1="16167" y1="55188" x2="20861" y2="73976"/>
                          <a14:foregroundMark x1="25583" y1="92875" x2="37333" y2="98813"/>
                          <a14:foregroundMark x1="37333" y1="98813" x2="55417" y2="98688"/>
                          <a14:foregroundMark x1="55417" y1="98688" x2="71500" y2="95313"/>
                          <a14:foregroundMark x1="71500" y1="95313" x2="81333" y2="75750"/>
                          <a14:foregroundMark x1="81333" y1="75750" x2="83667" y2="61687"/>
                          <a14:foregroundMark x1="83667" y1="61687" x2="85167" y2="58938"/>
                          <a14:foregroundMark x1="21167" y1="77188" x2="18583" y2="84313"/>
                          <a14:foregroundMark x1="18583" y1="84313" x2="18750" y2="84813"/>
                          <a14:foregroundMark x1="21000" y1="88625" x2="25583" y2="95063"/>
                          <a14:foregroundMark x1="25583" y1="95063" x2="36500" y2="98813"/>
                          <a14:foregroundMark x1="36500" y1="98813" x2="37250" y2="98813"/>
                          <a14:foregroundMark x1="83000" y1="81813" x2="71750" y2="97000"/>
                          <a14:foregroundMark x1="81750" y1="85875" x2="76083" y2="95750"/>
                          <a14:foregroundMark x1="76083" y1="95750" x2="73750" y2="97188"/>
                          <a14:foregroundMark x1="82750" y1="83188" x2="80167" y2="91000"/>
                          <a14:foregroundMark x1="83167" y1="84375" x2="80000" y2="91313"/>
                          <a14:foregroundMark x1="75167" y1="97313" x2="69333" y2="98813"/>
                          <a14:foregroundMark x1="77000" y1="96750" x2="79750" y2="91938"/>
                          <a14:foregroundMark x1="79333" y1="94188" x2="80000" y2="91625"/>
                          <a14:foregroundMark x1="81000" y1="92813" x2="83167" y2="88625"/>
                          <a14:foregroundMark x1="83583" y1="84813" x2="83417" y2="87563"/>
                          <a14:foregroundMark x1="84000" y1="83313" x2="84000" y2="85438"/>
                          <a14:foregroundMark x1="83167" y1="80000" x2="84167" y2="83063"/>
                          <a14:foregroundMark x1="82417" y1="75813" x2="83583" y2="78688"/>
                          <a14:foregroundMark x1="83750" y1="79563" x2="84000" y2="81688"/>
                          <a14:foregroundMark x1="83417" y1="78813" x2="83417" y2="81063"/>
                          <a14:foregroundMark x1="83750" y1="79125" x2="84167" y2="81500"/>
                          <a14:foregroundMark x1="83750" y1="78688" x2="83750" y2="80750"/>
                          <a14:foregroundMark x1="80167" y1="92688" x2="80167" y2="92688"/>
                          <a14:foregroundMark x1="81000" y1="92938" x2="80167" y2="94750"/>
                          <a14:foregroundMark x1="83750" y1="66000" x2="83000" y2="67688"/>
                          <a14:foregroundMark x1="88167" y1="53813" x2="87833" y2="54875"/>
                          <a14:foregroundMark x1="89167" y1="55625" x2="89167" y2="54313"/>
                          <a14:foregroundMark x1="92000" y1="49188" x2="91417" y2="50688"/>
                          <a14:foregroundMark x1="89583" y1="38625" x2="91000" y2="43000"/>
                          <a14:foregroundMark x1="20000" y1="85125" x2="22417" y2="90125"/>
                          <a14:foregroundMark x1="19167" y1="86500" x2="20750" y2="91000"/>
                          <a14:foregroundMark x1="19000" y1="85313" x2="20167" y2="87875"/>
                          <a14:foregroundMark x1="19000" y1="86813" x2="19000" y2="85125"/>
                          <a14:foregroundMark x1="18750" y1="84813" x2="18750" y2="87125"/>
                          <a14:foregroundMark x1="19743" y1="77217" x2="19583" y2="85313"/>
                          <a14:foregroundMark x1="22833" y1="87688" x2="22833" y2="87688"/>
                          <a14:foregroundMark x1="18583" y1="84250" x2="19417" y2="78188"/>
                          <a14:foregroundMark x1="80167" y1="31750" x2="82000" y2="32500"/>
                          <a14:foregroundMark x1="81417" y1="31750" x2="83000" y2="32313"/>
                          <a14:foregroundMark x1="91583" y1="41938" x2="93250" y2="45438"/>
                          <a14:foregroundMark x1="72333" y1="28563" x2="75333" y2="29313"/>
                          <a14:foregroundMark x1="90583" y1="39375" x2="91417" y2="42875"/>
                          <a14:foregroundMark x1="92417" y1="46313" x2="91417" y2="49938"/>
                          <a14:foregroundMark x1="92417" y1="47500" x2="91583" y2="49500"/>
                          <a14:foregroundMark x1="90417" y1="51500" x2="89333" y2="54563"/>
                          <a14:foregroundMark x1="90750" y1="52312" x2="90917" y2="51125"/>
                          <a14:foregroundMark x1="10000" y1="44188" x2="11250" y2="52063"/>
                          <a14:foregroundMark x1="12833" y1="54875" x2="10917" y2="50875"/>
                          <a14:foregroundMark x1="12333" y1="53750" x2="9667" y2="46563"/>
                          <a14:foregroundMark x1="9667" y1="46563" x2="11917" y2="40250"/>
                          <a14:foregroundMark x1="11917" y1="40250" x2="12083" y2="40188"/>
                          <a14:backgroundMark x1="13167" y1="36375" x2="15167" y2="34563"/>
                          <a14:backgroundMark x1="21583" y1="30375" x2="24000" y2="29438"/>
                          <a14:backgroundMark x1="86000" y1="70063" x2="90583" y2="79125"/>
                          <a14:backgroundMark x1="21167" y1="31250" x2="22583" y2="30688"/>
                          <a14:backgroundMark x1="23417" y1="29938" x2="24000" y2="29750"/>
                          <a14:backgroundMark x1="16000" y1="34125" x2="15583" y2="34875"/>
                          <a14:backgroundMark x1="69500" y1="26875" x2="72333" y2="27938"/>
                          <a14:backgroundMark x1="23167" y1="97625" x2="26167" y2="99750"/>
                          <a14:backgroundMark x1="26000" y1="99313" x2="26583" y2="99625"/>
                          <a14:backgroundMark x1="26167" y1="98938" x2="27583" y2="99875"/>
                          <a14:backgroundMark x1="19667" y1="74625" x2="17417" y2="77250"/>
                          <a14:backgroundMark x1="18083" y1="76750" x2="17917" y2="77125"/>
                          <a14:backgroundMark x1="20750" y1="73813" x2="16500" y2="64188"/>
                          <a14:backgroundMark x1="23167" y1="30312" x2="24250" y2="29938"/>
                          <a14:backgroundMark x1="24583" y1="29688" x2="24583" y2="29688"/>
                          <a14:backgroundMark x1="80500" y1="95125" x2="79583" y2="96188"/>
                          <a14:backgroundMark x1="93250" y1="45813" x2="92667" y2="43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78"/>
            <a:stretch/>
          </p:blipFill>
          <p:spPr>
            <a:xfrm>
              <a:off x="3177936" y="3580210"/>
              <a:ext cx="2815556" cy="2898980"/>
            </a:xfrm>
            <a:prstGeom prst="rect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8" name="Straight Connector 24">
              <a:extLst>
                <a:ext uri="{FF2B5EF4-FFF2-40B4-BE49-F238E27FC236}">
                  <a16:creationId xmlns:a16="http://schemas.microsoft.com/office/drawing/2014/main" id="{54B85878-7DAD-BDB5-40E2-98339D25FBDD}"/>
                </a:ext>
              </a:extLst>
            </p:cNvPr>
            <p:cNvCxnSpPr/>
            <p:nvPr/>
          </p:nvCxnSpPr>
          <p:spPr>
            <a:xfrm flipH="1">
              <a:off x="3478274" y="4392365"/>
              <a:ext cx="22555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5">
              <a:extLst>
                <a:ext uri="{FF2B5EF4-FFF2-40B4-BE49-F238E27FC236}">
                  <a16:creationId xmlns:a16="http://schemas.microsoft.com/office/drawing/2014/main" id="{8BA99EDA-CB2C-1056-3D75-90B7D2A88768}"/>
                </a:ext>
              </a:extLst>
            </p:cNvPr>
            <p:cNvSpPr txBox="1"/>
            <p:nvPr/>
          </p:nvSpPr>
          <p:spPr>
            <a:xfrm>
              <a:off x="4145384" y="4373682"/>
              <a:ext cx="93233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Montserrat" panose="00000500000000000000" pitchFamily="2" charset="0"/>
                </a:rPr>
                <a:t>10 cm</a:t>
              </a:r>
              <a:endParaRPr lang="en-US" sz="1600" dirty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05FAC740-E0BA-1B5D-7080-06B3E483EAE4}"/>
              </a:ext>
            </a:extLst>
          </p:cNvPr>
          <p:cNvSpPr txBox="1">
            <a:spLocks/>
          </p:cNvSpPr>
          <p:nvPr/>
        </p:nvSpPr>
        <p:spPr>
          <a:xfrm>
            <a:off x="10042722" y="1225650"/>
            <a:ext cx="1548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Montserrat" panose="00000500000000000000" pitchFamily="2" charset="0"/>
              </a:rPr>
              <a:t>4 K, 400 MHz</a:t>
            </a:r>
            <a:endParaRPr lang="en-US" sz="1600" dirty="0">
              <a:latin typeface="Montserrat" panose="00000500000000000000" pitchFamily="2" charset="0"/>
            </a:endParaRPr>
          </a:p>
        </p:txBody>
      </p:sp>
      <p:sp>
        <p:nvSpPr>
          <p:cNvPr id="11" name="CasellaDiTesto 46">
            <a:extLst>
              <a:ext uri="{FF2B5EF4-FFF2-40B4-BE49-F238E27FC236}">
                <a16:creationId xmlns:a16="http://schemas.microsoft.com/office/drawing/2014/main" id="{18EE6E1B-E585-F5AE-5731-6281C9D43AC7}"/>
              </a:ext>
            </a:extLst>
          </p:cNvPr>
          <p:cNvSpPr txBox="1">
            <a:spLocks/>
          </p:cNvSpPr>
          <p:nvPr/>
        </p:nvSpPr>
        <p:spPr>
          <a:xfrm>
            <a:off x="838199" y="1510104"/>
            <a:ext cx="5479755" cy="212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i="1" noProof="0" dirty="0">
                <a:solidFill>
                  <a:srgbClr val="092049"/>
                </a:solidFill>
                <a:latin typeface="Montserrat" panose="00000500000000000000" pitchFamily="2" charset="0"/>
              </a:rPr>
              <a:t>T</a:t>
            </a:r>
            <a:r>
              <a:rPr lang="en-GB" b="1" baseline="-25000" noProof="0" dirty="0">
                <a:solidFill>
                  <a:srgbClr val="092049"/>
                </a:solidFill>
                <a:latin typeface="Montserrat" panose="00000500000000000000" pitchFamily="2" charset="0"/>
              </a:rPr>
              <a:t>c</a:t>
            </a:r>
            <a:r>
              <a:rPr lang="en-GB" b="1" noProof="0" dirty="0">
                <a:solidFill>
                  <a:srgbClr val="092049"/>
                </a:solidFill>
                <a:latin typeface="Montserrat" panose="00000500000000000000" pitchFamily="2" charset="0"/>
              </a:rPr>
              <a:t> = </a:t>
            </a:r>
            <a:r>
              <a:rPr lang="en-GB" b="1" noProof="0" dirty="0">
                <a:solidFill>
                  <a:srgbClr val="4297B4"/>
                </a:solidFill>
                <a:latin typeface="Montserrat" panose="00000500000000000000" pitchFamily="2" charset="0"/>
              </a:rPr>
              <a:t>17.2 K</a:t>
            </a:r>
            <a:endParaRPr lang="en-GB" noProof="0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</a:rPr>
              <a:t>Quench </a:t>
            </a:r>
            <a:r>
              <a:rPr lang="en-GB" b="1" dirty="0">
                <a:solidFill>
                  <a:srgbClr val="4297B4"/>
                </a:solidFill>
                <a:latin typeface="Montserrat" panose="00000500000000000000" pitchFamily="2" charset="0"/>
              </a:rPr>
              <a:t>&gt; 70 mT </a:t>
            </a:r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</a:rPr>
              <a:t>extrapolated @ 0 K</a:t>
            </a:r>
            <a:endParaRPr lang="en-GB" noProof="0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i="1" noProof="0" dirty="0">
                <a:solidFill>
                  <a:srgbClr val="4297B4"/>
                </a:solidFill>
                <a:latin typeface="Montserrat" panose="00000500000000000000" pitchFamily="2" charset="0"/>
              </a:rPr>
              <a:t>R</a:t>
            </a:r>
            <a:r>
              <a:rPr lang="en-GB" b="1" baseline="-25000" noProof="0" dirty="0">
                <a:solidFill>
                  <a:srgbClr val="4297B4"/>
                </a:solidFill>
                <a:latin typeface="Montserrat" panose="00000500000000000000" pitchFamily="2" charset="0"/>
              </a:rPr>
              <a:t>s</a:t>
            </a:r>
            <a:r>
              <a:rPr lang="en-GB" b="1" noProof="0" dirty="0">
                <a:solidFill>
                  <a:srgbClr val="4297B4"/>
                </a:solidFill>
                <a:latin typeface="Montserrat" panose="00000500000000000000" pitchFamily="2" charset="0"/>
              </a:rPr>
              <a:t> ~ 25 </a:t>
            </a:r>
            <a:r>
              <a:rPr lang="en-GB" b="1" noProof="0" dirty="0" err="1">
                <a:solidFill>
                  <a:srgbClr val="4297B4"/>
                </a:solidFill>
                <a:latin typeface="Montserrat" panose="00000500000000000000" pitchFamily="2" charset="0"/>
              </a:rPr>
              <a:t>n</a:t>
            </a:r>
            <a:r>
              <a:rPr lang="en-GB" b="1" noProof="0" dirty="0" err="1">
                <a:solidFill>
                  <a:srgbClr val="4297B4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Ω</a:t>
            </a:r>
            <a:r>
              <a:rPr lang="en-GB" b="1" noProof="0" dirty="0">
                <a:solidFill>
                  <a:srgbClr val="4297B4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GB" noProof="0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@ 4 K, 20 mT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Comparable to (slightly better)</a:t>
            </a:r>
            <a:b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</a:b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than VTD sample </a:t>
            </a:r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up to </a:t>
            </a:r>
            <a:r>
              <a:rPr lang="en-GB" b="1" dirty="0">
                <a:solidFill>
                  <a:srgbClr val="4297B4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40 mT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D7A9CA37-68C5-32F5-A81D-2A950C9DF24B}"/>
              </a:ext>
            </a:extLst>
          </p:cNvPr>
          <p:cNvSpPr txBox="1">
            <a:spLocks/>
          </p:cNvSpPr>
          <p:nvPr/>
        </p:nvSpPr>
        <p:spPr>
          <a:xfrm>
            <a:off x="2512303" y="4119267"/>
            <a:ext cx="4708538" cy="1707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GB" noProof="0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Slow cool down data</a:t>
            </a:r>
          </a:p>
          <a:p>
            <a:pPr>
              <a:lnSpc>
                <a:spcPct val="150000"/>
              </a:lnSpc>
            </a:pPr>
            <a:r>
              <a:rPr lang="en-GB" noProof="0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    suggest </a:t>
            </a:r>
            <a:r>
              <a:rPr lang="en-GB" b="1" noProof="0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flux trapping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Steep rise &gt; 40 mT likely due to </a:t>
            </a: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thermal dissipation</a:t>
            </a:r>
          </a:p>
        </p:txBody>
      </p:sp>
      <p:grpSp>
        <p:nvGrpSpPr>
          <p:cNvPr id="13" name="Group 16">
            <a:extLst>
              <a:ext uri="{FF2B5EF4-FFF2-40B4-BE49-F238E27FC236}">
                <a16:creationId xmlns:a16="http://schemas.microsoft.com/office/drawing/2014/main" id="{8B224752-C4AA-166F-821E-0AC638AD1165}"/>
              </a:ext>
            </a:extLst>
          </p:cNvPr>
          <p:cNvGrpSpPr/>
          <p:nvPr/>
        </p:nvGrpSpPr>
        <p:grpSpPr>
          <a:xfrm>
            <a:off x="7279748" y="1693667"/>
            <a:ext cx="2610010" cy="1001726"/>
            <a:chOff x="7267950" y="1823450"/>
            <a:chExt cx="2610010" cy="1001726"/>
          </a:xfrm>
        </p:grpSpPr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9E24ADDB-B654-F613-A3F5-025B13CA6E70}"/>
                </a:ext>
              </a:extLst>
            </p:cNvPr>
            <p:cNvSpPr txBox="1">
              <a:spLocks/>
            </p:cNvSpPr>
            <p:nvPr/>
          </p:nvSpPr>
          <p:spPr>
            <a:xfrm>
              <a:off x="7267950" y="1823450"/>
              <a:ext cx="2324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1AB21F"/>
                  </a:solidFill>
                  <a:latin typeface="Montserrat" panose="00000500000000000000" pitchFamily="2" charset="0"/>
                </a:rPr>
                <a:t>slow cooldown #1</a:t>
              </a:r>
              <a:endParaRPr lang="en-US" b="1" dirty="0">
                <a:solidFill>
                  <a:srgbClr val="1AB21F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5" name="TextBox 21">
              <a:extLst>
                <a:ext uri="{FF2B5EF4-FFF2-40B4-BE49-F238E27FC236}">
                  <a16:creationId xmlns:a16="http://schemas.microsoft.com/office/drawing/2014/main" id="{66867A42-8FFF-9564-F6EF-D8BFBF8086AD}"/>
                </a:ext>
              </a:extLst>
            </p:cNvPr>
            <p:cNvSpPr txBox="1">
              <a:spLocks/>
            </p:cNvSpPr>
            <p:nvPr/>
          </p:nvSpPr>
          <p:spPr>
            <a:xfrm>
              <a:off x="7267950" y="2139647"/>
              <a:ext cx="2222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3BDE"/>
                  </a:solidFill>
                  <a:latin typeface="Montserrat" panose="00000500000000000000" pitchFamily="2" charset="0"/>
                </a:rPr>
                <a:t>fast cooldown #1</a:t>
              </a:r>
              <a:endParaRPr lang="en-US" b="1" dirty="0">
                <a:solidFill>
                  <a:srgbClr val="003BDE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B7F4816F-32E9-7663-930F-3ABC06DC8723}"/>
                </a:ext>
              </a:extLst>
            </p:cNvPr>
            <p:cNvSpPr txBox="1">
              <a:spLocks/>
            </p:cNvSpPr>
            <p:nvPr/>
          </p:nvSpPr>
          <p:spPr>
            <a:xfrm>
              <a:off x="7267950" y="2455844"/>
              <a:ext cx="2610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97001"/>
                  </a:solidFill>
                  <a:latin typeface="Montserrat" panose="00000500000000000000" pitchFamily="2" charset="0"/>
                </a:rPr>
                <a:t>full thermal cycle #1</a:t>
              </a:r>
              <a:endParaRPr lang="en-US" b="1" dirty="0">
                <a:solidFill>
                  <a:srgbClr val="F97001"/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22" name="Group 5">
            <a:extLst>
              <a:ext uri="{FF2B5EF4-FFF2-40B4-BE49-F238E27FC236}">
                <a16:creationId xmlns:a16="http://schemas.microsoft.com/office/drawing/2014/main" id="{E9DA3897-835E-0FD3-EABA-F06758FDE6F6}"/>
              </a:ext>
            </a:extLst>
          </p:cNvPr>
          <p:cNvGrpSpPr/>
          <p:nvPr/>
        </p:nvGrpSpPr>
        <p:grpSpPr>
          <a:xfrm>
            <a:off x="8143607" y="6126631"/>
            <a:ext cx="3585145" cy="449167"/>
            <a:chOff x="9978328" y="584879"/>
            <a:chExt cx="3585145" cy="449167"/>
          </a:xfrm>
        </p:grpSpPr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77606091-A449-F97A-8B92-9A2FFBADCC4E}"/>
                </a:ext>
              </a:extLst>
            </p:cNvPr>
            <p:cNvSpPr txBox="1"/>
            <p:nvPr/>
          </p:nvSpPr>
          <p:spPr>
            <a:xfrm>
              <a:off x="10623204" y="655838"/>
              <a:ext cx="294026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i="1" dirty="0">
                  <a:solidFill>
                    <a:srgbClr val="092049"/>
                  </a:solidFill>
                  <a:latin typeface="Montserrat" panose="00000500000000000000" pitchFamily="2" charset="0"/>
                </a:rPr>
                <a:t>Courtesy of O. Kugeler, S. Keckert</a:t>
              </a:r>
              <a:endParaRPr lang="en-US" sz="1050" i="1" dirty="0">
                <a:solidFill>
                  <a:srgbClr val="092049"/>
                </a:solidFill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37ECFFB0-BD79-CA94-74DA-F51218B857F7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8328" y="584879"/>
              <a:ext cx="841644" cy="449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27">
            <a:extLst>
              <a:ext uri="{FF2B5EF4-FFF2-40B4-BE49-F238E27FC236}">
                <a16:creationId xmlns:a16="http://schemas.microsoft.com/office/drawing/2014/main" id="{75F2F6C9-5905-8A05-3B0C-22F91EDB2EFE}"/>
              </a:ext>
            </a:extLst>
          </p:cNvPr>
          <p:cNvSpPr txBox="1">
            <a:spLocks/>
          </p:cNvSpPr>
          <p:nvPr/>
        </p:nvSpPr>
        <p:spPr>
          <a:xfrm>
            <a:off x="7267950" y="2772041"/>
            <a:ext cx="301236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Montserrat" panose="00000500000000000000" pitchFamily="2" charset="0"/>
              </a:rPr>
              <a:t>Cornell VTD sample</a:t>
            </a:r>
            <a:br>
              <a:rPr lang="en-GB" b="1" dirty="0">
                <a:latin typeface="Montserrat" panose="00000500000000000000" pitchFamily="2" charset="0"/>
              </a:rPr>
            </a:br>
            <a:r>
              <a:rPr lang="en-US" sz="900" dirty="0" err="1">
                <a:latin typeface="Montserrat" panose="00000500000000000000" pitchFamily="2" charset="0"/>
                <a:hlinkClick r:id="rId6"/>
              </a:rPr>
              <a:t>Keckert</a:t>
            </a:r>
            <a:r>
              <a:rPr lang="en-US" sz="900" dirty="0">
                <a:latin typeface="Montserrat" panose="00000500000000000000" pitchFamily="2" charset="0"/>
                <a:hlinkClick r:id="rId6"/>
              </a:rPr>
              <a:t>, S. </a:t>
            </a:r>
            <a:r>
              <a:rPr lang="en-US" sz="900" i="1" dirty="0">
                <a:latin typeface="Montserrat" panose="00000500000000000000" pitchFamily="2" charset="0"/>
                <a:hlinkClick r:id="rId6"/>
              </a:rPr>
              <a:t>et al.</a:t>
            </a:r>
            <a:r>
              <a:rPr lang="en-US" sz="900" dirty="0">
                <a:latin typeface="Montserrat" panose="00000500000000000000" pitchFamily="2" charset="0"/>
                <a:hlinkClick r:id="rId6"/>
              </a:rPr>
              <a:t>, </a:t>
            </a:r>
            <a:r>
              <a:rPr lang="en-US" sz="900" dirty="0" err="1">
                <a:latin typeface="Montserrat" panose="00000500000000000000" pitchFamily="2" charset="0"/>
                <a:hlinkClick r:id="rId6"/>
              </a:rPr>
              <a:t>Supercond</a:t>
            </a:r>
            <a:r>
              <a:rPr lang="en-US" sz="900" dirty="0">
                <a:latin typeface="Montserrat" panose="00000500000000000000" pitchFamily="2" charset="0"/>
                <a:hlinkClick r:id="rId6"/>
              </a:rPr>
              <a:t>. Sci. Technol. 32, 2019</a:t>
            </a:r>
            <a:endParaRPr lang="en-US" dirty="0">
              <a:latin typeface="Montserrat" panose="00000500000000000000" pitchFamily="2" charset="0"/>
            </a:endParaRPr>
          </a:p>
          <a:p>
            <a:endParaRPr lang="en-US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242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43191-1596-5AA2-1637-B1EE384A0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9CC89362-FC26-4AE4-A53C-12C4A0B25F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402" y="1413710"/>
            <a:ext cx="5480908" cy="4566500"/>
          </a:xfrm>
          <a:prstGeom prst="rect">
            <a:avLst/>
          </a:prstGeom>
        </p:spPr>
      </p:pic>
      <p:grpSp>
        <p:nvGrpSpPr>
          <p:cNvPr id="19" name="Group 13">
            <a:extLst>
              <a:ext uri="{FF2B5EF4-FFF2-40B4-BE49-F238E27FC236}">
                <a16:creationId xmlns:a16="http://schemas.microsoft.com/office/drawing/2014/main" id="{46D0B2EE-5FC9-046C-4559-6A39684A709C}"/>
              </a:ext>
            </a:extLst>
          </p:cNvPr>
          <p:cNvGrpSpPr/>
          <p:nvPr/>
        </p:nvGrpSpPr>
        <p:grpSpPr>
          <a:xfrm>
            <a:off x="7096306" y="1696450"/>
            <a:ext cx="2946416" cy="1913519"/>
            <a:chOff x="7083606" y="1823450"/>
            <a:chExt cx="2946416" cy="1913519"/>
          </a:xfrm>
        </p:grpSpPr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id="{F89C2C7B-F903-4AB1-AF9A-0CFB5CDF2388}"/>
                </a:ext>
              </a:extLst>
            </p:cNvPr>
            <p:cNvSpPr txBox="1">
              <a:spLocks/>
            </p:cNvSpPr>
            <p:nvPr/>
          </p:nvSpPr>
          <p:spPr>
            <a:xfrm>
              <a:off x="7267950" y="1823450"/>
              <a:ext cx="2324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1AB21F"/>
                  </a:solidFill>
                  <a:latin typeface="Montserrat" panose="00000500000000000000" pitchFamily="2" charset="0"/>
                </a:rPr>
                <a:t>slow cooldown #1</a:t>
              </a:r>
              <a:endParaRPr lang="en-US" b="1" dirty="0">
                <a:solidFill>
                  <a:srgbClr val="1AB21F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616C2F4C-0154-88B6-875A-8A1B45476CC7}"/>
                </a:ext>
              </a:extLst>
            </p:cNvPr>
            <p:cNvSpPr txBox="1">
              <a:spLocks/>
            </p:cNvSpPr>
            <p:nvPr/>
          </p:nvSpPr>
          <p:spPr>
            <a:xfrm>
              <a:off x="7267950" y="2139647"/>
              <a:ext cx="22220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3BDE"/>
                  </a:solidFill>
                  <a:latin typeface="Montserrat" panose="00000500000000000000" pitchFamily="2" charset="0"/>
                </a:rPr>
                <a:t>fast cooldown #1</a:t>
              </a:r>
              <a:endParaRPr lang="en-US" b="1" dirty="0">
                <a:solidFill>
                  <a:srgbClr val="003BDE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77776792-52B4-FB27-E50B-9590B350BD2E}"/>
                </a:ext>
              </a:extLst>
            </p:cNvPr>
            <p:cNvSpPr txBox="1">
              <a:spLocks/>
            </p:cNvSpPr>
            <p:nvPr/>
          </p:nvSpPr>
          <p:spPr>
            <a:xfrm>
              <a:off x="7267950" y="2455844"/>
              <a:ext cx="2610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97001"/>
                  </a:solidFill>
                  <a:latin typeface="Montserrat" panose="00000500000000000000" pitchFamily="2" charset="0"/>
                </a:rPr>
                <a:t>full thermal cycle #1</a:t>
              </a:r>
              <a:endParaRPr lang="en-US" b="1" dirty="0">
                <a:solidFill>
                  <a:srgbClr val="F97001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61F9BE50-BF57-A34D-C332-21A2E3EA6FF8}"/>
                </a:ext>
              </a:extLst>
            </p:cNvPr>
            <p:cNvSpPr txBox="1">
              <a:spLocks/>
            </p:cNvSpPr>
            <p:nvPr/>
          </p:nvSpPr>
          <p:spPr>
            <a:xfrm>
              <a:off x="7083606" y="3367637"/>
              <a:ext cx="294641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F634AF"/>
                  </a:solidFill>
                  <a:latin typeface="Montserrat" panose="00000500000000000000" pitchFamily="2" charset="0"/>
                </a:rPr>
                <a:t>full thermal cycle</a:t>
              </a:r>
              <a:r>
                <a:rPr lang="en-US" b="1" dirty="0">
                  <a:solidFill>
                    <a:srgbClr val="F634AF"/>
                  </a:solidFill>
                  <a:latin typeface="Montserrat" panose="00000500000000000000" pitchFamily="2" charset="0"/>
                </a:rPr>
                <a:t> #2</a:t>
              </a:r>
              <a:endParaRPr lang="en-GB" b="1" dirty="0">
                <a:solidFill>
                  <a:srgbClr val="F634AF"/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28" name="TextBox 17">
            <a:extLst>
              <a:ext uri="{FF2B5EF4-FFF2-40B4-BE49-F238E27FC236}">
                <a16:creationId xmlns:a16="http://schemas.microsoft.com/office/drawing/2014/main" id="{3F7AD7D1-C0C4-78AB-5E93-C3E621C1FC04}"/>
              </a:ext>
            </a:extLst>
          </p:cNvPr>
          <p:cNvSpPr txBox="1">
            <a:spLocks/>
          </p:cNvSpPr>
          <p:nvPr/>
        </p:nvSpPr>
        <p:spPr>
          <a:xfrm>
            <a:off x="7504268" y="3623133"/>
            <a:ext cx="1877437" cy="369332"/>
          </a:xfrm>
          <a:prstGeom prst="rect">
            <a:avLst/>
          </a:prstGeom>
          <a:solidFill>
            <a:srgbClr val="F634AF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Montserrat" panose="00000500000000000000" pitchFamily="2" charset="0"/>
              </a:rPr>
              <a:t>PRELIMINARY</a:t>
            </a:r>
            <a:endParaRPr lang="en-US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5A2C185-58BE-9DDE-2C0E-F92131A40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Surface resistance </a:t>
            </a:r>
            <a:r>
              <a:rPr lang="en-GB" dirty="0">
                <a:solidFill>
                  <a:srgbClr val="F634AF"/>
                </a:solidFill>
              </a:rPr>
              <a:t>#2</a:t>
            </a:r>
            <a:endParaRPr lang="it-IT" dirty="0">
              <a:solidFill>
                <a:srgbClr val="F634AF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AB2DEC-FD2F-1CAD-8AEE-62669165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CF1D8-012F-4C4A-942F-460B411F49CB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4997924C-5C3F-B56A-3253-5304AC7BB746}"/>
              </a:ext>
            </a:extLst>
          </p:cNvPr>
          <p:cNvSpPr txBox="1"/>
          <p:nvPr/>
        </p:nvSpPr>
        <p:spPr>
          <a:xfrm>
            <a:off x="4324355" y="1031214"/>
            <a:ext cx="5631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297B4"/>
                </a:solidFill>
                <a:latin typeface="Montserrat" panose="00000500000000000000" pitchFamily="2" charset="0"/>
              </a:rPr>
              <a:t>Bulk Nb QPR sample </a:t>
            </a: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coated with </a:t>
            </a:r>
            <a:r>
              <a:rPr lang="en-US" b="1" dirty="0">
                <a:solidFill>
                  <a:srgbClr val="4297B4"/>
                </a:solidFill>
                <a:latin typeface="Montserrat" panose="00000500000000000000" pitchFamily="2" charset="0"/>
              </a:rPr>
              <a:t>Nb</a:t>
            </a:r>
            <a:r>
              <a:rPr lang="en-US" b="1" baseline="-25000" dirty="0">
                <a:solidFill>
                  <a:srgbClr val="4297B4"/>
                </a:solidFill>
                <a:latin typeface="Montserrat" panose="00000500000000000000" pitchFamily="2" charset="0"/>
              </a:rPr>
              <a:t>3</a:t>
            </a:r>
            <a:r>
              <a:rPr lang="en-US" b="1" dirty="0">
                <a:solidFill>
                  <a:srgbClr val="4297B4"/>
                </a:solidFill>
                <a:latin typeface="Montserrat" panose="00000500000000000000" pitchFamily="2" charset="0"/>
              </a:rPr>
              <a:t>Sn</a:t>
            </a:r>
            <a:r>
              <a:rPr lang="en-US" b="1" dirty="0">
                <a:solidFill>
                  <a:srgbClr val="002060"/>
                </a:solidFill>
                <a:latin typeface="Montserrat" panose="00000500000000000000" pitchFamily="2" charset="0"/>
              </a:rPr>
              <a:t> </a:t>
            </a:r>
            <a:r>
              <a:rPr lang="en-US" b="1" dirty="0">
                <a:solidFill>
                  <a:srgbClr val="092049"/>
                </a:solidFill>
                <a:latin typeface="Montserrat" panose="00000500000000000000" pitchFamily="2" charset="0"/>
              </a:rPr>
              <a:t>film</a:t>
            </a:r>
            <a:endParaRPr lang="en-US" dirty="0">
              <a:solidFill>
                <a:srgbClr val="092049"/>
              </a:solidFill>
            </a:endParaRPr>
          </a:p>
        </p:txBody>
      </p:sp>
      <p:grpSp>
        <p:nvGrpSpPr>
          <p:cNvPr id="6" name="Group 29">
            <a:extLst>
              <a:ext uri="{FF2B5EF4-FFF2-40B4-BE49-F238E27FC236}">
                <a16:creationId xmlns:a16="http://schemas.microsoft.com/office/drawing/2014/main" id="{5BFAAB38-B221-CF2A-5D9B-9B070CA02C08}"/>
              </a:ext>
            </a:extLst>
          </p:cNvPr>
          <p:cNvGrpSpPr/>
          <p:nvPr/>
        </p:nvGrpSpPr>
        <p:grpSpPr>
          <a:xfrm>
            <a:off x="-256144" y="3580210"/>
            <a:ext cx="2815556" cy="2898980"/>
            <a:chOff x="3177936" y="3580210"/>
            <a:chExt cx="2815556" cy="2898980"/>
          </a:xfrm>
        </p:grpSpPr>
        <p:pic>
          <p:nvPicPr>
            <p:cNvPr id="7" name="Picture 26" descr="A close up of a cylinder&#10;&#10;Description automatically generated">
              <a:extLst>
                <a:ext uri="{FF2B5EF4-FFF2-40B4-BE49-F238E27FC236}">
                  <a16:creationId xmlns:a16="http://schemas.microsoft.com/office/drawing/2014/main" id="{045C2B8B-4FEB-8EB7-9E7E-F492B80CA67E}"/>
                </a:ext>
              </a:extLst>
            </p:cNvPr>
            <p:cNvPicPr/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313" b="98813" l="8917" r="93250">
                          <a14:foregroundMark x1="30417" y1="30062" x2="45583" y2="29625"/>
                          <a14:foregroundMark x1="45583" y1="29625" x2="74667" y2="35375"/>
                          <a14:foregroundMark x1="74667" y1="35375" x2="86333" y2="42375"/>
                          <a14:foregroundMark x1="86333" y1="42375" x2="88417" y2="46750"/>
                          <a14:foregroundMark x1="49667" y1="26313" x2="73000" y2="30375"/>
                          <a14:foregroundMark x1="73000" y1="30375" x2="86417" y2="38625"/>
                          <a14:foregroundMark x1="86417" y1="38625" x2="89417" y2="43938"/>
                          <a14:foregroundMark x1="74750" y1="30188" x2="79167" y2="31750"/>
                          <a14:foregroundMark x1="72917" y1="29188" x2="74333" y2="29625"/>
                          <a14:foregroundMark x1="63500" y1="62250" x2="90750" y2="52625"/>
                          <a14:foregroundMark x1="90750" y1="52625" x2="88833" y2="52063"/>
                          <a14:foregroundMark x1="91583" y1="43750" x2="90833" y2="49000"/>
                          <a14:foregroundMark x1="91583" y1="43438" x2="91833" y2="45563"/>
                          <a14:foregroundMark x1="21192" y1="75299" x2="25583" y2="92875"/>
                          <a14:foregroundMark x1="20899" y1="74128" x2="21186" y2="75276"/>
                          <a14:foregroundMark x1="16167" y1="55188" x2="20861" y2="73976"/>
                          <a14:foregroundMark x1="25583" y1="92875" x2="37333" y2="98813"/>
                          <a14:foregroundMark x1="37333" y1="98813" x2="55417" y2="98688"/>
                          <a14:foregroundMark x1="55417" y1="98688" x2="71500" y2="95313"/>
                          <a14:foregroundMark x1="71500" y1="95313" x2="81333" y2="75750"/>
                          <a14:foregroundMark x1="81333" y1="75750" x2="83667" y2="61687"/>
                          <a14:foregroundMark x1="83667" y1="61687" x2="85167" y2="58938"/>
                          <a14:foregroundMark x1="21167" y1="77188" x2="18583" y2="84313"/>
                          <a14:foregroundMark x1="18583" y1="84313" x2="18750" y2="84813"/>
                          <a14:foregroundMark x1="21000" y1="88625" x2="25583" y2="95063"/>
                          <a14:foregroundMark x1="25583" y1="95063" x2="36500" y2="98813"/>
                          <a14:foregroundMark x1="36500" y1="98813" x2="37250" y2="98813"/>
                          <a14:foregroundMark x1="83000" y1="81813" x2="71750" y2="97000"/>
                          <a14:foregroundMark x1="81750" y1="85875" x2="76083" y2="95750"/>
                          <a14:foregroundMark x1="76083" y1="95750" x2="73750" y2="97188"/>
                          <a14:foregroundMark x1="82750" y1="83188" x2="80167" y2="91000"/>
                          <a14:foregroundMark x1="83167" y1="84375" x2="80000" y2="91313"/>
                          <a14:foregroundMark x1="75167" y1="97313" x2="69333" y2="98813"/>
                          <a14:foregroundMark x1="77000" y1="96750" x2="79750" y2="91938"/>
                          <a14:foregroundMark x1="79333" y1="94188" x2="80000" y2="91625"/>
                          <a14:foregroundMark x1="81000" y1="92813" x2="83167" y2="88625"/>
                          <a14:foregroundMark x1="83583" y1="84813" x2="83417" y2="87563"/>
                          <a14:foregroundMark x1="84000" y1="83313" x2="84000" y2="85438"/>
                          <a14:foregroundMark x1="83167" y1="80000" x2="84167" y2="83063"/>
                          <a14:foregroundMark x1="82417" y1="75813" x2="83583" y2="78688"/>
                          <a14:foregroundMark x1="83750" y1="79563" x2="84000" y2="81688"/>
                          <a14:foregroundMark x1="83417" y1="78813" x2="83417" y2="81063"/>
                          <a14:foregroundMark x1="83750" y1="79125" x2="84167" y2="81500"/>
                          <a14:foregroundMark x1="83750" y1="78688" x2="83750" y2="80750"/>
                          <a14:foregroundMark x1="80167" y1="92688" x2="80167" y2="92688"/>
                          <a14:foregroundMark x1="81000" y1="92938" x2="80167" y2="94750"/>
                          <a14:foregroundMark x1="83750" y1="66000" x2="83000" y2="67688"/>
                          <a14:foregroundMark x1="88167" y1="53813" x2="87833" y2="54875"/>
                          <a14:foregroundMark x1="89167" y1="55625" x2="89167" y2="54313"/>
                          <a14:foregroundMark x1="92000" y1="49188" x2="91417" y2="50688"/>
                          <a14:foregroundMark x1="89583" y1="38625" x2="91000" y2="43000"/>
                          <a14:foregroundMark x1="20000" y1="85125" x2="22417" y2="90125"/>
                          <a14:foregroundMark x1="19167" y1="86500" x2="20750" y2="91000"/>
                          <a14:foregroundMark x1="19000" y1="85313" x2="20167" y2="87875"/>
                          <a14:foregroundMark x1="19000" y1="86813" x2="19000" y2="85125"/>
                          <a14:foregroundMark x1="18750" y1="84813" x2="18750" y2="87125"/>
                          <a14:foregroundMark x1="19743" y1="77217" x2="19583" y2="85313"/>
                          <a14:foregroundMark x1="22833" y1="87688" x2="22833" y2="87688"/>
                          <a14:foregroundMark x1="18583" y1="84250" x2="19417" y2="78188"/>
                          <a14:foregroundMark x1="80167" y1="31750" x2="82000" y2="32500"/>
                          <a14:foregroundMark x1="81417" y1="31750" x2="83000" y2="32313"/>
                          <a14:foregroundMark x1="91583" y1="41938" x2="93250" y2="45438"/>
                          <a14:foregroundMark x1="72333" y1="28563" x2="75333" y2="29313"/>
                          <a14:foregroundMark x1="90583" y1="39375" x2="91417" y2="42875"/>
                          <a14:foregroundMark x1="92417" y1="46313" x2="91417" y2="49938"/>
                          <a14:foregroundMark x1="92417" y1="47500" x2="91583" y2="49500"/>
                          <a14:foregroundMark x1="90417" y1="51500" x2="89333" y2="54563"/>
                          <a14:foregroundMark x1="90750" y1="52312" x2="90917" y2="51125"/>
                          <a14:foregroundMark x1="10000" y1="44188" x2="11250" y2="52063"/>
                          <a14:foregroundMark x1="12833" y1="54875" x2="10917" y2="50875"/>
                          <a14:foregroundMark x1="12333" y1="53750" x2="9667" y2="46563"/>
                          <a14:foregroundMark x1="9667" y1="46563" x2="11917" y2="40250"/>
                          <a14:foregroundMark x1="11917" y1="40250" x2="12083" y2="40188"/>
                          <a14:backgroundMark x1="13167" y1="36375" x2="15167" y2="34563"/>
                          <a14:backgroundMark x1="21583" y1="30375" x2="24000" y2="29438"/>
                          <a14:backgroundMark x1="86000" y1="70063" x2="90583" y2="79125"/>
                          <a14:backgroundMark x1="21167" y1="31250" x2="22583" y2="30688"/>
                          <a14:backgroundMark x1="23417" y1="29938" x2="24000" y2="29750"/>
                          <a14:backgroundMark x1="16000" y1="34125" x2="15583" y2="34875"/>
                          <a14:backgroundMark x1="69500" y1="26875" x2="72333" y2="27938"/>
                          <a14:backgroundMark x1="23167" y1="97625" x2="26167" y2="99750"/>
                          <a14:backgroundMark x1="26000" y1="99313" x2="26583" y2="99625"/>
                          <a14:backgroundMark x1="26167" y1="98938" x2="27583" y2="99875"/>
                          <a14:backgroundMark x1="19667" y1="74625" x2="17417" y2="77250"/>
                          <a14:backgroundMark x1="18083" y1="76750" x2="17917" y2="77125"/>
                          <a14:backgroundMark x1="20750" y1="73813" x2="16500" y2="64188"/>
                          <a14:backgroundMark x1="23167" y1="30312" x2="24250" y2="29938"/>
                          <a14:backgroundMark x1="24583" y1="29688" x2="24583" y2="29688"/>
                          <a14:backgroundMark x1="80500" y1="95125" x2="79583" y2="96188"/>
                          <a14:backgroundMark x1="93250" y1="45813" x2="92667" y2="43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778"/>
            <a:stretch/>
          </p:blipFill>
          <p:spPr>
            <a:xfrm>
              <a:off x="3177936" y="3580210"/>
              <a:ext cx="2815556" cy="2898980"/>
            </a:xfrm>
            <a:prstGeom prst="rect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8" name="Straight Connector 24">
              <a:extLst>
                <a:ext uri="{FF2B5EF4-FFF2-40B4-BE49-F238E27FC236}">
                  <a16:creationId xmlns:a16="http://schemas.microsoft.com/office/drawing/2014/main" id="{B145F11F-BC43-0574-0C95-38EB97EA1C6B}"/>
                </a:ext>
              </a:extLst>
            </p:cNvPr>
            <p:cNvCxnSpPr/>
            <p:nvPr/>
          </p:nvCxnSpPr>
          <p:spPr>
            <a:xfrm flipH="1">
              <a:off x="3478274" y="4392365"/>
              <a:ext cx="225552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25">
              <a:extLst>
                <a:ext uri="{FF2B5EF4-FFF2-40B4-BE49-F238E27FC236}">
                  <a16:creationId xmlns:a16="http://schemas.microsoft.com/office/drawing/2014/main" id="{7F3FAE93-28EB-85E9-8CA4-646971A7E82D}"/>
                </a:ext>
              </a:extLst>
            </p:cNvPr>
            <p:cNvSpPr txBox="1"/>
            <p:nvPr/>
          </p:nvSpPr>
          <p:spPr>
            <a:xfrm>
              <a:off x="4145384" y="4373682"/>
              <a:ext cx="93233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latin typeface="Montserrat" panose="00000500000000000000" pitchFamily="2" charset="0"/>
                </a:rPr>
                <a:t>10 cm</a:t>
              </a:r>
              <a:endParaRPr lang="en-US" sz="1600" dirty="0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619D50C9-90B6-8BA1-F9AB-7D6766922C53}"/>
              </a:ext>
            </a:extLst>
          </p:cNvPr>
          <p:cNvSpPr txBox="1">
            <a:spLocks/>
          </p:cNvSpPr>
          <p:nvPr/>
        </p:nvSpPr>
        <p:spPr>
          <a:xfrm>
            <a:off x="10042722" y="1225650"/>
            <a:ext cx="1548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Montserrat" panose="00000500000000000000" pitchFamily="2" charset="0"/>
              </a:rPr>
              <a:t>4 K, 400 MHz</a:t>
            </a:r>
            <a:endParaRPr lang="en-US" sz="1600" dirty="0">
              <a:latin typeface="Montserrat" panose="00000500000000000000" pitchFamily="2" charset="0"/>
            </a:endParaRPr>
          </a:p>
        </p:txBody>
      </p:sp>
      <p:sp>
        <p:nvSpPr>
          <p:cNvPr id="11" name="CasellaDiTesto 46">
            <a:extLst>
              <a:ext uri="{FF2B5EF4-FFF2-40B4-BE49-F238E27FC236}">
                <a16:creationId xmlns:a16="http://schemas.microsoft.com/office/drawing/2014/main" id="{C72704E2-2076-A5C6-0C9A-10790BB107F6}"/>
              </a:ext>
            </a:extLst>
          </p:cNvPr>
          <p:cNvSpPr txBox="1">
            <a:spLocks/>
          </p:cNvSpPr>
          <p:nvPr/>
        </p:nvSpPr>
        <p:spPr>
          <a:xfrm>
            <a:off x="838199" y="1510104"/>
            <a:ext cx="5479755" cy="1707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i="1" noProof="0" dirty="0">
                <a:solidFill>
                  <a:srgbClr val="092049"/>
                </a:solidFill>
                <a:latin typeface="Montserrat" panose="00000500000000000000" pitchFamily="2" charset="0"/>
              </a:rPr>
              <a:t>T</a:t>
            </a:r>
            <a:r>
              <a:rPr lang="en-GB" b="1" baseline="-25000" noProof="0" dirty="0">
                <a:solidFill>
                  <a:srgbClr val="092049"/>
                </a:solidFill>
                <a:latin typeface="Montserrat" panose="00000500000000000000" pitchFamily="2" charset="0"/>
              </a:rPr>
              <a:t>c</a:t>
            </a:r>
            <a:r>
              <a:rPr lang="en-GB" b="1" noProof="0" dirty="0">
                <a:solidFill>
                  <a:srgbClr val="092049"/>
                </a:solidFill>
                <a:latin typeface="Montserrat" panose="00000500000000000000" pitchFamily="2" charset="0"/>
              </a:rPr>
              <a:t> = </a:t>
            </a:r>
            <a:r>
              <a:rPr lang="en-GB" b="1" noProof="0" dirty="0">
                <a:solidFill>
                  <a:srgbClr val="F634AF"/>
                </a:solidFill>
                <a:latin typeface="Montserrat" panose="00000500000000000000" pitchFamily="2" charset="0"/>
              </a:rPr>
              <a:t>17.45 K</a:t>
            </a:r>
            <a:endParaRPr lang="en-GB" noProof="0" dirty="0">
              <a:solidFill>
                <a:srgbClr val="F634AF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</a:rPr>
              <a:t>Quench </a:t>
            </a:r>
            <a:r>
              <a:rPr lang="en-GB" b="1" dirty="0">
                <a:solidFill>
                  <a:srgbClr val="F634AF"/>
                </a:solidFill>
                <a:latin typeface="Montserrat" panose="00000500000000000000" pitchFamily="2" charset="0"/>
              </a:rPr>
              <a:t>&gt; 85 mT </a:t>
            </a:r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</a:rPr>
              <a:t>extrapolated @ 0 K</a:t>
            </a:r>
            <a:endParaRPr lang="en-GB" noProof="0" dirty="0">
              <a:solidFill>
                <a:srgbClr val="092049"/>
              </a:solidFill>
              <a:latin typeface="Montserrat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i="1" noProof="0" dirty="0">
                <a:solidFill>
                  <a:srgbClr val="F634AF"/>
                </a:solidFill>
                <a:latin typeface="Montserrat" panose="00000500000000000000" pitchFamily="2" charset="0"/>
              </a:rPr>
              <a:t>R</a:t>
            </a:r>
            <a:r>
              <a:rPr lang="en-GB" b="1" baseline="-25000" noProof="0" dirty="0">
                <a:solidFill>
                  <a:srgbClr val="F634AF"/>
                </a:solidFill>
                <a:latin typeface="Montserrat" panose="00000500000000000000" pitchFamily="2" charset="0"/>
              </a:rPr>
              <a:t>s</a:t>
            </a:r>
            <a:r>
              <a:rPr lang="en-GB" b="1" noProof="0" dirty="0">
                <a:solidFill>
                  <a:srgbClr val="F634AF"/>
                </a:solidFill>
                <a:latin typeface="Montserrat" panose="00000500000000000000" pitchFamily="2" charset="0"/>
              </a:rPr>
              <a:t> </a:t>
            </a:r>
            <a:r>
              <a:rPr lang="en-GB" b="1" dirty="0">
                <a:solidFill>
                  <a:srgbClr val="F634AF"/>
                </a:solidFill>
                <a:latin typeface="Montserrat" panose="00000500000000000000" pitchFamily="2" charset="0"/>
              </a:rPr>
              <a:t>&lt; 9</a:t>
            </a:r>
            <a:r>
              <a:rPr lang="en-GB" b="1" noProof="0" dirty="0">
                <a:solidFill>
                  <a:srgbClr val="F634AF"/>
                </a:solidFill>
                <a:latin typeface="Montserrat" panose="00000500000000000000" pitchFamily="2" charset="0"/>
              </a:rPr>
              <a:t> </a:t>
            </a:r>
            <a:r>
              <a:rPr lang="en-GB" b="1" noProof="0" dirty="0" err="1">
                <a:solidFill>
                  <a:srgbClr val="F634AF"/>
                </a:solidFill>
                <a:latin typeface="Montserrat" panose="00000500000000000000" pitchFamily="2" charset="0"/>
              </a:rPr>
              <a:t>n</a:t>
            </a:r>
            <a:r>
              <a:rPr lang="en-GB" b="1" noProof="0" dirty="0" err="1">
                <a:solidFill>
                  <a:srgbClr val="F634A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Ω</a:t>
            </a:r>
            <a:r>
              <a:rPr lang="en-GB" b="1" noProof="0" dirty="0">
                <a:solidFill>
                  <a:srgbClr val="F634A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</a:t>
            </a:r>
            <a:r>
              <a:rPr lang="en-GB" noProof="0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@ 4 K, 20 mT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Better than VTD sample </a:t>
            </a:r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up to </a:t>
            </a:r>
            <a:r>
              <a:rPr lang="en-GB" b="1" dirty="0">
                <a:solidFill>
                  <a:srgbClr val="F634A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50 mT</a:t>
            </a:r>
          </a:p>
        </p:txBody>
      </p:sp>
      <p:grpSp>
        <p:nvGrpSpPr>
          <p:cNvPr id="22" name="Group 5">
            <a:extLst>
              <a:ext uri="{FF2B5EF4-FFF2-40B4-BE49-F238E27FC236}">
                <a16:creationId xmlns:a16="http://schemas.microsoft.com/office/drawing/2014/main" id="{015C9FCF-B396-46B4-134E-F6BC1491D5B6}"/>
              </a:ext>
            </a:extLst>
          </p:cNvPr>
          <p:cNvGrpSpPr/>
          <p:nvPr/>
        </p:nvGrpSpPr>
        <p:grpSpPr>
          <a:xfrm>
            <a:off x="8143607" y="6126631"/>
            <a:ext cx="3585145" cy="449167"/>
            <a:chOff x="9978328" y="584879"/>
            <a:chExt cx="3585145" cy="449167"/>
          </a:xfrm>
        </p:grpSpPr>
        <p:sp>
          <p:nvSpPr>
            <p:cNvPr id="23" name="TextBox 6">
              <a:extLst>
                <a:ext uri="{FF2B5EF4-FFF2-40B4-BE49-F238E27FC236}">
                  <a16:creationId xmlns:a16="http://schemas.microsoft.com/office/drawing/2014/main" id="{3AD2DFA4-1B93-E72B-77C5-36FD773B9462}"/>
                </a:ext>
              </a:extLst>
            </p:cNvPr>
            <p:cNvSpPr txBox="1"/>
            <p:nvPr/>
          </p:nvSpPr>
          <p:spPr>
            <a:xfrm>
              <a:off x="10623204" y="655838"/>
              <a:ext cx="2940269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050" i="1" dirty="0">
                  <a:solidFill>
                    <a:srgbClr val="092049"/>
                  </a:solidFill>
                  <a:latin typeface="Montserrat" panose="00000500000000000000" pitchFamily="2" charset="0"/>
                </a:rPr>
                <a:t>Courtesy of O. Kugeler, S. Keckert</a:t>
              </a:r>
              <a:endParaRPr lang="en-US" sz="1050" i="1" dirty="0">
                <a:solidFill>
                  <a:srgbClr val="092049"/>
                </a:solidFill>
              </a:endParaRP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68BE5897-2F6E-62A4-21E6-8D2DC96A996A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8328" y="584879"/>
              <a:ext cx="841644" cy="449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4B7E340-4BFE-B013-4DAF-9EC3041466AC}"/>
              </a:ext>
            </a:extLst>
          </p:cNvPr>
          <p:cNvSpPr txBox="1"/>
          <p:nvPr/>
        </p:nvSpPr>
        <p:spPr>
          <a:xfrm>
            <a:off x="3578076" y="5567012"/>
            <a:ext cx="31508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>
                <a:solidFill>
                  <a:srgbClr val="F634AF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Substrate matters! </a:t>
            </a: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87710696-183F-0FF1-422F-2561C472F599}"/>
              </a:ext>
            </a:extLst>
          </p:cNvPr>
          <p:cNvSpPr txBox="1">
            <a:spLocks/>
          </p:cNvSpPr>
          <p:nvPr/>
        </p:nvSpPr>
        <p:spPr>
          <a:xfrm>
            <a:off x="2512303" y="4119267"/>
            <a:ext cx="4708538" cy="1015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Low field </a:t>
            </a:r>
            <a:r>
              <a:rPr lang="en-GB" b="1" i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R</a:t>
            </a:r>
            <a:r>
              <a:rPr lang="en-GB" b="1" baseline="-25000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s</a:t>
            </a: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 improved</a:t>
            </a:r>
            <a:b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</a:br>
            <a:r>
              <a:rPr lang="en-GB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by more than a </a:t>
            </a: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factor 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GB" b="1" dirty="0">
                <a:solidFill>
                  <a:srgbClr val="092049"/>
                </a:solidFill>
                <a:latin typeface="Montserrat" panose="00000500000000000000" pitchFamily="2" charset="0"/>
                <a:cs typeface="Calibri" panose="020F0502020204030204" pitchFamily="34" charset="0"/>
                <a:sym typeface="Wingdings" panose="05000000000000000000" pitchFamily="2" charset="2"/>
              </a:rPr>
              <a:t>High field rise mitigated</a:t>
            </a: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563721C5-94E0-FA07-2418-57DD9D2282B2}"/>
              </a:ext>
            </a:extLst>
          </p:cNvPr>
          <p:cNvSpPr txBox="1">
            <a:spLocks/>
          </p:cNvSpPr>
          <p:nvPr/>
        </p:nvSpPr>
        <p:spPr>
          <a:xfrm>
            <a:off x="7267950" y="2663403"/>
            <a:ext cx="301236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Montserrat" panose="00000500000000000000" pitchFamily="2" charset="0"/>
              </a:rPr>
              <a:t>Cornell VTD sample</a:t>
            </a:r>
            <a:br>
              <a:rPr lang="en-GB" b="1" dirty="0">
                <a:latin typeface="Montserrat" panose="00000500000000000000" pitchFamily="2" charset="0"/>
              </a:rPr>
            </a:br>
            <a:r>
              <a:rPr lang="en-US" sz="900" dirty="0" err="1">
                <a:latin typeface="Montserrat" panose="00000500000000000000" pitchFamily="2" charset="0"/>
                <a:hlinkClick r:id="rId6"/>
              </a:rPr>
              <a:t>Keckert</a:t>
            </a:r>
            <a:r>
              <a:rPr lang="en-US" sz="900" dirty="0">
                <a:latin typeface="Montserrat" panose="00000500000000000000" pitchFamily="2" charset="0"/>
                <a:hlinkClick r:id="rId6"/>
              </a:rPr>
              <a:t>, S. </a:t>
            </a:r>
            <a:r>
              <a:rPr lang="en-US" sz="900" i="1" dirty="0">
                <a:latin typeface="Montserrat" panose="00000500000000000000" pitchFamily="2" charset="0"/>
                <a:hlinkClick r:id="rId6"/>
              </a:rPr>
              <a:t>et al.</a:t>
            </a:r>
            <a:r>
              <a:rPr lang="en-US" sz="900" dirty="0">
                <a:latin typeface="Montserrat" panose="00000500000000000000" pitchFamily="2" charset="0"/>
                <a:hlinkClick r:id="rId6"/>
              </a:rPr>
              <a:t>, </a:t>
            </a:r>
            <a:r>
              <a:rPr lang="en-US" sz="900" dirty="0" err="1">
                <a:latin typeface="Montserrat" panose="00000500000000000000" pitchFamily="2" charset="0"/>
                <a:hlinkClick r:id="rId6"/>
              </a:rPr>
              <a:t>Supercond</a:t>
            </a:r>
            <a:r>
              <a:rPr lang="en-US" sz="900" dirty="0">
                <a:latin typeface="Montserrat" panose="00000500000000000000" pitchFamily="2" charset="0"/>
                <a:hlinkClick r:id="rId6"/>
              </a:rPr>
              <a:t>. Sci. Technol. 32, 2019</a:t>
            </a:r>
            <a:endParaRPr lang="en-US" dirty="0">
              <a:latin typeface="Montserrat" panose="00000500000000000000" pitchFamily="2" charset="0"/>
            </a:endParaRPr>
          </a:p>
          <a:p>
            <a:endParaRPr lang="en-US" b="1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1680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2115D08E677248BDCA1802405EB194" ma:contentTypeVersion="13" ma:contentTypeDescription="Create a new document." ma:contentTypeScope="" ma:versionID="34f245b5fc5545921cad9db836a822b3">
  <xsd:schema xmlns:xsd="http://www.w3.org/2001/XMLSchema" xmlns:xs="http://www.w3.org/2001/XMLSchema" xmlns:p="http://schemas.microsoft.com/office/2006/metadata/properties" xmlns:ns3="e47f35ae-fbd5-4fcb-aa0e-162c0b89555d" xmlns:ns4="adf77701-ae93-4853-aa7d-9da7e7fa76b3" targetNamespace="http://schemas.microsoft.com/office/2006/metadata/properties" ma:root="true" ma:fieldsID="e0215bf63018cd1dfcff03b3f59b35eb" ns3:_="" ns4:_="">
    <xsd:import namespace="e47f35ae-fbd5-4fcb-aa0e-162c0b89555d"/>
    <xsd:import namespace="adf77701-ae93-4853-aa7d-9da7e7fa76b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f35ae-fbd5-4fcb-aa0e-162c0b8955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f77701-ae93-4853-aa7d-9da7e7fa76b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D69BB90-969A-42B1-AA6B-EC92BDB5F1C9}">
  <ds:schemaRefs>
    <ds:schemaRef ds:uri="adf77701-ae93-4853-aa7d-9da7e7fa76b3"/>
    <ds:schemaRef ds:uri="e47f35ae-fbd5-4fcb-aa0e-162c0b8955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41C0144-3303-4E68-BCA4-A5E233B183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DABFD3-5CD2-4EC4-8BC7-B345F47FA5A0}">
  <ds:schemaRefs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adf77701-ae93-4853-aa7d-9da7e7fa76b3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e47f35ae-fbd5-4fcb-aa0e-162c0b89555d"/>
  </ds:schemaRefs>
</ds:datastoreItem>
</file>

<file path=docMetadata/LabelInfo.xml><?xml version="1.0" encoding="utf-8"?>
<clbl:labelList xmlns:clbl="http://schemas.microsoft.com/office/2020/mipLabelMetadata">
  <clbl:label id="{2e10e44d-c7b9-43e3-b020-1292482e504a}" enabled="0" method="" siteId="{2e10e44d-c7b9-43e3-b020-1292482e504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4942</TotalTime>
  <Words>1162</Words>
  <Application>Microsoft Office PowerPoint</Application>
  <PresentationFormat>Widescreen</PresentationFormat>
  <Paragraphs>210</Paragraphs>
  <Slides>19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19</vt:i4>
      </vt:variant>
    </vt:vector>
  </HeadingPairs>
  <TitlesOfParts>
    <vt:vector size="27" baseType="lpstr">
      <vt:lpstr>Calibri</vt:lpstr>
      <vt:lpstr>Arial</vt:lpstr>
      <vt:lpstr>Montserrat</vt:lpstr>
      <vt:lpstr>Oswald</vt:lpstr>
      <vt:lpstr>Montserrat ExtraBold</vt:lpstr>
      <vt:lpstr>Wingdings</vt:lpstr>
      <vt:lpstr>Tema di Office</vt:lpstr>
      <vt:lpstr>1_Tema di Office</vt:lpstr>
      <vt:lpstr>Presentazione standard di PowerPoint</vt:lpstr>
      <vt:lpstr>Task 3.2 Flux Trapping</vt:lpstr>
      <vt:lpstr>Task 3.3 RF Tunability</vt:lpstr>
      <vt:lpstr>Task 3.4 Adaptive Layer</vt:lpstr>
      <vt:lpstr>Presentazione standard di PowerPoint</vt:lpstr>
      <vt:lpstr>Optimized coating parameters</vt:lpstr>
      <vt:lpstr>QPR sample comparison</vt:lpstr>
      <vt:lpstr>Surface resistance #1</vt:lpstr>
      <vt:lpstr>Surface resistance #2</vt:lpstr>
      <vt:lpstr>Surface resistance #2</vt:lpstr>
      <vt:lpstr>Surface resistance #2</vt:lpstr>
      <vt:lpstr>Surface resistance #3</vt:lpstr>
      <vt:lpstr>Surface resistance #3</vt:lpstr>
      <vt:lpstr>Surface resistance #3</vt:lpstr>
      <vt:lpstr>1.3 GHz coating system</vt:lpstr>
      <vt:lpstr>1.3 GHz coating system</vt:lpstr>
      <vt:lpstr>1.3 GHz coating system</vt:lpstr>
      <vt:lpstr>1.3 GHz coating system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Cristian</dc:creator>
  <cp:lastModifiedBy>Cristian Pira</cp:lastModifiedBy>
  <cp:revision>13</cp:revision>
  <dcterms:created xsi:type="dcterms:W3CDTF">2017-03-06T09:45:26Z</dcterms:created>
  <dcterms:modified xsi:type="dcterms:W3CDTF">2026-03-19T18:30:27Z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0x010100BC2115D08E677248BDCA1802405EB194</vt:lpwstr>
  </property>
</Properties>
</file>