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8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16"/>
    <p:restoredTop sz="94724"/>
  </p:normalViewPr>
  <p:slideViewPr>
    <p:cSldViewPr snapToGrid="0" snapToObjects="1">
      <p:cViewPr varScale="1">
        <p:scale>
          <a:sx n="122" d="100"/>
          <a:sy n="122" d="100"/>
        </p:scale>
        <p:origin x="208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rgbClr val="7A8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4A7042-225F-3E49-9D0B-27B4528FE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9D3B445-E677-EB4C-93EA-0E62EC53C8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858896-0182-B340-9D6D-EB9F17355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BF59-9F70-CE4E-A376-76801513B16C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2107D1-62A4-4A49-A220-BDD90161A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DF9648-2290-D24C-B9DC-3B179F18A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EA75-E387-3B47-A34E-EC621D49BDCC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7693CB-EEBC-C744-BDF9-0751B50E2A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785" r="1" b="52523"/>
          <a:stretch/>
        </p:blipFill>
        <p:spPr>
          <a:xfrm>
            <a:off x="39857" y="3509963"/>
            <a:ext cx="3410871" cy="32559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FFC8F35-D851-8D49-905F-25C5432E7F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192" b="1"/>
          <a:stretch/>
        </p:blipFill>
        <p:spPr>
          <a:xfrm>
            <a:off x="225000" y="0"/>
            <a:ext cx="11967000" cy="405923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0E1E95-6B49-374C-BF0A-A520004023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00" y="178356"/>
            <a:ext cx="4052505" cy="124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5985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rgbClr val="7A8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CA65F5BC-9D77-4F42-B082-7D90844D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192" b="1"/>
          <a:stretch/>
        </p:blipFill>
        <p:spPr>
          <a:xfrm>
            <a:off x="225000" y="0"/>
            <a:ext cx="11967000" cy="405923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2237470-EA35-C64B-B614-01E85D845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630" y="365125"/>
            <a:ext cx="671917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45833A-18C7-0F49-9D48-A4FB8F59D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3DFFE3-B698-0D4A-9D3B-9CFA65308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BF59-9F70-CE4E-A376-76801513B16C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B97E1C-67A3-6342-9293-F445D686C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771939-947E-BB42-B58E-0CBF9351E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EA75-E387-3B47-A34E-EC621D49BDCC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1D086E3-A769-1046-892B-9BA6DB064A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785" r="1" b="52523"/>
          <a:stretch/>
        </p:blipFill>
        <p:spPr>
          <a:xfrm>
            <a:off x="39857" y="3509963"/>
            <a:ext cx="3410871" cy="32559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5D017A7-E597-3446-A0B3-C0933E9E69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00" y="178356"/>
            <a:ext cx="4052505" cy="124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748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E84522-31D5-E040-9E40-0D2D4BDF4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812488-B09D-4E46-9F61-EA47EE14E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1977E5-6B31-A343-A6DB-C55E56E62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BF59-9F70-CE4E-A376-76801513B16C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7AC21D-028A-7441-B048-67EC6BFE8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661F31-FF00-9242-A490-1C78DB51B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EA75-E387-3B47-A34E-EC621D49BD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148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756AF-CA3F-0945-AF69-5DFEED2D6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657DAD-84B9-634C-BA6C-7E037C0DAA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49315D0-42E7-9E45-9BD2-7C68061E6D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42EB2D-E997-5641-906A-87A353058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BF59-9F70-CE4E-A376-76801513B16C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1B0FCF8-902D-1D47-B1B2-F8136ED3E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4AB49A-D002-4D41-92E8-3C0488771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EA75-E387-3B47-A34E-EC621D49BD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9065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D86329-09A1-3C4A-BBBE-9F9C221CE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FAB02DA-9E3E-584D-9DA8-7536FCF92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A145448-557A-BF48-B9CE-45795AC36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D151647-36C7-0445-A95C-7CEE3C94C7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C2A25E-ADBF-6740-A067-66BBC29A5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E3F98C4-3E21-0647-A0D6-336B29EEC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BF59-9F70-CE4E-A376-76801513B16C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9DC09E4-19A9-5144-B3D1-DC587DB16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394D81B-108D-0C4A-9F1F-DDB37E1B3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EA75-E387-3B47-A34E-EC621D49BD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642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BD6016-4698-9342-AA18-6E2005D95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D08E8A5-8A6E-1E43-BAE6-5B0B6BC74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BF59-9F70-CE4E-A376-76801513B16C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C85EC5A-7B2F-1E4A-AF06-651DA33A9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FF8397-8EAC-F644-B233-7E5226DBA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EA75-E387-3B47-A34E-EC621D49BD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0193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D15C847-A6FF-3947-B54C-5BAC09273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BF59-9F70-CE4E-A376-76801513B16C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688043-E300-0D49-A1C9-52B88EDB6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9359AA-DB67-9549-BCC2-8667C3424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EA75-E387-3B47-A34E-EC621D49BD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160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66187F-23A1-404F-B046-E7C784F5F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45D076-1A2E-7842-986E-6A34FDBBA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F0B10F-18E4-9944-BF09-12CF7A277A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7666D0-1470-A542-B48B-11CF0D48A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BF59-9F70-CE4E-A376-76801513B16C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057DCEB-2B22-7140-A820-510F19B22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F28779-4E45-7D43-8F2A-F0DCB15A7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EA75-E387-3B47-A34E-EC621D49BD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073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8C6266-84B9-9D45-97FB-0104AE5D3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FF1A865-0355-7E42-B26B-065BE5C55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6043055-73FB-B649-9363-D3D325A42B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99FA08E-CD42-7341-B2D0-83142AC0F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BF59-9F70-CE4E-A376-76801513B16C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C90976C-52F4-D147-A801-2299EE76C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EB67142-04AC-F444-8D2C-537838862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EA75-E387-3B47-A34E-EC621D49BD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555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79DAE-F3D4-5942-B603-B47FFDF7B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575638C-7630-6F4E-9D2D-3C792A3DC7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BC439C-59B4-D04A-808D-BA69DF02E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BF59-9F70-CE4E-A376-76801513B16C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F0712E-134B-0B41-8C94-AF2887AAC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78C0B2-8201-404A-9A88-FBD9430F7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EA75-E387-3B47-A34E-EC621D49BD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8543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401A39-F132-FF41-96EB-55845BD834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6493D76-527A-A644-8B1F-44CF354C09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166709-5665-FB45-B6DE-D9BA67479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3BF59-9F70-CE4E-A376-76801513B16C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90D1A8-7B4B-1B4F-905F-2532762D0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800375-C759-A040-88E6-7E822F606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EEA75-E387-3B47-A34E-EC621D49BD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936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CC4EFEE-1D0D-4848-AD82-D8604BDD7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3BD380-50E9-A244-8E8B-F5A1C9592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A4142B-3547-F54B-8BB5-81362F77D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6 octobre 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EF4A23-A799-4A4E-AE37-F689A98344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Rencontres accélérateurs 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B545E2-342E-5747-A35E-6A1C2283D0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EEA75-E387-3B47-A34E-EC621D49BD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758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5AF464AE-898C-394D-B3C0-0439565C37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70318"/>
            <a:ext cx="12192000" cy="538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397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AD864E-530C-7F40-AE78-BA49C16CE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4865" y="128541"/>
            <a:ext cx="4442135" cy="1325563"/>
          </a:xfrm>
        </p:spPr>
        <p:txBody>
          <a:bodyPr>
            <a:normAutofit fontScale="90000"/>
          </a:bodyPr>
          <a:lstStyle/>
          <a:p>
            <a:r>
              <a:rPr lang="fr-FR" sz="7200" dirty="0">
                <a:solidFill>
                  <a:schemeClr val="bg1"/>
                </a:solidFill>
              </a:rPr>
              <a:t>Table ronde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E8E99D8-66F5-B94A-9206-414FA475D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824" y="3274824"/>
            <a:ext cx="11354351" cy="2880209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A1FA960D-A419-874E-9A77-6FD12A4FA733}"/>
              </a:ext>
            </a:extLst>
          </p:cNvPr>
          <p:cNvSpPr txBox="1">
            <a:spLocks/>
          </p:cNvSpPr>
          <p:nvPr/>
        </p:nvSpPr>
        <p:spPr>
          <a:xfrm>
            <a:off x="6394013" y="1491315"/>
            <a:ext cx="3343835" cy="9412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4400" dirty="0">
                <a:solidFill>
                  <a:schemeClr val="bg1"/>
                </a:solidFill>
              </a:rPr>
              <a:t>FCC ? et delà ?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80A8485-FD2C-E544-B24F-47CC6A4E65BC}"/>
              </a:ext>
            </a:extLst>
          </p:cNvPr>
          <p:cNvCxnSpPr/>
          <p:nvPr/>
        </p:nvCxnSpPr>
        <p:spPr>
          <a:xfrm>
            <a:off x="5658908" y="1317812"/>
            <a:ext cx="4814047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489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7A0D6F-997A-9144-8600-D2195D093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1204" y="198858"/>
            <a:ext cx="7830796" cy="1325563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bg1"/>
                </a:solidFill>
              </a:rPr>
              <a:t>Les grands accélérateurs : Pourquoi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1B0819-6C8B-8E48-AACE-CD2589C1C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4487" y="1708125"/>
            <a:ext cx="8882289" cy="1440086"/>
          </a:xfrm>
          <a:solidFill>
            <a:schemeClr val="bg1">
              <a:alpha val="9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fr-FR" dirty="0">
                <a:solidFill>
                  <a:srgbClr val="7A81FF"/>
                </a:solidFill>
              </a:rPr>
              <a:t>Physique des particules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Etudes de précision de bosons et top quark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Etudes au-delà du modèle standard </a:t>
            </a:r>
          </a:p>
          <a:p>
            <a:pPr lvl="2"/>
            <a:r>
              <a:rPr lang="fr-FR" dirty="0">
                <a:solidFill>
                  <a:srgbClr val="7A81FF"/>
                </a:solidFill>
              </a:rPr>
              <a:t>Gravité, asymétrie matière-antimatière, masse des neutrinos, matière et énergie noire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AA3C34F5-2DDC-F04A-8DA4-7A33888C1D28}"/>
              </a:ext>
            </a:extLst>
          </p:cNvPr>
          <p:cNvCxnSpPr>
            <a:cxnSpLocks/>
          </p:cNvCxnSpPr>
          <p:nvPr/>
        </p:nvCxnSpPr>
        <p:spPr>
          <a:xfrm>
            <a:off x="4661523" y="1358154"/>
            <a:ext cx="7131548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Noyaux atomiques">
            <a:extLst>
              <a:ext uri="{FF2B5EF4-FFF2-40B4-BE49-F238E27FC236}">
                <a16:creationId xmlns:a16="http://schemas.microsoft.com/office/drawing/2014/main" id="{97BCC3B7-348C-9A4D-B66A-EF57117C0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7514" y="3155294"/>
            <a:ext cx="3000503" cy="222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5A34D5C-4BCE-474E-B8B7-BF45186D9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985" y="4735673"/>
            <a:ext cx="3106269" cy="2070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rte postale du LHC avec la formule ">
            <a:extLst>
              <a:ext uri="{FF2B5EF4-FFF2-40B4-BE49-F238E27FC236}">
                <a16:creationId xmlns:a16="http://schemas.microsoft.com/office/drawing/2014/main" id="{52D413FF-AA06-F04C-9E08-A8EEBFAC0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985" y="1621809"/>
            <a:ext cx="3000503" cy="211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CBEBCA7-5B7F-4D4E-A71B-755D72B72807}"/>
              </a:ext>
            </a:extLst>
          </p:cNvPr>
          <p:cNvSpPr txBox="1">
            <a:spLocks/>
          </p:cNvSpPr>
          <p:nvPr/>
        </p:nvSpPr>
        <p:spPr>
          <a:xfrm>
            <a:off x="2427340" y="3521860"/>
            <a:ext cx="6802905" cy="1440085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7A81FF"/>
                </a:solidFill>
              </a:rPr>
              <a:t>Physique nucléaire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Extension de la vallée du diagramme de Segré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Maitrise de la production de nouveaux noyaux instables</a:t>
            </a:r>
          </a:p>
          <a:p>
            <a:pPr lvl="2"/>
            <a:r>
              <a:rPr lang="fr-FR" dirty="0">
                <a:solidFill>
                  <a:srgbClr val="7A81FF"/>
                </a:solidFill>
              </a:rPr>
              <a:t>Physique fondamentale, vers l’ile de la stabilité</a:t>
            </a:r>
          </a:p>
          <a:p>
            <a:pPr lvl="2"/>
            <a:r>
              <a:rPr lang="fr-FR" dirty="0">
                <a:solidFill>
                  <a:srgbClr val="7A81FF"/>
                </a:solidFill>
              </a:rPr>
              <a:t>Radio-isotope – physique appliquée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84DCA875-FB54-0449-8052-E09F53B7EB97}"/>
              </a:ext>
            </a:extLst>
          </p:cNvPr>
          <p:cNvSpPr txBox="1">
            <a:spLocks/>
          </p:cNvSpPr>
          <p:nvPr/>
        </p:nvSpPr>
        <p:spPr>
          <a:xfrm>
            <a:off x="3300254" y="5363476"/>
            <a:ext cx="7792111" cy="1440085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7A81FF"/>
                </a:solidFill>
              </a:rPr>
              <a:t>Physique de la matière via rayonnement synchrotron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Compréhension spatio-temporelle de la matière à échelle moléculaire à électronique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Physique appliquée : biologie, patrimoine, nanomatériaux..</a:t>
            </a:r>
          </a:p>
        </p:txBody>
      </p:sp>
    </p:spTree>
    <p:extLst>
      <p:ext uri="{BB962C8B-B14F-4D97-AF65-F5344CB8AC3E}">
        <p14:creationId xmlns:p14="http://schemas.microsoft.com/office/powerpoint/2010/main" val="3849770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3BFA40-4C33-4542-9430-7A94F12E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630" y="32591"/>
            <a:ext cx="6719170" cy="1325563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Grande machine versus petite machine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8CB6BE-26B6-6B47-834C-176086992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841" y="1718523"/>
            <a:ext cx="6719170" cy="1965967"/>
          </a:xfrm>
          <a:solidFill>
            <a:schemeClr val="bg1">
              <a:alpha val="90000"/>
            </a:schemeClr>
          </a:solidFill>
        </p:spPr>
        <p:txBody>
          <a:bodyPr>
            <a:normAutofit fontScale="92500"/>
          </a:bodyPr>
          <a:lstStyle/>
          <a:p>
            <a:r>
              <a:rPr lang="fr-FR" dirty="0">
                <a:solidFill>
                  <a:srgbClr val="7A81FF"/>
                </a:solidFill>
              </a:rPr>
              <a:t>Exemple pour le rayonnement synchrotron type LEL (FEL)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LEL français : Pionniers jusqu’aux années 200x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200x : lancement du XFEL européen (Allemagne) </a:t>
            </a:r>
          </a:p>
          <a:p>
            <a:pPr marL="457200" lvl="1" indent="0">
              <a:buNone/>
            </a:pPr>
            <a:r>
              <a:rPr lang="fr-FR" dirty="0">
                <a:solidFill>
                  <a:srgbClr val="7A81FF"/>
                </a:solidFill>
                <a:sym typeface="Wingdings" pitchFamily="2" charset="2"/>
              </a:rPr>
              <a:t> Qui a absorbé le LEL français, voire plus</a:t>
            </a:r>
            <a:endParaRPr lang="fr-FR" dirty="0">
              <a:solidFill>
                <a:srgbClr val="7A81FF"/>
              </a:solidFill>
            </a:endParaRPr>
          </a:p>
          <a:p>
            <a:pPr lvl="1"/>
            <a:endParaRPr lang="fr-FR" dirty="0">
              <a:solidFill>
                <a:srgbClr val="7A81FF"/>
              </a:solidFill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A140055-1611-8147-88C0-B05F5F0A4ACA}"/>
              </a:ext>
            </a:extLst>
          </p:cNvPr>
          <p:cNvCxnSpPr>
            <a:cxnSpLocks/>
          </p:cNvCxnSpPr>
          <p:nvPr/>
        </p:nvCxnSpPr>
        <p:spPr>
          <a:xfrm>
            <a:off x="4661523" y="1358154"/>
            <a:ext cx="7131548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LINAC view">
            <a:extLst>
              <a:ext uri="{FF2B5EF4-FFF2-40B4-BE49-F238E27FC236}">
                <a16:creationId xmlns:a16="http://schemas.microsoft.com/office/drawing/2014/main" id="{2FBA6B53-29AF-E043-BB16-71C358242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0910" y="1856119"/>
            <a:ext cx="5045989" cy="196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E623C491-3BB4-0A41-83D0-20DBD634C3DF}"/>
              </a:ext>
            </a:extLst>
          </p:cNvPr>
          <p:cNvSpPr txBox="1">
            <a:spLocks/>
          </p:cNvSpPr>
          <p:nvPr/>
        </p:nvSpPr>
        <p:spPr>
          <a:xfrm>
            <a:off x="4042958" y="4724527"/>
            <a:ext cx="8045947" cy="196597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7A81FF"/>
                </a:solidFill>
                <a:sym typeface="Wingdings" pitchFamily="2" charset="2"/>
              </a:rPr>
              <a:t>Exemple pour la physique des hautes énergies : FCC (Futur </a:t>
            </a:r>
            <a:r>
              <a:rPr lang="fr-FR" dirty="0" err="1">
                <a:solidFill>
                  <a:srgbClr val="7A81FF"/>
                </a:solidFill>
                <a:sym typeface="Wingdings" pitchFamily="2" charset="2"/>
              </a:rPr>
              <a:t>Circular</a:t>
            </a:r>
            <a:r>
              <a:rPr lang="fr-FR" dirty="0">
                <a:solidFill>
                  <a:srgbClr val="7A81FF"/>
                </a:solidFill>
                <a:sym typeface="Wingdings" pitchFamily="2" charset="2"/>
              </a:rPr>
              <a:t> </a:t>
            </a:r>
            <a:r>
              <a:rPr lang="fr-FR" dirty="0" err="1">
                <a:solidFill>
                  <a:srgbClr val="7A81FF"/>
                </a:solidFill>
                <a:sym typeface="Wingdings" pitchFamily="2" charset="2"/>
              </a:rPr>
              <a:t>Collider</a:t>
            </a:r>
            <a:r>
              <a:rPr lang="fr-FR" dirty="0">
                <a:solidFill>
                  <a:srgbClr val="7A81FF"/>
                </a:solidFill>
                <a:sym typeface="Wingdings" pitchFamily="2" charset="2"/>
              </a:rPr>
              <a:t>)</a:t>
            </a:r>
          </a:p>
          <a:p>
            <a:pPr lvl="1"/>
            <a:r>
              <a:rPr lang="fr-FR" dirty="0">
                <a:solidFill>
                  <a:srgbClr val="7A81FF"/>
                </a:solidFill>
                <a:sym typeface="Wingdings" pitchFamily="2" charset="2"/>
              </a:rPr>
              <a:t>Une grosse machine … </a:t>
            </a:r>
          </a:p>
          <a:p>
            <a:pPr lvl="1"/>
            <a:r>
              <a:rPr lang="fr-FR" dirty="0">
                <a:solidFill>
                  <a:srgbClr val="7A81FF"/>
                </a:solidFill>
                <a:sym typeface="Wingdings" pitchFamily="2" charset="2"/>
              </a:rPr>
              <a:t>Qui va absorber toutes les autres machines haute énergie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fr-FR" dirty="0">
                <a:solidFill>
                  <a:srgbClr val="7A81FF"/>
                </a:solidFill>
                <a:sym typeface="Wingdings" pitchFamily="2" charset="2"/>
              </a:rPr>
              <a:t> Voir au-delà</a:t>
            </a:r>
          </a:p>
          <a:p>
            <a:pPr lvl="1"/>
            <a:endParaRPr lang="fr-FR" dirty="0">
              <a:solidFill>
                <a:srgbClr val="7A81FF"/>
              </a:solidFill>
            </a:endParaRPr>
          </a:p>
          <a:p>
            <a:pPr lvl="1"/>
            <a:endParaRPr lang="fr-FR" dirty="0">
              <a:solidFill>
                <a:srgbClr val="7A81FF"/>
              </a:solidFill>
            </a:endParaRPr>
          </a:p>
        </p:txBody>
      </p:sp>
      <p:pic>
        <p:nvPicPr>
          <p:cNvPr id="2052" name="Picture 4" descr="Proposed FCC layout">
            <a:extLst>
              <a:ext uri="{FF2B5EF4-FFF2-40B4-BE49-F238E27FC236}">
                <a16:creationId xmlns:a16="http://schemas.microsoft.com/office/drawing/2014/main" id="{6BAC9670-D309-9645-BCCC-0FBE50331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674" y="3917122"/>
            <a:ext cx="3261285" cy="277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308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E0C828-E043-AF4C-B223-C6FC9F128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2818" y="96184"/>
            <a:ext cx="5495488" cy="1325563"/>
          </a:xfrm>
        </p:spPr>
        <p:txBody>
          <a:bodyPr/>
          <a:lstStyle/>
          <a:p>
            <a:r>
              <a:rPr lang="fr-FR" b="1" dirty="0">
                <a:solidFill>
                  <a:schemeClr val="bg1"/>
                </a:solidFill>
              </a:rPr>
              <a:t>Du coup… Pourquoi vraiment le FCC ??!!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CF03EC-FABC-0148-B7BA-E370B2A44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706" y="1986524"/>
            <a:ext cx="10515600" cy="4351338"/>
          </a:xfrm>
          <a:solidFill>
            <a:schemeClr val="bg1">
              <a:alpha val="9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fr-FR" dirty="0">
                <a:solidFill>
                  <a:srgbClr val="7A81FF"/>
                </a:solidFill>
              </a:rPr>
              <a:t>Quelle physique ?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Il y </a:t>
            </a:r>
            <a:r>
              <a:rPr lang="fr-FR" dirty="0" err="1">
                <a:solidFill>
                  <a:srgbClr val="7A81FF"/>
                </a:solidFill>
              </a:rPr>
              <a:t>a-t-il</a:t>
            </a:r>
            <a:r>
              <a:rPr lang="fr-FR" dirty="0">
                <a:solidFill>
                  <a:srgbClr val="7A81FF"/>
                </a:solidFill>
              </a:rPr>
              <a:t> un modèle à tester ? 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Ou des particules à identifier</a:t>
            </a:r>
          </a:p>
          <a:p>
            <a:r>
              <a:rPr lang="fr-FR" dirty="0">
                <a:solidFill>
                  <a:srgbClr val="7A81FF"/>
                </a:solidFill>
              </a:rPr>
              <a:t>A quel prix ?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Suppression ou réduction de budget pour les accélérateurs toute physique confondue ?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Suppression ou réduction des budgets des expériences alternatives ?</a:t>
            </a:r>
          </a:p>
          <a:p>
            <a:pPr lvl="2"/>
            <a:r>
              <a:rPr lang="fr-FR" dirty="0">
                <a:solidFill>
                  <a:srgbClr val="7A81FF"/>
                </a:solidFill>
              </a:rPr>
              <a:t>Onde gravitationnelle : </a:t>
            </a:r>
            <a:r>
              <a:rPr lang="fr-FR" dirty="0" err="1">
                <a:solidFill>
                  <a:srgbClr val="7A81FF"/>
                </a:solidFill>
              </a:rPr>
              <a:t>e.g</a:t>
            </a:r>
            <a:r>
              <a:rPr lang="fr-FR" dirty="0">
                <a:solidFill>
                  <a:srgbClr val="7A81FF"/>
                </a:solidFill>
              </a:rPr>
              <a:t>. </a:t>
            </a:r>
            <a:r>
              <a:rPr lang="fr-FR" dirty="0" err="1">
                <a:solidFill>
                  <a:srgbClr val="7A81FF"/>
                </a:solidFill>
              </a:rPr>
              <a:t>lisa</a:t>
            </a:r>
            <a:r>
              <a:rPr lang="fr-FR" dirty="0">
                <a:solidFill>
                  <a:srgbClr val="7A81FF"/>
                </a:solidFill>
              </a:rPr>
              <a:t> </a:t>
            </a:r>
            <a:r>
              <a:rPr lang="fr-FR" dirty="0" err="1">
                <a:solidFill>
                  <a:srgbClr val="7A81FF"/>
                </a:solidFill>
              </a:rPr>
              <a:t>virgo</a:t>
            </a:r>
            <a:endParaRPr lang="fr-FR" dirty="0">
              <a:solidFill>
                <a:srgbClr val="7A81FF"/>
              </a:solidFill>
            </a:endParaRPr>
          </a:p>
          <a:p>
            <a:pPr lvl="2"/>
            <a:r>
              <a:rPr lang="fr-FR" dirty="0">
                <a:solidFill>
                  <a:srgbClr val="7A81FF"/>
                </a:solidFill>
              </a:rPr>
              <a:t>Neutrinos : </a:t>
            </a:r>
            <a:r>
              <a:rPr lang="fr-FR" dirty="0" err="1">
                <a:solidFill>
                  <a:srgbClr val="7A81FF"/>
                </a:solidFill>
              </a:rPr>
              <a:t>e.g</a:t>
            </a:r>
            <a:r>
              <a:rPr lang="fr-FR" dirty="0">
                <a:solidFill>
                  <a:srgbClr val="7A81FF"/>
                </a:solidFill>
              </a:rPr>
              <a:t>. DUNE</a:t>
            </a:r>
          </a:p>
          <a:p>
            <a:pPr lvl="2"/>
            <a:r>
              <a:rPr lang="fr-FR" dirty="0">
                <a:solidFill>
                  <a:srgbClr val="7A81FF"/>
                </a:solidFill>
              </a:rPr>
              <a:t>Matière noire : détecteurs souterrains et télescopes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Redirection des ressources ?</a:t>
            </a:r>
          </a:p>
          <a:p>
            <a:r>
              <a:rPr lang="fr-FR" dirty="0">
                <a:solidFill>
                  <a:srgbClr val="7A81FF"/>
                </a:solidFill>
              </a:rPr>
              <a:t>Mais d’un autre côté ?</a:t>
            </a:r>
          </a:p>
          <a:p>
            <a:pPr lvl="1"/>
            <a:r>
              <a:rPr lang="fr-FR" dirty="0" err="1">
                <a:solidFill>
                  <a:srgbClr val="7A81FF"/>
                </a:solidFill>
              </a:rPr>
              <a:t>Boost</a:t>
            </a:r>
            <a:r>
              <a:rPr lang="fr-FR" dirty="0">
                <a:solidFill>
                  <a:srgbClr val="7A81FF"/>
                </a:solidFill>
              </a:rPr>
              <a:t> technologique, R&amp;D en Europe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Retombées indirectes (ex. IRM )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Comment se place t’on par rapport aux concurrents hors Europe (</a:t>
            </a:r>
            <a:r>
              <a:rPr lang="fr-FR" dirty="0" err="1">
                <a:solidFill>
                  <a:srgbClr val="7A81FF"/>
                </a:solidFill>
              </a:rPr>
              <a:t>e.g</a:t>
            </a:r>
            <a:r>
              <a:rPr lang="fr-FR" dirty="0">
                <a:solidFill>
                  <a:srgbClr val="7A81FF"/>
                </a:solidFill>
              </a:rPr>
              <a:t>. ILC, CEPC)</a:t>
            </a:r>
          </a:p>
          <a:p>
            <a:pPr lvl="2"/>
            <a:endParaRPr lang="fr-FR" dirty="0">
              <a:solidFill>
                <a:srgbClr val="7A81FF"/>
              </a:solidFill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41BFEBD-C340-7246-B017-D046B9C49FF9}"/>
              </a:ext>
            </a:extLst>
          </p:cNvPr>
          <p:cNvCxnSpPr>
            <a:cxnSpLocks/>
          </p:cNvCxnSpPr>
          <p:nvPr/>
        </p:nvCxnSpPr>
        <p:spPr>
          <a:xfrm>
            <a:off x="4661523" y="1358154"/>
            <a:ext cx="7131548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353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0425A5-6146-4140-87A7-D71220B2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853" y="319460"/>
            <a:ext cx="4603499" cy="993028"/>
          </a:xfrm>
        </p:spPr>
        <p:txBody>
          <a:bodyPr/>
          <a:lstStyle/>
          <a:p>
            <a:r>
              <a:rPr lang="fr-FR" b="1" dirty="0">
                <a:solidFill>
                  <a:schemeClr val="bg1"/>
                </a:solidFill>
              </a:rPr>
              <a:t>Ecolo ou pas ??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D657A9-6F05-1A4F-92E8-C10B9D1E7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258" y="2013418"/>
            <a:ext cx="10515600" cy="4351338"/>
          </a:xfrm>
          <a:solidFill>
            <a:schemeClr val="bg1">
              <a:alpha val="90000"/>
            </a:schemeClr>
          </a:solidFill>
        </p:spPr>
        <p:txBody>
          <a:bodyPr>
            <a:normAutofit lnSpcReduction="10000"/>
          </a:bodyPr>
          <a:lstStyle/>
          <a:p>
            <a:r>
              <a:rPr lang="fr-FR" dirty="0">
                <a:solidFill>
                  <a:srgbClr val="7A81FF"/>
                </a:solidFill>
              </a:rPr>
              <a:t>Entre une grosse et une petite machine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Est-ce vraiment différent ?</a:t>
            </a:r>
          </a:p>
          <a:p>
            <a:r>
              <a:rPr lang="fr-FR" dirty="0">
                <a:solidFill>
                  <a:srgbClr val="7A81FF"/>
                </a:solidFill>
              </a:rPr>
              <a:t>Si effort global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Économie d’énergie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Gestion de l’eau, refroidissement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Gestion climatisation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Recyclage des matériaux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Interdiction de produit chimique polluant (détecteur, RF)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Récupération de l’énergie (ex. récupération de la chaleur des clusters pour la piscine)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Même impact que plusieurs petites machines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9437797-A80E-C64C-B970-ED07E868CF3B}"/>
              </a:ext>
            </a:extLst>
          </p:cNvPr>
          <p:cNvCxnSpPr>
            <a:cxnSpLocks/>
          </p:cNvCxnSpPr>
          <p:nvPr/>
        </p:nvCxnSpPr>
        <p:spPr>
          <a:xfrm>
            <a:off x="4661523" y="1358154"/>
            <a:ext cx="7131548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5582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663C01-2DD4-9D4E-9828-BFD176D7B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7712" y="32591"/>
            <a:ext cx="671917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FCC : Quelle alternative pour la physique des hautes énergies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4C6A0F-EE33-B64D-9240-6DE00CD5A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023" y="1959630"/>
            <a:ext cx="10515600" cy="4351338"/>
          </a:xfrm>
          <a:solidFill>
            <a:schemeClr val="bg1">
              <a:alpha val="9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fr-FR" dirty="0">
                <a:solidFill>
                  <a:srgbClr val="7A81FF"/>
                </a:solidFill>
              </a:rPr>
              <a:t>Alternative ? 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Muon </a:t>
            </a:r>
            <a:r>
              <a:rPr lang="fr-FR" dirty="0" err="1">
                <a:solidFill>
                  <a:srgbClr val="7A81FF"/>
                </a:solidFill>
              </a:rPr>
              <a:t>Collider</a:t>
            </a:r>
            <a:endParaRPr lang="fr-FR" dirty="0">
              <a:solidFill>
                <a:srgbClr val="7A81FF"/>
              </a:solidFill>
            </a:endParaRPr>
          </a:p>
          <a:p>
            <a:pPr lvl="1"/>
            <a:r>
              <a:rPr lang="fr-FR" dirty="0" err="1">
                <a:solidFill>
                  <a:srgbClr val="7A81FF"/>
                </a:solidFill>
              </a:rPr>
              <a:t>Collider</a:t>
            </a:r>
            <a:r>
              <a:rPr lang="fr-FR" dirty="0">
                <a:solidFill>
                  <a:srgbClr val="7A81FF"/>
                </a:solidFill>
              </a:rPr>
              <a:t> hors Europe ?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Autres expériences moins couteuses ?</a:t>
            </a:r>
          </a:p>
          <a:p>
            <a:r>
              <a:rPr lang="fr-FR" dirty="0">
                <a:solidFill>
                  <a:srgbClr val="7A81FF"/>
                </a:solidFill>
              </a:rPr>
              <a:t>A quelle échelle de temps a-t-on besoin des résultats attendus ?</a:t>
            </a:r>
          </a:p>
          <a:p>
            <a:r>
              <a:rPr lang="fr-FR" dirty="0">
                <a:solidFill>
                  <a:srgbClr val="7A81FF"/>
                </a:solidFill>
              </a:rPr>
              <a:t>Si des arbitrages doivent être faits, 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quels critères seront pris en compte ? </a:t>
            </a:r>
          </a:p>
          <a:p>
            <a:pPr lvl="1"/>
            <a:r>
              <a:rPr lang="fr-FR" dirty="0">
                <a:solidFill>
                  <a:srgbClr val="7A81FF"/>
                </a:solidFill>
              </a:rPr>
              <a:t>Est-ce que les accélérateurs applicatifs pour la biologie, les matériaux seront impactés ?</a:t>
            </a:r>
          </a:p>
          <a:p>
            <a:r>
              <a:rPr lang="fr-FR" dirty="0">
                <a:solidFill>
                  <a:srgbClr val="7A81FF"/>
                </a:solidFill>
              </a:rPr>
              <a:t>Est-ce que ca aurait été grave si on avait mesuré le boson de </a:t>
            </a:r>
            <a:r>
              <a:rPr lang="fr-FR" dirty="0" err="1">
                <a:solidFill>
                  <a:srgbClr val="7A81FF"/>
                </a:solidFill>
              </a:rPr>
              <a:t>Higgs</a:t>
            </a:r>
            <a:r>
              <a:rPr lang="fr-FR" dirty="0">
                <a:solidFill>
                  <a:srgbClr val="7A81FF"/>
                </a:solidFill>
              </a:rPr>
              <a:t> des décennies plus tard ?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89CB7D99-68F5-754C-8836-4BC55818DFF4}"/>
              </a:ext>
            </a:extLst>
          </p:cNvPr>
          <p:cNvCxnSpPr>
            <a:cxnSpLocks/>
          </p:cNvCxnSpPr>
          <p:nvPr/>
        </p:nvCxnSpPr>
        <p:spPr>
          <a:xfrm>
            <a:off x="4661523" y="1358154"/>
            <a:ext cx="7131548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4920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FEE98F8-B540-4B49-BC9E-A2BEBB6224C9}"/>
              </a:ext>
            </a:extLst>
          </p:cNvPr>
          <p:cNvSpPr txBox="1">
            <a:spLocks/>
          </p:cNvSpPr>
          <p:nvPr/>
        </p:nvSpPr>
        <p:spPr>
          <a:xfrm>
            <a:off x="4867712" y="32591"/>
            <a:ext cx="671917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 dirty="0">
                <a:solidFill>
                  <a:schemeClr val="bg1"/>
                </a:solidFill>
              </a:rPr>
              <a:t>Discussion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D8647C5-8B0B-7442-A6AF-D52ECE63EBE4}"/>
              </a:ext>
            </a:extLst>
          </p:cNvPr>
          <p:cNvCxnSpPr>
            <a:cxnSpLocks/>
          </p:cNvCxnSpPr>
          <p:nvPr/>
        </p:nvCxnSpPr>
        <p:spPr>
          <a:xfrm>
            <a:off x="4661523" y="1358154"/>
            <a:ext cx="7131548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084FA8D5-72ED-4542-A0D4-EF40F63C7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023" y="1959630"/>
            <a:ext cx="10515600" cy="4351338"/>
          </a:xfrm>
          <a:solidFill>
            <a:schemeClr val="bg1">
              <a:alpha val="9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fr-FR" dirty="0">
                <a:solidFill>
                  <a:srgbClr val="7A81FF"/>
                </a:solidFill>
              </a:rPr>
              <a:t>Qui est pour, qui est contre, qui a besoin d’argumentation ? </a:t>
            </a:r>
          </a:p>
          <a:p>
            <a:endParaRPr lang="fr-FR" dirty="0">
              <a:solidFill>
                <a:srgbClr val="7A81FF"/>
              </a:solidFill>
            </a:endParaRPr>
          </a:p>
          <a:p>
            <a:r>
              <a:rPr lang="fr-FR" dirty="0">
                <a:solidFill>
                  <a:srgbClr val="7A81FF"/>
                </a:solidFill>
              </a:rPr>
              <a:t>Argument en faveur du FCC</a:t>
            </a:r>
          </a:p>
          <a:p>
            <a:pPr lvl="1"/>
            <a:endParaRPr lang="fr-FR" dirty="0">
              <a:solidFill>
                <a:srgbClr val="7A81FF"/>
              </a:solidFill>
            </a:endParaRPr>
          </a:p>
          <a:p>
            <a:r>
              <a:rPr lang="fr-FR" dirty="0">
                <a:solidFill>
                  <a:srgbClr val="7A81FF"/>
                </a:solidFill>
              </a:rPr>
              <a:t>Argument pour les alternatives ? </a:t>
            </a:r>
          </a:p>
          <a:p>
            <a:endParaRPr lang="fr-FR" dirty="0">
              <a:solidFill>
                <a:srgbClr val="7A81FF"/>
              </a:solidFill>
            </a:endParaRPr>
          </a:p>
          <a:p>
            <a:r>
              <a:rPr lang="fr-FR" dirty="0">
                <a:solidFill>
                  <a:srgbClr val="7A81FF"/>
                </a:solidFill>
              </a:rPr>
              <a:t>A quelle échelle de temps a-t-on besoin des résultats attendus ?</a:t>
            </a:r>
          </a:p>
          <a:p>
            <a:endParaRPr lang="fr-FR" dirty="0">
              <a:solidFill>
                <a:srgbClr val="7A81FF"/>
              </a:solidFill>
            </a:endParaRPr>
          </a:p>
          <a:p>
            <a:r>
              <a:rPr lang="fr-FR" dirty="0">
                <a:solidFill>
                  <a:srgbClr val="7A81FF"/>
                </a:solidFill>
              </a:rPr>
              <a:t>Si des arbitrages doivent être faits, comment seront-il fait ?</a:t>
            </a:r>
          </a:p>
          <a:p>
            <a:endParaRPr lang="fr-FR" dirty="0">
              <a:solidFill>
                <a:srgbClr val="7A81FF"/>
              </a:solidFill>
            </a:endParaRPr>
          </a:p>
          <a:p>
            <a:r>
              <a:rPr lang="fr-FR" dirty="0">
                <a:solidFill>
                  <a:srgbClr val="7A81FF"/>
                </a:solidFill>
              </a:rPr>
              <a:t>Quels impacts sur les autres grandes infrastructures de recherche en Europe toute </a:t>
            </a:r>
            <a:r>
              <a:rPr lang="fr-FR">
                <a:solidFill>
                  <a:srgbClr val="7A81FF"/>
                </a:solidFill>
              </a:rPr>
              <a:t>discipline confondue ?</a:t>
            </a:r>
            <a:endParaRPr lang="fr-FR" dirty="0">
              <a:solidFill>
                <a:srgbClr val="7A81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5698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leu vert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2960</TotalTime>
  <Words>488</Words>
  <Application>Microsoft Macintosh PowerPoint</Application>
  <PresentationFormat>Grand écran</PresentationFormat>
  <Paragraphs>72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Présentation PowerPoint</vt:lpstr>
      <vt:lpstr>Table ronde</vt:lpstr>
      <vt:lpstr>Les grands accélérateurs : Pourquoi ?</vt:lpstr>
      <vt:lpstr>Grande machine versus petite machine </vt:lpstr>
      <vt:lpstr>Du coup… Pourquoi vraiment le FCC ??!!</vt:lpstr>
      <vt:lpstr>Ecolo ou pas ??</vt:lpstr>
      <vt:lpstr>FCC : Quelle alternative pour la physique des hautes énergies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 ronde</dc:title>
  <dc:creator>Microsoft Office User</dc:creator>
  <cp:lastModifiedBy>Microsoft Office User</cp:lastModifiedBy>
  <cp:revision>12</cp:revision>
  <dcterms:created xsi:type="dcterms:W3CDTF">2026-10-01T16:14:00Z</dcterms:created>
  <dcterms:modified xsi:type="dcterms:W3CDTF">2026-10-06T11:48:44Z</dcterms:modified>
</cp:coreProperties>
</file>