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96" r:id="rId3"/>
    <p:sldId id="310" r:id="rId4"/>
    <p:sldId id="311" r:id="rId5"/>
    <p:sldId id="309" r:id="rId6"/>
    <p:sldId id="267" r:id="rId7"/>
    <p:sldId id="277" r:id="rId8"/>
    <p:sldId id="297" r:id="rId9"/>
    <p:sldId id="314" r:id="rId10"/>
    <p:sldId id="315" r:id="rId11"/>
    <p:sldId id="259" r:id="rId12"/>
    <p:sldId id="260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4660"/>
  </p:normalViewPr>
  <p:slideViewPr>
    <p:cSldViewPr snapToGrid="0" showGuides="1">
      <p:cViewPr>
        <p:scale>
          <a:sx n="96" d="100"/>
          <a:sy n="96" d="100"/>
        </p:scale>
        <p:origin x="48" y="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76839-C060-4F28-95C4-886693160020}" type="datetimeFigureOut">
              <a:rPr lang="fr-FR" smtClean="0"/>
              <a:t>10/04/2026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D0274-8EAE-40F8-8190-AD017E3FE9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4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27016803-9A95-4AE2-AA70-ABD9D5C6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4CA17D-7F1F-40EB-B482-4795B67D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"/>
            <a:ext cx="10363199" cy="86264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89247-F5D9-4101-9CAF-C046211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50217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63B3B-F493-4490-9E11-009C7809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BD71-90B7-4A83-9138-24026FE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27C63-3BB0-48D9-BAB1-24179C74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16" y="6475222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5C1CE2-6D07-417E-AC36-B374E24F93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79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60D07F2-1307-408A-A21C-87B790F866B6}"/>
              </a:ext>
            </a:extLst>
          </p:cNvPr>
          <p:cNvGrpSpPr/>
          <p:nvPr userDrawn="1"/>
        </p:nvGrpSpPr>
        <p:grpSpPr>
          <a:xfrm>
            <a:off x="-42393" y="0"/>
            <a:ext cx="12234393" cy="784679"/>
            <a:chOff x="-42393" y="0"/>
            <a:chExt cx="12234393" cy="7846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B4DFA1-6348-467C-A236-258171E86DB7}"/>
                </a:ext>
              </a:extLst>
            </p:cNvPr>
            <p:cNvSpPr/>
            <p:nvPr/>
          </p:nvSpPr>
          <p:spPr>
            <a:xfrm>
              <a:off x="0" y="0"/>
              <a:ext cx="12192000" cy="78467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4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9D19044-6D1F-4E0B-9C80-DEACC24EE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393" y="0"/>
              <a:ext cx="1347253" cy="78467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BBC3F4-DC60-4973-923F-332AB3C6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7028" y="0"/>
              <a:ext cx="964972" cy="784679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F4CA17D-7F1F-40EB-B482-4795B67D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"/>
            <a:ext cx="10363199" cy="86264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89247-F5D9-4101-9CAF-C046211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50217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63B3B-F493-4490-9E11-009C7809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22/01/265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BD71-90B7-4A83-9138-24026FE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27C63-3BB0-48D9-BAB1-24179C74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16" y="6475222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5C1CE2-6D07-417E-AC36-B374E24F93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342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BCE7D-3D95-4C3A-BA8F-561011D93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963176-9D89-4B65-935B-06285CA6D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5644F7-CBB0-4AAB-81BA-A56B6590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84DB0B-DAAF-4F58-9161-964BB058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669A0D-191D-48E0-B20C-6154FFA6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34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09C4DF-6FFC-4AE6-A62B-928642311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49F980-84F7-4EA0-8812-D5CA5DD2F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7D3433-DFE3-4E65-B42E-3BF2D85DD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2448DD-6830-4771-A9E2-638F18ED4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4FBCA1-11C5-4AC1-AA24-FF03C2F9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88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573E52-2CB6-483E-812B-720F6248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4C7400-A857-4B33-926C-7BA318A14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1E1DE2-77A7-4630-AC9A-158A8B1A4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763288-4DF9-46D2-8AA5-7D2302372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CE7DCD-D170-4E9B-8AA9-054783174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44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49" r:id="rId3"/>
    <p:sldLayoutId id="2147483659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2030E6-8D8F-4541-8E61-2A2A8E185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651" y="774789"/>
            <a:ext cx="1117600" cy="762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E2DC02-FD60-480A-8F51-4246344AADCA}"/>
              </a:ext>
            </a:extLst>
          </p:cNvPr>
          <p:cNvSpPr txBox="1"/>
          <p:nvPr/>
        </p:nvSpPr>
        <p:spPr>
          <a:xfrm>
            <a:off x="1533395" y="2263952"/>
            <a:ext cx="9145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Project Progress </a:t>
            </a:r>
            <a:r>
              <a:rPr lang="fr-FR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Review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(PPR) 3-2026</a:t>
            </a:r>
          </a:p>
          <a:p>
            <a:pPr algn="ctr"/>
            <a:endParaRPr lang="fr-FR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WP- </a:t>
            </a:r>
            <a:r>
              <a:rPr lang="fr-FR" sz="2800" dirty="0"/>
              <a:t>12 Implantation dans l'IGLOO </a:t>
            </a:r>
            <a:endParaRPr lang="fr-FR" sz="2800" dirty="0"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Présenté par: Sylvain Brault</a:t>
            </a:r>
          </a:p>
          <a:p>
            <a:pPr algn="ctr"/>
            <a:endParaRPr lang="fr-FR" sz="2400" dirty="0">
              <a:latin typeface="+mn-lt"/>
            </a:endParaRPr>
          </a:p>
          <a:p>
            <a:pPr algn="ctr"/>
            <a:endParaRPr lang="fr-FR" sz="2400" dirty="0">
              <a:latin typeface="+mn-lt"/>
            </a:endParaRPr>
          </a:p>
          <a:p>
            <a:pPr algn="ctr"/>
            <a:r>
              <a:rPr lang="fr-FR" sz="2400" dirty="0"/>
              <a:t>10</a:t>
            </a:r>
            <a:r>
              <a:rPr lang="fr-FR" sz="2400" dirty="0">
                <a:latin typeface="+mn-lt"/>
              </a:rPr>
              <a:t> Avril 2026</a:t>
            </a:r>
          </a:p>
        </p:txBody>
      </p:sp>
    </p:spTree>
    <p:extLst>
      <p:ext uri="{BB962C8B-B14F-4D97-AF65-F5344CB8AC3E}">
        <p14:creationId xmlns:p14="http://schemas.microsoft.com/office/powerpoint/2010/main" val="38035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2660"/>
            <a:ext cx="12192000" cy="5021781"/>
          </a:xfrm>
        </p:spPr>
        <p:txBody>
          <a:bodyPr/>
          <a:lstStyle/>
          <a:p>
            <a:r>
              <a:rPr lang="fr-FR" dirty="0"/>
              <a:t>Intégration: Ligne injection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722F25D-F6A0-44DC-A729-D2392AB47942}"/>
              </a:ext>
            </a:extLst>
          </p:cNvPr>
          <p:cNvSpPr txBox="1">
            <a:spLocks/>
          </p:cNvSpPr>
          <p:nvPr/>
        </p:nvSpPr>
        <p:spPr>
          <a:xfrm>
            <a:off x="89142" y="3609489"/>
            <a:ext cx="3849492" cy="4906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Encore quelques ajustements !!!!</a:t>
            </a:r>
            <a:endParaRPr lang="fr-FR" sz="1600" dirty="0">
              <a:solidFill>
                <a:srgbClr val="00B050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9E9CFAB-8BD2-4AE6-94CF-4CE56512B875}"/>
              </a:ext>
            </a:extLst>
          </p:cNvPr>
          <p:cNvGrpSpPr>
            <a:grpSpLocks noChangeAspect="1"/>
          </p:cNvGrpSpPr>
          <p:nvPr/>
        </p:nvGrpSpPr>
        <p:grpSpPr>
          <a:xfrm>
            <a:off x="85725" y="1424374"/>
            <a:ext cx="3705657" cy="1452176"/>
            <a:chOff x="85725" y="1424374"/>
            <a:chExt cx="11925930" cy="467354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C4F6C3B-F9BE-4B4D-8E32-AA8AFF3F2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" t="5649" r="781" b="18529"/>
            <a:stretch/>
          </p:blipFill>
          <p:spPr>
            <a:xfrm>
              <a:off x="85725" y="1424374"/>
              <a:ext cx="11925930" cy="4673544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B8D648FD-E3E9-44D1-9E43-D6778EC14C3A}"/>
                </a:ext>
              </a:extLst>
            </p:cNvPr>
            <p:cNvSpPr/>
            <p:nvPr/>
          </p:nvSpPr>
          <p:spPr>
            <a:xfrm>
              <a:off x="6915150" y="2581275"/>
              <a:ext cx="2124075" cy="16192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4202A35-326D-488A-A645-1DA5AFE8C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11374"/>
          <a:stretch/>
        </p:blipFill>
        <p:spPr>
          <a:xfrm>
            <a:off x="4409950" y="1783849"/>
            <a:ext cx="7286350" cy="4691373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923B507-E393-42E4-9CBF-AFF19CF6F28F}"/>
              </a:ext>
            </a:extLst>
          </p:cNvPr>
          <p:cNvCxnSpPr/>
          <p:nvPr/>
        </p:nvCxnSpPr>
        <p:spPr>
          <a:xfrm>
            <a:off x="2749296" y="2274520"/>
            <a:ext cx="1127811" cy="6020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AF6C09A7-AEDE-45ED-8023-93444AA5A049}"/>
              </a:ext>
            </a:extLst>
          </p:cNvPr>
          <p:cNvSpPr/>
          <p:nvPr/>
        </p:nvSpPr>
        <p:spPr>
          <a:xfrm>
            <a:off x="8772525" y="3533774"/>
            <a:ext cx="950473" cy="1000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7871C87-7F12-4DC0-A7BA-7B834FEEBAC5}"/>
              </a:ext>
            </a:extLst>
          </p:cNvPr>
          <p:cNvSpPr/>
          <p:nvPr/>
        </p:nvSpPr>
        <p:spPr>
          <a:xfrm>
            <a:off x="6553200" y="3596135"/>
            <a:ext cx="771525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337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3B8A7C-4C2D-4860-95C5-EA8E0747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Planning et principaux jalons du WP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49E3E6-93B9-4942-93BF-8CCFDB024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5967"/>
            <a:ext cx="12192000" cy="5579566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Taches restantes avant le premier faisceau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Conditionnement haute tension jusqu’à </a:t>
            </a:r>
            <a:r>
              <a:rPr lang="fr-FR" b="1" dirty="0">
                <a:solidFill>
                  <a:srgbClr val="00B050"/>
                </a:solidFill>
              </a:rPr>
              <a:t>380 kV </a:t>
            </a:r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Remontage de la PPF (</a:t>
            </a:r>
            <a:r>
              <a:rPr lang="fr-FR" dirty="0" err="1"/>
              <a:t>TrA</a:t>
            </a:r>
            <a:r>
              <a:rPr lang="fr-FR" dirty="0"/>
              <a:t>) </a:t>
            </a:r>
          </a:p>
          <a:p>
            <a:pPr lvl="1"/>
            <a:r>
              <a:rPr lang="fr-FR" dirty="0"/>
              <a:t>Alignement du bras de transfert dans la chambre photocathode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Réaliser les dépôts sur les photocathodes </a:t>
            </a:r>
            <a:r>
              <a:rPr lang="fr-FR" sz="2100" dirty="0"/>
              <a:t>(en cours)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Finaliser le câblage et C&amp;C </a:t>
            </a:r>
            <a:r>
              <a:rPr lang="fr-FR" sz="2000" dirty="0"/>
              <a:t>(Quasiment finis)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Plomber la FC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…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Tâches sur le chemin critique pour premier faisceau : </a:t>
            </a:r>
            <a:r>
              <a:rPr lang="fr-FR" dirty="0">
                <a:solidFill>
                  <a:srgbClr val="FF0000"/>
                </a:solidFill>
              </a:rPr>
              <a:t>Conditionnement !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46AD8E-01A9-4B23-B1B4-ACE76B50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5F4806-56FC-4229-8081-E7F2C971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DF4DC7-A1FA-4D7D-ADD5-CE2EDEA7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3174D6-250A-4576-B356-76C9473FE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665" y="879025"/>
            <a:ext cx="490592" cy="490592"/>
          </a:xfrm>
          <a:prstGeom prst="rect">
            <a:avLst/>
          </a:prstGeom>
        </p:spPr>
      </p:pic>
      <p:pic>
        <p:nvPicPr>
          <p:cNvPr id="1026" name="Picture 2" descr="on va y arriver">
            <a:extLst>
              <a:ext uri="{FF2B5EF4-FFF2-40B4-BE49-F238E27FC236}">
                <a16:creationId xmlns:a16="http://schemas.microsoft.com/office/drawing/2014/main" id="{580EB520-A68B-4ECE-802B-F581996927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818" y="1312591"/>
            <a:ext cx="111503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230CE90-9D00-4FD1-A364-337C0DC3A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22" y="4014364"/>
            <a:ext cx="1090934" cy="24040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71D3775-E01D-44DA-B642-18E3C7798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4644866"/>
            <a:ext cx="2447925" cy="1143000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1545CEC-E142-4BC5-B7E3-83705ED22F74}"/>
              </a:ext>
            </a:extLst>
          </p:cNvPr>
          <p:cNvCxnSpPr>
            <a:cxnSpLocks/>
          </p:cNvCxnSpPr>
          <p:nvPr/>
        </p:nvCxnSpPr>
        <p:spPr>
          <a:xfrm flipH="1">
            <a:off x="2904067" y="4283899"/>
            <a:ext cx="3323490" cy="165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8771543-91DE-44AF-A6ED-C6DAF253A06D}"/>
              </a:ext>
            </a:extLst>
          </p:cNvPr>
          <p:cNvCxnSpPr>
            <a:cxnSpLocks/>
          </p:cNvCxnSpPr>
          <p:nvPr/>
        </p:nvCxnSpPr>
        <p:spPr>
          <a:xfrm>
            <a:off x="2814637" y="4412033"/>
            <a:ext cx="3493030" cy="16042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931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0C5EA-1FC3-45C4-A477-A358574F1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Besoins manquants RH et points de vigilance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FBD1FA-AFCC-4D79-A46F-F00BB3EC4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Disponibilité des ressources: </a:t>
            </a:r>
          </a:p>
          <a:p>
            <a:pPr lvl="1"/>
            <a:r>
              <a:rPr lang="fr-FR" dirty="0"/>
              <a:t>Réparation du Cryomodule ESS début lundi prochain &gt; fin mai (au mieux)</a:t>
            </a:r>
          </a:p>
          <a:p>
            <a:pPr lvl="1"/>
            <a:endParaRPr lang="fr-FR" dirty="0"/>
          </a:p>
          <a:p>
            <a:r>
              <a:rPr lang="fr-FR" dirty="0"/>
              <a:t>Retard à prévoir : </a:t>
            </a:r>
          </a:p>
          <a:p>
            <a:pPr lvl="1"/>
            <a:r>
              <a:rPr lang="fr-FR" dirty="0"/>
              <a:t>Remontage PPF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F315B-FD6B-4243-8E74-422BCAA9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D4EC9A-D737-4B27-8C96-E2000420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72F41-30C1-4F75-92E5-97286980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9144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5829"/>
            <a:ext cx="12192000" cy="5021781"/>
          </a:xfrm>
        </p:spPr>
        <p:txBody>
          <a:bodyPr/>
          <a:lstStyle/>
          <a:p>
            <a:r>
              <a:rPr lang="fr-FR" dirty="0"/>
              <a:t>Laser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497A907D-89BE-43AC-A6A4-6F4369406CFE}"/>
              </a:ext>
            </a:extLst>
          </p:cNvPr>
          <p:cNvSpPr txBox="1">
            <a:spLocks/>
          </p:cNvSpPr>
          <p:nvPr/>
        </p:nvSpPr>
        <p:spPr>
          <a:xfrm>
            <a:off x="109031" y="1366418"/>
            <a:ext cx="6339182" cy="23142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Mise en place des « boites laser »</a:t>
            </a:r>
          </a:p>
          <a:p>
            <a:r>
              <a:rPr lang="fr-FR" sz="1600" dirty="0"/>
              <a:t>Mise en place des périscopes</a:t>
            </a:r>
          </a:p>
          <a:p>
            <a:r>
              <a:rPr lang="fr-FR" sz="1600" dirty="0"/>
              <a:t>Mise en place des capotages</a:t>
            </a:r>
          </a:p>
          <a:p>
            <a:r>
              <a:rPr lang="fr-FR" sz="1600" dirty="0"/>
              <a:t>Alignement laser par Anahi et Raphaël  </a:t>
            </a:r>
          </a:p>
          <a:p>
            <a:endParaRPr lang="fr-FR" sz="1600" dirty="0">
              <a:solidFill>
                <a:srgbClr val="00B05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6815CC-B369-4FD8-A671-324466C24199}"/>
              </a:ext>
            </a:extLst>
          </p:cNvPr>
          <p:cNvSpPr txBox="1"/>
          <p:nvPr/>
        </p:nvSpPr>
        <p:spPr>
          <a:xfrm>
            <a:off x="1377696" y="6149150"/>
            <a:ext cx="2011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Alignement laser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EE8BD9F-4CF5-4F47-B088-308393D59C92}"/>
              </a:ext>
            </a:extLst>
          </p:cNvPr>
          <p:cNvSpPr txBox="1"/>
          <p:nvPr/>
        </p:nvSpPr>
        <p:spPr>
          <a:xfrm>
            <a:off x="8293684" y="6542944"/>
            <a:ext cx="31419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Capotages laser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95CD0C0-225D-4B32-B2B7-D645A34531EC}"/>
              </a:ext>
            </a:extLst>
          </p:cNvPr>
          <p:cNvSpPr txBox="1"/>
          <p:nvPr/>
        </p:nvSpPr>
        <p:spPr>
          <a:xfrm>
            <a:off x="4899284" y="6198911"/>
            <a:ext cx="2111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/>
              <a:t>Pied - </a:t>
            </a:r>
            <a:r>
              <a:rPr lang="fr-FR" sz="1200" b="1" i="1" dirty="0" err="1"/>
              <a:t>riscope</a:t>
            </a:r>
            <a:endParaRPr lang="fr-FR" sz="1200" b="1" i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6308D80-4CA5-4209-9419-5B8EC8149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27" y="918276"/>
            <a:ext cx="4481858" cy="20168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6910F9B-AE5A-4A9B-B7C0-2E593B293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9971" y="1268963"/>
            <a:ext cx="4095749" cy="184459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E8BCE67-661A-49D5-BC47-69A4F0613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1950" y="3901614"/>
            <a:ext cx="3365760" cy="151459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BD67AA8-7B33-43AB-BCDE-199222B69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9223" y="4228435"/>
            <a:ext cx="2709414" cy="121923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C5B9797-0A7F-4A13-B53C-B3717A616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42" y="4020478"/>
            <a:ext cx="3138760" cy="20383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F21A7C-AD80-46E1-91FF-806AEDD02A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21" y="4418608"/>
            <a:ext cx="4662162" cy="209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9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2765"/>
            <a:ext cx="12192000" cy="5021781"/>
          </a:xfrm>
        </p:spPr>
        <p:txBody>
          <a:bodyPr/>
          <a:lstStyle/>
          <a:p>
            <a:r>
              <a:rPr lang="fr-FR" dirty="0"/>
              <a:t>Photocathode </a:t>
            </a:r>
            <a:r>
              <a:rPr lang="fr-FR" dirty="0" err="1"/>
              <a:t>Preparation</a:t>
            </a:r>
            <a:r>
              <a:rPr lang="fr-FR" dirty="0"/>
              <a:t> Facility (PPF)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497A907D-89BE-43AC-A6A4-6F4369406CFE}"/>
              </a:ext>
            </a:extLst>
          </p:cNvPr>
          <p:cNvSpPr txBox="1">
            <a:spLocks/>
          </p:cNvSpPr>
          <p:nvPr/>
        </p:nvSpPr>
        <p:spPr>
          <a:xfrm>
            <a:off x="109030" y="1369588"/>
            <a:ext cx="7308517" cy="41083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Etuvage MBE &gt; </a:t>
            </a:r>
            <a:r>
              <a:rPr lang="fr-FR" sz="1600" dirty="0">
                <a:solidFill>
                  <a:srgbClr val="00B050"/>
                </a:solidFill>
              </a:rPr>
              <a:t>OK 2.5e-11 mbar    </a:t>
            </a:r>
          </a:p>
          <a:p>
            <a:r>
              <a:rPr lang="fr-FR" sz="1600" dirty="0"/>
              <a:t>Alignement PPF par </a:t>
            </a:r>
            <a:r>
              <a:rPr lang="fr-FR" sz="1600" dirty="0" err="1"/>
              <a:t>Createc</a:t>
            </a:r>
            <a:r>
              <a:rPr lang="fr-FR" sz="1600" dirty="0"/>
              <a:t> (mi-mars) &gt; </a:t>
            </a:r>
            <a:r>
              <a:rPr lang="fr-FR" sz="1600" b="1" dirty="0">
                <a:solidFill>
                  <a:srgbClr val="00B050"/>
                </a:solidFill>
              </a:rPr>
              <a:t>OK mais…</a:t>
            </a:r>
          </a:p>
          <a:p>
            <a:pPr lvl="1"/>
            <a:r>
              <a:rPr lang="fr-FR" sz="1200" dirty="0"/>
              <a:t>Pb de grippage du bras de transfert </a:t>
            </a:r>
            <a:r>
              <a:rPr lang="fr-FR" sz="1200" dirty="0" err="1"/>
              <a:t>TrA</a:t>
            </a:r>
            <a:r>
              <a:rPr lang="fr-FR" sz="1200" dirty="0"/>
              <a:t>/Chambre photocathode</a:t>
            </a:r>
          </a:p>
          <a:p>
            <a:pPr lvl="1"/>
            <a:r>
              <a:rPr lang="fr-FR" sz="1200" dirty="0"/>
              <a:t>Pb de communication entre le soft et les alimentations chauffage</a:t>
            </a:r>
          </a:p>
          <a:p>
            <a:pPr marL="457200" lvl="1" indent="0">
              <a:buNone/>
            </a:pPr>
            <a:endParaRPr lang="fr-FR" sz="1200" dirty="0"/>
          </a:p>
          <a:p>
            <a:r>
              <a:rPr lang="fr-FR" sz="1600" dirty="0"/>
              <a:t>Mise a jour du soft </a:t>
            </a:r>
            <a:r>
              <a:rPr lang="fr-FR" sz="1600" dirty="0" err="1"/>
              <a:t>Createc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00B050"/>
                </a:solidFill>
              </a:rPr>
              <a:t>&gt; Pb de communication résolu</a:t>
            </a:r>
          </a:p>
          <a:p>
            <a:r>
              <a:rPr lang="fr-FR" sz="1600" dirty="0"/>
              <a:t>Remplacement des roulements et remise en place du bras </a:t>
            </a:r>
            <a:r>
              <a:rPr lang="fr-FR" sz="1600" dirty="0" err="1"/>
              <a:t>TrA</a:t>
            </a:r>
            <a:endParaRPr lang="fr-FR" sz="1600" dirty="0"/>
          </a:p>
          <a:p>
            <a:pPr lvl="1"/>
            <a:r>
              <a:rPr lang="fr-FR" sz="1200" dirty="0"/>
              <a:t>Etuvage en cours</a:t>
            </a:r>
          </a:p>
          <a:p>
            <a:pPr marL="457200" lvl="1" indent="0">
              <a:buNone/>
            </a:pPr>
            <a:endParaRPr lang="fr-FR" sz="800" b="1" dirty="0">
              <a:solidFill>
                <a:srgbClr val="FF0000"/>
              </a:solidFill>
            </a:endParaRPr>
          </a:p>
          <a:p>
            <a:r>
              <a:rPr lang="fr-FR" sz="1600" dirty="0"/>
              <a:t>Déchargement/Chargement du chariot avec 4 PUKS (2 Inox / 2 Moly)</a:t>
            </a:r>
          </a:p>
          <a:p>
            <a:r>
              <a:rPr lang="fr-FR" sz="1600" dirty="0"/>
              <a:t>Mise en place automatique d’un PUK dans MBE pour dépôt</a:t>
            </a:r>
            <a:endParaRPr lang="fr-FR" sz="9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6815CC-B369-4FD8-A671-324466C24199}"/>
              </a:ext>
            </a:extLst>
          </p:cNvPr>
          <p:cNvSpPr txBox="1"/>
          <p:nvPr/>
        </p:nvSpPr>
        <p:spPr>
          <a:xfrm>
            <a:off x="1002105" y="6267946"/>
            <a:ext cx="24324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PUKS  avant mise en place dans la PPF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9240292-EEE9-469A-9C86-4697B3D0AB08}"/>
              </a:ext>
            </a:extLst>
          </p:cNvPr>
          <p:cNvSpPr txBox="1"/>
          <p:nvPr/>
        </p:nvSpPr>
        <p:spPr>
          <a:xfrm>
            <a:off x="5659318" y="3980518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Réparation du bras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317520D-5FDE-401C-BA58-F92207B4C590}"/>
              </a:ext>
            </a:extLst>
          </p:cNvPr>
          <p:cNvSpPr txBox="1"/>
          <p:nvPr/>
        </p:nvSpPr>
        <p:spPr>
          <a:xfrm>
            <a:off x="10005160" y="2263186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Roulements remplacés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ECFA051-02C0-4D54-B799-CA5233376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8082" y="1753307"/>
            <a:ext cx="3126961" cy="14071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F5F42FE-EB63-4DE3-A333-871CEC612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3" r="31481"/>
          <a:stretch/>
        </p:blipFill>
        <p:spPr>
          <a:xfrm rot="5400000">
            <a:off x="10458478" y="594314"/>
            <a:ext cx="1429301" cy="196596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0E666AF-B1EF-4D18-B3BD-0D0E76894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1" y="5016246"/>
            <a:ext cx="2853267" cy="128397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BC140BF-0336-4CCB-8A47-A084872C43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10994" r="7010" b="10825"/>
          <a:stretch/>
        </p:blipFill>
        <p:spPr>
          <a:xfrm>
            <a:off x="6552364" y="4300770"/>
            <a:ext cx="5530606" cy="220133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5163E25-AC22-4E5A-ACFB-7CD7633913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0" t="-506" r="21597" b="19753"/>
          <a:stretch/>
        </p:blipFill>
        <p:spPr>
          <a:xfrm>
            <a:off x="7611093" y="2271193"/>
            <a:ext cx="2576237" cy="167615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FC79CC0D-DAED-4836-9CD2-F0C8BA088893}"/>
              </a:ext>
            </a:extLst>
          </p:cNvPr>
          <p:cNvSpPr txBox="1"/>
          <p:nvPr/>
        </p:nvSpPr>
        <p:spPr>
          <a:xfrm>
            <a:off x="7773171" y="3932407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Alignement PUK dans MBE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F3266F3-4799-4809-A968-FFB622B541DB}"/>
              </a:ext>
            </a:extLst>
          </p:cNvPr>
          <p:cNvSpPr txBox="1"/>
          <p:nvPr/>
        </p:nvSpPr>
        <p:spPr>
          <a:xfrm>
            <a:off x="8450492" y="6489592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Poste pilotage de la PPF</a:t>
            </a:r>
          </a:p>
        </p:txBody>
      </p:sp>
    </p:spTree>
    <p:extLst>
      <p:ext uri="{BB962C8B-B14F-4D97-AF65-F5344CB8AC3E}">
        <p14:creationId xmlns:p14="http://schemas.microsoft.com/office/powerpoint/2010/main" val="2409205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7454427" cy="5021781"/>
          </a:xfrm>
        </p:spPr>
        <p:txBody>
          <a:bodyPr/>
          <a:lstStyle/>
          <a:p>
            <a:r>
              <a:rPr lang="fr-FR" dirty="0"/>
              <a:t>Faraday Cup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497A907D-89BE-43AC-A6A4-6F4369406CFE}"/>
              </a:ext>
            </a:extLst>
          </p:cNvPr>
          <p:cNvSpPr txBox="1">
            <a:spLocks/>
          </p:cNvSpPr>
          <p:nvPr/>
        </p:nvSpPr>
        <p:spPr>
          <a:xfrm>
            <a:off x="109031" y="1902988"/>
            <a:ext cx="6339182" cy="23142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Raccordement eau : </a:t>
            </a:r>
            <a:r>
              <a:rPr lang="fr-FR" sz="1600" b="1" dirty="0">
                <a:solidFill>
                  <a:srgbClr val="00B050"/>
                </a:solidFill>
              </a:rPr>
              <a:t>OK !!! </a:t>
            </a:r>
          </a:p>
          <a:p>
            <a:pPr>
              <a:lnSpc>
                <a:spcPct val="100000"/>
              </a:lnSpc>
            </a:pPr>
            <a:r>
              <a:rPr lang="fr-FR" sz="1600" dirty="0"/>
              <a:t>Mise en place thermo-switch : </a:t>
            </a:r>
            <a:r>
              <a:rPr lang="fr-FR" sz="1600" b="1" dirty="0">
                <a:solidFill>
                  <a:srgbClr val="00B050"/>
                </a:solidFill>
              </a:rPr>
              <a:t>OK !!! </a:t>
            </a:r>
            <a:endParaRPr lang="fr-FR" sz="1600" dirty="0"/>
          </a:p>
          <a:p>
            <a:r>
              <a:rPr lang="fr-FR" sz="1600" dirty="0"/>
              <a:t>Plomb rapatrié dans l’Igloo</a:t>
            </a:r>
            <a:endParaRPr lang="fr-FR" sz="1200" b="1" dirty="0">
              <a:solidFill>
                <a:srgbClr val="FF0000"/>
              </a:solidFill>
            </a:endParaRPr>
          </a:p>
          <a:p>
            <a:r>
              <a:rPr lang="fr-FR" sz="1600" dirty="0"/>
              <a:t>Châssis blindage en cours de fabrication (mi-avril)</a:t>
            </a:r>
            <a:endParaRPr lang="fr-FR" sz="900" dirty="0"/>
          </a:p>
          <a:p>
            <a:r>
              <a:rPr lang="fr-FR" sz="1600" dirty="0"/>
              <a:t>Câblage : </a:t>
            </a:r>
            <a:r>
              <a:rPr lang="fr-FR" sz="1600" b="1" dirty="0">
                <a:solidFill>
                  <a:srgbClr val="00B050"/>
                </a:solidFill>
              </a:rPr>
              <a:t>OK !!! </a:t>
            </a:r>
            <a:endParaRPr lang="fr-FR" sz="16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6815CC-B369-4FD8-A671-324466C24199}"/>
              </a:ext>
            </a:extLst>
          </p:cNvPr>
          <p:cNvSpPr txBox="1"/>
          <p:nvPr/>
        </p:nvSpPr>
        <p:spPr>
          <a:xfrm>
            <a:off x="1054481" y="6224525"/>
            <a:ext cx="2252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Briques de plomb pour blindage FC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7A8CF7E-6301-47AB-8DD6-CE75547F9332}"/>
              </a:ext>
            </a:extLst>
          </p:cNvPr>
          <p:cNvSpPr txBox="1"/>
          <p:nvPr/>
        </p:nvSpPr>
        <p:spPr>
          <a:xfrm>
            <a:off x="5264769" y="3804058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FC/chambre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9240292-EEE9-469A-9C86-4697B3D0AB08}"/>
              </a:ext>
            </a:extLst>
          </p:cNvPr>
          <p:cNvSpPr txBox="1"/>
          <p:nvPr/>
        </p:nvSpPr>
        <p:spPr>
          <a:xfrm>
            <a:off x="5228774" y="6142629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FC </a:t>
            </a:r>
            <a:r>
              <a:rPr lang="fr-FR" sz="1050" b="1" i="1" dirty="0" err="1"/>
              <a:t>ready</a:t>
            </a:r>
            <a:r>
              <a:rPr lang="fr-FR" sz="1050" b="1" i="1" dirty="0"/>
              <a:t>, en attente de blindage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317520D-5FDE-401C-BA58-F92207B4C590}"/>
              </a:ext>
            </a:extLst>
          </p:cNvPr>
          <p:cNvSpPr txBox="1"/>
          <p:nvPr/>
        </p:nvSpPr>
        <p:spPr>
          <a:xfrm>
            <a:off x="9858671" y="5174058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Etude blindage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84D5E4C-2E75-471B-9BE3-58BC5EDF1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903" y="5106075"/>
            <a:ext cx="200018" cy="194941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95CD0C0-225D-4B32-B2B7-D645A34531EC}"/>
              </a:ext>
            </a:extLst>
          </p:cNvPr>
          <p:cNvSpPr txBox="1"/>
          <p:nvPr/>
        </p:nvSpPr>
        <p:spPr>
          <a:xfrm>
            <a:off x="7917912" y="5987179"/>
            <a:ext cx="21111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 err="1"/>
              <a:t>Tswitch</a:t>
            </a:r>
            <a:r>
              <a:rPr lang="fr-FR" sz="1050" b="1" i="1" dirty="0"/>
              <a:t> sur le retour 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1A3DBF-4C98-4470-8A57-AF308B09F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684" y="973688"/>
            <a:ext cx="1947633" cy="415713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914C35F-B604-4886-962A-775481246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2712" y="2353755"/>
            <a:ext cx="5021782" cy="226164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870D97F-EE5D-4948-A181-0A46D1140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3457" y="3976949"/>
            <a:ext cx="2800026" cy="126001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06F2C6E-7BA2-499A-94F8-7EE68BB32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484" y="3897618"/>
            <a:ext cx="2252977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4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EE8BD9F-4CF5-4F47-B088-308393D59C92}"/>
              </a:ext>
            </a:extLst>
          </p:cNvPr>
          <p:cNvSpPr txBox="1"/>
          <p:nvPr/>
        </p:nvSpPr>
        <p:spPr>
          <a:xfrm>
            <a:off x="6498999" y="5223669"/>
            <a:ext cx="2074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Coffret Gun (avant câblage)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7A8CF7E-6301-47AB-8DD6-CE75547F9332}"/>
              </a:ext>
            </a:extLst>
          </p:cNvPr>
          <p:cNvSpPr txBox="1"/>
          <p:nvPr/>
        </p:nvSpPr>
        <p:spPr>
          <a:xfrm>
            <a:off x="8807818" y="5830970"/>
            <a:ext cx="9833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Câbles BPM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0C8EE7-23FE-4C45-915C-A8A19C1D8956}"/>
              </a:ext>
            </a:extLst>
          </p:cNvPr>
          <p:cNvSpPr/>
          <p:nvPr/>
        </p:nvSpPr>
        <p:spPr>
          <a:xfrm>
            <a:off x="206906" y="793526"/>
            <a:ext cx="4525085" cy="480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1"/>
                </a:solidFill>
              </a:rPr>
              <a:t> Câblage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97ECAE8B-2FF8-4D3D-9BDE-98E8E8C0DE9A}"/>
              </a:ext>
            </a:extLst>
          </p:cNvPr>
          <p:cNvSpPr txBox="1">
            <a:spLocks/>
          </p:cNvSpPr>
          <p:nvPr/>
        </p:nvSpPr>
        <p:spPr>
          <a:xfrm>
            <a:off x="448254" y="1260366"/>
            <a:ext cx="6896602" cy="445356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Câblage armoire C&amp;C </a:t>
            </a:r>
          </a:p>
          <a:p>
            <a:r>
              <a:rPr lang="fr-FR" dirty="0"/>
              <a:t>Câblage coffret Gun</a:t>
            </a:r>
          </a:p>
          <a:p>
            <a:r>
              <a:rPr lang="fr-FR" dirty="0"/>
              <a:t>Câblage PPF après étuvages</a:t>
            </a:r>
          </a:p>
          <a:p>
            <a:r>
              <a:rPr lang="fr-FR" dirty="0"/>
              <a:t>Câblage solénoïdes</a:t>
            </a:r>
          </a:p>
          <a:p>
            <a:r>
              <a:rPr lang="fr-FR" dirty="0"/>
              <a:t>Câblage caméra</a:t>
            </a:r>
          </a:p>
          <a:p>
            <a:r>
              <a:rPr lang="fr-FR" dirty="0"/>
              <a:t>Câblage BPM</a:t>
            </a:r>
          </a:p>
          <a:p>
            <a:r>
              <a:rPr lang="fr-FR" dirty="0"/>
              <a:t>Tests C&amp;C</a:t>
            </a:r>
          </a:p>
          <a:p>
            <a:r>
              <a:rPr lang="fr-FR" dirty="0"/>
              <a:t>Raccordement air comprimé</a:t>
            </a:r>
          </a:p>
          <a:p>
            <a:r>
              <a:rPr lang="fr-FR" dirty="0"/>
              <a:t>Mise à la masse</a:t>
            </a:r>
          </a:p>
          <a:p>
            <a:r>
              <a:rPr lang="fr-FR" dirty="0"/>
              <a:t>Pb Capteurs position vannes Gun</a:t>
            </a:r>
          </a:p>
          <a:p>
            <a:pPr marL="457200" lvl="1" indent="0">
              <a:buNone/>
            </a:pPr>
            <a:r>
              <a:rPr lang="fr-FR" dirty="0">
                <a:solidFill>
                  <a:srgbClr val="FF0000"/>
                </a:solidFill>
              </a:rPr>
              <a:t>(Réparation en cours)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DBDE129F-5F81-4B5E-AE3B-4FF23DFB7664}"/>
              </a:ext>
            </a:extLst>
          </p:cNvPr>
          <p:cNvSpPr txBox="1">
            <a:spLocks/>
          </p:cNvSpPr>
          <p:nvPr/>
        </p:nvSpPr>
        <p:spPr>
          <a:xfrm>
            <a:off x="3238830" y="1311994"/>
            <a:ext cx="1612570" cy="9909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rgbClr val="00B050"/>
                </a:solidFill>
              </a:rPr>
              <a:t>Merci Christophe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00B050"/>
                </a:solidFill>
              </a:rPr>
              <a:t> et Fred !!</a:t>
            </a:r>
            <a:endParaRPr lang="fr-FR" sz="1000" dirty="0">
              <a:solidFill>
                <a:srgbClr val="00B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F974A5-55CC-4A67-B34E-9F44F3CBB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4014" y="3316103"/>
            <a:ext cx="2544301" cy="11449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F12C8B1-5CE3-4F89-BC9A-446599112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6957" y="3986351"/>
            <a:ext cx="2544302" cy="11449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83731A-D957-4D7F-A50E-65DBC929C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9733" y="1606413"/>
            <a:ext cx="3132146" cy="1409465"/>
          </a:xfrm>
          <a:prstGeom prst="rect">
            <a:avLst/>
          </a:prstGeom>
        </p:spPr>
      </p:pic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50BE2274-4B76-46CE-A5A9-EAD5980DFD44}"/>
              </a:ext>
            </a:extLst>
          </p:cNvPr>
          <p:cNvSpPr/>
          <p:nvPr/>
        </p:nvSpPr>
        <p:spPr>
          <a:xfrm>
            <a:off x="2637372" y="1161078"/>
            <a:ext cx="285750" cy="7524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ED34007-3AC9-4EC7-B7E8-5E0BB896F255}"/>
              </a:ext>
            </a:extLst>
          </p:cNvPr>
          <p:cNvSpPr txBox="1"/>
          <p:nvPr/>
        </p:nvSpPr>
        <p:spPr>
          <a:xfrm>
            <a:off x="4532577" y="3910786"/>
            <a:ext cx="2074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Préparation étuvage MBE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54E08B1-A494-408B-BB83-0A0AC7B25D7E}"/>
              </a:ext>
            </a:extLst>
          </p:cNvPr>
          <p:cNvSpPr txBox="1"/>
          <p:nvPr/>
        </p:nvSpPr>
        <p:spPr>
          <a:xfrm>
            <a:off x="10093284" y="6607217"/>
            <a:ext cx="2074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Câblage MBE 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79CD7288-3AFA-4252-9F62-E837C5F7217B}"/>
              </a:ext>
            </a:extLst>
          </p:cNvPr>
          <p:cNvSpPr/>
          <p:nvPr/>
        </p:nvSpPr>
        <p:spPr>
          <a:xfrm rot="1135277">
            <a:off x="326092" y="1014369"/>
            <a:ext cx="11360905" cy="3271649"/>
          </a:xfrm>
          <a:prstGeom prst="arc">
            <a:avLst>
              <a:gd name="adj1" fmla="val 16200000"/>
              <a:gd name="adj2" fmla="val 21162674"/>
            </a:avLst>
          </a:prstGeom>
          <a:ln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CC0F97B9-B769-44EA-A204-6BF3F27A06A0}"/>
              </a:ext>
            </a:extLst>
          </p:cNvPr>
          <p:cNvSpPr txBox="1">
            <a:spLocks/>
          </p:cNvSpPr>
          <p:nvPr/>
        </p:nvSpPr>
        <p:spPr>
          <a:xfrm rot="1863788">
            <a:off x="8512837" y="2226204"/>
            <a:ext cx="2542952" cy="3908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rgbClr val="0070C0"/>
                </a:solidFill>
              </a:rPr>
              <a:t>Jeux des 7 différences</a:t>
            </a:r>
            <a:endParaRPr lang="fr-FR" sz="1000" dirty="0">
              <a:solidFill>
                <a:srgbClr val="0070C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83A27E-0971-41D3-A8CE-0F8F9BCBE9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t="6145" r="19444" b="2264"/>
          <a:stretch/>
        </p:blipFill>
        <p:spPr>
          <a:xfrm rot="5400000">
            <a:off x="9858298" y="4596930"/>
            <a:ext cx="2544302" cy="1507395"/>
          </a:xfrm>
          <a:prstGeom prst="rect">
            <a:avLst/>
          </a:prstGeom>
        </p:spPr>
      </p:pic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940E3B27-D901-4140-A24C-668B6C7A9960}"/>
              </a:ext>
            </a:extLst>
          </p:cNvPr>
          <p:cNvSpPr txBox="1">
            <a:spLocks/>
          </p:cNvSpPr>
          <p:nvPr/>
        </p:nvSpPr>
        <p:spPr>
          <a:xfrm>
            <a:off x="1638739" y="3329641"/>
            <a:ext cx="3626500" cy="9909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rgbClr val="00B050"/>
                </a:solidFill>
              </a:rPr>
              <a:t>Merci FOC </a:t>
            </a:r>
            <a:r>
              <a:rPr lang="fr-FR" sz="1200" dirty="0">
                <a:solidFill>
                  <a:srgbClr val="00B050"/>
                </a:solidFill>
              </a:rPr>
              <a:t>(Christophe, Olivier, Fred)</a:t>
            </a:r>
            <a:endParaRPr lang="fr-FR" sz="1000" dirty="0">
              <a:solidFill>
                <a:srgbClr val="00B05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24EEAED-766C-45DF-8F69-D97DDC373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3" y="5122451"/>
            <a:ext cx="2624667" cy="11811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0ED0CFD-F5C0-41C2-8F6E-587210CB97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2774" y="4752465"/>
            <a:ext cx="1956276" cy="88032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9D0B3CE-F06B-4111-AFDB-D30A22E6EC16}"/>
              </a:ext>
            </a:extLst>
          </p:cNvPr>
          <p:cNvSpPr txBox="1"/>
          <p:nvPr/>
        </p:nvSpPr>
        <p:spPr>
          <a:xfrm>
            <a:off x="566481" y="6314956"/>
            <a:ext cx="2074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Câblage </a:t>
            </a:r>
            <a:r>
              <a:rPr lang="fr-FR" sz="1050" b="1" i="1" dirty="0" err="1"/>
              <a:t>BPMs</a:t>
            </a:r>
            <a:endParaRPr lang="fr-FR" sz="1050" b="1" i="1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9D8C460-1F08-4D77-9D72-B181D8D2E54A}"/>
              </a:ext>
            </a:extLst>
          </p:cNvPr>
          <p:cNvSpPr txBox="1"/>
          <p:nvPr/>
        </p:nvSpPr>
        <p:spPr>
          <a:xfrm>
            <a:off x="3362967" y="6177617"/>
            <a:ext cx="2074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Caméra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7493663-9C07-4EF5-9012-453E767DA2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5028" y="4750531"/>
            <a:ext cx="1956278" cy="880325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EA412BF2-07C1-44AE-A4A9-48FFD09D6F00}"/>
              </a:ext>
            </a:extLst>
          </p:cNvPr>
          <p:cNvSpPr txBox="1"/>
          <p:nvPr/>
        </p:nvSpPr>
        <p:spPr>
          <a:xfrm>
            <a:off x="4480057" y="6184469"/>
            <a:ext cx="2074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Solénoïdes</a:t>
            </a:r>
          </a:p>
        </p:txBody>
      </p:sp>
    </p:spTree>
    <p:extLst>
      <p:ext uri="{BB962C8B-B14F-4D97-AF65-F5344CB8AC3E}">
        <p14:creationId xmlns:p14="http://schemas.microsoft.com/office/powerpoint/2010/main" val="3998259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DBBC43-DF8C-45EC-895B-27788BD6CFC4}"/>
              </a:ext>
            </a:extLst>
          </p:cNvPr>
          <p:cNvSpPr/>
          <p:nvPr/>
        </p:nvSpPr>
        <p:spPr>
          <a:xfrm>
            <a:off x="206906" y="790360"/>
            <a:ext cx="4525085" cy="480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1"/>
                </a:solidFill>
              </a:rPr>
              <a:t> Conditionnement HT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EE8BD9F-4CF5-4F47-B088-308393D59C92}"/>
              </a:ext>
            </a:extLst>
          </p:cNvPr>
          <p:cNvSpPr txBox="1"/>
          <p:nvPr/>
        </p:nvSpPr>
        <p:spPr>
          <a:xfrm>
            <a:off x="9174169" y="2912035"/>
            <a:ext cx="2074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Salle de contrôle Perle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7A8CF7E-6301-47AB-8DD6-CE75547F9332}"/>
              </a:ext>
            </a:extLst>
          </p:cNvPr>
          <p:cNvSpPr txBox="1"/>
          <p:nvPr/>
        </p:nvSpPr>
        <p:spPr>
          <a:xfrm>
            <a:off x="9384275" y="6641142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Courbes pression et émissions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A5EA829-DE3F-484A-82A3-C38A8437B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77" y="862643"/>
            <a:ext cx="4504337" cy="2023432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AEE2CA8-FB48-4C08-9973-F49738C1720F}"/>
              </a:ext>
            </a:extLst>
          </p:cNvPr>
          <p:cNvSpPr txBox="1">
            <a:spLocks/>
          </p:cNvSpPr>
          <p:nvPr/>
        </p:nvSpPr>
        <p:spPr>
          <a:xfrm>
            <a:off x="400690" y="1276350"/>
            <a:ext cx="11173243" cy="53647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13 mars 2026 : </a:t>
            </a:r>
            <a:r>
              <a:rPr lang="fr-FR" sz="1700" b="1" dirty="0"/>
              <a:t>Montée progressive jusqu’à 350 kV </a:t>
            </a:r>
          </a:p>
          <a:p>
            <a:pPr lvl="1"/>
            <a:r>
              <a:rPr lang="fr-FR" sz="1400" dirty="0"/>
              <a:t>Pic vide à 10-7 </a:t>
            </a:r>
            <a:r>
              <a:rPr lang="fr-FR" sz="1400" dirty="0" err="1"/>
              <a:t>mbars</a:t>
            </a:r>
            <a:r>
              <a:rPr lang="fr-FR" sz="1400" dirty="0"/>
              <a:t> &gt; Coupure HT (Porte ou balise ??) &gt;  </a:t>
            </a:r>
            <a:r>
              <a:rPr lang="fr-FR" sz="1400" b="1" dirty="0">
                <a:solidFill>
                  <a:srgbClr val="FF0000"/>
                </a:solidFill>
              </a:rPr>
              <a:t>reprise directe HT à 350kV </a:t>
            </a:r>
          </a:p>
          <a:p>
            <a:pPr lvl="1"/>
            <a:r>
              <a:rPr lang="fr-FR" sz="1400" dirty="0"/>
              <a:t>Conditionnement à 350kV &gt; </a:t>
            </a:r>
            <a:r>
              <a:rPr lang="fr-FR" sz="1400" b="1" dirty="0">
                <a:solidFill>
                  <a:srgbClr val="FF0000"/>
                </a:solidFill>
              </a:rPr>
              <a:t>Fin conditionnement perte de la lecture de la jauge Gun</a:t>
            </a:r>
          </a:p>
          <a:p>
            <a:pPr marL="0" indent="0">
              <a:buNone/>
            </a:pPr>
            <a:r>
              <a:rPr lang="fr-FR" sz="2200" i="1" dirty="0">
                <a:solidFill>
                  <a:srgbClr val="0070C0"/>
                </a:solidFill>
              </a:rPr>
              <a:t>Résultat</a:t>
            </a:r>
            <a:r>
              <a:rPr lang="fr-FR" sz="1500" i="1" dirty="0"/>
              <a:t>: A 350kV , pics récurrents à presque 10-7 </a:t>
            </a:r>
            <a:r>
              <a:rPr lang="fr-FR" sz="1500" i="1" dirty="0" err="1"/>
              <a:t>mbars</a:t>
            </a:r>
            <a:r>
              <a:rPr lang="fr-FR" sz="1500" i="1" dirty="0"/>
              <a:t> en pendant presque 2 heures</a:t>
            </a:r>
          </a:p>
          <a:p>
            <a:pPr marL="0" indent="0">
              <a:buNone/>
            </a:pPr>
            <a:endParaRPr lang="fr-FR" sz="1500" i="1" dirty="0"/>
          </a:p>
          <a:p>
            <a:r>
              <a:rPr lang="fr-FR" sz="2000" dirty="0"/>
              <a:t>27 mars 2026 : </a:t>
            </a:r>
            <a:r>
              <a:rPr lang="fr-FR" sz="1700" b="1" dirty="0"/>
              <a:t>Montée progressive jusqu’à 340 kV </a:t>
            </a:r>
          </a:p>
          <a:p>
            <a:pPr lvl="1"/>
            <a:r>
              <a:rPr lang="fr-FR" sz="1400" dirty="0"/>
              <a:t>Début émissions 326kV</a:t>
            </a:r>
          </a:p>
          <a:p>
            <a:pPr lvl="1"/>
            <a:r>
              <a:rPr lang="fr-FR" sz="1400" dirty="0"/>
              <a:t>Pic à 333kV &gt; coupure HT &gt; </a:t>
            </a:r>
            <a:r>
              <a:rPr lang="fr-FR" sz="1400" b="1" dirty="0">
                <a:solidFill>
                  <a:srgbClr val="FF0000"/>
                </a:solidFill>
              </a:rPr>
              <a:t>Seuil balise </a:t>
            </a:r>
            <a:r>
              <a:rPr lang="fr-FR" sz="1400" b="1" dirty="0" err="1">
                <a:solidFill>
                  <a:srgbClr val="FF0000"/>
                </a:solidFill>
              </a:rPr>
              <a:t>ext</a:t>
            </a:r>
            <a:r>
              <a:rPr lang="fr-FR" sz="1400" b="1" dirty="0">
                <a:solidFill>
                  <a:srgbClr val="FF0000"/>
                </a:solidFill>
              </a:rPr>
              <a:t> dépassé</a:t>
            </a:r>
          </a:p>
          <a:p>
            <a:pPr lvl="1"/>
            <a:r>
              <a:rPr lang="fr-FR" sz="1400" dirty="0"/>
              <a:t>Reprise et re coupure </a:t>
            </a:r>
            <a:r>
              <a:rPr lang="fr-FR" sz="1500" dirty="0"/>
              <a:t>HT vers 320kV &gt; </a:t>
            </a:r>
            <a:r>
              <a:rPr lang="fr-FR" sz="1400" b="1" dirty="0">
                <a:solidFill>
                  <a:srgbClr val="FF0000"/>
                </a:solidFill>
              </a:rPr>
              <a:t>Seuil balise </a:t>
            </a:r>
            <a:r>
              <a:rPr lang="fr-FR" sz="1400" b="1" dirty="0" err="1">
                <a:solidFill>
                  <a:srgbClr val="FF0000"/>
                </a:solidFill>
              </a:rPr>
              <a:t>ext</a:t>
            </a:r>
            <a:r>
              <a:rPr lang="fr-FR" sz="1400" b="1" dirty="0">
                <a:solidFill>
                  <a:srgbClr val="FF0000"/>
                </a:solidFill>
              </a:rPr>
              <a:t> dépassé</a:t>
            </a:r>
          </a:p>
          <a:p>
            <a:pPr marL="0" indent="0">
              <a:buNone/>
            </a:pPr>
            <a:r>
              <a:rPr lang="fr-FR" sz="2200" i="1" dirty="0">
                <a:solidFill>
                  <a:srgbClr val="0070C0"/>
                </a:solidFill>
              </a:rPr>
              <a:t>Résultat:</a:t>
            </a:r>
            <a:r>
              <a:rPr lang="fr-FR" sz="2200" i="1" dirty="0">
                <a:solidFill>
                  <a:srgbClr val="FF0000"/>
                </a:solidFill>
              </a:rPr>
              <a:t> </a:t>
            </a:r>
            <a:r>
              <a:rPr lang="fr-FR" sz="1600" i="1" dirty="0"/>
              <a:t>Pertes HT en cascade, plusieurs dépassement du seuil des balises extérieur</a:t>
            </a:r>
            <a:endParaRPr lang="fr-FR" sz="22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srgbClr val="FF0000"/>
                </a:solidFill>
              </a:rPr>
              <a:t>début des émissions dès 220 kV (il s’est passé des choses vers 340kV qui on dégradé le conditionnement ?!?)</a:t>
            </a:r>
          </a:p>
          <a:p>
            <a:pPr marL="0" indent="0">
              <a:buNone/>
            </a:pPr>
            <a:endParaRPr lang="fr-FR" sz="2200" i="1" dirty="0">
              <a:solidFill>
                <a:srgbClr val="FF0000"/>
              </a:solidFill>
            </a:endParaRPr>
          </a:p>
          <a:p>
            <a:r>
              <a:rPr lang="fr-FR" sz="2000" dirty="0"/>
              <a:t>3 avril 2026: </a:t>
            </a:r>
            <a:r>
              <a:rPr lang="fr-FR" sz="2000" i="1" dirty="0">
                <a:solidFill>
                  <a:srgbClr val="0070C0"/>
                </a:solidFill>
              </a:rPr>
              <a:t>Seuils des 2 balises extérieures augmentés de 3 µSv/h à </a:t>
            </a:r>
            <a:r>
              <a:rPr lang="fr-FR" sz="2000" i="1">
                <a:solidFill>
                  <a:srgbClr val="0070C0"/>
                </a:solidFill>
              </a:rPr>
              <a:t>6 µSv</a:t>
            </a:r>
            <a:r>
              <a:rPr lang="fr-FR" sz="2000" i="1" dirty="0">
                <a:solidFill>
                  <a:srgbClr val="0070C0"/>
                </a:solidFill>
              </a:rPr>
              <a:t>/h</a:t>
            </a:r>
            <a:endParaRPr lang="fr-FR" sz="2000" dirty="0">
              <a:solidFill>
                <a:srgbClr val="0070C0"/>
              </a:solidFill>
            </a:endParaRPr>
          </a:p>
          <a:p>
            <a:pPr lvl="1"/>
            <a:r>
              <a:rPr lang="fr-FR" sz="1600" b="1" dirty="0"/>
              <a:t>Montée progressive jusqu’à 320 kV &gt; beaucoup d’émissions, petite amélioration vers 320kV (a confirmer) </a:t>
            </a:r>
          </a:p>
          <a:p>
            <a:pPr lvl="2"/>
            <a:r>
              <a:rPr lang="fr-FR" sz="1400" dirty="0"/>
              <a:t>Passage de 95µSv/h à 40µSv/h (320kV)</a:t>
            </a:r>
          </a:p>
          <a:p>
            <a:pPr lvl="2"/>
            <a:r>
              <a:rPr lang="fr-FR" sz="1400" dirty="0"/>
              <a:t>Toujours début émissions vers 220 kV</a:t>
            </a:r>
          </a:p>
          <a:p>
            <a:pPr lvl="2"/>
            <a:endParaRPr lang="fr-FR" sz="1400" dirty="0"/>
          </a:p>
          <a:p>
            <a:pPr marL="0" indent="0">
              <a:buNone/>
            </a:pPr>
            <a:r>
              <a:rPr lang="fr-FR" dirty="0">
                <a:solidFill>
                  <a:srgbClr val="00B050"/>
                </a:solidFill>
              </a:rPr>
              <a:t>Le vide reste excellent malgré tout !!!</a:t>
            </a:r>
          </a:p>
          <a:p>
            <a:pPr lvl="1"/>
            <a:endParaRPr lang="fr-FR" sz="1800" i="1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0C126E-BBBE-4F00-9205-9693F5BFD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413" y="5350265"/>
            <a:ext cx="2743201" cy="13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61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2660"/>
            <a:ext cx="12192000" cy="5021781"/>
          </a:xfrm>
        </p:spPr>
        <p:txBody>
          <a:bodyPr/>
          <a:lstStyle/>
          <a:p>
            <a:r>
              <a:rPr lang="fr-FR" dirty="0"/>
              <a:t>Implantation globale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B24D91DD-6BC4-4617-B2AB-D1E1D8D99FB4}"/>
              </a:ext>
            </a:extLst>
          </p:cNvPr>
          <p:cNvSpPr txBox="1">
            <a:spLocks/>
          </p:cNvSpPr>
          <p:nvPr/>
        </p:nvSpPr>
        <p:spPr>
          <a:xfrm>
            <a:off x="191199" y="1350713"/>
            <a:ext cx="2864421" cy="18954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Peu de changement ; tout le monde commence à se satisfaire de la place disponible.</a:t>
            </a:r>
            <a:endParaRPr lang="fr-FR" sz="1800" dirty="0">
              <a:solidFill>
                <a:srgbClr val="00B05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5F8EEE0-BF8B-430E-924A-A8E442507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273" y="0"/>
            <a:ext cx="2897727" cy="2295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4DF976-EBC4-4591-B18F-0EBE44385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4" t="1599" r="27422" b="9871"/>
          <a:stretch/>
        </p:blipFill>
        <p:spPr>
          <a:xfrm>
            <a:off x="3105666" y="792660"/>
            <a:ext cx="5655076" cy="57002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9F004F-8A3F-4ADF-B1CF-2272919B0F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68973" flipH="1">
            <a:off x="7903890" y="3992264"/>
            <a:ext cx="499020" cy="74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85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2660"/>
            <a:ext cx="12192000" cy="5021781"/>
          </a:xfrm>
        </p:spPr>
        <p:txBody>
          <a:bodyPr/>
          <a:lstStyle/>
          <a:p>
            <a:r>
              <a:rPr lang="fr-FR" dirty="0"/>
              <a:t>Intégration: Ligne injection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722F25D-F6A0-44DC-A729-D2392AB47942}"/>
              </a:ext>
            </a:extLst>
          </p:cNvPr>
          <p:cNvSpPr txBox="1">
            <a:spLocks/>
          </p:cNvSpPr>
          <p:nvPr/>
        </p:nvSpPr>
        <p:spPr>
          <a:xfrm>
            <a:off x="170820" y="6076385"/>
            <a:ext cx="7694803" cy="4906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Mise à jour </a:t>
            </a:r>
            <a:r>
              <a:rPr lang="fr-FR" sz="1600" dirty="0" err="1"/>
              <a:t>Meshfile</a:t>
            </a:r>
            <a:r>
              <a:rPr lang="fr-FR" sz="1600" dirty="0"/>
              <a:t> et mise en place des aimants suivant le design de </a:t>
            </a:r>
            <a:r>
              <a:rPr lang="fr-FR" sz="1600" dirty="0" err="1"/>
              <a:t>Rasha</a:t>
            </a:r>
            <a:endParaRPr lang="fr-FR" sz="1600" dirty="0">
              <a:solidFill>
                <a:srgbClr val="00B05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4F6C3B-F9BE-4B4D-8E32-AA8AFF3F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5649" r="781" b="18529"/>
          <a:stretch/>
        </p:blipFill>
        <p:spPr>
          <a:xfrm>
            <a:off x="85725" y="1424374"/>
            <a:ext cx="11925930" cy="467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2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2660"/>
            <a:ext cx="12192000" cy="5021781"/>
          </a:xfrm>
        </p:spPr>
        <p:txBody>
          <a:bodyPr/>
          <a:lstStyle/>
          <a:p>
            <a:r>
              <a:rPr lang="fr-FR" dirty="0"/>
              <a:t>Intégration: Ligne injection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4F6C3B-F9BE-4B4D-8E32-AA8AFF3F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5649" r="781" b="18529"/>
          <a:stretch/>
        </p:blipFill>
        <p:spPr>
          <a:xfrm>
            <a:off x="85725" y="1424374"/>
            <a:ext cx="11925930" cy="467354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8D648FD-E3E9-44D1-9E43-D6778EC14C3A}"/>
              </a:ext>
            </a:extLst>
          </p:cNvPr>
          <p:cNvSpPr/>
          <p:nvPr/>
        </p:nvSpPr>
        <p:spPr>
          <a:xfrm>
            <a:off x="6915150" y="2581275"/>
            <a:ext cx="2124075" cy="16192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3488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26120</TotalTime>
  <Words>745</Words>
  <Application>Microsoft Office PowerPoint</Application>
  <PresentationFormat>Grand écran</PresentationFormat>
  <Paragraphs>164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Thème Office</vt:lpstr>
      <vt:lpstr>Présentation PowerPoint</vt:lpstr>
      <vt:lpstr>Etat d’avancement</vt:lpstr>
      <vt:lpstr>Etat d’avancement</vt:lpstr>
      <vt:lpstr>Etat d’avancement</vt:lpstr>
      <vt:lpstr>Etat d’avancement</vt:lpstr>
      <vt:lpstr>Etat d’avancement</vt:lpstr>
      <vt:lpstr>Etat d’avancement</vt:lpstr>
      <vt:lpstr>Etat d’avancement</vt:lpstr>
      <vt:lpstr>Etat d’avancement</vt:lpstr>
      <vt:lpstr>Etat d’avancement</vt:lpstr>
      <vt:lpstr>Planning et principaux jalons du WP</vt:lpstr>
      <vt:lpstr>Besoins manquants RH et points de vigilance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Cavalier</dc:creator>
  <cp:lastModifiedBy>Sylvain Brault</cp:lastModifiedBy>
  <cp:revision>190</cp:revision>
  <dcterms:created xsi:type="dcterms:W3CDTF">2025-10-02T12:37:31Z</dcterms:created>
  <dcterms:modified xsi:type="dcterms:W3CDTF">2026-04-10T13:19:06Z</dcterms:modified>
</cp:coreProperties>
</file>