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18"/>
  </p:notesMasterIdLst>
  <p:sldIdLst>
    <p:sldId id="1868" r:id="rId2"/>
    <p:sldId id="1863" r:id="rId3"/>
    <p:sldId id="1869" r:id="rId4"/>
    <p:sldId id="1865" r:id="rId5"/>
    <p:sldId id="387" r:id="rId6"/>
    <p:sldId id="1870" r:id="rId7"/>
    <p:sldId id="1871" r:id="rId8"/>
    <p:sldId id="1861" r:id="rId9"/>
    <p:sldId id="1856" r:id="rId10"/>
    <p:sldId id="269" r:id="rId11"/>
    <p:sldId id="271" r:id="rId12"/>
    <p:sldId id="270" r:id="rId13"/>
    <p:sldId id="273" r:id="rId14"/>
    <p:sldId id="274" r:id="rId15"/>
    <p:sldId id="275" r:id="rId16"/>
    <p:sldId id="1867" r:id="rId17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39200"/>
    <a:srgbClr val="FF6700"/>
    <a:srgbClr val="E05314"/>
    <a:srgbClr val="00F350"/>
    <a:srgbClr val="6600CC"/>
    <a:srgbClr val="00294B"/>
    <a:srgbClr val="456487"/>
    <a:srgbClr val="511F74"/>
    <a:srgbClr val="7A2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1" autoAdjust="0"/>
    <p:restoredTop sz="96291" autoAdjust="0"/>
  </p:normalViewPr>
  <p:slideViewPr>
    <p:cSldViewPr>
      <p:cViewPr varScale="1">
        <p:scale>
          <a:sx n="140" d="100"/>
          <a:sy n="140" d="100"/>
        </p:scale>
        <p:origin x="320" y="19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A8FD5F-E33E-40BC-9DD7-0723FC62E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597" y="991680"/>
            <a:ext cx="8079581" cy="2109600"/>
          </a:xfrm>
        </p:spPr>
        <p:txBody>
          <a:bodyPr anchor="b"/>
          <a:lstStyle>
            <a:lvl1pPr algn="ctr">
              <a:defRPr sz="5302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AD7478-505D-44CF-BCB9-0510EA396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6597" y="3182634"/>
            <a:ext cx="8079581" cy="1462973"/>
          </a:xfrm>
        </p:spPr>
        <p:txBody>
          <a:bodyPr/>
          <a:lstStyle>
            <a:lvl1pPr marL="0" indent="0" algn="ctr">
              <a:buNone/>
              <a:defRPr sz="2121"/>
            </a:lvl1pPr>
            <a:lvl2pPr marL="403982" indent="0" algn="ctr">
              <a:buNone/>
              <a:defRPr sz="1767"/>
            </a:lvl2pPr>
            <a:lvl3pPr marL="807964" indent="0" algn="ctr">
              <a:buNone/>
              <a:defRPr sz="1590"/>
            </a:lvl3pPr>
            <a:lvl4pPr marL="1211946" indent="0" algn="ctr">
              <a:buNone/>
              <a:defRPr sz="1414"/>
            </a:lvl4pPr>
            <a:lvl5pPr marL="1615928" indent="0" algn="ctr">
              <a:buNone/>
              <a:defRPr sz="1414"/>
            </a:lvl5pPr>
            <a:lvl6pPr marL="2019910" indent="0" algn="ctr">
              <a:buNone/>
              <a:defRPr sz="1414"/>
            </a:lvl6pPr>
            <a:lvl7pPr marL="2423892" indent="0" algn="ctr">
              <a:buNone/>
              <a:defRPr sz="1414"/>
            </a:lvl7pPr>
            <a:lvl8pPr marL="2827873" indent="0" algn="ctr">
              <a:buNone/>
              <a:defRPr sz="1414"/>
            </a:lvl8pPr>
            <a:lvl9pPr marL="3231855" indent="0" algn="ctr">
              <a:buNone/>
              <a:defRPr sz="141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59662-BAB8-40BE-8F94-2794A01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33093-330B-497C-8C4E-F72E8156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 Progress Review 3- 2026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9CB5-682C-4F44-AF45-94E5053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C888C-2246-473E-A69D-9BC16C973E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60D07F2-1307-408A-A21C-87B790F866B6}"/>
              </a:ext>
            </a:extLst>
          </p:cNvPr>
          <p:cNvGrpSpPr/>
          <p:nvPr userDrawn="1"/>
        </p:nvGrpSpPr>
        <p:grpSpPr>
          <a:xfrm>
            <a:off x="-37458" y="0"/>
            <a:ext cx="10810233" cy="693315"/>
            <a:chOff x="-42393" y="0"/>
            <a:chExt cx="12234393" cy="784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B4DFA1-6348-467C-A236-258171E86DB7}"/>
                </a:ext>
              </a:extLst>
            </p:cNvPr>
            <p:cNvSpPr/>
            <p:nvPr/>
          </p:nvSpPr>
          <p:spPr>
            <a:xfrm>
              <a:off x="0" y="0"/>
              <a:ext cx="12192000" cy="78467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D19044-6D1F-4E0B-9C80-DEACC24E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93" y="0"/>
              <a:ext cx="1347253" cy="78467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BBC3F4-DC60-4973-923F-332AB3C6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028" y="0"/>
              <a:ext cx="964972" cy="78467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917" y="1"/>
            <a:ext cx="9156858" cy="762200"/>
          </a:xfrm>
        </p:spPr>
        <p:txBody>
          <a:bodyPr>
            <a:normAutofit/>
          </a:bodyPr>
          <a:lstStyle>
            <a:lvl1pPr>
              <a:defRPr sz="2828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9581"/>
            <a:ext cx="10772775" cy="443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87" y="5736876"/>
            <a:ext cx="2423874" cy="322612"/>
          </a:xfrm>
        </p:spPr>
        <p:txBody>
          <a:bodyPr/>
          <a:lstStyle>
            <a:lvl1pPr>
              <a:defRPr sz="1237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8482" y="5737438"/>
            <a:ext cx="3635812" cy="322612"/>
          </a:xfrm>
        </p:spPr>
        <p:txBody>
          <a:bodyPr/>
          <a:lstStyle>
            <a:lvl1pPr>
              <a:defRPr sz="1237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7355" y="5721279"/>
            <a:ext cx="2423874" cy="322612"/>
          </a:xfrm>
        </p:spPr>
        <p:txBody>
          <a:bodyPr/>
          <a:lstStyle>
            <a:lvl1pPr>
              <a:defRPr sz="1237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95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PERLE Progress Review 3- 2026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10/04/2026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 Progress Review 3- 2026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  <p:sldLayoutId id="214748371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versite-paris-saclay.fr/recherche/appel-projets-recherche-et-valorisation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tranet.ijclab.in2p3.fr/communication-evenementiel-modeles-bureautiques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box.in2p3.fr/apps/files/files/43967513?dir=/Perle/Logo" TargetMode="Externa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3C906-90FF-204D-D3D7-D620EF7B4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EC3A626-64A8-457F-5466-54D5A5E6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7" y="32456"/>
            <a:ext cx="1947780" cy="2997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D17D97-351E-A4A1-2300-F0FDB77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07" y="5408"/>
            <a:ext cx="3674585" cy="30351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923B2D5-EC91-0C23-8A0C-1D576BA9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B82E4D-6A79-7F23-F858-AC33A6D1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0E1EE2-00F1-0237-27F3-9C62AD23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EE6B73-D6C0-0480-6985-40FFA12CC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051" y="26628"/>
            <a:ext cx="4038600" cy="30031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82CB63-DDC8-F582-36E4-253D39DD7129}"/>
              </a:ext>
            </a:extLst>
          </p:cNvPr>
          <p:cNvSpPr/>
          <p:nvPr/>
        </p:nvSpPr>
        <p:spPr>
          <a:xfrm>
            <a:off x="201811" y="2309664"/>
            <a:ext cx="10380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+mn-lt"/>
              </a:rPr>
              <a:t>PERLE Progress </a:t>
            </a:r>
            <a:r>
              <a:rPr lang="fr-FR" sz="4800" b="1" dirty="0" err="1">
                <a:solidFill>
                  <a:schemeClr val="bg1"/>
                </a:solidFill>
                <a:latin typeface="+mn-lt"/>
              </a:rPr>
              <a:t>Review</a:t>
            </a:r>
            <a:r>
              <a:rPr lang="fr-FR" sz="4800" b="1" dirty="0">
                <a:solidFill>
                  <a:schemeClr val="bg1"/>
                </a:solidFill>
                <a:latin typeface="+mn-lt"/>
              </a:rPr>
              <a:t> (PPR 3-2026)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5F7FCE-943A-EAA1-9708-5274FE6C8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27" y="3095594"/>
            <a:ext cx="5297636" cy="28864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7F05DD-2C17-AC0A-19C5-5168EBFCC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419" y="3101752"/>
            <a:ext cx="4466673" cy="28879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90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QALITEL conform – Cahier de laboratoire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FBD1FA-AFCC-4D79-A46F-F00BB3EC4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2344" y="762363"/>
            <a:ext cx="3304046" cy="5015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Modifications des listes :</a:t>
            </a:r>
          </a:p>
          <a:p>
            <a:r>
              <a:rPr lang="fr-FR" sz="2121" dirty="0">
                <a:solidFill>
                  <a:schemeClr val="tx1"/>
                </a:solidFill>
              </a:rPr>
              <a:t>Thématique</a:t>
            </a:r>
          </a:p>
          <a:p>
            <a:r>
              <a:rPr lang="fr-FR" sz="2121" dirty="0">
                <a:solidFill>
                  <a:schemeClr val="tx1"/>
                </a:solidFill>
              </a:rPr>
              <a:t>Type d’action</a:t>
            </a:r>
          </a:p>
          <a:p>
            <a:pPr marL="0" indent="0">
              <a:buNone/>
            </a:pPr>
            <a:endParaRPr lang="fr-FR" sz="212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sz="2121" dirty="0">
                <a:solidFill>
                  <a:schemeClr val="tx1"/>
                </a:solidFill>
              </a:rPr>
              <a:t>Cliquer sur       pour avoir la liste avec le menu déroulant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00E482-73EC-4217-BAB5-63F112DC8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83" y="762363"/>
            <a:ext cx="5084315" cy="501553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E55A8E-3679-4EB4-A686-7C1B1094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740" y="2424652"/>
            <a:ext cx="269334" cy="2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6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QALITEL conform – Cahier de laboratoire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43167B7-F7B9-4675-9E7B-BA82DEF43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00" y="4397862"/>
            <a:ext cx="5825977" cy="10736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D80A6F7-C933-4CC5-A1C9-7A032AF7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30" y="804606"/>
            <a:ext cx="5910148" cy="349708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BE8F5E-4E7C-4F63-B721-2AB9932BB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318" y="804606"/>
            <a:ext cx="3142741" cy="46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QALITEL conform – Accès Rapide portail utilisateur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82913C-C835-4D3D-A64F-74B584B0A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4" y="762202"/>
            <a:ext cx="10421226" cy="49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584" y="1"/>
            <a:ext cx="9156558" cy="762200"/>
          </a:xfrm>
        </p:spPr>
        <p:txBody>
          <a:bodyPr/>
          <a:lstStyle/>
          <a:p>
            <a:r>
              <a:rPr lang="fr-FR" dirty="0"/>
              <a:t>QALITEL conform – Accès Rapide interface de gestion fiches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CC71C7-AEC2-4723-AA8E-A37CF077C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2" y="757931"/>
            <a:ext cx="10508570" cy="49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2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271" y="0"/>
            <a:ext cx="9156558" cy="762200"/>
          </a:xfrm>
        </p:spPr>
        <p:txBody>
          <a:bodyPr/>
          <a:lstStyle/>
          <a:p>
            <a:r>
              <a:rPr lang="fr-FR" dirty="0"/>
              <a:t>QALITEL conform – Accès Rapide interface de gestion actions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0CE0C4-C929-4BF9-BADA-B21539D24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61" y="806138"/>
            <a:ext cx="10470320" cy="49426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C3CF2C7-F4EA-4A33-BE98-8314CAEE3840}"/>
              </a:ext>
            </a:extLst>
          </p:cNvPr>
          <p:cNvSpPr txBox="1"/>
          <p:nvPr/>
        </p:nvSpPr>
        <p:spPr>
          <a:xfrm rot="20761674">
            <a:off x="383576" y="4338012"/>
            <a:ext cx="2391024" cy="90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7" b="1" dirty="0">
                <a:solidFill>
                  <a:srgbClr val="FF0000"/>
                </a:solidFill>
              </a:rPr>
              <a:t>Changement du modèle d’affichage automatique </a:t>
            </a:r>
          </a:p>
        </p:txBody>
      </p:sp>
    </p:spTree>
    <p:extLst>
      <p:ext uri="{BB962C8B-B14F-4D97-AF65-F5344CB8AC3E}">
        <p14:creationId xmlns:p14="http://schemas.microsoft.com/office/powerpoint/2010/main" val="404148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0C5EA-1FC3-45C4-A477-A358574F1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28" y="0"/>
            <a:ext cx="8812642" cy="762200"/>
          </a:xfrm>
        </p:spPr>
        <p:txBody>
          <a:bodyPr/>
          <a:lstStyle/>
          <a:p>
            <a:r>
              <a:rPr lang="fr-FR" dirty="0"/>
              <a:t>QALITEL conform – Guide utilisateur en cours de rédaction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F315B-FD6B-4243-8E74-422BCAA9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10/04/2026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D4EC9A-D737-4B27-8C96-E2000420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- 3-2026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372F41-30C1-4F75-92E5-97286980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1A7E9C-BF98-4F9C-BB42-7B22AB1E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8" y="859236"/>
            <a:ext cx="10470358" cy="47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3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BBEA-8A36-A924-A564-FFDD6C5DD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A4082D-B46D-3C7E-46AC-D84142C0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BB8A7D-1B8B-28F8-0113-4DB5F6E4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BC05D7-A8E2-2AF2-4D5E-26E171F0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17D09386-0684-C0A4-1D68-7122FA8CDF89}"/>
              </a:ext>
            </a:extLst>
          </p:cNvPr>
          <p:cNvSpPr txBox="1"/>
          <p:nvPr/>
        </p:nvSpPr>
        <p:spPr>
          <a:xfrm>
            <a:off x="273819" y="2486779"/>
            <a:ext cx="10308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noProof="0" dirty="0">
                <a:solidFill>
                  <a:srgbClr val="F39200"/>
                </a:solidFill>
                <a:latin typeface="+mn-lt"/>
                <a:sym typeface="Wingdings" pitchFamily="2" charset="2"/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173819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2A249-41CD-B558-CF49-76C66D7FE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7B7CA4-30DA-8798-6907-AD9766F4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E9D363-1F06-18A4-8334-FA9A63E1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28B031-E97B-51FB-E86F-54F75ED7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39C9920-5A96-F80E-FAB6-83B8DC19CA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Point budget: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F797446-E849-AB91-B3D1-63BDEE6D3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627" y="1157536"/>
            <a:ext cx="2555572" cy="361836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CE97089-1A77-EDEB-DBF4-2C58B9F9E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60" y="784424"/>
            <a:ext cx="648072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En banque: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ERL4ALL: reste 72€...en attente de 1.9M€ (100k€ vont au LPSC), le reste arrive (A pied) de Gif…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AP PERLE: reste 60k€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iSAS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: reste 50k€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8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Projection commandes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Pour injecteur: booster + buncher ~750k€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Pour CM ERL: ~700k€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Pour RF: ~750k€ (que pour booster)</a:t>
            </a: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b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Cryo: 600k€ (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BaV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booster,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c&amp;C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et ligne de distribution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cryo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)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82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9FC3E-F72B-07B2-1A3F-D4BB1583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A44F08-C2FB-6085-E158-D3C5E8FB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7283D3-D9AE-18A4-F0E0-BEA2DE18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5ACD67-8C35-1B67-5496-7A783938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E94D9EA-3DDE-49A1-2B9B-33A85E1A1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Nouvelles Pistes de collaborations et de financement 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762FA955-796E-6EE2-6651-9333367E9F11}"/>
              </a:ext>
            </a:extLst>
          </p:cNvPr>
          <p:cNvSpPr txBox="1"/>
          <p:nvPr/>
        </p:nvSpPr>
        <p:spPr>
          <a:xfrm>
            <a:off x="273818" y="2122671"/>
            <a:ext cx="10153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800" dirty="0"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Discussion très avancée entre les porteurs des projets Européens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 (IJCLab) et RF 2.0 (KIT- Allemagne) dans le but de préparer un projet commun pour le call Européen </a:t>
            </a:r>
            <a:r>
              <a:rPr lang="fr-FR" sz="1800" cap="all" dirty="0">
                <a:latin typeface="+mn-lt"/>
                <a:cs typeface="Arial" panose="020B0604020202020204" pitchFamily="34" charset="0"/>
              </a:rPr>
              <a:t>INFRA-TECH-2026-01-01.</a:t>
            </a:r>
            <a:r>
              <a:rPr lang="fr-FR" sz="1800" dirty="0">
                <a:latin typeface="+mn-lt"/>
              </a:rPr>
              <a:t>   </a:t>
            </a:r>
          </a:p>
          <a:p>
            <a:pPr algn="just"/>
            <a:endParaRPr lang="fr-FR" sz="1800" dirty="0">
              <a:latin typeface="+mn-lt"/>
              <a:sym typeface="Wingdings" pitchFamily="2" charset="2"/>
            </a:endParaRP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les sources de puissance à haute efficacité sont clairement identifiées (SSA, IOT </a:t>
            </a:r>
            <a:r>
              <a:rPr lang="fr-FR" sz="1800" dirty="0" err="1">
                <a:latin typeface="+mn-lt"/>
                <a:sym typeface="Wingdings" pitchFamily="2" charset="2"/>
              </a:rPr>
              <a:t>multi-faisceaux</a:t>
            </a:r>
            <a:r>
              <a:rPr lang="fr-FR" sz="1800" dirty="0">
                <a:latin typeface="+mn-lt"/>
                <a:sym typeface="Wingdings" pitchFamily="2" charset="2"/>
              </a:rPr>
              <a:t>, R&amp;D magnétron). 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PERLE est proposer tester les protos SSA et IOT, ainsi qu’un </a:t>
            </a:r>
            <a:r>
              <a:rPr lang="fr-FR" sz="1800" dirty="0" err="1">
                <a:latin typeface="+mn-lt"/>
                <a:sym typeface="Wingdings" pitchFamily="2" charset="2"/>
              </a:rPr>
              <a:t>Cryomodule</a:t>
            </a:r>
            <a:r>
              <a:rPr lang="fr-FR" sz="1800" dirty="0">
                <a:latin typeface="+mn-lt"/>
                <a:sym typeface="Wingdings" pitchFamily="2" charset="2"/>
              </a:rPr>
              <a:t> FCC </a:t>
            </a:r>
            <a:r>
              <a:rPr lang="fr-FR" sz="1800" dirty="0" err="1">
                <a:latin typeface="+mn-lt"/>
                <a:sym typeface="Wingdings" pitchFamily="2" charset="2"/>
              </a:rPr>
              <a:t>developper</a:t>
            </a:r>
            <a:r>
              <a:rPr lang="fr-FR" sz="1800" dirty="0">
                <a:latin typeface="+mn-lt"/>
                <a:sym typeface="Wingdings" pitchFamily="2" charset="2"/>
              </a:rPr>
              <a:t> au sein de ce nouveau projet. </a:t>
            </a: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800" dirty="0">
                <a:latin typeface="+mn-lt"/>
                <a:sym typeface="Wingdings" pitchFamily="2" charset="2"/>
              </a:rPr>
              <a:t>Possibilité de tester (en ligne </a:t>
            </a:r>
            <a:r>
              <a:rPr lang="fr-FR" sz="1800" dirty="0" err="1">
                <a:latin typeface="+mn-lt"/>
                <a:sym typeface="Wingdings" pitchFamily="2" charset="2"/>
              </a:rPr>
              <a:t>diag</a:t>
            </a:r>
            <a:r>
              <a:rPr lang="fr-FR" sz="1800" dirty="0">
                <a:latin typeface="+mn-lt"/>
                <a:sym typeface="Wingdings" pitchFamily="2" charset="2"/>
              </a:rPr>
              <a:t>) un aimant permanent à champs variable, recyclé dans le cadre de ce projet</a:t>
            </a:r>
            <a:endParaRPr lang="fr-FR" sz="1800" dirty="0">
              <a:latin typeface="+mn-lt"/>
            </a:endParaRPr>
          </a:p>
          <a:p>
            <a:pPr algn="just"/>
            <a:r>
              <a:rPr lang="fr-FR" sz="1800" dirty="0">
                <a:latin typeface="+mn-lt"/>
              </a:rPr>
              <a:t> </a:t>
            </a:r>
            <a:endParaRPr lang="fr-FR" sz="1800" noProof="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C3C2ED-8EE7-B084-52FD-875948B8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411" y="1159345"/>
            <a:ext cx="2417454" cy="66528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E27E0D7B-68E3-3867-FA6A-A5913EDBCF26}"/>
              </a:ext>
            </a:extLst>
          </p:cNvPr>
          <p:cNvGrpSpPr/>
          <p:nvPr/>
        </p:nvGrpSpPr>
        <p:grpSpPr>
          <a:xfrm>
            <a:off x="2794099" y="1008133"/>
            <a:ext cx="2078340" cy="1157515"/>
            <a:chOff x="1400144" y="514350"/>
            <a:chExt cx="2060679" cy="1110784"/>
          </a:xfrm>
        </p:grpSpPr>
        <p:pic>
          <p:nvPicPr>
            <p:cNvPr id="4" name="Picture 2" descr="Innovate for Sustainable Accelerating Systems: Kick-Off Meeting">
              <a:extLst>
                <a:ext uri="{FF2B5EF4-FFF2-40B4-BE49-F238E27FC236}">
                  <a16:creationId xmlns:a16="http://schemas.microsoft.com/office/drawing/2014/main" id="{97F4D9CF-C9D4-F473-07D0-255104A7C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14350"/>
              <a:ext cx="1936823" cy="608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BC0CB85-35E6-786C-1C35-4E3255D4FF3A}"/>
                </a:ext>
              </a:extLst>
            </p:cNvPr>
            <p:cNvSpPr txBox="1"/>
            <p:nvPr/>
          </p:nvSpPr>
          <p:spPr>
            <a:xfrm>
              <a:off x="1400144" y="1101914"/>
              <a:ext cx="206067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BE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+mn-lt"/>
                </a:rPr>
                <a:t>Innovate for Sustainable </a:t>
              </a:r>
              <a:endPara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</a:endParaRPr>
            </a:p>
            <a:p>
              <a:pPr algn="ctr"/>
              <a:r>
                <a:rPr kumimoji="0" lang="en-BE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+mn-lt"/>
                </a:rPr>
                <a:t>Accelerating Systems</a:t>
              </a:r>
              <a:endParaRPr lang="en-GB" sz="1400" b="1" dirty="0">
                <a:solidFill>
                  <a:srgbClr val="92D05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01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5E13-A117-8159-F44D-3B8BC18B5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23E198-E406-514D-FCAC-59378C9D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56F5DB-33C8-7BBE-39A5-8D8EFA18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14EA1A-EBA4-E9A8-DF21-392D29B3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5701AD0-299F-7259-140B-D74F183C5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Info diverse:</a:t>
            </a:r>
            <a:r>
              <a:rPr lang="fr-FR" sz="2400" b="1" noProof="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C43F9E71-5DC8-3CF0-C000-39F5D968CA99}"/>
              </a:ext>
            </a:extLst>
          </p:cNvPr>
          <p:cNvSpPr txBox="1"/>
          <p:nvPr/>
        </p:nvSpPr>
        <p:spPr>
          <a:xfrm>
            <a:off x="273818" y="708060"/>
            <a:ext cx="1030811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second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iSAS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Meeting sera organisée à Berlin (HZB) du 22 au 24 Avril 2026.</a:t>
            </a:r>
          </a:p>
          <a:p>
            <a:pPr algn="just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Ouverture AAP SESAME 2026: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https://www.universite-paris-saclay.fr/recherche/appel-projets-recherche-et-valorisation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endParaRPr lang="fr-F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17 Avril 2026: Envoi des dossiers (version la plus aboutie) à la GS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18 Avril au 22 Mai 2026: Evaluation et classement des dossiers par la GS 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 18 Mai: Auditions des porteurs de projet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 29 Mai 2026: Sélection par le </a:t>
            </a:r>
            <a:r>
              <a:rPr lang="fr-F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CoDiRev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 de 8 projets au niveau de l’Université Paris-Saclay, autorisés à candidater et fourniture de lettre de soutien de l’université Paris-Saclay au porteur.</a:t>
            </a:r>
          </a:p>
          <a:p>
            <a:pPr marL="787400" lvl="1" indent="-285750" algn="just">
              <a:buFont typeface="Courier New" panose="02070309020205020404" pitchFamily="49" charset="0"/>
              <a:buChar char="o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Le 03 Juin 2026: date limite de dépôt de dossier finalisé auprès de la région Ile de France.  </a:t>
            </a:r>
          </a:p>
          <a:p>
            <a:pPr lvl="1" indent="0" algn="just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à"/>
            </a:pP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Patxi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est en train de préparer un dossier pour le financement de la boite à vanne booster + autres matériels Cryogéniques</a:t>
            </a:r>
          </a:p>
          <a:p>
            <a:pPr algn="just"/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800" dirty="0">
                <a:latin typeface="+mn-lt"/>
                <a:cs typeface="Calibri" panose="020F0502020204030204" pitchFamily="34" charset="0"/>
              </a:rPr>
              <a:t>Ouverture de l’AAP équipements de </a:t>
            </a:r>
            <a:r>
              <a:rPr lang="fr-FR" sz="1800" dirty="0">
                <a:latin typeface="+mn-lt"/>
              </a:rPr>
              <a:t>de l'Université Paris Saclay: </a:t>
            </a:r>
          </a:p>
          <a:p>
            <a:pPr algn="just"/>
            <a:r>
              <a:rPr lang="fr-FR" sz="1800" dirty="0">
                <a:latin typeface="+mn-lt"/>
                <a:hlinkClick r:id="rId2"/>
              </a:rPr>
              <a:t>https://www.universite-paris-saclay.fr/recherche/appel-projets-recherche-et-valorisation</a:t>
            </a:r>
            <a:endParaRPr lang="fr-FR" sz="1800" dirty="0">
              <a:latin typeface="+mn-lt"/>
              <a:cs typeface="Calibri" panose="020F0502020204030204" pitchFamily="34" charset="0"/>
            </a:endParaRPr>
          </a:p>
          <a:p>
            <a:pPr algn="just"/>
            <a:endParaRPr lang="fr-FR" sz="1800" dirty="0">
              <a:latin typeface="+mn-lt"/>
              <a:cs typeface="Calibri" panose="020F0502020204030204" pitchFamily="34" charset="0"/>
            </a:endParaRPr>
          </a:p>
          <a:p>
            <a:r>
              <a:rPr lang="fr-FR" altLang="fr-FR" sz="1600" dirty="0">
                <a:solidFill>
                  <a:srgbClr val="000000"/>
                </a:solidFill>
                <a:latin typeface="+mn-lt"/>
              </a:rPr>
              <a:t>	Délai STIRI : 11 mai 2026</a:t>
            </a:r>
            <a:br>
              <a:rPr lang="fr-FR" altLang="fr-FR" sz="1600" dirty="0">
                <a:latin typeface="+mn-lt"/>
              </a:rPr>
            </a:br>
            <a:r>
              <a:rPr lang="fr-FR" altLang="fr-FR" sz="1600" dirty="0">
                <a:latin typeface="+mn-lt"/>
              </a:rPr>
              <a:t>	</a:t>
            </a:r>
            <a:r>
              <a:rPr lang="fr-FR" altLang="fr-FR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Délai de dépôt sur la plateforme : 20 mai 2026</a:t>
            </a:r>
            <a:endParaRPr lang="fr-FR" sz="18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1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E9EF-828F-1779-42AD-C26D58FA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6D344E8-FF28-8AC0-D375-010BC8F9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7341A-83F9-2A35-BA94-06F17604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03A259-5EB7-1A07-FAAE-1DF44C2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6F677B-01B7-F500-BE28-8CF2DC61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5" y="797496"/>
            <a:ext cx="6687483" cy="432048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2D6FD7B-E867-847E-30B7-42DB2D2E6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DD6A9A-9BD2-EE7D-EA23-66A3818037F7}"/>
              </a:ext>
            </a:extLst>
          </p:cNvPr>
          <p:cNvSpPr txBox="1"/>
          <p:nvPr/>
        </p:nvSpPr>
        <p:spPr>
          <a:xfrm>
            <a:off x="7138770" y="943248"/>
            <a:ext cx="350420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16 abstracts recensés</a:t>
            </a:r>
          </a:p>
          <a:p>
            <a:pPr algn="ctr"/>
            <a:r>
              <a:rPr lang="fr-FR" sz="1800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13 contributeurs dont 5 </a:t>
            </a:r>
            <a:r>
              <a:rPr lang="fr-FR" sz="1800" noProof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PhDs</a:t>
            </a:r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/>
            <a:endParaRPr lang="fr-FR" sz="1800" b="1" noProof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+ </a:t>
            </a:r>
            <a:r>
              <a:rPr lang="fr-FR" sz="1800" b="1" dirty="0">
                <a:solidFill>
                  <a:srgbClr val="CC0066"/>
                </a:solidFill>
                <a:latin typeface="+mn-lt"/>
              </a:rPr>
              <a:t>un</a:t>
            </a:r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 « </a:t>
            </a:r>
            <a:r>
              <a:rPr lang="fr-FR" sz="1800" b="1" noProof="0" dirty="0" err="1">
                <a:solidFill>
                  <a:srgbClr val="CC0066"/>
                </a:solidFill>
                <a:latin typeface="+mn-lt"/>
              </a:rPr>
              <a:t>contributed</a:t>
            </a:r>
            <a:r>
              <a:rPr lang="fr-FR" sz="1800" b="1" noProof="0" dirty="0">
                <a:solidFill>
                  <a:srgbClr val="CC0066"/>
                </a:solidFill>
                <a:latin typeface="+mn-lt"/>
              </a:rPr>
              <a:t> Talk » par Alex </a:t>
            </a:r>
            <a:r>
              <a:rPr lang="fr-FR" sz="1800" b="1" noProof="0" dirty="0" err="1">
                <a:solidFill>
                  <a:srgbClr val="CC0066"/>
                </a:solidFill>
                <a:latin typeface="+mn-lt"/>
              </a:rPr>
              <a:t>Fomin</a:t>
            </a:r>
            <a:endParaRPr lang="fr-FR" sz="1800" b="1" noProof="0" dirty="0">
              <a:solidFill>
                <a:srgbClr val="CC0066"/>
              </a:solidFill>
              <a:latin typeface="+mn-lt"/>
            </a:endParaRPr>
          </a:p>
          <a:p>
            <a:pPr algn="ctr"/>
            <a:endParaRPr lang="fr-FR" sz="1800" b="1" u="sng" dirty="0">
              <a:solidFill>
                <a:srgbClr val="CC0066"/>
              </a:solidFill>
              <a:latin typeface="+mn-lt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Julien organise une réunion pour s’assurer que les contributions sont raccords (au moins pour le WP </a:t>
            </a:r>
            <a:r>
              <a:rPr lang="fr-FR" sz="1600" dirty="0" err="1">
                <a:latin typeface="+mn-lt"/>
              </a:rPr>
              <a:t>Optics</a:t>
            </a:r>
            <a:r>
              <a:rPr lang="fr-FR" sz="1600" dirty="0">
                <a:latin typeface="+mn-lt"/>
              </a:rPr>
              <a:t> et dynamique de faisceau). On devrait le faire pour toutes les contributions.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600" dirty="0">
                <a:latin typeface="+mn-lt"/>
              </a:rPr>
              <a:t>S ’assurer qu’on utilise les dernières versions d’implantation, maquette, </a:t>
            </a:r>
            <a:r>
              <a:rPr lang="fr-FR" sz="1600" dirty="0" err="1">
                <a:latin typeface="+mn-lt"/>
              </a:rPr>
              <a:t>lattice</a:t>
            </a:r>
            <a:r>
              <a:rPr lang="fr-FR" sz="1600" dirty="0">
                <a:latin typeface="+mn-lt"/>
              </a:rPr>
              <a:t>, design de système…</a:t>
            </a:r>
          </a:p>
          <a:p>
            <a:pPr algn="just"/>
            <a:r>
              <a:rPr lang="fr-FR" sz="1600" dirty="0">
                <a:latin typeface="+mn-lt"/>
              </a:rPr>
              <a:t> 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fr-FR" sz="1600" noProof="0" dirty="0">
              <a:latin typeface="+mn-lt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4FB2917-A771-7CAC-1780-BFADB9C83D9A}"/>
              </a:ext>
            </a:extLst>
          </p:cNvPr>
          <p:cNvSpPr/>
          <p:nvPr/>
        </p:nvSpPr>
        <p:spPr>
          <a:xfrm>
            <a:off x="417835" y="1301552"/>
            <a:ext cx="6687483" cy="216024"/>
          </a:xfrm>
          <a:prstGeom prst="roundRec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5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102B9-750A-4230-ECA0-A0DB9950E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B1AA18-6B51-1B55-E149-11A59A70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F10874-7AED-2945-5F9B-443B821C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342B2C-788D-E5C0-3F15-727CAC6A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51C1F75-F755-6EF5-81AF-4CC00ACE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9E79831-0EAC-FAD5-A77F-84A078D71B96}"/>
              </a:ext>
            </a:extLst>
          </p:cNvPr>
          <p:cNvSpPr txBox="1"/>
          <p:nvPr/>
        </p:nvSpPr>
        <p:spPr>
          <a:xfrm>
            <a:off x="273819" y="797496"/>
            <a:ext cx="97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Utilisation du </a:t>
            </a:r>
            <a:r>
              <a:rPr lang="en-GB" sz="1800" dirty="0" err="1">
                <a:latin typeface="+mn-lt"/>
              </a:rPr>
              <a:t>modèle</a:t>
            </a:r>
            <a:r>
              <a:rPr lang="en-GB" sz="1800" dirty="0">
                <a:latin typeface="+mn-lt"/>
              </a:rPr>
              <a:t> de poster A1/A0 (MAJ le 11/25) sur intranet du </a:t>
            </a:r>
            <a:r>
              <a:rPr lang="en-GB" sz="1800" dirty="0" err="1">
                <a:latin typeface="+mn-lt"/>
              </a:rPr>
              <a:t>labo</a:t>
            </a:r>
            <a:r>
              <a:rPr lang="en-GB" sz="1800" dirty="0">
                <a:latin typeface="+mn-lt"/>
              </a:rPr>
              <a:t>:</a:t>
            </a:r>
          </a:p>
          <a:p>
            <a:r>
              <a:rPr lang="en-GB" sz="1800" dirty="0">
                <a:latin typeface="+mn-lt"/>
                <a:hlinkClick r:id="rId2"/>
              </a:rPr>
              <a:t>https://intranet.ijclab.in2p3.fr/communication-evenementiel-modeles-bureautiques/</a:t>
            </a:r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804C7C8-1F5A-2302-2059-84368A1F8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" y="1557637"/>
            <a:ext cx="2687764" cy="39923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DEF437B-BCA3-D954-794A-BBDB57B58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91" y="1557637"/>
            <a:ext cx="2825800" cy="39923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58809D-11FE-6300-EEA1-C73BA1338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423" y="1557637"/>
            <a:ext cx="2825428" cy="399238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6A92D6-D7FA-B6DD-36BF-1C1187B68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120" y="2597696"/>
            <a:ext cx="4123771" cy="249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4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CA1AF-1B78-DA83-C133-0F18A062D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D9892DE-C835-7AE7-4AA3-B9B01616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ACCBC82-5729-D853-17B4-6AE36174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9D4153-1A9A-0314-2A4F-491DD209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79EA9A7-5FC6-626C-C93C-FD5D71605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CAF6B2-2505-7DA8-7196-896538F4E4F3}"/>
              </a:ext>
            </a:extLst>
          </p:cNvPr>
          <p:cNvSpPr txBox="1"/>
          <p:nvPr/>
        </p:nvSpPr>
        <p:spPr>
          <a:xfrm>
            <a:off x="273819" y="797496"/>
            <a:ext cx="97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Le logo de PERLE </a:t>
            </a:r>
            <a:r>
              <a:rPr lang="en-GB" sz="1800" dirty="0" err="1">
                <a:latin typeface="+mn-lt"/>
              </a:rPr>
              <a:t>en</a:t>
            </a:r>
            <a:r>
              <a:rPr lang="en-GB" sz="1800" dirty="0">
                <a:latin typeface="+mn-lt"/>
              </a:rPr>
              <a:t> HD est sur la box: </a:t>
            </a:r>
            <a:r>
              <a:rPr lang="en-GB" sz="1800" dirty="0">
                <a:latin typeface="+mn-lt"/>
                <a:hlinkClick r:id="rId2"/>
              </a:rPr>
              <a:t>https://box.in2p3.fr/apps/files/files/43967513?dir=/Perle/Logo</a:t>
            </a:r>
            <a:endParaRPr lang="en-GB" sz="1800" dirty="0">
              <a:latin typeface="+mn-lt"/>
            </a:endParaRPr>
          </a:p>
          <a:p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A0248ED-5E54-31A7-1116-26955ACE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87" y="1443827"/>
            <a:ext cx="6124220" cy="37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9C5E8-978B-4054-8883-38C6A384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D682AC5-2202-0976-B819-4A297B9B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BEAD38-A967-D0ED-D6FC-4A404AE6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EA909A-F921-FC03-04F9-598641F9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B5B39C8-30B6-9EBE-8FB0-424FA473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915" y="149425"/>
            <a:ext cx="7776864" cy="432048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Contributions PERLE à IPAC’26 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F78779-43CF-6B9C-2CD5-3BF973E3D708}"/>
              </a:ext>
            </a:extLst>
          </p:cNvPr>
          <p:cNvSpPr txBox="1"/>
          <p:nvPr/>
        </p:nvSpPr>
        <p:spPr>
          <a:xfrm>
            <a:off x="345827" y="869504"/>
            <a:ext cx="1008112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noProof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Pour les contributions liées au financement RI2- ERL4ALL:</a:t>
            </a:r>
          </a:p>
          <a:p>
            <a:endParaRPr lang="fr-FR" sz="1800" noProof="0" dirty="0"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Indiquer dans  les slides et posters, le logo France 2030: </a:t>
            </a:r>
          </a:p>
          <a:p>
            <a:pPr lvl="1" indent="0"/>
            <a:r>
              <a:rPr lang="fr-FR" sz="1800" dirty="0">
                <a:latin typeface="+mn-lt"/>
              </a:rPr>
              <a:t>   </a:t>
            </a: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Mentionner la référence suivante au financement ANR dans les abstracts et les papiers:</a:t>
            </a:r>
          </a:p>
          <a:p>
            <a:pPr lvl="1" indent="0"/>
            <a:endParaRPr lang="fr-FR" sz="1800" dirty="0">
              <a:latin typeface="+mn-lt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government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managed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by the Agence Nationale de la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Recheche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(ANR) in the France 2030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framework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ANR-24-RRII-0001</a:t>
            </a:r>
          </a:p>
          <a:p>
            <a:endParaRPr lang="fr-FR" sz="1800" b="1" i="1" dirty="0">
              <a:latin typeface="+mn-lt"/>
            </a:endParaRPr>
          </a:p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Pour les contributions liées au programme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European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iSAS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</a:p>
          <a:p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Indiquer dans  les slides et posters, le logo </a:t>
            </a:r>
            <a:r>
              <a:rPr lang="fr-FR" sz="1800" dirty="0" err="1">
                <a:latin typeface="+mn-lt"/>
              </a:rPr>
              <a:t>iSAS</a:t>
            </a:r>
            <a:r>
              <a:rPr lang="fr-FR" sz="1800" dirty="0">
                <a:latin typeface="+mn-lt"/>
              </a:rPr>
              <a:t>: </a:t>
            </a:r>
          </a:p>
          <a:p>
            <a:pPr lvl="1" indent="0"/>
            <a:endParaRPr lang="fr-FR" sz="1800" dirty="0">
              <a:latin typeface="+mn-lt"/>
            </a:endParaRPr>
          </a:p>
          <a:p>
            <a:pPr marL="844550" lvl="1" indent="-34290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Mentionner la référence suivante au financement Européen dans les abstracts et les papiers:</a:t>
            </a:r>
          </a:p>
          <a:p>
            <a:pPr lvl="1" indent="0"/>
            <a:endParaRPr lang="fr-FR" sz="1800" dirty="0">
              <a:latin typeface="+mn-lt"/>
            </a:endParaRPr>
          </a:p>
          <a:p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fr-FR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5229988-4A05-4FB1-C8E2-B1C105542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667" y="860173"/>
            <a:ext cx="1080616" cy="1060480"/>
          </a:xfrm>
          <a:prstGeom prst="rect">
            <a:avLst/>
          </a:prstGeom>
        </p:spPr>
      </p:pic>
      <p:pic>
        <p:nvPicPr>
          <p:cNvPr id="14" name="Picture 102">
            <a:extLst>
              <a:ext uri="{FF2B5EF4-FFF2-40B4-BE49-F238E27FC236}">
                <a16:creationId xmlns:a16="http://schemas.microsoft.com/office/drawing/2014/main" id="{E05BC05A-41EC-260B-1C08-69DA39C2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3" y="4973960"/>
            <a:ext cx="7270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014986E-9DB4-DDFA-53A8-658EC8C227DF}"/>
              </a:ext>
            </a:extLst>
          </p:cNvPr>
          <p:cNvSpPr txBox="1"/>
          <p:nvPr/>
        </p:nvSpPr>
        <p:spPr>
          <a:xfrm>
            <a:off x="926551" y="5045968"/>
            <a:ext cx="9788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Work </a:t>
            </a:r>
            <a:r>
              <a:rPr lang="fr-FR" sz="1400" dirty="0" err="1">
                <a:latin typeface="+mn-lt"/>
              </a:rPr>
              <a:t>supported</a:t>
            </a:r>
            <a:r>
              <a:rPr lang="fr-FR" sz="1400" dirty="0">
                <a:latin typeface="+mn-lt"/>
              </a:rPr>
              <a:t> by </a:t>
            </a:r>
            <a:r>
              <a:rPr lang="fr-FR" sz="1400" dirty="0" err="1">
                <a:latin typeface="+mn-lt"/>
              </a:rPr>
              <a:t>funding</a:t>
            </a:r>
            <a:r>
              <a:rPr lang="fr-FR" sz="1400" dirty="0">
                <a:latin typeface="+mn-lt"/>
              </a:rPr>
              <a:t> </a:t>
            </a:r>
            <a:r>
              <a:rPr lang="fr-FR" sz="1400" dirty="0" err="1">
                <a:latin typeface="+mn-lt"/>
              </a:rPr>
              <a:t>from</a:t>
            </a:r>
            <a:r>
              <a:rPr lang="fr-FR" sz="1400" dirty="0">
                <a:latin typeface="+mn-lt"/>
              </a:rPr>
              <a:t> </a:t>
            </a:r>
            <a:r>
              <a:rPr lang="fr-FR" sz="1400" dirty="0" err="1">
                <a:latin typeface="+mn-lt"/>
              </a:rPr>
              <a:t>European</a:t>
            </a:r>
            <a:r>
              <a:rPr lang="fr-FR" sz="1400" dirty="0">
                <a:latin typeface="+mn-lt"/>
              </a:rPr>
              <a:t> </a:t>
            </a:r>
            <a:r>
              <a:rPr lang="fr-FR" sz="1400" dirty="0" err="1">
                <a:latin typeface="+mn-lt"/>
              </a:rPr>
              <a:t>Union‘s</a:t>
            </a:r>
            <a:r>
              <a:rPr lang="fr-FR" sz="1400" dirty="0">
                <a:latin typeface="+mn-lt"/>
              </a:rPr>
              <a:t> program EU HORIZON-INFRA-2023-TECH-01-01 </a:t>
            </a:r>
            <a:r>
              <a:rPr lang="fr-FR" sz="1400" dirty="0" err="1">
                <a:latin typeface="+mn-lt"/>
              </a:rPr>
              <a:t>under</a:t>
            </a:r>
            <a:r>
              <a:rPr lang="fr-FR" sz="1400" dirty="0">
                <a:latin typeface="+mn-lt"/>
              </a:rPr>
              <a:t> GA n°101131435</a:t>
            </a:r>
            <a:endParaRPr lang="en-GB" sz="1400" dirty="0">
              <a:latin typeface="+mn-lt"/>
            </a:endParaRPr>
          </a:p>
        </p:txBody>
      </p:sp>
      <p:pic>
        <p:nvPicPr>
          <p:cNvPr id="16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4A4F8922-6AB8-2E56-EE57-90873929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59" y="3614692"/>
            <a:ext cx="2088000" cy="65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8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1ABB-D26D-4AB1-54B2-BAA796F5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383A9-DF5F-03A3-1CDC-158B5E38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PERLE Progress Review 3- 2026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A7F17A-F1AD-BE4B-A6EE-6822641A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>
              <a:latin typeface="+mn-lt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6BBC63-6323-5638-15D5-DF2FB4739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10/04/2026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B049DB-1BB2-058B-D122-BFF781F7BC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149225"/>
            <a:ext cx="7746480" cy="43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Rappel des prochains PPR:</a:t>
            </a:r>
            <a:endParaRPr lang="fr-FR" sz="2400" b="1" noProof="0" dirty="0">
              <a:solidFill>
                <a:schemeClr val="accent5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9" name="ZoneTexte 128">
            <a:extLst>
              <a:ext uri="{FF2B5EF4-FFF2-40B4-BE49-F238E27FC236}">
                <a16:creationId xmlns:a16="http://schemas.microsoft.com/office/drawing/2014/main" id="{24CC3CCF-4A41-9C3A-9704-BEC831DEA665}"/>
              </a:ext>
            </a:extLst>
          </p:cNvPr>
          <p:cNvSpPr txBox="1"/>
          <p:nvPr/>
        </p:nvSpPr>
        <p:spPr>
          <a:xfrm>
            <a:off x="273818" y="1013520"/>
            <a:ext cx="103081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Nouveau format: les prochaines PPR se tiendront à une fréquence mensuelle, sur une demi- journée, avec une sélection de </a:t>
            </a:r>
            <a:r>
              <a:rPr lang="fr-FR" sz="1800" dirty="0" err="1">
                <a:latin typeface="+mn-lt"/>
              </a:rPr>
              <a:t>WPs</a:t>
            </a:r>
            <a:r>
              <a:rPr lang="fr-FR" sz="1800" dirty="0">
                <a:latin typeface="+mn-lt"/>
              </a:rPr>
              <a:t> selon l’actualité. On alternera le passage des </a:t>
            </a:r>
            <a:r>
              <a:rPr lang="fr-FR" sz="1800" dirty="0" err="1">
                <a:latin typeface="+mn-lt"/>
              </a:rPr>
              <a:t>WPs</a:t>
            </a:r>
            <a:r>
              <a:rPr lang="fr-FR" sz="1800" dirty="0">
                <a:latin typeface="+mn-lt"/>
              </a:rPr>
              <a:t> d’une réunion à une autre. </a:t>
            </a:r>
          </a:p>
          <a:p>
            <a:r>
              <a:rPr lang="fr-FR" sz="1800" dirty="0">
                <a:latin typeface="+mn-lt"/>
              </a:rPr>
              <a:t>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sz="1800" dirty="0">
                <a:latin typeface="+mn-lt"/>
              </a:rPr>
              <a:t>Dates des prochains PPR: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PPR 4-2026: le 29 Mai 2026 de 13h00 à 17h30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r>
              <a:rPr lang="fr-FR" sz="1800" dirty="0">
                <a:latin typeface="+mn-lt"/>
              </a:rPr>
              <a:t>PPR 5-2026: le 26 Juin 2026 de 09h00 à 12h30</a:t>
            </a:r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/>
          </a:p>
          <a:p>
            <a:pPr marL="787400" lvl="1" indent="-285750">
              <a:buFont typeface="Courier New" panose="02070309020205020404" pitchFamily="49" charset="0"/>
              <a:buChar char="o"/>
            </a:pPr>
            <a:endParaRPr lang="fr-FR" sz="1800" dirty="0">
              <a:latin typeface="+mn-lt"/>
            </a:endParaRPr>
          </a:p>
          <a:p>
            <a:r>
              <a:rPr lang="fr-FR" sz="1800" dirty="0">
                <a:latin typeface="+mn-lt"/>
              </a:rPr>
              <a:t> </a:t>
            </a:r>
            <a:endParaRPr lang="fr-FR" sz="1800" noProof="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3D51FE-5ED2-D3CF-58D2-699E18B9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51" y="3173760"/>
            <a:ext cx="2304256" cy="23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96131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66595</TotalTime>
  <Words>936</Words>
  <Application>Microsoft Macintosh PowerPoint</Application>
  <PresentationFormat>Personnalisé</PresentationFormat>
  <Paragraphs>135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Wingdings</vt:lpstr>
      <vt:lpstr>1_modele-IJCLAb-powerpoint</vt:lpstr>
      <vt:lpstr>Présentation PowerPoint</vt:lpstr>
      <vt:lpstr>Point budget: </vt:lpstr>
      <vt:lpstr>Nouvelles Pistes de collaborations et de financement : </vt:lpstr>
      <vt:lpstr>Info diverse: </vt:lpstr>
      <vt:lpstr>Contributions PERLE à IPAC’26 </vt:lpstr>
      <vt:lpstr>Contributions PERLE à IPAC’26 </vt:lpstr>
      <vt:lpstr>Contributions PERLE à IPAC’26 </vt:lpstr>
      <vt:lpstr>Contributions PERLE à IPAC’26 </vt:lpstr>
      <vt:lpstr>Rappel des prochains PPR:</vt:lpstr>
      <vt:lpstr>QALITEL conform – Cahier de laboratoire</vt:lpstr>
      <vt:lpstr>QALITEL conform – Cahier de laboratoire</vt:lpstr>
      <vt:lpstr>QALITEL conform – Accès Rapide portail utilisateur</vt:lpstr>
      <vt:lpstr>QALITEL conform – Accès Rapide interface de gestion fiches</vt:lpstr>
      <vt:lpstr>QALITEL conform – Accès Rapide interface de gestion actions</vt:lpstr>
      <vt:lpstr>QALITEL conform – Guide utilisateur en cours de rédaction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2021</cp:revision>
  <cp:lastPrinted>2025-11-24T07:57:59Z</cp:lastPrinted>
  <dcterms:created xsi:type="dcterms:W3CDTF">2011-03-09T16:37:49Z</dcterms:created>
  <dcterms:modified xsi:type="dcterms:W3CDTF">2026-04-10T12:04:08Z</dcterms:modified>
</cp:coreProperties>
</file>