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307" r:id="rId2"/>
    <p:sldId id="355" r:id="rId3"/>
    <p:sldId id="356" r:id="rId4"/>
    <p:sldId id="360" r:id="rId5"/>
    <p:sldId id="359" r:id="rId6"/>
    <p:sldId id="357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67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5" d="100"/>
          <a:sy n="125" d="100"/>
        </p:scale>
        <p:origin x="366" y="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18/09/2025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18/09/2025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18/09/2025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Review- 5-2025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18/09/2025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Review- 5-2025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18/09/2025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- 5-2025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39" y="869504"/>
            <a:ext cx="8279393" cy="47236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2362051" y="1805608"/>
            <a:ext cx="6048672" cy="317009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-2026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WP- 6</a:t>
            </a:r>
            <a:r>
              <a:rPr lang="fr-FR" sz="2800" dirty="0" smtClean="0">
                <a:latin typeface="+mn-lt"/>
              </a:rPr>
              <a:t>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smtClean="0">
                <a:latin typeface="+mn-lt"/>
              </a:rPr>
              <a:t>Guillaume OLRY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 smtClean="0">
                <a:latin typeface="+mn-lt"/>
              </a:rPr>
              <a:t>10</a:t>
            </a:r>
            <a:r>
              <a:rPr lang="fr-FR" sz="2400" dirty="0" smtClean="0">
                <a:latin typeface="+mn-lt"/>
              </a:rPr>
              <a:t> Avril </a:t>
            </a:r>
            <a:r>
              <a:rPr lang="fr-FR" sz="2400" dirty="0" smtClean="0">
                <a:latin typeface="+mn-lt"/>
              </a:rPr>
              <a:t>2026</a:t>
            </a:r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41288-750A-45D5-BC8A-6502AED4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10/04/2026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339548B-A313-4EFF-90B2-0A79E560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896014"/>
            <a:ext cx="574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Patricia est aux manettes...et ça avance à vitesse grand V! Un grand merci...</a:t>
            </a:r>
          </a:p>
          <a:p>
            <a:endParaRPr lang="fr-FR" sz="1800" dirty="0"/>
          </a:p>
          <a:p>
            <a:r>
              <a:rPr lang="fr-FR" sz="1800" dirty="0" smtClean="0"/>
              <a:t>Les différentes contributions sont compilées.</a:t>
            </a:r>
          </a:p>
          <a:p>
            <a:endParaRPr lang="fr-FR" sz="1800" dirty="0" smtClean="0"/>
          </a:p>
          <a:p>
            <a:r>
              <a:rPr lang="fr-FR" sz="1800" dirty="0" smtClean="0"/>
              <a:t>Le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</a:t>
            </a:r>
            <a:r>
              <a:rPr lang="fr-FR" sz="1800" dirty="0" err="1" smtClean="0"/>
              <a:t>draft</a:t>
            </a:r>
            <a:r>
              <a:rPr lang="fr-FR" sz="1800" dirty="0" smtClean="0"/>
              <a:t> est presque prêt (32 pages pour le moment)</a:t>
            </a:r>
          </a:p>
          <a:p>
            <a:r>
              <a:rPr lang="fr-FR" sz="1800" dirty="0" smtClean="0"/>
              <a:t>Fini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§ cavités, coupleurs HOM, blindage magnétique, systèmes d’accord complétés.</a:t>
            </a:r>
          </a:p>
          <a:p>
            <a:r>
              <a:rPr lang="fr-FR" sz="1800" dirty="0" smtClean="0"/>
              <a:t>En cours</a:t>
            </a: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§ coupleurs de puissance et design du cryomodule en opération peaufinage...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Relecture </a:t>
            </a:r>
            <a:r>
              <a:rPr lang="fr-FR" sz="1800" dirty="0" smtClean="0"/>
              <a:t>complète avant envoi.</a:t>
            </a:r>
          </a:p>
          <a:p>
            <a:endParaRPr lang="fr-FR" sz="1800" dirty="0" smtClean="0"/>
          </a:p>
          <a:p>
            <a:pPr marL="285750" indent="-285750">
              <a:buFontTx/>
              <a:buChar char="-"/>
            </a:pPr>
            <a:endParaRPr lang="fr-FR" sz="18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58" y="797496"/>
            <a:ext cx="4659263" cy="438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581472"/>
            <a:ext cx="1008112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Cavités 5 cellules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Plan de la cavité « nue » </a:t>
            </a:r>
            <a:r>
              <a:rPr lang="fr-FR" sz="1600" dirty="0" smtClean="0">
                <a:latin typeface="+mn-lt"/>
              </a:rPr>
              <a:t>: validés! En attente des plans de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fabrication de la cavité avec son tank...puis feu vert pour démarrer la fabrication. Niobium livré.</a:t>
            </a:r>
          </a:p>
          <a:p>
            <a:r>
              <a:rPr lang="fr-FR" sz="1400" b="1" u="sng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Cavités </a:t>
            </a:r>
            <a:r>
              <a:rPr lang="fr-FR" sz="1400" b="1" u="sng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Booster:</a:t>
            </a:r>
            <a:r>
              <a:rPr lang="fr-FR" sz="14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avenant au marché des cavités 5cellules envoyé et reçu par ZANON. </a:t>
            </a:r>
            <a:r>
              <a:rPr lang="fr-FR" sz="14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Dernière étape: faire la commande (conditionnée à la réception de l’argent ERL4ALL de la DR4). Envoi du Niobium en préparation (attente du devis ULISSE)</a:t>
            </a:r>
            <a:endParaRPr lang="fr-FR" sz="1400" b="1" u="sng" dirty="0">
              <a:solidFill>
                <a:srgbClr val="FF00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Coupleurs HOM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Fabrication </a:t>
            </a:r>
            <a:r>
              <a:rPr lang="fr-FR" sz="1600" dirty="0" smtClean="0">
                <a:latin typeface="+mn-lt"/>
              </a:rPr>
              <a:t>démarrée par le CERN (pour 4)..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. Documentation qualité en cours de rédaction. Pour les 4 autres (achat par IJCLAB): préparation du PUMA en cours. CCTP et CRT corrigés dans les mains du BM. </a:t>
            </a:r>
            <a:endParaRPr lang="fr-FR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Coupleurs </a:t>
            </a:r>
            <a:r>
              <a:rPr lang="fr-FR" sz="1600" b="1" u="sng" dirty="0">
                <a:solidFill>
                  <a:srgbClr val="0070C0"/>
                </a:solidFill>
                <a:latin typeface="+mn-lt"/>
              </a:rPr>
              <a:t>de </a:t>
            </a: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puissance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Mise en plan par le CERN </a:t>
            </a:r>
            <a:r>
              <a:rPr lang="fr-FR" sz="1600" dirty="0" err="1" smtClean="0">
                <a:latin typeface="+mn-lt"/>
              </a:rPr>
              <a:t>tjs</a:t>
            </a:r>
            <a:r>
              <a:rPr lang="fr-FR" sz="1600" dirty="0" smtClean="0">
                <a:latin typeface="+mn-lt"/>
              </a:rPr>
              <a:t> en </a:t>
            </a:r>
            <a:r>
              <a:rPr lang="fr-FR" sz="1600" dirty="0" smtClean="0">
                <a:latin typeface="+mn-lt"/>
              </a:rPr>
              <a:t>cours</a:t>
            </a:r>
            <a:r>
              <a:rPr lang="fr-FR" sz="1600" dirty="0" smtClean="0">
                <a:latin typeface="+mn-lt"/>
              </a:rPr>
              <a:t>...Décision de garder la même cane de refroidissement pour ne pas retarder encore plus de début de la fabrication. Tests d’</a:t>
            </a:r>
            <a:r>
              <a:rPr lang="fr-FR" sz="1600" dirty="0" err="1" smtClean="0">
                <a:latin typeface="+mn-lt"/>
              </a:rPr>
              <a:t>étanchéit</a:t>
            </a:r>
            <a:r>
              <a:rPr lang="fr-FR" sz="1600" dirty="0" smtClean="0">
                <a:latin typeface="+mn-lt"/>
              </a:rPr>
              <a:t> sur les blocs fenêtre: OK.</a:t>
            </a:r>
          </a:p>
          <a:p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Absorbeurs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: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Achats d’échantillons chez différents fabricants + nouveau kit de calibration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40GHz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. Fabrication du porte échantillon en cours.</a:t>
            </a:r>
          </a:p>
          <a:p>
            <a:endParaRPr lang="fr-FR" sz="160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Manchettes RF: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PUMA en préparation. CCTP envoyé au BM.</a:t>
            </a:r>
            <a:endParaRPr lang="fr-FR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u="sng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+mn-lt"/>
              </a:rPr>
              <a:t>Blindages magnétiques 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retard de 6 mois sur la livraison du mu-métal (prévue Octobre)...donc report de la commande à septembre</a:t>
            </a:r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pPr lvl="0"/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Enceinte 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à vide, circuit </a:t>
            </a:r>
            <a:r>
              <a:rPr lang="fr-FR" sz="1600" b="1" u="sng" dirty="0" err="1">
                <a:solidFill>
                  <a:srgbClr val="0070C0"/>
                </a:solidFill>
                <a:latin typeface="Calibri" panose="020F0502020204030204"/>
              </a:rPr>
              <a:t>cryo</a:t>
            </a:r>
            <a:r>
              <a:rPr lang="fr-FR" sz="1600" b="1" u="sng" dirty="0">
                <a:solidFill>
                  <a:srgbClr val="0070C0"/>
                </a:solidFill>
                <a:latin typeface="Calibri" panose="020F0502020204030204"/>
              </a:rPr>
              <a:t>, transitions chaud-froid...:</a:t>
            </a:r>
            <a:r>
              <a:rPr lang="fr-FR" sz="16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phase de mise en plans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démarée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...</a:t>
            </a:r>
            <a:endParaRPr lang="fr-FR" sz="16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sz="1600" dirty="0" smtClean="0">
              <a:latin typeface="+mn-lt"/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10/04/2026</a:t>
            </a:r>
            <a:endParaRPr lang="fr-FR" dirty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8" y="1757672"/>
            <a:ext cx="8616518" cy="39316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725488"/>
            <a:ext cx="10081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Systèmes d’accord en fréquence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/>
              </a:rPr>
              <a:t>: 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tous les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devis reçus: 30k€/SAF + 40k€ de pièces en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spare</a:t>
            </a: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280k€!</a:t>
            </a:r>
            <a:endParaRPr lang="fr-FR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fr-FR" sz="1600" b="1" u="sng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b="1" u="sng" dirty="0" smtClean="0">
                <a:solidFill>
                  <a:srgbClr val="0070C0"/>
                </a:solidFill>
                <a:latin typeface="Calibri" panose="020F0502020204030204"/>
              </a:rPr>
              <a:t>Vannes faisceau tout métal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/>
              </a:rPr>
              <a:t>: 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devis VAT: 98k€ pour 2 ou 84k€ pour 4 (CM ERL + Booster) !!! Négo en cours pour essayer de baisser le prix. Discussion en // avec un autre fournisseur (VSE Vacuum </a:t>
            </a:r>
            <a:r>
              <a:rPr lang="fr-FR" sz="1600" dirty="0" err="1" smtClean="0">
                <a:solidFill>
                  <a:prstClr val="black"/>
                </a:solidFill>
                <a:latin typeface="Calibri" panose="020F0502020204030204"/>
              </a:rPr>
              <a:t>Technology</a:t>
            </a:r>
            <a:r>
              <a:rPr lang="fr-FR" sz="1600" dirty="0" smtClean="0">
                <a:solidFill>
                  <a:prstClr val="black"/>
                </a:solidFill>
                <a:latin typeface="Calibri" panose="020F0502020204030204"/>
              </a:rPr>
              <a:t> en Allemagne mais vannes produites sous licence par TOYAMA au Japon)...solution technique en cours pour l’actionneur démontable.</a:t>
            </a:r>
            <a:endParaRPr lang="fr-FR" sz="1600" dirty="0" smtClean="0">
              <a:latin typeface="+mn-lt"/>
            </a:endParaRPr>
          </a:p>
          <a:p>
            <a:endParaRPr lang="fr-FR" sz="1600" dirty="0">
              <a:latin typeface="+mn-lt"/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10/04/2026</a:t>
            </a:r>
            <a:endParaRPr lang="fr-FR" dirty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626747" y="4973960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S.Blivet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8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0CEB6-B77D-4934-92A5-FE6CA8D1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6C4FA-7A1E-4EF0-BE6A-4C4FF1AF6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5827" y="653480"/>
            <a:ext cx="104269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Liste des courses (merci Gilles) en cours pour le donner au BM semaine prochaine.</a:t>
            </a:r>
          </a:p>
          <a:p>
            <a:r>
              <a:rPr lang="fr-FR" sz="2000" dirty="0" smtClean="0"/>
              <a:t>Beaucoup de grosses commandes à venir: Commandes (x10), PUMA (x7) </a:t>
            </a:r>
            <a:r>
              <a:rPr lang="fr-FR" sz="2000" dirty="0" smtClean="0"/>
              <a:t>et appels </a:t>
            </a:r>
            <a:r>
              <a:rPr lang="fr-FR" sz="2000" dirty="0" smtClean="0"/>
              <a:t>d’offres (x1)</a:t>
            </a:r>
          </a:p>
          <a:p>
            <a:r>
              <a:rPr lang="fr-FR" sz="2000" dirty="0" smtClean="0"/>
              <a:t>Besoins financiers en 2026 (pour le moment...): 700k€ pour le CM ERL (et 665 k€ pour le Booster)</a:t>
            </a:r>
            <a:endParaRPr lang="fr-FR" sz="2000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D0734CD-31A3-40D8-BB89-F8AEB25E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10/04/2026</a:t>
            </a:r>
            <a:endParaRPr lang="fr-FR" dirty="0"/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95" y="1805608"/>
            <a:ext cx="7167566" cy="41764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978675" y="539613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G.Olivier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9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43A48BE-7785-DA67-1EE3-29A8CB3F39FD}"/>
              </a:ext>
            </a:extLst>
          </p:cNvPr>
          <p:cNvGrpSpPr/>
          <p:nvPr/>
        </p:nvGrpSpPr>
        <p:grpSpPr>
          <a:xfrm>
            <a:off x="10061172" y="3254072"/>
            <a:ext cx="737846" cy="394045"/>
            <a:chOff x="10858995" y="4834449"/>
            <a:chExt cx="651956" cy="348176"/>
          </a:xfrm>
          <a:solidFill>
            <a:schemeClr val="bg1">
              <a:lumMod val="50000"/>
            </a:schemeClr>
          </a:solidFill>
        </p:grpSpPr>
        <p:sp>
          <p:nvSpPr>
            <p:cNvPr id="62" name="Chevron 61">
              <a:extLst>
                <a:ext uri="{FF2B5EF4-FFF2-40B4-BE49-F238E27FC236}">
                  <a16:creationId xmlns:a16="http://schemas.microsoft.com/office/drawing/2014/main" id="{624FCCC5-84F2-98AC-D8B6-E943B0123C55}"/>
                </a:ext>
              </a:extLst>
            </p:cNvPr>
            <p:cNvSpPr/>
            <p:nvPr/>
          </p:nvSpPr>
          <p:spPr>
            <a:xfrm>
              <a:off x="10858995" y="4839295"/>
              <a:ext cx="301614" cy="343330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Chevron 62">
              <a:extLst>
                <a:ext uri="{FF2B5EF4-FFF2-40B4-BE49-F238E27FC236}">
                  <a16:creationId xmlns:a16="http://schemas.microsoft.com/office/drawing/2014/main" id="{51464142-9DD4-17EC-0F62-9D637BBFE691}"/>
                </a:ext>
              </a:extLst>
            </p:cNvPr>
            <p:cNvSpPr/>
            <p:nvPr/>
          </p:nvSpPr>
          <p:spPr>
            <a:xfrm>
              <a:off x="11037650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id="{4C2A6004-EF27-96F6-8D4F-2CA2325A5103}"/>
                </a:ext>
              </a:extLst>
            </p:cNvPr>
            <p:cNvSpPr/>
            <p:nvPr/>
          </p:nvSpPr>
          <p:spPr>
            <a:xfrm>
              <a:off x="11200639" y="4834449"/>
              <a:ext cx="310312" cy="343329"/>
            </a:xfrm>
            <a:prstGeom prst="chevron">
              <a:avLst>
                <a:gd name="adj" fmla="val 646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37232" fontAlgn="base">
                <a:spcBef>
                  <a:spcPct val="0"/>
                </a:spcBef>
                <a:spcAft>
                  <a:spcPct val="0"/>
                </a:spcAft>
              </a:pPr>
              <a:endParaRPr lang="en-GB" sz="230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1122335" y="3245768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2025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3372418" y="3246293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5615435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472FCC-5AB1-BDBA-8C3A-7F970AE1E2B0}"/>
              </a:ext>
            </a:extLst>
          </p:cNvPr>
          <p:cNvSpPr/>
          <p:nvPr/>
        </p:nvSpPr>
        <p:spPr>
          <a:xfrm>
            <a:off x="7820323" y="3244105"/>
            <a:ext cx="2240849" cy="4127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en-GB" sz="2305" dirty="0">
                <a:solidFill>
                  <a:prstClr val="white"/>
                </a:solidFill>
                <a:latin typeface="Calibri" panose="020F0502020204030204"/>
              </a:rPr>
              <a:t>2028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242759" y="4785771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Purchase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Order</a:t>
            </a:r>
            <a:endParaRPr lang="fr-FR" sz="1188" dirty="0">
              <a:solidFill>
                <a:srgbClr val="00B05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3071999" y="3640907"/>
            <a:ext cx="2555" cy="10768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-106529" y="1451271"/>
            <a:ext cx="2118857" cy="52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Niobium </a:t>
            </a:r>
            <a:r>
              <a:rPr lang="fr-FR" sz="1245" b="1" dirty="0" err="1">
                <a:solidFill>
                  <a:srgbClr val="00B050"/>
                </a:solidFill>
              </a:rPr>
              <a:t>material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err="1" smtClean="0">
                <a:solidFill>
                  <a:srgbClr val="00B050"/>
                </a:solidFill>
              </a:rPr>
              <a:t>Delivered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3" name="Connecteur droit avec flèche 72"/>
          <p:cNvCxnSpPr>
            <a:stCxn id="72" idx="2"/>
          </p:cNvCxnSpPr>
          <p:nvPr/>
        </p:nvCxnSpPr>
        <p:spPr>
          <a:xfrm>
            <a:off x="952899" y="1974671"/>
            <a:ext cx="802640" cy="1257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763669" y="728085"/>
            <a:ext cx="2061280" cy="820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Adaptation/modifications of the ESS </a:t>
            </a:r>
            <a:r>
              <a:rPr lang="fr-FR" sz="1245" b="1" dirty="0" smtClean="0">
                <a:solidFill>
                  <a:srgbClr val="00B050"/>
                </a:solidFill>
              </a:rPr>
              <a:t>Cryomodule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dirty="0" smtClean="0">
                <a:solidFill>
                  <a:srgbClr val="00B050"/>
                </a:solidFill>
              </a:rPr>
              <a:t>Report </a:t>
            </a:r>
            <a:r>
              <a:rPr lang="fr-FR" sz="1245" dirty="0" err="1" smtClean="0">
                <a:solidFill>
                  <a:srgbClr val="00B050"/>
                </a:solidFill>
              </a:rPr>
              <a:t>released</a:t>
            </a:r>
            <a:endParaRPr lang="fr-FR" sz="1245" dirty="0">
              <a:solidFill>
                <a:srgbClr val="00B050"/>
              </a:solidFill>
            </a:endParaRPr>
          </a:p>
        </p:txBody>
      </p:sp>
      <p:cxnSp>
        <p:nvCxnSpPr>
          <p:cNvPr id="77" name="Connecteur droit avec flèche 76"/>
          <p:cNvCxnSpPr>
            <a:stCxn id="76" idx="2"/>
          </p:cNvCxnSpPr>
          <p:nvPr/>
        </p:nvCxnSpPr>
        <p:spPr>
          <a:xfrm flipH="1">
            <a:off x="2770043" y="1548563"/>
            <a:ext cx="24266" cy="168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7755300" y="1273964"/>
            <a:ext cx="2061280" cy="377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</a:t>
            </a:r>
            <a:r>
              <a:rPr lang="fr-FR" sz="1245" b="1" dirty="0" err="1">
                <a:solidFill>
                  <a:srgbClr val="F39200"/>
                </a:solidFill>
              </a:rPr>
              <a:t>assembly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8741229" y="1598065"/>
            <a:ext cx="9659" cy="164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942567" y="2494381"/>
            <a:ext cx="1651516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Last 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 smtClean="0">
                <a:solidFill>
                  <a:srgbClr val="FF000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cavity</a:t>
            </a:r>
            <a:endParaRPr lang="fr-FR" sz="1188" b="1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>
                <a:solidFill>
                  <a:srgbClr val="FF0000"/>
                </a:solidFill>
                <a:latin typeface="Calibri" panose="020F0502020204030204"/>
                <a:cs typeface="Arial" charset="0"/>
              </a:rPr>
              <a:t>Tested</a:t>
            </a:r>
            <a:endParaRPr lang="fr-FR" sz="1188" dirty="0">
              <a:solidFill>
                <a:srgbClr val="FF0000"/>
              </a:solidFill>
              <a:latin typeface="Calibri" panose="020F0502020204030204"/>
              <a:cs typeface="Arial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7763585" y="2910966"/>
            <a:ext cx="3480" cy="35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8746059" y="2313061"/>
            <a:ext cx="2061280" cy="564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Cryomodule test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9843002" y="2628161"/>
            <a:ext cx="0" cy="58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848435" y="3271993"/>
            <a:ext cx="0" cy="3689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5489268" y="1338208"/>
            <a:ext cx="1444372" cy="5724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>
                <a:solidFill>
                  <a:srgbClr val="F39200"/>
                </a:solidFill>
              </a:rPr>
              <a:t>couplers</a:t>
            </a:r>
            <a:r>
              <a:rPr lang="fr-FR" sz="1245" b="1" dirty="0">
                <a:solidFill>
                  <a:srgbClr val="F39200"/>
                </a:solidFill>
              </a:rPr>
              <a:t> </a:t>
            </a:r>
            <a:r>
              <a:rPr lang="fr-FR" sz="1245" b="1" dirty="0" err="1">
                <a:solidFill>
                  <a:srgbClr val="F39200"/>
                </a:solidFill>
              </a:rPr>
              <a:t>conditioning</a:t>
            </a: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6" name="Connecteur droit avec flèche 85"/>
          <p:cNvCxnSpPr>
            <a:stCxn id="85" idx="2"/>
          </p:cNvCxnSpPr>
          <p:nvPr/>
        </p:nvCxnSpPr>
        <p:spPr>
          <a:xfrm>
            <a:off x="6211454" y="1910697"/>
            <a:ext cx="5147" cy="134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536578" y="2226150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F39200"/>
                </a:solidFill>
              </a:rPr>
              <a:t>Power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+ HOM </a:t>
            </a:r>
            <a:r>
              <a:rPr lang="fr-FR" sz="1245" b="1" dirty="0" err="1" smtClean="0">
                <a:solidFill>
                  <a:srgbClr val="F39200"/>
                </a:solidFill>
              </a:rPr>
              <a:t>Couplers</a:t>
            </a:r>
            <a:r>
              <a:rPr lang="fr-FR" sz="1245" b="1" dirty="0" smtClean="0">
                <a:solidFill>
                  <a:srgbClr val="F39200"/>
                </a:solidFill>
              </a:rPr>
              <a:t> fabrication</a:t>
            </a:r>
            <a:endParaRPr lang="fr-FR" sz="1245" b="1" dirty="0">
              <a:solidFill>
                <a:srgbClr val="F392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39200"/>
              </a:solidFill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5674771" y="2755012"/>
            <a:ext cx="2905" cy="49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105" idx="0"/>
            <a:endCxn id="100" idx="2"/>
          </p:cNvCxnSpPr>
          <p:nvPr/>
        </p:nvCxnSpPr>
        <p:spPr>
          <a:xfrm flipV="1">
            <a:off x="1584208" y="3584537"/>
            <a:ext cx="504346" cy="1085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 89">
            <a:extLst>
              <a:ext uri="{FF2B5EF4-FFF2-40B4-BE49-F238E27FC236}">
                <a16:creationId xmlns:a16="http://schemas.microsoft.com/office/drawing/2014/main" id="{ADEDE24B-A544-4964-9A3D-632B638CD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337" y="862225"/>
            <a:ext cx="507206" cy="413847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E338D71-F233-4A08-AA02-6BC1F9712D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584" y="1772347"/>
            <a:ext cx="498808" cy="498808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322" y="2121663"/>
            <a:ext cx="894009" cy="404092"/>
          </a:xfrm>
          <a:prstGeom prst="rect">
            <a:avLst/>
          </a:prstGeom>
        </p:spPr>
      </p:pic>
      <p:pic>
        <p:nvPicPr>
          <p:cNvPr id="93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557" y="955526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ichier:Logo CERN.jpg">
            <a:extLst>
              <a:ext uri="{FF2B5EF4-FFF2-40B4-BE49-F238E27FC236}">
                <a16:creationId xmlns:a16="http://schemas.microsoft.com/office/drawing/2014/main" id="{4E0A8048-B2E7-43B7-A03E-FA497F38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76" y="1889950"/>
            <a:ext cx="344374" cy="35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850" y="493485"/>
            <a:ext cx="503181" cy="352332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999" y="5323082"/>
            <a:ext cx="503181" cy="352332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8" y="977060"/>
            <a:ext cx="468989" cy="308678"/>
          </a:xfrm>
          <a:prstGeom prst="rect">
            <a:avLst/>
          </a:prstGeom>
        </p:spPr>
      </p:pic>
      <p:sp>
        <p:nvSpPr>
          <p:cNvPr id="100" name="Étoile à 5 branches 99"/>
          <p:cNvSpPr/>
          <p:nvPr/>
        </p:nvSpPr>
        <p:spPr>
          <a:xfrm>
            <a:off x="2042220" y="3352585"/>
            <a:ext cx="242607" cy="231953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endParaRPr lang="fr-FR" sz="20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1332126" y="1917851"/>
            <a:ext cx="1355925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>
                <a:solidFill>
                  <a:srgbClr val="00B050"/>
                </a:solidFill>
              </a:rPr>
              <a:t>HOM and Power </a:t>
            </a:r>
            <a:r>
              <a:rPr lang="fr-FR" sz="1245" b="1" dirty="0" err="1">
                <a:solidFill>
                  <a:srgbClr val="00B050"/>
                </a:solidFill>
              </a:rPr>
              <a:t>Couplers</a:t>
            </a:r>
            <a:r>
              <a:rPr lang="fr-FR" sz="1245" b="1" dirty="0">
                <a:solidFill>
                  <a:srgbClr val="00B050"/>
                </a:solidFill>
              </a:rPr>
              <a:t> designs </a:t>
            </a:r>
            <a:r>
              <a:rPr lang="fr-FR" sz="1245" b="1" dirty="0" err="1">
                <a:solidFill>
                  <a:srgbClr val="00B050"/>
                </a:solidFill>
              </a:rPr>
              <a:t>finished</a:t>
            </a:r>
            <a:endParaRPr lang="fr-FR" sz="1245" b="1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00B050"/>
              </a:solidFill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1529" y="1646057"/>
            <a:ext cx="503181" cy="352332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647021" y="4669976"/>
            <a:ext cx="1874372" cy="64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5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cell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</a:t>
            </a:r>
            <a:r>
              <a:rPr lang="fr-FR" sz="1188" b="1" dirty="0" err="1">
                <a:solidFill>
                  <a:srgbClr val="00B050"/>
                </a:solidFill>
                <a:latin typeface="Calibri" panose="020F0502020204030204"/>
                <a:cs typeface="Arial" charset="0"/>
              </a:rPr>
              <a:t>cavities</a:t>
            </a:r>
            <a:r>
              <a:rPr lang="fr-FR" sz="1188" b="1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fabrication</a:t>
            </a: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2</a:t>
            </a:r>
            <a:r>
              <a:rPr lang="fr-FR" sz="1188" baseline="30000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nd</a:t>
            </a:r>
            <a:r>
              <a:rPr lang="fr-FR" sz="1188" dirty="0">
                <a:solidFill>
                  <a:srgbClr val="00B050"/>
                </a:solidFill>
                <a:latin typeface="Calibri" panose="020F0502020204030204"/>
                <a:cs typeface="Arial" charset="0"/>
              </a:rPr>
              <a:t> call for tender publication</a:t>
            </a:r>
          </a:p>
        </p:txBody>
      </p:sp>
      <p:cxnSp>
        <p:nvCxnSpPr>
          <p:cNvPr id="106" name="Connecteur droit avec flèche 105"/>
          <p:cNvCxnSpPr/>
          <p:nvPr/>
        </p:nvCxnSpPr>
        <p:spPr>
          <a:xfrm flipH="1">
            <a:off x="1764405" y="2661572"/>
            <a:ext cx="293237" cy="58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61" y="1656234"/>
            <a:ext cx="468989" cy="308678"/>
          </a:xfrm>
          <a:prstGeom prst="rect">
            <a:avLst/>
          </a:prstGeom>
        </p:spPr>
      </p:pic>
      <p:sp>
        <p:nvSpPr>
          <p:cNvPr id="13" name="Accolade fermante 12"/>
          <p:cNvSpPr/>
          <p:nvPr/>
        </p:nvSpPr>
        <p:spPr>
          <a:xfrm rot="5400000">
            <a:off x="4767176" y="2404541"/>
            <a:ext cx="207441" cy="29480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3933710" y="4046690"/>
            <a:ext cx="1874372" cy="4579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b="1" dirty="0" smtClean="0">
                <a:latin typeface="Calibri" panose="020F0502020204030204"/>
                <a:cs typeface="Arial" charset="0"/>
              </a:rPr>
              <a:t>Cryomodule components</a:t>
            </a:r>
            <a:endParaRPr lang="fr-FR" sz="1188" b="1" dirty="0">
              <a:latin typeface="Calibri" panose="020F0502020204030204"/>
              <a:cs typeface="Arial" charset="0"/>
            </a:endParaRPr>
          </a:p>
          <a:p>
            <a:pPr algn="ctr"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sz="1188" dirty="0" err="1" smtClean="0">
                <a:latin typeface="Calibri" panose="020F0502020204030204"/>
                <a:cs typeface="Arial" charset="0"/>
              </a:rPr>
              <a:t>procurements</a:t>
            </a:r>
            <a:endParaRPr lang="fr-FR" sz="1188" dirty="0">
              <a:latin typeface="Calibri" panose="020F0502020204030204"/>
              <a:cs typeface="Arial" charset="0"/>
            </a:endParaRPr>
          </a:p>
        </p:txBody>
      </p:sp>
      <p:cxnSp>
        <p:nvCxnSpPr>
          <p:cNvPr id="110" name="Connecteur droit avec flèche 109"/>
          <p:cNvCxnSpPr/>
          <p:nvPr/>
        </p:nvCxnSpPr>
        <p:spPr>
          <a:xfrm>
            <a:off x="5059902" y="1548563"/>
            <a:ext cx="408079" cy="169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040328" y="992086"/>
            <a:ext cx="1825488" cy="7143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err="1" smtClean="0"/>
              <a:t>Absorbers</a:t>
            </a:r>
            <a:endParaRPr lang="fr-FR" sz="1245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245" b="1" dirty="0" smtClean="0"/>
              <a:t>fabrication</a:t>
            </a:r>
            <a:endParaRPr lang="fr-FR" sz="1245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FR" sz="1245" b="1" dirty="0">
              <a:solidFill>
                <a:srgbClr val="FF6700"/>
              </a:solidFill>
            </a:endParaRP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089" y="660636"/>
            <a:ext cx="503181" cy="352332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054" y="4586060"/>
            <a:ext cx="503181" cy="352332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8721F8B0-DD32-453C-92C2-46D9FA8248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802" y="538801"/>
            <a:ext cx="503181" cy="35233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9AC75166-B88F-42B9-87FF-A468FA0BF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85" y="694486"/>
            <a:ext cx="664392" cy="30030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19585200">
            <a:off x="3626420" y="3075026"/>
            <a:ext cx="34377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Pas de </a:t>
            </a:r>
            <a:r>
              <a:rPr lang="en-GB" b="1" dirty="0" err="1" smtClean="0">
                <a:solidFill>
                  <a:srgbClr val="00B050"/>
                </a:solidFill>
              </a:rPr>
              <a:t>changement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6" name="Espace réservé de la date 3">
            <a:extLst>
              <a:ext uri="{FF2B5EF4-FFF2-40B4-BE49-F238E27FC236}">
                <a16:creationId xmlns:a16="http://schemas.microsoft.com/office/drawing/2014/main" id="{4037990E-D00E-4C0B-9ED1-677E7F4F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 smtClean="0"/>
              <a:t>10/04/2026</a:t>
            </a:r>
            <a:endParaRPr lang="fr-FR" dirty="0"/>
          </a:p>
        </p:txBody>
      </p:sp>
      <p:sp>
        <p:nvSpPr>
          <p:cNvPr id="57" name="Espace réservé du pied de page 6">
            <a:extLst>
              <a:ext uri="{FF2B5EF4-FFF2-40B4-BE49-F238E27FC236}">
                <a16:creationId xmlns:a16="http://schemas.microsoft.com/office/drawing/2014/main" id="{E63FD40E-6CDF-4D39-AE76-BF70D74C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smtClean="0"/>
              <a:t>Review-3-2026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37669</TotalTime>
  <Words>593</Words>
  <Application>Microsoft Office PowerPoint</Application>
  <PresentationFormat>Personnalisé</PresentationFormat>
  <Paragraphs>85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TDR</vt:lpstr>
      <vt:lpstr>Etat d’avancement</vt:lpstr>
      <vt:lpstr>Etat d’avancement</vt:lpstr>
      <vt:lpstr>Points de vigilance</vt:lpstr>
      <vt:lpstr>Planning et principaux jalons du WP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2099</cp:revision>
  <dcterms:created xsi:type="dcterms:W3CDTF">2011-03-09T16:37:49Z</dcterms:created>
  <dcterms:modified xsi:type="dcterms:W3CDTF">2026-04-09T16:05:22Z</dcterms:modified>
</cp:coreProperties>
</file>