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7" r:id="rId1"/>
  </p:sldMasterIdLst>
  <p:notesMasterIdLst>
    <p:notesMasterId r:id="rId11"/>
  </p:notesMasterIdLst>
  <p:handoutMasterIdLst>
    <p:handoutMasterId r:id="rId12"/>
  </p:handoutMasterIdLst>
  <p:sldIdLst>
    <p:sldId id="307" r:id="rId2"/>
    <p:sldId id="355" r:id="rId3"/>
    <p:sldId id="356" r:id="rId4"/>
    <p:sldId id="360" r:id="rId5"/>
    <p:sldId id="357" r:id="rId6"/>
    <p:sldId id="362" r:id="rId7"/>
    <p:sldId id="361" r:id="rId8"/>
    <p:sldId id="359" r:id="rId9"/>
    <p:sldId id="363" r:id="rId10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FF6700"/>
    <a:srgbClr val="F39200"/>
    <a:srgbClr val="E05314"/>
    <a:srgbClr val="00294B"/>
    <a:srgbClr val="456487"/>
    <a:srgbClr val="511F74"/>
    <a:srgbClr val="7A286A"/>
    <a:srgbClr val="DF8A2D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41" autoAdjust="0"/>
    <p:restoredTop sz="96291" autoAdjust="0"/>
  </p:normalViewPr>
  <p:slideViewPr>
    <p:cSldViewPr>
      <p:cViewPr varScale="1">
        <p:scale>
          <a:sx n="127" d="100"/>
          <a:sy n="127" d="100"/>
        </p:scale>
        <p:origin x="1092" y="126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20" d="100"/>
          <a:sy n="120" d="100"/>
        </p:scale>
        <p:origin x="49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D8E4DC3-1435-4AD9-B779-B2F881F0EA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054AA30-5AB1-4D30-AD4C-292891C134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 dirty="0"/>
              <a:t>10/04/2026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C0ED91-0737-46AB-BCED-11D8AE4CB2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7F884E9-3222-4470-B16E-71B96914E9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FC218-9DB8-4FC5-A045-25D0AD22A5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46065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 dirty="0"/>
              <a:t>10/04/2026</a:t>
            </a:r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10/04/2026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Review- 5-2025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9883" y="56636"/>
            <a:ext cx="9577064" cy="596844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345827" y="941512"/>
            <a:ext cx="10081120" cy="4608512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1224135" cy="3222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10/04/2026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- 5-2025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850883" y="5714820"/>
            <a:ext cx="731049" cy="3222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8FD5F-E33E-40BC-9DD7-0723FC62E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597" y="991680"/>
            <a:ext cx="8079581" cy="2109600"/>
          </a:xfrm>
        </p:spPr>
        <p:txBody>
          <a:bodyPr anchor="b"/>
          <a:lstStyle>
            <a:lvl1pPr algn="ctr">
              <a:defRPr sz="5302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AD7478-505D-44CF-BCB9-0510EA396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597" y="3182634"/>
            <a:ext cx="8079581" cy="1462973"/>
          </a:xfrm>
        </p:spPr>
        <p:txBody>
          <a:bodyPr/>
          <a:lstStyle>
            <a:lvl1pPr marL="0" indent="0" algn="ctr">
              <a:buNone/>
              <a:defRPr sz="2121"/>
            </a:lvl1pPr>
            <a:lvl2pPr marL="403982" indent="0" algn="ctr">
              <a:buNone/>
              <a:defRPr sz="1767"/>
            </a:lvl2pPr>
            <a:lvl3pPr marL="807964" indent="0" algn="ctr">
              <a:buNone/>
              <a:defRPr sz="1590"/>
            </a:lvl3pPr>
            <a:lvl4pPr marL="1211946" indent="0" algn="ctr">
              <a:buNone/>
              <a:defRPr sz="1414"/>
            </a:lvl4pPr>
            <a:lvl5pPr marL="1615928" indent="0" algn="ctr">
              <a:buNone/>
              <a:defRPr sz="1414"/>
            </a:lvl5pPr>
            <a:lvl6pPr marL="2019910" indent="0" algn="ctr">
              <a:buNone/>
              <a:defRPr sz="1414"/>
            </a:lvl6pPr>
            <a:lvl7pPr marL="2423892" indent="0" algn="ctr">
              <a:buNone/>
              <a:defRPr sz="1414"/>
            </a:lvl7pPr>
            <a:lvl8pPr marL="2827873" indent="0" algn="ctr">
              <a:buNone/>
              <a:defRPr sz="1414"/>
            </a:lvl8pPr>
            <a:lvl9pPr marL="3231855" indent="0" algn="ctr">
              <a:buNone/>
              <a:defRPr sz="1414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959662-BAB8-40BE-8F94-2794A0187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10/04/2026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033093-330B-497C-8C4E-F72E8156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Review- 5-2025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429CB5-682C-4F44-AF45-94E50533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888C-2246-473E-A69D-9BC16C973E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31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10/04/2026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Review- 5-2025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10/04/2026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Review- 5-2025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10/04/2026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Review- 5-2025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10/04/2026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Review- 5-2025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10/04/2026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Review- 5-2025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10/04/2026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Review- 5-2025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10/04/2026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Review- 5-2025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10/04/2026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Review- 5-2025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DC8E9DE-AFD1-4783-B434-2F098487DB8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77875" y="120651"/>
            <a:ext cx="9721080" cy="460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5827" y="941512"/>
            <a:ext cx="10153128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1534" y="5731817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10/04/2026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731817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- 5-2025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45256" y="573722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  <p:sldLayoutId id="214748371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29DF77-A478-FFF4-2246-33D934A1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10/04/2026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E213AC-7DC4-881A-BE68-5F6D9010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6252" y="1712099"/>
            <a:ext cx="4426399" cy="347788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7E7CFD6-0172-42A9-A91E-F497F6A95F1D}"/>
              </a:ext>
            </a:extLst>
          </p:cNvPr>
          <p:cNvSpPr txBox="1"/>
          <p:nvPr/>
        </p:nvSpPr>
        <p:spPr>
          <a:xfrm>
            <a:off x="993899" y="1733600"/>
            <a:ext cx="91450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Project Progress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Review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(PPR) 3-2026</a:t>
            </a:r>
          </a:p>
          <a:p>
            <a:pPr algn="ctr"/>
            <a:endParaRPr lang="fr-FR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fr-FR" sz="2800" dirty="0">
                <a:latin typeface="+mn-lt"/>
              </a:rPr>
              <a:t>WP- 3 Injecteur </a:t>
            </a:r>
          </a:p>
          <a:p>
            <a:pPr algn="ctr"/>
            <a:endParaRPr lang="fr-FR" sz="2800" dirty="0">
              <a:latin typeface="+mn-lt"/>
            </a:endParaRPr>
          </a:p>
          <a:p>
            <a:pPr algn="ctr"/>
            <a:endParaRPr lang="fr-FR" sz="2400" dirty="0">
              <a:latin typeface="+mn-lt"/>
            </a:endParaRPr>
          </a:p>
          <a:p>
            <a:pPr algn="ctr"/>
            <a:endParaRPr lang="fr-FR" sz="2400" dirty="0">
              <a:latin typeface="+mn-lt"/>
            </a:endParaRPr>
          </a:p>
          <a:p>
            <a:pPr algn="ctr"/>
            <a:r>
              <a:rPr lang="fr-FR" sz="2400" dirty="0">
                <a:latin typeface="+mn-lt"/>
              </a:rPr>
              <a:t>10 Avril 2026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537CC1-C2DF-C452-B89B-2387774B0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867" y="774789"/>
            <a:ext cx="1117600" cy="762000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58073F5-65AE-433A-92CC-DF8F85E01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- 3-2026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332A01-431A-48EB-AFE2-7D28EA117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566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F41288-750A-45D5-BC8A-6502AED4B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TDR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EB3DB2-DBB0-4658-90B4-238A1B3544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5827" y="941512"/>
            <a:ext cx="10081120" cy="37444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000" dirty="0"/>
              <a:t>Version 2 transmise le 17/03</a:t>
            </a:r>
            <a:endParaRPr lang="fr-FR" sz="18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37990E-D00E-4C0B-9ED1-677E7F4F1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10/04/2026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E63FD40E-6CDF-4D39-AE76-BF70D74CA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- 3-2026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1339548B-A313-4EFF-90B2-0A79E560C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0096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0B639E-528D-4BD5-8490-20E704B4C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Etat d’avancement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3B8B97-368B-4533-AAE7-4AFDAA16C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14794" y="869504"/>
            <a:ext cx="10081120" cy="4392488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Laser</a:t>
            </a:r>
          </a:p>
          <a:p>
            <a:pPr lvl="1"/>
            <a:r>
              <a:rPr lang="fr-FR" sz="1800" dirty="0">
                <a:solidFill>
                  <a:schemeClr val="tx1"/>
                </a:solidFill>
              </a:rPr>
              <a:t>Suite à la perte continue de puissance, demande d’un devis d’intervention d’AMPLITUDE: 6 354 €</a:t>
            </a:r>
          </a:p>
          <a:p>
            <a:pPr lvl="1">
              <a:lnSpc>
                <a:spcPct val="150000"/>
              </a:lnSpc>
            </a:pPr>
            <a:r>
              <a:rPr lang="fr-FR" sz="1800" dirty="0">
                <a:solidFill>
                  <a:schemeClr val="tx1"/>
                </a:solidFill>
              </a:rPr>
              <a:t>Pièces à changer peut-être: diode, 6 282 €; TEC, 1 222 €; Peltier, 667 €</a:t>
            </a:r>
          </a:p>
          <a:p>
            <a:pPr lvl="1">
              <a:lnSpc>
                <a:spcPct val="150000"/>
              </a:lnSpc>
            </a:pPr>
            <a:r>
              <a:rPr lang="fr-FR" sz="1800" dirty="0">
                <a:solidFill>
                  <a:schemeClr val="tx1"/>
                </a:solidFill>
              </a:rPr>
              <a:t>Garantie impossible tant que le laser n’est pas réparé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>
                <a:solidFill>
                  <a:srgbClr val="FF0000"/>
                </a:solidFill>
              </a:rPr>
              <a:t>Qu’est-ce qu’on fait??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fr-FR" sz="1800" dirty="0">
                <a:solidFill>
                  <a:schemeClr val="tx1"/>
                </a:solidFill>
              </a:rPr>
              <a:t>    1) On ne fait rien en priant pour qu’il y ait suffisamment de puissance jusqu’en octobre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fr-FR" sz="1800" dirty="0">
                <a:solidFill>
                  <a:schemeClr val="tx1"/>
                </a:solidFill>
              </a:rPr>
              <a:t>    2) On paye l’intervention et les éventuelles pièces à changer donc pas besoin de garantie jusqu’à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fr-FR" sz="1800" dirty="0">
                <a:solidFill>
                  <a:schemeClr val="tx1"/>
                </a:solidFill>
              </a:rPr>
              <a:t>	Octobre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30A685-18E9-4670-9338-10FF77E60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10/04/2026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B619C611-4816-418F-A658-8061FDD0F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- 3-2026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69966B6-6B18-451F-96CE-80CB4894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9883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0B639E-528D-4BD5-8490-20E704B4C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Etat d’avancement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30A685-18E9-4670-9338-10FF77E60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10/04/2026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B619C611-4816-418F-A658-8061FDD0F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- 3-2026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69966B6-6B18-451F-96CE-80CB4894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8DDBDB3-2459-40C1-8840-99364B42A286}"/>
              </a:ext>
            </a:extLst>
          </p:cNvPr>
          <p:cNvSpPr txBox="1"/>
          <p:nvPr/>
        </p:nvSpPr>
        <p:spPr>
          <a:xfrm>
            <a:off x="489843" y="653480"/>
            <a:ext cx="1072730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FF0000"/>
                </a:solidFill>
                <a:latin typeface="+mn-lt"/>
              </a:rPr>
              <a:t>Canon</a:t>
            </a:r>
            <a:endParaRPr lang="fr-FR" sz="1800" dirty="0">
              <a:latin typeface="+mn-lt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CAA131A-5483-4502-8904-503D0130E632}"/>
              </a:ext>
            </a:extLst>
          </p:cNvPr>
          <p:cNvSpPr txBox="1"/>
          <p:nvPr/>
        </p:nvSpPr>
        <p:spPr>
          <a:xfrm>
            <a:off x="921891" y="1146328"/>
            <a:ext cx="9900916" cy="698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/>
              <a:t>Raccordement des caméras YAG et cathode virtuelle au CC. Encore du travail sur la caméra YAG (floue) et l’actuateur.</a:t>
            </a:r>
          </a:p>
          <a:p>
            <a:pPr>
              <a:lnSpc>
                <a:spcPct val="150000"/>
              </a:lnSpc>
            </a:pPr>
            <a:r>
              <a:rPr lang="fr-FR" sz="1400" dirty="0"/>
              <a:t>       mesures de dimensions du laser et stabilité sur la cathode virtuelle</a:t>
            </a:r>
            <a:endParaRPr lang="en-US" sz="14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3CF2F2C-BD9C-4F48-86FD-52BBD79C8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31" y="1845045"/>
            <a:ext cx="1914972" cy="153197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107FCEF-A283-41F4-A3AF-BDF244CB8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259" y="1809514"/>
            <a:ext cx="2710738" cy="166231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E002C21-223E-469A-BDEA-D584495FD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3756" y="1779931"/>
            <a:ext cx="2592133" cy="171875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52694606-6E8D-4663-9E2A-423D5C562401}"/>
              </a:ext>
            </a:extLst>
          </p:cNvPr>
          <p:cNvSpPr txBox="1"/>
          <p:nvPr/>
        </p:nvSpPr>
        <p:spPr>
          <a:xfrm>
            <a:off x="3730203" y="209364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hor</a:t>
            </a:r>
            <a:endParaRPr lang="en-US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A75A720-D540-4D04-A3C5-3AE4F673A0D2}"/>
              </a:ext>
            </a:extLst>
          </p:cNvPr>
          <p:cNvSpPr txBox="1"/>
          <p:nvPr/>
        </p:nvSpPr>
        <p:spPr>
          <a:xfrm>
            <a:off x="5228470" y="2103336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vert</a:t>
            </a:r>
            <a:endParaRPr lang="en-US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5613D19-90E3-499C-BAEB-F3A53B64DBF1}"/>
              </a:ext>
            </a:extLst>
          </p:cNvPr>
          <p:cNvSpPr txBox="1"/>
          <p:nvPr/>
        </p:nvSpPr>
        <p:spPr>
          <a:xfrm>
            <a:off x="7324449" y="1898500"/>
            <a:ext cx="127470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Symbol" panose="05050102010706020507" pitchFamily="18" charset="2"/>
              </a:rPr>
              <a:t>s</a:t>
            </a:r>
            <a:r>
              <a:rPr lang="fr-FR" sz="1400" baseline="-25000" dirty="0" err="1"/>
              <a:t>x</a:t>
            </a:r>
            <a:r>
              <a:rPr lang="fr-FR" sz="1400" dirty="0"/>
              <a:t> = 0,76 mm</a:t>
            </a:r>
          </a:p>
          <a:p>
            <a:r>
              <a:rPr lang="fr-FR" sz="1400" dirty="0" err="1">
                <a:latin typeface="Symbol" panose="05050102010706020507" pitchFamily="18" charset="2"/>
              </a:rPr>
              <a:t>s</a:t>
            </a:r>
            <a:r>
              <a:rPr lang="fr-FR" sz="1400" baseline="-25000" dirty="0" err="1">
                <a:latin typeface="Symbol" panose="05050102010706020507" pitchFamily="18" charset="2"/>
              </a:rPr>
              <a:t>y</a:t>
            </a:r>
            <a:r>
              <a:rPr lang="fr-FR" sz="1400" dirty="0"/>
              <a:t> = 0,88 mm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28E7F8A-7F90-4317-9F51-4C56180D8A8C}"/>
              </a:ext>
            </a:extLst>
          </p:cNvPr>
          <p:cNvSpPr txBox="1"/>
          <p:nvPr/>
        </p:nvSpPr>
        <p:spPr>
          <a:xfrm>
            <a:off x="7474619" y="2492192"/>
            <a:ext cx="3145413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FF0000"/>
                </a:solidFill>
              </a:rPr>
              <a:t>Stabilité</a:t>
            </a:r>
          </a:p>
          <a:p>
            <a:pPr algn="ctr"/>
            <a:r>
              <a:rPr lang="fr-FR" sz="1400" dirty="0"/>
              <a:t>Clim on: </a:t>
            </a:r>
            <a:r>
              <a:rPr lang="fr-FR" sz="1400" dirty="0">
                <a:latin typeface="Symbol" panose="05050102010706020507" pitchFamily="18" charset="2"/>
              </a:rPr>
              <a:t>d</a:t>
            </a:r>
            <a:r>
              <a:rPr lang="fr-FR" sz="1400" dirty="0"/>
              <a:t>x = 0,36 mm, </a:t>
            </a:r>
            <a:r>
              <a:rPr lang="fr-FR" sz="1400" dirty="0" err="1">
                <a:latin typeface="Symbol" panose="05050102010706020507" pitchFamily="18" charset="2"/>
              </a:rPr>
              <a:t>d</a:t>
            </a:r>
            <a:r>
              <a:rPr lang="fr-FR" sz="1400" dirty="0" err="1"/>
              <a:t>y</a:t>
            </a:r>
            <a:r>
              <a:rPr lang="fr-FR" sz="1400" dirty="0"/>
              <a:t> = 0,24 mm</a:t>
            </a:r>
          </a:p>
          <a:p>
            <a:pPr algn="ctr"/>
            <a:r>
              <a:rPr lang="fr-FR" sz="1400" dirty="0"/>
              <a:t>Clim off: </a:t>
            </a:r>
            <a:r>
              <a:rPr lang="fr-FR" sz="1400" dirty="0">
                <a:latin typeface="Symbol" panose="05050102010706020507" pitchFamily="18" charset="2"/>
              </a:rPr>
              <a:t>d</a:t>
            </a:r>
            <a:r>
              <a:rPr lang="fr-FR" sz="1400" dirty="0"/>
              <a:t>x = 0,08 mm, </a:t>
            </a:r>
            <a:r>
              <a:rPr lang="fr-FR" sz="1400" dirty="0" err="1">
                <a:latin typeface="Symbol" panose="05050102010706020507" pitchFamily="18" charset="2"/>
              </a:rPr>
              <a:t>d</a:t>
            </a:r>
            <a:r>
              <a:rPr lang="fr-FR" sz="1400" dirty="0" err="1"/>
              <a:t>y</a:t>
            </a:r>
            <a:r>
              <a:rPr lang="fr-FR" sz="1400" dirty="0"/>
              <a:t> = 0,04 mm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42A70BF-DE72-4096-8A10-ED95C6BF7175}"/>
              </a:ext>
            </a:extLst>
          </p:cNvPr>
          <p:cNvSpPr txBox="1"/>
          <p:nvPr/>
        </p:nvSpPr>
        <p:spPr>
          <a:xfrm>
            <a:off x="921891" y="3675424"/>
            <a:ext cx="9644756" cy="1021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/>
              <a:t>BPM connectés à l’électronique </a:t>
            </a:r>
            <a:r>
              <a:rPr lang="fr-FR" sz="1400" dirty="0" err="1"/>
              <a:t>LiBERA</a:t>
            </a:r>
            <a:r>
              <a:rPr lang="fr-FR" sz="1400" dirty="0"/>
              <a:t> prêtée par PALLAS =&gt; </a:t>
            </a:r>
            <a:r>
              <a:rPr lang="fr-FR" sz="1400" dirty="0">
                <a:solidFill>
                  <a:srgbClr val="FF0000"/>
                </a:solidFill>
              </a:rPr>
              <a:t>besoin d’un pc </a:t>
            </a:r>
            <a:r>
              <a:rPr lang="fr-FR" sz="1400" dirty="0"/>
              <a:t>pour afficher les valeurs de positions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/>
              <a:t>Coupe de Faraday prête à fonctionner: signal de mesure connecté au cc et HT de polarisation installée (merci JF)</a:t>
            </a:r>
          </a:p>
          <a:p>
            <a:pPr>
              <a:lnSpc>
                <a:spcPct val="150000"/>
              </a:lnSpc>
            </a:pPr>
            <a:r>
              <a:rPr lang="fr-FR" sz="1400" dirty="0"/>
              <a:t>       manque le blindage qui sera installé la semaine prochaine</a:t>
            </a:r>
            <a:endParaRPr lang="en-US" sz="14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72B2264-B415-4B89-B206-8BC83625F4F7}"/>
              </a:ext>
            </a:extLst>
          </p:cNvPr>
          <p:cNvSpPr txBox="1"/>
          <p:nvPr/>
        </p:nvSpPr>
        <p:spPr>
          <a:xfrm>
            <a:off x="1026208" y="4829944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E78AA6E-0418-45D7-A4AA-E68400F163DF}"/>
              </a:ext>
            </a:extLst>
          </p:cNvPr>
          <p:cNvSpPr txBox="1"/>
          <p:nvPr/>
        </p:nvSpPr>
        <p:spPr>
          <a:xfrm>
            <a:off x="900247" y="4688929"/>
            <a:ext cx="8524578" cy="698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/>
              <a:t>Suite à intervention </a:t>
            </a:r>
            <a:r>
              <a:rPr lang="fr-FR" sz="1400" dirty="0" err="1"/>
              <a:t>Createc</a:t>
            </a:r>
            <a:r>
              <a:rPr lang="fr-FR" sz="1400" dirty="0"/>
              <a:t> 11-12/03, bras de transfert photocathode -&gt; canon en panne (roulement)</a:t>
            </a:r>
          </a:p>
          <a:p>
            <a:pPr>
              <a:lnSpc>
                <a:spcPct val="150000"/>
              </a:lnSpc>
            </a:pPr>
            <a:r>
              <a:rPr lang="fr-FR" sz="1400" dirty="0"/>
              <a:t>        ouverture TRA, démontage, réparation, re-étuvage TRA fait la semaine dernière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91777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79F595-D879-41D2-8B50-EBEC61B50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10/04/2026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ABF6A04-6B09-4A0F-85C0-7AEC528F7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- 3-2026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DF2093F-35B0-4067-BEC6-D953D242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C0BE823-A7F8-489B-9596-DA4827371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Etat d’avancement</a:t>
            </a:r>
            <a:endParaRPr lang="en-GB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9522635-8752-43EC-B557-9350A08B002B}"/>
              </a:ext>
            </a:extLst>
          </p:cNvPr>
          <p:cNvSpPr txBox="1"/>
          <p:nvPr/>
        </p:nvSpPr>
        <p:spPr>
          <a:xfrm>
            <a:off x="777875" y="653480"/>
            <a:ext cx="6996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Conditionnement HT: 14/03, 27/03, 3/04</a:t>
            </a:r>
          </a:p>
          <a:p>
            <a:r>
              <a:rPr lang="fr-FR" sz="1400" dirty="0"/>
              <a:t>      le 14/03 (soit après l’intervention de CREATEC), à peu près normal, atteint 350 kV</a:t>
            </a:r>
            <a:endParaRPr lang="en-US" sz="14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CA9C7A0-33F4-4AE6-BC98-44768F4EF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584" y="1173643"/>
            <a:ext cx="3791542" cy="216564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98DC60C-ED61-4F89-8B27-F4B9D0ACD89D}"/>
              </a:ext>
            </a:extLst>
          </p:cNvPr>
          <p:cNvSpPr txBox="1"/>
          <p:nvPr/>
        </p:nvSpPr>
        <p:spPr>
          <a:xfrm>
            <a:off x="1065907" y="3298031"/>
            <a:ext cx="798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Le 27/03 et 3/04, on régresse, plus d’activité à des tensions inférieures et interlock radioprotection </a:t>
            </a:r>
            <a:endParaRPr lang="en-US" sz="1400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184FA11-8968-4519-8BDB-BA61AF4AC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584" y="3504815"/>
            <a:ext cx="3528392" cy="1991969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1E185C68-F97F-4375-A80C-D184276268D3}"/>
              </a:ext>
            </a:extLst>
          </p:cNvPr>
          <p:cNvSpPr txBox="1"/>
          <p:nvPr/>
        </p:nvSpPr>
        <p:spPr>
          <a:xfrm>
            <a:off x="5830650" y="3821251"/>
            <a:ext cx="470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??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17C89BB-C330-4AD5-8CA6-5C6FD34470CE}"/>
              </a:ext>
            </a:extLst>
          </p:cNvPr>
          <p:cNvSpPr txBox="1"/>
          <p:nvPr/>
        </p:nvSpPr>
        <p:spPr>
          <a:xfrm>
            <a:off x="5386387" y="4325888"/>
            <a:ext cx="3594254" cy="1021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dirty="0"/>
              <a:t>-Un gros claquage a créé des pointes?</a:t>
            </a:r>
          </a:p>
          <a:p>
            <a:pPr>
              <a:lnSpc>
                <a:spcPct val="150000"/>
              </a:lnSpc>
            </a:pPr>
            <a:r>
              <a:rPr lang="fr-FR" sz="1400" dirty="0"/>
              <a:t>-Le dysfonctionnement du bras de transfert</a:t>
            </a:r>
          </a:p>
          <a:p>
            <a:pPr>
              <a:lnSpc>
                <a:spcPct val="150000"/>
              </a:lnSpc>
            </a:pPr>
            <a:r>
              <a:rPr lang="fr-FR" sz="1400" dirty="0"/>
              <a:t>a modifié l’état de surface du puck?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19595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027C27-305E-4B8C-A56B-A0CA538E5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Etat d’avancement</a:t>
            </a:r>
            <a:endParaRPr lang="en-US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784C24B-467D-4CB7-9F84-F07ECC5C6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10/04/2026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B6339CB-C094-466E-95EC-2A88902C7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Review- 5-2025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161A74F-0A23-4A03-99FC-825946D79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70DA2E5-DE53-4288-91C3-DF354D9F6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07" y="1262844"/>
            <a:ext cx="6589426" cy="4287180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877933C8-9954-4AC2-BD01-8A22B840B28C}"/>
              </a:ext>
            </a:extLst>
          </p:cNvPr>
          <p:cNvCxnSpPr/>
          <p:nvPr/>
        </p:nvCxnSpPr>
        <p:spPr>
          <a:xfrm flipH="1">
            <a:off x="6538515" y="1373560"/>
            <a:ext cx="2232248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976A0DC7-ED69-455F-8DFD-55B1E76A4798}"/>
              </a:ext>
            </a:extLst>
          </p:cNvPr>
          <p:cNvSpPr txBox="1"/>
          <p:nvPr/>
        </p:nvSpPr>
        <p:spPr>
          <a:xfrm>
            <a:off x="8871207" y="1173505"/>
            <a:ext cx="1710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QE = 7,5 %!!!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3C06A76-6497-4500-A2D2-7573B9EDEA66}"/>
              </a:ext>
            </a:extLst>
          </p:cNvPr>
          <p:cNvSpPr txBox="1"/>
          <p:nvPr/>
        </p:nvSpPr>
        <p:spPr>
          <a:xfrm>
            <a:off x="2938116" y="746269"/>
            <a:ext cx="5172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9 AVRIL 2026 à 17h: nouvelle photocathode</a:t>
            </a:r>
            <a:endParaRPr lang="en-US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4F8B193-CCC0-43F3-BDBC-595DAAA4FC3D}"/>
              </a:ext>
            </a:extLst>
          </p:cNvPr>
          <p:cNvSpPr txBox="1"/>
          <p:nvPr/>
        </p:nvSpPr>
        <p:spPr>
          <a:xfrm>
            <a:off x="8024787" y="1800796"/>
            <a:ext cx="1936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Aujourd’hui, 9h: 6,4 %</a:t>
            </a:r>
            <a:endParaRPr lang="en-US" sz="1400" dirty="0"/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9A43BF02-F3D2-429E-973F-2878E2916C56}"/>
              </a:ext>
            </a:extLst>
          </p:cNvPr>
          <p:cNvSpPr/>
          <p:nvPr/>
        </p:nvSpPr>
        <p:spPr>
          <a:xfrm>
            <a:off x="7978676" y="2237656"/>
            <a:ext cx="432047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476A44C-3EEB-426C-B4B3-8C7B71C7FA0C}"/>
              </a:ext>
            </a:extLst>
          </p:cNvPr>
          <p:cNvSpPr txBox="1"/>
          <p:nvPr/>
        </p:nvSpPr>
        <p:spPr>
          <a:xfrm>
            <a:off x="8419246" y="2108573"/>
            <a:ext cx="2294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16 mA </a:t>
            </a:r>
            <a:r>
              <a:rPr lang="fr-FR" sz="1400" dirty="0"/>
              <a:t>en poussant</a:t>
            </a:r>
          </a:p>
          <a:p>
            <a:r>
              <a:rPr lang="fr-FR" sz="1400" dirty="0"/>
              <a:t>le laser à pleine puissance</a:t>
            </a:r>
            <a:endParaRPr lang="en-US" sz="14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BDAC3F7-C447-44D3-8EB7-6E74D56EA9E1}"/>
              </a:ext>
            </a:extLst>
          </p:cNvPr>
          <p:cNvSpPr txBox="1"/>
          <p:nvPr/>
        </p:nvSpPr>
        <p:spPr>
          <a:xfrm>
            <a:off x="8334166" y="2823010"/>
            <a:ext cx="1317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Pour la suite:</a:t>
            </a:r>
            <a:endParaRPr lang="en-US" sz="1400" b="1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51B7728-1B00-4D60-89E7-E5E81CF77114}"/>
              </a:ext>
            </a:extLst>
          </p:cNvPr>
          <p:cNvSpPr txBox="1"/>
          <p:nvPr/>
        </p:nvSpPr>
        <p:spPr>
          <a:xfrm>
            <a:off x="7616141" y="3082589"/>
            <a:ext cx="3097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13-17/04: reconnections TRA</a:t>
            </a:r>
          </a:p>
          <a:p>
            <a:r>
              <a:rPr lang="fr-FR" sz="1400" dirty="0"/>
              <a:t>Montage blindage coupe de Faraday</a:t>
            </a:r>
            <a:endParaRPr lang="en-US" sz="1400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72CF738-FA13-449C-8E20-3D066F7F2FD2}"/>
              </a:ext>
            </a:extLst>
          </p:cNvPr>
          <p:cNvSpPr txBox="1"/>
          <p:nvPr/>
        </p:nvSpPr>
        <p:spPr>
          <a:xfrm>
            <a:off x="7654639" y="3667834"/>
            <a:ext cx="2590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20-24/04: conditionnement HT</a:t>
            </a:r>
          </a:p>
          <a:p>
            <a:r>
              <a:rPr lang="fr-FR" sz="1400" dirty="0"/>
              <a:t>avec qui? (vacances)</a:t>
            </a:r>
            <a:endParaRPr lang="en-US" sz="140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6B548EE-AC6C-4C40-921E-081E2925027B}"/>
              </a:ext>
            </a:extLst>
          </p:cNvPr>
          <p:cNvSpPr txBox="1"/>
          <p:nvPr/>
        </p:nvSpPr>
        <p:spPr>
          <a:xfrm>
            <a:off x="7675130" y="4316306"/>
            <a:ext cx="2012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27-30/04: 1</a:t>
            </a:r>
            <a:r>
              <a:rPr lang="fr-FR" sz="1400" baseline="30000" dirty="0"/>
              <a:t>er</a:t>
            </a:r>
            <a:r>
              <a:rPr lang="fr-FR" sz="1400" dirty="0"/>
              <a:t> faisceau?</a:t>
            </a:r>
          </a:p>
          <a:p>
            <a:r>
              <a:rPr lang="fr-FR" sz="1400" dirty="0"/>
              <a:t> avec qui? (vacances)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34535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DBC7DD-F905-4E71-B3F9-9BAFC657D1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5827" y="941512"/>
            <a:ext cx="10081120" cy="17281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buncher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: plans envoyés à PMB le 3/04 pour demande de devis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booster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: voir présentation Samuel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Merger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: RAS. Calculs pour évaluer l’utilité du 1</a:t>
            </a:r>
            <a:r>
              <a:rPr lang="fr-FR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dipole du merger pour mesurer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la dispersion en énergie. Simulations avec TRANSPORT donc sans charge d’espace</a:t>
            </a:r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79F595-D879-41D2-8B50-EBEC61B50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10/04/2026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ABF6A04-6B09-4A0F-85C0-7AEC528F7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- 3-2026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DF2093F-35B0-4067-BEC6-D953D242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C0BE823-A7F8-489B-9596-DA4827371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Etat d’avancement</a:t>
            </a:r>
            <a:endParaRPr lang="en-GB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35FB2E8-5C99-4808-9272-A02EE0D5C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67" y="2597696"/>
            <a:ext cx="2500590" cy="179166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99446B3-CEE2-4182-9B6F-3F1D3F65E160}"/>
              </a:ext>
            </a:extLst>
          </p:cNvPr>
          <p:cNvSpPr txBox="1"/>
          <p:nvPr/>
        </p:nvSpPr>
        <p:spPr>
          <a:xfrm>
            <a:off x="146067" y="4590422"/>
            <a:ext cx="1612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 mA,  </a:t>
            </a:r>
            <a:r>
              <a:rPr lang="fr-FR" sz="1400" dirty="0" err="1"/>
              <a:t>dp</a:t>
            </a:r>
            <a:r>
              <a:rPr lang="fr-FR" sz="1400" dirty="0"/>
              <a:t>/p = 0 %</a:t>
            </a:r>
            <a:endParaRPr lang="en-US" sz="14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ED8A804-94CD-44EA-BBFB-BC69F8B41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762" y="2597696"/>
            <a:ext cx="2518617" cy="179166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DD5CC5F-1AE8-4165-8586-EBB5D5AF7828}"/>
              </a:ext>
            </a:extLst>
          </p:cNvPr>
          <p:cNvSpPr txBox="1"/>
          <p:nvPr/>
        </p:nvSpPr>
        <p:spPr>
          <a:xfrm>
            <a:off x="2775620" y="4541912"/>
            <a:ext cx="1762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 mA,  </a:t>
            </a:r>
            <a:r>
              <a:rPr lang="fr-FR" sz="1400" dirty="0" err="1"/>
              <a:t>dp</a:t>
            </a:r>
            <a:r>
              <a:rPr lang="fr-FR" sz="1400" dirty="0"/>
              <a:t>/p = 0,1 %</a:t>
            </a:r>
            <a:endParaRPr lang="en-US" sz="14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B38EA42-78DA-43CE-A24E-B7D3B7C23778}"/>
              </a:ext>
            </a:extLst>
          </p:cNvPr>
          <p:cNvSpPr txBox="1"/>
          <p:nvPr/>
        </p:nvSpPr>
        <p:spPr>
          <a:xfrm>
            <a:off x="146067" y="4898199"/>
            <a:ext cx="1351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Symbol" panose="05050102010706020507" pitchFamily="18" charset="2"/>
              </a:rPr>
              <a:t>s</a:t>
            </a:r>
            <a:r>
              <a:rPr lang="fr-FR" sz="1400" baseline="-25000" dirty="0" err="1"/>
              <a:t>x</a:t>
            </a:r>
            <a:r>
              <a:rPr lang="fr-FR" sz="1400" dirty="0"/>
              <a:t> = 0,096 mm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2B8819A-F79B-4851-A91C-639BC358B76B}"/>
              </a:ext>
            </a:extLst>
          </p:cNvPr>
          <p:cNvSpPr txBox="1"/>
          <p:nvPr/>
        </p:nvSpPr>
        <p:spPr>
          <a:xfrm>
            <a:off x="2867770" y="4849689"/>
            <a:ext cx="1351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Symbol" panose="05050102010706020507" pitchFamily="18" charset="2"/>
              </a:rPr>
              <a:t>s</a:t>
            </a:r>
            <a:r>
              <a:rPr lang="fr-FR" sz="1400" baseline="-25000" dirty="0" err="1"/>
              <a:t>x</a:t>
            </a:r>
            <a:r>
              <a:rPr lang="fr-FR" sz="1400" dirty="0"/>
              <a:t> = 0,182 mm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1D71672-7929-445C-AFBD-6940CC6A0D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397" y="2605496"/>
            <a:ext cx="2500590" cy="177606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BD7B44B6-8A1A-40CF-9B40-75979DED1FC3}"/>
              </a:ext>
            </a:extLst>
          </p:cNvPr>
          <p:cNvSpPr txBox="1"/>
          <p:nvPr/>
        </p:nvSpPr>
        <p:spPr>
          <a:xfrm>
            <a:off x="5554252" y="4519864"/>
            <a:ext cx="1762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20 mA,  </a:t>
            </a:r>
            <a:r>
              <a:rPr lang="fr-FR" sz="1400" dirty="0" err="1"/>
              <a:t>dp</a:t>
            </a:r>
            <a:r>
              <a:rPr lang="fr-FR" sz="1400" dirty="0"/>
              <a:t>/p = 0 %</a:t>
            </a:r>
            <a:endParaRPr lang="en-US" sz="14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4E41E8D-9AB3-4242-9CD7-84E2F664AD29}"/>
              </a:ext>
            </a:extLst>
          </p:cNvPr>
          <p:cNvSpPr txBox="1"/>
          <p:nvPr/>
        </p:nvSpPr>
        <p:spPr>
          <a:xfrm>
            <a:off x="5646402" y="4827641"/>
            <a:ext cx="1351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Symbol" panose="05050102010706020507" pitchFamily="18" charset="2"/>
              </a:rPr>
              <a:t>s</a:t>
            </a:r>
            <a:r>
              <a:rPr lang="fr-FR" sz="1400" baseline="-25000" dirty="0" err="1"/>
              <a:t>x</a:t>
            </a:r>
            <a:r>
              <a:rPr lang="fr-FR" sz="1400" dirty="0"/>
              <a:t> = 0,251 mm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07DC9A2-D94B-414C-BBB4-4C49F95C6B73}"/>
              </a:ext>
            </a:extLst>
          </p:cNvPr>
          <p:cNvSpPr txBox="1"/>
          <p:nvPr/>
        </p:nvSpPr>
        <p:spPr>
          <a:xfrm>
            <a:off x="57795" y="5135418"/>
            <a:ext cx="2353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6600CC"/>
                </a:solidFill>
              </a:rPr>
              <a:t>Avec le </a:t>
            </a:r>
            <a:r>
              <a:rPr lang="fr-FR" sz="1400" dirty="0" err="1">
                <a:solidFill>
                  <a:srgbClr val="6600CC"/>
                </a:solidFill>
              </a:rPr>
              <a:t>quadrupole</a:t>
            </a:r>
            <a:endParaRPr lang="fr-FR" sz="1400" dirty="0">
              <a:solidFill>
                <a:srgbClr val="6600CC"/>
              </a:solidFill>
            </a:endParaRPr>
          </a:p>
          <a:p>
            <a:r>
              <a:rPr lang="fr-FR" sz="1400" dirty="0">
                <a:solidFill>
                  <a:srgbClr val="6600CC"/>
                </a:solidFill>
              </a:rPr>
              <a:t> focalisant Hor après dipole</a:t>
            </a:r>
            <a:endParaRPr lang="en-US" sz="1400" dirty="0">
              <a:solidFill>
                <a:srgbClr val="6600CC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AED492B-D436-43D1-AE3E-5649A93BFFB0}"/>
              </a:ext>
            </a:extLst>
          </p:cNvPr>
          <p:cNvSpPr txBox="1"/>
          <p:nvPr/>
        </p:nvSpPr>
        <p:spPr>
          <a:xfrm>
            <a:off x="2810946" y="5128970"/>
            <a:ext cx="1234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6600CC"/>
                </a:solidFill>
              </a:rPr>
              <a:t>B = 0,067 </a:t>
            </a:r>
            <a:r>
              <a:rPr lang="fr-FR" sz="1400" dirty="0" err="1">
                <a:solidFill>
                  <a:srgbClr val="6600CC"/>
                </a:solidFill>
              </a:rPr>
              <a:t>kG</a:t>
            </a:r>
            <a:endParaRPr lang="en-US" sz="1400" dirty="0">
              <a:solidFill>
                <a:srgbClr val="6600CC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B603F81-C3D6-4969-9A36-24F6AA71FEDC}"/>
              </a:ext>
            </a:extLst>
          </p:cNvPr>
          <p:cNvSpPr txBox="1"/>
          <p:nvPr/>
        </p:nvSpPr>
        <p:spPr>
          <a:xfrm>
            <a:off x="7341670" y="5003577"/>
            <a:ext cx="1234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6600CC"/>
                </a:solidFill>
              </a:rPr>
              <a:t>B = 0,074 </a:t>
            </a:r>
            <a:r>
              <a:rPr lang="fr-FR" sz="1400" dirty="0" err="1">
                <a:solidFill>
                  <a:srgbClr val="6600CC"/>
                </a:solidFill>
              </a:rPr>
              <a:t>kG</a:t>
            </a:r>
            <a:endParaRPr lang="en-US" sz="1400" dirty="0">
              <a:solidFill>
                <a:srgbClr val="6600CC"/>
              </a:solidFill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79202406-F965-4D27-B829-AE404E07CF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72" y="2616254"/>
            <a:ext cx="2478457" cy="1765301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1801F5AC-A224-41AD-AF5F-231B56FC4129}"/>
              </a:ext>
            </a:extLst>
          </p:cNvPr>
          <p:cNvSpPr txBox="1"/>
          <p:nvPr/>
        </p:nvSpPr>
        <p:spPr>
          <a:xfrm>
            <a:off x="8659923" y="4478589"/>
            <a:ext cx="1762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20 mA,  </a:t>
            </a:r>
            <a:r>
              <a:rPr lang="fr-FR" sz="1400" dirty="0" err="1"/>
              <a:t>dp</a:t>
            </a:r>
            <a:r>
              <a:rPr lang="fr-FR" sz="1400" dirty="0"/>
              <a:t>/p = 0 %</a:t>
            </a:r>
            <a:endParaRPr lang="en-US" sz="14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DF28B79-AF73-4885-AC08-18BF811BFADC}"/>
              </a:ext>
            </a:extLst>
          </p:cNvPr>
          <p:cNvSpPr txBox="1"/>
          <p:nvPr/>
        </p:nvSpPr>
        <p:spPr>
          <a:xfrm>
            <a:off x="8752073" y="4786366"/>
            <a:ext cx="1252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Symbol" panose="05050102010706020507" pitchFamily="18" charset="2"/>
              </a:rPr>
              <a:t>s</a:t>
            </a:r>
            <a:r>
              <a:rPr lang="fr-FR" sz="1400" baseline="-25000" dirty="0" err="1"/>
              <a:t>x</a:t>
            </a:r>
            <a:r>
              <a:rPr lang="fr-FR" sz="1400" dirty="0"/>
              <a:t> = 0,52 mm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BDEE4D98-8A16-46CC-A1B3-61AC2A175B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0758" y="1191003"/>
            <a:ext cx="2727052" cy="127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6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F0CEB6-B77D-4934-92A5-FE6CA8D1A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Planning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E533FA-BDD9-464F-962F-8524B07DF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10/04/2026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BAEB373-A9F2-4433-A756-4ACFD210D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- 7-2026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D0734CD-31A3-40D8-BB89-F8AEB25E9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A06D89C-B5FE-479E-89C0-748DA7A31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07" y="653480"/>
            <a:ext cx="7268125" cy="497396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ACBFDB1-E1B2-419B-8C58-DAB126321E28}"/>
              </a:ext>
            </a:extLst>
          </p:cNvPr>
          <p:cNvSpPr txBox="1"/>
          <p:nvPr/>
        </p:nvSpPr>
        <p:spPr>
          <a:xfrm>
            <a:off x="8550056" y="1517576"/>
            <a:ext cx="1499128" cy="1668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dirty="0"/>
              <a:t>Merci à Sophie</a:t>
            </a:r>
          </a:p>
          <a:p>
            <a:pPr>
              <a:lnSpc>
                <a:spcPct val="150000"/>
              </a:lnSpc>
            </a:pPr>
            <a:r>
              <a:rPr lang="fr-FR" sz="1400" dirty="0"/>
              <a:t>pour l’aide</a:t>
            </a:r>
          </a:p>
          <a:p>
            <a:pPr>
              <a:lnSpc>
                <a:spcPct val="150000"/>
              </a:lnSpc>
            </a:pPr>
            <a:endParaRPr lang="fr-FR" sz="1400" dirty="0"/>
          </a:p>
          <a:p>
            <a:pPr>
              <a:lnSpc>
                <a:spcPct val="150000"/>
              </a:lnSpc>
            </a:pPr>
            <a:r>
              <a:rPr lang="fr-FR" sz="1400" dirty="0"/>
              <a:t>Et aux collègues</a:t>
            </a:r>
          </a:p>
          <a:p>
            <a:pPr>
              <a:lnSpc>
                <a:spcPct val="150000"/>
              </a:lnSpc>
            </a:pPr>
            <a:r>
              <a:rPr lang="fr-FR" sz="1400" dirty="0"/>
              <a:t>Pour les infos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9991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F0CEB6-B77D-4934-92A5-FE6CA8D1A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Point de vigilance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E533FA-BDD9-464F-962F-8524B07DF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10/04/2026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BAEB373-A9F2-4433-A756-4ACFD210D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- 7-2026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D0734CD-31A3-40D8-BB89-F8AEB25E9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02AF418-AEA3-4A17-9BBA-6B98C85001C3}"/>
              </a:ext>
            </a:extLst>
          </p:cNvPr>
          <p:cNvSpPr txBox="1"/>
          <p:nvPr/>
        </p:nvSpPr>
        <p:spPr>
          <a:xfrm>
            <a:off x="921891" y="1157536"/>
            <a:ext cx="5356018" cy="19856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Le laser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Ampli RF, un proto n’ a duré qu’une centaine d’heures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Buncher: PMB? Sinon RI mais pour + que 100 k€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Aimants?</a:t>
            </a:r>
          </a:p>
        </p:txBody>
      </p:sp>
    </p:spTree>
    <p:extLst>
      <p:ext uri="{BB962C8B-B14F-4D97-AF65-F5344CB8AC3E}">
        <p14:creationId xmlns:p14="http://schemas.microsoft.com/office/powerpoint/2010/main" val="1595294664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37870</TotalTime>
  <Words>621</Words>
  <Application>Microsoft Office PowerPoint</Application>
  <PresentationFormat>Personnalisé</PresentationFormat>
  <Paragraphs>110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1_modele-IJCLAb-powerpoint</vt:lpstr>
      <vt:lpstr>Présentation PowerPoint</vt:lpstr>
      <vt:lpstr>TDR</vt:lpstr>
      <vt:lpstr>Etat d’avancement</vt:lpstr>
      <vt:lpstr>Etat d’avancement</vt:lpstr>
      <vt:lpstr>Etat d’avancement</vt:lpstr>
      <vt:lpstr>Etat d’avancement</vt:lpstr>
      <vt:lpstr>Etat d’avancement</vt:lpstr>
      <vt:lpstr>Planning</vt:lpstr>
      <vt:lpstr>Point de vigilance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raphael roux</cp:lastModifiedBy>
  <cp:revision>2055</cp:revision>
  <dcterms:created xsi:type="dcterms:W3CDTF">2011-03-09T16:37:49Z</dcterms:created>
  <dcterms:modified xsi:type="dcterms:W3CDTF">2026-04-10T11:15:44Z</dcterms:modified>
</cp:coreProperties>
</file>