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B8732-DE23-C474-0375-01EDE9596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51982-EF75-7643-18B8-795AA6DAB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8E2FC-BC71-AD9B-2FA0-B492350C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94A5-8B5A-28E2-CF1C-7EE4B83E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434F3-5C52-89FF-AD68-B4BB440D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4267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FBCC8-3F38-D2F7-B353-0E420ACA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45C99B-8BAE-8FE2-BAAF-77B7E8414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41E76-12F3-FBDC-ABA0-4A0E311C9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59099-B7E4-DE17-52FF-40F2CE235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4EEC3-180F-F88D-D526-CFE72E61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84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32218-8DAD-44F7-57CD-77848ED1B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690FA-8CC3-037E-AC8D-4E056D366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91830-EDA8-C2F0-AE9C-B45E6924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DA709-9C3A-C1BA-C8C8-D9B4A311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1C05-B302-8EF2-5849-43BA2AF1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490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0D3E-F964-22E1-EA2D-44290C045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A73C8-BE4E-412C-C497-94E0D364D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693DF-C920-C525-775F-86E07C2A6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C4502-8040-804F-EDE7-37121E32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8228-C7C6-BC8F-4B6D-5965FE0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504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4787E-77E5-DE01-D97F-1997426A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995A1-201E-D1DA-4AE5-D8C11F808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0B318-CAEF-A7CB-425A-A4360E6A7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C66C6-AE2C-1C13-44C8-94D0CC4B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F9477-82FE-E24F-DB96-EEDA475F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61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CF539-C3AB-2572-4DF3-F9D6BB20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6334A-79D1-7E85-B872-C7498E2FF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0D5B0-2D49-5555-959E-27936E3A5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D7C4F-206A-6BA4-1719-ACC76381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C0E1D-9760-7A57-4822-D65F239D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C9924-1070-FD2F-A1E7-D22F1070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0282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BBCA-4DE4-A980-90A5-4E57F8B32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CC2FC-FDFE-1946-1AF8-24F025683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0E600-04A3-2079-4528-4C70C4529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09DFE7-C046-E445-8476-81B4B99B74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08A83-B688-69B5-EADC-1DA664287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36230-462E-0F84-BDEE-E5E94BE4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85B782-0389-BC08-780A-9FE82FAD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921C7-E59D-4066-F3C4-3F90209F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1239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12A23-824B-A209-3B3B-EC5A55EBD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54F35-1E25-3564-991F-30FA4313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D9B72-87A6-95D3-3EC0-896CBF1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425CA-BD61-B7A9-D2F9-122F9B4D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465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BC19B1-A169-0EFF-0729-C7755DD5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07DCF-8DFE-1CDA-21FA-C887199F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61A26-6102-3DD5-EBA9-E6C22B0A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085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E4C8E-415F-91C1-DC4C-B3B84ACE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1036E-2FE5-6AC9-FBDF-1F3CCB55B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371A2-BEEC-0BD2-7618-D41D6AD4A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CBA9A-AE17-EF52-82A0-0615D4C5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F1F5C-5CC4-D441-CC16-0FEDD6F0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E9550-D109-FEDF-A02F-0964777C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263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E6F80-8CEB-FDBB-4073-D1A40403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82CF31-F905-0CDB-AD2C-E6278B41E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45D31-3ED0-B2F8-0BD5-F41E94B91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2FA8-778C-9FC8-152B-C0675D8D1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04677-F016-26C3-4911-17DC70278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2F9FF6-771A-C8D7-8450-30BE9531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30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7D8314-132E-C58B-B20F-FEF5576C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F99C0-4B62-910C-F6FF-F7530D3E0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2979F-FBB8-F6C7-1C4C-FFFBA0B08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4E7AE4-D6A4-4AA5-AF18-E9C849E0A498}" type="datetimeFigureOut">
              <a:rPr lang="en-IN" smtClean="0"/>
              <a:t>12-05-2026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70C2-47FC-F11E-75A8-F42C3E293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0550-DF90-FA99-BA1D-474E12DC3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7C816C-10BA-48D3-B27D-387400369F3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141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1552EE-96EC-07FB-CF52-10FA4B2C2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7" y="0"/>
            <a:ext cx="2656165" cy="2006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500229-9956-D49B-BA91-194134505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1" y="143443"/>
            <a:ext cx="1719942" cy="17199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A63CD-EEA4-38A4-65D3-E2303BC72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" y="163286"/>
            <a:ext cx="3660006" cy="1240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706122-9782-AE1D-68CE-3ECF7070FC2E}"/>
              </a:ext>
            </a:extLst>
          </p:cNvPr>
          <p:cNvSpPr txBox="1"/>
          <p:nvPr/>
        </p:nvSpPr>
        <p:spPr>
          <a:xfrm>
            <a:off x="3292953" y="2862943"/>
            <a:ext cx="6346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Ashutosh Singh</a:t>
            </a:r>
            <a:endParaRPr lang="en-IN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FEAC02-FD8F-32F8-179B-0B19DBB5A41C}"/>
              </a:ext>
            </a:extLst>
          </p:cNvPr>
          <p:cNvSpPr txBox="1"/>
          <p:nvPr/>
        </p:nvSpPr>
        <p:spPr>
          <a:xfrm>
            <a:off x="2683328" y="4103915"/>
            <a:ext cx="6825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dirty="0" err="1"/>
              <a:t>Journée</a:t>
            </a:r>
            <a:r>
              <a:rPr lang="en-IN" sz="3200" dirty="0"/>
              <a:t> Nouveaux Entrants, </a:t>
            </a:r>
            <a:r>
              <a:rPr lang="en-IN" sz="3200" dirty="0" err="1"/>
              <a:t>IJCLab</a:t>
            </a:r>
            <a:endParaRPr lang="en-IN" sz="3200" dirty="0"/>
          </a:p>
          <a:p>
            <a:pPr algn="ctr"/>
            <a:r>
              <a:rPr lang="en-IN" sz="3200" dirty="0"/>
              <a:t>13/05/2026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615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1B82E7-04A1-6B1E-85F5-56CBC55F6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r="5959" b="-2"/>
          <a:stretch>
            <a:fillRect/>
          </a:stretch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B7875E-8CE7-6EFB-0BCB-A33CEBC7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r="20479" b="-2"/>
          <a:stretch>
            <a:fillRect/>
          </a:stretch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AA5561-6925-2533-D5EC-9B5FC9B38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1" r="-1" b="9816"/>
          <a:stretch>
            <a:fillRect/>
          </a:stretch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1AC08-07D6-CDF3-D438-7E29819A0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come from Varanasi, Uttar Pradesh, India</a:t>
            </a:r>
          </a:p>
        </p:txBody>
      </p:sp>
    </p:spTree>
    <p:extLst>
      <p:ext uri="{BB962C8B-B14F-4D97-AF65-F5344CB8AC3E}">
        <p14:creationId xmlns:p14="http://schemas.microsoft.com/office/powerpoint/2010/main" val="14569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73AC64-D236-1375-CEA0-304CB04E9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" t="-1" r="13384" b="2"/>
          <a:stretch>
            <a:fillRect/>
          </a:stretch>
        </p:blipFill>
        <p:spPr>
          <a:xfrm>
            <a:off x="7794519" y="350610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C8AD7-1D0E-5562-E099-169D41911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r="1" b="1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2D89AD-3A23-5818-DD69-CEEE20570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8" r="3" b="3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448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387065-653C-C0BE-5A8B-F67FB016E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17449" r="30402" b="51058"/>
          <a:stretch>
            <a:fillRect/>
          </a:stretch>
        </p:blipFill>
        <p:spPr>
          <a:xfrm>
            <a:off x="498184" y="404331"/>
            <a:ext cx="6409658" cy="4226148"/>
          </a:xfrm>
          <a:prstGeom prst="rect">
            <a:avLst/>
          </a:prstGeom>
        </p:spPr>
      </p:pic>
      <p:pic>
        <p:nvPicPr>
          <p:cNvPr id="28" name="Google Shape;14;p2">
            <a:extLst>
              <a:ext uri="{FF2B5EF4-FFF2-40B4-BE49-F238E27FC236}">
                <a16:creationId xmlns:a16="http://schemas.microsoft.com/office/drawing/2014/main" id="{ADD0C68B-19E9-302B-27D8-1E3832F937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495911"/>
            <a:ext cx="7687340" cy="23275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87D375-4542-7439-9C65-BEAA95D84E89}"/>
              </a:ext>
            </a:extLst>
          </p:cNvPr>
          <p:cNvCxnSpPr>
            <a:cxnSpLocks/>
          </p:cNvCxnSpPr>
          <p:nvPr/>
        </p:nvCxnSpPr>
        <p:spPr>
          <a:xfrm>
            <a:off x="4316376" y="3521038"/>
            <a:ext cx="3737786" cy="1289901"/>
          </a:xfrm>
          <a:prstGeom prst="straightConnector1">
            <a:avLst/>
          </a:prstGeom>
          <a:ln w="41275"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AFBDBD-B26A-C923-086E-64DC98659339}"/>
              </a:ext>
            </a:extLst>
          </p:cNvPr>
          <p:cNvCxnSpPr>
            <a:cxnSpLocks/>
          </p:cNvCxnSpPr>
          <p:nvPr/>
        </p:nvCxnSpPr>
        <p:spPr>
          <a:xfrm>
            <a:off x="2384575" y="1584251"/>
            <a:ext cx="636178" cy="2845890"/>
          </a:xfrm>
          <a:prstGeom prst="straightConnector1">
            <a:avLst/>
          </a:prstGeom>
          <a:ln w="41275"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BC0F299-75FB-4EA0-67B8-5DCA7A680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162" y="4530466"/>
            <a:ext cx="4137838" cy="23275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94EE10-0554-458B-301C-C6F4F2740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644" y="107322"/>
            <a:ext cx="6643356" cy="33216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81474C-4110-71C8-2F74-A7F00C253924}"/>
              </a:ext>
            </a:extLst>
          </p:cNvPr>
          <p:cNvCxnSpPr>
            <a:cxnSpLocks/>
          </p:cNvCxnSpPr>
          <p:nvPr/>
        </p:nvCxnSpPr>
        <p:spPr>
          <a:xfrm flipV="1">
            <a:off x="4298432" y="2434856"/>
            <a:ext cx="1134805" cy="1051626"/>
          </a:xfrm>
          <a:prstGeom prst="straightConnector1">
            <a:avLst/>
          </a:prstGeom>
          <a:ln w="41275" cmpd="sng">
            <a:solidFill>
              <a:schemeClr val="tx1"/>
            </a:solidFill>
            <a:headEnd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C00F65-FE75-A77C-72AD-4234EBEBCE10}"/>
              </a:ext>
            </a:extLst>
          </p:cNvPr>
          <p:cNvSpPr txBox="1"/>
          <p:nvPr/>
        </p:nvSpPr>
        <p:spPr>
          <a:xfrm>
            <a:off x="757233" y="4662563"/>
            <a:ext cx="225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IIT </a:t>
            </a:r>
            <a:r>
              <a:rPr lang="en-US" sz="3200" b="1" dirty="0" err="1"/>
              <a:t>Roorke</a:t>
            </a:r>
            <a:endParaRPr lang="en-IN" b="1" dirty="0"/>
          </a:p>
        </p:txBody>
      </p:sp>
      <p:pic>
        <p:nvPicPr>
          <p:cNvPr id="36" name="Google Shape;20;p4">
            <a:extLst>
              <a:ext uri="{FF2B5EF4-FFF2-40B4-BE49-F238E27FC236}">
                <a16:creationId xmlns:a16="http://schemas.microsoft.com/office/drawing/2014/main" id="{43B8F6E5-79B8-13CD-93B8-9CBE1646585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990" y="4654013"/>
            <a:ext cx="656388" cy="60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0D20BC-5AE4-803D-1AF5-CCC781F649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9" t="35698" r="10760" b="37530"/>
          <a:stretch>
            <a:fillRect/>
          </a:stretch>
        </p:blipFill>
        <p:spPr>
          <a:xfrm>
            <a:off x="5548644" y="2780020"/>
            <a:ext cx="2636877" cy="63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8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50FFA9-729D-6FA9-FF1A-8A483F245B76}"/>
              </a:ext>
            </a:extLst>
          </p:cNvPr>
          <p:cNvSpPr txBox="1">
            <a:spLocks/>
          </p:cNvSpPr>
          <p:nvPr/>
        </p:nvSpPr>
        <p:spPr>
          <a:xfrm>
            <a:off x="343172" y="335900"/>
            <a:ext cx="11544027" cy="1127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Fira Sans"/>
              </a:rPr>
              <a:t>PhD thesis: </a:t>
            </a:r>
            <a:r>
              <a:rPr lang="en-US" sz="3600" b="1" dirty="0">
                <a:solidFill>
                  <a:srgbClr val="CB6D04"/>
                </a:solidFill>
                <a:highlight>
                  <a:srgbClr val="FFFFFF"/>
                </a:highlight>
              </a:rPr>
              <a:t>Quantum Entanglement and Quantum Simulation Involving Atomic Nuclei</a:t>
            </a:r>
            <a:endParaRPr lang="en-US" sz="36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7527ABF-F568-E4BF-7DF8-ACBBF4281D61}"/>
              </a:ext>
            </a:extLst>
          </p:cNvPr>
          <p:cNvCxnSpPr>
            <a:cxnSpLocks/>
          </p:cNvCxnSpPr>
          <p:nvPr/>
        </p:nvCxnSpPr>
        <p:spPr>
          <a:xfrm flipV="1">
            <a:off x="2332508" y="5595570"/>
            <a:ext cx="4287331" cy="68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4F70EC8-96AC-717B-63DE-CAAFD8292086}"/>
              </a:ext>
            </a:extLst>
          </p:cNvPr>
          <p:cNvCxnSpPr>
            <a:cxnSpLocks/>
          </p:cNvCxnSpPr>
          <p:nvPr/>
        </p:nvCxnSpPr>
        <p:spPr>
          <a:xfrm flipV="1">
            <a:off x="2325583" y="2310194"/>
            <a:ext cx="3955" cy="332575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FE893F-07A1-9D39-A273-01E67AB02938}"/>
              </a:ext>
            </a:extLst>
          </p:cNvPr>
          <p:cNvSpPr/>
          <p:nvPr/>
        </p:nvSpPr>
        <p:spPr>
          <a:xfrm>
            <a:off x="2329543" y="2673604"/>
            <a:ext cx="3308281" cy="2935069"/>
          </a:xfrm>
          <a:custGeom>
            <a:avLst/>
            <a:gdLst>
              <a:gd name="connsiteX0" fmla="*/ 0 w 2917371"/>
              <a:gd name="connsiteY0" fmla="*/ 3788229 h 3788229"/>
              <a:gd name="connsiteX1" fmla="*/ 2068286 w 2917371"/>
              <a:gd name="connsiteY1" fmla="*/ 2492829 h 3788229"/>
              <a:gd name="connsiteX2" fmla="*/ 2917371 w 2917371"/>
              <a:gd name="connsiteY2" fmla="*/ 0 h 378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7371" h="3788229">
                <a:moveTo>
                  <a:pt x="0" y="3788229"/>
                </a:moveTo>
                <a:cubicBezTo>
                  <a:pt x="791029" y="3456214"/>
                  <a:pt x="1582058" y="3124200"/>
                  <a:pt x="2068286" y="2492829"/>
                </a:cubicBezTo>
                <a:cubicBezTo>
                  <a:pt x="2554514" y="1861458"/>
                  <a:pt x="2735942" y="930729"/>
                  <a:pt x="2917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B983B46-1698-1FF0-79DF-1A3B20AF643E}"/>
              </a:ext>
            </a:extLst>
          </p:cNvPr>
          <p:cNvSpPr/>
          <p:nvPr/>
        </p:nvSpPr>
        <p:spPr>
          <a:xfrm>
            <a:off x="2318659" y="4748705"/>
            <a:ext cx="3639349" cy="857063"/>
          </a:xfrm>
          <a:custGeom>
            <a:avLst/>
            <a:gdLst>
              <a:gd name="connsiteX0" fmla="*/ 0 w 4245429"/>
              <a:gd name="connsiteY0" fmla="*/ 881742 h 881742"/>
              <a:gd name="connsiteX1" fmla="*/ 2253343 w 4245429"/>
              <a:gd name="connsiteY1" fmla="*/ 620485 h 881742"/>
              <a:gd name="connsiteX2" fmla="*/ 4245429 w 4245429"/>
              <a:gd name="connsiteY2" fmla="*/ 0 h 881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5429" h="881742">
                <a:moveTo>
                  <a:pt x="0" y="881742"/>
                </a:moveTo>
                <a:cubicBezTo>
                  <a:pt x="772886" y="824592"/>
                  <a:pt x="1545772" y="767442"/>
                  <a:pt x="2253343" y="620485"/>
                </a:cubicBezTo>
                <a:cubicBezTo>
                  <a:pt x="2960915" y="473528"/>
                  <a:pt x="3603172" y="236764"/>
                  <a:pt x="4245429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F983AA-F348-29F5-E403-8347581300F5}"/>
              </a:ext>
            </a:extLst>
          </p:cNvPr>
          <p:cNvCxnSpPr>
            <a:cxnSpLocks/>
          </p:cNvCxnSpPr>
          <p:nvPr/>
        </p:nvCxnSpPr>
        <p:spPr>
          <a:xfrm flipV="1">
            <a:off x="2351314" y="2949326"/>
            <a:ext cx="4039056" cy="665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ABFC58-7FFE-08B0-0F53-3F17BEA3571A}"/>
              </a:ext>
            </a:extLst>
          </p:cNvPr>
          <p:cNvCxnSpPr>
            <a:cxnSpLocks/>
          </p:cNvCxnSpPr>
          <p:nvPr/>
        </p:nvCxnSpPr>
        <p:spPr>
          <a:xfrm flipV="1">
            <a:off x="2329538" y="4692788"/>
            <a:ext cx="4106030" cy="5591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FEE8BE-31A0-D3DD-78F5-9341B2EFAE4C}"/>
              </a:ext>
            </a:extLst>
          </p:cNvPr>
          <p:cNvSpPr txBox="1"/>
          <p:nvPr/>
        </p:nvSpPr>
        <p:spPr>
          <a:xfrm>
            <a:off x="6390370" y="2258532"/>
            <a:ext cx="13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Classical Computer</a:t>
            </a:r>
            <a:endParaRPr lang="en-IN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9C19A4-196B-66A1-0C21-834FB9474651}"/>
              </a:ext>
            </a:extLst>
          </p:cNvPr>
          <p:cNvSpPr txBox="1"/>
          <p:nvPr/>
        </p:nvSpPr>
        <p:spPr>
          <a:xfrm>
            <a:off x="6477002" y="4411394"/>
            <a:ext cx="131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70C0"/>
                </a:solidFill>
              </a:rPr>
              <a:t>Quantum Computer</a:t>
            </a:r>
            <a:endParaRPr lang="en-IN" b="1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5B37AC-8DDE-7AC9-A2FA-E9B1DB7AE38E}"/>
              </a:ext>
            </a:extLst>
          </p:cNvPr>
          <p:cNvCxnSpPr>
            <a:cxnSpLocks/>
          </p:cNvCxnSpPr>
          <p:nvPr/>
        </p:nvCxnSpPr>
        <p:spPr>
          <a:xfrm>
            <a:off x="5578350" y="3144212"/>
            <a:ext cx="0" cy="145588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4AC998-AC4E-565A-E862-33197AEE86F5}"/>
              </a:ext>
            </a:extLst>
          </p:cNvPr>
          <p:cNvSpPr txBox="1"/>
          <p:nvPr/>
        </p:nvSpPr>
        <p:spPr>
          <a:xfrm>
            <a:off x="5590694" y="3237955"/>
            <a:ext cx="196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Quantum Computing Speedup</a:t>
            </a:r>
            <a:endParaRPr lang="en-IN" b="1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ED1ABA-80D2-54C1-4EB7-D06A4D79D403}"/>
              </a:ext>
            </a:extLst>
          </p:cNvPr>
          <p:cNvSpPr txBox="1"/>
          <p:nvPr/>
        </p:nvSpPr>
        <p:spPr>
          <a:xfrm rot="16200000">
            <a:off x="1161907" y="3525849"/>
            <a:ext cx="1799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Computational</a:t>
            </a:r>
          </a:p>
          <a:p>
            <a:pPr algn="ctr"/>
            <a:r>
              <a:rPr lang="en-US" b="1" dirty="0"/>
              <a:t>time</a:t>
            </a:r>
            <a:endParaRPr lang="en-IN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103C0-D576-38FE-D9F6-ED8DD125A48C}"/>
              </a:ext>
            </a:extLst>
          </p:cNvPr>
          <p:cNvSpPr txBox="1"/>
          <p:nvPr/>
        </p:nvSpPr>
        <p:spPr>
          <a:xfrm>
            <a:off x="802626" y="4598115"/>
            <a:ext cx="154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Humanly feasible time</a:t>
            </a:r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BA1E0C-1C75-4194-2113-7B0605B2A173}"/>
              </a:ext>
            </a:extLst>
          </p:cNvPr>
          <p:cNvSpPr txBox="1"/>
          <p:nvPr/>
        </p:nvSpPr>
        <p:spPr>
          <a:xfrm>
            <a:off x="3558571" y="5772846"/>
            <a:ext cx="1352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System size</a:t>
            </a:r>
            <a:endParaRPr lang="en-IN" b="1"/>
          </a:p>
        </p:txBody>
      </p:sp>
      <p:pic>
        <p:nvPicPr>
          <p:cNvPr id="18" name="Picture 2" descr="undefined">
            <a:extLst>
              <a:ext uri="{FF2B5EF4-FFF2-40B4-BE49-F238E27FC236}">
                <a16:creationId xmlns:a16="http://schemas.microsoft.com/office/drawing/2014/main" id="{08301415-6843-BB0E-F456-B1ABDFAD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94" y="5684307"/>
            <a:ext cx="530486" cy="53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group of blue and red spheres&#10;&#10;AI-generated content may be incorrect.">
            <a:extLst>
              <a:ext uri="{FF2B5EF4-FFF2-40B4-BE49-F238E27FC236}">
                <a16:creationId xmlns:a16="http://schemas.microsoft.com/office/drawing/2014/main" id="{1A5454EE-38C3-189D-0712-91B5A3A69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8962">
            <a:off x="3404875" y="5794479"/>
            <a:ext cx="339434" cy="314825"/>
          </a:xfrm>
          <a:prstGeom prst="rect">
            <a:avLst/>
          </a:prstGeom>
        </p:spPr>
      </p:pic>
      <p:pic>
        <p:nvPicPr>
          <p:cNvPr id="20" name="Picture 19" descr="A group of red and blue spheres&#10;&#10;AI-generated content may be incorrect.">
            <a:extLst>
              <a:ext uri="{FF2B5EF4-FFF2-40B4-BE49-F238E27FC236}">
                <a16:creationId xmlns:a16="http://schemas.microsoft.com/office/drawing/2014/main" id="{C8CC652E-9816-0D0D-88DB-E4823C868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3465">
            <a:off x="3967375" y="5729912"/>
            <a:ext cx="437490" cy="402783"/>
          </a:xfrm>
          <a:prstGeom prst="rect">
            <a:avLst/>
          </a:prstGeom>
        </p:spPr>
      </p:pic>
      <p:pic>
        <p:nvPicPr>
          <p:cNvPr id="21" name="Picture 20" descr="A group of red and blue balls&#10;&#10;AI-generated content may be incorrect.">
            <a:extLst>
              <a:ext uri="{FF2B5EF4-FFF2-40B4-BE49-F238E27FC236}">
                <a16:creationId xmlns:a16="http://schemas.microsoft.com/office/drawing/2014/main" id="{20475925-4E48-F38D-8388-CF2425422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58845" y="5709120"/>
            <a:ext cx="532605" cy="472148"/>
          </a:xfrm>
          <a:prstGeom prst="rect">
            <a:avLst/>
          </a:prstGeom>
        </p:spPr>
      </p:pic>
      <p:pic>
        <p:nvPicPr>
          <p:cNvPr id="22" name="Picture 21" descr="A red and blue balls&#10;&#10;AI-generated content may be incorrect.">
            <a:extLst>
              <a:ext uri="{FF2B5EF4-FFF2-40B4-BE49-F238E27FC236}">
                <a16:creationId xmlns:a16="http://schemas.microsoft.com/office/drawing/2014/main" id="{953C9F90-4E25-3E7B-0312-39EF178EA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5543">
            <a:off x="2847916" y="5759547"/>
            <a:ext cx="372394" cy="348736"/>
          </a:xfrm>
          <a:prstGeom prst="rect">
            <a:avLst/>
          </a:prstGeom>
        </p:spPr>
      </p:pic>
      <p:pic>
        <p:nvPicPr>
          <p:cNvPr id="23" name="Picture 22" descr="A blue ball with white spots&#10;&#10;AI-generated content may be incorrect.">
            <a:extLst>
              <a:ext uri="{FF2B5EF4-FFF2-40B4-BE49-F238E27FC236}">
                <a16:creationId xmlns:a16="http://schemas.microsoft.com/office/drawing/2014/main" id="{938E937A-FED7-8A11-162C-F74C4BEE3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14" y="5820148"/>
            <a:ext cx="196650" cy="213175"/>
          </a:xfrm>
          <a:prstGeom prst="rect">
            <a:avLst/>
          </a:prstGeom>
        </p:spPr>
      </p:pic>
      <p:pic>
        <p:nvPicPr>
          <p:cNvPr id="24" name="Picture 23" descr="A red and blue balls&#10;&#10;AI-generated content may be incorrect.">
            <a:extLst>
              <a:ext uri="{FF2B5EF4-FFF2-40B4-BE49-F238E27FC236}">
                <a16:creationId xmlns:a16="http://schemas.microsoft.com/office/drawing/2014/main" id="{CB12F3E6-C461-0806-D7FB-F504598B7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8767" y="5772846"/>
            <a:ext cx="326938" cy="3061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BB50C98-647D-2FE7-9F9E-390DD2BA7D66}"/>
              </a:ext>
            </a:extLst>
          </p:cNvPr>
          <p:cNvSpPr txBox="1"/>
          <p:nvPr/>
        </p:nvSpPr>
        <p:spPr>
          <a:xfrm>
            <a:off x="88378" y="2657171"/>
            <a:ext cx="2177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Beyond humanly feasible limit</a:t>
            </a:r>
            <a:endParaRPr lang="en-IN" dirty="0"/>
          </a:p>
        </p:txBody>
      </p:sp>
      <p:pic>
        <p:nvPicPr>
          <p:cNvPr id="26" name="Google Shape;57;p7">
            <a:extLst>
              <a:ext uri="{FF2B5EF4-FFF2-40B4-BE49-F238E27FC236}">
                <a16:creationId xmlns:a16="http://schemas.microsoft.com/office/drawing/2014/main" id="{2D61E83A-7483-94BE-E5DB-93AB3DEEB3D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50249" y="4510250"/>
            <a:ext cx="3137795" cy="232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5;p7" title="ansatz_cs_page-0001.jpg">
            <a:extLst>
              <a:ext uri="{FF2B5EF4-FFF2-40B4-BE49-F238E27FC236}">
                <a16:creationId xmlns:a16="http://schemas.microsoft.com/office/drawing/2014/main" id="{5422AFEC-442E-16A1-A737-726F5B74BC9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12566" y="1770838"/>
            <a:ext cx="1886895" cy="1183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6;p7">
            <a:extLst>
              <a:ext uri="{FF2B5EF4-FFF2-40B4-BE49-F238E27FC236}">
                <a16:creationId xmlns:a16="http://schemas.microsoft.com/office/drawing/2014/main" id="{6CD51088-EF7F-A560-31D8-DCAB2184343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56013" y="2949325"/>
            <a:ext cx="1081941" cy="109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raphic 28" descr="Gears with solid fill">
            <a:extLst>
              <a:ext uri="{FF2B5EF4-FFF2-40B4-BE49-F238E27FC236}">
                <a16:creationId xmlns:a16="http://schemas.microsoft.com/office/drawing/2014/main" id="{F7197B4B-D01E-6432-781C-A7AFEA612B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12566" y="2962387"/>
            <a:ext cx="918452" cy="91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3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0833E-6 -3.7037E-7 L 0.05065 0.00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875E-6 2.22222E-6 L 0.05325 0.0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8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8.33333E-7 -4.07407E-6 L 0.06263 -0.00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6.25E-7 -4.81481E-6 L 0.07279 0.004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2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animMotion origin="layout" path="M 3.75E-6 1.85185E-6 L 0.09166 -0.00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4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2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2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2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593F43-F3CD-9FFF-8B48-2BAD4690B5CE}"/>
              </a:ext>
            </a:extLst>
          </p:cNvPr>
          <p:cNvSpPr/>
          <p:nvPr/>
        </p:nvSpPr>
        <p:spPr>
          <a:xfrm>
            <a:off x="5405326" y="1235470"/>
            <a:ext cx="6152273" cy="3140165"/>
          </a:xfrm>
          <a:prstGeom prst="rect">
            <a:avLst/>
          </a:prstGeom>
          <a:solidFill>
            <a:srgbClr val="F6F6F7"/>
          </a:solidFill>
          <a:ln w="38100">
            <a:solidFill>
              <a:srgbClr val="586F7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435F0C4-BBBD-2682-258C-D1F4C908895A}"/>
              </a:ext>
            </a:extLst>
          </p:cNvPr>
          <p:cNvSpPr/>
          <p:nvPr/>
        </p:nvSpPr>
        <p:spPr>
          <a:xfrm>
            <a:off x="4671485" y="1926494"/>
            <a:ext cx="628834" cy="1058264"/>
          </a:xfrm>
          <a:prstGeom prst="rightArrow">
            <a:avLst/>
          </a:prstGeom>
          <a:gradFill flip="none" rotWithShape="1">
            <a:gsLst>
              <a:gs pos="0">
                <a:srgbClr val="596E76">
                  <a:tint val="66000"/>
                  <a:satMod val="160000"/>
                </a:srgbClr>
              </a:gs>
              <a:gs pos="50000">
                <a:srgbClr val="596E76">
                  <a:tint val="44500"/>
                  <a:satMod val="160000"/>
                </a:srgbClr>
              </a:gs>
              <a:gs pos="100000">
                <a:srgbClr val="596E76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4CB20-9F0C-D7C1-0879-69A26DA878B3}"/>
              </a:ext>
            </a:extLst>
          </p:cNvPr>
          <p:cNvSpPr txBox="1"/>
          <p:nvPr/>
        </p:nvSpPr>
        <p:spPr>
          <a:xfrm>
            <a:off x="6745009" y="4617257"/>
            <a:ext cx="3835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Palatino Linotype" panose="02040502050505030304" pitchFamily="18" charset="0"/>
              </a:rPr>
              <a:t>Quantum Simulation</a:t>
            </a:r>
            <a:endParaRPr lang="en-IN" sz="2400" b="1" dirty="0">
              <a:latin typeface="Palatino Linotype" panose="0204050205050503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DAC5A8-2741-256A-EBFE-BEED4E75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6" y="149626"/>
            <a:ext cx="11231783" cy="688258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Quantum simulations of nuclear resonances with variational methods</a:t>
            </a:r>
            <a:endParaRPr lang="en-IN" sz="2800" b="1" u="sng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3BC50B-F70C-EC2E-D879-F7445238DAA5}"/>
              </a:ext>
            </a:extLst>
          </p:cNvPr>
          <p:cNvGrpSpPr/>
          <p:nvPr/>
        </p:nvGrpSpPr>
        <p:grpSpPr>
          <a:xfrm>
            <a:off x="5486645" y="1464012"/>
            <a:ext cx="2057752" cy="2775676"/>
            <a:chOff x="5178293" y="1539199"/>
            <a:chExt cx="1455535" cy="1888524"/>
          </a:xfrm>
        </p:grpSpPr>
        <p:pic>
          <p:nvPicPr>
            <p:cNvPr id="10" name="Graphic 9" descr="Gears with solid fill">
              <a:extLst>
                <a:ext uri="{FF2B5EF4-FFF2-40B4-BE49-F238E27FC236}">
                  <a16:creationId xmlns:a16="http://schemas.microsoft.com/office/drawing/2014/main" id="{8B1880E9-2029-F9FA-761A-3707D023D0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305973" y="1613005"/>
              <a:ext cx="823978" cy="823978"/>
            </a:xfrm>
            <a:prstGeom prst="rect">
              <a:avLst/>
            </a:prstGeom>
          </p:spPr>
        </p:pic>
        <p:pic>
          <p:nvPicPr>
            <p:cNvPr id="11" name="Picture 10" descr="A diagram of a mathematical equation&#10;&#10;AI-generated content may be incorrect.">
              <a:extLst>
                <a:ext uri="{FF2B5EF4-FFF2-40B4-BE49-F238E27FC236}">
                  <a16:creationId xmlns:a16="http://schemas.microsoft.com/office/drawing/2014/main" id="{C8C10F2C-5496-6949-66D8-603B4C273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293" y="2808645"/>
              <a:ext cx="1166921" cy="564393"/>
            </a:xfrm>
            <a:prstGeom prst="rect">
              <a:avLst/>
            </a:prstGeom>
          </p:spPr>
        </p:pic>
        <p:sp>
          <p:nvSpPr>
            <p:cNvPr id="12" name="Plus Sign 11">
              <a:extLst>
                <a:ext uri="{FF2B5EF4-FFF2-40B4-BE49-F238E27FC236}">
                  <a16:creationId xmlns:a16="http://schemas.microsoft.com/office/drawing/2014/main" id="{65AC7B80-D97F-E680-8CF2-B8F1A1EFCC03}"/>
                </a:ext>
              </a:extLst>
            </p:cNvPr>
            <p:cNvSpPr/>
            <p:nvPr/>
          </p:nvSpPr>
          <p:spPr>
            <a:xfrm>
              <a:off x="5737835" y="2466981"/>
              <a:ext cx="174783" cy="207807"/>
            </a:xfrm>
            <a:prstGeom prst="mathPlus">
              <a:avLst/>
            </a:prstGeom>
            <a:solidFill>
              <a:srgbClr val="576E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94FCB7DB-0D84-2C1D-6161-059D03E28501}"/>
                </a:ext>
              </a:extLst>
            </p:cNvPr>
            <p:cNvSpPr/>
            <p:nvPr/>
          </p:nvSpPr>
          <p:spPr>
            <a:xfrm>
              <a:off x="6276574" y="1539199"/>
              <a:ext cx="357254" cy="1888524"/>
            </a:xfrm>
            <a:prstGeom prst="rightBrac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0741C9-63B1-C81C-0FBE-EF71145C7E66}"/>
              </a:ext>
            </a:extLst>
          </p:cNvPr>
          <p:cNvGrpSpPr/>
          <p:nvPr/>
        </p:nvGrpSpPr>
        <p:grpSpPr>
          <a:xfrm>
            <a:off x="7641437" y="1632359"/>
            <a:ext cx="3362781" cy="2825483"/>
            <a:chOff x="6709170" y="1663330"/>
            <a:chExt cx="2378637" cy="1922412"/>
          </a:xfrm>
        </p:grpSpPr>
        <p:pic>
          <p:nvPicPr>
            <p:cNvPr id="15" name="Picture 14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6E67B5EE-3C3D-B745-341E-DA06178E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170" y="1663330"/>
              <a:ext cx="2162768" cy="15051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D89605-1FBF-F426-2409-831D33C6419D}"/>
                </a:ext>
              </a:extLst>
            </p:cNvPr>
            <p:cNvSpPr txBox="1"/>
            <p:nvPr/>
          </p:nvSpPr>
          <p:spPr>
            <a:xfrm>
              <a:off x="7431477" y="3124077"/>
              <a:ext cx="16563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/>
                <a:t>Suspected Resonances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B68632-37EC-6381-E47F-83D60AA53E33}"/>
                </a:ext>
              </a:extLst>
            </p:cNvPr>
            <p:cNvSpPr/>
            <p:nvPr/>
          </p:nvSpPr>
          <p:spPr>
            <a:xfrm rot="7610665">
              <a:off x="8336446" y="1669711"/>
              <a:ext cx="238287" cy="673680"/>
            </a:xfrm>
            <a:prstGeom prst="ellipse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8" name="Connector: Curved 17">
              <a:extLst>
                <a:ext uri="{FF2B5EF4-FFF2-40B4-BE49-F238E27FC236}">
                  <a16:creationId xmlns:a16="http://schemas.microsoft.com/office/drawing/2014/main" id="{DBF75725-39FF-907C-AA68-344070609088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>
              <a:off x="8440316" y="2208536"/>
              <a:ext cx="284835" cy="897517"/>
            </a:xfrm>
            <a:prstGeom prst="curvedConnector4">
              <a:avLst>
                <a:gd name="adj1" fmla="val -80257"/>
                <a:gd name="adj2" fmla="val 57513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B8C576-CF7A-3B47-E6C7-4B17742AE09C}"/>
              </a:ext>
            </a:extLst>
          </p:cNvPr>
          <p:cNvGrpSpPr/>
          <p:nvPr/>
        </p:nvGrpSpPr>
        <p:grpSpPr>
          <a:xfrm>
            <a:off x="84191" y="1464012"/>
            <a:ext cx="2211915" cy="3672860"/>
            <a:chOff x="56193" y="1539199"/>
            <a:chExt cx="2260180" cy="397213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5ADA22-2C8D-EFA4-DCBA-37EB19C98F6F}"/>
                </a:ext>
              </a:extLst>
            </p:cNvPr>
            <p:cNvGrpSpPr/>
            <p:nvPr/>
          </p:nvGrpSpPr>
          <p:grpSpPr>
            <a:xfrm>
              <a:off x="56193" y="1539199"/>
              <a:ext cx="2260180" cy="2113083"/>
              <a:chOff x="56193" y="1539199"/>
              <a:chExt cx="2260180" cy="211308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4A05702-9FD8-3A7F-7444-1947A71EE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193" y="1739069"/>
                <a:ext cx="2260180" cy="1913213"/>
              </a:xfrm>
              <a:prstGeom prst="rect">
                <a:avLst/>
              </a:prstGeom>
            </p:spPr>
          </p:pic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15452E4C-8C86-0259-C940-F428B82D33FD}"/>
                  </a:ext>
                </a:extLst>
              </p:cNvPr>
              <p:cNvSpPr/>
              <p:nvPr/>
            </p:nvSpPr>
            <p:spPr>
              <a:xfrm>
                <a:off x="557851" y="2104268"/>
                <a:ext cx="877242" cy="683654"/>
              </a:xfrm>
              <a:prstGeom prst="roundRect">
                <a:avLst/>
              </a:prstGeom>
              <a:solidFill>
                <a:srgbClr val="F6F6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4" name="Picture 23" descr="A colorful lines on a white background&#10;&#10;AI-generated content may be incorrect.">
                <a:extLst>
                  <a:ext uri="{FF2B5EF4-FFF2-40B4-BE49-F238E27FC236}">
                    <a16:creationId xmlns:a16="http://schemas.microsoft.com/office/drawing/2014/main" id="{F97A7963-E025-F5CC-5B53-F743C182D9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4263" y="1539199"/>
                <a:ext cx="780799" cy="491365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F209F9F-B2DF-9BB2-ECB9-74AA74F2C41B}"/>
                  </a:ext>
                </a:extLst>
              </p:cNvPr>
              <p:cNvSpPr/>
              <p:nvPr/>
            </p:nvSpPr>
            <p:spPr>
              <a:xfrm>
                <a:off x="1503538" y="2470225"/>
                <a:ext cx="606556" cy="327831"/>
              </a:xfrm>
              <a:prstGeom prst="rect">
                <a:avLst/>
              </a:prstGeom>
              <a:gradFill flip="none" rotWithShape="1">
                <a:gsLst>
                  <a:gs pos="0">
                    <a:srgbClr val="F6F6F7">
                      <a:shade val="30000"/>
                      <a:satMod val="115000"/>
                    </a:srgbClr>
                  </a:gs>
                  <a:gs pos="50000">
                    <a:srgbClr val="F6F6F7">
                      <a:shade val="67500"/>
                      <a:satMod val="115000"/>
                    </a:srgbClr>
                  </a:gs>
                  <a:gs pos="100000">
                    <a:srgbClr val="F6F6F7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26" name="Picture 4" descr="{&quot;aid&quot;:null,&quot;backgroundColorModified&quot;:false,&quot;id&quot;:&quot;10&quot;,&quot;font&quot;:{&quot;size&quot;:&quot;16&quot;,&quot;color&quot;:&quot;#000000&quot;,&quot;family&quot;:&quot;Arial&quot;},&quot;type&quot;:&quot;$$&quot;,&quot;backgroundColor&quot;:&quot;#FFFFFF&quot;,&quot;code&quot;:&quot;$$a_{i}^{\\dagger},a_{i}$$&quot;,&quot;ts&quot;:1684786341587,&quot;cs&quot;:&quot;NKb+tn54lZg4ZwR6/Xsjmg==&quot;,&quot;size&quot;:{&quot;width&quot;:51.333333333333336,&quot;height&quot;:32.83333333333337}}">
                <a:extLst>
                  <a:ext uri="{FF2B5EF4-FFF2-40B4-BE49-F238E27FC236}">
                    <a16:creationId xmlns:a16="http://schemas.microsoft.com/office/drawing/2014/main" id="{8B0A6DD1-AFF4-0E5A-F9C2-5AB493D0E6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4666" y="2427948"/>
                <a:ext cx="495718" cy="317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47C4FC4-3EC6-C4C2-9190-F6046DB04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864" y="2060742"/>
                <a:ext cx="572020" cy="520444"/>
              </a:xfrm>
              <a:prstGeom prst="rect">
                <a:avLst/>
              </a:prstGeom>
            </p:spPr>
          </p:pic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7BFE92D-FE33-94EB-284E-B4C83C1691AF}"/>
                  </a:ext>
                </a:extLst>
              </p:cNvPr>
              <p:cNvSpPr/>
              <p:nvPr/>
            </p:nvSpPr>
            <p:spPr>
              <a:xfrm>
                <a:off x="658550" y="2271640"/>
                <a:ext cx="354146" cy="292967"/>
              </a:xfrm>
              <a:custGeom>
                <a:avLst/>
                <a:gdLst>
                  <a:gd name="connsiteX0" fmla="*/ 0 w 696685"/>
                  <a:gd name="connsiteY0" fmla="*/ 359235 h 468321"/>
                  <a:gd name="connsiteX1" fmla="*/ 119742 w 696685"/>
                  <a:gd name="connsiteY1" fmla="*/ 446320 h 468321"/>
                  <a:gd name="connsiteX2" fmla="*/ 315685 w 696685"/>
                  <a:gd name="connsiteY2" fmla="*/ 6 h 468321"/>
                  <a:gd name="connsiteX3" fmla="*/ 478971 w 696685"/>
                  <a:gd name="connsiteY3" fmla="*/ 457206 h 468321"/>
                  <a:gd name="connsiteX4" fmla="*/ 696685 w 696685"/>
                  <a:gd name="connsiteY4" fmla="*/ 54435 h 468321"/>
                  <a:gd name="connsiteX5" fmla="*/ 696685 w 696685"/>
                  <a:gd name="connsiteY5" fmla="*/ 54435 h 46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6685" h="468321">
                    <a:moveTo>
                      <a:pt x="0" y="359235"/>
                    </a:moveTo>
                    <a:cubicBezTo>
                      <a:pt x="33564" y="432713"/>
                      <a:pt x="67128" y="506192"/>
                      <a:pt x="119742" y="446320"/>
                    </a:cubicBezTo>
                    <a:cubicBezTo>
                      <a:pt x="172356" y="386449"/>
                      <a:pt x="255814" y="-1808"/>
                      <a:pt x="315685" y="6"/>
                    </a:cubicBezTo>
                    <a:cubicBezTo>
                      <a:pt x="375556" y="1820"/>
                      <a:pt x="415471" y="448135"/>
                      <a:pt x="478971" y="457206"/>
                    </a:cubicBezTo>
                    <a:cubicBezTo>
                      <a:pt x="542471" y="466277"/>
                      <a:pt x="696685" y="54435"/>
                      <a:pt x="696685" y="54435"/>
                    </a:cubicBezTo>
                    <a:lnTo>
                      <a:pt x="696685" y="54435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90B4FE1-C796-EC6F-2191-727EB8BF4D78}"/>
                  </a:ext>
                </a:extLst>
              </p:cNvPr>
              <p:cNvSpPr/>
              <p:nvPr/>
            </p:nvSpPr>
            <p:spPr>
              <a:xfrm>
                <a:off x="692308" y="1980421"/>
                <a:ext cx="249009" cy="247693"/>
              </a:xfrm>
              <a:custGeom>
                <a:avLst/>
                <a:gdLst>
                  <a:gd name="connsiteX0" fmla="*/ 0 w 703527"/>
                  <a:gd name="connsiteY0" fmla="*/ 392077 h 439683"/>
                  <a:gd name="connsiteX1" fmla="*/ 250371 w 703527"/>
                  <a:gd name="connsiteY1" fmla="*/ 192 h 439683"/>
                  <a:gd name="connsiteX2" fmla="*/ 544285 w 703527"/>
                  <a:gd name="connsiteY2" fmla="*/ 435620 h 439683"/>
                  <a:gd name="connsiteX3" fmla="*/ 685800 w 703527"/>
                  <a:gd name="connsiteY3" fmla="*/ 217906 h 439683"/>
                  <a:gd name="connsiteX4" fmla="*/ 696685 w 703527"/>
                  <a:gd name="connsiteY4" fmla="*/ 217906 h 43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3527" h="439683">
                    <a:moveTo>
                      <a:pt x="0" y="392077"/>
                    </a:moveTo>
                    <a:cubicBezTo>
                      <a:pt x="79828" y="192506"/>
                      <a:pt x="159657" y="-7065"/>
                      <a:pt x="250371" y="192"/>
                    </a:cubicBezTo>
                    <a:cubicBezTo>
                      <a:pt x="341085" y="7449"/>
                      <a:pt x="471714" y="399334"/>
                      <a:pt x="544285" y="435620"/>
                    </a:cubicBezTo>
                    <a:cubicBezTo>
                      <a:pt x="616857" y="471906"/>
                      <a:pt x="660400" y="254192"/>
                      <a:pt x="685800" y="217906"/>
                    </a:cubicBezTo>
                    <a:cubicBezTo>
                      <a:pt x="711200" y="181620"/>
                      <a:pt x="703942" y="199763"/>
                      <a:pt x="696685" y="217906"/>
                    </a:cubicBezTo>
                  </a:path>
                </a:pathLst>
              </a:custGeom>
              <a:noFill/>
              <a:ln w="38100">
                <a:solidFill>
                  <a:srgbClr val="586E7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EC354F-38B9-A516-42FA-6BDAA0F81F7A}"/>
                </a:ext>
              </a:extLst>
            </p:cNvPr>
            <p:cNvSpPr txBox="1"/>
            <p:nvPr/>
          </p:nvSpPr>
          <p:spPr>
            <a:xfrm>
              <a:off x="210864" y="4612627"/>
              <a:ext cx="1849520" cy="89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Palatino Linotype" panose="02040502050505030304" pitchFamily="18" charset="0"/>
                </a:rPr>
                <a:t>Classical Simulation</a:t>
              </a:r>
              <a:endParaRPr lang="en-IN" sz="2400" b="1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90D9435-E28D-7CB3-9A9B-5D71F4B9C4EA}"/>
              </a:ext>
            </a:extLst>
          </p:cNvPr>
          <p:cNvGrpSpPr/>
          <p:nvPr/>
        </p:nvGrpSpPr>
        <p:grpSpPr>
          <a:xfrm>
            <a:off x="2227962" y="1588922"/>
            <a:ext cx="2783663" cy="3705090"/>
            <a:chOff x="2226863" y="1963826"/>
            <a:chExt cx="2711464" cy="372756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6A5BDF9-A5DC-0C87-D6C4-F9F33CB0EB17}"/>
                </a:ext>
              </a:extLst>
            </p:cNvPr>
            <p:cNvGrpSpPr/>
            <p:nvPr/>
          </p:nvGrpSpPr>
          <p:grpSpPr>
            <a:xfrm>
              <a:off x="2232172" y="1963826"/>
              <a:ext cx="2706155" cy="3727566"/>
              <a:chOff x="2232172" y="1963826"/>
              <a:chExt cx="2706155" cy="3727566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1AB1999-A352-AB8B-7302-739F843D95A5}"/>
                  </a:ext>
                </a:extLst>
              </p:cNvPr>
              <p:cNvSpPr txBox="1"/>
              <p:nvPr/>
            </p:nvSpPr>
            <p:spPr>
              <a:xfrm>
                <a:off x="2849503" y="4855354"/>
                <a:ext cx="1524310" cy="836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2400" b="1" dirty="0">
                    <a:latin typeface="Palatino Linotype" panose="02040502050505030304" pitchFamily="18" charset="0"/>
                  </a:rPr>
                  <a:t>Efficient Mapping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DB9936D-9D95-36C6-C859-64F4BC2F9122}"/>
                  </a:ext>
                </a:extLst>
              </p:cNvPr>
              <p:cNvGrpSpPr/>
              <p:nvPr/>
            </p:nvGrpSpPr>
            <p:grpSpPr>
              <a:xfrm>
                <a:off x="2232172" y="1963826"/>
                <a:ext cx="2706155" cy="2475427"/>
                <a:chOff x="2232172" y="1963826"/>
                <a:chExt cx="2706155" cy="2475427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45BABAC-3580-DCC5-2EAA-87F0A6E650D9}"/>
                    </a:ext>
                  </a:extLst>
                </p:cNvPr>
                <p:cNvGrpSpPr/>
                <p:nvPr/>
              </p:nvGrpSpPr>
              <p:grpSpPr>
                <a:xfrm>
                  <a:off x="2753968" y="2039611"/>
                  <a:ext cx="1715381" cy="112348"/>
                  <a:chOff x="4296700" y="1069021"/>
                  <a:chExt cx="1715381" cy="112348"/>
                </a:xfrm>
              </p:grpSpPr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D21519E8-AFB4-D13D-93E5-974CC4DD8D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96700" y="1126144"/>
                    <a:ext cx="1715381" cy="0"/>
                  </a:xfrm>
                  <a:prstGeom prst="line">
                    <a:avLst/>
                  </a:prstGeom>
                  <a:ln w="349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Flowchart: Connector 40">
                    <a:extLst>
                      <a:ext uri="{FF2B5EF4-FFF2-40B4-BE49-F238E27FC236}">
                        <a16:creationId xmlns:a16="http://schemas.microsoft.com/office/drawing/2014/main" id="{D09775F9-FCE6-9BC7-51D2-5090010FA3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565760" y="1070052"/>
                    <a:ext cx="112602" cy="111317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42" name="Flowchart: Connector 41">
                    <a:extLst>
                      <a:ext uri="{FF2B5EF4-FFF2-40B4-BE49-F238E27FC236}">
                        <a16:creationId xmlns:a16="http://schemas.microsoft.com/office/drawing/2014/main" id="{C36F164C-9DF1-51D5-13B4-2AD44FB281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684436" y="1069021"/>
                    <a:ext cx="112602" cy="111317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43" name="Flowchart: Connector 42">
                    <a:extLst>
                      <a:ext uri="{FF2B5EF4-FFF2-40B4-BE49-F238E27FC236}">
                        <a16:creationId xmlns:a16="http://schemas.microsoft.com/office/drawing/2014/main" id="{C841B7D5-9904-72A4-8702-F1193BFFE9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960045" y="1070052"/>
                    <a:ext cx="112602" cy="111317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  <p:sp>
                <p:nvSpPr>
                  <p:cNvPr id="44" name="Flowchart: Connector 43">
                    <a:extLst>
                      <a:ext uri="{FF2B5EF4-FFF2-40B4-BE49-F238E27FC236}">
                        <a16:creationId xmlns:a16="http://schemas.microsoft.com/office/drawing/2014/main" id="{62F9A042-054C-23F5-373F-199CC80561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24265" y="1070051"/>
                    <a:ext cx="112602" cy="111317"/>
                  </a:xfrm>
                  <a:prstGeom prst="flowChartConnector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IN"/>
                  </a:p>
                </p:txBody>
              </p:sp>
            </p:grp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6D14C92-507D-8437-A00C-3DB87C8A75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8266" y="2168622"/>
                      <a:ext cx="1814796" cy="65025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IN" dirty="0">
                          <a:latin typeface="Palatino Linotype" panose="02040502050505030304" pitchFamily="18" charset="0"/>
                        </a:rPr>
                        <a:t>4 qubits for </a:t>
                      </a:r>
                      <a14:m>
                        <m:oMath xmlns:m="http://schemas.openxmlformats.org/officeDocument/2006/math"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=16</m:t>
                          </m:r>
                        </m:oMath>
                      </a14:m>
                      <a:r>
                        <a:rPr lang="en-IN" dirty="0">
                          <a:latin typeface="Palatino Linotype" panose="02040502050505030304" pitchFamily="18" charset="0"/>
                        </a:rPr>
                        <a:t> basis</a:t>
                      </a:r>
                    </a:p>
                  </p:txBody>
                </p:sp>
              </mc:Choice>
              <mc:Fallback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D6D14C92-507D-8437-A00C-3DB87C8A75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78266" y="2168622"/>
                      <a:ext cx="1814796" cy="650252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980" t="-4717" b="-1415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3EB473BA-7774-ABFD-6D5D-1EDDE16008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41922" y="3700589"/>
                      <a:ext cx="2496405" cy="73866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IN" dirty="0"/>
                        <a:t>Reduced number of qubits with Gray code encoding to </a:t>
                      </a:r>
                      <a14:m>
                        <m:oMath xmlns:m="http://schemas.openxmlformats.org/officeDocument/2006/math"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func>
                            <m:funcPr>
                              <m:ctrlP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IN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I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I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func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oMath>
                      </a14:m>
                      <a:endParaRPr lang="en-IN" dirty="0"/>
                    </a:p>
                  </p:txBody>
                </p:sp>
              </mc:Choice>
              <mc:Fallback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3EB473BA-7774-ABFD-6D5D-1EDDE16008D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1922" y="3700589"/>
                      <a:ext cx="2496405" cy="73866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t="-4167" b="-391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4BE56636-226E-4C18-17D7-40B3F297FF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19676" y="2769183"/>
                      <a:ext cx="1758633" cy="6438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}"/>
                                <m:ctrlPr>
                                  <a:rPr lang="en-I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I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en-IN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IN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IN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IN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IN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b>
                                      <m:sSubPr>
                                        <m:ctrlPr>
                                          <a:rPr lang="en-IN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IN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IN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IN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IN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+⋯</m:t>
                                </m:r>
                              </m:e>
                            </m:d>
                          </m:oMath>
                        </m:oMathPara>
                      </a14:m>
                      <a:endParaRPr lang="en-IN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4BE56636-226E-4C18-17D7-40B3F297FFF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19676" y="2769183"/>
                      <a:ext cx="1758633" cy="643865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5488" t="-72381" r="-27273" b="-10952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IN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9" name="Arrow: Right 38">
                  <a:extLst>
                    <a:ext uri="{FF2B5EF4-FFF2-40B4-BE49-F238E27FC236}">
                      <a16:creationId xmlns:a16="http://schemas.microsoft.com/office/drawing/2014/main" id="{30E7C5C4-C297-9CAD-2703-1BE9044EA395}"/>
                    </a:ext>
                  </a:extLst>
                </p:cNvPr>
                <p:cNvSpPr/>
                <p:nvPr/>
              </p:nvSpPr>
              <p:spPr>
                <a:xfrm>
                  <a:off x="2232172" y="1963826"/>
                  <a:ext cx="484144" cy="254486"/>
                </a:xfrm>
                <a:prstGeom prst="rightArrow">
                  <a:avLst/>
                </a:prstGeom>
                <a:gradFill flip="none" rotWithShape="1">
                  <a:gsLst>
                    <a:gs pos="0">
                      <a:srgbClr val="596E76">
                        <a:shade val="30000"/>
                        <a:satMod val="115000"/>
                      </a:srgbClr>
                    </a:gs>
                    <a:gs pos="50000">
                      <a:srgbClr val="596E76">
                        <a:shade val="67500"/>
                        <a:satMod val="115000"/>
                      </a:srgbClr>
                    </a:gs>
                    <a:gs pos="100000">
                      <a:srgbClr val="596E76">
                        <a:shade val="100000"/>
                        <a:satMod val="115000"/>
                      </a:srgbClr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715746E6-8324-AB95-1144-5BABA9BEAC7D}"/>
                </a:ext>
              </a:extLst>
            </p:cNvPr>
            <p:cNvSpPr/>
            <p:nvPr/>
          </p:nvSpPr>
          <p:spPr>
            <a:xfrm>
              <a:off x="2226863" y="2848239"/>
              <a:ext cx="489469" cy="228383"/>
            </a:xfrm>
            <a:prstGeom prst="rightArrow">
              <a:avLst/>
            </a:prstGeom>
            <a:gradFill flip="none" rotWithShape="1">
              <a:gsLst>
                <a:gs pos="0">
                  <a:srgbClr val="596E76">
                    <a:shade val="30000"/>
                    <a:satMod val="115000"/>
                  </a:srgbClr>
                </a:gs>
                <a:gs pos="50000">
                  <a:srgbClr val="596E76">
                    <a:shade val="67500"/>
                    <a:satMod val="115000"/>
                  </a:srgbClr>
                </a:gs>
                <a:gs pos="100000">
                  <a:srgbClr val="596E76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52FA5E3-8123-7A62-C40F-7CDA4020E763}"/>
              </a:ext>
            </a:extLst>
          </p:cNvPr>
          <p:cNvSpPr txBox="1"/>
          <p:nvPr/>
        </p:nvSpPr>
        <p:spPr>
          <a:xfrm>
            <a:off x="1604832" y="5652173"/>
            <a:ext cx="8328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kern="1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Figure :</a:t>
            </a:r>
            <a:r>
              <a:rPr lang="en-US" sz="2000" i="0" kern="10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Schematic workflow for simulating many-body nuclear systems and extracting resonance states using quantum computing.</a:t>
            </a:r>
            <a:endParaRPr lang="en-IN" sz="2000" i="1" kern="100" dirty="0">
              <a:solidFill>
                <a:schemeClr val="tx1"/>
              </a:solidFill>
              <a:effectLst/>
              <a:latin typeface="Palatino Linotype" panose="0204050205050503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3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E80B-593D-DA1E-BD93-34B5935F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91" y="333228"/>
            <a:ext cx="10634330" cy="1102168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This is my first postdoc in the nuclear theory group at </a:t>
            </a:r>
            <a:r>
              <a:rPr lang="en-US" sz="4000" b="1" dirty="0" err="1"/>
              <a:t>IJCLab</a:t>
            </a:r>
            <a:endParaRPr lang="en-IN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6F2EE-FC7A-DE4B-0BF1-4683EBA03BBF}"/>
              </a:ext>
            </a:extLst>
          </p:cNvPr>
          <p:cNvSpPr txBox="1"/>
          <p:nvPr/>
        </p:nvSpPr>
        <p:spPr>
          <a:xfrm>
            <a:off x="508591" y="1553758"/>
            <a:ext cx="10634330" cy="428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research at </a:t>
            </a:r>
            <a:r>
              <a:rPr lang="en-US" sz="2400" dirty="0" err="1"/>
              <a:t>IJCLab</a:t>
            </a:r>
            <a:r>
              <a:rPr lang="en-US" sz="2400" dirty="0"/>
              <a:t> focuses on Scalable Quantum Computation of Nuclear system.</a:t>
            </a:r>
            <a:endParaRPr lang="en-IN" sz="2400" dirty="0"/>
          </a:p>
          <a:p>
            <a:pPr marL="209347" marR="762" indent="-285750">
              <a:spcBef>
                <a:spcPts val="1347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The development of quantum simulation using variational techniques, such as the  Variational Quantum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Eigensolver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and its adaptive variant, to obtain the energies of many-body systems. </a:t>
            </a:r>
          </a:p>
          <a:p>
            <a:pPr marL="209347" marR="762" indent="-285750">
              <a:spcBef>
                <a:spcPts val="1347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Possibility of exploring non-variational  techniques, such as imaginary-time approaches.  </a:t>
            </a:r>
            <a:endParaRPr lang="en-US" sz="2400" dirty="0">
              <a:solidFill>
                <a:srgbClr val="000000"/>
              </a:solidFill>
            </a:endParaRPr>
          </a:p>
          <a:p>
            <a:pPr marL="209347" marR="762" indent="-285750">
              <a:spcBef>
                <a:spcPts val="1347"/>
              </a:spcBef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The development of quantum simulations on a lattice. One direction that will be  pursued is the possibility of applying Effective Field Theory techniques with  application to atomic nuclei using modern interactions. </a:t>
            </a:r>
            <a:endParaRPr lang="en-US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9910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1F15B-1C01-7B6F-333C-928C83F6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0ABBC-A6FA-7024-F12B-F7AD977CF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6" r="27180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0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201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Cambria Math</vt:lpstr>
      <vt:lpstr>Palatino Linotype</vt:lpstr>
      <vt:lpstr>Office Theme</vt:lpstr>
      <vt:lpstr>PowerPoint Presentation</vt:lpstr>
      <vt:lpstr>I come from Varanasi, Uttar Pradesh, India</vt:lpstr>
      <vt:lpstr>PowerPoint Presentation</vt:lpstr>
      <vt:lpstr>PowerPoint Presentation</vt:lpstr>
      <vt:lpstr>PowerPoint Presentation</vt:lpstr>
      <vt:lpstr>Quantum simulations of nuclear resonances with variational methods</vt:lpstr>
      <vt:lpstr>This is my first postdoc in the nuclear theory group at IJCLab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Ashutosh Singh</dc:creator>
  <cp:lastModifiedBy>Ashutosh Singh</cp:lastModifiedBy>
  <cp:revision>1</cp:revision>
  <dcterms:created xsi:type="dcterms:W3CDTF">2026-05-12T13:00:03Z</dcterms:created>
  <dcterms:modified xsi:type="dcterms:W3CDTF">2026-05-12T15:22:19Z</dcterms:modified>
</cp:coreProperties>
</file>