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7" r:id="rId3"/>
    <p:sldId id="298" r:id="rId4"/>
    <p:sldId id="288" r:id="rId5"/>
    <p:sldId id="266" r:id="rId6"/>
    <p:sldId id="293" r:id="rId7"/>
    <p:sldId id="268" r:id="rId8"/>
    <p:sldId id="267" r:id="rId9"/>
    <p:sldId id="271" r:id="rId10"/>
    <p:sldId id="295" r:id="rId11"/>
    <p:sldId id="300" r:id="rId12"/>
    <p:sldId id="302" r:id="rId13"/>
    <p:sldId id="301" r:id="rId14"/>
    <p:sldId id="304" r:id="rId15"/>
    <p:sldId id="303" r:id="rId16"/>
    <p:sldId id="296" r:id="rId17"/>
    <p:sldId id="269" r:id="rId18"/>
    <p:sldId id="289"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75"/>
    <p:restoredTop sz="94667"/>
  </p:normalViewPr>
  <p:slideViewPr>
    <p:cSldViewPr snapToGrid="0">
      <p:cViewPr varScale="1">
        <p:scale>
          <a:sx n="80" d="100"/>
          <a:sy n="80" d="100"/>
        </p:scale>
        <p:origin x="1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28/01/2026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57301373-8EEC-3146-B259-B99F6061CE30}" type="datetime1">
              <a:rPr lang="sv-SE" smtClean="0"/>
              <a:t>2026-01-28</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F605BAC1-A9CC-B94B-A3CA-F1FD76D11AF8}" type="datetime1">
              <a:rPr lang="sv-SE" smtClean="0"/>
              <a:t>2026-01-28</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B919EF17-01CF-5F4F-8C63-0A75D90F75E8}" type="datetime1">
              <a:rPr lang="sv-SE" smtClean="0"/>
              <a:t>2026-01-28</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63950809-7EDB-0942-984E-9EFB270D62A1}" type="datetime1">
              <a:rPr lang="sv-SE" smtClean="0"/>
              <a:t>2026-01-28</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B9D65116-A7D2-A743-A3A7-76785663B49B}" type="datetime1">
              <a:rPr lang="sv-SE" smtClean="0"/>
              <a:t>2026-01-28</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DB9F1F8B-8742-8D4A-9C49-9600F6A66B89}" type="datetime1">
              <a:rPr lang="sv-SE" smtClean="0"/>
              <a:t>2026-01-28</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2F1FFE45-355F-3041-902D-CB5D72707D76}" type="datetime1">
              <a:rPr lang="sv-SE" smtClean="0"/>
              <a:t>2026-01-28</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BE"/>
              <a:t>Nuno Elias - iSAS WP5 monthly meeting - Oct/2025</a:t>
            </a:r>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26020654-E92B-E548-96D5-44D3A329434A}" type="datetime1">
              <a:rPr lang="sv-SE" smtClean="0"/>
              <a:t>2026-01-28</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BE"/>
              <a:t>Nuno Elias - iSAS WP5 monthly meeting - Oct/2025</a:t>
            </a:r>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548406A3-8E99-7B4E-A765-C9822603B7D2}" type="datetime1">
              <a:rPr lang="sv-SE" smtClean="0"/>
              <a:t>2026-01-28</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BE"/>
              <a:t>Nuno Elias - iSAS WP5 monthly meeting - Oct/2025</a:t>
            </a:r>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88292450-D197-4D41-8BF1-033E1EDF5CDF}" type="datetime1">
              <a:rPr lang="sv-SE" smtClean="0"/>
              <a:t>2026-01-28</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8170FDF5-D50A-8F49-B224-3E6FF02CCE9E}" type="datetime1">
              <a:rPr lang="sv-SE" smtClean="0"/>
              <a:t>2026-01-28</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203BC-F146-9645-9E49-D18C921FE395}" type="datetime1">
              <a:rPr lang="sv-SE" smtClean="0"/>
              <a:t>2026-01-28</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BE"/>
              <a:t>Nuno Elias - iSAS WP5 monthly meeting - Oct/2025</a:t>
            </a:r>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33524" y="1668479"/>
            <a:ext cx="11553676" cy="2387600"/>
          </a:xfrm>
        </p:spPr>
        <p:txBody>
          <a:bodyPr>
            <a:normAutofit/>
          </a:bodyPr>
          <a:lstStyle/>
          <a:p>
            <a:r>
              <a:rPr lang="en-US" sz="4400" b="1" dirty="0">
                <a:solidFill>
                  <a:srgbClr val="00B050"/>
                </a:solidFill>
              </a:rPr>
              <a:t>WP5: Integration into a new LINAC Cryomodule </a:t>
            </a:r>
            <a:br>
              <a:rPr lang="en-US" dirty="0"/>
            </a:br>
            <a:r>
              <a:rPr lang="en-US" sz="4800" dirty="0"/>
              <a:t>In-person meeting, Jan 28, 2026</a:t>
            </a:r>
            <a:br>
              <a:rPr lang="en-US" sz="4800" dirty="0"/>
            </a:br>
            <a:r>
              <a:rPr lang="en-US" sz="2400" b="1" dirty="0">
                <a:solidFill>
                  <a:srgbClr val="1B3C70"/>
                </a:solidFill>
                <a:latin typeface="Calibri"/>
                <a:ea typeface="ＭＳ Ｐゴシック" charset="0"/>
              </a:rPr>
              <a:t>WP Leader: Nuno Elias (ESS)</a:t>
            </a:r>
            <a:br>
              <a:rPr lang="en-US" sz="2400" b="1" dirty="0">
                <a:solidFill>
                  <a:srgbClr val="1B3C70"/>
                </a:solidFill>
                <a:latin typeface="Calibri"/>
                <a:ea typeface="ＭＳ Ｐゴシック" charset="0"/>
              </a:rPr>
            </a:br>
            <a:r>
              <a:rPr lang="en-US" sz="2400" dirty="0">
                <a:solidFill>
                  <a:srgbClr val="1B3C70"/>
                </a:solidFill>
                <a:latin typeface="Calibri"/>
                <a:ea typeface="ＭＳ Ｐゴシック" charset="0"/>
              </a:rPr>
              <a:t>WP Deputy: Vittorio Parma (CERN)</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113778"/>
            <a:ext cx="9144000" cy="1655762"/>
          </a:xfrm>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266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Slide Number Placeholder 3">
            <a:extLst>
              <a:ext uri="{FF2B5EF4-FFF2-40B4-BE49-F238E27FC236}">
                <a16:creationId xmlns:a16="http://schemas.microsoft.com/office/drawing/2014/main" id="{3555DD0B-2F3E-8D2C-F353-4251E97900CE}"/>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5" name="TextBox 4">
            <a:extLst>
              <a:ext uri="{FF2B5EF4-FFF2-40B4-BE49-F238E27FC236}">
                <a16:creationId xmlns:a16="http://schemas.microsoft.com/office/drawing/2014/main" id="{B7680C95-D86C-BA13-99C8-9B7D827B2C2D}"/>
              </a:ext>
            </a:extLst>
          </p:cNvPr>
          <p:cNvSpPr txBox="1"/>
          <p:nvPr/>
        </p:nvSpPr>
        <p:spPr>
          <a:xfrm>
            <a:off x="10729732" y="7581418"/>
            <a:ext cx="184731" cy="369332"/>
          </a:xfrm>
          <a:prstGeom prst="rect">
            <a:avLst/>
          </a:prstGeom>
          <a:noFill/>
        </p:spPr>
        <p:txBody>
          <a:bodyPr wrap="none" rtlCol="0">
            <a:spAutoFit/>
          </a:bodyPr>
          <a:lstStyle/>
          <a:p>
            <a:endParaRPr lang="en-GB" dirty="0"/>
          </a:p>
        </p:txBody>
      </p:sp>
      <p:sp>
        <p:nvSpPr>
          <p:cNvPr id="6" name="Date Placeholder 5">
            <a:extLst>
              <a:ext uri="{FF2B5EF4-FFF2-40B4-BE49-F238E27FC236}">
                <a16:creationId xmlns:a16="http://schemas.microsoft.com/office/drawing/2014/main" id="{82592AF8-F8F7-A0F4-AE97-5F2810D1A306}"/>
              </a:ext>
            </a:extLst>
          </p:cNvPr>
          <p:cNvSpPr>
            <a:spLocks noGrp="1"/>
          </p:cNvSpPr>
          <p:nvPr>
            <p:ph type="dt" sz="half" idx="10"/>
          </p:nvPr>
        </p:nvSpPr>
        <p:spPr/>
        <p:txBody>
          <a:bodyPr/>
          <a:lstStyle/>
          <a:p>
            <a:fld id="{6F9F1866-EF0E-7047-BA29-B7D3B399D66B}" type="datetime1">
              <a:rPr lang="sv-SE" smtClean="0"/>
              <a:t>2026-01-28</a:t>
            </a:fld>
            <a:endParaRPr lang="en-BE"/>
          </a:p>
        </p:txBody>
      </p:sp>
      <p:sp>
        <p:nvSpPr>
          <p:cNvPr id="7" name="Footer Placeholder 6">
            <a:extLst>
              <a:ext uri="{FF2B5EF4-FFF2-40B4-BE49-F238E27FC236}">
                <a16:creationId xmlns:a16="http://schemas.microsoft.com/office/drawing/2014/main" id="{F8D5B27D-950E-E91E-39C4-F69F70B3F6BF}"/>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E6AC-81CE-A46D-1206-497F08EEB0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2A8CC2-9C6A-2020-EC89-A56F1694B3D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5B4757C5-0F57-A612-12AE-07C4E5CC5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32C6363A-434D-32BA-6BA3-BAB4E76BFEA3}"/>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10" name="Rectangle 9">
            <a:extLst>
              <a:ext uri="{FF2B5EF4-FFF2-40B4-BE49-F238E27FC236}">
                <a16:creationId xmlns:a16="http://schemas.microsoft.com/office/drawing/2014/main" id="{30EE4E64-29CC-5998-E0AC-4BD79A769764}"/>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2" name="Footer Placeholder 1">
            <a:extLst>
              <a:ext uri="{FF2B5EF4-FFF2-40B4-BE49-F238E27FC236}">
                <a16:creationId xmlns:a16="http://schemas.microsoft.com/office/drawing/2014/main" id="{C738A329-E681-C9BA-17FD-61A279772EA5}"/>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DECDAAFB-2F20-7A5B-40B4-189E746B34DE}"/>
              </a:ext>
            </a:extLst>
          </p:cNvPr>
          <p:cNvSpPr>
            <a:spLocks noGrp="1"/>
          </p:cNvSpPr>
          <p:nvPr>
            <p:ph type="dt" sz="half" idx="10"/>
          </p:nvPr>
        </p:nvSpPr>
        <p:spPr/>
        <p:txBody>
          <a:bodyPr/>
          <a:lstStyle/>
          <a:p>
            <a:fld id="{3B15E42C-8D5E-FB45-9BB8-186259807C98}" type="datetime1">
              <a:rPr lang="sv-SE" smtClean="0"/>
              <a:t>2026-01-28</a:t>
            </a:fld>
            <a:endParaRPr lang="en-BE"/>
          </a:p>
        </p:txBody>
      </p:sp>
      <p:sp>
        <p:nvSpPr>
          <p:cNvPr id="6" name="TextBox 5">
            <a:extLst>
              <a:ext uri="{FF2B5EF4-FFF2-40B4-BE49-F238E27FC236}">
                <a16:creationId xmlns:a16="http://schemas.microsoft.com/office/drawing/2014/main" id="{CA8F1469-093E-3D50-EA3E-E771ADD39603}"/>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9" name="TextBox 8">
            <a:extLst>
              <a:ext uri="{FF2B5EF4-FFF2-40B4-BE49-F238E27FC236}">
                <a16:creationId xmlns:a16="http://schemas.microsoft.com/office/drawing/2014/main" id="{AA8CE00B-BCC5-FE89-A4A3-E02E1A4E21F9}"/>
              </a:ext>
            </a:extLst>
          </p:cNvPr>
          <p:cNvSpPr txBox="1"/>
          <p:nvPr/>
        </p:nvSpPr>
        <p:spPr>
          <a:xfrm>
            <a:off x="1985122" y="3104527"/>
            <a:ext cx="8221756" cy="2339102"/>
          </a:xfrm>
          <a:prstGeom prst="rect">
            <a:avLst/>
          </a:prstGeom>
          <a:solidFill>
            <a:srgbClr val="F6F7DF"/>
          </a:solidFill>
        </p:spPr>
        <p:txBody>
          <a:bodyPr wrap="square">
            <a:spAutoFit/>
          </a:bodyPr>
          <a:lstStyle/>
          <a:p>
            <a:pPr>
              <a:buNone/>
            </a:pPr>
            <a:r>
              <a:rPr lang="en-GB" sz="2800" b="1" i="1" dirty="0">
                <a:latin typeface="Helvetica" pitchFamily="2" charset="0"/>
              </a:rPr>
              <a:t>“I</a:t>
            </a:r>
            <a:r>
              <a:rPr lang="en-GB" i="1" dirty="0">
                <a:effectLst/>
                <a:latin typeface="Helvetica" pitchFamily="2" charset="0"/>
              </a:rPr>
              <a:t>ntegrating these </a:t>
            </a:r>
            <a:r>
              <a:rPr lang="en-GB" i="1" dirty="0" err="1">
                <a:effectLst/>
                <a:latin typeface="Helvetica" pitchFamily="2" charset="0"/>
              </a:rPr>
              <a:t>iSAS</a:t>
            </a:r>
            <a:r>
              <a:rPr lang="en-GB" i="1" dirty="0">
                <a:effectLst/>
                <a:latin typeface="Helvetica" pitchFamily="2" charset="0"/>
              </a:rPr>
              <a:t> technologies or</a:t>
            </a:r>
            <a:r>
              <a:rPr lang="en-GB" dirty="0">
                <a:latin typeface="Helvetica" pitchFamily="2" charset="0"/>
              </a:rPr>
              <a:t> </a:t>
            </a:r>
            <a:r>
              <a:rPr lang="en-GB" i="1" dirty="0">
                <a:effectLst/>
                <a:latin typeface="Helvetica" pitchFamily="2" charset="0"/>
              </a:rPr>
              <a:t>instruments into a LINAC cryomodule is a delicate</a:t>
            </a:r>
            <a:r>
              <a:rPr lang="en-GB" dirty="0">
                <a:latin typeface="Helvetica" pitchFamily="2" charset="0"/>
              </a:rPr>
              <a:t> </a:t>
            </a:r>
            <a:r>
              <a:rPr lang="en-GB" i="1" dirty="0">
                <a:effectLst/>
                <a:latin typeface="Helvetica" pitchFamily="2" charset="0"/>
              </a:rPr>
              <a:t>engineering challenge. </a:t>
            </a:r>
          </a:p>
          <a:p>
            <a:pPr>
              <a:buNone/>
            </a:pPr>
            <a:r>
              <a:rPr lang="en-GB" i="1" dirty="0">
                <a:effectLst/>
                <a:latin typeface="Helvetica" pitchFamily="2" charset="0"/>
              </a:rPr>
              <a:t>The design of a LINAC</a:t>
            </a:r>
            <a:r>
              <a:rPr lang="en-GB" dirty="0">
                <a:latin typeface="Helvetica" pitchFamily="2" charset="0"/>
              </a:rPr>
              <a:t> </a:t>
            </a:r>
            <a:r>
              <a:rPr lang="en-GB" i="1" dirty="0">
                <a:effectLst/>
                <a:latin typeface="Helvetica" pitchFamily="2" charset="0"/>
              </a:rPr>
              <a:t>cryomodule is in general adapted to the specific research</a:t>
            </a:r>
            <a:r>
              <a:rPr lang="en-GB" dirty="0">
                <a:latin typeface="Helvetica" pitchFamily="2" charset="0"/>
              </a:rPr>
              <a:t> </a:t>
            </a:r>
            <a:r>
              <a:rPr lang="en-GB" i="1" dirty="0">
                <a:effectLst/>
                <a:latin typeface="Helvetica" pitchFamily="2" charset="0"/>
              </a:rPr>
              <a:t>objectives of the accelerator facility but will always have</a:t>
            </a:r>
            <a:r>
              <a:rPr lang="en-GB" dirty="0">
                <a:latin typeface="Helvetica" pitchFamily="2" charset="0"/>
              </a:rPr>
              <a:t> </a:t>
            </a:r>
            <a:r>
              <a:rPr lang="en-GB" i="1" dirty="0">
                <a:effectLst/>
                <a:latin typeface="Helvetica" pitchFamily="2" charset="0"/>
              </a:rPr>
              <a:t>to mitigate the challenges related to operation in the</a:t>
            </a:r>
            <a:r>
              <a:rPr lang="en-GB" dirty="0">
                <a:latin typeface="Helvetica" pitchFamily="2" charset="0"/>
              </a:rPr>
              <a:t> </a:t>
            </a:r>
            <a:r>
              <a:rPr lang="en-GB" i="1" dirty="0">
                <a:effectLst/>
                <a:latin typeface="Helvetica" pitchFamily="2" charset="0"/>
              </a:rPr>
              <a:t>extreme environments of high-power electric fields,</a:t>
            </a:r>
            <a:r>
              <a:rPr lang="en-GB" dirty="0">
                <a:latin typeface="Helvetica" pitchFamily="2" charset="0"/>
              </a:rPr>
              <a:t> </a:t>
            </a:r>
            <a:r>
              <a:rPr lang="en-GB" i="1" dirty="0">
                <a:effectLst/>
                <a:latin typeface="Helvetica" pitchFamily="2" charset="0"/>
              </a:rPr>
              <a:t>extremely low cryogenic temperatures and with the</a:t>
            </a:r>
            <a:endParaRPr lang="en-GB" dirty="0">
              <a:effectLst/>
              <a:latin typeface="Helvetica" pitchFamily="2" charset="0"/>
            </a:endParaRPr>
          </a:p>
          <a:p>
            <a:pPr>
              <a:buNone/>
            </a:pPr>
            <a:r>
              <a:rPr lang="en-GB" i="1" dirty="0">
                <a:effectLst/>
                <a:latin typeface="Helvetica" pitchFamily="2" charset="0"/>
              </a:rPr>
              <a:t>ultimate mechanical precision.</a:t>
            </a:r>
            <a:r>
              <a:rPr lang="en-GB" sz="2800" b="1" i="1" dirty="0">
                <a:effectLst/>
                <a:latin typeface="Helvetica" pitchFamily="2" charset="0"/>
              </a:rPr>
              <a:t>”</a:t>
            </a:r>
            <a:endParaRPr lang="en-GB" b="1" dirty="0">
              <a:effectLst/>
              <a:latin typeface="Helvetica" pitchFamily="2" charset="0"/>
            </a:endParaRPr>
          </a:p>
        </p:txBody>
      </p:sp>
    </p:spTree>
    <p:extLst>
      <p:ext uri="{BB962C8B-B14F-4D97-AF65-F5344CB8AC3E}">
        <p14:creationId xmlns:p14="http://schemas.microsoft.com/office/powerpoint/2010/main" val="341898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5A09-214D-A057-86B7-789A790DFA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CA8D97-B49E-10E6-E1C1-736261F65DC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7432BE83-E9D1-32EF-A5EB-892A165D2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FBF1CD1-6BCF-2032-5F3A-163DC5570A03}"/>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10" name="Rectangle 9">
            <a:extLst>
              <a:ext uri="{FF2B5EF4-FFF2-40B4-BE49-F238E27FC236}">
                <a16:creationId xmlns:a16="http://schemas.microsoft.com/office/drawing/2014/main" id="{C52FD321-A811-A734-CBB7-3C95E8EA7141}"/>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2" name="Footer Placeholder 1">
            <a:extLst>
              <a:ext uri="{FF2B5EF4-FFF2-40B4-BE49-F238E27FC236}">
                <a16:creationId xmlns:a16="http://schemas.microsoft.com/office/drawing/2014/main" id="{16B95D12-235A-0E26-8AF4-928035F8C816}"/>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827AFB97-D0F7-2BB9-72F7-F9DD32DE9D86}"/>
              </a:ext>
            </a:extLst>
          </p:cNvPr>
          <p:cNvSpPr>
            <a:spLocks noGrp="1"/>
          </p:cNvSpPr>
          <p:nvPr>
            <p:ph type="dt" sz="half" idx="10"/>
          </p:nvPr>
        </p:nvSpPr>
        <p:spPr/>
        <p:txBody>
          <a:bodyPr/>
          <a:lstStyle/>
          <a:p>
            <a:fld id="{3B15E42C-8D5E-FB45-9BB8-186259807C98}" type="datetime1">
              <a:rPr lang="sv-SE" smtClean="0"/>
              <a:t>2026-01-28</a:t>
            </a:fld>
            <a:endParaRPr lang="en-BE"/>
          </a:p>
        </p:txBody>
      </p:sp>
      <p:sp>
        <p:nvSpPr>
          <p:cNvPr id="6" name="TextBox 5">
            <a:extLst>
              <a:ext uri="{FF2B5EF4-FFF2-40B4-BE49-F238E27FC236}">
                <a16:creationId xmlns:a16="http://schemas.microsoft.com/office/drawing/2014/main" id="{0C83D47B-8C88-3B40-A035-87059F7EB661}"/>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9" name="TextBox 8">
            <a:extLst>
              <a:ext uri="{FF2B5EF4-FFF2-40B4-BE49-F238E27FC236}">
                <a16:creationId xmlns:a16="http://schemas.microsoft.com/office/drawing/2014/main" id="{7FD0B3E5-1823-CB03-741C-166A07EC5D8E}"/>
              </a:ext>
            </a:extLst>
          </p:cNvPr>
          <p:cNvSpPr txBox="1"/>
          <p:nvPr/>
        </p:nvSpPr>
        <p:spPr>
          <a:xfrm>
            <a:off x="1985122" y="3104527"/>
            <a:ext cx="8221756" cy="1508105"/>
          </a:xfrm>
          <a:prstGeom prst="rect">
            <a:avLst/>
          </a:prstGeom>
          <a:solidFill>
            <a:srgbClr val="F6F7DF"/>
          </a:solidFill>
        </p:spPr>
        <p:txBody>
          <a:bodyPr wrap="square">
            <a:spAutoFit/>
          </a:bodyPr>
          <a:lstStyle/>
          <a:p>
            <a:r>
              <a:rPr lang="en-GB" sz="2800" b="1" i="1" dirty="0">
                <a:latin typeface="Helvetica" pitchFamily="2" charset="0"/>
              </a:rPr>
              <a:t>“S</a:t>
            </a:r>
            <a:r>
              <a:rPr lang="en-GB" i="1" dirty="0"/>
              <a:t>ynergies for</a:t>
            </a:r>
            <a:r>
              <a:rPr lang="en-GB" dirty="0"/>
              <a:t> </a:t>
            </a:r>
            <a:r>
              <a:rPr lang="en-GB" i="1" dirty="0"/>
              <a:t>the development of LINAC cryomodules appear across</a:t>
            </a:r>
            <a:r>
              <a:rPr lang="en-GB" dirty="0"/>
              <a:t> </a:t>
            </a:r>
            <a:r>
              <a:rPr lang="en-GB" i="1" dirty="0"/>
              <a:t>accelerators. The ambition of </a:t>
            </a:r>
            <a:r>
              <a:rPr lang="en-GB" i="1" dirty="0" err="1"/>
              <a:t>iSAS</a:t>
            </a:r>
            <a:r>
              <a:rPr lang="en-GB" i="1" dirty="0"/>
              <a:t> is to pave the way by</a:t>
            </a:r>
            <a:r>
              <a:rPr lang="en-GB" dirty="0"/>
              <a:t> </a:t>
            </a:r>
            <a:r>
              <a:rPr lang="en-GB" i="1" dirty="0"/>
              <a:t>developing common solutions for the engineering and</a:t>
            </a:r>
            <a:r>
              <a:rPr lang="en-GB" dirty="0"/>
              <a:t> </a:t>
            </a:r>
            <a:r>
              <a:rPr lang="en-GB" i="1" dirty="0"/>
              <a:t>industrial challenges to expedite the implementation of</a:t>
            </a:r>
            <a:r>
              <a:rPr lang="en-GB" dirty="0"/>
              <a:t> </a:t>
            </a:r>
            <a:r>
              <a:rPr lang="en-GB" i="1" dirty="0"/>
              <a:t>energy saving solutions.</a:t>
            </a:r>
            <a:r>
              <a:rPr lang="en-GB" sz="2800" b="1" i="1" dirty="0">
                <a:effectLst/>
                <a:latin typeface="Helvetica" pitchFamily="2" charset="0"/>
              </a:rPr>
              <a:t>”</a:t>
            </a:r>
            <a:endParaRPr lang="en-GB" b="1" dirty="0">
              <a:effectLst/>
              <a:latin typeface="Helvetica" pitchFamily="2" charset="0"/>
            </a:endParaRPr>
          </a:p>
        </p:txBody>
      </p:sp>
    </p:spTree>
    <p:extLst>
      <p:ext uri="{BB962C8B-B14F-4D97-AF65-F5344CB8AC3E}">
        <p14:creationId xmlns:p14="http://schemas.microsoft.com/office/powerpoint/2010/main" val="420452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9357-31CD-4E23-4CB5-1C06596146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86EC6A-17E6-FE66-2D17-DF8E19D49503}"/>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2992923-8A6A-2699-A198-2F7382A2E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B3932E2-6029-06C4-436D-3860434DF10F}"/>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10" name="Rectangle 9">
            <a:extLst>
              <a:ext uri="{FF2B5EF4-FFF2-40B4-BE49-F238E27FC236}">
                <a16:creationId xmlns:a16="http://schemas.microsoft.com/office/drawing/2014/main" id="{2C75655F-D9B6-DF73-3E88-109FBFC19E53}"/>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2" name="Footer Placeholder 1">
            <a:extLst>
              <a:ext uri="{FF2B5EF4-FFF2-40B4-BE49-F238E27FC236}">
                <a16:creationId xmlns:a16="http://schemas.microsoft.com/office/drawing/2014/main" id="{3031E756-10FF-AF36-F995-A2BBB4593B26}"/>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2ACEC958-52CC-CA9B-17AE-0F9CF7FD7067}"/>
              </a:ext>
            </a:extLst>
          </p:cNvPr>
          <p:cNvSpPr>
            <a:spLocks noGrp="1"/>
          </p:cNvSpPr>
          <p:nvPr>
            <p:ph type="dt" sz="half" idx="10"/>
          </p:nvPr>
        </p:nvSpPr>
        <p:spPr/>
        <p:txBody>
          <a:bodyPr/>
          <a:lstStyle/>
          <a:p>
            <a:fld id="{3B15E42C-8D5E-FB45-9BB8-186259807C98}" type="datetime1">
              <a:rPr lang="sv-SE" smtClean="0"/>
              <a:t>2026-01-28</a:t>
            </a:fld>
            <a:endParaRPr lang="en-BE"/>
          </a:p>
        </p:txBody>
      </p:sp>
      <p:sp>
        <p:nvSpPr>
          <p:cNvPr id="6" name="TextBox 5">
            <a:extLst>
              <a:ext uri="{FF2B5EF4-FFF2-40B4-BE49-F238E27FC236}">
                <a16:creationId xmlns:a16="http://schemas.microsoft.com/office/drawing/2014/main" id="{D5E9483C-3D02-C992-3AF8-AAAC9C47967B}"/>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9" name="TextBox 8">
            <a:extLst>
              <a:ext uri="{FF2B5EF4-FFF2-40B4-BE49-F238E27FC236}">
                <a16:creationId xmlns:a16="http://schemas.microsoft.com/office/drawing/2014/main" id="{1ACDA6CE-9497-8D05-9308-E4DDED8E7616}"/>
              </a:ext>
            </a:extLst>
          </p:cNvPr>
          <p:cNvSpPr txBox="1"/>
          <p:nvPr/>
        </p:nvSpPr>
        <p:spPr>
          <a:xfrm>
            <a:off x="1985122" y="3104527"/>
            <a:ext cx="8221756" cy="2062103"/>
          </a:xfrm>
          <a:prstGeom prst="rect">
            <a:avLst/>
          </a:prstGeom>
          <a:solidFill>
            <a:srgbClr val="F6F7DF"/>
          </a:solidFill>
        </p:spPr>
        <p:txBody>
          <a:bodyPr wrap="square">
            <a:spAutoFit/>
          </a:bodyPr>
          <a:lstStyle/>
          <a:p>
            <a:r>
              <a:rPr lang="en-GB" sz="2800" b="1" i="1" dirty="0">
                <a:latin typeface="Helvetica" pitchFamily="2" charset="0"/>
              </a:rPr>
              <a:t>“L</a:t>
            </a:r>
            <a:r>
              <a:rPr lang="en-GB" i="1" dirty="0"/>
              <a:t>everaging the developments in the ESS cryomodules, a new parametric design of a LINAC cryomodule will be developed to address the engineering challenges of integrating each of the new technologies. In</a:t>
            </a:r>
            <a:r>
              <a:rPr lang="en-GB" dirty="0"/>
              <a:t> </a:t>
            </a:r>
            <a:r>
              <a:rPr lang="en-GB" i="1" dirty="0"/>
              <a:t>addition, the aim is to develop for the first time a fully integrated parametric design that incorporates the entire</a:t>
            </a:r>
            <a:r>
              <a:rPr lang="en-GB" dirty="0"/>
              <a:t> </a:t>
            </a:r>
            <a:r>
              <a:rPr lang="en-GB" i="1" dirty="0"/>
              <a:t>portfolio of </a:t>
            </a:r>
            <a:r>
              <a:rPr lang="en-GB" i="1" dirty="0" err="1"/>
              <a:t>iSAS</a:t>
            </a:r>
            <a:r>
              <a:rPr lang="en-GB" i="1" dirty="0"/>
              <a:t> energy-saving technologies to achieve the largest possible energy savings for new accelerating</a:t>
            </a:r>
            <a:r>
              <a:rPr lang="en-GB" dirty="0"/>
              <a:t> </a:t>
            </a:r>
            <a:r>
              <a:rPr lang="en-GB" i="1" dirty="0"/>
              <a:t>systems.</a:t>
            </a:r>
            <a:r>
              <a:rPr lang="en-GB" sz="2800" b="1" i="1" dirty="0">
                <a:effectLst/>
                <a:latin typeface="Helvetica" pitchFamily="2" charset="0"/>
              </a:rPr>
              <a:t>”</a:t>
            </a:r>
            <a:endParaRPr lang="en-GB" b="1" dirty="0">
              <a:effectLst/>
              <a:latin typeface="Helvetica" pitchFamily="2" charset="0"/>
            </a:endParaRPr>
          </a:p>
        </p:txBody>
      </p:sp>
    </p:spTree>
    <p:extLst>
      <p:ext uri="{BB962C8B-B14F-4D97-AF65-F5344CB8AC3E}">
        <p14:creationId xmlns:p14="http://schemas.microsoft.com/office/powerpoint/2010/main" val="43249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28F1-F55E-829F-4068-6A63DC73E8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BE715A-DC69-ABD2-BABA-B02BBE61C600}"/>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E1E18E8E-9486-F3E3-2EC1-782AB5373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93DEBAF-C620-500C-34E2-B4B03A84706C}"/>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10" name="Rectangle 9">
            <a:extLst>
              <a:ext uri="{FF2B5EF4-FFF2-40B4-BE49-F238E27FC236}">
                <a16:creationId xmlns:a16="http://schemas.microsoft.com/office/drawing/2014/main" id="{FEFBD5D9-96A2-BEEC-29AF-9D2EB3F501B6}"/>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2" name="Footer Placeholder 1">
            <a:extLst>
              <a:ext uri="{FF2B5EF4-FFF2-40B4-BE49-F238E27FC236}">
                <a16:creationId xmlns:a16="http://schemas.microsoft.com/office/drawing/2014/main" id="{A1319248-7FBE-065D-781A-FB01C2D5B39B}"/>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AF37AB32-D9BF-7A97-8247-239EA82E7276}"/>
              </a:ext>
            </a:extLst>
          </p:cNvPr>
          <p:cNvSpPr>
            <a:spLocks noGrp="1"/>
          </p:cNvSpPr>
          <p:nvPr>
            <p:ph type="dt" sz="half" idx="10"/>
          </p:nvPr>
        </p:nvSpPr>
        <p:spPr/>
        <p:txBody>
          <a:bodyPr/>
          <a:lstStyle/>
          <a:p>
            <a:fld id="{3B15E42C-8D5E-FB45-9BB8-186259807C98}" type="datetime1">
              <a:rPr lang="sv-SE" smtClean="0"/>
              <a:t>2026-01-28</a:t>
            </a:fld>
            <a:endParaRPr lang="en-BE"/>
          </a:p>
        </p:txBody>
      </p:sp>
      <p:sp>
        <p:nvSpPr>
          <p:cNvPr id="6" name="TextBox 5">
            <a:extLst>
              <a:ext uri="{FF2B5EF4-FFF2-40B4-BE49-F238E27FC236}">
                <a16:creationId xmlns:a16="http://schemas.microsoft.com/office/drawing/2014/main" id="{39B264F8-D998-83A1-57AC-32787211CB93}"/>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9" name="TextBox 8">
            <a:extLst>
              <a:ext uri="{FF2B5EF4-FFF2-40B4-BE49-F238E27FC236}">
                <a16:creationId xmlns:a16="http://schemas.microsoft.com/office/drawing/2014/main" id="{3E04C1AB-7979-DE65-ACC5-7BDC53991DD0}"/>
              </a:ext>
            </a:extLst>
          </p:cNvPr>
          <p:cNvSpPr txBox="1"/>
          <p:nvPr/>
        </p:nvSpPr>
        <p:spPr>
          <a:xfrm>
            <a:off x="1985122" y="3104527"/>
            <a:ext cx="8221756" cy="1508105"/>
          </a:xfrm>
          <a:prstGeom prst="rect">
            <a:avLst/>
          </a:prstGeom>
          <a:solidFill>
            <a:srgbClr val="F6F7DF"/>
          </a:solidFill>
        </p:spPr>
        <p:txBody>
          <a:bodyPr wrap="square">
            <a:spAutoFit/>
          </a:bodyPr>
          <a:lstStyle/>
          <a:p>
            <a:r>
              <a:rPr lang="en-GB" sz="2800" b="1" i="1" dirty="0">
                <a:latin typeface="Helvetica" pitchFamily="2" charset="0"/>
              </a:rPr>
              <a:t>“T</a:t>
            </a:r>
            <a:r>
              <a:rPr lang="en-GB" i="1" dirty="0"/>
              <a:t>o maximise the impact, the parametric design of the LINAC cryomodule will embrace concrete guidelines</a:t>
            </a:r>
            <a:r>
              <a:rPr lang="en-GB" dirty="0"/>
              <a:t> </a:t>
            </a:r>
            <a:r>
              <a:rPr lang="en-GB" i="1" dirty="0"/>
              <a:t>as a toolbox for engineers to expedite the integration of </a:t>
            </a:r>
            <a:r>
              <a:rPr lang="en-GB" i="1" dirty="0" err="1"/>
              <a:t>iSAS</a:t>
            </a:r>
            <a:r>
              <a:rPr lang="en-GB" i="1" dirty="0"/>
              <a:t> technologies in the widest variety of current and future</a:t>
            </a:r>
            <a:r>
              <a:rPr lang="en-GB" dirty="0"/>
              <a:t> </a:t>
            </a:r>
            <a:r>
              <a:rPr lang="en-GB" i="1" dirty="0"/>
              <a:t>accelerator-driven facilities and realize energy savings without delay.</a:t>
            </a:r>
            <a:r>
              <a:rPr lang="en-GB" sz="2800" b="1" i="1" dirty="0">
                <a:effectLst/>
                <a:latin typeface="Helvetica" pitchFamily="2" charset="0"/>
              </a:rPr>
              <a:t>”</a:t>
            </a:r>
            <a:endParaRPr lang="en-GB" b="1" dirty="0">
              <a:effectLst/>
              <a:latin typeface="Helvetica" pitchFamily="2" charset="0"/>
            </a:endParaRPr>
          </a:p>
        </p:txBody>
      </p:sp>
    </p:spTree>
    <p:extLst>
      <p:ext uri="{BB962C8B-B14F-4D97-AF65-F5344CB8AC3E}">
        <p14:creationId xmlns:p14="http://schemas.microsoft.com/office/powerpoint/2010/main" val="138056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DF622-71C9-7953-32F0-032A842FC2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FE8128-E724-D313-400E-5084A531B8D1}"/>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6AA7364B-3010-2565-5F37-175830660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F63721F-240A-B909-F241-6CCC0DE0C816}"/>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10" name="Rectangle 9">
            <a:extLst>
              <a:ext uri="{FF2B5EF4-FFF2-40B4-BE49-F238E27FC236}">
                <a16:creationId xmlns:a16="http://schemas.microsoft.com/office/drawing/2014/main" id="{06B28258-3222-3DCB-BFFE-163817EFEB37}"/>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2" name="Footer Placeholder 1">
            <a:extLst>
              <a:ext uri="{FF2B5EF4-FFF2-40B4-BE49-F238E27FC236}">
                <a16:creationId xmlns:a16="http://schemas.microsoft.com/office/drawing/2014/main" id="{6510138C-08A0-2F20-C3E8-86CBDA4A7A84}"/>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80A1B633-FDF7-57C3-F631-CE81867C136F}"/>
              </a:ext>
            </a:extLst>
          </p:cNvPr>
          <p:cNvSpPr>
            <a:spLocks noGrp="1"/>
          </p:cNvSpPr>
          <p:nvPr>
            <p:ph type="dt" sz="half" idx="10"/>
          </p:nvPr>
        </p:nvSpPr>
        <p:spPr/>
        <p:txBody>
          <a:bodyPr/>
          <a:lstStyle/>
          <a:p>
            <a:fld id="{3B15E42C-8D5E-FB45-9BB8-186259807C98}" type="datetime1">
              <a:rPr lang="sv-SE" smtClean="0"/>
              <a:t>2026-01-28</a:t>
            </a:fld>
            <a:endParaRPr lang="en-BE"/>
          </a:p>
        </p:txBody>
      </p:sp>
      <p:sp>
        <p:nvSpPr>
          <p:cNvPr id="6" name="TextBox 5">
            <a:extLst>
              <a:ext uri="{FF2B5EF4-FFF2-40B4-BE49-F238E27FC236}">
                <a16:creationId xmlns:a16="http://schemas.microsoft.com/office/drawing/2014/main" id="{EC8F9ED7-B7F7-65F9-744F-C12137B8BE7F}"/>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pic>
        <p:nvPicPr>
          <p:cNvPr id="12" name="Picture 11" descr="A close up of text&#10;&#10;AI-generated content may be incorrect.">
            <a:extLst>
              <a:ext uri="{FF2B5EF4-FFF2-40B4-BE49-F238E27FC236}">
                <a16:creationId xmlns:a16="http://schemas.microsoft.com/office/drawing/2014/main" id="{2D016E50-FD79-7217-2E14-9275137CA530}"/>
              </a:ext>
            </a:extLst>
          </p:cNvPr>
          <p:cNvPicPr>
            <a:picLocks noChangeAspect="1"/>
          </p:cNvPicPr>
          <p:nvPr/>
        </p:nvPicPr>
        <p:blipFill>
          <a:blip r:embed="rId3"/>
          <a:stretch>
            <a:fillRect/>
          </a:stretch>
        </p:blipFill>
        <p:spPr>
          <a:xfrm>
            <a:off x="602877" y="3125955"/>
            <a:ext cx="9343346" cy="1785907"/>
          </a:xfrm>
          <a:prstGeom prst="rect">
            <a:avLst/>
          </a:prstGeom>
        </p:spPr>
      </p:pic>
    </p:spTree>
    <p:extLst>
      <p:ext uri="{BB962C8B-B14F-4D97-AF65-F5344CB8AC3E}">
        <p14:creationId xmlns:p14="http://schemas.microsoft.com/office/powerpoint/2010/main" val="243554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46F6-FC2B-FEBF-88D6-5D59B382BF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2F5980-7F4C-7F4A-7125-53CD02B2FC91}"/>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29D01688-59E4-F786-E313-D5783E9B9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FF5F4B5-00B9-178C-9C1B-8347EB549A6A}"/>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10" name="Rectangle 9">
            <a:extLst>
              <a:ext uri="{FF2B5EF4-FFF2-40B4-BE49-F238E27FC236}">
                <a16:creationId xmlns:a16="http://schemas.microsoft.com/office/drawing/2014/main" id="{FE72DF0E-47DD-ED58-5984-BF99B36FD8DB}"/>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781320C9-33DF-10EF-9884-DA619B813A4A}"/>
              </a:ext>
            </a:extLst>
          </p:cNvPr>
          <p:cNvSpPr>
            <a:spLocks noGrp="1" noRot="1" noMove="1" noResize="1" noEditPoints="1" noAdjustHandles="1" noChangeArrowheads="1" noChangeShapeType="1"/>
          </p:cNvSpPr>
          <p:nvPr>
            <p:ph idx="1"/>
          </p:nvPr>
        </p:nvSpPr>
        <p:spPr>
          <a:xfrm>
            <a:off x="342900" y="2833905"/>
            <a:ext cx="11163300" cy="3522444"/>
          </a:xfrm>
          <a:ln>
            <a:solidFill>
              <a:schemeClr val="accent1"/>
            </a:solidFill>
          </a:ln>
        </p:spPr>
        <p:txBody>
          <a:bodyPr/>
          <a:lstStyle/>
          <a:p>
            <a:pPr marL="582613" indent="-349250">
              <a:lnSpc>
                <a:spcPct val="150000"/>
              </a:lnSpc>
            </a:pPr>
            <a:r>
              <a:rPr lang="en-US" sz="2400" dirty="0"/>
              <a:t>Parametric</a:t>
            </a:r>
          </a:p>
          <a:p>
            <a:pPr marL="582613" indent="-349250">
              <a:lnSpc>
                <a:spcPct val="150000"/>
              </a:lnSpc>
            </a:pPr>
            <a:r>
              <a:rPr lang="en-US" sz="2400" dirty="0"/>
              <a:t>Design</a:t>
            </a:r>
          </a:p>
          <a:p>
            <a:pPr marL="582613" indent="-349250">
              <a:lnSpc>
                <a:spcPct val="150000"/>
              </a:lnSpc>
            </a:pPr>
            <a:r>
              <a:rPr lang="en-US" sz="2400" dirty="0"/>
              <a:t>Sustainable</a:t>
            </a:r>
          </a:p>
          <a:p>
            <a:pPr marL="582613" indent="-349250">
              <a:lnSpc>
                <a:spcPct val="150000"/>
              </a:lnSpc>
            </a:pPr>
            <a:r>
              <a:rPr lang="en-US" sz="2400" dirty="0"/>
              <a:t>CM</a:t>
            </a:r>
          </a:p>
          <a:p>
            <a:pPr marL="582613" indent="-349250">
              <a:lnSpc>
                <a:spcPct val="150000"/>
              </a:lnSpc>
            </a:pPr>
            <a:r>
              <a:rPr lang="en-US" sz="2400" dirty="0" err="1"/>
              <a:t>iSAS</a:t>
            </a:r>
            <a:endParaRPr lang="en-US" sz="2400" dirty="0"/>
          </a:p>
        </p:txBody>
      </p:sp>
      <p:sp>
        <p:nvSpPr>
          <p:cNvPr id="15" name="TextBox 14">
            <a:extLst>
              <a:ext uri="{FF2B5EF4-FFF2-40B4-BE49-F238E27FC236}">
                <a16:creationId xmlns:a16="http://schemas.microsoft.com/office/drawing/2014/main" id="{7DBF89B8-6456-29BF-0110-7ECF2DD9389E}"/>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2" name="Footer Placeholder 1">
            <a:extLst>
              <a:ext uri="{FF2B5EF4-FFF2-40B4-BE49-F238E27FC236}">
                <a16:creationId xmlns:a16="http://schemas.microsoft.com/office/drawing/2014/main" id="{C028215F-52DA-03E5-B06A-B1836434A356}"/>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BD2CABCB-D074-89F7-2ECB-99EBBD915EAE}"/>
              </a:ext>
            </a:extLst>
          </p:cNvPr>
          <p:cNvSpPr>
            <a:spLocks noGrp="1"/>
          </p:cNvSpPr>
          <p:nvPr>
            <p:ph type="dt" sz="half" idx="10"/>
          </p:nvPr>
        </p:nvSpPr>
        <p:spPr/>
        <p:txBody>
          <a:bodyPr/>
          <a:lstStyle/>
          <a:p>
            <a:fld id="{3B15E42C-8D5E-FB45-9BB8-186259807C98}" type="datetime1">
              <a:rPr lang="sv-SE" smtClean="0"/>
              <a:t>2026-01-28</a:t>
            </a:fld>
            <a:endParaRPr lang="en-BE"/>
          </a:p>
        </p:txBody>
      </p:sp>
    </p:spTree>
    <p:extLst>
      <p:ext uri="{BB962C8B-B14F-4D97-AF65-F5344CB8AC3E}">
        <p14:creationId xmlns:p14="http://schemas.microsoft.com/office/powerpoint/2010/main" val="129713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1A7FB-EE45-42DA-430B-AC170FA714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A38257-8F2E-37CE-ACDD-763AB4F1919E}"/>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D6A9CA78-D766-146B-6BE5-EF7B4AD5B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A583212-B19A-1699-5721-5B8AF155E590}"/>
              </a:ext>
            </a:extLst>
          </p:cNvPr>
          <p:cNvSpPr>
            <a:spLocks noGrp="1"/>
          </p:cNvSpPr>
          <p:nvPr>
            <p:ph type="sldNum" sz="quarter" idx="12"/>
          </p:nvPr>
        </p:nvSpPr>
        <p:spPr/>
        <p:txBody>
          <a:bodyPr/>
          <a:lstStyle/>
          <a:p>
            <a:fld id="{4068FCCF-9A80-B240-8D85-84F960565AFA}" type="slidenum">
              <a:rPr lang="en-BE" smtClean="0"/>
              <a:t>16</a:t>
            </a:fld>
            <a:endParaRPr lang="en-BE"/>
          </a:p>
        </p:txBody>
      </p:sp>
      <p:sp>
        <p:nvSpPr>
          <p:cNvPr id="10" name="Rectangle 9">
            <a:extLst>
              <a:ext uri="{FF2B5EF4-FFF2-40B4-BE49-F238E27FC236}">
                <a16:creationId xmlns:a16="http://schemas.microsoft.com/office/drawing/2014/main" id="{06DDDF3F-435B-F7FB-FA28-833D38F104E1}"/>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0449F72-6027-58BE-81F7-3BEBAAAE421C}"/>
              </a:ext>
            </a:extLst>
          </p:cNvPr>
          <p:cNvSpPr>
            <a:spLocks noGrp="1" noRot="1" noMove="1" noResize="1" noEditPoints="1" noAdjustHandles="1" noChangeArrowheads="1" noChangeShapeType="1"/>
          </p:cNvSpPr>
          <p:nvPr>
            <p:ph idx="1"/>
          </p:nvPr>
        </p:nvSpPr>
        <p:spPr>
          <a:xfrm>
            <a:off x="342900" y="2833905"/>
            <a:ext cx="11163300" cy="3522444"/>
          </a:xfrm>
          <a:ln>
            <a:solidFill>
              <a:schemeClr val="accent1"/>
            </a:solidFill>
          </a:ln>
        </p:spPr>
        <p:txBody>
          <a:bodyPr/>
          <a:lstStyle/>
          <a:p>
            <a:pPr marL="582613" indent="-349250">
              <a:lnSpc>
                <a:spcPct val="150000"/>
              </a:lnSpc>
            </a:pPr>
            <a:r>
              <a:rPr lang="en-US" sz="2400" dirty="0"/>
              <a:t>Parametric</a:t>
            </a:r>
          </a:p>
          <a:p>
            <a:pPr marL="582613" indent="-349250">
              <a:lnSpc>
                <a:spcPct val="150000"/>
              </a:lnSpc>
            </a:pPr>
            <a:r>
              <a:rPr lang="en-US" sz="2400" dirty="0"/>
              <a:t>Design</a:t>
            </a:r>
          </a:p>
          <a:p>
            <a:pPr marL="582613" indent="-349250">
              <a:lnSpc>
                <a:spcPct val="150000"/>
              </a:lnSpc>
            </a:pPr>
            <a:r>
              <a:rPr lang="en-US" sz="2400" dirty="0"/>
              <a:t>Sustainable</a:t>
            </a:r>
          </a:p>
          <a:p>
            <a:pPr marL="582613" indent="-349250">
              <a:lnSpc>
                <a:spcPct val="150000"/>
              </a:lnSpc>
            </a:pPr>
            <a:r>
              <a:rPr lang="en-US" sz="2400" dirty="0"/>
              <a:t>CM</a:t>
            </a:r>
          </a:p>
          <a:p>
            <a:pPr marL="582613" indent="-349250">
              <a:lnSpc>
                <a:spcPct val="150000"/>
              </a:lnSpc>
            </a:pPr>
            <a:r>
              <a:rPr lang="en-US" sz="2400" dirty="0" err="1"/>
              <a:t>iSAS</a:t>
            </a:r>
            <a:endParaRPr lang="en-US" sz="2400" dirty="0"/>
          </a:p>
        </p:txBody>
      </p:sp>
      <p:sp>
        <p:nvSpPr>
          <p:cNvPr id="15" name="TextBox 14">
            <a:extLst>
              <a:ext uri="{FF2B5EF4-FFF2-40B4-BE49-F238E27FC236}">
                <a16:creationId xmlns:a16="http://schemas.microsoft.com/office/drawing/2014/main" id="{68443355-5DC7-BDB7-095C-C618F022477C}"/>
              </a:ext>
            </a:extLst>
          </p:cNvPr>
          <p:cNvSpPr txBox="1"/>
          <p:nvPr/>
        </p:nvSpPr>
        <p:spPr>
          <a:xfrm>
            <a:off x="342900" y="1911918"/>
            <a:ext cx="11506200" cy="830997"/>
          </a:xfrm>
          <a:prstGeom prst="rect">
            <a:avLst/>
          </a:prstGeom>
          <a:noFill/>
          <a:ln>
            <a:solidFill>
              <a:schemeClr val="accent1"/>
            </a:solidFill>
          </a:ln>
        </p:spPr>
        <p:txBody>
          <a:bodyPr wrap="square">
            <a:spAutoFit/>
          </a:bodyPr>
          <a:lstStyle/>
          <a:p>
            <a:pPr marL="57150" indent="-4763"/>
            <a:r>
              <a:rPr lang="en-GB" sz="2400" b="1" dirty="0">
                <a:highlight>
                  <a:srgbClr val="A4C137"/>
                </a:highlight>
                <a:latin typeface="Helvetica" pitchFamily="2" charset="0"/>
              </a:rPr>
              <a:t>Deliverable 5.3 </a:t>
            </a:r>
            <a:r>
              <a:rPr lang="en-GB" sz="2400" dirty="0">
                <a:latin typeface="Helvetica" pitchFamily="2" charset="0"/>
              </a:rPr>
              <a:t>: Parametric design for a sustainable CM with </a:t>
            </a:r>
            <a:r>
              <a:rPr lang="en-GB" sz="2400" dirty="0" err="1">
                <a:latin typeface="Helvetica" pitchFamily="2" charset="0"/>
              </a:rPr>
              <a:t>iSAS</a:t>
            </a:r>
            <a:r>
              <a:rPr lang="en-GB" sz="2400" dirty="0">
                <a:latin typeface="Helvetica" pitchFamily="2" charset="0"/>
              </a:rPr>
              <a:t> tech. </a:t>
            </a:r>
            <a:br>
              <a:rPr lang="en-GB" sz="2400" dirty="0">
                <a:latin typeface="Helvetica" pitchFamily="2" charset="0"/>
              </a:rPr>
            </a:br>
            <a:r>
              <a:rPr lang="en-GB" sz="2400" dirty="0">
                <a:latin typeface="Helvetica" pitchFamily="2" charset="0"/>
              </a:rPr>
              <a:t>(Due date: M48 or </a:t>
            </a:r>
            <a:r>
              <a:rPr lang="en-GB" sz="2400" dirty="0">
                <a:highlight>
                  <a:srgbClr val="A4C137"/>
                </a:highlight>
                <a:latin typeface="Helvetica" pitchFamily="2" charset="0"/>
              </a:rPr>
              <a:t>Feb-2028</a:t>
            </a:r>
            <a:r>
              <a:rPr lang="en-GB" sz="2400" dirty="0">
                <a:latin typeface="Helvetica" pitchFamily="2" charset="0"/>
              </a:rPr>
              <a:t>)</a:t>
            </a:r>
          </a:p>
        </p:txBody>
      </p:sp>
      <p:sp>
        <p:nvSpPr>
          <p:cNvPr id="2" name="Footer Placeholder 1">
            <a:extLst>
              <a:ext uri="{FF2B5EF4-FFF2-40B4-BE49-F238E27FC236}">
                <a16:creationId xmlns:a16="http://schemas.microsoft.com/office/drawing/2014/main" id="{7DAECDE7-412A-4A4B-76E0-6FDBB80AD503}"/>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61EC3F3C-D531-37DF-2605-7058B4DB8FC6}"/>
              </a:ext>
            </a:extLst>
          </p:cNvPr>
          <p:cNvSpPr>
            <a:spLocks noGrp="1"/>
          </p:cNvSpPr>
          <p:nvPr>
            <p:ph type="dt" sz="half" idx="10"/>
          </p:nvPr>
        </p:nvSpPr>
        <p:spPr/>
        <p:txBody>
          <a:bodyPr/>
          <a:lstStyle/>
          <a:p>
            <a:fld id="{3B15E42C-8D5E-FB45-9BB8-186259807C98}" type="datetime1">
              <a:rPr lang="sv-SE" smtClean="0"/>
              <a:t>2026-01-28</a:t>
            </a:fld>
            <a:endParaRPr lang="en-BE"/>
          </a:p>
        </p:txBody>
      </p:sp>
      <p:grpSp>
        <p:nvGrpSpPr>
          <p:cNvPr id="12" name="Group 11">
            <a:extLst>
              <a:ext uri="{FF2B5EF4-FFF2-40B4-BE49-F238E27FC236}">
                <a16:creationId xmlns:a16="http://schemas.microsoft.com/office/drawing/2014/main" id="{A10FF3A6-1AFD-196D-E51F-72AA9EC42769}"/>
              </a:ext>
            </a:extLst>
          </p:cNvPr>
          <p:cNvGrpSpPr/>
          <p:nvPr/>
        </p:nvGrpSpPr>
        <p:grpSpPr>
          <a:xfrm>
            <a:off x="2711228" y="3015883"/>
            <a:ext cx="5985159" cy="369333"/>
            <a:chOff x="2711228" y="3015883"/>
            <a:chExt cx="5985159" cy="369333"/>
          </a:xfrm>
        </p:grpSpPr>
        <p:sp>
          <p:nvSpPr>
            <p:cNvPr id="6" name="Teardrop 5">
              <a:extLst>
                <a:ext uri="{FF2B5EF4-FFF2-40B4-BE49-F238E27FC236}">
                  <a16:creationId xmlns:a16="http://schemas.microsoft.com/office/drawing/2014/main" id="{CA3963A7-93D1-E829-5B45-AC7E9D654DE2}"/>
                </a:ext>
              </a:extLst>
            </p:cNvPr>
            <p:cNvSpPr/>
            <p:nvPr/>
          </p:nvSpPr>
          <p:spPr>
            <a:xfrm>
              <a:off x="2711228" y="3139135"/>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32FF70B-0825-4AC3-69B5-00AF5B5F38E7}"/>
                </a:ext>
              </a:extLst>
            </p:cNvPr>
            <p:cNvSpPr txBox="1"/>
            <p:nvPr/>
          </p:nvSpPr>
          <p:spPr>
            <a:xfrm>
              <a:off x="2842241" y="3015884"/>
              <a:ext cx="2371829" cy="369332"/>
            </a:xfrm>
            <a:prstGeom prst="rect">
              <a:avLst/>
            </a:prstGeom>
            <a:noFill/>
          </p:spPr>
          <p:txBody>
            <a:bodyPr wrap="square" rtlCol="0">
              <a:spAutoFit/>
            </a:bodyPr>
            <a:lstStyle/>
            <a:p>
              <a:r>
                <a:rPr lang="en-GB" dirty="0"/>
                <a:t>: Which are relevant</a:t>
              </a:r>
            </a:p>
          </p:txBody>
        </p:sp>
        <p:sp>
          <p:nvSpPr>
            <p:cNvPr id="9" name="Teardrop 8">
              <a:extLst>
                <a:ext uri="{FF2B5EF4-FFF2-40B4-BE49-F238E27FC236}">
                  <a16:creationId xmlns:a16="http://schemas.microsoft.com/office/drawing/2014/main" id="{F4BD28DF-11CC-7F08-1829-6FC2D720A0CB}"/>
                </a:ext>
              </a:extLst>
            </p:cNvPr>
            <p:cNvSpPr/>
            <p:nvPr/>
          </p:nvSpPr>
          <p:spPr>
            <a:xfrm>
              <a:off x="6010241" y="3139134"/>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E2A1A1A-E730-144E-AD5B-0C971E9CAD5A}"/>
                </a:ext>
              </a:extLst>
            </p:cNvPr>
            <p:cNvSpPr txBox="1"/>
            <p:nvPr/>
          </p:nvSpPr>
          <p:spPr>
            <a:xfrm>
              <a:off x="6141254" y="3015883"/>
              <a:ext cx="2555133" cy="369332"/>
            </a:xfrm>
            <a:prstGeom prst="rect">
              <a:avLst/>
            </a:prstGeom>
            <a:noFill/>
          </p:spPr>
          <p:txBody>
            <a:bodyPr wrap="square" rtlCol="0">
              <a:spAutoFit/>
            </a:bodyPr>
            <a:lstStyle/>
            <a:p>
              <a:r>
                <a:rPr lang="en-GB" dirty="0"/>
                <a:t>: degree of complexity</a:t>
              </a:r>
            </a:p>
          </p:txBody>
        </p:sp>
      </p:grpSp>
      <p:grpSp>
        <p:nvGrpSpPr>
          <p:cNvPr id="14" name="Group 13">
            <a:extLst>
              <a:ext uri="{FF2B5EF4-FFF2-40B4-BE49-F238E27FC236}">
                <a16:creationId xmlns:a16="http://schemas.microsoft.com/office/drawing/2014/main" id="{A1B1F28D-A309-3508-7D83-FD4933D027F4}"/>
              </a:ext>
            </a:extLst>
          </p:cNvPr>
          <p:cNvGrpSpPr/>
          <p:nvPr/>
        </p:nvGrpSpPr>
        <p:grpSpPr>
          <a:xfrm>
            <a:off x="2314403" y="3640708"/>
            <a:ext cx="7346734" cy="412102"/>
            <a:chOff x="2711228" y="2973114"/>
            <a:chExt cx="7346734" cy="412102"/>
          </a:xfrm>
        </p:grpSpPr>
        <p:sp>
          <p:nvSpPr>
            <p:cNvPr id="16" name="Teardrop 15">
              <a:extLst>
                <a:ext uri="{FF2B5EF4-FFF2-40B4-BE49-F238E27FC236}">
                  <a16:creationId xmlns:a16="http://schemas.microsoft.com/office/drawing/2014/main" id="{D083407B-6821-05D4-319B-7F8401CA1E6F}"/>
                </a:ext>
              </a:extLst>
            </p:cNvPr>
            <p:cNvSpPr/>
            <p:nvPr/>
          </p:nvSpPr>
          <p:spPr>
            <a:xfrm>
              <a:off x="2711228" y="3139135"/>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758C836-25AB-14C1-B527-59550BDC3B57}"/>
                </a:ext>
              </a:extLst>
            </p:cNvPr>
            <p:cNvSpPr txBox="1"/>
            <p:nvPr/>
          </p:nvSpPr>
          <p:spPr>
            <a:xfrm>
              <a:off x="2842240" y="3015884"/>
              <a:ext cx="4121836" cy="369332"/>
            </a:xfrm>
            <a:prstGeom prst="rect">
              <a:avLst/>
            </a:prstGeom>
            <a:noFill/>
          </p:spPr>
          <p:txBody>
            <a:bodyPr wrap="square" rtlCol="0">
              <a:spAutoFit/>
            </a:bodyPr>
            <a:lstStyle/>
            <a:p>
              <a:r>
                <a:rPr lang="en-GB" dirty="0"/>
                <a:t>: Systems Engineering</a:t>
              </a:r>
            </a:p>
          </p:txBody>
        </p:sp>
        <p:sp>
          <p:nvSpPr>
            <p:cNvPr id="18" name="Teardrop 17">
              <a:extLst>
                <a:ext uri="{FF2B5EF4-FFF2-40B4-BE49-F238E27FC236}">
                  <a16:creationId xmlns:a16="http://schemas.microsoft.com/office/drawing/2014/main" id="{319A0F70-2267-4E1E-A44B-2BA2F4748C7E}"/>
                </a:ext>
              </a:extLst>
            </p:cNvPr>
            <p:cNvSpPr/>
            <p:nvPr/>
          </p:nvSpPr>
          <p:spPr>
            <a:xfrm>
              <a:off x="5278994" y="3096365"/>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D8B22BB-39E4-D2AF-51E9-48D1373739EA}"/>
                </a:ext>
              </a:extLst>
            </p:cNvPr>
            <p:cNvSpPr txBox="1"/>
            <p:nvPr/>
          </p:nvSpPr>
          <p:spPr>
            <a:xfrm>
              <a:off x="5410006" y="2973114"/>
              <a:ext cx="4647956" cy="369332"/>
            </a:xfrm>
            <a:prstGeom prst="rect">
              <a:avLst/>
            </a:prstGeom>
            <a:noFill/>
          </p:spPr>
          <p:txBody>
            <a:bodyPr wrap="square" rtlCol="0">
              <a:spAutoFit/>
            </a:bodyPr>
            <a:lstStyle/>
            <a:p>
              <a:r>
                <a:rPr lang="en-GB" dirty="0"/>
                <a:t>: </a:t>
              </a:r>
              <a:r>
                <a:rPr lang="en-GB" b="1" dirty="0"/>
                <a:t>Requirements</a:t>
              </a:r>
              <a:r>
                <a:rPr lang="en-GB" dirty="0"/>
                <a:t> + Constraints + Uncertainty</a:t>
              </a:r>
            </a:p>
          </p:txBody>
        </p:sp>
      </p:grpSp>
      <p:grpSp>
        <p:nvGrpSpPr>
          <p:cNvPr id="20" name="Group 19">
            <a:extLst>
              <a:ext uri="{FF2B5EF4-FFF2-40B4-BE49-F238E27FC236}">
                <a16:creationId xmlns:a16="http://schemas.microsoft.com/office/drawing/2014/main" id="{C3830460-4409-837E-7792-2B67411FE5BE}"/>
              </a:ext>
            </a:extLst>
          </p:cNvPr>
          <p:cNvGrpSpPr/>
          <p:nvPr/>
        </p:nvGrpSpPr>
        <p:grpSpPr>
          <a:xfrm>
            <a:off x="2699582" y="4367379"/>
            <a:ext cx="6111909" cy="369333"/>
            <a:chOff x="2711228" y="3015883"/>
            <a:chExt cx="6111909" cy="369333"/>
          </a:xfrm>
        </p:grpSpPr>
        <p:sp>
          <p:nvSpPr>
            <p:cNvPr id="21" name="Teardrop 20">
              <a:extLst>
                <a:ext uri="{FF2B5EF4-FFF2-40B4-BE49-F238E27FC236}">
                  <a16:creationId xmlns:a16="http://schemas.microsoft.com/office/drawing/2014/main" id="{387F70FD-0707-993F-3F15-A701141019CA}"/>
                </a:ext>
              </a:extLst>
            </p:cNvPr>
            <p:cNvSpPr/>
            <p:nvPr/>
          </p:nvSpPr>
          <p:spPr>
            <a:xfrm>
              <a:off x="2711228" y="3139135"/>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48332EE-D06E-D13B-8606-05CF410371A2}"/>
                </a:ext>
              </a:extLst>
            </p:cNvPr>
            <p:cNvSpPr txBox="1"/>
            <p:nvPr/>
          </p:nvSpPr>
          <p:spPr>
            <a:xfrm>
              <a:off x="2842240" y="3015884"/>
              <a:ext cx="4121836" cy="369332"/>
            </a:xfrm>
            <a:prstGeom prst="rect">
              <a:avLst/>
            </a:prstGeom>
            <a:noFill/>
          </p:spPr>
          <p:txBody>
            <a:bodyPr wrap="square" rtlCol="0">
              <a:spAutoFit/>
            </a:bodyPr>
            <a:lstStyle/>
            <a:p>
              <a:r>
                <a:rPr lang="en-GB" dirty="0"/>
                <a:t>: Lifecycle</a:t>
              </a:r>
            </a:p>
          </p:txBody>
        </p:sp>
        <p:sp>
          <p:nvSpPr>
            <p:cNvPr id="23" name="Teardrop 22">
              <a:extLst>
                <a:ext uri="{FF2B5EF4-FFF2-40B4-BE49-F238E27FC236}">
                  <a16:creationId xmlns:a16="http://schemas.microsoft.com/office/drawing/2014/main" id="{723CEA83-A302-2ADE-AB7C-4FB12BFCB9A6}"/>
                </a:ext>
              </a:extLst>
            </p:cNvPr>
            <p:cNvSpPr/>
            <p:nvPr/>
          </p:nvSpPr>
          <p:spPr>
            <a:xfrm>
              <a:off x="4270963" y="3139134"/>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32608A8-51FA-EAB9-CB27-762FB3026F77}"/>
                </a:ext>
              </a:extLst>
            </p:cNvPr>
            <p:cNvSpPr txBox="1"/>
            <p:nvPr/>
          </p:nvSpPr>
          <p:spPr>
            <a:xfrm>
              <a:off x="4401975" y="3015883"/>
              <a:ext cx="4421162" cy="369332"/>
            </a:xfrm>
            <a:prstGeom prst="rect">
              <a:avLst/>
            </a:prstGeom>
            <a:noFill/>
          </p:spPr>
          <p:txBody>
            <a:bodyPr wrap="square" rtlCol="0">
              <a:spAutoFit/>
            </a:bodyPr>
            <a:lstStyle/>
            <a:p>
              <a:r>
                <a:rPr lang="en-GB" dirty="0"/>
                <a:t>: Availability/ Maintainability/ Repairability</a:t>
              </a:r>
            </a:p>
          </p:txBody>
        </p:sp>
      </p:grpSp>
      <p:grpSp>
        <p:nvGrpSpPr>
          <p:cNvPr id="37" name="Group 36">
            <a:extLst>
              <a:ext uri="{FF2B5EF4-FFF2-40B4-BE49-F238E27FC236}">
                <a16:creationId xmlns:a16="http://schemas.microsoft.com/office/drawing/2014/main" id="{FBF7A7E6-07E4-E2D9-C767-B67C8B253B5F}"/>
              </a:ext>
            </a:extLst>
          </p:cNvPr>
          <p:cNvGrpSpPr/>
          <p:nvPr/>
        </p:nvGrpSpPr>
        <p:grpSpPr>
          <a:xfrm>
            <a:off x="8811490" y="4367378"/>
            <a:ext cx="2274432" cy="369332"/>
            <a:chOff x="8811490" y="4367378"/>
            <a:chExt cx="2274432" cy="369332"/>
          </a:xfrm>
        </p:grpSpPr>
        <p:sp>
          <p:nvSpPr>
            <p:cNvPr id="25" name="Teardrop 24">
              <a:extLst>
                <a:ext uri="{FF2B5EF4-FFF2-40B4-BE49-F238E27FC236}">
                  <a16:creationId xmlns:a16="http://schemas.microsoft.com/office/drawing/2014/main" id="{09246CA8-2D13-0B99-8401-30F214CB7D9E}"/>
                </a:ext>
              </a:extLst>
            </p:cNvPr>
            <p:cNvSpPr/>
            <p:nvPr/>
          </p:nvSpPr>
          <p:spPr>
            <a:xfrm>
              <a:off x="8811490" y="4490629"/>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0F532FC-27C2-09A0-CE10-1E60C4BB3BD8}"/>
                </a:ext>
              </a:extLst>
            </p:cNvPr>
            <p:cNvSpPr txBox="1"/>
            <p:nvPr/>
          </p:nvSpPr>
          <p:spPr>
            <a:xfrm>
              <a:off x="8942503" y="4367378"/>
              <a:ext cx="2143419" cy="369332"/>
            </a:xfrm>
            <a:prstGeom prst="rect">
              <a:avLst/>
            </a:prstGeom>
            <a:noFill/>
          </p:spPr>
          <p:txBody>
            <a:bodyPr wrap="square" rtlCol="0">
              <a:spAutoFit/>
            </a:bodyPr>
            <a:lstStyle/>
            <a:p>
              <a:r>
                <a:rPr lang="en-GB" dirty="0"/>
                <a:t>: Industrialisation</a:t>
              </a:r>
            </a:p>
          </p:txBody>
        </p:sp>
      </p:grpSp>
      <p:grpSp>
        <p:nvGrpSpPr>
          <p:cNvPr id="38" name="Group 37">
            <a:extLst>
              <a:ext uri="{FF2B5EF4-FFF2-40B4-BE49-F238E27FC236}">
                <a16:creationId xmlns:a16="http://schemas.microsoft.com/office/drawing/2014/main" id="{CFAB2752-428A-BC3C-98C1-4F773A603AE7}"/>
              </a:ext>
            </a:extLst>
          </p:cNvPr>
          <p:cNvGrpSpPr/>
          <p:nvPr/>
        </p:nvGrpSpPr>
        <p:grpSpPr>
          <a:xfrm>
            <a:off x="2180953" y="5034974"/>
            <a:ext cx="3749643" cy="646331"/>
            <a:chOff x="2180953" y="5034974"/>
            <a:chExt cx="2276869" cy="646331"/>
          </a:xfrm>
        </p:grpSpPr>
        <p:sp>
          <p:nvSpPr>
            <p:cNvPr id="27" name="TextBox 26">
              <a:extLst>
                <a:ext uri="{FF2B5EF4-FFF2-40B4-BE49-F238E27FC236}">
                  <a16:creationId xmlns:a16="http://schemas.microsoft.com/office/drawing/2014/main" id="{51439F1C-7C03-7218-073D-3C6B8981ECF2}"/>
                </a:ext>
              </a:extLst>
            </p:cNvPr>
            <p:cNvSpPr txBox="1"/>
            <p:nvPr/>
          </p:nvSpPr>
          <p:spPr>
            <a:xfrm>
              <a:off x="2314403" y="5034974"/>
              <a:ext cx="2143419" cy="646331"/>
            </a:xfrm>
            <a:prstGeom prst="rect">
              <a:avLst/>
            </a:prstGeom>
            <a:noFill/>
          </p:spPr>
          <p:txBody>
            <a:bodyPr wrap="square" rtlCol="0">
              <a:spAutoFit/>
            </a:bodyPr>
            <a:lstStyle/>
            <a:p>
              <a:r>
                <a:rPr lang="en-GB" dirty="0"/>
                <a:t>: Main  Functions/  Components</a:t>
              </a:r>
            </a:p>
          </p:txBody>
        </p:sp>
        <p:sp>
          <p:nvSpPr>
            <p:cNvPr id="28" name="Teardrop 27">
              <a:extLst>
                <a:ext uri="{FF2B5EF4-FFF2-40B4-BE49-F238E27FC236}">
                  <a16:creationId xmlns:a16="http://schemas.microsoft.com/office/drawing/2014/main" id="{41F84DE1-4AD0-FE0C-A6FE-A88D0E0AF027}"/>
                </a:ext>
              </a:extLst>
            </p:cNvPr>
            <p:cNvSpPr/>
            <p:nvPr/>
          </p:nvSpPr>
          <p:spPr>
            <a:xfrm>
              <a:off x="2180953" y="5162516"/>
              <a:ext cx="110847" cy="131842"/>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6CA8F5D-AB24-A5A7-7095-EA4A1FE58DE5}"/>
              </a:ext>
            </a:extLst>
          </p:cNvPr>
          <p:cNvGrpSpPr/>
          <p:nvPr/>
        </p:nvGrpSpPr>
        <p:grpSpPr>
          <a:xfrm>
            <a:off x="6192787" y="5005622"/>
            <a:ext cx="2842156" cy="369332"/>
            <a:chOff x="4675561" y="5020596"/>
            <a:chExt cx="2842156" cy="369332"/>
          </a:xfrm>
        </p:grpSpPr>
        <p:sp>
          <p:nvSpPr>
            <p:cNvPr id="29" name="TextBox 28">
              <a:extLst>
                <a:ext uri="{FF2B5EF4-FFF2-40B4-BE49-F238E27FC236}">
                  <a16:creationId xmlns:a16="http://schemas.microsoft.com/office/drawing/2014/main" id="{1BD6D21A-B799-F16B-5632-7C6F7EF1FE66}"/>
                </a:ext>
              </a:extLst>
            </p:cNvPr>
            <p:cNvSpPr txBox="1"/>
            <p:nvPr/>
          </p:nvSpPr>
          <p:spPr>
            <a:xfrm>
              <a:off x="4809010" y="5020596"/>
              <a:ext cx="2708707" cy="369332"/>
            </a:xfrm>
            <a:prstGeom prst="rect">
              <a:avLst/>
            </a:prstGeom>
            <a:noFill/>
          </p:spPr>
          <p:txBody>
            <a:bodyPr wrap="square" rtlCol="0">
              <a:spAutoFit/>
            </a:bodyPr>
            <a:lstStyle/>
            <a:p>
              <a:r>
                <a:rPr lang="en-GB" dirty="0"/>
                <a:t>: Main Design Dilemmas</a:t>
              </a:r>
            </a:p>
          </p:txBody>
        </p:sp>
        <p:sp>
          <p:nvSpPr>
            <p:cNvPr id="30" name="Teardrop 29">
              <a:extLst>
                <a:ext uri="{FF2B5EF4-FFF2-40B4-BE49-F238E27FC236}">
                  <a16:creationId xmlns:a16="http://schemas.microsoft.com/office/drawing/2014/main" id="{B4D9BC69-72F1-31EC-9D28-62B6F611DD79}"/>
                </a:ext>
              </a:extLst>
            </p:cNvPr>
            <p:cNvSpPr/>
            <p:nvPr/>
          </p:nvSpPr>
          <p:spPr>
            <a:xfrm>
              <a:off x="4675561" y="5148138"/>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15DEE693-78F9-8CD6-E30C-BEBBE197D1E8}"/>
              </a:ext>
            </a:extLst>
          </p:cNvPr>
          <p:cNvGrpSpPr/>
          <p:nvPr/>
        </p:nvGrpSpPr>
        <p:grpSpPr>
          <a:xfrm>
            <a:off x="2047503" y="5683387"/>
            <a:ext cx="1887149" cy="369332"/>
            <a:chOff x="2047503" y="5683387"/>
            <a:chExt cx="1887149" cy="369332"/>
          </a:xfrm>
        </p:grpSpPr>
        <p:sp>
          <p:nvSpPr>
            <p:cNvPr id="31" name="TextBox 30">
              <a:extLst>
                <a:ext uri="{FF2B5EF4-FFF2-40B4-BE49-F238E27FC236}">
                  <a16:creationId xmlns:a16="http://schemas.microsoft.com/office/drawing/2014/main" id="{D44E76DC-6D44-CDDD-C628-45957EF9D98F}"/>
                </a:ext>
              </a:extLst>
            </p:cNvPr>
            <p:cNvSpPr txBox="1"/>
            <p:nvPr/>
          </p:nvSpPr>
          <p:spPr>
            <a:xfrm>
              <a:off x="2180953" y="5683387"/>
              <a:ext cx="1753699" cy="369332"/>
            </a:xfrm>
            <a:prstGeom prst="rect">
              <a:avLst/>
            </a:prstGeom>
            <a:noFill/>
          </p:spPr>
          <p:txBody>
            <a:bodyPr wrap="square" rtlCol="0">
              <a:spAutoFit/>
            </a:bodyPr>
            <a:lstStyle/>
            <a:p>
              <a:r>
                <a:rPr lang="en-GB" dirty="0"/>
                <a:t>: Technologies</a:t>
              </a:r>
            </a:p>
          </p:txBody>
        </p:sp>
        <p:sp>
          <p:nvSpPr>
            <p:cNvPr id="32" name="Teardrop 31">
              <a:extLst>
                <a:ext uri="{FF2B5EF4-FFF2-40B4-BE49-F238E27FC236}">
                  <a16:creationId xmlns:a16="http://schemas.microsoft.com/office/drawing/2014/main" id="{D9DD850A-711C-5891-7C09-D35FA6C30044}"/>
                </a:ext>
              </a:extLst>
            </p:cNvPr>
            <p:cNvSpPr/>
            <p:nvPr/>
          </p:nvSpPr>
          <p:spPr>
            <a:xfrm>
              <a:off x="2047503" y="5810929"/>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FA34514A-9192-66EA-BBE4-C604070783C2}"/>
              </a:ext>
            </a:extLst>
          </p:cNvPr>
          <p:cNvGrpSpPr/>
          <p:nvPr/>
        </p:nvGrpSpPr>
        <p:grpSpPr>
          <a:xfrm>
            <a:off x="4068102" y="5689524"/>
            <a:ext cx="2842157" cy="369332"/>
            <a:chOff x="4068102" y="5689524"/>
            <a:chExt cx="2842157" cy="369332"/>
          </a:xfrm>
        </p:grpSpPr>
        <p:sp>
          <p:nvSpPr>
            <p:cNvPr id="33" name="TextBox 32">
              <a:extLst>
                <a:ext uri="{FF2B5EF4-FFF2-40B4-BE49-F238E27FC236}">
                  <a16:creationId xmlns:a16="http://schemas.microsoft.com/office/drawing/2014/main" id="{E5C32BEF-D8B2-DB0B-1C3C-041A04039873}"/>
                </a:ext>
              </a:extLst>
            </p:cNvPr>
            <p:cNvSpPr txBox="1"/>
            <p:nvPr/>
          </p:nvSpPr>
          <p:spPr>
            <a:xfrm>
              <a:off x="4201552" y="5689524"/>
              <a:ext cx="2708707" cy="369332"/>
            </a:xfrm>
            <a:prstGeom prst="rect">
              <a:avLst/>
            </a:prstGeom>
            <a:noFill/>
          </p:spPr>
          <p:txBody>
            <a:bodyPr wrap="square" rtlCol="0">
              <a:spAutoFit/>
            </a:bodyPr>
            <a:lstStyle/>
            <a:p>
              <a:r>
                <a:rPr lang="en-GB" dirty="0"/>
                <a:t>: Looking into the future</a:t>
              </a:r>
            </a:p>
          </p:txBody>
        </p:sp>
        <p:sp>
          <p:nvSpPr>
            <p:cNvPr id="34" name="Teardrop 33">
              <a:extLst>
                <a:ext uri="{FF2B5EF4-FFF2-40B4-BE49-F238E27FC236}">
                  <a16:creationId xmlns:a16="http://schemas.microsoft.com/office/drawing/2014/main" id="{C0A473F1-A6C5-D54B-4133-1ACD8F2805C6}"/>
                </a:ext>
              </a:extLst>
            </p:cNvPr>
            <p:cNvSpPr/>
            <p:nvPr/>
          </p:nvSpPr>
          <p:spPr>
            <a:xfrm>
              <a:off x="4068102" y="5817066"/>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A4DE0EAE-7437-D8AA-5198-4EF5FF3690EC}"/>
              </a:ext>
            </a:extLst>
          </p:cNvPr>
          <p:cNvGrpSpPr/>
          <p:nvPr/>
        </p:nvGrpSpPr>
        <p:grpSpPr>
          <a:xfrm>
            <a:off x="6818980" y="5673812"/>
            <a:ext cx="2842157" cy="369332"/>
            <a:chOff x="6818980" y="5673812"/>
            <a:chExt cx="2842157" cy="369332"/>
          </a:xfrm>
        </p:grpSpPr>
        <p:sp>
          <p:nvSpPr>
            <p:cNvPr id="35" name="TextBox 34">
              <a:extLst>
                <a:ext uri="{FF2B5EF4-FFF2-40B4-BE49-F238E27FC236}">
                  <a16:creationId xmlns:a16="http://schemas.microsoft.com/office/drawing/2014/main" id="{25C0C875-DCF3-4135-68C9-3B9D34A31875}"/>
                </a:ext>
              </a:extLst>
            </p:cNvPr>
            <p:cNvSpPr txBox="1"/>
            <p:nvPr/>
          </p:nvSpPr>
          <p:spPr>
            <a:xfrm>
              <a:off x="6952430" y="5673812"/>
              <a:ext cx="2708707" cy="369332"/>
            </a:xfrm>
            <a:prstGeom prst="rect">
              <a:avLst/>
            </a:prstGeom>
            <a:noFill/>
          </p:spPr>
          <p:txBody>
            <a:bodyPr wrap="square" rtlCol="0">
              <a:spAutoFit/>
            </a:bodyPr>
            <a:lstStyle/>
            <a:p>
              <a:r>
                <a:rPr lang="en-GB" dirty="0"/>
                <a:t>: Quantification of gains</a:t>
              </a:r>
            </a:p>
          </p:txBody>
        </p:sp>
        <p:sp>
          <p:nvSpPr>
            <p:cNvPr id="36" name="Teardrop 35">
              <a:extLst>
                <a:ext uri="{FF2B5EF4-FFF2-40B4-BE49-F238E27FC236}">
                  <a16:creationId xmlns:a16="http://schemas.microsoft.com/office/drawing/2014/main" id="{EEE88A39-6C1B-9A59-8775-D662A44D12D3}"/>
                </a:ext>
              </a:extLst>
            </p:cNvPr>
            <p:cNvSpPr/>
            <p:nvPr/>
          </p:nvSpPr>
          <p:spPr>
            <a:xfrm>
              <a:off x="6818980" y="5801354"/>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28D350F6-C305-5D26-0E15-3B13B1238A5A}"/>
              </a:ext>
            </a:extLst>
          </p:cNvPr>
          <p:cNvGrpSpPr/>
          <p:nvPr/>
        </p:nvGrpSpPr>
        <p:grpSpPr>
          <a:xfrm>
            <a:off x="9685878" y="3622063"/>
            <a:ext cx="2842156" cy="369332"/>
            <a:chOff x="4675561" y="5020596"/>
            <a:chExt cx="2842156" cy="369332"/>
          </a:xfrm>
        </p:grpSpPr>
        <p:sp>
          <p:nvSpPr>
            <p:cNvPr id="44" name="TextBox 43">
              <a:extLst>
                <a:ext uri="{FF2B5EF4-FFF2-40B4-BE49-F238E27FC236}">
                  <a16:creationId xmlns:a16="http://schemas.microsoft.com/office/drawing/2014/main" id="{0A521703-CA9E-9529-C9E9-0A6FEB316EA2}"/>
                </a:ext>
              </a:extLst>
            </p:cNvPr>
            <p:cNvSpPr txBox="1"/>
            <p:nvPr/>
          </p:nvSpPr>
          <p:spPr>
            <a:xfrm>
              <a:off x="4809010" y="5020596"/>
              <a:ext cx="2708707" cy="369332"/>
            </a:xfrm>
            <a:prstGeom prst="rect">
              <a:avLst/>
            </a:prstGeom>
            <a:noFill/>
          </p:spPr>
          <p:txBody>
            <a:bodyPr wrap="square" rtlCol="0">
              <a:spAutoFit/>
            </a:bodyPr>
            <a:lstStyle/>
            <a:p>
              <a:r>
                <a:rPr lang="en-GB" dirty="0"/>
                <a:t>:Best Practices</a:t>
              </a:r>
            </a:p>
          </p:txBody>
        </p:sp>
        <p:sp>
          <p:nvSpPr>
            <p:cNvPr id="45" name="Teardrop 44">
              <a:extLst>
                <a:ext uri="{FF2B5EF4-FFF2-40B4-BE49-F238E27FC236}">
                  <a16:creationId xmlns:a16="http://schemas.microsoft.com/office/drawing/2014/main" id="{22B8BE34-9582-865C-7B75-BA165CCF0E30}"/>
                </a:ext>
              </a:extLst>
            </p:cNvPr>
            <p:cNvSpPr/>
            <p:nvPr/>
          </p:nvSpPr>
          <p:spPr>
            <a:xfrm>
              <a:off x="4675561" y="5148138"/>
              <a:ext cx="182546" cy="161194"/>
            </a:xfrm>
            <a:prstGeom prst="teardrop">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205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D5D-6C24-48BF-103E-D73C866BF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F5A47E-6ED0-504D-5F9C-4ED9DFA39F3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C86DA6D-8B30-99F3-EF26-CAB72FFA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9E2511E-9B3C-C84E-76E6-BB4669CD4542}"/>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10" name="Rectangle 9">
            <a:extLst>
              <a:ext uri="{FF2B5EF4-FFF2-40B4-BE49-F238E27FC236}">
                <a16:creationId xmlns:a16="http://schemas.microsoft.com/office/drawing/2014/main" id="{738461C0-1555-AA3A-30D0-DFE8A865F0AA}"/>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8CC0D3E-355B-C51E-EEB6-10DFE486E72D}"/>
              </a:ext>
            </a:extLst>
          </p:cNvPr>
          <p:cNvSpPr>
            <a:spLocks noGrp="1"/>
          </p:cNvSpPr>
          <p:nvPr>
            <p:ph idx="1"/>
          </p:nvPr>
        </p:nvSpPr>
        <p:spPr>
          <a:xfrm>
            <a:off x="342900" y="2187574"/>
            <a:ext cx="11163300" cy="4168776"/>
          </a:xfrm>
        </p:spPr>
        <p:txBody>
          <a:bodyPr/>
          <a:lstStyle/>
          <a:p>
            <a:r>
              <a:rPr lang="en-US" sz="2000" b="1" dirty="0">
                <a:solidFill>
                  <a:srgbClr val="002060"/>
                </a:solidFill>
              </a:rPr>
              <a:t>Past developments </a:t>
            </a:r>
          </a:p>
          <a:p>
            <a:pPr lvl="1"/>
            <a:r>
              <a:rPr lang="en-US" sz="1800" u="sng" dirty="0">
                <a:highlight>
                  <a:srgbClr val="C0C0C0"/>
                </a:highlight>
              </a:rPr>
              <a:t>This task is set to start</a:t>
            </a:r>
            <a:r>
              <a:rPr lang="en-US" sz="1800" dirty="0"/>
              <a:t> on M24 (</a:t>
            </a:r>
            <a:r>
              <a:rPr lang="en-US" sz="1800" u="sng" dirty="0"/>
              <a:t>Mar26</a:t>
            </a:r>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 </a:t>
            </a:r>
          </a:p>
          <a:p>
            <a:pPr lvl="1"/>
            <a:r>
              <a:rPr lang="en-US" sz="1800" dirty="0"/>
              <a:t>Attention to Sustainability criteria strategies applied to “Technology Areas”.</a:t>
            </a:r>
          </a:p>
          <a:p>
            <a:pPr lvl="1"/>
            <a:r>
              <a:rPr lang="en-US" sz="1800" dirty="0"/>
              <a:t>Attention to implementation of performance criteria of technology areas and its integration.</a:t>
            </a:r>
          </a:p>
          <a:p>
            <a:pPr lvl="1"/>
            <a:r>
              <a:rPr lang="en-US" sz="1800" dirty="0"/>
              <a:t>Breakdown of CM sub-systems (&lt;- input from benchmarking)</a:t>
            </a:r>
          </a:p>
          <a:p>
            <a:pPr lvl="1"/>
            <a:r>
              <a:rPr lang="en-US" sz="1800" dirty="0"/>
              <a:t>Discussions on KPI associated with each sub-system.</a:t>
            </a:r>
          </a:p>
          <a:p>
            <a:pPr lvl="1"/>
            <a:r>
              <a:rPr lang="en-US" sz="1800" dirty="0"/>
              <a:t>Brainstorming of ideas initiated in Oct</a:t>
            </a:r>
          </a:p>
          <a:p>
            <a:pPr lvl="1"/>
            <a:r>
              <a:rPr lang="en-US" sz="1800" dirty="0">
                <a:highlight>
                  <a:srgbClr val="00FF00"/>
                </a:highlight>
              </a:rPr>
              <a:t>Plan in-person meeting at IJCLAB in 28-Jan-2026, to prepare for a smooth start, meeting focus mostly on task 5.3.prepare with parametric  design (create a team)</a:t>
            </a:r>
            <a:endParaRPr lang="en-US" sz="1800" dirty="0">
              <a:highlight>
                <a:srgbClr val="00FFFF"/>
              </a:highlight>
            </a:endParaRPr>
          </a:p>
          <a:p>
            <a:endParaRPr lang="en-US" sz="2400" dirty="0"/>
          </a:p>
          <a:p>
            <a:endParaRPr lang="en-US" dirty="0"/>
          </a:p>
          <a:p>
            <a:endParaRPr lang="en-US" dirty="0"/>
          </a:p>
          <a:p>
            <a:endParaRPr lang="en-US" dirty="0"/>
          </a:p>
          <a:p>
            <a:endParaRPr lang="en-GB" dirty="0"/>
          </a:p>
        </p:txBody>
      </p:sp>
      <p:sp>
        <p:nvSpPr>
          <p:cNvPr id="15" name="TextBox 14">
            <a:extLst>
              <a:ext uri="{FF2B5EF4-FFF2-40B4-BE49-F238E27FC236}">
                <a16:creationId xmlns:a16="http://schemas.microsoft.com/office/drawing/2014/main" id="{EAF89902-72EC-9DEA-3302-3A73BAAD4A3D}"/>
              </a:ext>
            </a:extLst>
          </p:cNvPr>
          <p:cNvSpPr txBox="1"/>
          <p:nvPr/>
        </p:nvSpPr>
        <p:spPr>
          <a:xfrm>
            <a:off x="342900" y="5991225"/>
            <a:ext cx="11506200" cy="369332"/>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5.3 </a:t>
            </a:r>
            <a:r>
              <a:rPr lang="en-GB" dirty="0">
                <a:latin typeface="Helvetica" pitchFamily="2" charset="0"/>
              </a:rPr>
              <a:t>: 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
        <p:nvSpPr>
          <p:cNvPr id="2" name="Footer Placeholder 1">
            <a:extLst>
              <a:ext uri="{FF2B5EF4-FFF2-40B4-BE49-F238E27FC236}">
                <a16:creationId xmlns:a16="http://schemas.microsoft.com/office/drawing/2014/main" id="{72C4AA2A-6458-9E5D-5847-333ADD50B67F}"/>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35F67794-C2CE-8BD0-4FFA-9A5E0C0F368C}"/>
              </a:ext>
            </a:extLst>
          </p:cNvPr>
          <p:cNvSpPr>
            <a:spLocks noGrp="1"/>
          </p:cNvSpPr>
          <p:nvPr>
            <p:ph type="dt" sz="half" idx="10"/>
          </p:nvPr>
        </p:nvSpPr>
        <p:spPr/>
        <p:txBody>
          <a:bodyPr/>
          <a:lstStyle/>
          <a:p>
            <a:fld id="{3B15E42C-8D5E-FB45-9BB8-186259807C98}" type="datetime1">
              <a:rPr lang="sv-SE" smtClean="0"/>
              <a:t>2026-01-28</a:t>
            </a:fld>
            <a:endParaRPr lang="en-BE"/>
          </a:p>
        </p:txBody>
      </p:sp>
    </p:spTree>
    <p:extLst>
      <p:ext uri="{BB962C8B-B14F-4D97-AF65-F5344CB8AC3E}">
        <p14:creationId xmlns:p14="http://schemas.microsoft.com/office/powerpoint/2010/main" val="242092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133A-61F7-5DD9-C26D-36236997F11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DA418891-0756-9B3B-D496-1788649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A7E2CDE-63A5-F731-6187-1E7C92B5E82A}"/>
              </a:ext>
            </a:extLst>
          </p:cNvPr>
          <p:cNvSpPr>
            <a:spLocks noGrp="1"/>
          </p:cNvSpPr>
          <p:nvPr>
            <p:ph idx="1"/>
          </p:nvPr>
        </p:nvSpPr>
        <p:spPr>
          <a:xfrm>
            <a:off x="312235" y="2921329"/>
            <a:ext cx="11463453" cy="3255633"/>
          </a:xfrm>
        </p:spPr>
        <p:txBody>
          <a:bodyPr>
            <a:normAutofit/>
          </a:bodyPr>
          <a:lstStyle/>
          <a:p>
            <a:pPr marL="0" indent="0" algn="ctr">
              <a:buNone/>
            </a:pPr>
            <a:r>
              <a:rPr lang="en-US" sz="6000" dirty="0">
                <a:solidFill>
                  <a:schemeClr val="accent6"/>
                </a:solidFill>
              </a:rPr>
              <a:t>Thank you</a:t>
            </a:r>
            <a:endParaRPr lang="en-GB" sz="4800" dirty="0">
              <a:solidFill>
                <a:schemeClr val="accent6"/>
              </a:solidFill>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15377DD5-63CF-377D-1785-F64CD994C6F7}"/>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8" name="Date Placeholder 7">
            <a:extLst>
              <a:ext uri="{FF2B5EF4-FFF2-40B4-BE49-F238E27FC236}">
                <a16:creationId xmlns:a16="http://schemas.microsoft.com/office/drawing/2014/main" id="{1492CE50-20C2-75BF-0ABB-A7BC9FA06E4B}"/>
              </a:ext>
            </a:extLst>
          </p:cNvPr>
          <p:cNvSpPr>
            <a:spLocks noGrp="1"/>
          </p:cNvSpPr>
          <p:nvPr>
            <p:ph type="dt" sz="half" idx="10"/>
          </p:nvPr>
        </p:nvSpPr>
        <p:spPr/>
        <p:txBody>
          <a:bodyPr/>
          <a:lstStyle/>
          <a:p>
            <a:fld id="{6FFF1131-1D91-BA46-BDEC-E7A17BE8AE0C}" type="datetime1">
              <a:rPr lang="sv-SE" smtClean="0"/>
              <a:t>2026-01-28</a:t>
            </a:fld>
            <a:endParaRPr lang="en-BE"/>
          </a:p>
        </p:txBody>
      </p:sp>
      <p:sp>
        <p:nvSpPr>
          <p:cNvPr id="9" name="Footer Placeholder 8">
            <a:extLst>
              <a:ext uri="{FF2B5EF4-FFF2-40B4-BE49-F238E27FC236}">
                <a16:creationId xmlns:a16="http://schemas.microsoft.com/office/drawing/2014/main" id="{7D1C33FB-0E94-BA76-E686-44508340F4DE}"/>
              </a:ext>
            </a:extLst>
          </p:cNvPr>
          <p:cNvSpPr>
            <a:spLocks noGrp="1"/>
          </p:cNvSpPr>
          <p:nvPr>
            <p:ph type="ftr" sz="quarter" idx="11"/>
          </p:nvPr>
        </p:nvSpPr>
        <p:spPr/>
        <p:txBody>
          <a:bodyPr/>
          <a:lstStyle/>
          <a:p>
            <a:r>
              <a:rPr lang="en-BE"/>
              <a:t>Nuno Elias - iSAS WP5 monthly meeting - </a:t>
            </a:r>
            <a:r>
              <a:rPr lang="en-US" dirty="0" err="1"/>
              <a:t>JAn</a:t>
            </a:r>
            <a:r>
              <a:rPr lang="en-BE"/>
              <a:t>/202</a:t>
            </a:r>
            <a:r>
              <a:rPr lang="en-US" dirty="0"/>
              <a:t>6</a:t>
            </a:r>
            <a:endParaRPr lang="en-BE"/>
          </a:p>
        </p:txBody>
      </p:sp>
    </p:spTree>
    <p:extLst>
      <p:ext uri="{BB962C8B-B14F-4D97-AF65-F5344CB8AC3E}">
        <p14:creationId xmlns:p14="http://schemas.microsoft.com/office/powerpoint/2010/main" val="19265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6"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85024-C15F-D5DE-1FF8-B21CE0257C71}"/>
              </a:ext>
            </a:extLst>
          </p:cNvPr>
          <p:cNvSpPr txBox="1"/>
          <p:nvPr/>
        </p:nvSpPr>
        <p:spPr>
          <a:xfrm>
            <a:off x="4542833" y="622814"/>
            <a:ext cx="7649167" cy="646331"/>
          </a:xfrm>
          <a:prstGeom prst="rect">
            <a:avLst/>
          </a:prstGeom>
          <a:noFill/>
        </p:spPr>
        <p:txBody>
          <a:bodyPr wrap="square" rtlCol="0">
            <a:spAutoFit/>
          </a:bodyPr>
          <a:lstStyle/>
          <a:p>
            <a:r>
              <a:rPr lang="en-US" sz="3600" b="1" i="1" dirty="0" err="1">
                <a:solidFill>
                  <a:srgbClr val="1B3C70"/>
                </a:solidFill>
              </a:rPr>
              <a:t>iSAS</a:t>
            </a:r>
            <a:r>
              <a:rPr lang="en-US" sz="3600" b="1" dirty="0">
                <a:solidFill>
                  <a:schemeClr val="bg2">
                    <a:lumMod val="50000"/>
                  </a:schemeClr>
                </a:solidFill>
              </a:rPr>
              <a:t> </a:t>
            </a:r>
            <a:r>
              <a:rPr lang="en-US" sz="3600" b="1" dirty="0">
                <a:solidFill>
                  <a:srgbClr val="A4C137"/>
                </a:solidFill>
              </a:rPr>
              <a:t>Project</a:t>
            </a:r>
            <a:endParaRPr lang="en-US" sz="2800" b="1" i="1" dirty="0">
              <a:solidFill>
                <a:srgbClr val="A4C137"/>
              </a:solidFill>
              <a:latin typeface="Calibri"/>
              <a:ea typeface="ＭＳ Ｐゴシック" charset="0"/>
            </a:endParaRPr>
          </a:p>
        </p:txBody>
      </p:sp>
      <p:pic>
        <p:nvPicPr>
          <p:cNvPr id="2" name="Picture 1">
            <a:extLst>
              <a:ext uri="{FF2B5EF4-FFF2-40B4-BE49-F238E27FC236}">
                <a16:creationId xmlns:a16="http://schemas.microsoft.com/office/drawing/2014/main" id="{8C00BCC6-FE17-AD98-D0EA-B1B4F430105C}"/>
              </a:ext>
            </a:extLst>
          </p:cNvPr>
          <p:cNvPicPr>
            <a:picLocks noChangeAspect="1"/>
          </p:cNvPicPr>
          <p:nvPr/>
        </p:nvPicPr>
        <p:blipFill>
          <a:blip r:embed="rId3"/>
          <a:stretch>
            <a:fillRect/>
          </a:stretch>
        </p:blipFill>
        <p:spPr>
          <a:xfrm>
            <a:off x="371474" y="1540097"/>
            <a:ext cx="6741845" cy="851075"/>
          </a:xfrm>
          <a:prstGeom prst="rect">
            <a:avLst/>
          </a:prstGeom>
        </p:spPr>
      </p:pic>
      <p:pic>
        <p:nvPicPr>
          <p:cNvPr id="7" name="Picture 6">
            <a:extLst>
              <a:ext uri="{FF2B5EF4-FFF2-40B4-BE49-F238E27FC236}">
                <a16:creationId xmlns:a16="http://schemas.microsoft.com/office/drawing/2014/main" id="{ED087071-AF91-8EFC-3F1D-ED7F0DC1314A}"/>
              </a:ext>
            </a:extLst>
          </p:cNvPr>
          <p:cNvPicPr>
            <a:picLocks noChangeAspect="1"/>
          </p:cNvPicPr>
          <p:nvPr/>
        </p:nvPicPr>
        <p:blipFill>
          <a:blip r:embed="rId4"/>
          <a:stretch>
            <a:fillRect/>
          </a:stretch>
        </p:blipFill>
        <p:spPr>
          <a:xfrm>
            <a:off x="314276" y="2687878"/>
            <a:ext cx="6741845" cy="3547308"/>
          </a:xfrm>
          <a:prstGeom prst="rect">
            <a:avLst/>
          </a:prstGeom>
        </p:spPr>
      </p:pic>
      <p:pic>
        <p:nvPicPr>
          <p:cNvPr id="9" name="Picture 8">
            <a:extLst>
              <a:ext uri="{FF2B5EF4-FFF2-40B4-BE49-F238E27FC236}">
                <a16:creationId xmlns:a16="http://schemas.microsoft.com/office/drawing/2014/main" id="{8664FA6E-FFDB-7C2F-A76C-A1AB4F930DC2}"/>
              </a:ext>
            </a:extLst>
          </p:cNvPr>
          <p:cNvPicPr>
            <a:picLocks noChangeAspect="1"/>
          </p:cNvPicPr>
          <p:nvPr/>
        </p:nvPicPr>
        <p:blipFill>
          <a:blip r:embed="rId5"/>
          <a:stretch>
            <a:fillRect/>
          </a:stretch>
        </p:blipFill>
        <p:spPr>
          <a:xfrm>
            <a:off x="7232072" y="2703424"/>
            <a:ext cx="4778169" cy="1691283"/>
          </a:xfrm>
          <a:prstGeom prst="rect">
            <a:avLst/>
          </a:prstGeom>
        </p:spPr>
      </p:pic>
      <p:pic>
        <p:nvPicPr>
          <p:cNvPr id="11" name="Picture 10">
            <a:extLst>
              <a:ext uri="{FF2B5EF4-FFF2-40B4-BE49-F238E27FC236}">
                <a16:creationId xmlns:a16="http://schemas.microsoft.com/office/drawing/2014/main" id="{80BC9756-7319-196C-0D42-67729CF010B2}"/>
              </a:ext>
            </a:extLst>
          </p:cNvPr>
          <p:cNvPicPr>
            <a:picLocks noChangeAspect="1"/>
          </p:cNvPicPr>
          <p:nvPr/>
        </p:nvPicPr>
        <p:blipFill>
          <a:blip r:embed="rId6"/>
          <a:stretch>
            <a:fillRect/>
          </a:stretch>
        </p:blipFill>
        <p:spPr>
          <a:xfrm>
            <a:off x="7232072" y="4852973"/>
            <a:ext cx="4778169" cy="1382213"/>
          </a:xfrm>
          <a:prstGeom prst="rect">
            <a:avLst/>
          </a:prstGeom>
        </p:spPr>
      </p:pic>
      <p:sp>
        <p:nvSpPr>
          <p:cNvPr id="12" name="TextBox 11">
            <a:extLst>
              <a:ext uri="{FF2B5EF4-FFF2-40B4-BE49-F238E27FC236}">
                <a16:creationId xmlns:a16="http://schemas.microsoft.com/office/drawing/2014/main" id="{69618405-6AD4-F2B9-D762-5BE2468B3F06}"/>
              </a:ext>
            </a:extLst>
          </p:cNvPr>
          <p:cNvSpPr txBox="1"/>
          <p:nvPr/>
        </p:nvSpPr>
        <p:spPr>
          <a:xfrm>
            <a:off x="7426558" y="1285967"/>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proposal: </a:t>
            </a:r>
            <a:r>
              <a:rPr lang="en-US" sz="2400" b="1" dirty="0">
                <a:solidFill>
                  <a:srgbClr val="1B3C70"/>
                </a:solidFill>
              </a:rPr>
              <a:t>Mar-2023</a:t>
            </a:r>
            <a:endParaRPr lang="en-US" b="1" i="1" dirty="0">
              <a:solidFill>
                <a:srgbClr val="1B3C70"/>
              </a:solidFill>
              <a:latin typeface="Calibri"/>
              <a:ea typeface="ＭＳ Ｐゴシック" charset="0"/>
            </a:endParaRPr>
          </a:p>
        </p:txBody>
      </p:sp>
      <p:sp>
        <p:nvSpPr>
          <p:cNvPr id="13" name="TextBox 12">
            <a:extLst>
              <a:ext uri="{FF2B5EF4-FFF2-40B4-BE49-F238E27FC236}">
                <a16:creationId xmlns:a16="http://schemas.microsoft.com/office/drawing/2014/main" id="{3A45BAFA-84C2-90D2-A31F-7460E5474464}"/>
              </a:ext>
            </a:extLst>
          </p:cNvPr>
          <p:cNvSpPr txBox="1"/>
          <p:nvPr/>
        </p:nvSpPr>
        <p:spPr>
          <a:xfrm>
            <a:off x="7426558" y="1702361"/>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accepted: </a:t>
            </a:r>
            <a:r>
              <a:rPr lang="en-US" sz="2400" b="1" dirty="0">
                <a:solidFill>
                  <a:srgbClr val="1B3C70"/>
                </a:solidFill>
              </a:rPr>
              <a:t>Jul-2023</a:t>
            </a:r>
            <a:endParaRPr lang="en-US" b="1" i="1" dirty="0">
              <a:solidFill>
                <a:srgbClr val="1B3C70"/>
              </a:solidFill>
              <a:latin typeface="Calibri"/>
              <a:ea typeface="ＭＳ Ｐゴシック" charset="0"/>
            </a:endParaRPr>
          </a:p>
        </p:txBody>
      </p:sp>
      <p:sp>
        <p:nvSpPr>
          <p:cNvPr id="14" name="TextBox 13">
            <a:extLst>
              <a:ext uri="{FF2B5EF4-FFF2-40B4-BE49-F238E27FC236}">
                <a16:creationId xmlns:a16="http://schemas.microsoft.com/office/drawing/2014/main" id="{116AB7A7-D780-5186-A5C7-AF3095C8C5B2}"/>
              </a:ext>
            </a:extLst>
          </p:cNvPr>
          <p:cNvSpPr txBox="1"/>
          <p:nvPr/>
        </p:nvSpPr>
        <p:spPr>
          <a:xfrm>
            <a:off x="7426558" y="2131969"/>
            <a:ext cx="4578056" cy="461665"/>
          </a:xfrm>
          <a:prstGeom prst="rect">
            <a:avLst/>
          </a:prstGeom>
          <a:noFill/>
        </p:spPr>
        <p:txBody>
          <a:bodyPr wrap="square" rtlCol="0">
            <a:spAutoFit/>
          </a:bodyPr>
          <a:lstStyle/>
          <a:p>
            <a:r>
              <a:rPr lang="en-US" sz="2400" b="1" i="1" dirty="0" err="1">
                <a:solidFill>
                  <a:srgbClr val="1B3C70"/>
                </a:solidFill>
              </a:rPr>
              <a:t>iSAS</a:t>
            </a:r>
            <a:r>
              <a:rPr lang="en-US" sz="2400" b="1" dirty="0">
                <a:solidFill>
                  <a:schemeClr val="bg2">
                    <a:lumMod val="50000"/>
                  </a:schemeClr>
                </a:solidFill>
              </a:rPr>
              <a:t>            </a:t>
            </a:r>
            <a:r>
              <a:rPr lang="en-US" sz="2400" b="1" dirty="0">
                <a:solidFill>
                  <a:srgbClr val="A4C137"/>
                </a:solidFill>
              </a:rPr>
              <a:t>start: </a:t>
            </a:r>
            <a:r>
              <a:rPr lang="en-US" sz="2400" b="1" dirty="0">
                <a:solidFill>
                  <a:srgbClr val="1B3C70"/>
                </a:solidFill>
                <a:highlight>
                  <a:srgbClr val="E59EDD"/>
                </a:highlight>
              </a:rPr>
              <a:t>Mar-2024</a:t>
            </a:r>
            <a:endParaRPr lang="en-US" b="1" i="1" dirty="0">
              <a:solidFill>
                <a:srgbClr val="1B3C70"/>
              </a:solidFill>
              <a:highlight>
                <a:srgbClr val="E59EDD"/>
              </a:highlight>
              <a:latin typeface="Calibri"/>
              <a:ea typeface="ＭＳ Ｐゴシック" charset="0"/>
            </a:endParaRPr>
          </a:p>
        </p:txBody>
      </p:sp>
    </p:spTree>
    <p:extLst>
      <p:ext uri="{BB962C8B-B14F-4D97-AF65-F5344CB8AC3E}">
        <p14:creationId xmlns:p14="http://schemas.microsoft.com/office/powerpoint/2010/main" val="96949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6"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185024-C15F-D5DE-1FF8-B21CE0257C71}"/>
              </a:ext>
            </a:extLst>
          </p:cNvPr>
          <p:cNvSpPr txBox="1"/>
          <p:nvPr/>
        </p:nvSpPr>
        <p:spPr>
          <a:xfrm>
            <a:off x="4542833" y="622814"/>
            <a:ext cx="7649167" cy="646331"/>
          </a:xfrm>
          <a:prstGeom prst="rect">
            <a:avLst/>
          </a:prstGeom>
          <a:noFill/>
        </p:spPr>
        <p:txBody>
          <a:bodyPr wrap="square" rtlCol="0">
            <a:spAutoFit/>
          </a:bodyPr>
          <a:lstStyle/>
          <a:p>
            <a:r>
              <a:rPr lang="en-US" sz="3600" b="1" i="1" dirty="0" err="1">
                <a:solidFill>
                  <a:srgbClr val="1B3C70"/>
                </a:solidFill>
              </a:rPr>
              <a:t>iSAS</a:t>
            </a:r>
            <a:r>
              <a:rPr lang="en-US" sz="3600" b="1" dirty="0">
                <a:solidFill>
                  <a:schemeClr val="bg2">
                    <a:lumMod val="50000"/>
                  </a:schemeClr>
                </a:solidFill>
              </a:rPr>
              <a:t> </a:t>
            </a:r>
            <a:r>
              <a:rPr lang="en-US" sz="3600" b="1" dirty="0">
                <a:solidFill>
                  <a:srgbClr val="A4C137"/>
                </a:solidFill>
              </a:rPr>
              <a:t>Organization</a:t>
            </a:r>
            <a:endParaRPr lang="en-US" sz="2800" b="1" i="1" dirty="0">
              <a:solidFill>
                <a:srgbClr val="A4C137"/>
              </a:solidFill>
              <a:latin typeface="Calibri"/>
              <a:ea typeface="ＭＳ Ｐゴシック" charset="0"/>
            </a:endParaRPr>
          </a:p>
        </p:txBody>
      </p:sp>
      <p:pic>
        <p:nvPicPr>
          <p:cNvPr id="5" name="Picture 4">
            <a:extLst>
              <a:ext uri="{FF2B5EF4-FFF2-40B4-BE49-F238E27FC236}">
                <a16:creationId xmlns:a16="http://schemas.microsoft.com/office/drawing/2014/main" id="{4E488BDC-2EEC-8DE9-60CF-AF5231BA669C}"/>
              </a:ext>
            </a:extLst>
          </p:cNvPr>
          <p:cNvPicPr>
            <a:picLocks noChangeAspect="1"/>
          </p:cNvPicPr>
          <p:nvPr/>
        </p:nvPicPr>
        <p:blipFill>
          <a:blip r:embed="rId3"/>
          <a:stretch>
            <a:fillRect/>
          </a:stretch>
        </p:blipFill>
        <p:spPr>
          <a:xfrm>
            <a:off x="1885708" y="1513113"/>
            <a:ext cx="8929311" cy="5114311"/>
          </a:xfrm>
          <a:prstGeom prst="rect">
            <a:avLst/>
          </a:prstGeom>
        </p:spPr>
      </p:pic>
      <p:sp>
        <p:nvSpPr>
          <p:cNvPr id="6" name="Rounded Rectangle 5">
            <a:extLst>
              <a:ext uri="{FF2B5EF4-FFF2-40B4-BE49-F238E27FC236}">
                <a16:creationId xmlns:a16="http://schemas.microsoft.com/office/drawing/2014/main" id="{14DF99AD-2713-8EF2-F65C-D5F8F1FA5352}"/>
              </a:ext>
            </a:extLst>
          </p:cNvPr>
          <p:cNvSpPr/>
          <p:nvPr/>
        </p:nvSpPr>
        <p:spPr>
          <a:xfrm>
            <a:off x="3418261" y="3320070"/>
            <a:ext cx="945084" cy="2810706"/>
          </a:xfrm>
          <a:prstGeom prst="roundRect">
            <a:avLst/>
          </a:prstGeom>
          <a:noFill/>
          <a:ln w="38100">
            <a:solidFill>
              <a:srgbClr val="E59ED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61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015-1805-3FED-E097-F5AB9DD7FB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9D3ACF-1D64-7587-D09C-9E54513A958F}"/>
              </a:ext>
            </a:extLst>
          </p:cNvPr>
          <p:cNvSpPr>
            <a:spLocks noGrp="1"/>
          </p:cNvSpPr>
          <p:nvPr>
            <p:ph type="sldNum" sz="quarter" idx="12"/>
          </p:nvPr>
        </p:nvSpPr>
        <p:spPr/>
        <p:txBody>
          <a:bodyPr/>
          <a:lstStyle/>
          <a:p>
            <a:fld id="{4068FCCF-9A80-B240-8D85-84F960565AFA}" type="slidenum">
              <a:rPr lang="en-BE" smtClean="0"/>
              <a:t>4</a:t>
            </a:fld>
            <a:endParaRPr lang="en-BE"/>
          </a:p>
        </p:txBody>
      </p:sp>
      <p:pic>
        <p:nvPicPr>
          <p:cNvPr id="9" name="Picture 2" descr="Innovate for Sustainable Accelerating Systems: Kick-Off Meeting">
            <a:extLst>
              <a:ext uri="{FF2B5EF4-FFF2-40B4-BE49-F238E27FC236}">
                <a16:creationId xmlns:a16="http://schemas.microsoft.com/office/drawing/2014/main" id="{559C3DF0-5760-B5E9-E7A7-82E840B8B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918C65-79FC-602F-977A-FEF69113C719}"/>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8D8892F0-038D-8C79-264F-D903AEE5F69E}"/>
              </a:ext>
            </a:extLst>
          </p:cNvPr>
          <p:cNvSpPr txBox="1"/>
          <p:nvPr/>
        </p:nvSpPr>
        <p:spPr>
          <a:xfrm>
            <a:off x="190500" y="1868456"/>
            <a:ext cx="7789718" cy="3970318"/>
          </a:xfrm>
          <a:prstGeom prst="rect">
            <a:avLst/>
          </a:prstGeom>
          <a:noFill/>
        </p:spPr>
        <p:txBody>
          <a:bodyPr wrap="square" rtlCol="0">
            <a:spAutoFit/>
          </a:bodyPr>
          <a:lstStyle/>
          <a:p>
            <a:r>
              <a:rPr lang="en-GB" b="0" i="0" dirty="0">
                <a:solidFill>
                  <a:srgbClr val="1D1C1D"/>
                </a:solidFill>
                <a:effectLst/>
              </a:rPr>
              <a:t>The design of </a:t>
            </a:r>
            <a:r>
              <a:rPr lang="en-GB" b="1" i="0" dirty="0">
                <a:solidFill>
                  <a:srgbClr val="1D1C1D"/>
                </a:solidFill>
                <a:effectLst/>
              </a:rPr>
              <a:t>any</a:t>
            </a:r>
            <a:r>
              <a:rPr lang="en-GB" b="0" i="0" dirty="0">
                <a:solidFill>
                  <a:srgbClr val="1D1C1D"/>
                </a:solidFill>
                <a:effectLst/>
              </a:rPr>
              <a:t> LINAC cryomodule is optimised to meet the specific research objectives of the accelerator facility, while addressing </a:t>
            </a:r>
            <a:r>
              <a:rPr lang="en-GB" b="1" i="0" dirty="0">
                <a:solidFill>
                  <a:srgbClr val="1D1C1D"/>
                </a:solidFill>
                <a:effectLst/>
              </a:rPr>
              <a:t>common challenges</a:t>
            </a:r>
            <a:r>
              <a:rPr lang="en-GB" b="0" i="0" dirty="0">
                <a:solidFill>
                  <a:srgbClr val="1D1C1D"/>
                </a:solidFill>
                <a:effectLst/>
              </a:rPr>
              <a:t> such as high-power electric fields, ultra-low temperatures, ultra-high vacuum, precise alignment, etc.</a:t>
            </a:r>
          </a:p>
          <a:p>
            <a:endParaRPr lang="en-GB" dirty="0">
              <a:solidFill>
                <a:srgbClr val="1D1C1D"/>
              </a:solidFill>
            </a:endParaRPr>
          </a:p>
          <a:p>
            <a:r>
              <a:rPr lang="en-GB" b="0" i="0" dirty="0">
                <a:solidFill>
                  <a:srgbClr val="1D1C1D"/>
                </a:solidFill>
                <a:effectLst/>
              </a:rPr>
              <a:t>WP5's main goal is to tackle the common engineering challenges of integrating </a:t>
            </a:r>
            <a:r>
              <a:rPr lang="en-GB" b="0" i="0" dirty="0" err="1">
                <a:solidFill>
                  <a:srgbClr val="1D1C1D"/>
                </a:solidFill>
                <a:effectLst/>
              </a:rPr>
              <a:t>iSAS</a:t>
            </a:r>
            <a:r>
              <a:rPr lang="en-GB" b="0" i="0" dirty="0">
                <a:solidFill>
                  <a:srgbClr val="1D1C1D"/>
                </a:solidFill>
                <a:effectLst/>
              </a:rPr>
              <a:t> technologies </a:t>
            </a:r>
            <a:r>
              <a:rPr lang="en-GB" b="1" i="1" dirty="0">
                <a:solidFill>
                  <a:srgbClr val="1D1C1D"/>
                </a:solidFill>
                <a:effectLst/>
              </a:rPr>
              <a:t>into a parametric design of a new cryomodule</a:t>
            </a:r>
            <a:r>
              <a:rPr lang="en-GB" b="0" i="0" dirty="0">
                <a:solidFill>
                  <a:srgbClr val="1D1C1D"/>
                </a:solidFill>
                <a:effectLst/>
              </a:rPr>
              <a:t>, building on developments made with ESS cryomodules whilst benchmarking against other facilities.</a:t>
            </a:r>
          </a:p>
          <a:p>
            <a:endParaRPr lang="en-GB" dirty="0">
              <a:solidFill>
                <a:srgbClr val="1D1C1D"/>
              </a:solidFill>
            </a:endParaRPr>
          </a:p>
          <a:p>
            <a:r>
              <a:rPr lang="en-GB" b="0" i="0" dirty="0">
                <a:solidFill>
                  <a:srgbClr val="1D1C1D"/>
                </a:solidFill>
                <a:effectLst/>
              </a:rPr>
              <a:t>In addition, to unlock the full energy-saving capability of this cryomodule, the objective of WP5 is to also address the challenging </a:t>
            </a:r>
            <a:r>
              <a:rPr lang="en-GB" b="1" i="0" dirty="0">
                <a:solidFill>
                  <a:srgbClr val="1D1C1D"/>
                </a:solidFill>
                <a:effectLst/>
              </a:rPr>
              <a:t>beam dynamics requirements </a:t>
            </a:r>
            <a:r>
              <a:rPr lang="en-GB" b="0" i="0" dirty="0">
                <a:solidFill>
                  <a:srgbClr val="1D1C1D"/>
                </a:solidFill>
                <a:effectLst/>
              </a:rPr>
              <a:t>when operating the new cryomodule in </a:t>
            </a:r>
            <a:r>
              <a:rPr lang="en-GB" b="1" i="0" dirty="0">
                <a:solidFill>
                  <a:srgbClr val="1D1C1D"/>
                </a:solidFill>
                <a:effectLst/>
              </a:rPr>
              <a:t>Energy Recovery Linacs </a:t>
            </a:r>
            <a:r>
              <a:rPr lang="en-GB" b="0" i="0" dirty="0">
                <a:solidFill>
                  <a:srgbClr val="1D1C1D"/>
                </a:solidFill>
                <a:effectLst/>
              </a:rPr>
              <a:t>with recirculating beams.</a:t>
            </a:r>
            <a:endParaRPr lang="en-GB" dirty="0">
              <a:effectLst/>
            </a:endParaRPr>
          </a:p>
        </p:txBody>
      </p:sp>
      <p:sp>
        <p:nvSpPr>
          <p:cNvPr id="3" name="Date Placeholder 2">
            <a:extLst>
              <a:ext uri="{FF2B5EF4-FFF2-40B4-BE49-F238E27FC236}">
                <a16:creationId xmlns:a16="http://schemas.microsoft.com/office/drawing/2014/main" id="{783AE7B3-B694-8BD0-AFF4-3A2E9297D33D}"/>
              </a:ext>
            </a:extLst>
          </p:cNvPr>
          <p:cNvSpPr>
            <a:spLocks noGrp="1"/>
          </p:cNvSpPr>
          <p:nvPr>
            <p:ph type="dt" sz="half" idx="10"/>
          </p:nvPr>
        </p:nvSpPr>
        <p:spPr/>
        <p:txBody>
          <a:bodyPr/>
          <a:lstStyle/>
          <a:p>
            <a:fld id="{B3B3C0F1-B6EE-7040-A1F6-AFA1C39DA7DA}" type="datetime1">
              <a:rPr lang="sv-SE" smtClean="0"/>
              <a:t>2026-01-28</a:t>
            </a:fld>
            <a:endParaRPr lang="en-BE"/>
          </a:p>
        </p:txBody>
      </p:sp>
      <p:sp>
        <p:nvSpPr>
          <p:cNvPr id="4" name="Footer Placeholder 3">
            <a:extLst>
              <a:ext uri="{FF2B5EF4-FFF2-40B4-BE49-F238E27FC236}">
                <a16:creationId xmlns:a16="http://schemas.microsoft.com/office/drawing/2014/main" id="{6CC0AAC2-8F57-FBFE-F4E3-6640B1052899}"/>
              </a:ext>
            </a:extLst>
          </p:cNvPr>
          <p:cNvSpPr>
            <a:spLocks noGrp="1"/>
          </p:cNvSpPr>
          <p:nvPr>
            <p:ph type="ftr" sz="quarter" idx="11"/>
          </p:nvPr>
        </p:nvSpPr>
        <p:spPr/>
        <p:txBody>
          <a:bodyPr/>
          <a:lstStyle/>
          <a:p>
            <a:r>
              <a:rPr lang="en-BE"/>
              <a:t>Nuno Elias - iSAS WP5 monthly meeting - Oct/2025</a:t>
            </a:r>
          </a:p>
        </p:txBody>
      </p:sp>
      <p:pic>
        <p:nvPicPr>
          <p:cNvPr id="5" name="Picture 4" descr="A blue and white machine&#10;&#10;AI-generated content may be incorrect.">
            <a:extLst>
              <a:ext uri="{FF2B5EF4-FFF2-40B4-BE49-F238E27FC236}">
                <a16:creationId xmlns:a16="http://schemas.microsoft.com/office/drawing/2014/main" id="{373E0D7D-4DFC-23C8-524C-4D18DB774F3E}"/>
              </a:ext>
            </a:extLst>
          </p:cNvPr>
          <p:cNvPicPr>
            <a:picLocks noChangeAspect="1"/>
          </p:cNvPicPr>
          <p:nvPr/>
        </p:nvPicPr>
        <p:blipFill>
          <a:blip r:embed="rId3"/>
          <a:stretch>
            <a:fillRect/>
          </a:stretch>
        </p:blipFill>
        <p:spPr>
          <a:xfrm>
            <a:off x="7888285" y="2410526"/>
            <a:ext cx="4113215" cy="2398541"/>
          </a:xfrm>
          <a:prstGeom prst="rect">
            <a:avLst/>
          </a:prstGeom>
        </p:spPr>
      </p:pic>
    </p:spTree>
    <p:extLst>
      <p:ext uri="{BB962C8B-B14F-4D97-AF65-F5344CB8AC3E}">
        <p14:creationId xmlns:p14="http://schemas.microsoft.com/office/powerpoint/2010/main" val="207666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3786-F233-6D2E-D00A-05D2F5DEC1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BA7811-FE85-8F40-D855-32396C7B2187}"/>
              </a:ext>
            </a:extLst>
          </p:cNvPr>
          <p:cNvSpPr>
            <a:spLocks noGrp="1"/>
          </p:cNvSpPr>
          <p:nvPr>
            <p:ph type="sldNum" sz="quarter" idx="12"/>
          </p:nvPr>
        </p:nvSpPr>
        <p:spPr/>
        <p:txBody>
          <a:bodyPr/>
          <a:lstStyle/>
          <a:p>
            <a:fld id="{4068FCCF-9A80-B240-8D85-84F960565AFA}" type="slidenum">
              <a:rPr lang="en-BE" smtClean="0"/>
              <a:t>5</a:t>
            </a:fld>
            <a:endParaRPr lang="en-BE"/>
          </a:p>
        </p:txBody>
      </p:sp>
      <p:pic>
        <p:nvPicPr>
          <p:cNvPr id="9" name="Picture 2" descr="Innovate for Sustainable Accelerating Systems: Kick-Off Meeting">
            <a:extLst>
              <a:ext uri="{FF2B5EF4-FFF2-40B4-BE49-F238E27FC236}">
                <a16:creationId xmlns:a16="http://schemas.microsoft.com/office/drawing/2014/main" id="{8CEB2D6D-0006-9FE2-347B-D8EDB0E8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9E51F-1664-31CF-1E2D-8B313335D05D}"/>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97C20881-0A78-62CE-4970-3D9FB021A28F}"/>
              </a:ext>
            </a:extLst>
          </p:cNvPr>
          <p:cNvSpPr txBox="1"/>
          <p:nvPr/>
        </p:nvSpPr>
        <p:spPr>
          <a:xfrm>
            <a:off x="190500" y="1967375"/>
            <a:ext cx="11811000" cy="4247317"/>
          </a:xfrm>
          <a:prstGeom prst="rect">
            <a:avLst/>
          </a:prstGeom>
          <a:noFill/>
        </p:spPr>
        <p:txBody>
          <a:bodyPr wrap="square" rtlCol="0">
            <a:spAutoFit/>
          </a:bodyPr>
          <a:lstStyle/>
          <a:p>
            <a:r>
              <a:rPr lang="en-GB" b="1" i="1" dirty="0">
                <a:effectLst/>
              </a:rPr>
              <a:t>Task </a:t>
            </a:r>
            <a:r>
              <a:rPr lang="en-GB" b="1" i="1" dirty="0"/>
              <a:t>5</a:t>
            </a:r>
            <a:r>
              <a:rPr lang="en-GB" b="1" i="1" dirty="0">
                <a:effectLst/>
              </a:rPr>
              <a:t>.1: Coordination on cryomodule design activities– M1-M48 </a:t>
            </a:r>
            <a:endParaRPr lang="en-GB" b="1" dirty="0">
              <a:effectLst/>
            </a:endParaRPr>
          </a:p>
          <a:p>
            <a:r>
              <a:rPr lang="en-GB" i="1" dirty="0">
                <a:effectLst/>
              </a:rPr>
              <a:t>• General coordination by ESS as described above.</a:t>
            </a:r>
          </a:p>
          <a:p>
            <a:endParaRPr lang="en-GB" dirty="0">
              <a:effectLst/>
            </a:endParaRPr>
          </a:p>
          <a:p>
            <a:r>
              <a:rPr lang="en-GB" b="1" i="1" dirty="0">
                <a:effectLst/>
              </a:rPr>
              <a:t>Task 5.2: ESS cryomodules experience and benchmarking with other recent facilities– M1-M36</a:t>
            </a:r>
            <a:endParaRPr lang="en-GB" b="1" dirty="0">
              <a:effectLst/>
            </a:endParaRPr>
          </a:p>
          <a:p>
            <a:r>
              <a:rPr lang="en-GB" i="1" dirty="0">
                <a:effectLst/>
              </a:rPr>
              <a:t>• Compile the lesson learned from the ESS </a:t>
            </a:r>
            <a:r>
              <a:rPr lang="en-GB" i="1" dirty="0"/>
              <a:t>CM testing activities, technical commissioning, and initial operation.</a:t>
            </a:r>
            <a:r>
              <a:rPr lang="en-GB" i="1" dirty="0">
                <a:effectLst/>
              </a:rPr>
              <a:t> </a:t>
            </a:r>
          </a:p>
          <a:p>
            <a:r>
              <a:rPr lang="en-GB" i="1" dirty="0">
                <a:effectLst/>
              </a:rPr>
              <a:t>• Benchmarking with projects in the implementation phase (worldwide).</a:t>
            </a:r>
            <a:endParaRPr lang="en-GB" dirty="0">
              <a:effectLst/>
            </a:endParaRPr>
          </a:p>
          <a:p>
            <a:r>
              <a:rPr lang="en-GB" i="1" dirty="0">
                <a:effectLst/>
              </a:rPr>
              <a:t>• Develop a roadmap to develop a new, sustainable CM design.</a:t>
            </a:r>
          </a:p>
          <a:p>
            <a:endParaRPr lang="en-GB" dirty="0">
              <a:effectLst/>
            </a:endParaRPr>
          </a:p>
          <a:p>
            <a:r>
              <a:rPr lang="en-GB" b="1" i="1" dirty="0">
                <a:effectLst/>
              </a:rPr>
              <a:t>Task 5.3: Sustainable criteria for LINAC cryomodule design– M24-M48</a:t>
            </a:r>
            <a:endParaRPr lang="en-GB" b="1" dirty="0">
              <a:effectLst/>
            </a:endParaRPr>
          </a:p>
          <a:p>
            <a:r>
              <a:rPr lang="en-GB" i="1" dirty="0">
                <a:effectLst/>
              </a:rPr>
              <a:t>• Integrate findings from the other </a:t>
            </a:r>
            <a:r>
              <a:rPr lang="en-GB" i="1" dirty="0" err="1">
                <a:effectLst/>
              </a:rPr>
              <a:t>iSAS</a:t>
            </a:r>
            <a:r>
              <a:rPr lang="en-GB" i="1" dirty="0">
                <a:effectLst/>
              </a:rPr>
              <a:t> WPs into a generic CM design.</a:t>
            </a:r>
            <a:endParaRPr lang="en-GB" dirty="0">
              <a:effectLst/>
            </a:endParaRPr>
          </a:p>
          <a:p>
            <a:r>
              <a:rPr lang="en-GB" i="1" dirty="0">
                <a:effectLst/>
              </a:rPr>
              <a:t>• Explore the sustainability criteria for the design.</a:t>
            </a:r>
          </a:p>
          <a:p>
            <a:endParaRPr lang="en-GB" dirty="0">
              <a:effectLst/>
            </a:endParaRPr>
          </a:p>
          <a:p>
            <a:r>
              <a:rPr lang="en-GB" b="1" i="1" dirty="0">
                <a:effectLst/>
              </a:rPr>
              <a:t>Task 5.4: Beam Dynamics for ERL-based accelerators with energy-efficient cryomodules – M1-M48</a:t>
            </a:r>
            <a:endParaRPr lang="en-GB" b="1" dirty="0">
              <a:effectLst/>
            </a:endParaRPr>
          </a:p>
          <a:p>
            <a:r>
              <a:rPr lang="en-GB" i="1" dirty="0">
                <a:effectLst/>
              </a:rPr>
              <a:t>• Simulate the beam dynamics of ERL-based accelerators when the energy efficient CM is included.</a:t>
            </a:r>
            <a:endParaRPr lang="en-GB" dirty="0">
              <a:effectLst/>
            </a:endParaRPr>
          </a:p>
          <a:p>
            <a:r>
              <a:rPr lang="en-GB" i="1" dirty="0">
                <a:effectLst/>
              </a:rPr>
              <a:t>• Study the lattice design to optimize the beam and energy saving performances.</a:t>
            </a:r>
            <a:endParaRPr lang="en-GB" dirty="0">
              <a:effectLst/>
            </a:endParaRPr>
          </a:p>
        </p:txBody>
      </p:sp>
      <p:sp>
        <p:nvSpPr>
          <p:cNvPr id="3" name="Date Placeholder 2">
            <a:extLst>
              <a:ext uri="{FF2B5EF4-FFF2-40B4-BE49-F238E27FC236}">
                <a16:creationId xmlns:a16="http://schemas.microsoft.com/office/drawing/2014/main" id="{211071F1-4C13-3F65-A2F7-18F73058F6A7}"/>
              </a:ext>
            </a:extLst>
          </p:cNvPr>
          <p:cNvSpPr>
            <a:spLocks noGrp="1"/>
          </p:cNvSpPr>
          <p:nvPr>
            <p:ph type="dt" sz="half" idx="10"/>
          </p:nvPr>
        </p:nvSpPr>
        <p:spPr/>
        <p:txBody>
          <a:bodyPr/>
          <a:lstStyle/>
          <a:p>
            <a:fld id="{2C2B93C5-73DF-444B-B82F-9151530EE622}" type="datetime1">
              <a:rPr lang="sv-SE" smtClean="0"/>
              <a:t>2026-01-28</a:t>
            </a:fld>
            <a:endParaRPr lang="en-BE"/>
          </a:p>
        </p:txBody>
      </p:sp>
      <p:sp>
        <p:nvSpPr>
          <p:cNvPr id="4" name="Footer Placeholder 3">
            <a:extLst>
              <a:ext uri="{FF2B5EF4-FFF2-40B4-BE49-F238E27FC236}">
                <a16:creationId xmlns:a16="http://schemas.microsoft.com/office/drawing/2014/main" id="{B2266AFE-26EE-593C-9DF9-C0EB6812DC4A}"/>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70404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2F94-F976-1F93-82CE-E94758D15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8E561C-F8B1-F0AB-1B88-922FB271517B}"/>
              </a:ext>
            </a:extLst>
          </p:cNvPr>
          <p:cNvSpPr>
            <a:spLocks noGrp="1"/>
          </p:cNvSpPr>
          <p:nvPr>
            <p:ph type="sldNum" sz="quarter" idx="12"/>
          </p:nvPr>
        </p:nvSpPr>
        <p:spPr/>
        <p:txBody>
          <a:bodyPr/>
          <a:lstStyle/>
          <a:p>
            <a:fld id="{4068FCCF-9A80-B240-8D85-84F960565AFA}" type="slidenum">
              <a:rPr lang="en-BE" smtClean="0"/>
              <a:t>6</a:t>
            </a:fld>
            <a:endParaRPr lang="en-BE"/>
          </a:p>
        </p:txBody>
      </p:sp>
      <p:pic>
        <p:nvPicPr>
          <p:cNvPr id="9" name="Picture 2" descr="Innovate for Sustainable Accelerating Systems: Kick-Off Meeting">
            <a:extLst>
              <a:ext uri="{FF2B5EF4-FFF2-40B4-BE49-F238E27FC236}">
                <a16:creationId xmlns:a16="http://schemas.microsoft.com/office/drawing/2014/main" id="{1004185B-C59F-BDE8-DA1E-2D93BC84D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C3643C-FACA-B173-4391-9D0527F51DFD}"/>
              </a:ext>
            </a:extLst>
          </p:cNvPr>
          <p:cNvSpPr txBox="1"/>
          <p:nvPr/>
        </p:nvSpPr>
        <p:spPr>
          <a:xfrm>
            <a:off x="3910655" y="298796"/>
            <a:ext cx="7967580" cy="738664"/>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p:txBody>
      </p:sp>
      <p:sp>
        <p:nvSpPr>
          <p:cNvPr id="3" name="Date Placeholder 2">
            <a:extLst>
              <a:ext uri="{FF2B5EF4-FFF2-40B4-BE49-F238E27FC236}">
                <a16:creationId xmlns:a16="http://schemas.microsoft.com/office/drawing/2014/main" id="{AD275372-424E-5A95-B60E-46392D2A63EB}"/>
              </a:ext>
            </a:extLst>
          </p:cNvPr>
          <p:cNvSpPr>
            <a:spLocks noGrp="1"/>
          </p:cNvSpPr>
          <p:nvPr>
            <p:ph type="dt" sz="half" idx="10"/>
          </p:nvPr>
        </p:nvSpPr>
        <p:spPr/>
        <p:txBody>
          <a:bodyPr/>
          <a:lstStyle/>
          <a:p>
            <a:fld id="{47FECE79-2201-0249-A1FD-065D0EAAC102}" type="datetime1">
              <a:rPr lang="sv-SE" smtClean="0"/>
              <a:t>2026-01-28</a:t>
            </a:fld>
            <a:endParaRPr lang="en-BE"/>
          </a:p>
        </p:txBody>
      </p:sp>
      <p:sp>
        <p:nvSpPr>
          <p:cNvPr id="4" name="Footer Placeholder 3">
            <a:extLst>
              <a:ext uri="{FF2B5EF4-FFF2-40B4-BE49-F238E27FC236}">
                <a16:creationId xmlns:a16="http://schemas.microsoft.com/office/drawing/2014/main" id="{7D0242BE-21CA-47AA-1462-615D10E7EC8D}"/>
              </a:ext>
            </a:extLst>
          </p:cNvPr>
          <p:cNvSpPr>
            <a:spLocks noGrp="1"/>
          </p:cNvSpPr>
          <p:nvPr>
            <p:ph type="ftr" sz="quarter" idx="11"/>
          </p:nvPr>
        </p:nvSpPr>
        <p:spPr/>
        <p:txBody>
          <a:bodyPr/>
          <a:lstStyle/>
          <a:p>
            <a:r>
              <a:rPr lang="en-BE"/>
              <a:t>Nuno Elias - iSAS WP5 monthly meeting - </a:t>
            </a:r>
            <a:r>
              <a:rPr lang="en-US" dirty="0"/>
              <a:t>Dec</a:t>
            </a:r>
            <a:r>
              <a:rPr lang="en-BE"/>
              <a:t>/2025</a:t>
            </a:r>
          </a:p>
        </p:txBody>
      </p:sp>
      <p:sp>
        <p:nvSpPr>
          <p:cNvPr id="2" name="TextBox 1">
            <a:extLst>
              <a:ext uri="{FF2B5EF4-FFF2-40B4-BE49-F238E27FC236}">
                <a16:creationId xmlns:a16="http://schemas.microsoft.com/office/drawing/2014/main" id="{FA31C4A0-BA2C-D914-E8F4-CC7940AF01E8}"/>
              </a:ext>
            </a:extLst>
          </p:cNvPr>
          <p:cNvSpPr txBox="1"/>
          <p:nvPr/>
        </p:nvSpPr>
        <p:spPr>
          <a:xfrm>
            <a:off x="286702" y="1513113"/>
            <a:ext cx="7967580" cy="523220"/>
          </a:xfrm>
          <a:prstGeom prst="rect">
            <a:avLst/>
          </a:prstGeom>
          <a:noFill/>
        </p:spPr>
        <p:txBody>
          <a:bodyPr wrap="square" rtlCol="0">
            <a:spAutoFit/>
          </a:bodyPr>
          <a:lstStyle/>
          <a:p>
            <a:r>
              <a:rPr lang="en-US" sz="2800" b="1" dirty="0">
                <a:solidFill>
                  <a:schemeClr val="accent1"/>
                </a:solidFill>
              </a:rPr>
              <a:t>Work Plan</a:t>
            </a:r>
          </a:p>
        </p:txBody>
      </p:sp>
      <p:pic>
        <p:nvPicPr>
          <p:cNvPr id="11" name="Picture 10">
            <a:extLst>
              <a:ext uri="{FF2B5EF4-FFF2-40B4-BE49-F238E27FC236}">
                <a16:creationId xmlns:a16="http://schemas.microsoft.com/office/drawing/2014/main" id="{D4A9641C-5EA0-5025-D682-B49F1E6466F3}"/>
              </a:ext>
            </a:extLst>
          </p:cNvPr>
          <p:cNvPicPr>
            <a:picLocks noChangeAspect="1"/>
          </p:cNvPicPr>
          <p:nvPr/>
        </p:nvPicPr>
        <p:blipFill>
          <a:blip r:embed="rId3"/>
          <a:stretch>
            <a:fillRect/>
          </a:stretch>
        </p:blipFill>
        <p:spPr>
          <a:xfrm>
            <a:off x="3453604" y="1077241"/>
            <a:ext cx="8691323" cy="5112544"/>
          </a:xfrm>
          <a:prstGeom prst="rect">
            <a:avLst/>
          </a:prstGeom>
        </p:spPr>
      </p:pic>
    </p:spTree>
    <p:extLst>
      <p:ext uri="{BB962C8B-B14F-4D97-AF65-F5344CB8AC3E}">
        <p14:creationId xmlns:p14="http://schemas.microsoft.com/office/powerpoint/2010/main" val="406129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2BA3-016C-3A22-CA30-D16E12FADD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08BC1F-6C87-2B72-4238-BA4CEAE88DBF}"/>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7B079E55-0258-5A4F-0AB8-7962997E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190C34-2D39-EA7A-4E9D-5727E1684DE9}"/>
              </a:ext>
            </a:extLst>
          </p:cNvPr>
          <p:cNvSpPr>
            <a:spLocks noGrp="1"/>
          </p:cNvSpPr>
          <p:nvPr>
            <p:ph type="sldNum" sz="quarter" idx="12"/>
          </p:nvPr>
        </p:nvSpPr>
        <p:spPr/>
        <p:txBody>
          <a:bodyPr/>
          <a:lstStyle/>
          <a:p>
            <a:fld id="{4068FCCF-9A80-B240-8D85-84F960565AFA}" type="slidenum">
              <a:rPr lang="en-BE" smtClean="0"/>
              <a:t>7</a:t>
            </a:fld>
            <a:endParaRPr lang="en-BE"/>
          </a:p>
        </p:txBody>
      </p:sp>
      <p:sp>
        <p:nvSpPr>
          <p:cNvPr id="8" name="Rectangle 7">
            <a:extLst>
              <a:ext uri="{FF2B5EF4-FFF2-40B4-BE49-F238E27FC236}">
                <a16:creationId xmlns:a16="http://schemas.microsoft.com/office/drawing/2014/main" id="{EB371BF1-5EE6-06B4-086F-5234E5AAD6BF}"/>
              </a:ext>
            </a:extLst>
          </p:cNvPr>
          <p:cNvSpPr/>
          <p:nvPr/>
        </p:nvSpPr>
        <p:spPr>
          <a:xfrm>
            <a:off x="3418115" y="799575"/>
            <a:ext cx="8079197" cy="496078"/>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a:t>
            </a:r>
            <a:r>
              <a:rPr lang="en-GB" sz="1400" b="1" i="1" dirty="0">
                <a:latin typeface="Helvetica" pitchFamily="2" charset="0"/>
              </a:rPr>
              <a:t>5</a:t>
            </a:r>
            <a:r>
              <a:rPr lang="en-GB" sz="1400" b="1" i="1" dirty="0">
                <a:effectLst/>
                <a:latin typeface="Helvetica" pitchFamily="2" charset="0"/>
              </a:rPr>
              <a:t>.1: Coordination on cryomodule design activities–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General coordination by ESS as described above.</a:t>
            </a:r>
          </a:p>
        </p:txBody>
      </p:sp>
      <p:sp>
        <p:nvSpPr>
          <p:cNvPr id="11" name="TextBox 10">
            <a:extLst>
              <a:ext uri="{FF2B5EF4-FFF2-40B4-BE49-F238E27FC236}">
                <a16:creationId xmlns:a16="http://schemas.microsoft.com/office/drawing/2014/main" id="{5A66F329-46A4-F6E3-D368-A979EF9B7A5F}"/>
              </a:ext>
            </a:extLst>
          </p:cNvPr>
          <p:cNvSpPr txBox="1"/>
          <p:nvPr/>
        </p:nvSpPr>
        <p:spPr>
          <a:xfrm>
            <a:off x="419707" y="1597626"/>
            <a:ext cx="11366665" cy="1938992"/>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Impact Risk analysis (Due date: M24 or </a:t>
            </a:r>
            <a:r>
              <a:rPr lang="en-GB" dirty="0">
                <a:highlight>
                  <a:srgbClr val="A4C137"/>
                </a:highlight>
                <a:latin typeface="Helvetica" pitchFamily="2" charset="0"/>
              </a:rPr>
              <a:t>Feb-2026</a:t>
            </a:r>
            <a:endParaRPr lang="en-GB" dirty="0">
              <a:latin typeface="Helvetica" pitchFamily="2" charset="0"/>
            </a:endParaRP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M46 or </a:t>
            </a:r>
            <a:r>
              <a:rPr lang="en-GB" dirty="0">
                <a:highlight>
                  <a:srgbClr val="A4C137"/>
                </a:highlight>
                <a:latin typeface="Helvetica" pitchFamily="2" charset="0"/>
              </a:rPr>
              <a:t>Dec-2027</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cxnSp>
        <p:nvCxnSpPr>
          <p:cNvPr id="12" name="Straight Arrow Connector 11">
            <a:extLst>
              <a:ext uri="{FF2B5EF4-FFF2-40B4-BE49-F238E27FC236}">
                <a16:creationId xmlns:a16="http://schemas.microsoft.com/office/drawing/2014/main" id="{A6761D7E-EEE1-FB2E-1F63-FDF32FEB6417}"/>
              </a:ext>
            </a:extLst>
          </p:cNvPr>
          <p:cNvCxnSpPr/>
          <p:nvPr/>
        </p:nvCxnSpPr>
        <p:spPr>
          <a:xfrm>
            <a:off x="837029" y="46712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7028DCA-76E5-389E-997F-C65AD0D0538F}"/>
              </a:ext>
            </a:extLst>
          </p:cNvPr>
          <p:cNvGrpSpPr/>
          <p:nvPr/>
        </p:nvGrpSpPr>
        <p:grpSpPr>
          <a:xfrm>
            <a:off x="1245697" y="4389854"/>
            <a:ext cx="9720000" cy="1757846"/>
            <a:chOff x="1080000" y="5040000"/>
            <a:chExt cx="9720000" cy="914400"/>
          </a:xfrm>
        </p:grpSpPr>
        <p:cxnSp>
          <p:nvCxnSpPr>
            <p:cNvPr id="14" name="Straight Connector 13">
              <a:extLst>
                <a:ext uri="{FF2B5EF4-FFF2-40B4-BE49-F238E27FC236}">
                  <a16:creationId xmlns:a16="http://schemas.microsoft.com/office/drawing/2014/main" id="{281FD335-9762-779C-3FB2-5B0E211C416F}"/>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55C27-3106-BEE9-985E-A35A8AB409E1}"/>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A78B17-0AF9-787C-CC9F-2BC286C8C4E7}"/>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F352BC-7261-CF2D-6EC5-B0FA05F00169}"/>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03B26E-EB7E-AC2A-9712-04A7CA2A286A}"/>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25E9F31B-6013-73C4-D17D-EA436838019D}"/>
              </a:ext>
            </a:extLst>
          </p:cNvPr>
          <p:cNvSpPr txBox="1"/>
          <p:nvPr/>
        </p:nvSpPr>
        <p:spPr>
          <a:xfrm>
            <a:off x="929631" y="4053478"/>
            <a:ext cx="628066" cy="369332"/>
          </a:xfrm>
          <a:prstGeom prst="rect">
            <a:avLst/>
          </a:prstGeom>
          <a:noFill/>
        </p:spPr>
        <p:txBody>
          <a:bodyPr wrap="square" rtlCol="0">
            <a:spAutoFit/>
          </a:bodyPr>
          <a:lstStyle/>
          <a:p>
            <a:pPr algn="ctr"/>
            <a:r>
              <a:rPr lang="en-GB" dirty="0"/>
              <a:t>Y0</a:t>
            </a:r>
          </a:p>
        </p:txBody>
      </p:sp>
      <p:sp>
        <p:nvSpPr>
          <p:cNvPr id="20" name="TextBox 19">
            <a:extLst>
              <a:ext uri="{FF2B5EF4-FFF2-40B4-BE49-F238E27FC236}">
                <a16:creationId xmlns:a16="http://schemas.microsoft.com/office/drawing/2014/main" id="{D846CF15-1C52-5F1A-B175-01C85C9A3F78}"/>
              </a:ext>
            </a:extLst>
          </p:cNvPr>
          <p:cNvSpPr txBox="1"/>
          <p:nvPr/>
        </p:nvSpPr>
        <p:spPr>
          <a:xfrm>
            <a:off x="3351092" y="4077845"/>
            <a:ext cx="628066" cy="369332"/>
          </a:xfrm>
          <a:prstGeom prst="rect">
            <a:avLst/>
          </a:prstGeom>
          <a:noFill/>
        </p:spPr>
        <p:txBody>
          <a:bodyPr wrap="square" rtlCol="0">
            <a:spAutoFit/>
          </a:bodyPr>
          <a:lstStyle/>
          <a:p>
            <a:pPr algn="ctr"/>
            <a:r>
              <a:rPr lang="en-GB" dirty="0"/>
              <a:t>Y1</a:t>
            </a:r>
          </a:p>
        </p:txBody>
      </p:sp>
      <p:sp>
        <p:nvSpPr>
          <p:cNvPr id="21" name="TextBox 20">
            <a:extLst>
              <a:ext uri="{FF2B5EF4-FFF2-40B4-BE49-F238E27FC236}">
                <a16:creationId xmlns:a16="http://schemas.microsoft.com/office/drawing/2014/main" id="{04E2A5FF-941C-57E7-F4D4-816720BA3B12}"/>
              </a:ext>
            </a:extLst>
          </p:cNvPr>
          <p:cNvSpPr txBox="1"/>
          <p:nvPr/>
        </p:nvSpPr>
        <p:spPr>
          <a:xfrm>
            <a:off x="5791664" y="4065580"/>
            <a:ext cx="628066" cy="369332"/>
          </a:xfrm>
          <a:prstGeom prst="rect">
            <a:avLst/>
          </a:prstGeom>
          <a:noFill/>
        </p:spPr>
        <p:txBody>
          <a:bodyPr wrap="square" rtlCol="0">
            <a:spAutoFit/>
          </a:bodyPr>
          <a:lstStyle/>
          <a:p>
            <a:pPr algn="ctr"/>
            <a:r>
              <a:rPr lang="en-GB" dirty="0"/>
              <a:t>Y2</a:t>
            </a:r>
          </a:p>
        </p:txBody>
      </p:sp>
      <p:sp>
        <p:nvSpPr>
          <p:cNvPr id="22" name="TextBox 21">
            <a:extLst>
              <a:ext uri="{FF2B5EF4-FFF2-40B4-BE49-F238E27FC236}">
                <a16:creationId xmlns:a16="http://schemas.microsoft.com/office/drawing/2014/main" id="{A0707EDD-E474-F4F2-E010-D5C09FD7C015}"/>
              </a:ext>
            </a:extLst>
          </p:cNvPr>
          <p:cNvSpPr txBox="1"/>
          <p:nvPr/>
        </p:nvSpPr>
        <p:spPr>
          <a:xfrm>
            <a:off x="8247357" y="4077845"/>
            <a:ext cx="628066" cy="369332"/>
          </a:xfrm>
          <a:prstGeom prst="rect">
            <a:avLst/>
          </a:prstGeom>
          <a:noFill/>
        </p:spPr>
        <p:txBody>
          <a:bodyPr wrap="square" rtlCol="0">
            <a:spAutoFit/>
          </a:bodyPr>
          <a:lstStyle/>
          <a:p>
            <a:pPr algn="ctr"/>
            <a:r>
              <a:rPr lang="en-GB" dirty="0"/>
              <a:t>Y3</a:t>
            </a:r>
          </a:p>
        </p:txBody>
      </p:sp>
      <p:sp>
        <p:nvSpPr>
          <p:cNvPr id="23" name="TextBox 22">
            <a:extLst>
              <a:ext uri="{FF2B5EF4-FFF2-40B4-BE49-F238E27FC236}">
                <a16:creationId xmlns:a16="http://schemas.microsoft.com/office/drawing/2014/main" id="{E8895756-E17F-35EE-6A38-38D043F7A2BB}"/>
              </a:ext>
            </a:extLst>
          </p:cNvPr>
          <p:cNvSpPr txBox="1"/>
          <p:nvPr/>
        </p:nvSpPr>
        <p:spPr>
          <a:xfrm>
            <a:off x="10649631" y="4065580"/>
            <a:ext cx="628066" cy="369332"/>
          </a:xfrm>
          <a:prstGeom prst="rect">
            <a:avLst/>
          </a:prstGeom>
          <a:noFill/>
        </p:spPr>
        <p:txBody>
          <a:bodyPr wrap="square" rtlCol="0">
            <a:spAutoFit/>
          </a:bodyPr>
          <a:lstStyle/>
          <a:p>
            <a:pPr algn="ctr"/>
            <a:r>
              <a:rPr lang="en-GB" dirty="0"/>
              <a:t>Y4</a:t>
            </a:r>
          </a:p>
        </p:txBody>
      </p:sp>
      <p:cxnSp>
        <p:nvCxnSpPr>
          <p:cNvPr id="24" name="Straight Arrow Connector 23">
            <a:extLst>
              <a:ext uri="{FF2B5EF4-FFF2-40B4-BE49-F238E27FC236}">
                <a16:creationId xmlns:a16="http://schemas.microsoft.com/office/drawing/2014/main" id="{C9319688-6D9A-24B3-3306-F080421234E9}"/>
              </a:ext>
            </a:extLst>
          </p:cNvPr>
          <p:cNvCxnSpPr>
            <a:cxnSpLocks/>
          </p:cNvCxnSpPr>
          <p:nvPr/>
        </p:nvCxnSpPr>
        <p:spPr>
          <a:xfrm>
            <a:off x="1579320" y="38353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2227EB-DEFE-D066-253E-41AFC2D8DB20}"/>
              </a:ext>
            </a:extLst>
          </p:cNvPr>
          <p:cNvCxnSpPr>
            <a:cxnSpLocks/>
          </p:cNvCxnSpPr>
          <p:nvPr/>
        </p:nvCxnSpPr>
        <p:spPr>
          <a:xfrm>
            <a:off x="5640522"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9E8C04-87C2-A216-0726-4219EDB34716}"/>
              </a:ext>
            </a:extLst>
          </p:cNvPr>
          <p:cNvCxnSpPr>
            <a:cxnSpLocks/>
          </p:cNvCxnSpPr>
          <p:nvPr/>
        </p:nvCxnSpPr>
        <p:spPr>
          <a:xfrm>
            <a:off x="10618439" y="37269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B1D2A7-CCF3-99C3-4FA5-08A6ACB1A4C2}"/>
              </a:ext>
            </a:extLst>
          </p:cNvPr>
          <p:cNvCxnSpPr>
            <a:cxnSpLocks/>
          </p:cNvCxnSpPr>
          <p:nvPr/>
        </p:nvCxnSpPr>
        <p:spPr>
          <a:xfrm>
            <a:off x="10329041" y="40534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D4CFE1-EEDE-E92A-FC1D-ECFEB059BC2E}"/>
              </a:ext>
            </a:extLst>
          </p:cNvPr>
          <p:cNvCxnSpPr>
            <a:cxnSpLocks/>
          </p:cNvCxnSpPr>
          <p:nvPr/>
        </p:nvCxnSpPr>
        <p:spPr>
          <a:xfrm>
            <a:off x="8104411"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5EFC24-159D-7B3B-FF02-052B831F717C}"/>
              </a:ext>
            </a:extLst>
          </p:cNvPr>
          <p:cNvSpPr txBox="1"/>
          <p:nvPr/>
        </p:nvSpPr>
        <p:spPr>
          <a:xfrm>
            <a:off x="1341717" y="3636599"/>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0" name="TextBox 29">
            <a:extLst>
              <a:ext uri="{FF2B5EF4-FFF2-40B4-BE49-F238E27FC236}">
                <a16:creationId xmlns:a16="http://schemas.microsoft.com/office/drawing/2014/main" id="{17719304-1E73-363B-3709-CF31F860DB7E}"/>
              </a:ext>
            </a:extLst>
          </p:cNvPr>
          <p:cNvSpPr txBox="1"/>
          <p:nvPr/>
        </p:nvSpPr>
        <p:spPr>
          <a:xfrm>
            <a:off x="5178234" y="3610795"/>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1" name="TextBox 30">
            <a:extLst>
              <a:ext uri="{FF2B5EF4-FFF2-40B4-BE49-F238E27FC236}">
                <a16:creationId xmlns:a16="http://schemas.microsoft.com/office/drawing/2014/main" id="{C51C5199-751F-63DA-C071-E8EEE858796B}"/>
              </a:ext>
            </a:extLst>
          </p:cNvPr>
          <p:cNvSpPr txBox="1"/>
          <p:nvPr/>
        </p:nvSpPr>
        <p:spPr>
          <a:xfrm>
            <a:off x="7734266" y="361377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2" name="TextBox 31">
            <a:extLst>
              <a:ext uri="{FF2B5EF4-FFF2-40B4-BE49-F238E27FC236}">
                <a16:creationId xmlns:a16="http://schemas.microsoft.com/office/drawing/2014/main" id="{8BC40067-1FBC-216F-8C96-3B86698935E0}"/>
              </a:ext>
            </a:extLst>
          </p:cNvPr>
          <p:cNvSpPr txBox="1"/>
          <p:nvPr/>
        </p:nvSpPr>
        <p:spPr>
          <a:xfrm>
            <a:off x="9949288" y="3568753"/>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3" name="TextBox 32">
            <a:extLst>
              <a:ext uri="{FF2B5EF4-FFF2-40B4-BE49-F238E27FC236}">
                <a16:creationId xmlns:a16="http://schemas.microsoft.com/office/drawing/2014/main" id="{96166A53-9062-9601-EF26-18EA323969E1}"/>
              </a:ext>
            </a:extLst>
          </p:cNvPr>
          <p:cNvSpPr txBox="1"/>
          <p:nvPr/>
        </p:nvSpPr>
        <p:spPr>
          <a:xfrm>
            <a:off x="9692731" y="399300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34" name="Rectangle 33">
            <a:extLst>
              <a:ext uri="{FF2B5EF4-FFF2-40B4-BE49-F238E27FC236}">
                <a16:creationId xmlns:a16="http://schemas.microsoft.com/office/drawing/2014/main" id="{8858C40F-B8F5-126D-BBF7-B39D69A2FD16}"/>
              </a:ext>
            </a:extLst>
          </p:cNvPr>
          <p:cNvSpPr/>
          <p:nvPr/>
        </p:nvSpPr>
        <p:spPr>
          <a:xfrm>
            <a:off x="1245697" y="51068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5" name="Rectangle 34">
            <a:extLst>
              <a:ext uri="{FF2B5EF4-FFF2-40B4-BE49-F238E27FC236}">
                <a16:creationId xmlns:a16="http://schemas.microsoft.com/office/drawing/2014/main" id="{B3713FB2-543B-F47B-A2B0-E4670E97D06B}"/>
              </a:ext>
            </a:extLst>
          </p:cNvPr>
          <p:cNvSpPr/>
          <p:nvPr/>
        </p:nvSpPr>
        <p:spPr>
          <a:xfrm>
            <a:off x="1243664" y="53439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36" name="Rectangle 35">
            <a:extLst>
              <a:ext uri="{FF2B5EF4-FFF2-40B4-BE49-F238E27FC236}">
                <a16:creationId xmlns:a16="http://schemas.microsoft.com/office/drawing/2014/main" id="{2F579037-AD8D-9812-C5B4-AF1A60247F87}"/>
              </a:ext>
            </a:extLst>
          </p:cNvPr>
          <p:cNvSpPr/>
          <p:nvPr/>
        </p:nvSpPr>
        <p:spPr>
          <a:xfrm>
            <a:off x="5924765" y="5584917"/>
            <a:ext cx="5033235"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37" name="Rectangle 36">
            <a:extLst>
              <a:ext uri="{FF2B5EF4-FFF2-40B4-BE49-F238E27FC236}">
                <a16:creationId xmlns:a16="http://schemas.microsoft.com/office/drawing/2014/main" id="{C4FC730F-BAB5-4B59-A337-8B0BAA504571}"/>
              </a:ext>
            </a:extLst>
          </p:cNvPr>
          <p:cNvSpPr/>
          <p:nvPr/>
        </p:nvSpPr>
        <p:spPr>
          <a:xfrm>
            <a:off x="1245698" y="58258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38" name="TextBox 37">
            <a:extLst>
              <a:ext uri="{FF2B5EF4-FFF2-40B4-BE49-F238E27FC236}">
                <a16:creationId xmlns:a16="http://schemas.microsoft.com/office/drawing/2014/main" id="{153EF968-E7A2-54BB-552C-C20432F8D3EB}"/>
              </a:ext>
            </a:extLst>
          </p:cNvPr>
          <p:cNvSpPr txBox="1"/>
          <p:nvPr/>
        </p:nvSpPr>
        <p:spPr>
          <a:xfrm>
            <a:off x="371475" y="5118640"/>
            <a:ext cx="881918" cy="184666"/>
          </a:xfrm>
          <a:prstGeom prst="rect">
            <a:avLst/>
          </a:prstGeom>
          <a:noFill/>
        </p:spPr>
        <p:txBody>
          <a:bodyPr wrap="square" lIns="0" tIns="0" rIns="0" bIns="0">
            <a:spAutoFit/>
          </a:bodyPr>
          <a:lstStyle/>
          <a:p>
            <a:pPr algn="ctr"/>
            <a:r>
              <a:rPr lang="en-GB" sz="1200" dirty="0"/>
              <a:t>Task 5.1</a:t>
            </a:r>
          </a:p>
        </p:txBody>
      </p:sp>
      <p:sp>
        <p:nvSpPr>
          <p:cNvPr id="39" name="TextBox 38">
            <a:extLst>
              <a:ext uri="{FF2B5EF4-FFF2-40B4-BE49-F238E27FC236}">
                <a16:creationId xmlns:a16="http://schemas.microsoft.com/office/drawing/2014/main" id="{C6CCB06F-E7A2-C171-33C3-11067DE7BB16}"/>
              </a:ext>
            </a:extLst>
          </p:cNvPr>
          <p:cNvSpPr txBox="1"/>
          <p:nvPr/>
        </p:nvSpPr>
        <p:spPr>
          <a:xfrm>
            <a:off x="371475" y="5341587"/>
            <a:ext cx="881918" cy="184666"/>
          </a:xfrm>
          <a:prstGeom prst="rect">
            <a:avLst/>
          </a:prstGeom>
          <a:noFill/>
        </p:spPr>
        <p:txBody>
          <a:bodyPr wrap="square" lIns="0" tIns="0" rIns="0" bIns="0">
            <a:spAutoFit/>
          </a:bodyPr>
          <a:lstStyle/>
          <a:p>
            <a:pPr algn="ctr"/>
            <a:r>
              <a:rPr lang="en-GB" sz="1200" dirty="0"/>
              <a:t>Task 5.2</a:t>
            </a:r>
          </a:p>
        </p:txBody>
      </p:sp>
      <p:sp>
        <p:nvSpPr>
          <p:cNvPr id="40" name="TextBox 39">
            <a:extLst>
              <a:ext uri="{FF2B5EF4-FFF2-40B4-BE49-F238E27FC236}">
                <a16:creationId xmlns:a16="http://schemas.microsoft.com/office/drawing/2014/main" id="{54C25969-37CB-B9CA-94BB-CA01FE4E215F}"/>
              </a:ext>
            </a:extLst>
          </p:cNvPr>
          <p:cNvSpPr txBox="1"/>
          <p:nvPr/>
        </p:nvSpPr>
        <p:spPr>
          <a:xfrm>
            <a:off x="371475" y="5597020"/>
            <a:ext cx="881918" cy="184666"/>
          </a:xfrm>
          <a:prstGeom prst="rect">
            <a:avLst/>
          </a:prstGeom>
          <a:noFill/>
        </p:spPr>
        <p:txBody>
          <a:bodyPr wrap="square" lIns="0" tIns="0" rIns="0" bIns="0">
            <a:spAutoFit/>
          </a:bodyPr>
          <a:lstStyle/>
          <a:p>
            <a:pPr algn="ctr"/>
            <a:r>
              <a:rPr lang="en-GB" sz="1200" dirty="0"/>
              <a:t>Task 5.3</a:t>
            </a:r>
          </a:p>
        </p:txBody>
      </p:sp>
      <p:sp>
        <p:nvSpPr>
          <p:cNvPr id="41" name="TextBox 40">
            <a:extLst>
              <a:ext uri="{FF2B5EF4-FFF2-40B4-BE49-F238E27FC236}">
                <a16:creationId xmlns:a16="http://schemas.microsoft.com/office/drawing/2014/main" id="{A353FC9A-E561-0112-6BB4-29F0D38066B9}"/>
              </a:ext>
            </a:extLst>
          </p:cNvPr>
          <p:cNvSpPr txBox="1"/>
          <p:nvPr/>
        </p:nvSpPr>
        <p:spPr>
          <a:xfrm>
            <a:off x="371475" y="5834835"/>
            <a:ext cx="881918" cy="184666"/>
          </a:xfrm>
          <a:prstGeom prst="rect">
            <a:avLst/>
          </a:prstGeom>
          <a:noFill/>
        </p:spPr>
        <p:txBody>
          <a:bodyPr wrap="square" lIns="0" tIns="0" rIns="0" bIns="0">
            <a:spAutoFit/>
          </a:bodyPr>
          <a:lstStyle/>
          <a:p>
            <a:pPr algn="ctr"/>
            <a:r>
              <a:rPr lang="en-GB" sz="1200" dirty="0"/>
              <a:t>Task 5.4</a:t>
            </a:r>
          </a:p>
        </p:txBody>
      </p:sp>
      <p:sp>
        <p:nvSpPr>
          <p:cNvPr id="42" name="5-point Star 41">
            <a:extLst>
              <a:ext uri="{FF2B5EF4-FFF2-40B4-BE49-F238E27FC236}">
                <a16:creationId xmlns:a16="http://schemas.microsoft.com/office/drawing/2014/main" id="{311564E8-C6B5-F1CB-A227-D6558F2BB9F1}"/>
              </a:ext>
            </a:extLst>
          </p:cNvPr>
          <p:cNvSpPr/>
          <p:nvPr/>
        </p:nvSpPr>
        <p:spPr>
          <a:xfrm>
            <a:off x="1753479" y="51327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a:extLst>
              <a:ext uri="{FF2B5EF4-FFF2-40B4-BE49-F238E27FC236}">
                <a16:creationId xmlns:a16="http://schemas.microsoft.com/office/drawing/2014/main" id="{B30A6B4D-13FB-4C09-5C87-3BFC8EB251AC}"/>
              </a:ext>
            </a:extLst>
          </p:cNvPr>
          <p:cNvSpPr/>
          <p:nvPr/>
        </p:nvSpPr>
        <p:spPr>
          <a:xfrm>
            <a:off x="6031562" y="53647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991F3A3A-DBEC-CB26-0573-4CEB3A1F4B23}"/>
              </a:ext>
            </a:extLst>
          </p:cNvPr>
          <p:cNvSpPr/>
          <p:nvPr/>
        </p:nvSpPr>
        <p:spPr>
          <a:xfrm>
            <a:off x="8460468" y="53695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A2E699D6-AB43-76C9-5BFB-6BB7ED2A3DD6}"/>
              </a:ext>
            </a:extLst>
          </p:cNvPr>
          <p:cNvSpPr/>
          <p:nvPr/>
        </p:nvSpPr>
        <p:spPr>
          <a:xfrm>
            <a:off x="10893562" y="56092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7A439DE8-4B22-555B-2B92-263EC1B20715}"/>
              </a:ext>
            </a:extLst>
          </p:cNvPr>
          <p:cNvSpPr/>
          <p:nvPr/>
        </p:nvSpPr>
        <p:spPr>
          <a:xfrm>
            <a:off x="10893561" y="5851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102C9E75-6840-7AE4-D68A-F80789FE71E5}"/>
              </a:ext>
            </a:extLst>
          </p:cNvPr>
          <p:cNvCxnSpPr>
            <a:cxnSpLocks/>
          </p:cNvCxnSpPr>
          <p:nvPr/>
        </p:nvCxnSpPr>
        <p:spPr>
          <a:xfrm>
            <a:off x="5702306" y="4607799"/>
            <a:ext cx="0" cy="1491113"/>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7E5997-A508-DCA7-9B46-FE0E99CA022A}"/>
              </a:ext>
            </a:extLst>
          </p:cNvPr>
          <p:cNvSpPr txBox="1"/>
          <p:nvPr/>
        </p:nvSpPr>
        <p:spPr>
          <a:xfrm>
            <a:off x="1030630" y="6131501"/>
            <a:ext cx="396000" cy="288000"/>
          </a:xfrm>
          <a:prstGeom prst="rect">
            <a:avLst/>
          </a:prstGeom>
          <a:noFill/>
        </p:spPr>
        <p:txBody>
          <a:bodyPr wrap="square" rtlCol="0">
            <a:spAutoFit/>
          </a:bodyPr>
          <a:lstStyle/>
          <a:p>
            <a:pPr algn="ctr"/>
            <a:r>
              <a:rPr lang="en-GB" sz="700" dirty="0"/>
              <a:t>Mar</a:t>
            </a:r>
          </a:p>
          <a:p>
            <a:pPr algn="ctr"/>
            <a:r>
              <a:rPr lang="en-GB" sz="700" dirty="0"/>
              <a:t>2024</a:t>
            </a:r>
          </a:p>
        </p:txBody>
      </p:sp>
      <p:sp>
        <p:nvSpPr>
          <p:cNvPr id="49" name="TextBox 48">
            <a:extLst>
              <a:ext uri="{FF2B5EF4-FFF2-40B4-BE49-F238E27FC236}">
                <a16:creationId xmlns:a16="http://schemas.microsoft.com/office/drawing/2014/main" id="{9D4DA6D0-B45B-1DE8-4969-87FA64AC729D}"/>
              </a:ext>
            </a:extLst>
          </p:cNvPr>
          <p:cNvSpPr txBox="1"/>
          <p:nvPr/>
        </p:nvSpPr>
        <p:spPr>
          <a:xfrm>
            <a:off x="3478932" y="6131501"/>
            <a:ext cx="396000" cy="288000"/>
          </a:xfrm>
          <a:prstGeom prst="rect">
            <a:avLst/>
          </a:prstGeom>
          <a:noFill/>
        </p:spPr>
        <p:txBody>
          <a:bodyPr wrap="square" rtlCol="0">
            <a:spAutoFit/>
          </a:bodyPr>
          <a:lstStyle/>
          <a:p>
            <a:pPr algn="ctr"/>
            <a:r>
              <a:rPr lang="en-GB" sz="700" dirty="0"/>
              <a:t>Mar</a:t>
            </a:r>
          </a:p>
          <a:p>
            <a:pPr algn="ctr"/>
            <a:r>
              <a:rPr lang="en-GB" sz="700" dirty="0"/>
              <a:t>2025</a:t>
            </a:r>
          </a:p>
        </p:txBody>
      </p:sp>
      <p:sp>
        <p:nvSpPr>
          <p:cNvPr id="50" name="TextBox 49">
            <a:extLst>
              <a:ext uri="{FF2B5EF4-FFF2-40B4-BE49-F238E27FC236}">
                <a16:creationId xmlns:a16="http://schemas.microsoft.com/office/drawing/2014/main" id="{14BC7994-D951-E1D9-0083-2D6B87309D0A}"/>
              </a:ext>
            </a:extLst>
          </p:cNvPr>
          <p:cNvSpPr txBox="1"/>
          <p:nvPr/>
        </p:nvSpPr>
        <p:spPr>
          <a:xfrm>
            <a:off x="5905465" y="6131501"/>
            <a:ext cx="396000" cy="288000"/>
          </a:xfrm>
          <a:prstGeom prst="rect">
            <a:avLst/>
          </a:prstGeom>
          <a:noFill/>
        </p:spPr>
        <p:txBody>
          <a:bodyPr wrap="square" rtlCol="0">
            <a:spAutoFit/>
          </a:bodyPr>
          <a:lstStyle/>
          <a:p>
            <a:pPr algn="ctr"/>
            <a:r>
              <a:rPr lang="en-GB" sz="700" dirty="0"/>
              <a:t>Mar</a:t>
            </a:r>
          </a:p>
          <a:p>
            <a:pPr algn="ctr"/>
            <a:r>
              <a:rPr lang="en-GB" sz="700" dirty="0"/>
              <a:t>2026</a:t>
            </a:r>
          </a:p>
        </p:txBody>
      </p:sp>
      <p:sp>
        <p:nvSpPr>
          <p:cNvPr id="51" name="TextBox 50">
            <a:extLst>
              <a:ext uri="{FF2B5EF4-FFF2-40B4-BE49-F238E27FC236}">
                <a16:creationId xmlns:a16="http://schemas.microsoft.com/office/drawing/2014/main" id="{8B5D7186-75A7-8307-D6C1-854D088C28EC}"/>
              </a:ext>
            </a:extLst>
          </p:cNvPr>
          <p:cNvSpPr txBox="1"/>
          <p:nvPr/>
        </p:nvSpPr>
        <p:spPr>
          <a:xfrm>
            <a:off x="8339508" y="6131501"/>
            <a:ext cx="396000" cy="288000"/>
          </a:xfrm>
          <a:prstGeom prst="rect">
            <a:avLst/>
          </a:prstGeom>
          <a:noFill/>
        </p:spPr>
        <p:txBody>
          <a:bodyPr wrap="square" rtlCol="0">
            <a:spAutoFit/>
          </a:bodyPr>
          <a:lstStyle/>
          <a:p>
            <a:pPr algn="ctr"/>
            <a:r>
              <a:rPr lang="en-GB" sz="700" dirty="0"/>
              <a:t>Mar</a:t>
            </a:r>
          </a:p>
          <a:p>
            <a:pPr algn="ctr"/>
            <a:r>
              <a:rPr lang="en-GB" sz="700" dirty="0"/>
              <a:t>2027</a:t>
            </a:r>
          </a:p>
        </p:txBody>
      </p:sp>
      <p:sp>
        <p:nvSpPr>
          <p:cNvPr id="52" name="TextBox 51">
            <a:extLst>
              <a:ext uri="{FF2B5EF4-FFF2-40B4-BE49-F238E27FC236}">
                <a16:creationId xmlns:a16="http://schemas.microsoft.com/office/drawing/2014/main" id="{F3E1A3E0-B646-6F62-167E-28FB3AF0BD3F}"/>
              </a:ext>
            </a:extLst>
          </p:cNvPr>
          <p:cNvSpPr txBox="1"/>
          <p:nvPr/>
        </p:nvSpPr>
        <p:spPr>
          <a:xfrm>
            <a:off x="10774587" y="6131501"/>
            <a:ext cx="396000" cy="288000"/>
          </a:xfrm>
          <a:prstGeom prst="rect">
            <a:avLst/>
          </a:prstGeom>
          <a:noFill/>
        </p:spPr>
        <p:txBody>
          <a:bodyPr wrap="square" rtlCol="0">
            <a:spAutoFit/>
          </a:bodyPr>
          <a:lstStyle/>
          <a:p>
            <a:pPr algn="ctr"/>
            <a:r>
              <a:rPr lang="en-GB" sz="700" dirty="0"/>
              <a:t>Feb</a:t>
            </a:r>
          </a:p>
          <a:p>
            <a:pPr algn="ctr"/>
            <a:r>
              <a:rPr lang="en-GB" sz="700" dirty="0"/>
              <a:t>2028</a:t>
            </a:r>
          </a:p>
        </p:txBody>
      </p:sp>
      <p:sp>
        <p:nvSpPr>
          <p:cNvPr id="53" name="Plus 52">
            <a:extLst>
              <a:ext uri="{FF2B5EF4-FFF2-40B4-BE49-F238E27FC236}">
                <a16:creationId xmlns:a16="http://schemas.microsoft.com/office/drawing/2014/main" id="{4A58229B-DA62-C953-DE79-A38AF62FC313}"/>
              </a:ext>
            </a:extLst>
          </p:cNvPr>
          <p:cNvSpPr/>
          <p:nvPr/>
        </p:nvSpPr>
        <p:spPr>
          <a:xfrm>
            <a:off x="2521600" y="5853237"/>
            <a:ext cx="182209" cy="160001"/>
          </a:xfrm>
          <a:prstGeom prst="mathPlus">
            <a:avLst/>
          </a:prstGeom>
          <a:solidFill>
            <a:srgbClr val="B0FF3C"/>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4" name="Plus 53">
            <a:extLst>
              <a:ext uri="{FF2B5EF4-FFF2-40B4-BE49-F238E27FC236}">
                <a16:creationId xmlns:a16="http://schemas.microsoft.com/office/drawing/2014/main" id="{92CD3066-7B21-C954-5D28-DA154081E74B}"/>
              </a:ext>
            </a:extLst>
          </p:cNvPr>
          <p:cNvSpPr/>
          <p:nvPr/>
        </p:nvSpPr>
        <p:spPr>
          <a:xfrm>
            <a:off x="4200119" y="5366252"/>
            <a:ext cx="182209" cy="160001"/>
          </a:xfrm>
          <a:prstGeom prst="mathPlus">
            <a:avLst/>
          </a:prstGeom>
          <a:solidFill>
            <a:schemeClr val="accent6">
              <a:lumMod val="40000"/>
              <a:lumOff val="60000"/>
            </a:schemeClr>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62D98A3-4306-E12F-9EDD-9C1CB85FC42B}"/>
              </a:ext>
            </a:extLst>
          </p:cNvPr>
          <p:cNvSpPr/>
          <p:nvPr/>
        </p:nvSpPr>
        <p:spPr>
          <a:xfrm>
            <a:off x="1684680" y="512081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56" name="Rectangle 55">
            <a:extLst>
              <a:ext uri="{FF2B5EF4-FFF2-40B4-BE49-F238E27FC236}">
                <a16:creationId xmlns:a16="http://schemas.microsoft.com/office/drawing/2014/main" id="{B11EB341-81E6-C613-2108-4219E7540F38}"/>
              </a:ext>
            </a:extLst>
          </p:cNvPr>
          <p:cNvSpPr/>
          <p:nvPr/>
        </p:nvSpPr>
        <p:spPr>
          <a:xfrm>
            <a:off x="5975729" y="5356515"/>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C4C52F45-0511-29D3-9438-3A7ABBDA82E9}"/>
              </a:ext>
            </a:extLst>
          </p:cNvPr>
          <p:cNvSpPr/>
          <p:nvPr/>
        </p:nvSpPr>
        <p:spPr>
          <a:xfrm>
            <a:off x="8414986" y="5353356"/>
            <a:ext cx="254623" cy="184666"/>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740FF09A-267E-C6F7-B770-03373C5C2190}"/>
              </a:ext>
            </a:extLst>
          </p:cNvPr>
          <p:cNvSpPr/>
          <p:nvPr/>
        </p:nvSpPr>
        <p:spPr>
          <a:xfrm>
            <a:off x="10507901" y="5596241"/>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C9AD81D-48C3-5168-3EFB-9DAF3EA43D10}"/>
              </a:ext>
            </a:extLst>
          </p:cNvPr>
          <p:cNvSpPr/>
          <p:nvPr/>
        </p:nvSpPr>
        <p:spPr>
          <a:xfrm>
            <a:off x="9837950" y="5834677"/>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3" name="Date Placeholder 2">
            <a:extLst>
              <a:ext uri="{FF2B5EF4-FFF2-40B4-BE49-F238E27FC236}">
                <a16:creationId xmlns:a16="http://schemas.microsoft.com/office/drawing/2014/main" id="{ED49559A-841C-CCDE-2129-28AE334AF279}"/>
              </a:ext>
            </a:extLst>
          </p:cNvPr>
          <p:cNvSpPr>
            <a:spLocks noGrp="1"/>
          </p:cNvSpPr>
          <p:nvPr>
            <p:ph type="dt" sz="half" idx="10"/>
          </p:nvPr>
        </p:nvSpPr>
        <p:spPr/>
        <p:txBody>
          <a:bodyPr/>
          <a:lstStyle/>
          <a:p>
            <a:fld id="{FB303BBF-A6FF-6C48-9CFC-9BAB0B74EDB0}" type="datetime1">
              <a:rPr lang="sv-SE" smtClean="0"/>
              <a:t>2026-01-28</a:t>
            </a:fld>
            <a:endParaRPr lang="en-BE"/>
          </a:p>
        </p:txBody>
      </p:sp>
      <p:sp>
        <p:nvSpPr>
          <p:cNvPr id="9" name="Footer Placeholder 8">
            <a:extLst>
              <a:ext uri="{FF2B5EF4-FFF2-40B4-BE49-F238E27FC236}">
                <a16:creationId xmlns:a16="http://schemas.microsoft.com/office/drawing/2014/main" id="{A151A00A-923A-C524-B274-D1AE6739F371}"/>
              </a:ext>
            </a:extLst>
          </p:cNvPr>
          <p:cNvSpPr>
            <a:spLocks noGrp="1"/>
          </p:cNvSpPr>
          <p:nvPr>
            <p:ph type="ftr" sz="quarter" idx="11"/>
          </p:nvPr>
        </p:nvSpPr>
        <p:spPr/>
        <p:txBody>
          <a:bodyPr/>
          <a:lstStyle/>
          <a:p>
            <a:r>
              <a:rPr lang="en-BE"/>
              <a:t>Nuno Elias - iSAS WP5 monthly meeting - Oct/2025</a:t>
            </a:r>
          </a:p>
        </p:txBody>
      </p:sp>
      <p:sp>
        <p:nvSpPr>
          <p:cNvPr id="6" name="Rectangle 5">
            <a:extLst>
              <a:ext uri="{FF2B5EF4-FFF2-40B4-BE49-F238E27FC236}">
                <a16:creationId xmlns:a16="http://schemas.microsoft.com/office/drawing/2014/main" id="{4C884064-96AF-1B70-AB7E-98C214980912}"/>
              </a:ext>
            </a:extLst>
          </p:cNvPr>
          <p:cNvSpPr/>
          <p:nvPr/>
        </p:nvSpPr>
        <p:spPr>
          <a:xfrm>
            <a:off x="5713152" y="5363352"/>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AB6AD78-B82C-6416-EF13-AD1D7046DAE2}"/>
              </a:ext>
            </a:extLst>
          </p:cNvPr>
          <p:cNvSpPr/>
          <p:nvPr/>
        </p:nvSpPr>
        <p:spPr>
          <a:xfrm>
            <a:off x="5712990" y="545332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0" name="Rectangle 59">
            <a:extLst>
              <a:ext uri="{FF2B5EF4-FFF2-40B4-BE49-F238E27FC236}">
                <a16:creationId xmlns:a16="http://schemas.microsoft.com/office/drawing/2014/main" id="{A54D9B02-581E-ADD0-56B6-3601E5FD9518}"/>
              </a:ext>
            </a:extLst>
          </p:cNvPr>
          <p:cNvSpPr/>
          <p:nvPr/>
        </p:nvSpPr>
        <p:spPr>
          <a:xfrm>
            <a:off x="4651682" y="545543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1" name="Rectangle 60">
            <a:extLst>
              <a:ext uri="{FF2B5EF4-FFF2-40B4-BE49-F238E27FC236}">
                <a16:creationId xmlns:a16="http://schemas.microsoft.com/office/drawing/2014/main" id="{AE22A8C5-5F90-9B15-0B33-547550F3F04B}"/>
              </a:ext>
            </a:extLst>
          </p:cNvPr>
          <p:cNvSpPr/>
          <p:nvPr/>
        </p:nvSpPr>
        <p:spPr>
          <a:xfrm>
            <a:off x="6993809" y="5839295"/>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3" name="Rectangle 62">
            <a:extLst>
              <a:ext uri="{FF2B5EF4-FFF2-40B4-BE49-F238E27FC236}">
                <a16:creationId xmlns:a16="http://schemas.microsoft.com/office/drawing/2014/main" id="{FCAB4EC7-D694-D6B9-A2D1-38F8AD22A12B}"/>
              </a:ext>
            </a:extLst>
          </p:cNvPr>
          <p:cNvSpPr/>
          <p:nvPr/>
        </p:nvSpPr>
        <p:spPr>
          <a:xfrm>
            <a:off x="9749421" y="5841600"/>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01B9D08F-0959-1EBF-EF8B-8C1F6DDBBF6F}"/>
              </a:ext>
            </a:extLst>
          </p:cNvPr>
          <p:cNvSpPr/>
          <p:nvPr/>
        </p:nvSpPr>
        <p:spPr>
          <a:xfrm>
            <a:off x="9749421" y="5935104"/>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245E4E43-175A-E021-0923-0C3A3300EBEC}"/>
              </a:ext>
            </a:extLst>
          </p:cNvPr>
          <p:cNvSpPr/>
          <p:nvPr/>
        </p:nvSpPr>
        <p:spPr>
          <a:xfrm>
            <a:off x="5831253" y="511922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67" name="Rectangle 66">
            <a:extLst>
              <a:ext uri="{FF2B5EF4-FFF2-40B4-BE49-F238E27FC236}">
                <a16:creationId xmlns:a16="http://schemas.microsoft.com/office/drawing/2014/main" id="{581BF9AF-6C80-41EC-C9B6-7456D6BDF18A}"/>
              </a:ext>
            </a:extLst>
          </p:cNvPr>
          <p:cNvSpPr/>
          <p:nvPr/>
        </p:nvSpPr>
        <p:spPr>
          <a:xfrm>
            <a:off x="5435456" y="5822581"/>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21475429-25E5-0715-AEFF-B390FD09FD0B}"/>
              </a:ext>
            </a:extLst>
          </p:cNvPr>
          <p:cNvSpPr/>
          <p:nvPr/>
        </p:nvSpPr>
        <p:spPr>
          <a:xfrm>
            <a:off x="5435294" y="5912557"/>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7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F8F0-D004-A13A-67D6-44F95DA79C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605462-C058-0A41-A0F0-68F84BEAE78F}"/>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740F45B-437F-AA85-AB41-7298678B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012E47A-1488-AE8C-26A7-D34C29F6A5A8}"/>
              </a:ext>
            </a:extLst>
          </p:cNvPr>
          <p:cNvSpPr>
            <a:spLocks noGrp="1"/>
          </p:cNvSpPr>
          <p:nvPr>
            <p:ph idx="1"/>
          </p:nvPr>
        </p:nvSpPr>
        <p:spPr>
          <a:xfrm>
            <a:off x="342900" y="2187574"/>
            <a:ext cx="11163300" cy="4168776"/>
          </a:xfrm>
        </p:spPr>
        <p:txBody>
          <a:bodyPr/>
          <a:lstStyle/>
          <a:p>
            <a:pPr marL="0" indent="0">
              <a:buNone/>
            </a:pPr>
            <a:endParaRPr lang="en-US" sz="2000" b="1" dirty="0">
              <a:solidFill>
                <a:srgbClr val="002060"/>
              </a:solidFill>
            </a:endParaRPr>
          </a:p>
          <a:p>
            <a:r>
              <a:rPr lang="en-US" sz="2000" b="1" dirty="0">
                <a:solidFill>
                  <a:srgbClr val="002060"/>
                </a:solidFill>
              </a:rPr>
              <a:t>Past developments </a:t>
            </a:r>
          </a:p>
          <a:p>
            <a:pPr lvl="1"/>
            <a:r>
              <a:rPr lang="en-US" sz="1800" dirty="0"/>
              <a:t>Discussions with relevant people: ESS CM lifecycle</a:t>
            </a:r>
          </a:p>
          <a:p>
            <a:pPr lvl="1"/>
            <a:r>
              <a:rPr lang="en-US" sz="1800" dirty="0"/>
              <a:t>Gathering of relevant high-level information</a:t>
            </a:r>
          </a:p>
          <a:p>
            <a:pPr lvl="1"/>
            <a:r>
              <a:rPr lang="en-US" sz="1800" dirty="0"/>
              <a:t>Preliminary table-of-contents for ESS CM lessons learned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Developing of on the ‘ESS CM lessons learned’ report structure</a:t>
            </a:r>
          </a:p>
          <a:p>
            <a:pPr lvl="1"/>
            <a:r>
              <a:rPr lang="en-US" sz="1800" dirty="0"/>
              <a:t>Alignment with CM ‘benchmarking template’</a:t>
            </a:r>
          </a:p>
          <a:p>
            <a:pPr lvl="1"/>
            <a:r>
              <a:rPr lang="en-US" sz="1800" dirty="0"/>
              <a:t>New member in place, report used as a good tool for training</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EE5FED23-B4B1-15F8-FEBA-266E70FCFE35}"/>
              </a:ext>
            </a:extLst>
          </p:cNvPr>
          <p:cNvSpPr>
            <a:spLocks noGrp="1"/>
          </p:cNvSpPr>
          <p:nvPr>
            <p:ph type="sldNum" sz="quarter" idx="12"/>
          </p:nvPr>
        </p:nvSpPr>
        <p:spPr/>
        <p:txBody>
          <a:bodyPr/>
          <a:lstStyle/>
          <a:p>
            <a:fld id="{4068FCCF-9A80-B240-8D85-84F960565AFA}" type="slidenum">
              <a:rPr lang="en-BE" smtClean="0"/>
              <a:t>8</a:t>
            </a:fld>
            <a:endParaRPr lang="en-BE"/>
          </a:p>
        </p:txBody>
      </p:sp>
      <p:sp>
        <p:nvSpPr>
          <p:cNvPr id="8" name="Rectangle 7">
            <a:extLst>
              <a:ext uri="{FF2B5EF4-FFF2-40B4-BE49-F238E27FC236}">
                <a16:creationId xmlns:a16="http://schemas.microsoft.com/office/drawing/2014/main" id="{073D45EE-9517-5CF9-083D-2009738B89AB}"/>
              </a:ext>
            </a:extLst>
          </p:cNvPr>
          <p:cNvSpPr/>
          <p:nvPr/>
        </p:nvSpPr>
        <p:spPr>
          <a:xfrm>
            <a:off x="3418114" y="776660"/>
            <a:ext cx="8491946" cy="120469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a:p>
            <a:r>
              <a:rPr lang="en-GB" sz="1400" i="1" dirty="0">
                <a:effectLst/>
                <a:latin typeface="Helvetica" pitchFamily="2" charset="0"/>
              </a:rPr>
              <a:t>• Develop a roadmap to develop a new, sustainable CM design.</a:t>
            </a:r>
          </a:p>
        </p:txBody>
      </p:sp>
      <p:sp>
        <p:nvSpPr>
          <p:cNvPr id="10" name="TextBox 9">
            <a:extLst>
              <a:ext uri="{FF2B5EF4-FFF2-40B4-BE49-F238E27FC236}">
                <a16:creationId xmlns:a16="http://schemas.microsoft.com/office/drawing/2014/main" id="{58C30C36-40BA-C5AD-D94E-CADFEC401647}"/>
              </a:ext>
            </a:extLst>
          </p:cNvPr>
          <p:cNvSpPr txBox="1"/>
          <p:nvPr/>
        </p:nvSpPr>
        <p:spPr>
          <a:xfrm>
            <a:off x="353786" y="5710019"/>
            <a:ext cx="11495314" cy="646331"/>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5.1 </a:t>
            </a:r>
            <a:r>
              <a:rPr lang="en-GB" dirty="0">
                <a:latin typeface="Helvetica" pitchFamily="2" charset="0"/>
              </a:rPr>
              <a:t>: 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b="1" dirty="0">
                <a:highlight>
                  <a:srgbClr val="A4C137"/>
                </a:highlight>
                <a:latin typeface="Helvetica" pitchFamily="2" charset="0"/>
              </a:rPr>
              <a:t>Deliverable 5.2 </a:t>
            </a:r>
            <a:r>
              <a:rPr lang="en-GB" dirty="0">
                <a:latin typeface="Helvetica" pitchFamily="2" charset="0"/>
              </a:rPr>
              <a:t>: 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
        <p:nvSpPr>
          <p:cNvPr id="11" name="Rectangle 10">
            <a:extLst>
              <a:ext uri="{FF2B5EF4-FFF2-40B4-BE49-F238E27FC236}">
                <a16:creationId xmlns:a16="http://schemas.microsoft.com/office/drawing/2014/main" id="{88BA2D97-AB04-62BF-521B-F2E2E09AC6E0}"/>
              </a:ext>
            </a:extLst>
          </p:cNvPr>
          <p:cNvSpPr/>
          <p:nvPr/>
        </p:nvSpPr>
        <p:spPr>
          <a:xfrm>
            <a:off x="353786" y="2203008"/>
            <a:ext cx="8491946" cy="38158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p:txBody>
      </p:sp>
      <p:sp>
        <p:nvSpPr>
          <p:cNvPr id="9" name="Date Placeholder 8">
            <a:extLst>
              <a:ext uri="{FF2B5EF4-FFF2-40B4-BE49-F238E27FC236}">
                <a16:creationId xmlns:a16="http://schemas.microsoft.com/office/drawing/2014/main" id="{F8870423-0F81-DE8D-E958-4D8D474175A4}"/>
              </a:ext>
            </a:extLst>
          </p:cNvPr>
          <p:cNvSpPr>
            <a:spLocks noGrp="1"/>
          </p:cNvSpPr>
          <p:nvPr>
            <p:ph type="dt" sz="half" idx="10"/>
          </p:nvPr>
        </p:nvSpPr>
        <p:spPr/>
        <p:txBody>
          <a:bodyPr/>
          <a:lstStyle/>
          <a:p>
            <a:fld id="{D76607F1-E146-A245-985D-C0E84E7B037C}" type="datetime1">
              <a:rPr lang="sv-SE" smtClean="0"/>
              <a:t>2026-01-28</a:t>
            </a:fld>
            <a:endParaRPr lang="en-BE"/>
          </a:p>
        </p:txBody>
      </p:sp>
      <p:sp>
        <p:nvSpPr>
          <p:cNvPr id="12" name="Footer Placeholder 11">
            <a:extLst>
              <a:ext uri="{FF2B5EF4-FFF2-40B4-BE49-F238E27FC236}">
                <a16:creationId xmlns:a16="http://schemas.microsoft.com/office/drawing/2014/main" id="{A91898A5-E501-2AF2-EBB9-D38E75901FC6}"/>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84511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C260-DDA1-2508-6B1C-90B781E77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6DDC50-1A16-4787-F21D-04769512D4B0}"/>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9FC8776-8CE3-BD83-2BF3-D93A3F8E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95D1D0-6163-B8D4-4968-9BCD00F94433}"/>
              </a:ext>
            </a:extLst>
          </p:cNvPr>
          <p:cNvSpPr>
            <a:spLocks noGrp="1"/>
          </p:cNvSpPr>
          <p:nvPr>
            <p:ph idx="1"/>
          </p:nvPr>
        </p:nvSpPr>
        <p:spPr>
          <a:xfrm>
            <a:off x="342900" y="2187574"/>
            <a:ext cx="7124699" cy="4168776"/>
          </a:xfrm>
        </p:spPr>
        <p:txBody>
          <a:bodyPr>
            <a:normAutofit/>
          </a:bodyPr>
          <a:lstStyle/>
          <a:p>
            <a:r>
              <a:rPr lang="en-US" sz="2000" b="1" dirty="0">
                <a:solidFill>
                  <a:srgbClr val="002060"/>
                </a:solidFill>
              </a:rPr>
              <a:t>Past developments </a:t>
            </a:r>
          </a:p>
          <a:p>
            <a:pPr marL="460375" lvl="1" indent="-138113" algn="just">
              <a:lnSpc>
                <a:spcPct val="110000"/>
              </a:lnSpc>
            </a:pPr>
            <a:r>
              <a:rPr lang="en-US" sz="1800" kern="100" dirty="0">
                <a:solidFill>
                  <a:srgbClr val="002060"/>
                </a:solidFill>
                <a:ea typeface="Calibri" panose="020F0502020204030204" pitchFamily="34" charset="0"/>
                <a:cs typeface="Helvetica" panose="020B0604020202020204" pitchFamily="34" charset="0"/>
              </a:rPr>
              <a:t>Benchmarking parameters defined in the previous point (5.2.1)</a:t>
            </a:r>
            <a:endParaRPr lang="en-GB" sz="1800" i="1" kern="100" dirty="0">
              <a:solidFill>
                <a:srgbClr val="002060"/>
              </a:solidFill>
              <a:ea typeface="Calibri" panose="020F0502020204030204" pitchFamily="34" charset="0"/>
              <a:cs typeface="Helvetica" panose="020B0604020202020204" pitchFamily="34" charset="0"/>
            </a:endParaRPr>
          </a:p>
          <a:p>
            <a:pPr marL="460375" lvl="1" indent="-138113" algn="just">
              <a:lnSpc>
                <a:spcPct val="110000"/>
              </a:lnSpc>
            </a:pPr>
            <a:r>
              <a:rPr lang="en-GB" sz="1800" kern="100" dirty="0">
                <a:solidFill>
                  <a:srgbClr val="002060"/>
                </a:solidFill>
                <a:cs typeface="Helvetica" panose="020B0604020202020204" pitchFamily="34" charset="0"/>
              </a:rPr>
              <a:t>Benchmarking facilities: SNS, LHC, PIP-II, XFEL, LCLSII </a:t>
            </a:r>
          </a:p>
          <a:p>
            <a:pPr marL="460375" lvl="1" indent="-138113" algn="just">
              <a:lnSpc>
                <a:spcPct val="110000"/>
              </a:lnSpc>
            </a:pPr>
            <a:r>
              <a:rPr lang="en-GB" sz="1800" kern="100" dirty="0">
                <a:solidFill>
                  <a:srgbClr val="002060"/>
                </a:solidFill>
                <a:cs typeface="Helvetica" panose="020B0604020202020204" pitchFamily="34" charset="0"/>
              </a:rPr>
              <a:t>Definition of a questionnaire to receive a uniform response from the facilities</a:t>
            </a:r>
          </a:p>
          <a:p>
            <a:pPr marL="460375" lvl="1" indent="-138113" algn="just">
              <a:lnSpc>
                <a:spcPct val="110000"/>
              </a:lnSpc>
            </a:pPr>
            <a:r>
              <a:rPr lang="en-GB" sz="1800" kern="100" dirty="0">
                <a:solidFill>
                  <a:srgbClr val="002060"/>
                </a:solidFill>
                <a:cs typeface="Helvetica" panose="020B0604020202020204" pitchFamily="34" charset="0"/>
              </a:rPr>
              <a:t>Identification of the contact people in the different facilities</a:t>
            </a:r>
          </a:p>
          <a:p>
            <a:pPr marL="460375" lvl="1" indent="-138113" algn="just">
              <a:lnSpc>
                <a:spcPct val="110000"/>
              </a:lnSpc>
            </a:pPr>
            <a:r>
              <a:rPr lang="en-GB" sz="1800" kern="100" dirty="0">
                <a:solidFill>
                  <a:srgbClr val="002060"/>
                </a:solidFill>
                <a:effectLst/>
                <a:cs typeface="Helvetica" panose="020B0604020202020204" pitchFamily="34" charset="0"/>
              </a:rPr>
              <a:t>Bibliographic search completed to </a:t>
            </a:r>
            <a:r>
              <a:rPr lang="en-GB" sz="1800" kern="100" dirty="0">
                <a:solidFill>
                  <a:srgbClr val="002060"/>
                </a:solidFill>
                <a:cs typeface="Helvetica" panose="020B0604020202020204" pitchFamily="34" charset="0"/>
              </a:rPr>
              <a:t>propose a suggestion to every answer (reviewing can be easier than completing a blank questionnaire)</a:t>
            </a:r>
          </a:p>
          <a:p>
            <a:pPr marL="460375" lvl="1" indent="-138113" algn="just">
              <a:lnSpc>
                <a:spcPct val="110000"/>
              </a:lnSpc>
            </a:pPr>
            <a:r>
              <a:rPr lang="en-GB" sz="1800" kern="100" dirty="0">
                <a:solidFill>
                  <a:srgbClr val="002060"/>
                </a:solidFill>
                <a:highlight>
                  <a:srgbClr val="00FF00"/>
                </a:highlight>
                <a:cs typeface="Helvetica" panose="020B0604020202020204" pitchFamily="34" charset="0"/>
              </a:rPr>
              <a:t>Draft of the Questionnaire (pre-filled for all labs LHC and ESS)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5CCBBD1B-20F4-CFCB-E6D1-ADBDD18A6BFD}"/>
              </a:ext>
            </a:extLst>
          </p:cNvPr>
          <p:cNvSpPr>
            <a:spLocks noGrp="1"/>
          </p:cNvSpPr>
          <p:nvPr>
            <p:ph type="sldNum" sz="quarter" idx="12"/>
          </p:nvPr>
        </p:nvSpPr>
        <p:spPr/>
        <p:txBody>
          <a:bodyPr/>
          <a:lstStyle/>
          <a:p>
            <a:fld id="{4068FCCF-9A80-B240-8D85-84F960565AFA}" type="slidenum">
              <a:rPr lang="en-BE" smtClean="0"/>
              <a:t>9</a:t>
            </a:fld>
            <a:endParaRPr lang="en-BE"/>
          </a:p>
        </p:txBody>
      </p:sp>
      <p:pic>
        <p:nvPicPr>
          <p:cNvPr id="9" name="Picture 8">
            <a:extLst>
              <a:ext uri="{FF2B5EF4-FFF2-40B4-BE49-F238E27FC236}">
                <a16:creationId xmlns:a16="http://schemas.microsoft.com/office/drawing/2014/main" id="{E20639B7-013D-1A78-D7BC-D0F819F58DCC}"/>
              </a:ext>
            </a:extLst>
          </p:cNvPr>
          <p:cNvPicPr>
            <a:picLocks noChangeAspect="1"/>
          </p:cNvPicPr>
          <p:nvPr/>
        </p:nvPicPr>
        <p:blipFill>
          <a:blip r:embed="rId3"/>
          <a:srcRect l="21164"/>
          <a:stretch/>
        </p:blipFill>
        <p:spPr>
          <a:xfrm>
            <a:off x="7924799" y="777349"/>
            <a:ext cx="4114801" cy="6016451"/>
          </a:xfrm>
          <a:prstGeom prst="rect">
            <a:avLst/>
          </a:prstGeom>
        </p:spPr>
      </p:pic>
      <p:sp>
        <p:nvSpPr>
          <p:cNvPr id="11" name="Rectangle 10">
            <a:extLst>
              <a:ext uri="{FF2B5EF4-FFF2-40B4-BE49-F238E27FC236}">
                <a16:creationId xmlns:a16="http://schemas.microsoft.com/office/drawing/2014/main" id="{9742D512-A664-BC10-9B22-3D9F1920512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8" name="Date Placeholder 7">
            <a:extLst>
              <a:ext uri="{FF2B5EF4-FFF2-40B4-BE49-F238E27FC236}">
                <a16:creationId xmlns:a16="http://schemas.microsoft.com/office/drawing/2014/main" id="{65F6B966-13E2-8BD5-D68F-F7A32E93FA4D}"/>
              </a:ext>
            </a:extLst>
          </p:cNvPr>
          <p:cNvSpPr>
            <a:spLocks noGrp="1"/>
          </p:cNvSpPr>
          <p:nvPr>
            <p:ph type="dt" sz="half" idx="10"/>
          </p:nvPr>
        </p:nvSpPr>
        <p:spPr/>
        <p:txBody>
          <a:bodyPr/>
          <a:lstStyle/>
          <a:p>
            <a:fld id="{C5D9A488-C269-D645-A507-8A7D1B6F3DB0}" type="datetime1">
              <a:rPr lang="sv-SE" smtClean="0"/>
              <a:t>2026-01-28</a:t>
            </a:fld>
            <a:endParaRPr lang="en-BE"/>
          </a:p>
        </p:txBody>
      </p:sp>
      <p:sp>
        <p:nvSpPr>
          <p:cNvPr id="10" name="Footer Placeholder 9">
            <a:extLst>
              <a:ext uri="{FF2B5EF4-FFF2-40B4-BE49-F238E27FC236}">
                <a16:creationId xmlns:a16="http://schemas.microsoft.com/office/drawing/2014/main" id="{EAE2E873-BD4C-4C3B-FD81-C9BFCDA44949}"/>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78528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12977</TotalTime>
  <Words>2134</Words>
  <Application>Microsoft Macintosh PowerPoint</Application>
  <PresentationFormat>Widescreen</PresentationFormat>
  <Paragraphs>264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Helvetica</vt:lpstr>
      <vt:lpstr>Office Theme</vt:lpstr>
      <vt:lpstr>WP5: Integration into a new LINAC Cryomodule  In-person meeting, Jan 28, 2026 WP Leader: Nuno Elias (ESS) WP Deputy: Vittorio Parma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Jorgen D'HONDT</dc:creator>
  <cp:keywords/>
  <dc:description/>
  <cp:lastModifiedBy>Nuno Elias</cp:lastModifiedBy>
  <cp:revision>116</cp:revision>
  <dcterms:created xsi:type="dcterms:W3CDTF">2024-02-23T11:31:04Z</dcterms:created>
  <dcterms:modified xsi:type="dcterms:W3CDTF">2026-01-28T15:49:51Z</dcterms:modified>
  <cp:category/>
</cp:coreProperties>
</file>